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81" r:id="rId5"/>
    <p:sldId id="266" r:id="rId6"/>
    <p:sldId id="268" r:id="rId7"/>
    <p:sldId id="261" r:id="rId8"/>
    <p:sldId id="264" r:id="rId9"/>
    <p:sldId id="258" r:id="rId10"/>
    <p:sldId id="269" r:id="rId11"/>
    <p:sldId id="272" r:id="rId12"/>
    <p:sldId id="270" r:id="rId13"/>
    <p:sldId id="276" r:id="rId14"/>
    <p:sldId id="273" r:id="rId15"/>
    <p:sldId id="274" r:id="rId16"/>
    <p:sldId id="271" r:id="rId17"/>
    <p:sldId id="275" r:id="rId18"/>
    <p:sldId id="277" r:id="rId19"/>
    <p:sldId id="279" r:id="rId20"/>
    <p:sldId id="278" r:id="rId21"/>
    <p:sldId id="26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56"/>
  </p:normalViewPr>
  <p:slideViewPr>
    <p:cSldViewPr snapToGrid="0" snapToObjects="1">
      <p:cViewPr varScale="1">
        <p:scale>
          <a:sx n="111" d="100"/>
          <a:sy n="111" d="100"/>
        </p:scale>
        <p:origin x="24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0C191-4F79-1247-AD6A-736DE3343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24BA24-3B7F-C04F-B892-ADED03BA2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27751-4E1E-AF4D-A9B0-A85DA5A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5BF49-DB48-6148-A0C4-8506D2F1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F49681-DA4A-E941-8652-3CCF010E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7976F-5CF2-9C42-9231-FDCF0FD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BEC6C0-B41E-784C-A437-7A3388E1D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46AF0-D763-8D4A-97A7-CD83FBC7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8746A7-1186-AF46-A086-645EB1DD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51759-8540-A145-9716-C4CA4FAF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2CAD8E-208C-F641-AB03-C9A420040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A8F868-3E3B-164E-8B1E-E8EF7EB47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EAD38-F6EB-F747-9EB3-BF711253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5A3E4-EEFF-1C46-B5B6-8E113580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A9340-617D-7F4D-A8A0-E5D00EFC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2068A-3853-7641-97F9-2C51EE0D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E7DE8-BB1C-964A-89A3-F56152EB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1488E-FFA7-6A4B-A170-B9CACAD7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956593-D334-D045-B8D8-986DE3CA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10270-41C2-4545-AF08-943A49C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235F3-4FAF-9D41-B274-0BEF2BEC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3BDC1-6C96-984F-84E8-EBE33C22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4C731-3127-D04F-B465-E5090CC0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26F16-4337-1D47-8903-33981169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FE148C-0B2C-1940-B9E8-6892FFF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5CEE0-597A-8D4E-8814-81EEFE9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DC275-C121-BA49-9070-66E74BC81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2EB4D-FF77-A449-9E50-5D0C3004F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CE2DFA-6B74-6E4F-A01D-71A00014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26624F-F540-F240-9F2E-7E52A8DC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79F5EC-9EDE-9B48-9E13-7BBE372C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BC67F-F7E0-FA4B-87AF-1205C644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D528E-8FE8-E94E-AAD0-E86E4E91A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AE6E81-4F89-0C47-AC58-7661B7D41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6AFEFB-0FA2-DF4E-AA27-769E33BE3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FE35A3-ADF9-6045-B661-2A51C920F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D02CAC-2848-F640-ADDE-4B44CFFC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19D15A-8BC2-534D-A2AE-EAC330F6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F9B8F0-5156-B84B-B089-AB8A2E38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872D3-F06B-594F-9A89-F00B2BC4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830A12-41B0-C24D-9E06-9A0A7C11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035A5-EC85-0D48-857C-597C5AD7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2B4C4C-4DD9-FC48-B67E-64DA28CB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5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86BA3D-E687-BA49-BC2E-871EA70B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69B712-31C2-3144-B063-2C4A0D2A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8998E8-76FD-CE4E-89FE-89882AF9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BBCCA-F43C-8C45-AA94-4BF018BD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3B1F9-6ED8-784C-98E9-66C5A2D0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55BF3B-251C-3B45-A152-32DFE651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81DB7-90D6-5F4C-BB91-32615EC8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ADFBD2-8F39-EA4C-922E-23830B08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F104D5-AE8D-8945-8646-CBCF4BBC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E2987-CECE-4849-B72B-EAD85988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2DD54E-B088-4D48-8C58-53EC0885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8904BC-3B44-8E41-8F62-0F9F08243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49AED-A8CC-E049-8980-9800742C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1E96D-37D4-D741-8B6E-891922C1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79B615-7CCC-654E-8012-F5386382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08AD54-5726-EA41-BC3F-D818B795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95CF7-225D-E549-8191-9334E3112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7BAC7-1380-374E-899A-FCD28AB9B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AE1D-1ADB-5C4B-8F52-925AA3F205D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453A9-738A-D24D-B269-C3F3181F3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193AB-9F5C-614D-85E2-07D0AD994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04A1-AF57-5C47-9670-2C81091C6F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02/9783527618279.ch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11BFD-998B-DE40-A5E3-06C51144A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RDKit</a:t>
            </a:r>
            <a:r>
              <a:rPr lang="en-US"/>
              <a:t> (new 3D</a:t>
            </a:r>
            <a:r>
              <a:rPr lang="en-US" dirty="0"/>
              <a:t>) descriptors</a:t>
            </a:r>
            <a:br>
              <a:rPr lang="en-US" dirty="0"/>
            </a:br>
            <a:r>
              <a:rPr lang="en-US" dirty="0"/>
              <a:t>“a study case”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13018F-3B10-824C-9D56-DE85FB050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632"/>
            <a:ext cx="9144000" cy="975167"/>
          </a:xfrm>
        </p:spPr>
        <p:txBody>
          <a:bodyPr/>
          <a:lstStyle/>
          <a:p>
            <a:r>
              <a:rPr lang="en-US" dirty="0"/>
              <a:t>Guillaume GODIN</a:t>
            </a:r>
          </a:p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35029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20B3C-42CA-114B-9E88-87AB7A89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regression targets (RMSE)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A80404-4EA4-DD49-B2CC-A11171D610A6}"/>
              </a:ext>
            </a:extLst>
          </p:cNvPr>
          <p:cNvSpPr txBox="1"/>
          <p:nvPr/>
        </p:nvSpPr>
        <p:spPr>
          <a:xfrm>
            <a:off x="6144319" y="5781052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10000 epochs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FEA1CC-3E6E-A943-8FD5-46E9F8EBA522}"/>
              </a:ext>
            </a:extLst>
          </p:cNvPr>
          <p:cNvSpPr txBox="1"/>
          <p:nvPr/>
        </p:nvSpPr>
        <p:spPr>
          <a:xfrm>
            <a:off x="8866207" y="579386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 epochs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B817E08-1B34-2F4F-BB32-3F09BD0C9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113"/>
          <a:stretch/>
        </p:blipFill>
        <p:spPr>
          <a:xfrm>
            <a:off x="2275711" y="2952659"/>
            <a:ext cx="9194800" cy="24679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1025396-69D0-C644-BEA3-F77D48E1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539" y="5181236"/>
            <a:ext cx="9033397" cy="5069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FB081D9-2331-A04B-80AB-AA879D42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009" y="1819485"/>
            <a:ext cx="9148502" cy="111904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004F33-162D-D54F-A66B-B8AA89AF9512}"/>
              </a:ext>
            </a:extLst>
          </p:cNvPr>
          <p:cNvSpPr txBox="1"/>
          <p:nvPr/>
        </p:nvSpPr>
        <p:spPr>
          <a:xfrm>
            <a:off x="755888" y="3286536"/>
            <a:ext cx="15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descriptors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5A5B01B-0C65-9E4D-B895-66DD7B057338}"/>
              </a:ext>
            </a:extLst>
          </p:cNvPr>
          <p:cNvCxnSpPr>
            <a:cxnSpLocks/>
          </p:cNvCxnSpPr>
          <p:nvPr/>
        </p:nvCxnSpPr>
        <p:spPr>
          <a:xfrm flipH="1">
            <a:off x="2437114" y="4338527"/>
            <a:ext cx="911442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B92CFED-2E5B-604F-A2F1-7351E2482753}"/>
              </a:ext>
            </a:extLst>
          </p:cNvPr>
          <p:cNvSpPr txBox="1"/>
          <p:nvPr/>
        </p:nvSpPr>
        <p:spPr>
          <a:xfrm>
            <a:off x="963724" y="48823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3D</a:t>
            </a:r>
          </a:p>
        </p:txBody>
      </p:sp>
    </p:spTree>
    <p:extLst>
      <p:ext uri="{BB962C8B-B14F-4D97-AF65-F5344CB8AC3E}">
        <p14:creationId xmlns:p14="http://schemas.microsoft.com/office/powerpoint/2010/main" val="28378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20B3C-42CA-114B-9E88-87AB7A89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classification targets (AUC)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A80404-4EA4-DD49-B2CC-A11171D610A6}"/>
              </a:ext>
            </a:extLst>
          </p:cNvPr>
          <p:cNvSpPr txBox="1"/>
          <p:nvPr/>
        </p:nvSpPr>
        <p:spPr>
          <a:xfrm>
            <a:off x="3748204" y="600044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10000 epochs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FEA1CC-3E6E-A943-8FD5-46E9F8EBA522}"/>
              </a:ext>
            </a:extLst>
          </p:cNvPr>
          <p:cNvSpPr txBox="1"/>
          <p:nvPr/>
        </p:nvSpPr>
        <p:spPr>
          <a:xfrm>
            <a:off x="6817488" y="5969943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 epochs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46F0D25-999B-284A-A635-5C63FC12F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932"/>
          <a:stretch/>
        </p:blipFill>
        <p:spPr>
          <a:xfrm>
            <a:off x="2168789" y="2370041"/>
            <a:ext cx="8387321" cy="353727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EAE30B-E1A4-C148-9A62-49BFC151F4F5}"/>
              </a:ext>
            </a:extLst>
          </p:cNvPr>
          <p:cNvSpPr txBox="1"/>
          <p:nvPr/>
        </p:nvSpPr>
        <p:spPr>
          <a:xfrm>
            <a:off x="393538" y="3401481"/>
            <a:ext cx="15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descriptors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33AC7BF-CE4A-5D4A-9036-0FBE095F2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5" b="16432"/>
          <a:stretch/>
        </p:blipFill>
        <p:spPr>
          <a:xfrm>
            <a:off x="1975975" y="5807841"/>
            <a:ext cx="8668368" cy="5735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148C9C-5E98-D640-893E-294254FFE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49" y="1433020"/>
            <a:ext cx="8757625" cy="914774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0B3126-9590-3D4A-BD0B-DDCCDB079339}"/>
              </a:ext>
            </a:extLst>
          </p:cNvPr>
          <p:cNvCxnSpPr>
            <a:cxnSpLocks/>
          </p:cNvCxnSpPr>
          <p:nvPr/>
        </p:nvCxnSpPr>
        <p:spPr>
          <a:xfrm flipH="1">
            <a:off x="1987549" y="4433104"/>
            <a:ext cx="87576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9D26C81-6C52-BD40-92EE-B2191A7EC802}"/>
              </a:ext>
            </a:extLst>
          </p:cNvPr>
          <p:cNvSpPr txBox="1"/>
          <p:nvPr/>
        </p:nvSpPr>
        <p:spPr>
          <a:xfrm>
            <a:off x="625037" y="51122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3D</a:t>
            </a:r>
          </a:p>
        </p:txBody>
      </p:sp>
    </p:spTree>
    <p:extLst>
      <p:ext uri="{BB962C8B-B14F-4D97-AF65-F5344CB8AC3E}">
        <p14:creationId xmlns:p14="http://schemas.microsoft.com/office/powerpoint/2010/main" val="108375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14A5A-AD98-484B-84B6-D7E22274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B2389-CF1B-A843-8264-CBDAFBC7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RDkit</a:t>
            </a:r>
            <a:r>
              <a:rPr lang="en-US" dirty="0"/>
              <a:t> can be use to get very similar accuracy as Dragon v6 or v7</a:t>
            </a:r>
          </a:p>
          <a:p>
            <a:r>
              <a:rPr lang="en-US" dirty="0" err="1"/>
              <a:t>RDkit</a:t>
            </a:r>
            <a:r>
              <a:rPr lang="en-US" dirty="0"/>
              <a:t> provide more flexibility to add personal descriptors (custom 3D available in </a:t>
            </a:r>
            <a:r>
              <a:rPr lang="en-US" dirty="0" err="1"/>
              <a:t>RDKit</a:t>
            </a:r>
            <a:r>
              <a:rPr lang="en-US" dirty="0"/>
              <a:t> 2018.09 version)</a:t>
            </a:r>
          </a:p>
          <a:p>
            <a:r>
              <a:rPr lang="en-US" dirty="0" err="1"/>
              <a:t>RDkit</a:t>
            </a:r>
            <a:r>
              <a:rPr lang="en-US" dirty="0"/>
              <a:t> is faster (x6)</a:t>
            </a:r>
          </a:p>
        </p:txBody>
      </p:sp>
    </p:spTree>
    <p:extLst>
      <p:ext uri="{BB962C8B-B14F-4D97-AF65-F5344CB8AC3E}">
        <p14:creationId xmlns:p14="http://schemas.microsoft.com/office/powerpoint/2010/main" val="238401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10031-D885-434D-A0B0-B2FBB75E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2: CNN vs DNN for Melting Point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3F4EA-C18F-4545-88AF-21E6CED3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947" y="1516284"/>
            <a:ext cx="10515600" cy="2959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Compare </a:t>
            </a:r>
            <a:r>
              <a:rPr lang="en-US" dirty="0" err="1"/>
              <a:t>Rdkit</a:t>
            </a:r>
            <a:r>
              <a:rPr lang="en-US" dirty="0"/>
              <a:t> + major OCHEM features engineering descriptors DNN (like Study 1)</a:t>
            </a:r>
          </a:p>
          <a:p>
            <a:pPr marL="457200" lvl="1" indent="0">
              <a:buNone/>
            </a:pPr>
            <a:r>
              <a:rPr lang="en-US" dirty="0"/>
              <a:t>vs </a:t>
            </a:r>
          </a:p>
          <a:p>
            <a:pPr marL="0" indent="0">
              <a:buNone/>
            </a:pPr>
            <a:r>
              <a:rPr lang="en-US" dirty="0"/>
              <a:t>CNN based on smile representation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use a smaller Melting Point dataset  (</a:t>
            </a:r>
            <a:r>
              <a:rPr lang="en-US" dirty="0" err="1"/>
              <a:t>ie</a:t>
            </a:r>
            <a:r>
              <a:rPr lang="en-US" dirty="0"/>
              <a:t> 19394 molecules)</a:t>
            </a:r>
          </a:p>
          <a:p>
            <a:r>
              <a:rPr lang="en-US" dirty="0"/>
              <a:t>We select a trivial Convolutional Neural Network architecture</a:t>
            </a:r>
          </a:p>
          <a:p>
            <a:r>
              <a:rPr lang="en-US" dirty="0"/>
              <a:t>We test </a:t>
            </a:r>
            <a:r>
              <a:rPr lang="en-US" dirty="0" err="1"/>
              <a:t>augmentated</a:t>
            </a:r>
            <a:r>
              <a:rPr lang="en-US" dirty="0"/>
              <a:t> smiles method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0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6F7DB82-D4FC-D346-9714-5FDC400B6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027" y="284102"/>
            <a:ext cx="11025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Features engineering DNN metamodel* only 2D (</a:t>
            </a:r>
            <a:r>
              <a:rPr lang="en-US" dirty="0" err="1"/>
              <a:t>RDKit</a:t>
            </a:r>
            <a:r>
              <a:rPr lang="en-US" dirty="0"/>
              <a:t>, Dragon, CDK, etc..)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098C6638-E1FD-F54E-8693-E954924F5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234" y="1825625"/>
            <a:ext cx="5017531" cy="4351338"/>
          </a:xfrm>
          <a:prstGeom prst="rect">
            <a:avLst/>
          </a:prstGeom>
        </p:spPr>
      </p:pic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30A8047A-4F38-6548-969A-FC0EE11AEEF3}"/>
              </a:ext>
            </a:extLst>
          </p:cNvPr>
          <p:cNvSpPr/>
          <p:nvPr/>
        </p:nvSpPr>
        <p:spPr>
          <a:xfrm>
            <a:off x="7407798" y="2083443"/>
            <a:ext cx="578735" cy="7176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9C8C26-B269-5F41-A0C1-67A544C91F15}"/>
              </a:ext>
            </a:extLst>
          </p:cNvPr>
          <p:cNvSpPr txBox="1"/>
          <p:nvPr/>
        </p:nvSpPr>
        <p:spPr>
          <a:xfrm>
            <a:off x="1660001" y="6250115"/>
            <a:ext cx="960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*Metamodel is an average of  Multiple individual models using one type of descriptors per model</a:t>
            </a:r>
          </a:p>
        </p:txBody>
      </p:sp>
    </p:spTree>
    <p:extLst>
      <p:ext uri="{BB962C8B-B14F-4D97-AF65-F5344CB8AC3E}">
        <p14:creationId xmlns:p14="http://schemas.microsoft.com/office/powerpoint/2010/main" val="376729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E9F78-3F7F-8649-801F-F3E07C8D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2DF198-B8FF-AE46-9A28-40FBEAAC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1005" r="-21005"/>
          <a:stretch>
            <a:fillRect/>
          </a:stretch>
        </p:blipFill>
        <p:spPr>
          <a:xfrm>
            <a:off x="2459329" y="1825625"/>
            <a:ext cx="7273341" cy="435133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5721D1-4ED2-4D4A-97CF-150E00BC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33404B6-6FEB-CD4D-B36A-54728B6A5AA5}"/>
              </a:ext>
            </a:extLst>
          </p:cNvPr>
          <p:cNvSpPr txBox="1">
            <a:spLocks/>
          </p:cNvSpPr>
          <p:nvPr/>
        </p:nvSpPr>
        <p:spPr>
          <a:xfrm>
            <a:off x="583073" y="230188"/>
            <a:ext cx="110258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Features engineering DNN metamodel 2D + 3D (</a:t>
            </a:r>
            <a:r>
              <a:rPr lang="en-US" dirty="0" err="1"/>
              <a:t>RDKit</a:t>
            </a:r>
            <a:r>
              <a:rPr lang="en-US" dirty="0"/>
              <a:t>, Dragon, CDK, etc..) 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31384133-D3BF-0245-9558-DFC5A0528207}"/>
              </a:ext>
            </a:extLst>
          </p:cNvPr>
          <p:cNvSpPr/>
          <p:nvPr/>
        </p:nvSpPr>
        <p:spPr>
          <a:xfrm>
            <a:off x="7373073" y="2083443"/>
            <a:ext cx="578735" cy="7176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7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236A-FC05-0C46-ACD8-930C369A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method with smiles input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7EC8F6-85C6-8048-947C-462F72FB5083}"/>
              </a:ext>
            </a:extLst>
          </p:cNvPr>
          <p:cNvSpPr txBox="1"/>
          <p:nvPr/>
        </p:nvSpPr>
        <p:spPr>
          <a:xfrm>
            <a:off x="7886748" y="5196469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10, RMSE= 48.6,  R</a:t>
            </a:r>
            <a:r>
              <a:rPr lang="en-US" baseline="30000" dirty="0"/>
              <a:t>2</a:t>
            </a:r>
            <a:r>
              <a:rPr lang="en-US" dirty="0"/>
              <a:t> = 0.73</a:t>
            </a:r>
          </a:p>
          <a:p>
            <a:r>
              <a:rPr lang="en-US" dirty="0" err="1"/>
              <a:t>Matlab</a:t>
            </a:r>
            <a:r>
              <a:rPr lang="en-US" dirty="0"/>
              <a:t> DL : 5.4 mins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47555D-E06F-9047-8578-947D34923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8" y="1292027"/>
            <a:ext cx="4976149" cy="38234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2F3DEC-5092-604A-9604-B0D5BEAD03AA}"/>
              </a:ext>
            </a:extLst>
          </p:cNvPr>
          <p:cNvSpPr txBox="1"/>
          <p:nvPr/>
        </p:nvSpPr>
        <p:spPr>
          <a:xfrm>
            <a:off x="1242338" y="3548334"/>
            <a:ext cx="28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Keras</a:t>
            </a:r>
            <a:r>
              <a:rPr lang="en-US" dirty="0"/>
              <a:t> / </a:t>
            </a:r>
            <a:r>
              <a:rPr lang="en-US" dirty="0" err="1"/>
              <a:t>tensorflow</a:t>
            </a:r>
            <a:r>
              <a:rPr lang="en-US" dirty="0"/>
              <a:t>: 3.8 mins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77C34A-3F10-464F-864C-8D521170EDF0}"/>
              </a:ext>
            </a:extLst>
          </p:cNvPr>
          <p:cNvSpPr txBox="1"/>
          <p:nvPr/>
        </p:nvSpPr>
        <p:spPr>
          <a:xfrm>
            <a:off x="1069738" y="1818740"/>
            <a:ext cx="55662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Input: multiple smiles </a:t>
            </a:r>
          </a:p>
          <a:p>
            <a:r>
              <a:rPr lang="en-US" sz="2800" dirty="0"/>
              <a:t>representation of the same molecule</a:t>
            </a:r>
          </a:p>
          <a:p>
            <a:r>
              <a:rPr lang="en-US" sz="2800" dirty="0"/>
              <a:t>=&gt; augmentation by n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3773823-BAE2-5349-B4A3-7D8AFF663F9B}"/>
              </a:ext>
            </a:extLst>
          </p:cNvPr>
          <p:cNvSpPr/>
          <p:nvPr/>
        </p:nvSpPr>
        <p:spPr>
          <a:xfrm>
            <a:off x="10499939" y="2141396"/>
            <a:ext cx="1256333" cy="942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AD34DD-BBDA-1040-B1FF-538BE1E8011C}"/>
              </a:ext>
            </a:extLst>
          </p:cNvPr>
          <p:cNvSpPr txBox="1"/>
          <p:nvPr/>
        </p:nvSpPr>
        <p:spPr>
          <a:xfrm>
            <a:off x="7348312" y="5877738"/>
            <a:ext cx="462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Celcius</a:t>
            </a:r>
            <a:r>
              <a:rPr lang="en-US" dirty="0">
                <a:solidFill>
                  <a:srgbClr val="FF0000"/>
                </a:solidFill>
              </a:rPr>
              <a:t>/Kelvin conversion error in publication &amp;</a:t>
            </a:r>
          </a:p>
          <a:p>
            <a:r>
              <a:rPr lang="en-US" dirty="0">
                <a:solidFill>
                  <a:srgbClr val="FF0000"/>
                </a:solidFill>
              </a:rPr>
              <a:t>experimental error (&gt;500°C!)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A1048AC-9FA6-8B4F-9348-3E957A666191}"/>
              </a:ext>
            </a:extLst>
          </p:cNvPr>
          <p:cNvGrpSpPr/>
          <p:nvPr/>
        </p:nvGrpSpPr>
        <p:grpSpPr>
          <a:xfrm>
            <a:off x="1068586" y="4127668"/>
            <a:ext cx="3006195" cy="1189004"/>
            <a:chOff x="838200" y="3450056"/>
            <a:chExt cx="3006195" cy="11890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7C35D5E-888F-494A-B0B7-E04488CFC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967"/>
            <a:stretch/>
          </p:blipFill>
          <p:spPr>
            <a:xfrm>
              <a:off x="838200" y="3858234"/>
              <a:ext cx="2959100" cy="780826"/>
            </a:xfrm>
            <a:prstGeom prst="rect">
              <a:avLst/>
            </a:prstGeom>
          </p:spPr>
        </p:pic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26B719D0-4E74-3643-A741-2A7970640437}"/>
                </a:ext>
              </a:extLst>
            </p:cNvPr>
            <p:cNvSpPr/>
            <p:nvPr/>
          </p:nvSpPr>
          <p:spPr>
            <a:xfrm>
              <a:off x="1895114" y="3858234"/>
              <a:ext cx="891571" cy="5209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39F376-711A-A643-880B-EE98D7E03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48" y="3450056"/>
              <a:ext cx="2912147" cy="40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14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EDA3A-0ABF-634E-8324-3230156A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5E524-DA6A-0544-B255-63632464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engineering descriptors 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RDkit</a:t>
            </a:r>
            <a:r>
              <a:rPr lang="en-US" dirty="0"/>
              <a:t>, Dragon, CDK, …) still perform better than smile augmented descriptors for the moment but we are half way</a:t>
            </a:r>
          </a:p>
          <a:p>
            <a:pPr marL="0" indent="0">
              <a:buNone/>
            </a:pPr>
            <a:r>
              <a:rPr lang="en-US" b="1" dirty="0"/>
              <a:t>HOWEVER</a:t>
            </a:r>
            <a:r>
              <a:rPr lang="en-US" dirty="0"/>
              <a:t> </a:t>
            </a:r>
          </a:p>
          <a:p>
            <a:r>
              <a:rPr lang="en-US" dirty="0"/>
              <a:t>We know that other chemical direct representation (images </a:t>
            </a:r>
            <a:r>
              <a:rPr lang="en-US" dirty="0" err="1"/>
              <a:t>chemception</a:t>
            </a:r>
            <a:r>
              <a:rPr lang="en-US" dirty="0"/>
              <a:t>, graph Conv </a:t>
            </a:r>
            <a:r>
              <a:rPr lang="en-US" dirty="0" err="1"/>
              <a:t>weavenet</a:t>
            </a:r>
            <a:r>
              <a:rPr lang="en-US" dirty="0"/>
              <a:t>) already reach close performance to advanced features engineering descriptors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5D43-E512-5D4E-91D7-5C77EB87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now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A2778C-5FDA-B44B-8C90-1B9EEAF69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way (not random) to enumerate all smiles from a molecule</a:t>
            </a:r>
          </a:p>
          <a:p>
            <a:r>
              <a:rPr lang="en-US" dirty="0"/>
              <a:t>Master Students @ EPFL (D-lab)</a:t>
            </a:r>
          </a:p>
          <a:p>
            <a:r>
              <a:rPr lang="en-US" dirty="0"/>
              <a:t>Data in </a:t>
            </a:r>
            <a:r>
              <a:rPr lang="en-US" dirty="0" err="1"/>
              <a:t>physico</a:t>
            </a:r>
            <a:r>
              <a:rPr lang="en-US" dirty="0"/>
              <a:t>-chemistry domains (any but enough)</a:t>
            </a:r>
          </a:p>
          <a:p>
            <a:r>
              <a:rPr lang="en-US" dirty="0"/>
              <a:t>PhD in chemoinformatic &amp; Deep Learning @ EPFL or Geneva</a:t>
            </a:r>
          </a:p>
          <a:p>
            <a:r>
              <a:rPr lang="en-US" strike="sngStrike" dirty="0"/>
              <a:t>1 Full position: senior Chemoinformatic scientist (with deep learning experience)</a:t>
            </a:r>
          </a:p>
          <a:p>
            <a:r>
              <a:rPr lang="en-US" dirty="0"/>
              <a:t>2 Full positions: senior Data scientists (with or without Chemical background)</a:t>
            </a:r>
          </a:p>
        </p:txBody>
      </p:sp>
    </p:spTree>
    <p:extLst>
      <p:ext uri="{BB962C8B-B14F-4D97-AF65-F5344CB8AC3E}">
        <p14:creationId xmlns:p14="http://schemas.microsoft.com/office/powerpoint/2010/main" val="200227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E2C8C-C106-1549-94F2-CC78BBAF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22E60-36F1-1B4A-8CC5-F895D3A65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Igor </a:t>
            </a:r>
            <a:r>
              <a:rPr lang="en-US" dirty="0" err="1"/>
              <a:t>Tetko</a:t>
            </a:r>
            <a:r>
              <a:rPr lang="en-US" dirty="0"/>
              <a:t> =&gt; OCHEM (add </a:t>
            </a:r>
            <a:r>
              <a:rPr lang="en-US" dirty="0" err="1"/>
              <a:t>RDkit</a:t>
            </a:r>
            <a:r>
              <a:rPr lang="en-US" dirty="0"/>
              <a:t> + </a:t>
            </a:r>
            <a:r>
              <a:rPr lang="en-US" dirty="0" err="1"/>
              <a:t>Firmenich</a:t>
            </a:r>
            <a:r>
              <a:rPr lang="en-US" dirty="0"/>
              <a:t> Descriptors in OCHEM)</a:t>
            </a:r>
          </a:p>
          <a:p>
            <a:r>
              <a:rPr lang="en-US" dirty="0"/>
              <a:t>Gregory Landrum =&gt; </a:t>
            </a:r>
            <a:r>
              <a:rPr lang="en-US" dirty="0" err="1"/>
              <a:t>RDKit</a:t>
            </a:r>
            <a:r>
              <a:rPr lang="en-US" dirty="0"/>
              <a:t> (support on 3D descriptors)</a:t>
            </a:r>
          </a:p>
          <a:p>
            <a:r>
              <a:rPr lang="en-US" dirty="0"/>
              <a:t>Talia Kimber =&gt; CNN (Master thesis in progress)</a:t>
            </a:r>
          </a:p>
          <a:p>
            <a:r>
              <a:rPr lang="en-US" dirty="0"/>
              <a:t>Arvind Jayaraman =&gt; </a:t>
            </a:r>
            <a:r>
              <a:rPr lang="en-US" dirty="0" err="1"/>
              <a:t>Mathworks</a:t>
            </a:r>
            <a:r>
              <a:rPr lang="en-US" dirty="0"/>
              <a:t> (support on DL toolbox)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Firmenich</a:t>
            </a:r>
            <a:r>
              <a:rPr lang="en-US" dirty="0"/>
              <a:t> IA Team:</a:t>
            </a:r>
          </a:p>
          <a:p>
            <a:pPr marL="457200" lvl="1" indent="0">
              <a:buNone/>
            </a:pPr>
            <a:r>
              <a:rPr lang="en-US" dirty="0"/>
              <a:t>Eric</a:t>
            </a:r>
          </a:p>
          <a:p>
            <a:pPr marL="457200" lvl="1" indent="0">
              <a:buNone/>
            </a:pPr>
            <a:r>
              <a:rPr lang="en-US" dirty="0"/>
              <a:t>Dario</a:t>
            </a:r>
          </a:p>
          <a:p>
            <a:pPr marL="457200" lvl="1" indent="0">
              <a:buNone/>
            </a:pPr>
            <a:r>
              <a:rPr lang="en-US" dirty="0"/>
              <a:t>Addis</a:t>
            </a:r>
          </a:p>
          <a:p>
            <a:pPr marL="457200" lvl="1" indent="0">
              <a:buNone/>
            </a:pPr>
            <a:r>
              <a:rPr lang="en-US" dirty="0"/>
              <a:t>Sven</a:t>
            </a:r>
          </a:p>
        </p:txBody>
      </p:sp>
    </p:spTree>
    <p:extLst>
      <p:ext uri="{BB962C8B-B14F-4D97-AF65-F5344CB8AC3E}">
        <p14:creationId xmlns:p14="http://schemas.microsoft.com/office/powerpoint/2010/main" val="33993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36D95-EF8D-5E45-831F-4E22356F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694533-1E37-FF45-8FCE-64F720DC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Firmenich</a:t>
            </a:r>
            <a:r>
              <a:rPr lang="en-US" dirty="0"/>
              <a:t> D-Lab @ EPFL</a:t>
            </a:r>
          </a:p>
          <a:p>
            <a:r>
              <a:rPr lang="en-US" dirty="0"/>
              <a:t>DNN network architecture</a:t>
            </a:r>
          </a:p>
          <a:p>
            <a:r>
              <a:rPr lang="en-US" dirty="0"/>
              <a:t>“</a:t>
            </a:r>
            <a:r>
              <a:rPr lang="en-US" dirty="0" err="1"/>
              <a:t>RDKit</a:t>
            </a:r>
            <a:r>
              <a:rPr lang="en-US" dirty="0"/>
              <a:t>” 3D new descriptors </a:t>
            </a:r>
          </a:p>
          <a:p>
            <a:r>
              <a:rPr lang="en-US" dirty="0"/>
              <a:t>OCHEM “Dragon” &amp; “</a:t>
            </a:r>
            <a:r>
              <a:rPr lang="en-US" dirty="0" err="1"/>
              <a:t>RDkit</a:t>
            </a:r>
            <a:r>
              <a:rPr lang="en-US" dirty="0"/>
              <a:t>” descriptors</a:t>
            </a:r>
          </a:p>
          <a:p>
            <a:r>
              <a:rPr lang="en-US" dirty="0"/>
              <a:t>Study 1: Multi learning task</a:t>
            </a:r>
          </a:p>
          <a:p>
            <a:r>
              <a:rPr lang="en-US" dirty="0"/>
              <a:t>Study 2: CNN vs DNN for Melting Point</a:t>
            </a:r>
          </a:p>
          <a:p>
            <a:r>
              <a:rPr lang="en-US" dirty="0"/>
              <a:t>What we need now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12B78-DE6D-4C4E-81C6-B9F3F4D3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9E9FF-7C88-9E40-88B5-270F1897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659" y="2801072"/>
            <a:ext cx="2272014" cy="22068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324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D32E6-78C5-8842-B477-B92A09F6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“article”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5C60C-43BE-2E4A-839E-EB1025EB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CH" dirty="0" err="1"/>
              <a:t>Ghosh</a:t>
            </a:r>
            <a:r>
              <a:rPr lang="fr-CH" dirty="0"/>
              <a:t>, D.; Koch, U.; </a:t>
            </a:r>
            <a:r>
              <a:rPr lang="fr-CH" dirty="0" err="1"/>
              <a:t>Hadian</a:t>
            </a:r>
            <a:r>
              <a:rPr lang="fr-CH" dirty="0"/>
              <a:t>, K.; </a:t>
            </a:r>
            <a:r>
              <a:rPr lang="fr-CH" dirty="0" err="1"/>
              <a:t>Sattler</a:t>
            </a:r>
            <a:r>
              <a:rPr lang="fr-CH" dirty="0"/>
              <a:t>, M.; </a:t>
            </a:r>
            <a:r>
              <a:rPr lang="fr-CH" dirty="0" err="1"/>
              <a:t>Tetko</a:t>
            </a:r>
            <a:r>
              <a:rPr lang="fr-CH" dirty="0"/>
              <a:t>, I.V. </a:t>
            </a:r>
            <a:r>
              <a:rPr lang="fr-CH" dirty="0" err="1"/>
              <a:t>Luciferase</a:t>
            </a:r>
            <a:r>
              <a:rPr lang="fr-CH" dirty="0"/>
              <a:t> </a:t>
            </a:r>
            <a:r>
              <a:rPr lang="fr-CH" dirty="0" err="1"/>
              <a:t>advisor</a:t>
            </a:r>
            <a:r>
              <a:rPr lang="fr-CH" dirty="0"/>
              <a:t>: High-</a:t>
            </a:r>
            <a:r>
              <a:rPr lang="fr-CH" dirty="0" err="1"/>
              <a:t>accuracy</a:t>
            </a:r>
            <a:r>
              <a:rPr lang="fr-CH" dirty="0"/>
              <a:t> model to flag false positive hits in </a:t>
            </a:r>
            <a:r>
              <a:rPr lang="fr-CH" dirty="0" err="1"/>
              <a:t>luciferase</a:t>
            </a:r>
            <a:r>
              <a:rPr lang="fr-CH" dirty="0"/>
              <a:t> </a:t>
            </a:r>
            <a:r>
              <a:rPr lang="fr-CH" dirty="0" err="1"/>
              <a:t>hts</a:t>
            </a:r>
            <a:r>
              <a:rPr lang="fr-CH" dirty="0"/>
              <a:t> </a:t>
            </a:r>
            <a:r>
              <a:rPr lang="fr-CH" dirty="0" err="1"/>
              <a:t>assays</a:t>
            </a:r>
            <a:r>
              <a:rPr lang="fr-CH" dirty="0"/>
              <a:t>. </a:t>
            </a:r>
            <a:r>
              <a:rPr lang="fr-CH" i="1" dirty="0"/>
              <a:t>J. </a:t>
            </a:r>
            <a:r>
              <a:rPr lang="fr-CH" i="1" dirty="0" err="1"/>
              <a:t>Chem</a:t>
            </a:r>
            <a:r>
              <a:rPr lang="fr-CH" i="1" dirty="0"/>
              <a:t>. Inf. Model. </a:t>
            </a:r>
            <a:r>
              <a:rPr lang="fr-CH" b="1" dirty="0"/>
              <a:t>2018</a:t>
            </a:r>
            <a:r>
              <a:rPr lang="fr-CH" dirty="0"/>
              <a:t>, </a:t>
            </a:r>
            <a:r>
              <a:rPr lang="fr-CH" i="1" dirty="0"/>
              <a:t>58</a:t>
            </a:r>
            <a:r>
              <a:rPr lang="fr-CH" dirty="0"/>
              <a:t>, 933-942.</a:t>
            </a:r>
          </a:p>
          <a:p>
            <a:r>
              <a:rPr lang="fr-CH" dirty="0" err="1"/>
              <a:t>Tetko</a:t>
            </a:r>
            <a:r>
              <a:rPr lang="fr-CH" dirty="0"/>
              <a:t>, I.V.; </a:t>
            </a:r>
            <a:r>
              <a:rPr lang="fr-CH" dirty="0" err="1"/>
              <a:t>Novotarskyi</a:t>
            </a:r>
            <a:r>
              <a:rPr lang="fr-CH" dirty="0"/>
              <a:t>, S.; </a:t>
            </a:r>
            <a:r>
              <a:rPr lang="fr-CH" dirty="0" err="1"/>
              <a:t>Sushko</a:t>
            </a:r>
            <a:r>
              <a:rPr lang="fr-CH" dirty="0"/>
              <a:t>, I.; Ivanov, V.; </a:t>
            </a:r>
            <a:r>
              <a:rPr lang="fr-CH" dirty="0" err="1"/>
              <a:t>Petrenko</a:t>
            </a:r>
            <a:r>
              <a:rPr lang="fr-CH" dirty="0"/>
              <a:t>, A.E.; </a:t>
            </a:r>
            <a:r>
              <a:rPr lang="fr-CH" dirty="0" err="1"/>
              <a:t>Dieden</a:t>
            </a:r>
            <a:r>
              <a:rPr lang="fr-CH" dirty="0"/>
              <a:t>, R.; Lebon, F.; Mathieu, B. </a:t>
            </a:r>
            <a:r>
              <a:rPr lang="fr-CH" dirty="0" err="1"/>
              <a:t>Development</a:t>
            </a:r>
            <a:r>
              <a:rPr lang="fr-CH" dirty="0"/>
              <a:t> of </a:t>
            </a:r>
            <a:r>
              <a:rPr lang="fr-CH" dirty="0" err="1"/>
              <a:t>dimethyl</a:t>
            </a:r>
            <a:r>
              <a:rPr lang="fr-CH" dirty="0"/>
              <a:t> </a:t>
            </a:r>
            <a:r>
              <a:rPr lang="fr-CH" dirty="0" err="1"/>
              <a:t>sulfoxide</a:t>
            </a:r>
            <a:r>
              <a:rPr lang="fr-CH" dirty="0"/>
              <a:t> </a:t>
            </a:r>
            <a:r>
              <a:rPr lang="fr-CH" dirty="0" err="1"/>
              <a:t>solubility</a:t>
            </a:r>
            <a:r>
              <a:rPr lang="fr-CH" dirty="0"/>
              <a:t> </a:t>
            </a:r>
            <a:r>
              <a:rPr lang="fr-CH" dirty="0" err="1"/>
              <a:t>models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163 000 </a:t>
            </a:r>
            <a:r>
              <a:rPr lang="fr-CH" dirty="0" err="1"/>
              <a:t>molecules</a:t>
            </a:r>
            <a:r>
              <a:rPr lang="fr-CH" dirty="0"/>
              <a:t>: </a:t>
            </a:r>
            <a:r>
              <a:rPr lang="fr-CH" dirty="0" err="1"/>
              <a:t>Using</a:t>
            </a:r>
            <a:r>
              <a:rPr lang="fr-CH" dirty="0"/>
              <a:t> a </a:t>
            </a:r>
            <a:r>
              <a:rPr lang="fr-CH" dirty="0" err="1"/>
              <a:t>domain</a:t>
            </a:r>
            <a:r>
              <a:rPr lang="fr-CH" dirty="0"/>
              <a:t> </a:t>
            </a:r>
            <a:r>
              <a:rPr lang="fr-CH" dirty="0" err="1"/>
              <a:t>applicability</a:t>
            </a:r>
            <a:r>
              <a:rPr lang="fr-CH" dirty="0"/>
              <a:t> </a:t>
            </a:r>
            <a:r>
              <a:rPr lang="fr-CH" dirty="0" err="1"/>
              <a:t>metric</a:t>
            </a:r>
            <a:r>
              <a:rPr lang="fr-CH" dirty="0"/>
              <a:t> to select more </a:t>
            </a:r>
            <a:r>
              <a:rPr lang="fr-CH" dirty="0" err="1"/>
              <a:t>reliable</a:t>
            </a:r>
            <a:r>
              <a:rPr lang="fr-CH" dirty="0"/>
              <a:t> </a:t>
            </a:r>
            <a:r>
              <a:rPr lang="fr-CH" dirty="0" err="1"/>
              <a:t>predictions</a:t>
            </a:r>
            <a:r>
              <a:rPr lang="fr-CH" dirty="0"/>
              <a:t>. </a:t>
            </a:r>
            <a:r>
              <a:rPr lang="fr-CH" i="1" dirty="0"/>
              <a:t>J. </a:t>
            </a:r>
            <a:r>
              <a:rPr lang="fr-CH" i="1" dirty="0" err="1"/>
              <a:t>Chem</a:t>
            </a:r>
            <a:r>
              <a:rPr lang="fr-CH" i="1" dirty="0"/>
              <a:t>. Inf. Model. </a:t>
            </a:r>
            <a:r>
              <a:rPr lang="fr-CH" b="1" dirty="0"/>
              <a:t>2013</a:t>
            </a:r>
            <a:r>
              <a:rPr lang="fr-CH" dirty="0"/>
              <a:t>, </a:t>
            </a:r>
            <a:r>
              <a:rPr lang="fr-CH" i="1" dirty="0"/>
              <a:t>53</a:t>
            </a:r>
            <a:r>
              <a:rPr lang="fr-CH" dirty="0"/>
              <a:t>, 1990-2000.</a:t>
            </a:r>
          </a:p>
          <a:p>
            <a:r>
              <a:rPr lang="fr-CH" dirty="0" err="1"/>
              <a:t>Tetko</a:t>
            </a:r>
            <a:r>
              <a:rPr lang="fr-CH" dirty="0"/>
              <a:t>, I.V.; </a:t>
            </a:r>
            <a:r>
              <a:rPr lang="fr-CH" dirty="0" err="1"/>
              <a:t>Sushko</a:t>
            </a:r>
            <a:r>
              <a:rPr lang="fr-CH" dirty="0"/>
              <a:t>, Y.; </a:t>
            </a:r>
            <a:r>
              <a:rPr lang="fr-CH" dirty="0" err="1"/>
              <a:t>Novotarskyi</a:t>
            </a:r>
            <a:r>
              <a:rPr lang="fr-CH" dirty="0"/>
              <a:t>, S.; </a:t>
            </a:r>
            <a:r>
              <a:rPr lang="fr-CH" dirty="0" err="1"/>
              <a:t>Patiny</a:t>
            </a:r>
            <a:r>
              <a:rPr lang="fr-CH" dirty="0"/>
              <a:t>, L.; </a:t>
            </a:r>
            <a:r>
              <a:rPr lang="fr-CH" dirty="0" err="1"/>
              <a:t>Kondratov</a:t>
            </a:r>
            <a:r>
              <a:rPr lang="fr-CH" dirty="0"/>
              <a:t>, I.; </a:t>
            </a:r>
            <a:r>
              <a:rPr lang="fr-CH" dirty="0" err="1"/>
              <a:t>Petrenko</a:t>
            </a:r>
            <a:r>
              <a:rPr lang="fr-CH" dirty="0"/>
              <a:t>, A.E.; </a:t>
            </a:r>
            <a:r>
              <a:rPr lang="fr-CH" dirty="0" err="1"/>
              <a:t>Charochkina</a:t>
            </a:r>
            <a:r>
              <a:rPr lang="fr-CH" dirty="0"/>
              <a:t>, L.; </a:t>
            </a:r>
            <a:r>
              <a:rPr lang="fr-CH" dirty="0" err="1"/>
              <a:t>Asiri</a:t>
            </a:r>
            <a:r>
              <a:rPr lang="fr-CH" dirty="0"/>
              <a:t>, A.M. How </a:t>
            </a:r>
            <a:r>
              <a:rPr lang="fr-CH" dirty="0" err="1"/>
              <a:t>accurately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we</a:t>
            </a:r>
            <a:r>
              <a:rPr lang="fr-CH" dirty="0"/>
              <a:t> </a:t>
            </a:r>
            <a:r>
              <a:rPr lang="fr-CH" dirty="0" err="1"/>
              <a:t>predict</a:t>
            </a:r>
            <a:r>
              <a:rPr lang="fr-CH" dirty="0"/>
              <a:t> the </a:t>
            </a:r>
            <a:r>
              <a:rPr lang="fr-CH" dirty="0" err="1"/>
              <a:t>melting</a:t>
            </a:r>
            <a:r>
              <a:rPr lang="fr-CH" dirty="0"/>
              <a:t> points of </a:t>
            </a:r>
            <a:r>
              <a:rPr lang="fr-CH" dirty="0" err="1"/>
              <a:t>drug-like</a:t>
            </a:r>
            <a:r>
              <a:rPr lang="fr-CH" dirty="0"/>
              <a:t> compounds? </a:t>
            </a:r>
            <a:r>
              <a:rPr lang="fr-CH" i="1" dirty="0"/>
              <a:t>J. </a:t>
            </a:r>
            <a:r>
              <a:rPr lang="fr-CH" i="1" dirty="0" err="1"/>
              <a:t>Chem</a:t>
            </a:r>
            <a:r>
              <a:rPr lang="fr-CH" i="1" dirty="0"/>
              <a:t>. Inf. Model. </a:t>
            </a:r>
            <a:r>
              <a:rPr lang="fr-CH" b="1" dirty="0"/>
              <a:t>2014</a:t>
            </a:r>
            <a:r>
              <a:rPr lang="fr-CH" dirty="0"/>
              <a:t>, </a:t>
            </a:r>
            <a:r>
              <a:rPr lang="fr-CH" i="1" dirty="0"/>
              <a:t>54</a:t>
            </a:r>
            <a:r>
              <a:rPr lang="fr-CH" dirty="0"/>
              <a:t>, 3320-3329.</a:t>
            </a:r>
          </a:p>
          <a:p>
            <a:r>
              <a:rPr lang="fr-CH" dirty="0" err="1"/>
              <a:t>Tetko</a:t>
            </a:r>
            <a:r>
              <a:rPr lang="fr-CH" dirty="0"/>
              <a:t>, I.V.; D, M.L.; Williams, A.J. The </a:t>
            </a:r>
            <a:r>
              <a:rPr lang="fr-CH" dirty="0" err="1"/>
              <a:t>development</a:t>
            </a:r>
            <a:r>
              <a:rPr lang="fr-CH" dirty="0"/>
              <a:t> of </a:t>
            </a:r>
            <a:r>
              <a:rPr lang="fr-CH" dirty="0" err="1"/>
              <a:t>models</a:t>
            </a:r>
            <a:r>
              <a:rPr lang="fr-CH" dirty="0"/>
              <a:t> to </a:t>
            </a:r>
            <a:r>
              <a:rPr lang="fr-CH" dirty="0" err="1"/>
              <a:t>predict</a:t>
            </a:r>
            <a:r>
              <a:rPr lang="fr-CH" dirty="0"/>
              <a:t> </a:t>
            </a:r>
            <a:r>
              <a:rPr lang="fr-CH" dirty="0" err="1"/>
              <a:t>melting</a:t>
            </a:r>
            <a:r>
              <a:rPr lang="fr-CH" dirty="0"/>
              <a:t> and </a:t>
            </a:r>
            <a:r>
              <a:rPr lang="fr-CH" dirty="0" err="1"/>
              <a:t>pyrolysis</a:t>
            </a:r>
            <a:r>
              <a:rPr lang="fr-CH" dirty="0"/>
              <a:t> point data </a:t>
            </a:r>
            <a:r>
              <a:rPr lang="fr-CH" dirty="0" err="1"/>
              <a:t>associated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several</a:t>
            </a:r>
            <a:r>
              <a:rPr lang="fr-CH" dirty="0"/>
              <a:t> </a:t>
            </a:r>
            <a:r>
              <a:rPr lang="fr-CH" dirty="0" err="1"/>
              <a:t>hundred</a:t>
            </a:r>
            <a:r>
              <a:rPr lang="fr-CH" dirty="0"/>
              <a:t> </a:t>
            </a:r>
            <a:r>
              <a:rPr lang="fr-CH" dirty="0" err="1"/>
              <a:t>thousand</a:t>
            </a:r>
            <a:r>
              <a:rPr lang="fr-CH" dirty="0"/>
              <a:t> compounds </a:t>
            </a:r>
            <a:r>
              <a:rPr lang="fr-CH" dirty="0" err="1"/>
              <a:t>mined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patents. </a:t>
            </a:r>
            <a:r>
              <a:rPr lang="fr-CH" i="1" dirty="0"/>
              <a:t>J. </a:t>
            </a:r>
            <a:r>
              <a:rPr lang="fr-CH" i="1" dirty="0" err="1"/>
              <a:t>Cheminform</a:t>
            </a:r>
            <a:r>
              <a:rPr lang="fr-CH" i="1" dirty="0"/>
              <a:t>. </a:t>
            </a:r>
            <a:r>
              <a:rPr lang="fr-CH" b="1" dirty="0"/>
              <a:t>2016</a:t>
            </a:r>
            <a:r>
              <a:rPr lang="fr-CH" dirty="0"/>
              <a:t>, </a:t>
            </a:r>
            <a:r>
              <a:rPr lang="fr-CH" i="1" dirty="0"/>
              <a:t>8</a:t>
            </a:r>
            <a:r>
              <a:rPr lang="fr-CH" dirty="0"/>
              <a:t>, 2.</a:t>
            </a:r>
          </a:p>
          <a:p>
            <a:r>
              <a:rPr lang="fr-CH" dirty="0"/>
              <a:t>Abdelaziz, A.; </a:t>
            </a:r>
            <a:r>
              <a:rPr lang="fr-CH" dirty="0" err="1"/>
              <a:t>Spahn-Langguth</a:t>
            </a:r>
            <a:r>
              <a:rPr lang="fr-CH" dirty="0"/>
              <a:t>, H.; Werner-</a:t>
            </a:r>
            <a:r>
              <a:rPr lang="fr-CH" dirty="0" err="1"/>
              <a:t>Schramm</a:t>
            </a:r>
            <a:r>
              <a:rPr lang="fr-CH" dirty="0"/>
              <a:t>, K.; </a:t>
            </a:r>
            <a:r>
              <a:rPr lang="fr-CH" dirty="0" err="1"/>
              <a:t>Tetko</a:t>
            </a:r>
            <a:r>
              <a:rPr lang="fr-CH" dirty="0"/>
              <a:t>, I.V. Consensus </a:t>
            </a:r>
            <a:r>
              <a:rPr lang="fr-CH" dirty="0" err="1"/>
              <a:t>modeling</a:t>
            </a:r>
            <a:r>
              <a:rPr lang="fr-CH" dirty="0"/>
              <a:t> for </a:t>
            </a:r>
            <a:r>
              <a:rPr lang="fr-CH" dirty="0" err="1"/>
              <a:t>hts</a:t>
            </a:r>
            <a:r>
              <a:rPr lang="fr-CH" dirty="0"/>
              <a:t> </a:t>
            </a:r>
            <a:r>
              <a:rPr lang="fr-CH" dirty="0" err="1"/>
              <a:t>assays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in silico </a:t>
            </a:r>
            <a:r>
              <a:rPr lang="fr-CH" dirty="0" err="1"/>
              <a:t>descriptors</a:t>
            </a:r>
            <a:r>
              <a:rPr lang="fr-CH" dirty="0"/>
              <a:t> </a:t>
            </a:r>
            <a:r>
              <a:rPr lang="fr-CH" dirty="0" err="1"/>
              <a:t>calculates</a:t>
            </a:r>
            <a:r>
              <a:rPr lang="fr-CH" dirty="0"/>
              <a:t> the best </a:t>
            </a:r>
            <a:r>
              <a:rPr lang="fr-CH" dirty="0" err="1"/>
              <a:t>balanced</a:t>
            </a:r>
            <a:r>
              <a:rPr lang="fr-CH" dirty="0"/>
              <a:t> </a:t>
            </a:r>
            <a:r>
              <a:rPr lang="fr-CH" dirty="0" err="1"/>
              <a:t>accuracy</a:t>
            </a:r>
            <a:r>
              <a:rPr lang="fr-CH" dirty="0"/>
              <a:t> in tox21 challenge. </a:t>
            </a:r>
            <a:r>
              <a:rPr lang="fr-CH" i="1" dirty="0" err="1"/>
              <a:t>Frontiers</a:t>
            </a:r>
            <a:r>
              <a:rPr lang="fr-CH" i="1" dirty="0"/>
              <a:t> Environ. </a:t>
            </a:r>
            <a:r>
              <a:rPr lang="fr-CH" i="1" dirty="0" err="1"/>
              <a:t>Sci</a:t>
            </a:r>
            <a:r>
              <a:rPr lang="fr-CH" i="1" dirty="0"/>
              <a:t>. </a:t>
            </a:r>
            <a:r>
              <a:rPr lang="fr-CH" b="1" dirty="0"/>
              <a:t>2016</a:t>
            </a:r>
            <a:r>
              <a:rPr lang="fr-CH" dirty="0"/>
              <a:t>, </a:t>
            </a:r>
            <a:r>
              <a:rPr lang="fr-CH" i="1" dirty="0"/>
              <a:t>4</a:t>
            </a:r>
            <a:r>
              <a:rPr lang="fr-CH" dirty="0"/>
              <a:t>, 2.</a:t>
            </a:r>
          </a:p>
          <a:p>
            <a:r>
              <a:rPr lang="fr-CH" dirty="0" err="1"/>
              <a:t>Rybacka</a:t>
            </a:r>
            <a:r>
              <a:rPr lang="fr-CH" dirty="0"/>
              <a:t>, A.; </a:t>
            </a:r>
            <a:r>
              <a:rPr lang="fr-CH" dirty="0" err="1"/>
              <a:t>Ruden</a:t>
            </a:r>
            <a:r>
              <a:rPr lang="fr-CH" dirty="0"/>
              <a:t>, C.; </a:t>
            </a:r>
            <a:r>
              <a:rPr lang="fr-CH" dirty="0" err="1"/>
              <a:t>Tetko</a:t>
            </a:r>
            <a:r>
              <a:rPr lang="fr-CH" dirty="0"/>
              <a:t>, I.V.; Andersson, P.L. </a:t>
            </a:r>
            <a:r>
              <a:rPr lang="fr-CH" dirty="0" err="1"/>
              <a:t>Identifying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endocrine </a:t>
            </a:r>
            <a:r>
              <a:rPr lang="fr-CH" dirty="0" err="1"/>
              <a:t>disruptors</a:t>
            </a:r>
            <a:r>
              <a:rPr lang="fr-CH" dirty="0"/>
              <a:t> </a:t>
            </a:r>
            <a:r>
              <a:rPr lang="fr-CH" dirty="0" err="1"/>
              <a:t>among</a:t>
            </a:r>
            <a:r>
              <a:rPr lang="fr-CH" dirty="0"/>
              <a:t> </a:t>
            </a:r>
            <a:r>
              <a:rPr lang="fr-CH" dirty="0" err="1"/>
              <a:t>industrial</a:t>
            </a:r>
            <a:r>
              <a:rPr lang="fr-CH" dirty="0"/>
              <a:t> </a:t>
            </a:r>
            <a:r>
              <a:rPr lang="fr-CH" dirty="0" err="1"/>
              <a:t>chemicals</a:t>
            </a:r>
            <a:r>
              <a:rPr lang="fr-CH" dirty="0"/>
              <a:t> and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metabolites</a:t>
            </a:r>
            <a:r>
              <a:rPr lang="fr-CH" dirty="0"/>
              <a:t> - </a:t>
            </a:r>
            <a:r>
              <a:rPr lang="fr-CH" dirty="0" err="1"/>
              <a:t>development</a:t>
            </a:r>
            <a:r>
              <a:rPr lang="fr-CH" dirty="0"/>
              <a:t> and </a:t>
            </a:r>
            <a:r>
              <a:rPr lang="fr-CH" dirty="0" err="1"/>
              <a:t>evaluation</a:t>
            </a:r>
            <a:r>
              <a:rPr lang="fr-CH" dirty="0"/>
              <a:t> of in silico </a:t>
            </a:r>
            <a:r>
              <a:rPr lang="fr-CH" dirty="0" err="1"/>
              <a:t>tools</a:t>
            </a:r>
            <a:r>
              <a:rPr lang="fr-CH" dirty="0"/>
              <a:t>. </a:t>
            </a:r>
            <a:r>
              <a:rPr lang="fr-CH" i="1" dirty="0" err="1"/>
              <a:t>Chemosphere</a:t>
            </a:r>
            <a:r>
              <a:rPr lang="fr-CH" i="1" dirty="0"/>
              <a:t> </a:t>
            </a:r>
            <a:r>
              <a:rPr lang="fr-CH" b="1" dirty="0"/>
              <a:t>2015</a:t>
            </a:r>
            <a:r>
              <a:rPr lang="fr-CH" dirty="0"/>
              <a:t>, </a:t>
            </a:r>
            <a:r>
              <a:rPr lang="fr-CH" i="1" dirty="0"/>
              <a:t>139</a:t>
            </a:r>
            <a:r>
              <a:rPr lang="fr-CH" dirty="0"/>
              <a:t>, 372-378.</a:t>
            </a:r>
          </a:p>
          <a:p>
            <a:r>
              <a:rPr lang="fr-CH" dirty="0" err="1"/>
              <a:t>Brandmaier</a:t>
            </a:r>
            <a:r>
              <a:rPr lang="fr-CH" dirty="0"/>
              <a:t>, S.; </a:t>
            </a:r>
            <a:r>
              <a:rPr lang="fr-CH" dirty="0" err="1"/>
              <a:t>Sahlin</a:t>
            </a:r>
            <a:r>
              <a:rPr lang="fr-CH" dirty="0"/>
              <a:t>, U.; </a:t>
            </a:r>
            <a:r>
              <a:rPr lang="fr-CH" dirty="0" err="1"/>
              <a:t>Tetko</a:t>
            </a:r>
            <a:r>
              <a:rPr lang="fr-CH" dirty="0"/>
              <a:t>, I.V.; </a:t>
            </a:r>
            <a:r>
              <a:rPr lang="fr-CH" dirty="0" err="1"/>
              <a:t>Oberg</a:t>
            </a:r>
            <a:r>
              <a:rPr lang="fr-CH" dirty="0"/>
              <a:t>, </a:t>
            </a:r>
            <a:r>
              <a:rPr lang="fr-CH" dirty="0" err="1"/>
              <a:t>T</a:t>
            </a:r>
            <a:r>
              <a:rPr lang="fr-CH" dirty="0"/>
              <a:t>. </a:t>
            </a:r>
            <a:r>
              <a:rPr lang="fr-CH" dirty="0" err="1"/>
              <a:t>Pls</a:t>
            </a:r>
            <a:r>
              <a:rPr lang="fr-CH" dirty="0"/>
              <a:t>-optimal: A </a:t>
            </a:r>
            <a:r>
              <a:rPr lang="fr-CH" dirty="0" err="1"/>
              <a:t>stepwise</a:t>
            </a:r>
            <a:r>
              <a:rPr lang="fr-CH" dirty="0"/>
              <a:t> </a:t>
            </a:r>
            <a:r>
              <a:rPr lang="fr-CH" dirty="0" err="1"/>
              <a:t>d-optimal</a:t>
            </a:r>
            <a:r>
              <a:rPr lang="fr-CH" dirty="0"/>
              <a:t> design </a:t>
            </a:r>
            <a:r>
              <a:rPr lang="fr-CH" dirty="0" err="1"/>
              <a:t>based</a:t>
            </a:r>
            <a:r>
              <a:rPr lang="fr-CH" dirty="0"/>
              <a:t> on latent variables. </a:t>
            </a:r>
            <a:r>
              <a:rPr lang="fr-CH" i="1" dirty="0"/>
              <a:t>J. </a:t>
            </a:r>
            <a:r>
              <a:rPr lang="fr-CH" i="1" dirty="0" err="1"/>
              <a:t>Chem</a:t>
            </a:r>
            <a:r>
              <a:rPr lang="fr-CH" i="1" dirty="0"/>
              <a:t>. Inf. Model. </a:t>
            </a:r>
            <a:r>
              <a:rPr lang="fr-CH" b="1" dirty="0"/>
              <a:t>2012</a:t>
            </a:r>
            <a:r>
              <a:rPr lang="fr-CH" dirty="0"/>
              <a:t>, </a:t>
            </a:r>
            <a:r>
              <a:rPr lang="fr-CH" i="1" dirty="0"/>
              <a:t>52</a:t>
            </a:r>
            <a:r>
              <a:rPr lang="fr-CH" dirty="0"/>
              <a:t>, 975-983.</a:t>
            </a:r>
          </a:p>
          <a:p>
            <a:r>
              <a:rPr lang="fr-CH" dirty="0" err="1"/>
              <a:t>Sushko</a:t>
            </a:r>
            <a:r>
              <a:rPr lang="fr-CH" dirty="0"/>
              <a:t>, I.; </a:t>
            </a:r>
            <a:r>
              <a:rPr lang="fr-CH" dirty="0" err="1"/>
              <a:t>Novotarskyi</a:t>
            </a:r>
            <a:r>
              <a:rPr lang="fr-CH" dirty="0"/>
              <a:t>, S.; Korner, R.; </a:t>
            </a:r>
            <a:r>
              <a:rPr lang="fr-CH" dirty="0" err="1"/>
              <a:t>Pandey</a:t>
            </a:r>
            <a:r>
              <a:rPr lang="fr-CH" dirty="0"/>
              <a:t>, A.K.; </a:t>
            </a:r>
            <a:r>
              <a:rPr lang="fr-CH" dirty="0" err="1"/>
              <a:t>Cherkasov</a:t>
            </a:r>
            <a:r>
              <a:rPr lang="fr-CH" dirty="0"/>
              <a:t>, A.; Li, J.; </a:t>
            </a:r>
            <a:r>
              <a:rPr lang="fr-CH" dirty="0" err="1"/>
              <a:t>Gramatica</a:t>
            </a:r>
            <a:r>
              <a:rPr lang="fr-CH" dirty="0"/>
              <a:t>, P.; Hansen, K.; </a:t>
            </a:r>
            <a:r>
              <a:rPr lang="fr-CH" dirty="0" err="1"/>
              <a:t>Schroeter</a:t>
            </a:r>
            <a:r>
              <a:rPr lang="fr-CH" dirty="0"/>
              <a:t>, </a:t>
            </a:r>
            <a:r>
              <a:rPr lang="fr-CH" dirty="0" err="1"/>
              <a:t>T</a:t>
            </a:r>
            <a:r>
              <a:rPr lang="fr-CH" dirty="0"/>
              <a:t>.; Muller, K.R.</a:t>
            </a:r>
            <a:r>
              <a:rPr lang="fr-CH" i="1" dirty="0"/>
              <a:t>, et al.</a:t>
            </a:r>
            <a:r>
              <a:rPr lang="fr-CH" dirty="0"/>
              <a:t> </a:t>
            </a:r>
            <a:r>
              <a:rPr lang="fr-CH" dirty="0" err="1"/>
              <a:t>Applicability</a:t>
            </a:r>
            <a:r>
              <a:rPr lang="fr-CH" dirty="0"/>
              <a:t> </a:t>
            </a:r>
            <a:r>
              <a:rPr lang="fr-CH" dirty="0" err="1"/>
              <a:t>domains</a:t>
            </a:r>
            <a:r>
              <a:rPr lang="fr-CH" dirty="0"/>
              <a:t> for classification </a:t>
            </a:r>
            <a:r>
              <a:rPr lang="fr-CH" dirty="0" err="1"/>
              <a:t>problems</a:t>
            </a:r>
            <a:r>
              <a:rPr lang="fr-CH" dirty="0"/>
              <a:t>: </a:t>
            </a:r>
            <a:r>
              <a:rPr lang="fr-CH" dirty="0" err="1"/>
              <a:t>Benchmarking</a:t>
            </a:r>
            <a:r>
              <a:rPr lang="fr-CH" dirty="0"/>
              <a:t> of distance to </a:t>
            </a:r>
            <a:r>
              <a:rPr lang="fr-CH" dirty="0" err="1"/>
              <a:t>models</a:t>
            </a:r>
            <a:r>
              <a:rPr lang="fr-CH" dirty="0"/>
              <a:t> for </a:t>
            </a:r>
            <a:r>
              <a:rPr lang="fr-CH" dirty="0" err="1"/>
              <a:t>ames</a:t>
            </a:r>
            <a:r>
              <a:rPr lang="fr-CH" dirty="0"/>
              <a:t> </a:t>
            </a:r>
            <a:r>
              <a:rPr lang="fr-CH" dirty="0" err="1"/>
              <a:t>mutagenicity</a:t>
            </a:r>
            <a:r>
              <a:rPr lang="fr-CH" dirty="0"/>
              <a:t> set. </a:t>
            </a:r>
            <a:r>
              <a:rPr lang="fr-CH" i="1" dirty="0"/>
              <a:t>J. </a:t>
            </a:r>
            <a:r>
              <a:rPr lang="fr-CH" i="1" dirty="0" err="1"/>
              <a:t>Chem</a:t>
            </a:r>
            <a:r>
              <a:rPr lang="fr-CH" i="1" dirty="0"/>
              <a:t>. Inf. Model. </a:t>
            </a:r>
            <a:r>
              <a:rPr lang="fr-CH" b="1" dirty="0"/>
              <a:t>2010</a:t>
            </a:r>
            <a:r>
              <a:rPr lang="fr-CH" dirty="0"/>
              <a:t>, </a:t>
            </a:r>
            <a:r>
              <a:rPr lang="fr-CH" i="1" dirty="0"/>
              <a:t>50</a:t>
            </a:r>
            <a:r>
              <a:rPr lang="fr-CH" dirty="0"/>
              <a:t>, 2094-2111.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F19BA-5950-D446-B81B-AEE5BA57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Firmenich</a:t>
            </a:r>
            <a:r>
              <a:rPr lang="en-US" dirty="0"/>
              <a:t> D-Lab @ EPFL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E4E4D95-A6A0-5C45-8F7D-2C423BA0B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37" y="1690688"/>
            <a:ext cx="7020022" cy="50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E5D75-B3B1-A44B-BAE7-085E87E5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playground.tensorflow.org</a:t>
            </a:r>
            <a:r>
              <a:rPr lang="en-US" dirty="0"/>
              <a:t>/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B3CE2D9-2D89-264E-A119-5FEC3349F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211" y="1825625"/>
            <a:ext cx="7545578" cy="4351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8793FA-0FCB-C541-BB97-7E99CED9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39" y="6050964"/>
            <a:ext cx="5174527" cy="8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3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8B859-3387-EA43-B51C-349A1277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network architecture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7BF1FD3-0B15-B24C-BD3E-4E3ACC1AF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142" y="2025569"/>
            <a:ext cx="6166557" cy="31015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F81510-88D6-E341-8EE1-C7C141D530E1}"/>
              </a:ext>
            </a:extLst>
          </p:cNvPr>
          <p:cNvSpPr txBox="1"/>
          <p:nvPr/>
        </p:nvSpPr>
        <p:spPr>
          <a:xfrm>
            <a:off x="8074306" y="1470359"/>
            <a:ext cx="3279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dimension n</a:t>
            </a:r>
          </a:p>
          <a:p>
            <a:r>
              <a:rPr lang="en-US" dirty="0"/>
              <a:t>Hidden layer 1 : 512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0.5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Hidden layer 2 : 256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0.5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Hidden layer 3 : 128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0.5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Hidden layer 4 : 64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0.25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Hidden layer 5 : 32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Dropout 0.1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Relu</a:t>
            </a:r>
            <a:endParaRPr lang="en-US" dirty="0"/>
          </a:p>
          <a:p>
            <a:r>
              <a:rPr lang="en-US" dirty="0"/>
              <a:t>output : dimension 21 </a:t>
            </a:r>
          </a:p>
        </p:txBody>
      </p:sp>
    </p:spTree>
    <p:extLst>
      <p:ext uri="{BB962C8B-B14F-4D97-AF65-F5344CB8AC3E}">
        <p14:creationId xmlns:p14="http://schemas.microsoft.com/office/powerpoint/2010/main" val="396370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3C678-FC21-9A4E-94A5-7C9A42AD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RDKit</a:t>
            </a:r>
            <a:r>
              <a:rPr lang="en-US" dirty="0"/>
              <a:t> 3D descriptors since 2017.09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F32B755-B634-6443-8BF7-C0C1438AA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315686"/>
              </p:ext>
            </p:extLst>
          </p:nvPr>
        </p:nvGraphicFramePr>
        <p:xfrm>
          <a:off x="2176041" y="1690689"/>
          <a:ext cx="4277007" cy="4627862"/>
        </p:xfrm>
        <a:graphic>
          <a:graphicData uri="http://schemas.openxmlformats.org/drawingml/2006/table">
            <a:tbl>
              <a:tblPr/>
              <a:tblGrid>
                <a:gridCol w="1131049">
                  <a:extLst>
                    <a:ext uri="{9D8B030D-6E8A-4147-A177-3AD203B41FA5}">
                      <a16:colId xmlns:a16="http://schemas.microsoft.com/office/drawing/2014/main" val="2339371637"/>
                    </a:ext>
                  </a:extLst>
                </a:gridCol>
                <a:gridCol w="1572979">
                  <a:extLst>
                    <a:ext uri="{9D8B030D-6E8A-4147-A177-3AD203B41FA5}">
                      <a16:colId xmlns:a16="http://schemas.microsoft.com/office/drawing/2014/main" val="2924108736"/>
                    </a:ext>
                  </a:extLst>
                </a:gridCol>
                <a:gridCol w="1572979">
                  <a:extLst>
                    <a:ext uri="{9D8B030D-6E8A-4147-A177-3AD203B41FA5}">
                      <a16:colId xmlns:a16="http://schemas.microsoft.com/office/drawing/2014/main" val="2903603865"/>
                    </a:ext>
                  </a:extLst>
                </a:gridCol>
              </a:tblGrid>
              <a:tr h="1322342"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Autocorr3D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New in 2017.09 release. Todeschini and Consoni “Descriptors from Molecular Geometry” Handbook of Chemoinformatics</a:t>
                      </a:r>
                      <a:r>
                        <a:rPr lang="fr-CH" sz="1200" u="sng">
                          <a:solidFill>
                            <a:srgbClr val="CA7900"/>
                          </a:solidFill>
                          <a:effectLst/>
                          <a:hlinkClick r:id="rId2"/>
                        </a:rPr>
                        <a:t>http://dx.doi.org/10.1002/9783527618279.ch37</a:t>
                      </a:r>
                      <a:endParaRPr lang="fr-CH" sz="120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59701"/>
                  </a:ext>
                </a:extLst>
              </a:tr>
              <a:tr h="482829"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RDF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 err="1">
                          <a:effectLst/>
                        </a:rPr>
                        <a:t>same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14671"/>
                  </a:ext>
                </a:extLst>
              </a:tr>
              <a:tr h="482829"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MORSE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 err="1">
                          <a:effectLst/>
                        </a:rPr>
                        <a:t>same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68097"/>
                  </a:ext>
                </a:extLst>
              </a:tr>
              <a:tr h="658439"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WHIM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 err="1">
                          <a:effectLst/>
                        </a:rPr>
                        <a:t>same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51455"/>
                  </a:ext>
                </a:extLst>
              </a:tr>
              <a:tr h="573132"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GETAWAY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 err="1">
                          <a:effectLst/>
                        </a:rPr>
                        <a:t>same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05114"/>
                  </a:ext>
                </a:extLst>
              </a:tr>
              <a:tr h="959045">
                <a:tc>
                  <a:txBody>
                    <a:bodyPr/>
                    <a:lstStyle/>
                    <a:p>
                      <a:pPr algn="l"/>
                      <a:r>
                        <a:rPr lang="fr-CH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Autocorr2D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endParaRPr lang="fr-CH" sz="1200" dirty="0">
                        <a:effectLst/>
                      </a:endParaRP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200" dirty="0">
                          <a:effectLst/>
                        </a:rPr>
                        <a:t>C++</a:t>
                      </a:r>
                    </a:p>
                  </a:txBody>
                  <a:tcPr marL="21372" marR="34195" marT="4274" marB="427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3393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A5F7541-1299-3349-8605-CEEBA0B562C7}"/>
              </a:ext>
            </a:extLst>
          </p:cNvPr>
          <p:cNvSpPr txBox="1"/>
          <p:nvPr/>
        </p:nvSpPr>
        <p:spPr>
          <a:xfrm>
            <a:off x="6930538" y="3719313"/>
            <a:ext cx="442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Version 2018.09, </a:t>
            </a:r>
          </a:p>
          <a:p>
            <a:r>
              <a:rPr lang="en-US" dirty="0"/>
              <a:t>we add custom atomic properties descriptors</a:t>
            </a:r>
          </a:p>
        </p:txBody>
      </p:sp>
    </p:spTree>
    <p:extLst>
      <p:ext uri="{BB962C8B-B14F-4D97-AF65-F5344CB8AC3E}">
        <p14:creationId xmlns:p14="http://schemas.microsoft.com/office/powerpoint/2010/main" val="15254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6816F-EC71-8242-87E6-F6B7A3D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OCHEM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Dragon v7 &amp; </a:t>
            </a:r>
            <a:r>
              <a:rPr lang="en-US" dirty="0" err="1"/>
              <a:t>RDKit</a:t>
            </a:r>
            <a:r>
              <a:rPr lang="en-US" dirty="0"/>
              <a:t> Descriptors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D1C70C-FCF8-5F4A-889D-63861522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4234"/>
            <a:ext cx="5716475" cy="29514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6176A0-359C-E646-A106-9939B1E98291}"/>
              </a:ext>
            </a:extLst>
          </p:cNvPr>
          <p:cNvSpPr txBox="1"/>
          <p:nvPr/>
        </p:nvSpPr>
        <p:spPr>
          <a:xfrm>
            <a:off x="2858237" y="4872664"/>
            <a:ext cx="6499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2 tests: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3D in common (see check blue boxes)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2D + 3D (exception </a:t>
            </a:r>
            <a:r>
              <a:rPr lang="en-US" dirty="0" err="1"/>
              <a:t>RDKit</a:t>
            </a:r>
            <a:r>
              <a:rPr lang="en-US" dirty="0"/>
              <a:t> not Sheridan &amp; Topological Torsions)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57BC5007-2432-6F45-9053-76FCBF111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979013"/>
            <a:ext cx="6002483" cy="28567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977EEC-30AE-8343-AEA3-46D482E11109}"/>
              </a:ext>
            </a:extLst>
          </p:cNvPr>
          <p:cNvSpPr txBox="1"/>
          <p:nvPr/>
        </p:nvSpPr>
        <p:spPr>
          <a:xfrm>
            <a:off x="3609261" y="6276983"/>
            <a:ext cx="497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*All computation made using OCHEM</a:t>
            </a:r>
          </a:p>
        </p:txBody>
      </p:sp>
    </p:spTree>
    <p:extLst>
      <p:ext uri="{BB962C8B-B14F-4D97-AF65-F5344CB8AC3E}">
        <p14:creationId xmlns:p14="http://schemas.microsoft.com/office/powerpoint/2010/main" val="264302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134E3-C503-4349-B119-CCCE1339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Multi learning tasks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DCF9A15-973A-9049-8924-65543E60B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7387" y="1690688"/>
            <a:ext cx="4016619" cy="43513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E8B9ECA-9694-194C-A1BC-0310A7DC160C}"/>
              </a:ext>
            </a:extLst>
          </p:cNvPr>
          <p:cNvSpPr txBox="1"/>
          <p:nvPr/>
        </p:nvSpPr>
        <p:spPr>
          <a:xfrm>
            <a:off x="345215" y="2060972"/>
            <a:ext cx="56620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target selects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Regression (MP/BP/Pyrolysis Point)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Classification 18 =&gt;</a:t>
            </a:r>
          </a:p>
          <a:p>
            <a:endParaRPr lang="en-US" dirty="0"/>
          </a:p>
          <a:p>
            <a:r>
              <a:rPr lang="en-US" dirty="0"/>
              <a:t>We will train the </a:t>
            </a:r>
            <a:r>
              <a:rPr lang="en-US" b="1" dirty="0"/>
              <a:t>same dense deep</a:t>
            </a:r>
          </a:p>
          <a:p>
            <a:r>
              <a:rPr lang="en-US" b="1" dirty="0"/>
              <a:t>network </a:t>
            </a:r>
            <a:r>
              <a:rPr lang="en-US" dirty="0"/>
              <a:t>to learn all targets </a:t>
            </a:r>
            <a:r>
              <a:rPr lang="en-US" b="1" dirty="0"/>
              <a:t>simultaneity</a:t>
            </a:r>
            <a:r>
              <a:rPr lang="en-US" dirty="0"/>
              <a:t> (6 layers)</a:t>
            </a:r>
          </a:p>
          <a:p>
            <a:r>
              <a:rPr lang="en-US" dirty="0"/>
              <a:t>benefits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“one model”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“targets synergy”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Fast inference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learn targets with heterogenous chemical datasets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7AFB23-8F51-D74D-9CB6-48DC4D0F8F49}"/>
              </a:ext>
            </a:extLst>
          </p:cNvPr>
          <p:cNvSpPr txBox="1"/>
          <p:nvPr/>
        </p:nvSpPr>
        <p:spPr>
          <a:xfrm>
            <a:off x="5558117" y="6221506"/>
            <a:ext cx="636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Public available datasets from OCHEM website grab from articles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875F48-B665-D547-9A9C-FFC13ED1F47A}"/>
              </a:ext>
            </a:extLst>
          </p:cNvPr>
          <p:cNvSpPr txBox="1"/>
          <p:nvPr/>
        </p:nvSpPr>
        <p:spPr>
          <a:xfrm>
            <a:off x="6678706" y="1223395"/>
            <a:ext cx="316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Dataset</a:t>
            </a:r>
            <a:r>
              <a:rPr lang="en-US" dirty="0"/>
              <a:t> = 1’015’745 data points</a:t>
            </a:r>
          </a:p>
        </p:txBody>
      </p:sp>
    </p:spTree>
    <p:extLst>
      <p:ext uri="{BB962C8B-B14F-4D97-AF65-F5344CB8AC3E}">
        <p14:creationId xmlns:p14="http://schemas.microsoft.com/office/powerpoint/2010/main" val="269677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2242B-8E7A-664B-B0BD-2B48FABC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descriptors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B8485-5084-6143-ADE3-51C12ED8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Speed:</a:t>
            </a:r>
          </a:p>
          <a:p>
            <a:pPr lvl="1"/>
            <a:r>
              <a:rPr lang="en-US" dirty="0" err="1"/>
              <a:t>RDKit</a:t>
            </a:r>
            <a:r>
              <a:rPr lang="en-US" dirty="0"/>
              <a:t> “all”:  </a:t>
            </a:r>
          </a:p>
          <a:p>
            <a:pPr lvl="1"/>
            <a:r>
              <a:rPr lang="en-US" dirty="0"/>
              <a:t>Dragon “all”: </a:t>
            </a:r>
          </a:p>
          <a:p>
            <a:endParaRPr lang="en-US" dirty="0"/>
          </a:p>
          <a:p>
            <a:r>
              <a:rPr lang="en-US" dirty="0"/>
              <a:t>Descriptor sizes after pre-filtration (“decorrelation”):</a:t>
            </a:r>
          </a:p>
          <a:p>
            <a:pPr lvl="1"/>
            <a:r>
              <a:rPr lang="en-US" dirty="0" err="1"/>
              <a:t>RDKit</a:t>
            </a:r>
            <a:r>
              <a:rPr lang="en-US" dirty="0"/>
              <a:t>: 8143 (3x bigger)</a:t>
            </a:r>
          </a:p>
          <a:p>
            <a:pPr lvl="1"/>
            <a:r>
              <a:rPr lang="en-US" dirty="0"/>
              <a:t>Dragon: 2496 (v7) / 2429 (v6)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A67F87-1588-3A45-B617-C13B5DD7E7DF}"/>
              </a:ext>
            </a:extLst>
          </p:cNvPr>
          <p:cNvSpPr txBox="1"/>
          <p:nvPr/>
        </p:nvSpPr>
        <p:spPr>
          <a:xfrm>
            <a:off x="3692499" y="2282691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 mins for </a:t>
            </a:r>
            <a:r>
              <a:rPr lang="en-US" dirty="0" err="1"/>
              <a:t>RDKit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D75002-1225-C745-B0F8-B708E52D596F}"/>
              </a:ext>
            </a:extLst>
          </p:cNvPr>
          <p:cNvSpPr txBox="1"/>
          <p:nvPr/>
        </p:nvSpPr>
        <p:spPr>
          <a:xfrm>
            <a:off x="3692499" y="2705935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 mins for Dragon</a:t>
            </a:r>
          </a:p>
        </p:txBody>
      </p:sp>
    </p:spTree>
    <p:extLst>
      <p:ext uri="{BB962C8B-B14F-4D97-AF65-F5344CB8AC3E}">
        <p14:creationId xmlns:p14="http://schemas.microsoft.com/office/powerpoint/2010/main" val="24876125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798</Words>
  <Application>Microsoft Macintosh PowerPoint</Application>
  <PresentationFormat>Grand écran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Thème Office</vt:lpstr>
      <vt:lpstr>RDKit (new 3D) descriptors “a study case”</vt:lpstr>
      <vt:lpstr>Agenda</vt:lpstr>
      <vt:lpstr>Firmenich D-Lab @ EPFL</vt:lpstr>
      <vt:lpstr>https://playground.tensorflow.org/</vt:lpstr>
      <vt:lpstr>DNN network architecture</vt:lpstr>
      <vt:lpstr>RDKit 3D descriptors since 2017.09</vt:lpstr>
      <vt:lpstr>OCHEM* Dragon v7 &amp; RDKit Descriptors</vt:lpstr>
      <vt:lpstr>Study 1: Multi learning tasks</vt:lpstr>
      <vt:lpstr>Generation of descriptors</vt:lpstr>
      <vt:lpstr>Results for regression targets (RMSE)</vt:lpstr>
      <vt:lpstr>Results for classification targets (AUC)</vt:lpstr>
      <vt:lpstr>Study 1: Conclusion</vt:lpstr>
      <vt:lpstr>Study 2: CNN vs DNN for Melting Point  </vt:lpstr>
      <vt:lpstr>Features engineering DNN metamodel* only 2D (RDKit, Dragon, CDK, etc..) </vt:lpstr>
      <vt:lpstr>Présentation PowerPoint</vt:lpstr>
      <vt:lpstr>CNN method with smiles input</vt:lpstr>
      <vt:lpstr>Study 2: Conclusion</vt:lpstr>
      <vt:lpstr>What we need now ?</vt:lpstr>
      <vt:lpstr>Contributors</vt:lpstr>
      <vt:lpstr>Q&amp;A</vt:lpstr>
      <vt:lpstr>Data sources “article”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godin</dc:creator>
  <cp:lastModifiedBy>guillaume godin</cp:lastModifiedBy>
  <cp:revision>114</cp:revision>
  <dcterms:created xsi:type="dcterms:W3CDTF">2018-09-10T07:03:04Z</dcterms:created>
  <dcterms:modified xsi:type="dcterms:W3CDTF">2018-09-14T09:21:18Z</dcterms:modified>
</cp:coreProperties>
</file>