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4" r:id="rId2"/>
    <p:sldId id="281" r:id="rId3"/>
    <p:sldId id="285" r:id="rId4"/>
    <p:sldId id="282" r:id="rId5"/>
    <p:sldId id="283" r:id="rId6"/>
    <p:sldId id="280" r:id="rId7"/>
    <p:sldId id="260" r:id="rId8"/>
    <p:sldId id="263" r:id="rId9"/>
    <p:sldId id="264" r:id="rId10"/>
    <p:sldId id="277" r:id="rId11"/>
    <p:sldId id="278" r:id="rId12"/>
    <p:sldId id="288" r:id="rId13"/>
    <p:sldId id="279" r:id="rId14"/>
    <p:sldId id="286" r:id="rId15"/>
    <p:sldId id="268" r:id="rId16"/>
    <p:sldId id="271" r:id="rId17"/>
    <p:sldId id="273" r:id="rId18"/>
    <p:sldId id="276" r:id="rId19"/>
    <p:sldId id="28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4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4F94C6-89FA-425B-BCD1-D40D57FCAA00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EFA6D8-3499-4061-8FCA-6DD28FAA13C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0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198E64-75D1-4C40-89F9-AED70D1D68FC}" type="datetimeFigureOut">
              <a:rPr lang="en-US"/>
              <a:pPr>
                <a:defRPr/>
              </a:pPr>
              <a:t>7/1/2014</a:t>
            </a:fld>
            <a:endParaRPr lang="en-US" sz="1600" dirty="0"/>
          </a:p>
        </p:txBody>
      </p:sp>
      <p:sp>
        <p:nvSpPr>
          <p:cNvPr id="11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7F5AA-F776-4D3F-B7C8-FD699D266B7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0FDB-355F-463F-8C39-D21BA2248B81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77D-666B-4CFD-8D4D-3124B90CAAF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3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riangle isocè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necteur droit 14"/>
          <p:cNvSpPr>
            <a:spLocks noChangeShapeType="1"/>
          </p:cNvSpPr>
          <p:nvPr/>
        </p:nvSpPr>
        <p:spPr bwMode="auto">
          <a:xfrm rot="5400000">
            <a:off x="3630613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E155-CA1E-4842-8AB0-1CEAF4CA2BEA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D5F1-0FB1-4E81-9192-28475A206E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0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95D4-2B14-4BA8-8DA0-CDC85C29FED2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1318-9A4C-4344-B978-FAB758D9190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0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2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2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3457E-7773-49C2-9465-B0FD755364E4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81AEF-3F6D-499C-B886-B9166F04375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6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7170-7402-4AF9-9E93-E6C04922C5E2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DB51-C8B4-4D43-AF1D-FFD5DAAE135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3421-5788-4B07-93EB-98FDE7C9BA47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6B6FB-8D75-4202-8589-6E4D0AA3539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4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CC97-B804-44BC-9D39-3B4A1A86127E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3E483-454A-474E-9537-9685A2198E2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riangle isocè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BDE44-F65F-47CD-A469-2B18068208C5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BE0D-777F-40A4-8FDD-FC2D9B5C6C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8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necteur droit 11"/>
          <p:cNvSpPr>
            <a:spLocks noChangeShapeType="1"/>
          </p:cNvSpPr>
          <p:nvPr/>
        </p:nvSpPr>
        <p:spPr bwMode="auto">
          <a:xfrm rot="5400000">
            <a:off x="3160713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riangle isocè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2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0FF9-381D-4B06-86E0-7C6BBC3867DF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4460-3ACE-4E23-8C25-640BC3439D6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9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1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154CC-C128-4039-BB7C-7C9ECD3452AF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B3A9-EA8B-42CE-B4F0-D4F206DE96C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1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2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4C5FA4-9D9F-4CDA-826E-E977E6F6FD99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2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775" y="6356352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2DEC46-9A74-4502-AAFE-9BCEDC16C4DC}" type="slidenum">
              <a:rPr lang="en-US"/>
              <a:pPr>
                <a:defRPr/>
              </a:pPr>
              <a:t>‹N°›</a:t>
            </a:fld>
            <a:endParaRPr lang="en-US" sz="1600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3817192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Computational</a:t>
            </a:r>
            <a:r>
              <a:rPr lang="fr-FR" dirty="0" smtClean="0"/>
              <a:t> Chemogenomics –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Inductive Transfer?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200" y="5115824"/>
            <a:ext cx="6932762" cy="5334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J.B. Brown*, Y. </a:t>
            </a:r>
            <a:r>
              <a:rPr lang="fr-FR" dirty="0" err="1" smtClean="0"/>
              <a:t>Okuno</a:t>
            </a:r>
            <a:r>
              <a:rPr lang="fr-FR" dirty="0" smtClean="0"/>
              <a:t>*, G. Marcou#, A. Varnek# &amp; </a:t>
            </a:r>
            <a:r>
              <a:rPr lang="fr-FR" u="sng" dirty="0" err="1" smtClean="0"/>
              <a:t>D.Horvath</a:t>
            </a:r>
            <a:r>
              <a:rPr lang="fr-FR" dirty="0" smtClean="0"/>
              <a:t>#</a:t>
            </a:r>
          </a:p>
          <a:p>
            <a:r>
              <a:rPr lang="fr-FR" dirty="0" smtClean="0"/>
              <a:t>dhorvath@unistra.fr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24302" y="6021239"/>
            <a:ext cx="8720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* </a:t>
            </a:r>
            <a:r>
              <a:rPr lang="en-US" sz="1600" dirty="0" smtClean="0"/>
              <a:t>Kyoto </a:t>
            </a:r>
            <a:r>
              <a:rPr lang="en-US" sz="1600" dirty="0"/>
              <a:t>University Graduate School of Pharmaceutical Sciences, Department of Systems Bioscience </a:t>
            </a:r>
            <a:endParaRPr lang="en-US" sz="1600" dirty="0" smtClean="0"/>
          </a:p>
          <a:p>
            <a:r>
              <a:rPr lang="en-US" sz="1600" dirty="0" smtClean="0"/>
              <a:t>for </a:t>
            </a:r>
            <a:r>
              <a:rPr lang="en-US" sz="1600" dirty="0"/>
              <a:t>Drug Discovery, 606-8501, Kyoto, </a:t>
            </a:r>
            <a:r>
              <a:rPr lang="en-US" sz="1600" dirty="0" smtClean="0"/>
              <a:t>Japan</a:t>
            </a:r>
          </a:p>
          <a:p>
            <a:r>
              <a:rPr lang="fr-FR" sz="1600" dirty="0" smtClean="0"/>
              <a:t># Laboratoire de Chemoinformatique, UMR 7140 </a:t>
            </a:r>
            <a:r>
              <a:rPr lang="fr-FR" sz="1600" dirty="0" err="1" smtClean="0"/>
              <a:t>Univ</a:t>
            </a:r>
            <a:r>
              <a:rPr lang="fr-FR" sz="1600" dirty="0" smtClean="0"/>
              <a:t>. Strasbourg </a:t>
            </a:r>
            <a:r>
              <a:rPr lang="fr-FR" sz="1600" dirty="0" smtClean="0"/>
              <a:t>– CNRS</a:t>
            </a:r>
            <a:r>
              <a:rPr lang="fr-FR" sz="1600" dirty="0" smtClean="0"/>
              <a:t>,  67000 Strasbourg, France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11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6081"/>
            <a:ext cx="9144000" cy="599529"/>
          </a:xfrm>
        </p:spPr>
        <p:txBody>
          <a:bodyPr/>
          <a:lstStyle/>
          <a:p>
            <a:pPr algn="ctr"/>
            <a:r>
              <a:rPr lang="fr-FR" dirty="0" err="1" smtClean="0"/>
              <a:t>Benchmarking</a:t>
            </a:r>
            <a:r>
              <a:rPr lang="fr-FR" dirty="0"/>
              <a:t> </a:t>
            </a:r>
            <a:r>
              <a:rPr lang="fr-FR" b="1" dirty="0" smtClean="0"/>
              <a:t>Baseline</a:t>
            </a:r>
            <a:r>
              <a:rPr lang="fr-FR" dirty="0" smtClean="0"/>
              <a:t>: ‘</a:t>
            </a:r>
            <a:r>
              <a:rPr lang="fr-FR" dirty="0" err="1" smtClean="0"/>
              <a:t>Classical</a:t>
            </a:r>
            <a:r>
              <a:rPr lang="fr-FR" dirty="0" smtClean="0"/>
              <a:t>’ QSAR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2" y="508366"/>
            <a:ext cx="8027014" cy="493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1926" y="5426042"/>
            <a:ext cx="8712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(a) BQSAR: Best QSAR, </a:t>
            </a:r>
            <a:r>
              <a:rPr lang="fr-FR" dirty="0" smtClean="0">
                <a:sym typeface="Symbol"/>
              </a:rPr>
              <a:t> stands for</a:t>
            </a:r>
            <a:r>
              <a:rPr lang="fr-FR" dirty="0" smtClean="0"/>
              <a:t> ligand </a:t>
            </a:r>
            <a:r>
              <a:rPr lang="fr-FR" dirty="0" err="1" smtClean="0"/>
              <a:t>descriptor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r>
              <a:rPr lang="fr-FR" dirty="0" smtClean="0"/>
              <a:t>; (b) QSAR in ‘consensus’ </a:t>
            </a:r>
            <a:r>
              <a:rPr lang="fr-FR" dirty="0" err="1" smtClean="0"/>
              <a:t>descriptor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b="1" dirty="0" smtClean="0"/>
              <a:t>treePH03</a:t>
            </a:r>
            <a:r>
              <a:rPr lang="fr-FR" dirty="0" smtClean="0"/>
              <a:t>; (c) FQ: </a:t>
            </a:r>
            <a:r>
              <a:rPr lang="fr-FR" dirty="0" err="1" smtClean="0"/>
              <a:t>Family</a:t>
            </a:r>
            <a:r>
              <a:rPr lang="fr-FR" dirty="0" smtClean="0"/>
              <a:t> QSAR, all ligands of all </a:t>
            </a:r>
            <a:r>
              <a:rPr lang="fr-FR" dirty="0" err="1" smtClean="0"/>
              <a:t>targets</a:t>
            </a:r>
            <a:r>
              <a:rPr lang="fr-FR" dirty="0" smtClean="0"/>
              <a:t> </a:t>
            </a:r>
            <a:r>
              <a:rPr lang="fr-FR" dirty="0" err="1" smtClean="0"/>
              <a:t>confounded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no target information. </a:t>
            </a:r>
          </a:p>
          <a:p>
            <a:pPr algn="just"/>
            <a:r>
              <a:rPr lang="fr-FR" dirty="0" smtClean="0"/>
              <a:t>L – ligand, T – Target, D – ligand </a:t>
            </a:r>
            <a:r>
              <a:rPr lang="fr-FR" dirty="0" err="1" smtClean="0"/>
              <a:t>descriptors</a:t>
            </a:r>
            <a:r>
              <a:rPr lang="fr-FR" dirty="0" smtClean="0"/>
              <a:t>. </a:t>
            </a:r>
            <a:r>
              <a:rPr lang="fr-FR" dirty="0" err="1" smtClean="0"/>
              <a:t>Circumflex</a:t>
            </a:r>
            <a:r>
              <a:rPr lang="fr-FR" dirty="0" smtClean="0"/>
              <a:t> cap: </a:t>
            </a:r>
            <a:r>
              <a:rPr lang="fr-FR" dirty="0" err="1" smtClean="0"/>
              <a:t>predicted</a:t>
            </a:r>
            <a:r>
              <a:rPr lang="fr-FR" dirty="0" smtClean="0"/>
              <a:t> </a:t>
            </a:r>
            <a:r>
              <a:rPr lang="fr-FR" dirty="0" err="1" smtClean="0"/>
              <a:t>affinity</a:t>
            </a:r>
            <a:r>
              <a:rPr lang="fr-FR" dirty="0" smtClean="0"/>
              <a:t>, Tilda: cross-</a:t>
            </a:r>
            <a:r>
              <a:rPr lang="fr-FR" dirty="0" err="1" smtClean="0"/>
              <a:t>validated</a:t>
            </a:r>
            <a:r>
              <a:rPr lang="fr-FR" dirty="0" smtClean="0"/>
              <a:t> </a:t>
            </a:r>
            <a:r>
              <a:rPr lang="fr-FR" dirty="0" err="1" smtClean="0"/>
              <a:t>prediction</a:t>
            </a:r>
            <a:r>
              <a:rPr lang="fr-FR" dirty="0" smtClean="0"/>
              <a:t> for </a:t>
            </a:r>
            <a:r>
              <a:rPr lang="fr-FR" dirty="0" err="1" smtClean="0"/>
              <a:t>affinity</a:t>
            </a:r>
            <a:r>
              <a:rPr lang="fr-F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6081"/>
            <a:ext cx="9144000" cy="599529"/>
          </a:xfrm>
        </p:spPr>
        <p:txBody>
          <a:bodyPr/>
          <a:lstStyle/>
          <a:p>
            <a:pPr algn="ctr"/>
            <a:r>
              <a:rPr lang="fr-FR" b="1" dirty="0" smtClean="0"/>
              <a:t>IT-</a:t>
            </a:r>
            <a:r>
              <a:rPr lang="fr-FR" b="1" dirty="0" err="1" smtClean="0"/>
              <a:t>Enhanced</a:t>
            </a:r>
            <a:r>
              <a:rPr lang="fr-FR" dirty="0" smtClean="0"/>
              <a:t> </a:t>
            </a:r>
            <a:r>
              <a:rPr lang="fr-FR" dirty="0" err="1" smtClean="0"/>
              <a:t>Strategies</a:t>
            </a:r>
            <a:r>
              <a:rPr lang="fr-FR" dirty="0" smtClean="0"/>
              <a:t>…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-2" y="5914557"/>
            <a:ext cx="914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Both"/>
            </a:pPr>
            <a:r>
              <a:rPr lang="fr-FR" dirty="0" smtClean="0"/>
              <a:t>SE-IT (</a:t>
            </a:r>
            <a:r>
              <a:rPr lang="fr-FR" dirty="0" err="1" smtClean="0"/>
              <a:t>Strong</a:t>
            </a:r>
            <a:r>
              <a:rPr lang="fr-FR" dirty="0" smtClean="0"/>
              <a:t> Explicit Inductive Transfer) uses </a:t>
            </a:r>
            <a:r>
              <a:rPr lang="fr-FR" dirty="0" err="1" smtClean="0"/>
              <a:t>predicted</a:t>
            </a:r>
            <a:r>
              <a:rPr lang="fr-FR" dirty="0" smtClean="0"/>
              <a:t> </a:t>
            </a:r>
            <a:r>
              <a:rPr lang="fr-FR" dirty="0" smtClean="0"/>
              <a:t>BQSAR </a:t>
            </a:r>
            <a:r>
              <a:rPr lang="fr-FR" dirty="0" err="1" smtClean="0"/>
              <a:t>affinities</a:t>
            </a:r>
            <a:r>
              <a:rPr lang="fr-FR" dirty="0" smtClean="0"/>
              <a:t> of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 as new </a:t>
            </a:r>
            <a:r>
              <a:rPr lang="fr-FR" dirty="0" err="1" smtClean="0"/>
              <a:t>descriptors</a:t>
            </a:r>
            <a:r>
              <a:rPr lang="fr-FR" dirty="0" smtClean="0"/>
              <a:t>. </a:t>
            </a:r>
          </a:p>
          <a:p>
            <a:pPr marL="342900" indent="-342900" algn="just">
              <a:buAutoNum type="alphaLcParenBoth"/>
            </a:pPr>
            <a:r>
              <a:rPr lang="fr-FR" dirty="0" smtClean="0"/>
              <a:t>WE-IT (</a:t>
            </a:r>
            <a:r>
              <a:rPr lang="fr-FR" dirty="0" err="1" smtClean="0"/>
              <a:t>Weak</a:t>
            </a:r>
            <a:r>
              <a:rPr lang="fr-FR" dirty="0" smtClean="0"/>
              <a:t> </a:t>
            </a:r>
            <a:r>
              <a:rPr lang="fr-FR" dirty="0" smtClean="0"/>
              <a:t>Explicit </a:t>
            </a:r>
            <a:r>
              <a:rPr lang="fr-FR" dirty="0" smtClean="0"/>
              <a:t>IT) uses </a:t>
            </a:r>
            <a:r>
              <a:rPr lang="fr-FR" dirty="0" smtClean="0"/>
              <a:t>cross-</a:t>
            </a:r>
            <a:r>
              <a:rPr lang="fr-FR" dirty="0" err="1" smtClean="0"/>
              <a:t>validated</a:t>
            </a:r>
            <a:r>
              <a:rPr lang="fr-FR" dirty="0" smtClean="0"/>
              <a:t> </a:t>
            </a:r>
            <a:r>
              <a:rPr lang="fr-FR" dirty="0" smtClean="0"/>
              <a:t>BQSAR </a:t>
            </a:r>
            <a:r>
              <a:rPr lang="fr-FR" dirty="0" err="1" smtClean="0"/>
              <a:t>affinities</a:t>
            </a:r>
            <a:r>
              <a:rPr lang="fr-FR" dirty="0" smtClean="0"/>
              <a:t> as new </a:t>
            </a:r>
            <a:r>
              <a:rPr lang="fr-FR" dirty="0" err="1" smtClean="0"/>
              <a:t>descriptors</a:t>
            </a:r>
            <a:r>
              <a:rPr lang="fr-FR" dirty="0" smtClean="0"/>
              <a:t>,</a:t>
            </a:r>
          </a:p>
          <a:p>
            <a:pPr marL="342900" indent="-342900" algn="just">
              <a:buAutoNum type="alphaLcParenBoth"/>
            </a:pPr>
            <a:endParaRPr lang="fr-F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3"/>
          <a:stretch/>
        </p:blipFill>
        <p:spPr bwMode="auto">
          <a:xfrm>
            <a:off x="142307" y="634889"/>
            <a:ext cx="8876546" cy="529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8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7366"/>
          </a:xfrm>
        </p:spPr>
        <p:txBody>
          <a:bodyPr/>
          <a:lstStyle/>
          <a:p>
            <a:pPr algn="ctr"/>
            <a:r>
              <a:rPr lang="fr-FR" b="1" dirty="0" smtClean="0"/>
              <a:t>IT-</a:t>
            </a:r>
            <a:r>
              <a:rPr lang="fr-FR" b="1" dirty="0" err="1" smtClean="0"/>
              <a:t>Enhanced</a:t>
            </a:r>
            <a:r>
              <a:rPr lang="fr-FR" dirty="0" smtClean="0"/>
              <a:t> Chemogenomics</a:t>
            </a:r>
            <a:endParaRPr lang="en-US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6263" y="3925009"/>
            <a:ext cx="8954219" cy="2242906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/>
              <a:t>IT-CG </a:t>
            </a:r>
            <a:r>
              <a:rPr lang="fr-FR" dirty="0" err="1" smtClean="0"/>
              <a:t>learns</a:t>
            </a:r>
            <a:r>
              <a:rPr lang="fr-FR" dirty="0" smtClean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entire</a:t>
            </a:r>
            <a:r>
              <a:rPr lang="fr-FR" dirty="0"/>
              <a:t> profile, </a:t>
            </a:r>
            <a:r>
              <a:rPr lang="fr-FR" dirty="0" err="1" smtClean="0"/>
              <a:t>concatenating</a:t>
            </a:r>
            <a:r>
              <a:rPr lang="fr-FR" dirty="0" smtClean="0"/>
              <a:t> </a:t>
            </a:r>
            <a:r>
              <a:rPr lang="fr-FR" dirty="0"/>
              <a:t>target label info (IDFP) to ligand </a:t>
            </a:r>
            <a:r>
              <a:rPr lang="fr-FR" dirty="0" err="1"/>
              <a:t>descriptors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06"/>
          <a:stretch/>
        </p:blipFill>
        <p:spPr bwMode="auto">
          <a:xfrm>
            <a:off x="190701" y="1500995"/>
            <a:ext cx="8876546" cy="165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8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96797"/>
            <a:ext cx="9144000" cy="707366"/>
          </a:xfrm>
        </p:spPr>
        <p:txBody>
          <a:bodyPr/>
          <a:lstStyle/>
          <a:p>
            <a:pPr algn="ctr"/>
            <a:r>
              <a:rPr lang="fr-FR" b="1" dirty="0" smtClean="0"/>
              <a:t>EL-</a:t>
            </a:r>
            <a:r>
              <a:rPr lang="fr-FR" b="1" dirty="0" err="1" smtClean="0"/>
              <a:t>Enabled</a:t>
            </a:r>
            <a:r>
              <a:rPr lang="fr-FR" dirty="0"/>
              <a:t> </a:t>
            </a:r>
            <a:r>
              <a:rPr lang="fr-FR" dirty="0" err="1" smtClean="0"/>
              <a:t>strategies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57" y="1375574"/>
            <a:ext cx="6015445" cy="278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86263" y="4416691"/>
            <a:ext cx="8954219" cy="2242906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altLang="en-US" dirty="0" err="1" smtClean="0">
                <a:solidFill>
                  <a:srgbClr val="FF0000"/>
                </a:solidFill>
              </a:rPr>
              <a:t>Three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different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models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b="1" dirty="0" err="1" smtClean="0">
                <a:solidFill>
                  <a:srgbClr val="FF0000"/>
                </a:solidFill>
              </a:rPr>
              <a:t>ELSim</a:t>
            </a:r>
            <a:r>
              <a:rPr lang="fr-FR" altLang="en-US" b="1" dirty="0" smtClean="0">
                <a:solidFill>
                  <a:srgbClr val="FF0000"/>
                </a:solidFill>
              </a:rPr>
              <a:t>, ELP </a:t>
            </a:r>
            <a:r>
              <a:rPr lang="fr-FR" altLang="en-US" dirty="0" smtClean="0">
                <a:solidFill>
                  <a:srgbClr val="FF0000"/>
                </a:solidFill>
              </a:rPr>
              <a:t>and </a:t>
            </a:r>
            <a:r>
              <a:rPr lang="fr-FR" altLang="en-US" b="1" dirty="0" err="1" smtClean="0">
                <a:solidFill>
                  <a:srgbClr val="FF0000"/>
                </a:solidFill>
              </a:rPr>
              <a:t>ELSeq</a:t>
            </a:r>
            <a:r>
              <a:rPr lang="fr-FR" altLang="en-US" dirty="0" smtClean="0">
                <a:solidFill>
                  <a:srgbClr val="FF0000"/>
                </a:solidFill>
              </a:rPr>
              <a:t>, </a:t>
            </a:r>
            <a:r>
              <a:rPr lang="fr-FR" altLang="en-US" dirty="0" err="1" smtClean="0">
                <a:solidFill>
                  <a:srgbClr val="FF0000"/>
                </a:solidFill>
              </a:rPr>
              <a:t>using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protein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fr-FR" altLang="en-US" dirty="0" smtClean="0">
                <a:solidFill>
                  <a:srgbClr val="FF0000"/>
                </a:solidFill>
              </a:rPr>
              <a:t>=(SIMFP, </a:t>
            </a:r>
            <a:r>
              <a:rPr lang="fr-FR" altLang="en-US" dirty="0" err="1" smtClean="0">
                <a:solidFill>
                  <a:srgbClr val="FF0000"/>
                </a:solidFill>
              </a:rPr>
              <a:t>ProFeat</a:t>
            </a:r>
            <a:r>
              <a:rPr lang="fr-FR" altLang="en-US" dirty="0" smtClean="0">
                <a:solidFill>
                  <a:srgbClr val="FF0000"/>
                </a:solidFill>
              </a:rPr>
              <a:t> and </a:t>
            </a:r>
            <a:r>
              <a:rPr lang="fr-FR" altLang="en-US" dirty="0" err="1" smtClean="0">
                <a:solidFill>
                  <a:srgbClr val="FF0000"/>
                </a:solidFill>
              </a:rPr>
              <a:t>sequence</a:t>
            </a:r>
            <a:r>
              <a:rPr lang="fr-FR" altLang="en-US" dirty="0" smtClean="0">
                <a:solidFill>
                  <a:srgbClr val="FF0000"/>
                </a:solidFill>
              </a:rPr>
              <a:t> count </a:t>
            </a:r>
            <a:r>
              <a:rPr lang="fr-FR" altLang="en-US" dirty="0" err="1" smtClean="0">
                <a:solidFill>
                  <a:srgbClr val="FF0000"/>
                </a:solidFill>
              </a:rPr>
              <a:t>descriptors</a:t>
            </a:r>
            <a:r>
              <a:rPr lang="fr-FR" altLang="en-US" dirty="0" smtClean="0">
                <a:solidFill>
                  <a:srgbClr val="FF0000"/>
                </a:solidFill>
              </a:rPr>
              <a:t>), </a:t>
            </a:r>
            <a:r>
              <a:rPr lang="fr-FR" altLang="en-US" dirty="0" err="1" smtClean="0">
                <a:solidFill>
                  <a:srgbClr val="FF0000"/>
                </a:solidFill>
              </a:rPr>
              <a:t>respectively</a:t>
            </a:r>
            <a:r>
              <a:rPr lang="fr-FR" altLang="en-US" dirty="0" smtClean="0">
                <a:solidFill>
                  <a:srgbClr val="FF0000"/>
                </a:solidFill>
              </a:rPr>
              <a:t>, </a:t>
            </a:r>
            <a:r>
              <a:rPr lang="fr-FR" altLang="en-US" b="1" dirty="0" err="1" smtClean="0">
                <a:solidFill>
                  <a:srgbClr val="FF0000"/>
                </a:solidFill>
              </a:rPr>
              <a:t>concatenated</a:t>
            </a:r>
            <a:r>
              <a:rPr lang="fr-FR" altLang="en-US" dirty="0" smtClean="0">
                <a:solidFill>
                  <a:srgbClr val="FF0000"/>
                </a:solidFill>
              </a:rPr>
              <a:t> to the treePH03 ligand </a:t>
            </a:r>
            <a:r>
              <a:rPr lang="fr-FR" altLang="en-US" dirty="0" err="1" smtClean="0">
                <a:solidFill>
                  <a:srgbClr val="FF0000"/>
                </a:solidFill>
              </a:rPr>
              <a:t>terms</a:t>
            </a:r>
            <a:r>
              <a:rPr lang="fr-FR" altLang="en-US" dirty="0" smtClean="0">
                <a:solidFill>
                  <a:srgbClr val="FF0000"/>
                </a:solidFill>
              </a:rPr>
              <a:t>.</a:t>
            </a:r>
            <a:endParaRPr lang="fr-FR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20651" y="392494"/>
            <a:ext cx="8937625" cy="914400"/>
          </a:xfrm>
        </p:spPr>
        <p:txBody>
          <a:bodyPr/>
          <a:lstStyle/>
          <a:p>
            <a:pPr algn="ctr"/>
            <a:r>
              <a:rPr lang="fr-FR" altLang="en-US" b="1" dirty="0" err="1" smtClean="0"/>
              <a:t>Yes</a:t>
            </a:r>
            <a:r>
              <a:rPr lang="fr-FR" altLang="en-US" b="1" dirty="0" smtClean="0"/>
              <a:t>, CG </a:t>
            </a:r>
            <a:r>
              <a:rPr lang="fr-FR" altLang="en-US" b="1" dirty="0" err="1" smtClean="0"/>
              <a:t>works</a:t>
            </a:r>
            <a:r>
              <a:rPr lang="fr-FR" altLang="en-US" dirty="0" smtClean="0"/>
              <a:t>: XV-RMS </a:t>
            </a:r>
            <a:r>
              <a:rPr lang="fr-FR" altLang="en-US" dirty="0" err="1" smtClean="0"/>
              <a:t>errors</a:t>
            </a:r>
            <a:r>
              <a:rPr lang="fr-FR" altLang="en-US" dirty="0" smtClean="0"/>
              <a:t> of </a:t>
            </a:r>
            <a:r>
              <a:rPr lang="fr-FR" altLang="en-US" dirty="0" err="1" smtClean="0"/>
              <a:t>many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targets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with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smaller</a:t>
            </a:r>
            <a:r>
              <a:rPr lang="fr-FR" altLang="en-US" dirty="0" smtClean="0"/>
              <a:t> training sets </a:t>
            </a:r>
            <a:r>
              <a:rPr lang="fr-FR" altLang="en-US" dirty="0" err="1" smtClean="0"/>
              <a:t>decrease</a:t>
            </a:r>
            <a:r>
              <a:rPr lang="fr-FR" altLang="en-US" dirty="0" smtClean="0"/>
              <a:t>! </a:t>
            </a:r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9" y="1393066"/>
            <a:ext cx="7806878" cy="508191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ZoneTexte 4"/>
          <p:cNvSpPr txBox="1"/>
          <p:nvPr/>
        </p:nvSpPr>
        <p:spPr>
          <a:xfrm>
            <a:off x="2570692" y="4597885"/>
            <a:ext cx="547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pure ID-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driven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nearly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assumed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4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20651" y="470128"/>
            <a:ext cx="8937625" cy="914400"/>
          </a:xfrm>
        </p:spPr>
        <p:txBody>
          <a:bodyPr/>
          <a:lstStyle/>
          <a:p>
            <a:pPr algn="ctr"/>
            <a:r>
              <a:rPr lang="fr-FR" altLang="en-US" dirty="0" smtClean="0"/>
              <a:t>Cross-</a:t>
            </a:r>
            <a:r>
              <a:rPr lang="fr-FR" altLang="en-US" dirty="0" err="1" smtClean="0"/>
              <a:t>Validated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Prediction</a:t>
            </a:r>
            <a:r>
              <a:rPr lang="fr-FR" altLang="en-US" dirty="0" smtClean="0"/>
              <a:t> Challenge: </a:t>
            </a:r>
            <a:r>
              <a:rPr lang="fr-FR" altLang="en-US" b="1" dirty="0" smtClean="0"/>
              <a:t>EL and IT </a:t>
            </a:r>
            <a:r>
              <a:rPr lang="fr-FR" altLang="en-US" b="1" dirty="0" err="1" smtClean="0"/>
              <a:t>similar</a:t>
            </a:r>
            <a:r>
              <a:rPr lang="fr-FR" altLang="en-US" b="1" dirty="0" smtClean="0"/>
              <a:t> in </a:t>
            </a:r>
            <a:r>
              <a:rPr lang="fr-FR" altLang="en-US" b="1" dirty="0" err="1" smtClean="0"/>
              <a:t>Strategy</a:t>
            </a:r>
            <a:r>
              <a:rPr lang="fr-FR" altLang="en-US" b="1" dirty="0" smtClean="0"/>
              <a:t> </a:t>
            </a:r>
            <a:r>
              <a:rPr lang="fr-FR" altLang="en-US" b="1" dirty="0" err="1" smtClean="0"/>
              <a:t>Space</a:t>
            </a:r>
            <a:r>
              <a:rPr lang="fr-FR" altLang="en-US" b="1" dirty="0" smtClean="0"/>
              <a:t> </a:t>
            </a:r>
            <a:r>
              <a:rPr lang="fr-FR" altLang="en-US" b="1" dirty="0" err="1" smtClean="0"/>
              <a:t>Map</a:t>
            </a:r>
            <a:r>
              <a:rPr lang="fr-FR" altLang="en-US" dirty="0" smtClean="0"/>
              <a:t>.</a:t>
            </a:r>
            <a:endParaRPr lang="en-US" altLang="en-US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" y="2810183"/>
            <a:ext cx="8928341" cy="3593113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3510951" y="1406094"/>
            <a:ext cx="4986068" cy="1268083"/>
          </a:xfrm>
          <a:prstGeom prst="wedgeEllipseCallout">
            <a:avLst>
              <a:gd name="adj1" fmla="val -36231"/>
              <a:gd name="adj2" fmla="val 13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chemeClr val="tx1"/>
                </a:solidFill>
              </a:rPr>
              <a:t>Correlation</a:t>
            </a:r>
            <a:r>
              <a:rPr lang="fr-FR" sz="2000" dirty="0" smtClean="0">
                <a:solidFill>
                  <a:schemeClr val="tx1"/>
                </a:solidFill>
              </a:rPr>
              <a:t> coefficients of </a:t>
            </a:r>
            <a:r>
              <a:rPr lang="fr-FR" sz="2000" i="1" dirty="0" err="1" smtClean="0">
                <a:solidFill>
                  <a:schemeClr val="tx1"/>
                </a:solidFill>
              </a:rPr>
              <a:t>prediction</a:t>
            </a:r>
            <a:r>
              <a:rPr lang="fr-FR" sz="2000" i="1" dirty="0" smtClean="0">
                <a:solidFill>
                  <a:schemeClr val="tx1"/>
                </a:solidFill>
              </a:rPr>
              <a:t> </a:t>
            </a:r>
            <a:r>
              <a:rPr lang="fr-FR" sz="2000" i="1" dirty="0" err="1" smtClean="0">
                <a:solidFill>
                  <a:schemeClr val="tx1"/>
                </a:solidFill>
              </a:rPr>
              <a:t>residuals</a:t>
            </a:r>
            <a:r>
              <a:rPr lang="fr-FR" sz="2000" i="1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at per-target and per-item </a:t>
            </a:r>
            <a:r>
              <a:rPr lang="fr-FR" sz="2000" dirty="0" err="1" smtClean="0">
                <a:solidFill>
                  <a:schemeClr val="tx1"/>
                </a:solidFill>
              </a:rPr>
              <a:t>levels</a:t>
            </a:r>
            <a:r>
              <a:rPr lang="fr-FR" sz="2000" dirty="0" smtClean="0">
                <a:solidFill>
                  <a:schemeClr val="tx1"/>
                </a:solidFill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</a:rPr>
              <a:t>respectively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457200" y="375242"/>
            <a:ext cx="8229600" cy="914400"/>
          </a:xfrm>
        </p:spPr>
        <p:txBody>
          <a:bodyPr/>
          <a:lstStyle/>
          <a:p>
            <a:pPr algn="ctr"/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Deorphanization ‘by substitution’ – use a model of a training set target!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382713"/>
            <a:ext cx="8980488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25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439948" y="513258"/>
            <a:ext cx="8229600" cy="914400"/>
          </a:xfrm>
        </p:spPr>
        <p:txBody>
          <a:bodyPr/>
          <a:lstStyle/>
          <a:p>
            <a:pPr algn="ctr"/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EL- and IT-CG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incidentally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fare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‘substitution’ !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2" y="1638642"/>
            <a:ext cx="8675687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457200" y="345068"/>
            <a:ext cx="8229600" cy="573657"/>
          </a:xfrm>
        </p:spPr>
        <p:txBody>
          <a:bodyPr/>
          <a:lstStyle/>
          <a:p>
            <a:pPr algn="ctr"/>
            <a:r>
              <a:rPr lang="fr-F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Conclusions…</a:t>
            </a:r>
            <a:endParaRPr lang="en-US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894" y="986623"/>
            <a:ext cx="9023350" cy="5888617"/>
          </a:xfrm>
        </p:spPr>
        <p:txBody>
          <a:bodyPr/>
          <a:lstStyle/>
          <a:p>
            <a:pPr algn="just"/>
            <a:r>
              <a:rPr lang="fr-FR" altLang="en-US" dirty="0" err="1" smtClean="0">
                <a:solidFill>
                  <a:srgbClr val="FF0000"/>
                </a:solidFill>
              </a:rPr>
              <a:t>Herein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reported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smtClean="0">
                <a:solidFill>
                  <a:srgbClr val="FF0000"/>
                </a:solidFill>
              </a:rPr>
              <a:t>CG simulations are state-of-the-art </a:t>
            </a:r>
            <a:r>
              <a:rPr lang="fr-FR" altLang="en-US" dirty="0" err="1" smtClean="0">
                <a:solidFill>
                  <a:srgbClr val="FF0000"/>
                </a:solidFill>
              </a:rPr>
              <a:t>results</a:t>
            </a:r>
            <a:r>
              <a:rPr lang="fr-FR" altLang="en-US" dirty="0" smtClean="0">
                <a:solidFill>
                  <a:srgbClr val="FF0000"/>
                </a:solidFill>
              </a:rPr>
              <a:t>, </a:t>
            </a:r>
            <a:r>
              <a:rPr lang="fr-FR" altLang="en-US" dirty="0" err="1" smtClean="0">
                <a:solidFill>
                  <a:srgbClr val="FF0000"/>
                </a:solidFill>
              </a:rPr>
              <a:t>comparing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favorably</a:t>
            </a:r>
            <a:r>
              <a:rPr lang="fr-FR" altLang="en-US" dirty="0" smtClean="0">
                <a:solidFill>
                  <a:srgbClr val="FF0000"/>
                </a:solidFill>
              </a:rPr>
              <a:t> to </a:t>
            </a:r>
            <a:r>
              <a:rPr lang="fr-FR" altLang="en-US" dirty="0" err="1" smtClean="0">
                <a:solidFill>
                  <a:srgbClr val="FF0000"/>
                </a:solidFill>
              </a:rPr>
              <a:t>published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work</a:t>
            </a:r>
            <a:r>
              <a:rPr lang="fr-FR" altLang="en-US" dirty="0" smtClean="0">
                <a:solidFill>
                  <a:srgbClr val="FF0000"/>
                </a:solidFill>
              </a:rPr>
              <a:t> – at </a:t>
            </a:r>
            <a:r>
              <a:rPr lang="fr-FR" altLang="en-US" dirty="0" err="1" smtClean="0">
                <a:solidFill>
                  <a:srgbClr val="FF0000"/>
                </a:solidFill>
              </a:rPr>
              <a:t>largely</a:t>
            </a:r>
            <a:r>
              <a:rPr lang="fr-FR" altLang="en-US" dirty="0" smtClean="0">
                <a:solidFill>
                  <a:srgbClr val="FF0000"/>
                </a:solidFill>
              </a:rPr>
              <a:t> more </a:t>
            </a:r>
            <a:r>
              <a:rPr lang="fr-FR" altLang="en-US" dirty="0" err="1" smtClean="0">
                <a:solidFill>
                  <a:srgbClr val="FF0000"/>
                </a:solidFill>
              </a:rPr>
              <a:t>challenging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benchmarking</a:t>
            </a:r>
            <a:r>
              <a:rPr lang="fr-FR" altLang="en-US" dirty="0" smtClean="0">
                <a:solidFill>
                  <a:srgbClr val="FF0000"/>
                </a:solidFill>
              </a:rPr>
              <a:t> conditions. </a:t>
            </a:r>
          </a:p>
          <a:p>
            <a:pPr algn="just"/>
            <a:r>
              <a:rPr lang="fr-FR" altLang="en-US" dirty="0" err="1" smtClean="0"/>
              <a:t>They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confirm</a:t>
            </a:r>
            <a:r>
              <a:rPr lang="fr-FR" altLang="en-US" dirty="0" smtClean="0"/>
              <a:t> the </a:t>
            </a:r>
            <a:r>
              <a:rPr lang="fr-FR" altLang="en-US" dirty="0" err="1" smtClean="0"/>
              <a:t>advantage</a:t>
            </a:r>
            <a:r>
              <a:rPr lang="fr-FR" altLang="en-US" dirty="0" smtClean="0"/>
              <a:t> of CG over </a:t>
            </a:r>
            <a:r>
              <a:rPr lang="fr-FR" altLang="en-US" dirty="0" err="1" smtClean="0"/>
              <a:t>classical</a:t>
            </a:r>
            <a:r>
              <a:rPr lang="fr-FR" altLang="en-US" dirty="0" smtClean="0"/>
              <a:t> QSAR,</a:t>
            </a:r>
          </a:p>
          <a:p>
            <a:pPr algn="just"/>
            <a:r>
              <a:rPr lang="fr-FR" altLang="en-US" b="1" dirty="0" err="1" smtClean="0">
                <a:solidFill>
                  <a:srgbClr val="FF0000"/>
                </a:solidFill>
              </a:rPr>
              <a:t>Yet</a:t>
            </a:r>
            <a:r>
              <a:rPr lang="fr-FR" altLang="en-US" b="1" dirty="0" smtClean="0">
                <a:solidFill>
                  <a:srgbClr val="FF0000"/>
                </a:solidFill>
              </a:rPr>
              <a:t>, </a:t>
            </a:r>
            <a:r>
              <a:rPr lang="fr-FR" altLang="en-US" b="1" dirty="0" err="1" smtClean="0">
                <a:solidFill>
                  <a:srgbClr val="FF0000"/>
                </a:solidFill>
              </a:rPr>
              <a:t>they</a:t>
            </a:r>
            <a:r>
              <a:rPr lang="fr-FR" altLang="en-US" b="1" dirty="0" smtClean="0">
                <a:solidFill>
                  <a:srgbClr val="FF0000"/>
                </a:solidFill>
              </a:rPr>
              <a:t> show </a:t>
            </a:r>
            <a:r>
              <a:rPr lang="fr-FR" altLang="en-US" b="1" dirty="0" err="1" smtClean="0">
                <a:solidFill>
                  <a:srgbClr val="FF0000"/>
                </a:solidFill>
              </a:rPr>
              <a:t>that</a:t>
            </a:r>
            <a:r>
              <a:rPr lang="fr-FR" altLang="en-US" b="1" dirty="0" smtClean="0">
                <a:solidFill>
                  <a:srgbClr val="FF0000"/>
                </a:solidFill>
              </a:rPr>
              <a:t> </a:t>
            </a:r>
            <a:r>
              <a:rPr lang="fr-FR" altLang="en-US" b="1" dirty="0" err="1" smtClean="0">
                <a:solidFill>
                  <a:srgbClr val="FF0000"/>
                </a:solidFill>
              </a:rPr>
              <a:t>this</a:t>
            </a:r>
            <a:r>
              <a:rPr lang="fr-FR" altLang="en-US" b="1" dirty="0" smtClean="0">
                <a:solidFill>
                  <a:srgbClr val="FF0000"/>
                </a:solidFill>
              </a:rPr>
              <a:t> </a:t>
            </a:r>
            <a:r>
              <a:rPr lang="fr-FR" altLang="en-US" b="1" dirty="0" err="1" smtClean="0">
                <a:solidFill>
                  <a:srgbClr val="FF0000"/>
                </a:solidFill>
              </a:rPr>
              <a:t>advantage</a:t>
            </a:r>
            <a:r>
              <a:rPr lang="fr-FR" altLang="en-US" b="1" dirty="0" smtClean="0">
                <a:solidFill>
                  <a:srgbClr val="FF0000"/>
                </a:solidFill>
              </a:rPr>
              <a:t> </a:t>
            </a:r>
            <a:r>
              <a:rPr lang="fr-FR" altLang="en-US" b="1" dirty="0" err="1" smtClean="0">
                <a:solidFill>
                  <a:srgbClr val="FF0000"/>
                </a:solidFill>
              </a:rPr>
              <a:t>is</a:t>
            </a:r>
            <a:r>
              <a:rPr lang="fr-FR" altLang="en-US" b="1" dirty="0" smtClean="0">
                <a:solidFill>
                  <a:srgbClr val="FF0000"/>
                </a:solidFill>
              </a:rPr>
              <a:t> </a:t>
            </a:r>
            <a:r>
              <a:rPr lang="fr-FR" altLang="en-US" b="1" dirty="0" err="1" smtClean="0">
                <a:solidFill>
                  <a:srgbClr val="FF0000"/>
                </a:solidFill>
              </a:rPr>
              <a:t>clearly</a:t>
            </a:r>
            <a:r>
              <a:rPr lang="fr-FR" altLang="en-US" b="1" dirty="0" smtClean="0">
                <a:solidFill>
                  <a:srgbClr val="FF0000"/>
                </a:solidFill>
              </a:rPr>
              <a:t> due to IT </a:t>
            </a:r>
            <a:r>
              <a:rPr lang="fr-FR" altLang="en-US" b="1" dirty="0" err="1" smtClean="0">
                <a:solidFill>
                  <a:srgbClr val="FF0000"/>
                </a:solidFill>
              </a:rPr>
              <a:t>effects</a:t>
            </a:r>
            <a:r>
              <a:rPr lang="fr-FR" altLang="en-US" b="1" dirty="0" smtClean="0">
                <a:solidFill>
                  <a:srgbClr val="FF0000"/>
                </a:solidFill>
              </a:rPr>
              <a:t>, not due to EL…</a:t>
            </a:r>
          </a:p>
          <a:p>
            <a:pPr algn="just"/>
            <a:r>
              <a:rPr lang="fr-FR" altLang="en-US" dirty="0" err="1" smtClean="0"/>
              <a:t>Therefore</a:t>
            </a:r>
            <a:r>
              <a:rPr lang="fr-FR" altLang="en-US" dirty="0" smtClean="0"/>
              <a:t>, CG </a:t>
            </a:r>
            <a:r>
              <a:rPr lang="fr-FR" altLang="en-US" dirty="0" err="1" smtClean="0"/>
              <a:t>methods</a:t>
            </a:r>
            <a:r>
              <a:rPr lang="fr-FR" altLang="en-US" dirty="0" smtClean="0"/>
              <a:t> are </a:t>
            </a:r>
            <a:r>
              <a:rPr lang="fr-FR" altLang="en-US" i="1" dirty="0" smtClean="0"/>
              <a:t>not</a:t>
            </a:r>
            <a:r>
              <a:rPr lang="fr-FR" altLang="en-US" dirty="0" smtClean="0"/>
              <a:t> effective in target deorphanization – not more </a:t>
            </a:r>
            <a:r>
              <a:rPr lang="fr-FR" altLang="en-US" dirty="0" err="1" smtClean="0"/>
              <a:t>than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mere</a:t>
            </a:r>
            <a:r>
              <a:rPr lang="fr-FR" altLang="en-US" dirty="0" smtClean="0"/>
              <a:t> substitution </a:t>
            </a:r>
            <a:r>
              <a:rPr lang="fr-FR" altLang="en-US" dirty="0" err="1" smtClean="0"/>
              <a:t>with</a:t>
            </a:r>
            <a:r>
              <a:rPr lang="fr-FR" altLang="en-US" dirty="0" smtClean="0"/>
              <a:t> a model of a </a:t>
            </a:r>
            <a:r>
              <a:rPr lang="fr-FR" altLang="en-US" dirty="0" err="1" smtClean="0"/>
              <a:t>related</a:t>
            </a:r>
            <a:r>
              <a:rPr lang="fr-FR" altLang="en-US" dirty="0" smtClean="0"/>
              <a:t> target.</a:t>
            </a:r>
          </a:p>
          <a:p>
            <a:pPr algn="just"/>
            <a:r>
              <a:rPr lang="fr-FR" altLang="en-US" dirty="0" smtClean="0">
                <a:solidFill>
                  <a:srgbClr val="FF0000"/>
                </a:solidFill>
              </a:rPr>
              <a:t>Battle </a:t>
            </a:r>
            <a:r>
              <a:rPr lang="fr-FR" altLang="en-US" dirty="0" err="1" smtClean="0">
                <a:solidFill>
                  <a:srgbClr val="FF0000"/>
                </a:solidFill>
              </a:rPr>
              <a:t>is</a:t>
            </a:r>
            <a:r>
              <a:rPr lang="fr-FR" altLang="en-US" dirty="0" smtClean="0">
                <a:solidFill>
                  <a:srgbClr val="FF0000"/>
                </a:solidFill>
              </a:rPr>
              <a:t> not </a:t>
            </a:r>
            <a:r>
              <a:rPr lang="fr-FR" altLang="en-US" dirty="0" err="1" smtClean="0">
                <a:solidFill>
                  <a:srgbClr val="FF0000"/>
                </a:solidFill>
              </a:rPr>
              <a:t>lost</a:t>
            </a:r>
            <a:r>
              <a:rPr lang="fr-FR" altLang="en-US" dirty="0" smtClean="0">
                <a:solidFill>
                  <a:srgbClr val="FF0000"/>
                </a:solidFill>
              </a:rPr>
              <a:t>: </a:t>
            </a:r>
            <a:r>
              <a:rPr lang="fr-FR" altLang="en-US" dirty="0" err="1" smtClean="0">
                <a:solidFill>
                  <a:srgbClr val="FF0000"/>
                </a:solidFill>
              </a:rPr>
              <a:t>perhaps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i="1" dirty="0" err="1" smtClean="0">
                <a:solidFill>
                  <a:srgbClr val="FF0000"/>
                </a:solidFill>
              </a:rPr>
              <a:t>better</a:t>
            </a:r>
            <a:r>
              <a:rPr lang="fr-FR" altLang="en-US" i="1" dirty="0" smtClean="0">
                <a:solidFill>
                  <a:srgbClr val="FF0000"/>
                </a:solidFill>
              </a:rPr>
              <a:t> </a:t>
            </a:r>
            <a:r>
              <a:rPr lang="fr-FR" altLang="en-US" i="1" dirty="0" err="1" smtClean="0">
                <a:solidFill>
                  <a:srgbClr val="FF0000"/>
                </a:solidFill>
              </a:rPr>
              <a:t>protein</a:t>
            </a:r>
            <a:r>
              <a:rPr lang="fr-FR" altLang="en-US" i="1" dirty="0" smtClean="0">
                <a:solidFill>
                  <a:srgbClr val="FF0000"/>
                </a:solidFill>
              </a:rPr>
              <a:t> </a:t>
            </a:r>
            <a:r>
              <a:rPr lang="fr-FR" altLang="en-US" i="1" dirty="0" err="1" smtClean="0">
                <a:solidFill>
                  <a:srgbClr val="FF0000"/>
                </a:solidFill>
              </a:rPr>
              <a:t>descriptors</a:t>
            </a:r>
            <a:r>
              <a:rPr lang="fr-FR" altLang="en-US" i="1" dirty="0" smtClean="0">
                <a:solidFill>
                  <a:srgbClr val="FF0000"/>
                </a:solidFill>
              </a:rPr>
              <a:t> </a:t>
            </a:r>
            <a:r>
              <a:rPr lang="fr-FR" altLang="en-US" i="1" dirty="0" err="1" smtClean="0">
                <a:solidFill>
                  <a:srgbClr val="FF0000"/>
                </a:solidFill>
              </a:rPr>
              <a:t>will</a:t>
            </a:r>
            <a:r>
              <a:rPr lang="fr-FR" altLang="en-US" i="1" dirty="0" smtClean="0">
                <a:solidFill>
                  <a:srgbClr val="FF0000"/>
                </a:solidFill>
              </a:rPr>
              <a:t> trigger a </a:t>
            </a:r>
            <a:r>
              <a:rPr lang="fr-FR" altLang="en-US" i="1" dirty="0" err="1" smtClean="0">
                <a:solidFill>
                  <a:srgbClr val="FF0000"/>
                </a:solidFill>
              </a:rPr>
              <a:t>clearly</a:t>
            </a:r>
            <a:r>
              <a:rPr lang="fr-FR" altLang="en-US" i="1" dirty="0" smtClean="0">
                <a:solidFill>
                  <a:srgbClr val="FF0000"/>
                </a:solidFill>
              </a:rPr>
              <a:t> visible EL </a:t>
            </a:r>
            <a:r>
              <a:rPr lang="fr-FR" altLang="en-US" i="1" dirty="0" err="1" smtClean="0">
                <a:solidFill>
                  <a:srgbClr val="FF0000"/>
                </a:solidFill>
              </a:rPr>
              <a:t>effect</a:t>
            </a:r>
            <a:r>
              <a:rPr lang="fr-FR" altLang="en-US" i="1" dirty="0" smtClean="0">
                <a:solidFill>
                  <a:srgbClr val="FF0000"/>
                </a:solidFill>
              </a:rPr>
              <a:t> ?! </a:t>
            </a:r>
            <a:endParaRPr lang="fr-FR" altLang="en-US" i="1" dirty="0"/>
          </a:p>
          <a:p>
            <a:pPr algn="just"/>
            <a:r>
              <a:rPr lang="fr-FR" altLang="en-US" dirty="0" smtClean="0"/>
              <a:t>For more </a:t>
            </a:r>
            <a:r>
              <a:rPr lang="fr-FR" altLang="en-US" dirty="0" err="1" smtClean="0"/>
              <a:t>details</a:t>
            </a:r>
            <a:r>
              <a:rPr lang="fr-FR" altLang="en-US" dirty="0" smtClean="0"/>
              <a:t>, </a:t>
            </a:r>
            <a:r>
              <a:rPr lang="fr-FR" altLang="en-US" dirty="0" err="1" smtClean="0"/>
              <a:t>please</a:t>
            </a:r>
            <a:r>
              <a:rPr lang="fr-FR" altLang="en-US" dirty="0" smtClean="0"/>
              <a:t> check</a:t>
            </a:r>
            <a:r>
              <a:rPr lang="fr-FR" altLang="en-US" i="1" dirty="0" smtClean="0"/>
              <a:t> </a:t>
            </a:r>
            <a:r>
              <a:rPr lang="en-US" i="1" dirty="0"/>
              <a:t>J. </a:t>
            </a:r>
            <a:r>
              <a:rPr lang="en-US" i="1" dirty="0" err="1"/>
              <a:t>Comput</a:t>
            </a:r>
            <a:r>
              <a:rPr lang="en-US" i="1" dirty="0"/>
              <a:t>.-Aided Mol. Des. </a:t>
            </a:r>
            <a:r>
              <a:rPr lang="en-US" b="1" dirty="0"/>
              <a:t>2014,</a:t>
            </a:r>
            <a:r>
              <a:rPr lang="en-US" dirty="0"/>
              <a:t> </a:t>
            </a:r>
            <a:r>
              <a:rPr lang="en-US" i="1" dirty="0"/>
              <a:t>28</a:t>
            </a:r>
            <a:r>
              <a:rPr lang="en-US" dirty="0"/>
              <a:t> (6), 597-618</a:t>
            </a:r>
            <a:endParaRPr lang="fr-FR" alt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 defTabSz="4175125" eaLnBrk="1" hangingPunct="1">
              <a:spcBef>
                <a:spcPct val="0"/>
              </a:spcBef>
              <a:buClrTx/>
              <a:buSzTx/>
              <a:buNone/>
            </a:pPr>
            <a:r>
              <a:rPr lang="fr-FR" sz="24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J.B. Brown and Y. </a:t>
            </a:r>
            <a:r>
              <a:rPr lang="fr-FR" sz="2400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Okuno</a:t>
            </a:r>
            <a:r>
              <a:rPr lang="fr-FR" sz="24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wish</a:t>
            </a:r>
            <a:r>
              <a:rPr lang="fr-FR" sz="24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lang="fr-FR" sz="2400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acknowledge</a:t>
            </a:r>
            <a:r>
              <a:rPr lang="fr-FR" sz="24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support </a:t>
            </a:r>
            <a:r>
              <a:rPr lang="fr-FR" sz="2400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from</a:t>
            </a:r>
            <a:r>
              <a:rPr lang="fr-FR" sz="24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lang="fr-FR" sz="2400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following</a:t>
            </a:r>
            <a:r>
              <a:rPr lang="fr-FR" sz="2400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sources</a:t>
            </a:r>
            <a:r>
              <a:rPr lang="fr-FR" sz="2400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just" defTabSz="4175125" eaLnBrk="1" hangingPunct="1">
              <a:spcBef>
                <a:spcPct val="0"/>
              </a:spcBef>
              <a:buClrTx/>
              <a:buSzTx/>
              <a:buNone/>
            </a:pPr>
            <a:r>
              <a:rPr lang="fr-FR" sz="2400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 defTabSz="4175125" eaLnBrk="1" hangingPunct="1"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1) Financial support from Chugai Pharmaceutical Co., Ltd. and Mitsui Knowledge Co., Ltd.</a:t>
            </a:r>
          </a:p>
          <a:p>
            <a:pPr marL="0" lvl="0" indent="0" algn="just" defTabSz="4175125" eaLnBrk="1" hangingPunct="1">
              <a:spcBef>
                <a:spcPct val="0"/>
              </a:spcBef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(2) Japan Science and Technology Agency CREST program for big data and </a:t>
            </a:r>
            <a:endParaRPr lang="en-US" sz="24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lvl="0" indent="0" algn="just" defTabSz="4175125" eaLnBrk="1" hangingPunct="1"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3) Japanese Society for the Promotion of Science </a:t>
            </a:r>
            <a:r>
              <a:rPr lang="en-US" sz="2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Kakenhi</a:t>
            </a:r>
            <a:r>
              <a:rPr lang="en-US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(B) 25870336</a:t>
            </a:r>
            <a:endParaRPr lang="en-US" sz="2400" dirty="0">
              <a:solidFill>
                <a:prstClr val="black"/>
              </a:solidFill>
              <a:latin typeface="Bookman Old Style" panose="02050604050505020204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 smtClean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All </a:t>
            </a:r>
            <a:r>
              <a:rPr lang="fr-FR" sz="2400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authors</a:t>
            </a:r>
            <a:r>
              <a:rPr lang="fr-FR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wish</a:t>
            </a:r>
            <a:r>
              <a:rPr lang="fr-FR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to </a:t>
            </a:r>
            <a:r>
              <a:rPr lang="fr-FR" sz="2400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thank</a:t>
            </a:r>
            <a:r>
              <a:rPr lang="fr-FR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the </a:t>
            </a:r>
            <a:r>
              <a:rPr lang="en-US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Japanese Society for the Promotion of Science </a:t>
            </a:r>
            <a:r>
              <a:rPr lang="en-US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for supporting this collaboration</a:t>
            </a:r>
            <a:endParaRPr lang="en-US" sz="24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5517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 of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Polypharmacology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757577"/>
          </a:xfrm>
        </p:spPr>
        <p:txBody>
          <a:bodyPr/>
          <a:lstStyle/>
          <a:p>
            <a:pPr algn="just"/>
            <a:r>
              <a:rPr lang="fr-FR" dirty="0" smtClean="0"/>
              <a:t>‘</a:t>
            </a:r>
            <a:r>
              <a:rPr lang="fr-FR" dirty="0" err="1" smtClean="0"/>
              <a:t>Magic</a:t>
            </a:r>
            <a:r>
              <a:rPr lang="fr-FR" dirty="0" smtClean="0"/>
              <a:t> Bullet’ </a:t>
            </a:r>
            <a:r>
              <a:rPr lang="fr-FR" dirty="0" err="1" smtClean="0"/>
              <a:t>paradigm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wishful</a:t>
            </a:r>
            <a:r>
              <a:rPr lang="fr-FR" dirty="0" smtClean="0"/>
              <a:t> </a:t>
            </a:r>
            <a:r>
              <a:rPr lang="fr-FR" dirty="0" err="1" smtClean="0"/>
              <a:t>thinking</a:t>
            </a:r>
            <a:r>
              <a:rPr lang="fr-FR" dirty="0" smtClean="0"/>
              <a:t>: a drug </a:t>
            </a:r>
            <a:r>
              <a:rPr lang="fr-FR" dirty="0" err="1" smtClean="0"/>
              <a:t>will</a:t>
            </a:r>
            <a:r>
              <a:rPr lang="fr-FR" dirty="0" smtClean="0"/>
              <a:t> not </a:t>
            </a:r>
            <a:r>
              <a:rPr lang="fr-FR" dirty="0" err="1" smtClean="0"/>
              <a:t>interact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target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‘</a:t>
            </a:r>
            <a:r>
              <a:rPr lang="fr-FR" dirty="0" err="1" smtClean="0"/>
              <a:t>designed</a:t>
            </a:r>
            <a:r>
              <a:rPr lang="fr-FR" dirty="0" smtClean="0"/>
              <a:t> for’.</a:t>
            </a:r>
          </a:p>
          <a:p>
            <a:pPr algn="just"/>
            <a:r>
              <a:rPr lang="fr-FR" dirty="0" err="1" smtClean="0">
                <a:solidFill>
                  <a:srgbClr val="C00000"/>
                </a:solidFill>
              </a:rPr>
              <a:t>Polypharmacology</a:t>
            </a:r>
            <a:r>
              <a:rPr lang="fr-FR" dirty="0" smtClean="0">
                <a:solidFill>
                  <a:srgbClr val="C00000"/>
                </a:solidFill>
              </a:rPr>
              <a:t> (</a:t>
            </a:r>
            <a:r>
              <a:rPr lang="fr-FR" dirty="0" err="1" smtClean="0">
                <a:solidFill>
                  <a:srgbClr val="C00000"/>
                </a:solidFill>
              </a:rPr>
              <a:t>knowing</a:t>
            </a:r>
            <a:r>
              <a:rPr lang="fr-FR" dirty="0" smtClean="0">
                <a:solidFill>
                  <a:srgbClr val="C00000"/>
                </a:solidFill>
              </a:rPr>
              <a:t> all possible drug-</a:t>
            </a:r>
            <a:r>
              <a:rPr lang="fr-FR" dirty="0" err="1" smtClean="0">
                <a:solidFill>
                  <a:srgbClr val="C00000"/>
                </a:solidFill>
              </a:rPr>
              <a:t>biomolecule</a:t>
            </a:r>
            <a:r>
              <a:rPr lang="fr-FR" dirty="0" smtClean="0">
                <a:solidFill>
                  <a:srgbClr val="C00000"/>
                </a:solidFill>
              </a:rPr>
              <a:t> interactions) </a:t>
            </a:r>
            <a:r>
              <a:rPr lang="fr-FR" dirty="0" err="1" smtClean="0">
                <a:solidFill>
                  <a:srgbClr val="C00000"/>
                </a:solidFill>
              </a:rPr>
              <a:t>is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necessary</a:t>
            </a:r>
            <a:r>
              <a:rPr lang="fr-FR" dirty="0" smtClean="0">
                <a:solidFill>
                  <a:srgbClr val="C00000"/>
                </a:solidFill>
              </a:rPr>
              <a:t> – </a:t>
            </a:r>
            <a:r>
              <a:rPr lang="fr-FR" dirty="0" err="1" smtClean="0">
                <a:solidFill>
                  <a:srgbClr val="C00000"/>
                </a:solidFill>
              </a:rPr>
              <a:t>unfortunately</a:t>
            </a:r>
            <a:r>
              <a:rPr lang="fr-FR" dirty="0" smtClean="0">
                <a:solidFill>
                  <a:srgbClr val="C00000"/>
                </a:solidFill>
              </a:rPr>
              <a:t> not </a:t>
            </a:r>
            <a:r>
              <a:rPr lang="fr-FR" dirty="0" err="1" smtClean="0">
                <a:solidFill>
                  <a:srgbClr val="C00000"/>
                </a:solidFill>
              </a:rPr>
              <a:t>sufficient</a:t>
            </a:r>
            <a:r>
              <a:rPr lang="fr-FR" dirty="0" smtClean="0">
                <a:solidFill>
                  <a:srgbClr val="C00000"/>
                </a:solidFill>
              </a:rPr>
              <a:t> – to </a:t>
            </a:r>
            <a:r>
              <a:rPr lang="fr-FR" dirty="0" err="1" smtClean="0">
                <a:solidFill>
                  <a:srgbClr val="C00000"/>
                </a:solidFill>
              </a:rPr>
              <a:t>understand</a:t>
            </a:r>
            <a:r>
              <a:rPr lang="fr-FR" dirty="0" smtClean="0">
                <a:solidFill>
                  <a:srgbClr val="C00000"/>
                </a:solidFill>
              </a:rPr>
              <a:t> the </a:t>
            </a:r>
            <a:r>
              <a:rPr lang="fr-FR" i="1" dirty="0" smtClean="0">
                <a:solidFill>
                  <a:srgbClr val="C00000"/>
                </a:solidFill>
              </a:rPr>
              <a:t>in vivo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effects</a:t>
            </a:r>
            <a:r>
              <a:rPr lang="fr-FR" dirty="0" smtClean="0">
                <a:solidFill>
                  <a:srgbClr val="C00000"/>
                </a:solidFill>
              </a:rPr>
              <a:t> of a drug.</a:t>
            </a:r>
          </a:p>
          <a:p>
            <a:pPr algn="just"/>
            <a:r>
              <a:rPr lang="fr-FR" dirty="0" smtClean="0"/>
              <a:t>How </a:t>
            </a:r>
            <a:r>
              <a:rPr lang="fr-FR" dirty="0" err="1" smtClean="0"/>
              <a:t>does</a:t>
            </a:r>
            <a:r>
              <a:rPr lang="fr-FR" dirty="0" smtClean="0"/>
              <a:t> chemoinformatics live up to </a:t>
            </a:r>
            <a:r>
              <a:rPr lang="fr-FR" dirty="0" err="1" smtClean="0"/>
              <a:t>this</a:t>
            </a:r>
            <a:r>
              <a:rPr lang="fr-FR" dirty="0" smtClean="0"/>
              <a:t> challenge?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27612"/>
              </p:ext>
            </p:extLst>
          </p:nvPr>
        </p:nvGraphicFramePr>
        <p:xfrm>
          <a:off x="2133169" y="4295337"/>
          <a:ext cx="4877662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1662"/>
                <a:gridCol w="792000"/>
                <a:gridCol w="792000"/>
                <a:gridCol w="79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Ligands/</a:t>
                      </a:r>
                      <a:r>
                        <a:rPr lang="fr-FR" dirty="0" err="1" smtClean="0"/>
                        <a:t>Targets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…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…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416725" y="5072320"/>
                <a:ext cx="27863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fr-FR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</m:t>
                      </m:r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𝒂𝒄𝒕𝒊𝒗𝒊𝒕𝒚</m:t>
                      </m:r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𝒐𝒇</m:t>
                      </m:r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fr-F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𝒘𝒊𝒕𝒉</m:t>
                      </m:r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𝒓𝒆𝒔𝒑𝒆𝒄𝒕</m:t>
                      </m:r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𝒕𝒐</m:t>
                      </m:r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725" y="5072320"/>
                <a:ext cx="2786333" cy="646331"/>
              </a:xfrm>
              <a:prstGeom prst="rect">
                <a:avLst/>
              </a:prstGeom>
              <a:blipFill rotWithShape="1">
                <a:blip r:embed="rId2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8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156603" y="1462844"/>
            <a:ext cx="2734573" cy="15328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02" b="21122"/>
          <a:stretch/>
        </p:blipFill>
        <p:spPr bwMode="auto">
          <a:xfrm>
            <a:off x="951826" y="1436966"/>
            <a:ext cx="5996514" cy="162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entagone 2"/>
          <p:cNvSpPr/>
          <p:nvPr/>
        </p:nvSpPr>
        <p:spPr>
          <a:xfrm>
            <a:off x="1816097" y="3240561"/>
            <a:ext cx="2376329" cy="9039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ChemoGenomics</a:t>
            </a:r>
            <a:endParaRPr lang="fr-FR" b="1" dirty="0" smtClean="0"/>
          </a:p>
          <a:p>
            <a:pPr algn="ctr"/>
            <a:r>
              <a:rPr lang="fr-FR" b="1" dirty="0" smtClean="0"/>
              <a:t>(CG) Model</a:t>
            </a:r>
            <a:endParaRPr lang="en-US" b="1" dirty="0"/>
          </a:p>
        </p:txBody>
      </p:sp>
      <p:cxnSp>
        <p:nvCxnSpPr>
          <p:cNvPr id="4" name="Connecteur en angle 3"/>
          <p:cNvCxnSpPr>
            <a:stCxn id="2" idx="1"/>
            <a:endCxn id="3" idx="1"/>
          </p:cNvCxnSpPr>
          <p:nvPr/>
        </p:nvCxnSpPr>
        <p:spPr>
          <a:xfrm rot="10800000" flipH="1" flipV="1">
            <a:off x="951825" y="2247111"/>
            <a:ext cx="864271" cy="1445414"/>
          </a:xfrm>
          <a:prstGeom prst="bentConnector3">
            <a:avLst>
              <a:gd name="adj1" fmla="val -2645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31870"/>
              </p:ext>
            </p:extLst>
          </p:nvPr>
        </p:nvGraphicFramePr>
        <p:xfrm>
          <a:off x="2064161" y="4735263"/>
          <a:ext cx="4877662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1662"/>
                <a:gridCol w="792000"/>
                <a:gridCol w="792000"/>
                <a:gridCol w="79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Ligands/</a:t>
                      </a:r>
                      <a:r>
                        <a:rPr lang="fr-FR" dirty="0" err="1" smtClean="0"/>
                        <a:t>Targets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…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…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485729" y="5128381"/>
                <a:ext cx="979499" cy="313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𝑝𝐾</m:t>
                          </m:r>
                        </m:e>
                      </m:acc>
                      <m:d>
                        <m:d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@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29" y="5128381"/>
                <a:ext cx="979499" cy="313419"/>
              </a:xfrm>
              <a:prstGeom prst="rect">
                <a:avLst/>
              </a:prstGeom>
              <a:blipFill rotWithShape="1">
                <a:blip r:embed="rId3"/>
                <a:stretch>
                  <a:fillRect t="-1923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302331" y="5134139"/>
                <a:ext cx="943015" cy="313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𝑝𝐾</m:t>
                          </m:r>
                        </m:e>
                      </m:acc>
                      <m:d>
                        <m:d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@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31" y="5134139"/>
                <a:ext cx="943015" cy="313419"/>
              </a:xfrm>
              <a:prstGeom prst="rect">
                <a:avLst/>
              </a:prstGeom>
              <a:blipFill rotWithShape="1">
                <a:blip r:embed="rId4"/>
                <a:stretch>
                  <a:fillRect t="-1923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491487" y="5496431"/>
                <a:ext cx="939424" cy="313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𝑝𝐾</m:t>
                          </m:r>
                        </m:e>
                      </m:acc>
                      <m:d>
                        <m:d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@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487" y="5496431"/>
                <a:ext cx="939424" cy="313419"/>
              </a:xfrm>
              <a:prstGeom prst="rect">
                <a:avLst/>
              </a:prstGeom>
              <a:blipFill rotWithShape="1">
                <a:blip r:embed="rId5"/>
                <a:stretch>
                  <a:fillRect t="-196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308089" y="5502189"/>
                <a:ext cx="902939" cy="313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𝑝𝐾</m:t>
                          </m:r>
                        </m:e>
                      </m:acc>
                      <m:d>
                        <m:d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@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089" y="5502189"/>
                <a:ext cx="902939" cy="313419"/>
              </a:xfrm>
              <a:prstGeom prst="rect">
                <a:avLst/>
              </a:prstGeom>
              <a:blipFill rotWithShape="1">
                <a:blip r:embed="rId6"/>
                <a:stretch>
                  <a:fillRect t="-196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re 1"/>
          <p:cNvSpPr txBox="1">
            <a:spLocks/>
          </p:cNvSpPr>
          <p:nvPr/>
        </p:nvSpPr>
        <p:spPr>
          <a:xfrm>
            <a:off x="457200" y="135148"/>
            <a:ext cx="8229600" cy="8655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Chemogenomics = QSAR of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-Ligand Complexes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necteur en angle 12"/>
          <p:cNvCxnSpPr>
            <a:stCxn id="3" idx="3"/>
            <a:endCxn id="7" idx="1"/>
          </p:cNvCxnSpPr>
          <p:nvPr/>
        </p:nvCxnSpPr>
        <p:spPr>
          <a:xfrm>
            <a:off x="4192426" y="3692525"/>
            <a:ext cx="293303" cy="15925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>
            <a:stCxn id="3" idx="3"/>
            <a:endCxn id="9" idx="1"/>
          </p:cNvCxnSpPr>
          <p:nvPr/>
        </p:nvCxnSpPr>
        <p:spPr>
          <a:xfrm>
            <a:off x="4192426" y="3692525"/>
            <a:ext cx="299061" cy="19606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>
            <a:stCxn id="3" idx="3"/>
            <a:endCxn id="8" idx="0"/>
          </p:cNvCxnSpPr>
          <p:nvPr/>
        </p:nvCxnSpPr>
        <p:spPr>
          <a:xfrm>
            <a:off x="4192426" y="3692525"/>
            <a:ext cx="1581413" cy="1441614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63901" y="1426224"/>
                <a:ext cx="8790317" cy="4937760"/>
              </a:xfrm>
            </p:spPr>
            <p:txBody>
              <a:bodyPr/>
              <a:lstStyle/>
              <a:p>
                <a:r>
                  <a:rPr lang="fr-FR" dirty="0" smtClean="0"/>
                  <a:t>Activity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function</a:t>
                </a:r>
                <a:r>
                  <a:rPr lang="fr-FR" dirty="0" smtClean="0"/>
                  <a:t> of ligand structural </a:t>
                </a:r>
                <a:r>
                  <a:rPr lang="fr-FR" dirty="0" err="1" smtClean="0"/>
                  <a:t>features</a:t>
                </a:r>
                <a:r>
                  <a:rPr lang="fr-FR" dirty="0"/>
                  <a:t> </a:t>
                </a:r>
                <a:r>
                  <a:rPr lang="fr-FR" dirty="0" smtClean="0"/>
                  <a:t>(</a:t>
                </a:r>
                <a:r>
                  <a:rPr lang="fr-FR" dirty="0" err="1" smtClean="0"/>
                  <a:t>encoded</a:t>
                </a:r>
                <a:r>
                  <a:rPr lang="fr-FR" dirty="0" smtClean="0"/>
                  <a:t> by </a:t>
                </a:r>
                <a:r>
                  <a:rPr lang="fr-FR" dirty="0" err="1" smtClean="0"/>
                  <a:t>descriptors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fr-FR" dirty="0" smtClean="0"/>
                  <a:t>). The relative importance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of a ligand </a:t>
                </a:r>
                <a:r>
                  <a:rPr lang="fr-FR" dirty="0" err="1" smtClean="0"/>
                  <a:t>feature</a:t>
                </a:r>
                <a:r>
                  <a:rPr lang="fr-FR" dirty="0" smtClean="0"/>
                  <a:t> </a:t>
                </a:r>
                <a:r>
                  <a:rPr lang="fr-FR" i="1" dirty="0" smtClean="0"/>
                  <a:t>i </a:t>
                </a:r>
                <a:r>
                  <a:rPr lang="fr-FR" dirty="0" smtClean="0"/>
                  <a:t>on a target </a:t>
                </a:r>
                <a:r>
                  <a:rPr lang="fr-FR" dirty="0"/>
                  <a:t>T </a:t>
                </a:r>
                <a:r>
                  <a:rPr lang="fr-FR" dirty="0" err="1" smtClean="0"/>
                  <a:t>depends</a:t>
                </a:r>
                <a:r>
                  <a:rPr lang="fr-FR" dirty="0" smtClean="0"/>
                  <a:t> on the active site </a:t>
                </a:r>
                <a:r>
                  <a:rPr lang="fr-FR" dirty="0" err="1" smtClean="0"/>
                  <a:t>properties</a:t>
                </a:r>
                <a:r>
                  <a:rPr lang="fr-FR" dirty="0" smtClean="0"/>
                  <a:t> of T.</a:t>
                </a:r>
              </a:p>
              <a:p>
                <a:pPr lvl="1"/>
                <a:r>
                  <a:rPr lang="fr-FR" dirty="0" smtClean="0">
                    <a:solidFill>
                      <a:srgbClr val="FF0000"/>
                    </a:solidFill>
                  </a:rPr>
                  <a:t>Explicit Learning: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attempting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to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understand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how the importance of a ligand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feature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depends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on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protein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descriptors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acc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fr-FR" dirty="0" smtClean="0"/>
                  <a:t>The </a:t>
                </a:r>
                <a:r>
                  <a:rPr lang="fr-FR" dirty="0" err="1" smtClean="0"/>
                  <a:t>naive</a:t>
                </a:r>
                <a:r>
                  <a:rPr lang="fr-FR" dirty="0" smtClean="0"/>
                  <a:t> alternative to CG: </a:t>
                </a:r>
                <a:r>
                  <a:rPr lang="fr-FR" dirty="0" err="1" smtClean="0"/>
                  <a:t>learning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individual</a:t>
                </a:r>
                <a:r>
                  <a:rPr lang="fr-FR" dirty="0" smtClean="0"/>
                  <a:t> QSAR </a:t>
                </a:r>
                <a:r>
                  <a:rPr lang="fr-FR" dirty="0" err="1" smtClean="0"/>
                  <a:t>models</a:t>
                </a:r>
                <a:r>
                  <a:rPr lang="fr-FR" dirty="0" smtClean="0"/>
                  <a:t> for </a:t>
                </a:r>
                <a:r>
                  <a:rPr lang="fr-FR" dirty="0" err="1" smtClean="0"/>
                  <a:t>each</a:t>
                </a:r>
                <a:r>
                  <a:rPr lang="fr-FR" dirty="0" smtClean="0"/>
                  <a:t> target 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+…+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274638" lvl="1" indent="0">
                  <a:buNone/>
                </a:pPr>
                <a:r>
                  <a:rPr lang="fr-FR" dirty="0" err="1" smtClean="0">
                    <a:solidFill>
                      <a:schemeClr val="tx1"/>
                    </a:solidFill>
                  </a:rPr>
                  <a:t>where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fr-FR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𝑻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]</m:t>
                        </m:r>
                        <m:r>
                          <a:rPr lang="fr-FR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are </a:t>
                </a:r>
                <a:r>
                  <a:rPr lang="fr-FR" i="1" dirty="0" err="1" smtClean="0">
                    <a:solidFill>
                      <a:schemeClr val="tx1"/>
                    </a:solidFill>
                  </a:rPr>
                  <a:t>implicilty</a:t>
                </a:r>
                <a:r>
                  <a:rPr lang="fr-FR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dependent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on the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protein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,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because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they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were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fitted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on the basis of ligand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affinity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data for T – but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they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have no explicit ‘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awareness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’ of the target.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63901" y="1426224"/>
                <a:ext cx="8790317" cy="4937760"/>
              </a:xfrm>
              <a:blipFill rotWithShape="1">
                <a:blip r:embed="rId2"/>
                <a:stretch>
                  <a:fillRect l="-624" t="-1111" r="-1179" b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189779"/>
            <a:ext cx="9144000" cy="1009290"/>
          </a:xfrm>
        </p:spPr>
        <p:txBody>
          <a:bodyPr/>
          <a:lstStyle/>
          <a:p>
            <a:pPr algn="ctr" eaLnBrk="1" hangingPunct="1"/>
            <a:r>
              <a:rPr lang="fr-FR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alt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</a:t>
            </a:r>
            <a:r>
              <a:rPr lang="fr-FR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Chemogenomics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Explicit Learning (EL)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powered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target </a:t>
            </a:r>
            <a:r>
              <a:rPr lang="fr-F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9298" y="3890513"/>
            <a:ext cx="3303917" cy="1647645"/>
          </a:xfrm>
          <a:prstGeom prst="wedgeRectCallout">
            <a:avLst>
              <a:gd name="adj1" fmla="val 69245"/>
              <a:gd name="adj2" fmla="val -8043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Enables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Building for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Orphan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Deorphanization »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5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63901" y="1512484"/>
                <a:ext cx="8790317" cy="4937760"/>
              </a:xfrm>
            </p:spPr>
            <p:txBody>
              <a:bodyPr/>
              <a:lstStyle/>
              <a:p>
                <a:r>
                  <a:rPr lang="fr-FR" dirty="0" smtClean="0"/>
                  <a:t>An alternative </a:t>
                </a:r>
                <a:r>
                  <a:rPr lang="fr-FR" dirty="0" err="1" smtClean="0"/>
                  <a:t>benefit</a:t>
                </a:r>
                <a:r>
                  <a:rPr lang="fr-FR" dirty="0" smtClean="0"/>
                  <a:t> in CG </a:t>
                </a:r>
                <a:r>
                  <a:rPr lang="fr-FR" dirty="0" err="1" smtClean="0"/>
                  <a:t>calculations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may</a:t>
                </a:r>
                <a:r>
                  <a:rPr lang="fr-FR" dirty="0" smtClean="0"/>
                  <a:t> come </a:t>
                </a:r>
                <a:r>
                  <a:rPr lang="fr-FR" dirty="0" err="1" smtClean="0"/>
                  <a:t>from</a:t>
                </a:r>
                <a:r>
                  <a:rPr lang="fr-FR" dirty="0" smtClean="0"/>
                  <a:t> Inductive Transfer (IT) of </a:t>
                </a:r>
                <a:r>
                  <a:rPr lang="fr-FR" dirty="0" err="1" smtClean="0"/>
                  <a:t>knowledge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between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related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targets</a:t>
                </a:r>
                <a:r>
                  <a:rPr lang="fr-FR" dirty="0" smtClean="0"/>
                  <a:t>:</a:t>
                </a:r>
              </a:p>
              <a:p>
                <a:pPr marL="274638" lvl="1" indent="-274638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fr-FR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fr-FR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fr-FR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+…+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n=10, 300 data points </a:t>
                </a:r>
                <a:r>
                  <a:rPr lang="en-US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ebdings"/>
                  </a:rPr>
                  <a:t></a:t>
                </a:r>
                <a:endParaRPr lang="en-US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74638" lvl="1" indent="-274638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fr-FR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fr-FR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fr-FR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𝑳</m:t>
                        </m:r>
                      </m:e>
                    </m:d>
                    <m:r>
                      <a:rPr lang="fr-FR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+…+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n=10, 7 data points    ??</a:t>
                </a:r>
                <a:endPara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fr-FR" dirty="0" smtClean="0"/>
              </a:p>
              <a:p>
                <a:endParaRPr lang="fr-FR" dirty="0" smtClean="0"/>
              </a:p>
              <a:p>
                <a:r>
                  <a:rPr lang="fr-FR" dirty="0" smtClean="0"/>
                  <a:t>If </a:t>
                </a:r>
                <a:r>
                  <a:rPr lang="fr-FR" dirty="0" err="1" smtClean="0"/>
                  <a:t>enough</a:t>
                </a:r>
                <a:r>
                  <a:rPr lang="fr-FR" dirty="0" smtClean="0"/>
                  <a:t> data points </a:t>
                </a:r>
                <a:r>
                  <a:rPr lang="fr-FR" dirty="0" err="1" smtClean="0"/>
                  <a:t>exist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build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robust</a:t>
                </a:r>
                <a:r>
                  <a:rPr lang="fr-FR" dirty="0" smtClean="0"/>
                  <a:t> model for </a:t>
                </a:r>
                <a:r>
                  <a:rPr lang="fr-FR" dirty="0" err="1" smtClean="0"/>
                  <a:t>affinity</a:t>
                </a:r>
                <a:r>
                  <a:rPr lang="fr-FR" dirty="0" smtClean="0"/>
                  <a:t> of target T, </a:t>
                </a:r>
                <a:r>
                  <a:rPr lang="fr-FR" dirty="0" err="1" smtClean="0"/>
                  <a:t>supplementary</a:t>
                </a:r>
                <a:r>
                  <a:rPr lang="fr-FR" dirty="0" smtClean="0"/>
                  <a:t> data </a:t>
                </a:r>
                <a:r>
                  <a:rPr lang="fr-FR" dirty="0" err="1" smtClean="0"/>
                  <a:t>will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needed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only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learn</a:t>
                </a:r>
                <a:r>
                  <a:rPr lang="fr-FR" dirty="0" smtClean="0"/>
                  <a:t> the </a:t>
                </a:r>
                <a:r>
                  <a:rPr lang="fr-FR" dirty="0" err="1" smtClean="0"/>
                  <a:t>difference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between</a:t>
                </a:r>
                <a:r>
                  <a:rPr lang="fr-FR" dirty="0" smtClean="0"/>
                  <a:t> T and 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fr-FR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n=1, 7 data points </a:t>
                </a:r>
                <a:r>
                  <a:rPr lang="en-US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ebdings"/>
                  </a:rPr>
                  <a:t></a:t>
                </a:r>
                <a:endParaRPr lang="en-US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63901" y="1512484"/>
                <a:ext cx="8790317" cy="4937760"/>
              </a:xfrm>
              <a:blipFill rotWithShape="1">
                <a:blip r:embed="rId2"/>
                <a:stretch>
                  <a:fillRect l="-624" t="-1111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" y="385302"/>
            <a:ext cx="9143999" cy="990600"/>
          </a:xfrm>
        </p:spPr>
        <p:txBody>
          <a:bodyPr/>
          <a:lstStyle/>
          <a:p>
            <a:pPr algn="ctr" eaLnBrk="1" hangingPunct="1"/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inter-target </a:t>
            </a:r>
            <a:r>
              <a:rPr lang="fr-F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Inductive Transfer (IT) 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1984" y="2579263"/>
            <a:ext cx="3303917" cy="1647645"/>
          </a:xfrm>
          <a:prstGeom prst="wedgeRectCallout">
            <a:avLst>
              <a:gd name="adj1" fmla="val -1512"/>
              <a:gd name="adj2" fmla="val 1274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Robustifies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data-</a:t>
            </a:r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</a:t>
            </a:r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deorphanization!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3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457200" y="92018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implicitly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Machine Learning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en-US" smtClean="0"/>
              <a:t>Multi-Task-Learning-enabled Neural Nets</a:t>
            </a:r>
          </a:p>
          <a:p>
            <a:endParaRPr lang="fr-FR" altLang="en-US" smtClean="0"/>
          </a:p>
          <a:p>
            <a:endParaRPr lang="fr-FR" altLang="en-US" smtClean="0"/>
          </a:p>
          <a:p>
            <a:endParaRPr lang="fr-FR" altLang="en-US" smtClean="0"/>
          </a:p>
          <a:p>
            <a:endParaRPr lang="fr-FR" altLang="en-US" smtClean="0"/>
          </a:p>
          <a:p>
            <a:endParaRPr lang="fr-FR" altLang="en-US" smtClean="0"/>
          </a:p>
          <a:p>
            <a:endParaRPr lang="fr-FR" altLang="en-US" smtClean="0"/>
          </a:p>
          <a:p>
            <a:endParaRPr lang="fr-FR" altLang="en-US" smtClean="0"/>
          </a:p>
          <a:p>
            <a:endParaRPr lang="fr-FR" altLang="en-US" smtClean="0"/>
          </a:p>
          <a:p>
            <a:r>
              <a:rPr lang="fr-FR" altLang="en-US" smtClean="0">
                <a:solidFill>
                  <a:srgbClr val="FF0000"/>
                </a:solidFill>
              </a:rPr>
              <a:t>Support Vector Machines, for example using the ‘Multi-Task’ Protein Kernel (J.P. Vert)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822450"/>
            <a:ext cx="41148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85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549196"/>
            <a:ext cx="8229600" cy="990600"/>
          </a:xfrm>
        </p:spPr>
        <p:txBody>
          <a:bodyPr/>
          <a:lstStyle/>
          <a:p>
            <a:pPr algn="ctr"/>
            <a:r>
              <a:rPr lang="fr-FR" altLang="en-US" b="1" dirty="0" smtClean="0"/>
              <a:t>The Question: </a:t>
            </a:r>
            <a:r>
              <a:rPr lang="fr-FR" altLang="en-US" b="1" dirty="0" err="1"/>
              <a:t>W</a:t>
            </a:r>
            <a:r>
              <a:rPr lang="fr-FR" altLang="en-US" b="1" dirty="0" err="1" smtClean="0"/>
              <a:t>hich</a:t>
            </a:r>
            <a:r>
              <a:rPr lang="fr-FR" altLang="en-US" b="1" dirty="0" smtClean="0"/>
              <a:t> </a:t>
            </a:r>
            <a:r>
              <a:rPr lang="fr-FR" altLang="en-US" b="1" dirty="0" err="1" smtClean="0"/>
              <a:t>is</a:t>
            </a:r>
            <a:r>
              <a:rPr lang="fr-FR" altLang="en-US" b="1" dirty="0" smtClean="0"/>
              <a:t> the dominant  ‘</a:t>
            </a:r>
            <a:r>
              <a:rPr lang="fr-FR" altLang="en-US" b="1" dirty="0" err="1" smtClean="0"/>
              <a:t>boost</a:t>
            </a:r>
            <a:r>
              <a:rPr lang="fr-FR" altLang="en-US" b="1" dirty="0" smtClean="0"/>
              <a:t> factor’ in CG: EL or IT?</a:t>
            </a:r>
            <a:endParaRPr lang="en-US" altLang="en-US" b="1" dirty="0" smtClean="0"/>
          </a:p>
        </p:txBody>
      </p:sp>
      <p:sp>
        <p:nvSpPr>
          <p:cNvPr id="1741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814396"/>
            <a:ext cx="8229600" cy="4937125"/>
          </a:xfrm>
        </p:spPr>
        <p:txBody>
          <a:bodyPr/>
          <a:lstStyle/>
          <a:p>
            <a:pPr algn="just"/>
            <a:r>
              <a:rPr lang="fr-FR" altLang="en-US" dirty="0" smtClean="0"/>
              <a:t>You </a:t>
            </a:r>
            <a:r>
              <a:rPr lang="fr-FR" altLang="en-US" dirty="0" err="1" smtClean="0"/>
              <a:t>cannot</a:t>
            </a:r>
            <a:r>
              <a:rPr lang="fr-FR" altLang="en-US" dirty="0" smtClean="0"/>
              <a:t> know </a:t>
            </a:r>
            <a:r>
              <a:rPr lang="fr-FR" altLang="en-US" dirty="0" err="1" smtClean="0"/>
              <a:t>this</a:t>
            </a:r>
            <a:r>
              <a:rPr lang="fr-FR" altLang="en-US" dirty="0" smtClean="0"/>
              <a:t> by </a:t>
            </a:r>
            <a:r>
              <a:rPr lang="fr-FR" altLang="en-US" dirty="0" err="1" smtClean="0"/>
              <a:t>simply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analyzing</a:t>
            </a:r>
            <a:r>
              <a:rPr lang="fr-FR" altLang="en-US" dirty="0" smtClean="0"/>
              <a:t> the machine </a:t>
            </a:r>
            <a:r>
              <a:rPr lang="fr-FR" altLang="en-US" dirty="0" err="1" smtClean="0"/>
              <a:t>learning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algorithm</a:t>
            </a:r>
            <a:r>
              <a:rPr lang="fr-FR" altLang="en-US" dirty="0" smtClean="0"/>
              <a:t>: </a:t>
            </a:r>
          </a:p>
          <a:p>
            <a:pPr lvl="1" algn="just"/>
            <a:r>
              <a:rPr lang="fr-FR" altLang="en-US" dirty="0" err="1" smtClean="0">
                <a:solidFill>
                  <a:srgbClr val="FF0000"/>
                </a:solidFill>
              </a:rPr>
              <a:t>procedures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allegedly</a:t>
            </a:r>
            <a:r>
              <a:rPr lang="fr-FR" altLang="en-US" dirty="0" smtClean="0">
                <a:solidFill>
                  <a:srgbClr val="FF0000"/>
                </a:solidFill>
              </a:rPr>
              <a:t> operating in ‘EL’ mode, </a:t>
            </a:r>
            <a:r>
              <a:rPr lang="fr-FR" altLang="en-US" dirty="0" err="1" smtClean="0">
                <a:solidFill>
                  <a:srgbClr val="FF0000"/>
                </a:solidFill>
              </a:rPr>
              <a:t>provided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with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protein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descriptors</a:t>
            </a:r>
            <a:r>
              <a:rPr lang="fr-FR" altLang="en-US" dirty="0" smtClean="0">
                <a:solidFill>
                  <a:srgbClr val="FF0000"/>
                </a:solidFill>
              </a:rPr>
              <a:t>, </a:t>
            </a:r>
            <a:r>
              <a:rPr lang="fr-FR" altLang="en-US" dirty="0" err="1" smtClean="0">
                <a:solidFill>
                  <a:srgbClr val="FF0000"/>
                </a:solidFill>
              </a:rPr>
              <a:t>may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also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be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used</a:t>
            </a:r>
            <a:r>
              <a:rPr lang="fr-FR" altLang="en-US" dirty="0" smtClean="0">
                <a:solidFill>
                  <a:srgbClr val="FF0000"/>
                </a:solidFill>
              </a:rPr>
              <a:t> in IT mode, </a:t>
            </a:r>
            <a:r>
              <a:rPr lang="fr-FR" altLang="en-US" i="1" dirty="0" smtClean="0">
                <a:solidFill>
                  <a:srgbClr val="FF0000"/>
                </a:solidFill>
              </a:rPr>
              <a:t>if target </a:t>
            </a:r>
            <a:r>
              <a:rPr lang="fr-FR" altLang="en-US" i="1" dirty="0" err="1" smtClean="0">
                <a:solidFill>
                  <a:srgbClr val="FF0000"/>
                </a:solidFill>
              </a:rPr>
              <a:t>indicator</a:t>
            </a:r>
            <a:r>
              <a:rPr lang="fr-FR" altLang="en-US" i="1" dirty="0" smtClean="0">
                <a:solidFill>
                  <a:srgbClr val="FF0000"/>
                </a:solidFill>
              </a:rPr>
              <a:t> variables</a:t>
            </a:r>
            <a:r>
              <a:rPr lang="fr-FR" altLang="en-US" dirty="0" smtClean="0">
                <a:solidFill>
                  <a:srgbClr val="FF0000"/>
                </a:solidFill>
              </a:rPr>
              <a:t> are </a:t>
            </a:r>
            <a:r>
              <a:rPr lang="fr-FR" altLang="en-US" dirty="0" err="1" smtClean="0">
                <a:solidFill>
                  <a:srgbClr val="FF0000"/>
                </a:solidFill>
              </a:rPr>
              <a:t>employed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instead</a:t>
            </a:r>
            <a:r>
              <a:rPr lang="fr-FR" altLang="en-US" dirty="0" smtClean="0"/>
              <a:t>. </a:t>
            </a:r>
          </a:p>
          <a:p>
            <a:pPr algn="just"/>
            <a:r>
              <a:rPr lang="fr-FR" altLang="en-US" dirty="0" smtClean="0"/>
              <a:t>In absence of relevant </a:t>
            </a:r>
            <a:r>
              <a:rPr lang="fr-FR" altLang="en-US" dirty="0" err="1" smtClean="0"/>
              <a:t>protein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descriptors</a:t>
            </a:r>
            <a:r>
              <a:rPr lang="fr-FR" altLang="en-US" dirty="0" smtClean="0"/>
              <a:t>, the best one </a:t>
            </a:r>
            <a:r>
              <a:rPr lang="fr-FR" altLang="en-US" dirty="0" err="1" smtClean="0"/>
              <a:t>may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hope</a:t>
            </a:r>
            <a:r>
              <a:rPr lang="fr-FR" altLang="en-US" dirty="0" smtClean="0"/>
              <a:t> for </a:t>
            </a:r>
            <a:r>
              <a:rPr lang="fr-FR" altLang="en-US" dirty="0" err="1" smtClean="0"/>
              <a:t>is</a:t>
            </a:r>
            <a:r>
              <a:rPr lang="fr-FR" altLang="en-US" dirty="0" smtClean="0"/>
              <a:t> IT </a:t>
            </a:r>
            <a:r>
              <a:rPr lang="fr-FR" altLang="en-US" dirty="0" err="1" smtClean="0"/>
              <a:t>enhancement</a:t>
            </a:r>
            <a:r>
              <a:rPr lang="fr-FR" altLang="en-US" dirty="0" smtClean="0"/>
              <a:t>, but…</a:t>
            </a:r>
          </a:p>
          <a:p>
            <a:pPr algn="just"/>
            <a:r>
              <a:rPr lang="fr-FR" altLang="en-US" dirty="0" smtClean="0">
                <a:solidFill>
                  <a:srgbClr val="FF0000"/>
                </a:solidFill>
              </a:rPr>
              <a:t>It </a:t>
            </a:r>
            <a:r>
              <a:rPr lang="fr-FR" altLang="en-US" dirty="0" err="1" smtClean="0">
                <a:solidFill>
                  <a:srgbClr val="FF0000"/>
                </a:solidFill>
              </a:rPr>
              <a:t>is</a:t>
            </a:r>
            <a:r>
              <a:rPr lang="fr-FR" altLang="en-US" dirty="0" smtClean="0">
                <a:solidFill>
                  <a:srgbClr val="FF0000"/>
                </a:solidFill>
              </a:rPr>
              <a:t> not </a:t>
            </a:r>
            <a:r>
              <a:rPr lang="fr-FR" altLang="en-US" dirty="0" err="1" smtClean="0">
                <a:solidFill>
                  <a:srgbClr val="FF0000"/>
                </a:solidFill>
              </a:rPr>
              <a:t>clear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whether</a:t>
            </a:r>
            <a:r>
              <a:rPr lang="fr-FR" altLang="en-US" dirty="0" smtClean="0">
                <a:solidFill>
                  <a:srgbClr val="FF0000"/>
                </a:solidFill>
              </a:rPr>
              <a:t>, in </a:t>
            </a:r>
            <a:r>
              <a:rPr lang="fr-FR" altLang="en-US" dirty="0" err="1" smtClean="0">
                <a:solidFill>
                  <a:srgbClr val="FF0000"/>
                </a:solidFill>
              </a:rPr>
              <a:t>presence</a:t>
            </a:r>
            <a:r>
              <a:rPr lang="fr-FR" altLang="en-US" dirty="0" smtClean="0">
                <a:solidFill>
                  <a:srgbClr val="FF0000"/>
                </a:solidFill>
              </a:rPr>
              <a:t> of </a:t>
            </a:r>
            <a:r>
              <a:rPr lang="fr-FR" altLang="en-US" dirty="0" err="1" smtClean="0">
                <a:solidFill>
                  <a:srgbClr val="FF0000"/>
                </a:solidFill>
              </a:rPr>
              <a:t>protein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descriptors</a:t>
            </a:r>
            <a:r>
              <a:rPr lang="fr-FR" altLang="en-US" dirty="0" smtClean="0">
                <a:solidFill>
                  <a:srgbClr val="FF0000"/>
                </a:solidFill>
              </a:rPr>
              <a:t>, </a:t>
            </a:r>
            <a:r>
              <a:rPr lang="fr-FR" altLang="en-US" dirty="0" err="1" smtClean="0">
                <a:solidFill>
                  <a:srgbClr val="FF0000"/>
                </a:solidFill>
              </a:rPr>
              <a:t>these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will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be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actually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employed</a:t>
            </a:r>
            <a:r>
              <a:rPr lang="fr-FR" altLang="en-US" dirty="0" smtClean="0">
                <a:solidFill>
                  <a:srgbClr val="FF0000"/>
                </a:solidFill>
              </a:rPr>
              <a:t> to </a:t>
            </a:r>
            <a:r>
              <a:rPr lang="fr-FR" altLang="en-US" dirty="0" err="1" smtClean="0">
                <a:solidFill>
                  <a:srgbClr val="FF0000"/>
                </a:solidFill>
              </a:rPr>
              <a:t>build</a:t>
            </a:r>
            <a:r>
              <a:rPr lang="fr-FR" altLang="en-US" dirty="0" smtClean="0">
                <a:solidFill>
                  <a:srgbClr val="FF0000"/>
                </a:solidFill>
              </a:rPr>
              <a:t> EL-</a:t>
            </a:r>
            <a:r>
              <a:rPr lang="fr-FR" altLang="en-US" dirty="0" err="1" smtClean="0">
                <a:solidFill>
                  <a:srgbClr val="FF0000"/>
                </a:solidFill>
              </a:rPr>
              <a:t>models</a:t>
            </a:r>
            <a:r>
              <a:rPr lang="fr-FR" altLang="en-US" dirty="0" smtClean="0">
                <a:solidFill>
                  <a:srgbClr val="FF0000"/>
                </a:solidFill>
              </a:rPr>
              <a:t>.</a:t>
            </a:r>
          </a:p>
          <a:p>
            <a:pPr lvl="1" algn="just"/>
            <a:r>
              <a:rPr lang="fr-FR" altLang="en-US" dirty="0" err="1" smtClean="0">
                <a:solidFill>
                  <a:schemeClr val="tx1"/>
                </a:solidFill>
              </a:rPr>
              <a:t>What</a:t>
            </a:r>
            <a:r>
              <a:rPr lang="fr-FR" altLang="en-US" dirty="0" smtClean="0">
                <a:solidFill>
                  <a:schemeClr val="tx1"/>
                </a:solidFill>
              </a:rPr>
              <a:t> if </a:t>
            </a:r>
            <a:r>
              <a:rPr lang="fr-FR" altLang="en-US" dirty="0" err="1" smtClean="0">
                <a:solidFill>
                  <a:schemeClr val="tx1"/>
                </a:solidFill>
              </a:rPr>
              <a:t>protein</a:t>
            </a:r>
            <a:r>
              <a:rPr lang="fr-FR" altLang="en-US" dirty="0" smtClean="0">
                <a:solidFill>
                  <a:schemeClr val="tx1"/>
                </a:solidFill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</a:rPr>
              <a:t>descriptors</a:t>
            </a:r>
            <a:r>
              <a:rPr lang="fr-FR" altLang="en-US" dirty="0" smtClean="0">
                <a:solidFill>
                  <a:schemeClr val="tx1"/>
                </a:solidFill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</a:rPr>
              <a:t>act</a:t>
            </a:r>
            <a:r>
              <a:rPr lang="fr-FR" altLang="en-US" dirty="0" smtClean="0">
                <a:solidFill>
                  <a:schemeClr val="tx1"/>
                </a:solidFill>
              </a:rPr>
              <a:t> as </a:t>
            </a:r>
            <a:r>
              <a:rPr lang="fr-FR" altLang="en-US" dirty="0" err="1" smtClean="0">
                <a:solidFill>
                  <a:schemeClr val="tx1"/>
                </a:solidFill>
              </a:rPr>
              <a:t>nothing</a:t>
            </a:r>
            <a:r>
              <a:rPr lang="fr-FR" altLang="en-US" dirty="0" smtClean="0">
                <a:solidFill>
                  <a:schemeClr val="tx1"/>
                </a:solidFill>
              </a:rPr>
              <a:t> more but </a:t>
            </a:r>
            <a:r>
              <a:rPr lang="fr-FR" altLang="en-US" dirty="0" err="1" smtClean="0">
                <a:solidFill>
                  <a:schemeClr val="tx1"/>
                </a:solidFill>
              </a:rPr>
              <a:t>sophisticated</a:t>
            </a:r>
            <a:r>
              <a:rPr lang="fr-FR" altLang="en-US" dirty="0" smtClean="0">
                <a:solidFill>
                  <a:schemeClr val="tx1"/>
                </a:solidFill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</a:rPr>
              <a:t>indicator</a:t>
            </a:r>
            <a:r>
              <a:rPr lang="fr-FR" altLang="en-US" dirty="0" smtClean="0">
                <a:solidFill>
                  <a:schemeClr val="tx1"/>
                </a:solidFill>
              </a:rPr>
              <a:t> variables?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57200" y="181168"/>
            <a:ext cx="8229600" cy="685800"/>
          </a:xfrm>
        </p:spPr>
        <p:txBody>
          <a:bodyPr/>
          <a:lstStyle/>
          <a:p>
            <a:pPr algn="ctr"/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Question?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968624"/>
            <a:ext cx="8229600" cy="5518435"/>
          </a:xfrm>
        </p:spPr>
        <p:txBody>
          <a:bodyPr/>
          <a:lstStyle/>
          <a:p>
            <a:pPr algn="just">
              <a:defRPr/>
            </a:pPr>
            <a:r>
              <a:rPr lang="fr-FR" dirty="0" smtClean="0"/>
              <a:t>By </a:t>
            </a:r>
            <a:r>
              <a:rPr lang="fr-FR" dirty="0" err="1" smtClean="0"/>
              <a:t>benchmarking</a:t>
            </a:r>
            <a:r>
              <a:rPr lang="fr-FR" dirty="0" smtClean="0"/>
              <a:t> of the relative performances of</a:t>
            </a:r>
          </a:p>
          <a:p>
            <a:pPr lvl="1" algn="just">
              <a:defRPr/>
            </a:pPr>
            <a:r>
              <a:rPr lang="fr-FR" dirty="0" err="1" smtClean="0">
                <a:solidFill>
                  <a:schemeClr val="tx1"/>
                </a:solidFill>
              </a:rPr>
              <a:t>Classical</a:t>
            </a:r>
            <a:r>
              <a:rPr lang="fr-FR" dirty="0" smtClean="0">
                <a:solidFill>
                  <a:schemeClr val="tx1"/>
                </a:solidFill>
              </a:rPr>
              <a:t> single-</a:t>
            </a:r>
            <a:r>
              <a:rPr lang="fr-FR" dirty="0" err="1" smtClean="0">
                <a:solidFill>
                  <a:schemeClr val="tx1"/>
                </a:solidFill>
              </a:rPr>
              <a:t>endpoint</a:t>
            </a:r>
            <a:r>
              <a:rPr lang="fr-FR" dirty="0" smtClean="0">
                <a:solidFill>
                  <a:schemeClr val="tx1"/>
                </a:solidFill>
              </a:rPr>
              <a:t> QSAR</a:t>
            </a:r>
          </a:p>
          <a:p>
            <a:pPr lvl="1" algn="just">
              <a:defRPr/>
            </a:pPr>
            <a:r>
              <a:rPr lang="fr-FR" dirty="0" smtClean="0">
                <a:solidFill>
                  <a:schemeClr val="tx1"/>
                </a:solidFill>
              </a:rPr>
              <a:t>Single-</a:t>
            </a:r>
            <a:r>
              <a:rPr lang="fr-FR" dirty="0" err="1" smtClean="0">
                <a:solidFill>
                  <a:schemeClr val="tx1"/>
                </a:solidFill>
              </a:rPr>
              <a:t>endpoint</a:t>
            </a:r>
            <a:r>
              <a:rPr lang="fr-FR" dirty="0" smtClean="0">
                <a:solidFill>
                  <a:schemeClr val="tx1"/>
                </a:solidFill>
              </a:rPr>
              <a:t> IT-</a:t>
            </a:r>
            <a:r>
              <a:rPr lang="fr-FR" dirty="0" err="1" smtClean="0">
                <a:solidFill>
                  <a:schemeClr val="tx1"/>
                </a:solidFill>
              </a:rPr>
              <a:t>enhanced</a:t>
            </a:r>
            <a:r>
              <a:rPr lang="fr-FR" dirty="0" smtClean="0">
                <a:solidFill>
                  <a:schemeClr val="tx1"/>
                </a:solidFill>
              </a:rPr>
              <a:t> QSAR</a:t>
            </a:r>
          </a:p>
          <a:p>
            <a:pPr lvl="1" algn="just">
              <a:defRPr/>
            </a:pPr>
            <a:r>
              <a:rPr lang="fr-FR" dirty="0" smtClean="0">
                <a:solidFill>
                  <a:schemeClr val="tx1"/>
                </a:solidFill>
              </a:rPr>
              <a:t>IT-</a:t>
            </a:r>
            <a:r>
              <a:rPr lang="fr-FR" dirty="0" err="1" smtClean="0">
                <a:solidFill>
                  <a:schemeClr val="tx1"/>
                </a:solidFill>
              </a:rPr>
              <a:t>enhanced</a:t>
            </a:r>
            <a:r>
              <a:rPr lang="fr-FR" dirty="0" smtClean="0">
                <a:solidFill>
                  <a:schemeClr val="tx1"/>
                </a:solidFill>
              </a:rPr>
              <a:t> CG</a:t>
            </a:r>
          </a:p>
          <a:p>
            <a:pPr lvl="1" algn="just">
              <a:defRPr/>
            </a:pPr>
            <a:r>
              <a:rPr lang="fr-FR" dirty="0" smtClean="0">
                <a:solidFill>
                  <a:schemeClr val="tx1"/>
                </a:solidFill>
              </a:rPr>
              <a:t>EL-</a:t>
            </a:r>
            <a:r>
              <a:rPr lang="fr-FR" dirty="0" err="1" smtClean="0">
                <a:solidFill>
                  <a:schemeClr val="tx1"/>
                </a:solidFill>
              </a:rPr>
              <a:t>enabled</a:t>
            </a:r>
            <a:r>
              <a:rPr lang="fr-FR" dirty="0" smtClean="0">
                <a:solidFill>
                  <a:schemeClr val="tx1"/>
                </a:solidFill>
              </a:rPr>
              <a:t> CG,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actual</a:t>
            </a:r>
            <a:r>
              <a:rPr lang="fr-FR" dirty="0" smtClean="0">
                <a:solidFill>
                  <a:schemeClr val="tx1"/>
                </a:solidFill>
              </a:rPr>
              <a:t> and ‘quasi-</a:t>
            </a:r>
            <a:r>
              <a:rPr lang="fr-FR" dirty="0" err="1" smtClean="0">
                <a:solidFill>
                  <a:schemeClr val="tx1"/>
                </a:solidFill>
              </a:rPr>
              <a:t>ideal</a:t>
            </a:r>
            <a:r>
              <a:rPr lang="fr-FR" dirty="0" smtClean="0">
                <a:solidFill>
                  <a:schemeClr val="tx1"/>
                </a:solidFill>
              </a:rPr>
              <a:t>’ </a:t>
            </a:r>
            <a:r>
              <a:rPr lang="fr-FR" dirty="0" err="1" smtClean="0">
                <a:solidFill>
                  <a:schemeClr val="tx1"/>
                </a:solidFill>
              </a:rPr>
              <a:t>protein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descriptors</a:t>
            </a:r>
            <a:endParaRPr lang="fr-FR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fr-FR" dirty="0" smtClean="0">
                <a:solidFill>
                  <a:srgbClr val="FF0000"/>
                </a:solidFill>
              </a:rPr>
              <a:t>Data set: 31 </a:t>
            </a:r>
            <a:r>
              <a:rPr lang="fr-FR" dirty="0" err="1" smtClean="0">
                <a:solidFill>
                  <a:srgbClr val="FF0000"/>
                </a:solidFill>
              </a:rPr>
              <a:t>GPCRs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from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ChEMBL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each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associated</a:t>
            </a:r>
            <a:r>
              <a:rPr lang="fr-FR" dirty="0" smtClean="0">
                <a:solidFill>
                  <a:srgbClr val="FF0000"/>
                </a:solidFill>
              </a:rPr>
              <a:t> to &gt;50 ligands of </a:t>
            </a:r>
            <a:r>
              <a:rPr lang="fr-FR" dirty="0" err="1" smtClean="0">
                <a:solidFill>
                  <a:srgbClr val="FF0000"/>
                </a:solidFill>
              </a:rPr>
              <a:t>known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i="1" dirty="0" smtClean="0">
                <a:solidFill>
                  <a:srgbClr val="FF0000"/>
                </a:solidFill>
              </a:rPr>
              <a:t>pK</a:t>
            </a:r>
            <a:r>
              <a:rPr lang="fr-FR" i="1" baseline="-25000" dirty="0" smtClean="0">
                <a:solidFill>
                  <a:srgbClr val="FF0000"/>
                </a:solidFill>
              </a:rPr>
              <a:t>i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value (no </a:t>
            </a:r>
            <a:r>
              <a:rPr lang="fr-FR" dirty="0" err="1" smtClean="0">
                <a:solidFill>
                  <a:srgbClr val="FF0000"/>
                </a:solidFill>
              </a:rPr>
              <a:t>arbitrary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decoys</a:t>
            </a:r>
            <a:r>
              <a:rPr lang="fr-FR" dirty="0" smtClean="0">
                <a:solidFill>
                  <a:srgbClr val="FF0000"/>
                </a:solidFill>
              </a:rPr>
              <a:t>).</a:t>
            </a:r>
          </a:p>
          <a:p>
            <a:pPr algn="just">
              <a:defRPr/>
            </a:pPr>
            <a:r>
              <a:rPr lang="fr-FR" dirty="0" smtClean="0"/>
              <a:t>Model building: </a:t>
            </a:r>
            <a:r>
              <a:rPr lang="fr-FR" dirty="0" err="1" smtClean="0"/>
              <a:t>Genetic-Algorithm-tuned</a:t>
            </a:r>
            <a:r>
              <a:rPr lang="fr-FR" dirty="0" smtClean="0"/>
              <a:t> Support </a:t>
            </a:r>
            <a:r>
              <a:rPr lang="fr-FR" dirty="0" err="1" smtClean="0"/>
              <a:t>Vector</a:t>
            </a:r>
            <a:r>
              <a:rPr lang="fr-FR" dirty="0" smtClean="0"/>
              <a:t> </a:t>
            </a:r>
            <a:r>
              <a:rPr lang="fr-FR" dirty="0" err="1" smtClean="0"/>
              <a:t>Regression</a:t>
            </a:r>
            <a:r>
              <a:rPr lang="fr-FR" dirty="0" smtClean="0"/>
              <a:t> (</a:t>
            </a:r>
            <a:r>
              <a:rPr lang="fr-FR" i="1" dirty="0" smtClean="0"/>
              <a:t>libsvm</a:t>
            </a:r>
            <a:r>
              <a:rPr lang="fr-FR" dirty="0" smtClean="0"/>
              <a:t>), </a:t>
            </a:r>
            <a:r>
              <a:rPr lang="fr-FR" dirty="0" err="1" smtClean="0"/>
              <a:t>optimizing</a:t>
            </a:r>
            <a:r>
              <a:rPr lang="fr-FR" dirty="0" smtClean="0"/>
              <a:t> </a:t>
            </a:r>
            <a:r>
              <a:rPr lang="fr-FR" dirty="0" err="1" smtClean="0"/>
              <a:t>operational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 (</a:t>
            </a:r>
            <a:r>
              <a:rPr lang="fr-FR" dirty="0" err="1" smtClean="0"/>
              <a:t>kernel</a:t>
            </a:r>
            <a:r>
              <a:rPr lang="fr-FR" dirty="0" smtClean="0"/>
              <a:t> type, </a:t>
            </a:r>
            <a:r>
              <a:rPr lang="fr-FR" dirty="0" err="1" smtClean="0"/>
              <a:t>cost</a:t>
            </a:r>
            <a:r>
              <a:rPr lang="fr-FR" dirty="0" smtClean="0"/>
              <a:t>, gamma, </a:t>
            </a:r>
            <a:r>
              <a:rPr lang="fr-FR" i="1" dirty="0" smtClean="0"/>
              <a:t>etc</a:t>
            </a:r>
            <a:r>
              <a:rPr lang="fr-FR" dirty="0" smtClean="0"/>
              <a:t>.)</a:t>
            </a:r>
          </a:p>
          <a:p>
            <a:pPr algn="just">
              <a:defRPr/>
            </a:pPr>
            <a:r>
              <a:rPr lang="fr-FR" dirty="0" smtClean="0">
                <a:solidFill>
                  <a:srgbClr val="FF0000"/>
                </a:solidFill>
              </a:rPr>
              <a:t>Benchmark </a:t>
            </a:r>
            <a:r>
              <a:rPr lang="fr-FR" dirty="0" err="1" smtClean="0">
                <a:solidFill>
                  <a:srgbClr val="FF0000"/>
                </a:solidFill>
              </a:rPr>
              <a:t>includes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two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predictive</a:t>
            </a:r>
            <a:r>
              <a:rPr lang="fr-FR" dirty="0" smtClean="0">
                <a:solidFill>
                  <a:srgbClr val="FF0000"/>
                </a:solidFill>
              </a:rPr>
              <a:t> challenges:</a:t>
            </a:r>
          </a:p>
          <a:p>
            <a:pPr lvl="1" algn="just">
              <a:defRPr/>
            </a:pPr>
            <a:r>
              <a:rPr lang="fr-FR" dirty="0" smtClean="0">
                <a:solidFill>
                  <a:schemeClr val="tx1"/>
                </a:solidFill>
              </a:rPr>
              <a:t>Cross-</a:t>
            </a:r>
            <a:r>
              <a:rPr lang="fr-FR" dirty="0" err="1" smtClean="0">
                <a:solidFill>
                  <a:schemeClr val="tx1"/>
                </a:solidFill>
              </a:rPr>
              <a:t>validated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prediction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propensity</a:t>
            </a:r>
            <a:endParaRPr lang="fr-FR" dirty="0" smtClean="0">
              <a:solidFill>
                <a:schemeClr val="tx1"/>
              </a:solidFill>
            </a:endParaRPr>
          </a:p>
          <a:p>
            <a:pPr lvl="1" algn="just">
              <a:defRPr/>
            </a:pP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deorphanization – the key test for </a:t>
            </a:r>
            <a:r>
              <a:rPr lang="fr-F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genuine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fr-F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57200" y="169652"/>
            <a:ext cx="8229600" cy="658483"/>
          </a:xfrm>
        </p:spPr>
        <p:txBody>
          <a:bodyPr/>
          <a:lstStyle/>
          <a:p>
            <a:pPr algn="ctr"/>
            <a:r>
              <a:rPr lang="fr-F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Descriptors</a:t>
            </a:r>
            <a:r>
              <a:rPr lang="fr-F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761602"/>
            <a:ext cx="8229600" cy="6001498"/>
          </a:xfrm>
        </p:spPr>
        <p:txBody>
          <a:bodyPr/>
          <a:lstStyle/>
          <a:p>
            <a:pPr algn="just"/>
            <a:r>
              <a:rPr lang="fr-FR" altLang="en-US" dirty="0" smtClean="0"/>
              <a:t>For ligands: ISIDA </a:t>
            </a:r>
            <a:r>
              <a:rPr lang="fr-FR" altLang="en-US" dirty="0" err="1" smtClean="0"/>
              <a:t>property-labeled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sequence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counts</a:t>
            </a:r>
            <a:r>
              <a:rPr lang="fr-FR" altLang="en-US" dirty="0" smtClean="0"/>
              <a:t> (aabPH02, seqPH37, treeSY03, </a:t>
            </a:r>
            <a:r>
              <a:rPr lang="fr-FR" altLang="en-US" b="1" dirty="0" smtClean="0"/>
              <a:t>treePH03</a:t>
            </a:r>
            <a:r>
              <a:rPr lang="fr-FR" altLang="en-US" dirty="0" smtClean="0"/>
              <a:t>) &amp; </a:t>
            </a:r>
            <a:r>
              <a:rPr lang="fr-FR" altLang="en-US" dirty="0" err="1" smtClean="0"/>
              <a:t>fuzzy</a:t>
            </a:r>
            <a:r>
              <a:rPr lang="fr-FR" altLang="en-US" dirty="0" smtClean="0"/>
              <a:t> pharmacophore triplets (FPT1)</a:t>
            </a:r>
          </a:p>
          <a:p>
            <a:pPr lvl="1" algn="just"/>
            <a:r>
              <a:rPr lang="fr-FR" altLang="en-US" dirty="0" err="1" smtClean="0"/>
              <a:t>Choice</a:t>
            </a:r>
            <a:r>
              <a:rPr lang="fr-FR" altLang="en-US" dirty="0" smtClean="0"/>
              <a:t> of the optimal </a:t>
            </a:r>
            <a:r>
              <a:rPr lang="fr-FR" altLang="en-US" dirty="0" err="1" smtClean="0"/>
              <a:t>descriptor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space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is</a:t>
            </a:r>
            <a:r>
              <a:rPr lang="fr-FR" altLang="en-US" dirty="0" smtClean="0"/>
              <a:t> part of the SVR </a:t>
            </a:r>
            <a:r>
              <a:rPr lang="fr-FR" altLang="en-US" dirty="0" err="1" smtClean="0"/>
              <a:t>algorithm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tuning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process</a:t>
            </a:r>
            <a:r>
              <a:rPr lang="fr-FR" altLang="en-US" dirty="0" smtClean="0"/>
              <a:t>, </a:t>
            </a:r>
            <a:r>
              <a:rPr lang="fr-FR" altLang="en-US" dirty="0" err="1" smtClean="0"/>
              <a:t>together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with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kernel</a:t>
            </a:r>
            <a:r>
              <a:rPr lang="fr-FR" altLang="en-US" dirty="0" smtClean="0"/>
              <a:t>, epsilon, gamma </a:t>
            </a:r>
            <a:r>
              <a:rPr lang="fr-FR" altLang="en-US" dirty="0" err="1" smtClean="0"/>
              <a:t>parameter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choice</a:t>
            </a:r>
            <a:r>
              <a:rPr lang="fr-FR" altLang="en-US" dirty="0" smtClean="0"/>
              <a:t>. </a:t>
            </a:r>
          </a:p>
          <a:p>
            <a:pPr lvl="1" algn="just"/>
            <a:r>
              <a:rPr lang="fr-FR" altLang="en-US" b="1" dirty="0" smtClean="0"/>
              <a:t>treePH03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turned</a:t>
            </a:r>
            <a:r>
              <a:rPr lang="fr-FR" altLang="en-US" dirty="0" smtClean="0"/>
              <a:t> out to </a:t>
            </a:r>
            <a:r>
              <a:rPr lang="fr-FR" altLang="en-US" dirty="0" err="1" smtClean="0"/>
              <a:t>be</a:t>
            </a:r>
            <a:r>
              <a:rPr lang="fr-FR" altLang="en-US" dirty="0" smtClean="0"/>
              <a:t> the consensus </a:t>
            </a:r>
            <a:r>
              <a:rPr lang="fr-FR" altLang="en-US" dirty="0" err="1" smtClean="0"/>
              <a:t>descriptor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space</a:t>
            </a:r>
            <a:r>
              <a:rPr lang="fr-FR" altLang="en-US" dirty="0" smtClean="0"/>
              <a:t>.</a:t>
            </a:r>
          </a:p>
          <a:p>
            <a:pPr algn="just"/>
            <a:r>
              <a:rPr lang="fr-FR" altLang="en-US" dirty="0" smtClean="0">
                <a:solidFill>
                  <a:srgbClr val="FF0000"/>
                </a:solidFill>
              </a:rPr>
              <a:t>For </a:t>
            </a:r>
            <a:r>
              <a:rPr lang="fr-FR" altLang="en-US" dirty="0" err="1" smtClean="0">
                <a:solidFill>
                  <a:srgbClr val="FF0000"/>
                </a:solidFill>
              </a:rPr>
              <a:t>proteins</a:t>
            </a:r>
            <a:r>
              <a:rPr lang="fr-FR" altLang="en-US" dirty="0" smtClean="0">
                <a:solidFill>
                  <a:srgbClr val="FF0000"/>
                </a:solidFill>
              </a:rPr>
              <a:t>:</a:t>
            </a:r>
          </a:p>
          <a:p>
            <a:pPr lvl="1" algn="just"/>
            <a:r>
              <a:rPr lang="fr-FR" altLang="en-US" b="1" dirty="0" smtClean="0">
                <a:solidFill>
                  <a:schemeClr val="tx1"/>
                </a:solidFill>
              </a:rPr>
              <a:t>(IT-CG)</a:t>
            </a:r>
            <a:r>
              <a:rPr lang="fr-FR" altLang="en-US" dirty="0" smtClean="0">
                <a:solidFill>
                  <a:schemeClr val="tx1"/>
                </a:solidFill>
              </a:rPr>
              <a:t>: </a:t>
            </a:r>
            <a:r>
              <a:rPr lang="fr-FR" altLang="en-US" dirty="0" err="1" smtClean="0">
                <a:solidFill>
                  <a:schemeClr val="tx1"/>
                </a:solidFill>
              </a:rPr>
              <a:t>Identity</a:t>
            </a:r>
            <a:r>
              <a:rPr lang="fr-FR" altLang="en-US" dirty="0" smtClean="0">
                <a:solidFill>
                  <a:schemeClr val="tx1"/>
                </a:solidFill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</a:rPr>
              <a:t>Fingerprints</a:t>
            </a:r>
            <a:r>
              <a:rPr lang="fr-FR" altLang="en-US" dirty="0" smtClean="0">
                <a:solidFill>
                  <a:schemeClr val="tx1"/>
                </a:solidFill>
              </a:rPr>
              <a:t> IDFP: </a:t>
            </a:r>
            <a:r>
              <a:rPr lang="fr-FR" altLang="en-US" dirty="0" err="1" smtClean="0">
                <a:solidFill>
                  <a:schemeClr val="tx1"/>
                </a:solidFill>
              </a:rPr>
              <a:t>bitstring</a:t>
            </a:r>
            <a:r>
              <a:rPr lang="fr-FR" altLang="en-US" dirty="0" smtClean="0">
                <a:solidFill>
                  <a:schemeClr val="tx1"/>
                </a:solidFill>
              </a:rPr>
              <a:t> of size N</a:t>
            </a:r>
            <a:r>
              <a:rPr lang="fr-FR" altLang="en-US" baseline="-25000" dirty="0" smtClean="0">
                <a:solidFill>
                  <a:schemeClr val="tx1"/>
                </a:solidFill>
              </a:rPr>
              <a:t>T</a:t>
            </a:r>
            <a:r>
              <a:rPr lang="fr-FR" altLang="en-US" dirty="0" smtClean="0">
                <a:solidFill>
                  <a:schemeClr val="tx1"/>
                </a:solidFill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</a:rPr>
              <a:t>with</a:t>
            </a:r>
            <a:r>
              <a:rPr lang="fr-FR" altLang="en-US" dirty="0" smtClean="0">
                <a:solidFill>
                  <a:schemeClr val="tx1"/>
                </a:solidFill>
              </a:rPr>
              <a:t> one single bit set: the </a:t>
            </a:r>
            <a:r>
              <a:rPr lang="fr-FR" altLang="en-US" dirty="0" err="1" smtClean="0">
                <a:solidFill>
                  <a:schemeClr val="tx1"/>
                </a:solidFill>
              </a:rPr>
              <a:t>current</a:t>
            </a:r>
            <a:r>
              <a:rPr lang="fr-FR" altLang="en-US" dirty="0" smtClean="0">
                <a:solidFill>
                  <a:schemeClr val="tx1"/>
                </a:solidFill>
              </a:rPr>
              <a:t> target.</a:t>
            </a:r>
          </a:p>
          <a:p>
            <a:pPr lvl="1" algn="just"/>
            <a:r>
              <a:rPr lang="fr-FR" altLang="en-US" b="1" dirty="0" smtClean="0">
                <a:solidFill>
                  <a:srgbClr val="FF0000"/>
                </a:solidFill>
              </a:rPr>
              <a:t>(EL) </a:t>
            </a:r>
            <a:r>
              <a:rPr lang="fr-FR" altLang="en-US" b="1" dirty="0" err="1" smtClean="0">
                <a:solidFill>
                  <a:srgbClr val="FF0000"/>
                </a:solidFill>
              </a:rPr>
              <a:t>Similarity</a:t>
            </a:r>
            <a:r>
              <a:rPr lang="fr-FR" altLang="en-US" b="1" dirty="0" smtClean="0">
                <a:solidFill>
                  <a:srgbClr val="FF0000"/>
                </a:solidFill>
              </a:rPr>
              <a:t> </a:t>
            </a:r>
            <a:r>
              <a:rPr lang="fr-FR" altLang="en-US" b="1" dirty="0" err="1" smtClean="0">
                <a:solidFill>
                  <a:srgbClr val="FF0000"/>
                </a:solidFill>
              </a:rPr>
              <a:t>Fingerprint</a:t>
            </a:r>
            <a:r>
              <a:rPr lang="fr-FR" altLang="en-US" b="1" dirty="0" smtClean="0">
                <a:solidFill>
                  <a:srgbClr val="FF0000"/>
                </a:solidFill>
              </a:rPr>
              <a:t> SIMFP of size N</a:t>
            </a:r>
            <a:r>
              <a:rPr lang="fr-FR" alt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fr-FR" altLang="en-US" b="1" dirty="0" smtClean="0">
                <a:solidFill>
                  <a:srgbClr val="FF0000"/>
                </a:solidFill>
              </a:rPr>
              <a:t>, SIMFP</a:t>
            </a:r>
            <a:r>
              <a:rPr lang="fr-FR" alt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fr-FR" altLang="en-US" b="1" dirty="0" smtClean="0">
                <a:solidFill>
                  <a:srgbClr val="FF0000"/>
                </a:solidFill>
              </a:rPr>
              <a:t>(t) = covariance of </a:t>
            </a:r>
            <a:r>
              <a:rPr lang="fr-FR" altLang="en-US" b="1" i="1" dirty="0" smtClean="0">
                <a:solidFill>
                  <a:srgbClr val="FF0000"/>
                </a:solidFill>
              </a:rPr>
              <a:t>pK</a:t>
            </a:r>
            <a:r>
              <a:rPr lang="fr-FR" altLang="en-US" b="1" i="1" baseline="-25000" dirty="0" smtClean="0">
                <a:solidFill>
                  <a:srgbClr val="FF0000"/>
                </a:solidFill>
              </a:rPr>
              <a:t>i</a:t>
            </a:r>
            <a:r>
              <a:rPr lang="fr-FR" altLang="en-US" b="1" dirty="0" smtClean="0">
                <a:solidFill>
                  <a:srgbClr val="FF0000"/>
                </a:solidFill>
              </a:rPr>
              <a:t> values for </a:t>
            </a:r>
            <a:r>
              <a:rPr lang="fr-FR" altLang="en-US" b="1" i="1" dirty="0" smtClean="0">
                <a:solidFill>
                  <a:srgbClr val="FF0000"/>
                </a:solidFill>
              </a:rPr>
              <a:t>t</a:t>
            </a:r>
            <a:r>
              <a:rPr lang="fr-FR" altLang="en-US" b="1" dirty="0" smtClean="0">
                <a:solidFill>
                  <a:srgbClr val="FF0000"/>
                </a:solidFill>
              </a:rPr>
              <a:t> and </a:t>
            </a:r>
            <a:r>
              <a:rPr lang="fr-FR" altLang="en-US" b="1" i="1" dirty="0" smtClean="0">
                <a:solidFill>
                  <a:srgbClr val="FF0000"/>
                </a:solidFill>
              </a:rPr>
              <a:t>T, </a:t>
            </a:r>
            <a:r>
              <a:rPr lang="fr-FR" altLang="en-US" b="1" dirty="0" smtClean="0">
                <a:solidFill>
                  <a:srgbClr val="FF0000"/>
                </a:solidFill>
              </a:rPr>
              <a:t>over </a:t>
            </a:r>
            <a:r>
              <a:rPr lang="fr-FR" altLang="en-US" b="1" dirty="0" err="1" smtClean="0">
                <a:solidFill>
                  <a:srgbClr val="FF0000"/>
                </a:solidFill>
              </a:rPr>
              <a:t>common</a:t>
            </a:r>
            <a:r>
              <a:rPr lang="fr-FR" altLang="en-US" b="1" dirty="0" smtClean="0">
                <a:solidFill>
                  <a:srgbClr val="FF0000"/>
                </a:solidFill>
              </a:rPr>
              <a:t> ligands – </a:t>
            </a:r>
            <a:r>
              <a:rPr lang="fr-FR" altLang="en-US" dirty="0" smtClean="0">
                <a:solidFill>
                  <a:srgbClr val="FF0000"/>
                </a:solidFill>
              </a:rPr>
              <a:t>quasi-</a:t>
            </a:r>
            <a:r>
              <a:rPr lang="fr-FR" altLang="en-US" dirty="0" err="1" smtClean="0">
                <a:solidFill>
                  <a:srgbClr val="FF0000"/>
                </a:solidFill>
              </a:rPr>
              <a:t>ideal</a:t>
            </a:r>
            <a:r>
              <a:rPr lang="fr-FR" altLang="en-US" dirty="0" smtClean="0">
                <a:solidFill>
                  <a:srgbClr val="FF0000"/>
                </a:solidFill>
              </a:rPr>
              <a:t>, </a:t>
            </a:r>
            <a:r>
              <a:rPr lang="fr-FR" altLang="en-US" dirty="0" err="1" smtClean="0">
                <a:solidFill>
                  <a:srgbClr val="FF0000"/>
                </a:solidFill>
              </a:rPr>
              <a:t>because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they</a:t>
            </a:r>
            <a:r>
              <a:rPr lang="fr-FR" altLang="en-US" dirty="0" smtClean="0">
                <a:solidFill>
                  <a:srgbClr val="FF0000"/>
                </a:solidFill>
              </a:rPr>
              <a:t> capture </a:t>
            </a:r>
            <a:r>
              <a:rPr lang="fr-FR" altLang="en-US" dirty="0" err="1" smtClean="0">
                <a:solidFill>
                  <a:srgbClr val="FF0000"/>
                </a:solidFill>
              </a:rPr>
              <a:t>actual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functional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relatedness</a:t>
            </a:r>
            <a:r>
              <a:rPr lang="fr-FR" altLang="en-US" dirty="0" smtClean="0">
                <a:solidFill>
                  <a:srgbClr val="FF0000"/>
                </a:solidFill>
              </a:rPr>
              <a:t>!</a:t>
            </a:r>
          </a:p>
          <a:p>
            <a:pPr lvl="1" algn="just"/>
            <a:r>
              <a:rPr lang="fr-FR" altLang="en-US" b="1" dirty="0" smtClean="0">
                <a:solidFill>
                  <a:schemeClr val="tx1"/>
                </a:solidFill>
              </a:rPr>
              <a:t>(EL)</a:t>
            </a:r>
            <a:r>
              <a:rPr lang="fr-FR" altLang="en-US" dirty="0" smtClean="0">
                <a:solidFill>
                  <a:schemeClr val="tx1"/>
                </a:solidFill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</a:rPr>
              <a:t>ProFeat</a:t>
            </a:r>
            <a:r>
              <a:rPr lang="fr-FR" altLang="en-US" dirty="0" smtClean="0">
                <a:solidFill>
                  <a:schemeClr val="tx1"/>
                </a:solidFill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</a:rPr>
              <a:t>terms</a:t>
            </a:r>
            <a:r>
              <a:rPr lang="fr-FR" altLang="en-US" dirty="0" smtClean="0">
                <a:solidFill>
                  <a:schemeClr val="tx1"/>
                </a:solidFill>
              </a:rPr>
              <a:t> &amp; </a:t>
            </a:r>
            <a:r>
              <a:rPr lang="fr-FR" altLang="en-US" dirty="0" err="1" smtClean="0">
                <a:solidFill>
                  <a:srgbClr val="FF0000"/>
                </a:solidFill>
              </a:rPr>
              <a:t>Aminoacid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sequence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snippet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counts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7077</TotalTime>
  <Words>1434</Words>
  <Application>Microsoft Office PowerPoint</Application>
  <PresentationFormat>Affichage à l'écran (4:3)</PresentationFormat>
  <Paragraphs>118</Paragraphs>
  <Slides>19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Origine</vt:lpstr>
      <vt:lpstr>Computational Chemogenomics – is it more than Inductive Transfer?</vt:lpstr>
      <vt:lpstr>The Challenge of Polypharmacology..</vt:lpstr>
      <vt:lpstr>Présentation PowerPoint</vt:lpstr>
      <vt:lpstr>The Ideal of Chemogenomics: Explicit Learning (EL) powered by target information</vt:lpstr>
      <vt:lpstr>Yet, inter-target Inductive Transfer (IT) of knowledge may also boost CG…</vt:lpstr>
      <vt:lpstr>Présentation PowerPoint</vt:lpstr>
      <vt:lpstr>The Question: Which is the dominant  ‘boost factor’ in CG: EL or IT?</vt:lpstr>
      <vt:lpstr>How do we address this Question?</vt:lpstr>
      <vt:lpstr>Descriptors…</vt:lpstr>
      <vt:lpstr>Benchmarking Baseline: ‘Classical’ QSAR</vt:lpstr>
      <vt:lpstr>IT-Enhanced Strategies…</vt:lpstr>
      <vt:lpstr>IT-Enhanced Chemogenomics</vt:lpstr>
      <vt:lpstr>EL-Enabled strategies.</vt:lpstr>
      <vt:lpstr>Yes, CG works: XV-RMS errors of many targets with smaller training sets decrease! </vt:lpstr>
      <vt:lpstr>Cross-Validated Prediction Challenge: EL and IT similar in Strategy Space Map.</vt:lpstr>
      <vt:lpstr>Deorphanization ‘by substitution’ – use a model of a training set target!</vt:lpstr>
      <vt:lpstr>EL- and IT-CG only incidentally fare better than ‘substitution’ !</vt:lpstr>
      <vt:lpstr>Conclusions…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S4MPLE – Sampler For Multiple Protein-Ligand Entities</dc:title>
  <dc:creator>dragos</dc:creator>
  <cp:lastModifiedBy>dragos</cp:lastModifiedBy>
  <cp:revision>120</cp:revision>
  <dcterms:created xsi:type="dcterms:W3CDTF">2012-02-20T07:32:58Z</dcterms:created>
  <dcterms:modified xsi:type="dcterms:W3CDTF">2014-07-01T09:58:06Z</dcterms:modified>
</cp:coreProperties>
</file>