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6" r:id="rId3"/>
    <p:sldId id="361" r:id="rId4"/>
    <p:sldId id="270" r:id="rId5"/>
    <p:sldId id="302" r:id="rId6"/>
    <p:sldId id="304" r:id="rId7"/>
    <p:sldId id="303" r:id="rId8"/>
    <p:sldId id="334" r:id="rId9"/>
    <p:sldId id="357" r:id="rId10"/>
    <p:sldId id="356" r:id="rId11"/>
    <p:sldId id="351" r:id="rId12"/>
    <p:sldId id="338" r:id="rId13"/>
    <p:sldId id="285" r:id="rId14"/>
    <p:sldId id="281" r:id="rId15"/>
    <p:sldId id="277" r:id="rId16"/>
    <p:sldId id="364" r:id="rId17"/>
    <p:sldId id="365" r:id="rId18"/>
    <p:sldId id="350" r:id="rId19"/>
    <p:sldId id="348" r:id="rId20"/>
    <p:sldId id="352" r:id="rId21"/>
    <p:sldId id="354" r:id="rId22"/>
    <p:sldId id="362" r:id="rId23"/>
    <p:sldId id="366" r:id="rId24"/>
    <p:sldId id="291" r:id="rId25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5" autoAdjust="0"/>
    <p:restoredTop sz="88167" autoAdjust="0"/>
  </p:normalViewPr>
  <p:slideViewPr>
    <p:cSldViewPr>
      <p:cViewPr varScale="1">
        <p:scale>
          <a:sx n="116" d="100"/>
          <a:sy n="116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45ED3C22-719D-46C5-B1EE-65FDF4003BC3}" type="datetimeFigureOut">
              <a:rPr lang="pt-PT" smtClean="0"/>
              <a:pPr/>
              <a:t>10/19/11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721243"/>
            <a:ext cx="3076917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0725" y="9721243"/>
            <a:ext cx="3076917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B57AF36-AE0C-4362-8BB8-F7D879FF9D35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433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19" rIns="99040" bIns="4951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19" rIns="99040" bIns="49519" rtlCol="0"/>
          <a:lstStyle>
            <a:lvl1pPr algn="r">
              <a:defRPr sz="1300"/>
            </a:lvl1pPr>
          </a:lstStyle>
          <a:p>
            <a:fld id="{14BC7BB3-EFC3-4D13-B7A5-F4F6F317318B}" type="datetimeFigureOut">
              <a:rPr lang="pt-PT" smtClean="0"/>
              <a:pPr/>
              <a:t>10/19/11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19" rIns="99040" bIns="49519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0" tIns="49519" rIns="99040" bIns="49519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40" tIns="49519" rIns="99040" bIns="4951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40" tIns="49519" rIns="99040" bIns="49519" rtlCol="0" anchor="b"/>
          <a:lstStyle>
            <a:lvl1pPr algn="r">
              <a:defRPr sz="1300"/>
            </a:lvl1pPr>
          </a:lstStyle>
          <a:p>
            <a:fld id="{75AE5F99-8231-485C-9D55-1A86CF302B9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407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Good</a:t>
            </a:r>
            <a:r>
              <a:rPr lang="pt-PT" dirty="0" smtClean="0"/>
              <a:t> </a:t>
            </a:r>
            <a:r>
              <a:rPr lang="pt-PT" dirty="0" err="1" smtClean="0"/>
              <a:t>afternoon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smtClean="0"/>
              <a:t>I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present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paper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co-authored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Pedro </a:t>
            </a:r>
            <a:r>
              <a:rPr lang="pt-PT" baseline="0" dirty="0" err="1" smtClean="0"/>
              <a:t>Santa-Clara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form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Optimal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</a:t>
            </a:r>
            <a:r>
              <a:rPr lang="pt-PT" baseline="0" dirty="0" smtClean="0"/>
              <a:t> Portfolios </a:t>
            </a:r>
            <a:r>
              <a:rPr lang="pt-PT" baseline="0" dirty="0" err="1" smtClean="0"/>
              <a:t>Strategies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knowledge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first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paper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addresses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question</a:t>
            </a:r>
            <a:r>
              <a:rPr lang="pt-PT" baseline="0" dirty="0" smtClean="0"/>
              <a:t>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We</a:t>
            </a:r>
            <a:r>
              <a:rPr lang="pt-PT" dirty="0" smtClean="0"/>
              <a:t> use data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Bloomberg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underlying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asset</a:t>
            </a:r>
            <a:r>
              <a:rPr lang="pt-PT" baseline="0" dirty="0" smtClean="0"/>
              <a:t>, S&amp;P 500,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1m US </a:t>
            </a:r>
            <a:r>
              <a:rPr lang="pt-PT" baseline="0" dirty="0" err="1" smtClean="0"/>
              <a:t>Libor</a:t>
            </a:r>
            <a:r>
              <a:rPr lang="pt-PT" baseline="0" dirty="0" smtClean="0"/>
              <a:t> rate.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frequency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monthly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OptionMetrics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used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 data.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period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covered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goes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Jan</a:t>
            </a:r>
            <a:r>
              <a:rPr lang="pt-PT" baseline="0" dirty="0" smtClean="0"/>
              <a:t> 1996 to </a:t>
            </a:r>
            <a:r>
              <a:rPr lang="pt-PT" baseline="0" dirty="0" err="1" smtClean="0"/>
              <a:t>Oct</a:t>
            </a:r>
            <a:r>
              <a:rPr lang="pt-PT" baseline="0" dirty="0" smtClean="0"/>
              <a:t>. 2008.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choose</a:t>
            </a:r>
            <a:r>
              <a:rPr lang="pt-PT" baseline="0" dirty="0" smtClean="0"/>
              <a:t> S&amp;P 500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European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corresponds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liquid</a:t>
            </a:r>
            <a:r>
              <a:rPr lang="pt-PT" baseline="0" dirty="0" smtClean="0"/>
              <a:t> stock </a:t>
            </a:r>
            <a:r>
              <a:rPr lang="pt-PT" baseline="0" dirty="0" err="1" smtClean="0"/>
              <a:t>contract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available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database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provides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, volume, </a:t>
            </a:r>
            <a:r>
              <a:rPr lang="pt-PT" baseline="0" dirty="0" err="1" smtClean="0"/>
              <a:t>open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interest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prices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pt-PT" baseline="0" dirty="0" smtClean="0"/>
              <a:t>For </a:t>
            </a:r>
            <a:r>
              <a:rPr lang="pt-PT" baseline="0" dirty="0" err="1" smtClean="0"/>
              <a:t>preventing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errors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database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quote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1/8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dollar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whose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greater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;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without</a:t>
            </a:r>
            <a:r>
              <a:rPr lang="pt-PT" baseline="0" dirty="0" smtClean="0"/>
              <a:t> volume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do </a:t>
            </a:r>
            <a:r>
              <a:rPr lang="pt-PT" baseline="0" dirty="0" err="1" smtClean="0"/>
              <a:t>not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standard </a:t>
            </a:r>
            <a:r>
              <a:rPr lang="pt-PT" baseline="0" dirty="0" err="1" smtClean="0"/>
              <a:t>bounds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European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options</a:t>
            </a:r>
            <a:endParaRPr lang="pt-PT" baseline="0" dirty="0" smtClean="0"/>
          </a:p>
          <a:p>
            <a:endParaRPr lang="pt-PT" baseline="0" dirty="0" smtClean="0"/>
          </a:p>
          <a:p>
            <a:endParaRPr lang="pt-PT" baseline="0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Before</a:t>
            </a:r>
            <a:r>
              <a:rPr lang="pt-PT" dirty="0" smtClean="0"/>
              <a:t> 2001 1/16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 1/8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conservative</a:t>
            </a:r>
            <a:r>
              <a:rPr lang="pt-PT" baseline="0" dirty="0" smtClean="0"/>
              <a:t>; &lt;3$ for stock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.05 </a:t>
            </a:r>
            <a:r>
              <a:rPr lang="pt-PT" baseline="0" dirty="0" err="1" smtClean="0"/>
              <a:t>otherwise</a:t>
            </a:r>
            <a:r>
              <a:rPr lang="pt-PT" baseline="0" dirty="0" smtClean="0"/>
              <a:t> 0.10</a:t>
            </a:r>
          </a:p>
          <a:p>
            <a:r>
              <a:rPr lang="pt-PT" baseline="0" dirty="0" smtClean="0"/>
              <a:t>No volume </a:t>
            </a:r>
            <a:r>
              <a:rPr lang="pt-PT" baseline="0" dirty="0" err="1" smtClean="0"/>
              <a:t>eliminates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quotes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no </a:t>
            </a:r>
            <a:r>
              <a:rPr lang="pt-PT" baseline="0" dirty="0" err="1" smtClean="0"/>
              <a:t>trade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pt-PT" baseline="0" dirty="0" smtClean="0"/>
              <a:t>RUT: Russell 2000 </a:t>
            </a:r>
            <a:r>
              <a:rPr lang="pt-PT" baseline="0" dirty="0" err="1" smtClean="0"/>
              <a:t>index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We</a:t>
            </a:r>
            <a:r>
              <a:rPr lang="pt-PT" dirty="0" smtClean="0"/>
              <a:t> use data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Bloomberg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underlying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asset</a:t>
            </a:r>
            <a:r>
              <a:rPr lang="pt-PT" baseline="0" dirty="0" smtClean="0"/>
              <a:t>, S&amp;P 500,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1m US </a:t>
            </a:r>
            <a:r>
              <a:rPr lang="pt-PT" baseline="0" dirty="0" err="1" smtClean="0"/>
              <a:t>Libor</a:t>
            </a:r>
            <a:r>
              <a:rPr lang="pt-PT" baseline="0" dirty="0" smtClean="0"/>
              <a:t> rate.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frequency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monthly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OptionMetrics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used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 data.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period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covered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goes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Jan</a:t>
            </a:r>
            <a:r>
              <a:rPr lang="pt-PT" baseline="0" dirty="0" smtClean="0"/>
              <a:t> 1996 to </a:t>
            </a:r>
            <a:r>
              <a:rPr lang="pt-PT" baseline="0" dirty="0" err="1" smtClean="0"/>
              <a:t>Oct</a:t>
            </a:r>
            <a:r>
              <a:rPr lang="pt-PT" baseline="0" dirty="0" smtClean="0"/>
              <a:t>. 2008.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choose</a:t>
            </a:r>
            <a:r>
              <a:rPr lang="pt-PT" baseline="0" dirty="0" smtClean="0"/>
              <a:t> S&amp;P 500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European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corresponds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liquid</a:t>
            </a:r>
            <a:r>
              <a:rPr lang="pt-PT" baseline="0" dirty="0" smtClean="0"/>
              <a:t> stock </a:t>
            </a:r>
            <a:r>
              <a:rPr lang="pt-PT" baseline="0" dirty="0" err="1" smtClean="0"/>
              <a:t>contract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available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database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provides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, volume, </a:t>
            </a:r>
            <a:r>
              <a:rPr lang="pt-PT" baseline="0" dirty="0" err="1" smtClean="0"/>
              <a:t>open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interest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prices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pt-PT" baseline="0" dirty="0" smtClean="0"/>
              <a:t>For </a:t>
            </a:r>
            <a:r>
              <a:rPr lang="pt-PT" baseline="0" dirty="0" err="1" smtClean="0"/>
              <a:t>preventing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errors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database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quote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1/8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dollar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whose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greater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;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without</a:t>
            </a:r>
            <a:r>
              <a:rPr lang="pt-PT" baseline="0" dirty="0" smtClean="0"/>
              <a:t> volume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do </a:t>
            </a:r>
            <a:r>
              <a:rPr lang="pt-PT" baseline="0" dirty="0" err="1" smtClean="0"/>
              <a:t>not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standard </a:t>
            </a:r>
            <a:r>
              <a:rPr lang="pt-PT" baseline="0" dirty="0" err="1" smtClean="0"/>
              <a:t>bounds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European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options</a:t>
            </a:r>
            <a:endParaRPr lang="pt-PT" baseline="0" dirty="0" smtClean="0"/>
          </a:p>
          <a:p>
            <a:endParaRPr lang="pt-PT" baseline="0" dirty="0" smtClean="0"/>
          </a:p>
          <a:p>
            <a:endParaRPr lang="pt-PT" baseline="0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Before</a:t>
            </a:r>
            <a:r>
              <a:rPr lang="pt-PT" dirty="0" smtClean="0"/>
              <a:t> 2001 1/16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 1/8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conservative</a:t>
            </a:r>
            <a:r>
              <a:rPr lang="pt-PT" baseline="0" dirty="0" smtClean="0"/>
              <a:t>; &lt;3$ for stock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.05 </a:t>
            </a:r>
            <a:r>
              <a:rPr lang="pt-PT" baseline="0" dirty="0" err="1" smtClean="0"/>
              <a:t>otherwise</a:t>
            </a:r>
            <a:r>
              <a:rPr lang="pt-PT" baseline="0" dirty="0" smtClean="0"/>
              <a:t> 0.10</a:t>
            </a:r>
          </a:p>
          <a:p>
            <a:r>
              <a:rPr lang="pt-PT" baseline="0" dirty="0" smtClean="0"/>
              <a:t>No volume </a:t>
            </a:r>
            <a:r>
              <a:rPr lang="pt-PT" baseline="0" dirty="0" err="1" smtClean="0"/>
              <a:t>eliminates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quotes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no </a:t>
            </a:r>
            <a:r>
              <a:rPr lang="pt-PT" baseline="0" dirty="0" err="1" smtClean="0"/>
              <a:t>trade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pt-PT" baseline="0" dirty="0" smtClean="0"/>
              <a:t>RUT: Russell 2000 </a:t>
            </a:r>
            <a:r>
              <a:rPr lang="pt-PT" baseline="0" dirty="0" err="1" smtClean="0"/>
              <a:t>index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For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time</a:t>
            </a:r>
            <a:r>
              <a:rPr lang="pt-PT" dirty="0" smtClean="0"/>
              <a:t> </a:t>
            </a:r>
            <a:r>
              <a:rPr lang="pt-PT" dirty="0" err="1" smtClean="0"/>
              <a:t>period</a:t>
            </a:r>
            <a:r>
              <a:rPr lang="pt-PT" dirty="0" smtClean="0"/>
              <a:t> (</a:t>
            </a:r>
            <a:r>
              <a:rPr lang="pt-PT" dirty="0" err="1" smtClean="0"/>
              <a:t>between</a:t>
            </a:r>
            <a:r>
              <a:rPr lang="pt-PT" dirty="0" smtClean="0"/>
              <a:t> 1996 </a:t>
            </a:r>
            <a:r>
              <a:rPr lang="pt-PT" dirty="0" err="1" smtClean="0"/>
              <a:t>and</a:t>
            </a:r>
            <a:r>
              <a:rPr lang="pt-PT" baseline="0" dirty="0" smtClean="0"/>
              <a:t> 2008)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sharpe</a:t>
            </a:r>
            <a:r>
              <a:rPr lang="pt-PT" baseline="0" dirty="0" smtClean="0"/>
              <a:t> ratio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market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0.06. </a:t>
            </a:r>
            <a:r>
              <a:rPr lang="pt-PT" baseline="0" dirty="0" err="1" smtClean="0"/>
              <a:t>Strategies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involving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simple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strategies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shorting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calls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puts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seem</a:t>
            </a:r>
            <a:r>
              <a:rPr lang="pt-PT" baseline="0" dirty="0" smtClean="0"/>
              <a:t> quite </a:t>
            </a:r>
            <a:r>
              <a:rPr lang="pt-PT" baseline="0" dirty="0" err="1" smtClean="0"/>
              <a:t>rewarding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during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period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time</a:t>
            </a:r>
            <a:r>
              <a:rPr lang="pt-PT" baseline="0" dirty="0" smtClean="0"/>
              <a:t> as </a:t>
            </a:r>
            <a:r>
              <a:rPr lang="pt-PT" baseline="0" dirty="0" err="1" smtClean="0"/>
              <a:t>already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previous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literature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But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comes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cost</a:t>
            </a:r>
            <a:r>
              <a:rPr lang="pt-PT" baseline="0" dirty="0" smtClean="0"/>
              <a:t>: negative </a:t>
            </a:r>
            <a:r>
              <a:rPr lang="pt-PT" baseline="0" dirty="0" err="1" smtClean="0"/>
              <a:t>skewness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substantial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excess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kurtosis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related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riskness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strategies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One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way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prevent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uniform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rule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but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reduces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substantially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Sharpe</a:t>
            </a:r>
            <a:r>
              <a:rPr lang="pt-PT" baseline="0" dirty="0" smtClean="0"/>
              <a:t> ratio.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traditional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answer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to use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mean-variance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optimization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Markowitz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assumes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investors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quadratic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utiliy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optimizers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therefore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their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interest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terms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two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moments</a:t>
            </a:r>
            <a:r>
              <a:rPr lang="pt-PT" baseline="0" dirty="0" smtClean="0"/>
              <a:t>: </a:t>
            </a:r>
            <a:r>
              <a:rPr lang="pt-PT" baseline="0" dirty="0" err="1" smtClean="0"/>
              <a:t>mean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variance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course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case </a:t>
            </a:r>
            <a:r>
              <a:rPr lang="pt-PT" baseline="0" dirty="0" err="1" smtClean="0"/>
              <a:t>when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returns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follow</a:t>
            </a:r>
            <a:r>
              <a:rPr lang="pt-PT" baseline="0" dirty="0" smtClean="0"/>
              <a:t> a normal </a:t>
            </a:r>
            <a:r>
              <a:rPr lang="pt-PT" baseline="0" dirty="0" err="1" smtClean="0"/>
              <a:t>distribution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But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notice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variance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question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how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estimate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them</a:t>
            </a:r>
            <a:r>
              <a:rPr lang="pt-PT" baseline="0" dirty="0" smtClean="0"/>
              <a:t>. For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need</a:t>
            </a:r>
            <a:r>
              <a:rPr lang="pt-PT" baseline="0" dirty="0" smtClean="0"/>
              <a:t> a “</a:t>
            </a:r>
            <a:r>
              <a:rPr lang="pt-PT" baseline="0" dirty="0" err="1" smtClean="0"/>
              <a:t>large</a:t>
            </a:r>
            <a:r>
              <a:rPr lang="pt-PT" baseline="0" dirty="0" smtClean="0"/>
              <a:t>” </a:t>
            </a:r>
            <a:r>
              <a:rPr lang="pt-PT" baseline="0" dirty="0" err="1" smtClean="0"/>
              <a:t>sample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Usually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historical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But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short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sample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won’t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work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10 </a:t>
            </a:r>
            <a:r>
              <a:rPr lang="pt-PT" baseline="0" dirty="0" err="1" smtClean="0"/>
              <a:t>years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data. </a:t>
            </a:r>
            <a:r>
              <a:rPr lang="pt-PT" baseline="0" dirty="0" err="1" smtClean="0"/>
              <a:t>Even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would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possible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out-of-sample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period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would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really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small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Truly</a:t>
            </a:r>
            <a:r>
              <a:rPr lang="pt-PT" baseline="0" dirty="0" smtClean="0"/>
              <a:t>, no </a:t>
            </a:r>
            <a:r>
              <a:rPr lang="pt-PT" baseline="0" dirty="0" err="1" smtClean="0"/>
              <a:t>ones</a:t>
            </a:r>
            <a:r>
              <a:rPr lang="pt-PT" baseline="0" dirty="0" smtClean="0"/>
              <a:t> uses portfolio </a:t>
            </a:r>
            <a:r>
              <a:rPr lang="pt-PT" baseline="0" dirty="0" err="1" smtClean="0"/>
              <a:t>optimization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usually</a:t>
            </a:r>
            <a:r>
              <a:rPr lang="pt-PT" baseline="0" dirty="0" smtClean="0"/>
              <a:t> use </a:t>
            </a:r>
            <a:r>
              <a:rPr lang="pt-PT" baseline="0" dirty="0" err="1" smtClean="0"/>
              <a:t>them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hedging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speculative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purposes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need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new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tool</a:t>
            </a:r>
            <a:r>
              <a:rPr lang="pt-PT" baseline="0" dirty="0" smtClean="0"/>
              <a:t>. 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literature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evolved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several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paths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One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incorporate</a:t>
            </a:r>
            <a:r>
              <a:rPr lang="pt-PT" baseline="0" dirty="0" smtClean="0"/>
              <a:t> more </a:t>
            </a:r>
            <a:r>
              <a:rPr lang="pt-PT" baseline="0" dirty="0" err="1" smtClean="0"/>
              <a:t>moments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Taylor’s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expansion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add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skewness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kurtosis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utility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But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does </a:t>
            </a:r>
            <a:r>
              <a:rPr lang="pt-PT" baseline="0" dirty="0" err="1" smtClean="0"/>
              <a:t>not</a:t>
            </a:r>
            <a:r>
              <a:rPr lang="pt-PT" baseline="0" dirty="0" smtClean="0"/>
              <a:t> solve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problem</a:t>
            </a:r>
            <a:r>
              <a:rPr lang="pt-PT" baseline="0" dirty="0" smtClean="0"/>
              <a:t> as </a:t>
            </a:r>
            <a:r>
              <a:rPr lang="pt-PT" baseline="0" dirty="0" err="1" smtClean="0"/>
              <a:t>well</a:t>
            </a:r>
            <a:r>
              <a:rPr lang="pt-PT" baseline="0" dirty="0" smtClean="0"/>
              <a:t>.</a:t>
            </a: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sz="1300" dirty="0" err="1" smtClean="0"/>
              <a:t>We</a:t>
            </a:r>
            <a:r>
              <a:rPr lang="pt-PT" sz="1300" dirty="0" smtClean="0"/>
              <a:t> maximize </a:t>
            </a:r>
            <a:r>
              <a:rPr lang="pt-PT" sz="1300" dirty="0" err="1" smtClean="0"/>
              <a:t>an</a:t>
            </a:r>
            <a:r>
              <a:rPr lang="pt-PT" sz="1300" dirty="0" smtClean="0"/>
              <a:t> </a:t>
            </a:r>
            <a:r>
              <a:rPr lang="pt-PT" sz="1300" dirty="0" err="1" smtClean="0"/>
              <a:t>expected</a:t>
            </a:r>
            <a:r>
              <a:rPr lang="pt-PT" sz="1300" dirty="0" smtClean="0"/>
              <a:t> </a:t>
            </a:r>
            <a:r>
              <a:rPr lang="pt-PT" sz="1300" dirty="0" err="1" smtClean="0"/>
              <a:t>utility</a:t>
            </a:r>
            <a:r>
              <a:rPr lang="pt-PT" sz="1300" dirty="0" smtClean="0"/>
              <a:t> </a:t>
            </a:r>
            <a:r>
              <a:rPr lang="pt-PT" sz="1300" dirty="0" err="1" smtClean="0"/>
              <a:t>function</a:t>
            </a:r>
            <a:r>
              <a:rPr lang="pt-PT" sz="1300" dirty="0" smtClean="0"/>
              <a:t> (</a:t>
            </a:r>
            <a:r>
              <a:rPr lang="pt-PT" sz="1300" dirty="0" err="1" smtClean="0"/>
              <a:t>in</a:t>
            </a:r>
            <a:r>
              <a:rPr lang="pt-PT" sz="1300" dirty="0" smtClean="0"/>
              <a:t> </a:t>
            </a:r>
            <a:r>
              <a:rPr lang="pt-PT" sz="1300" dirty="0" err="1" smtClean="0"/>
              <a:t>our</a:t>
            </a:r>
            <a:r>
              <a:rPr lang="pt-PT" sz="1300" dirty="0" smtClean="0"/>
              <a:t> </a:t>
            </a:r>
            <a:r>
              <a:rPr lang="pt-PT" sz="1300" dirty="0" err="1" smtClean="0"/>
              <a:t>example</a:t>
            </a:r>
            <a:r>
              <a:rPr lang="pt-PT" sz="1300" dirty="0" smtClean="0"/>
              <a:t> </a:t>
            </a:r>
            <a:r>
              <a:rPr lang="pt-PT" sz="1300" dirty="0" err="1" smtClean="0"/>
              <a:t>we</a:t>
            </a:r>
            <a:r>
              <a:rPr lang="pt-PT" sz="1300" dirty="0" smtClean="0"/>
              <a:t> use a </a:t>
            </a:r>
            <a:r>
              <a:rPr lang="pt-PT" sz="1300" dirty="0" err="1" smtClean="0"/>
              <a:t>power</a:t>
            </a:r>
            <a:r>
              <a:rPr lang="pt-PT" sz="1300" dirty="0" smtClean="0"/>
              <a:t> </a:t>
            </a:r>
            <a:r>
              <a:rPr lang="pt-PT" sz="1300" dirty="0" err="1" smtClean="0"/>
              <a:t>utility</a:t>
            </a:r>
            <a:r>
              <a:rPr lang="pt-PT" sz="1300" dirty="0" smtClean="0"/>
              <a:t> </a:t>
            </a:r>
            <a:r>
              <a:rPr lang="pt-PT" sz="1300" dirty="0" err="1" smtClean="0"/>
              <a:t>function</a:t>
            </a:r>
            <a:r>
              <a:rPr lang="pt-PT" sz="1300" dirty="0" smtClean="0"/>
              <a:t>). </a:t>
            </a:r>
            <a:r>
              <a:rPr lang="pt-PT" sz="1300" dirty="0" err="1" smtClean="0"/>
              <a:t>On</a:t>
            </a:r>
            <a:r>
              <a:rPr lang="pt-PT" sz="1300" dirty="0" smtClean="0"/>
              <a:t> </a:t>
            </a:r>
            <a:r>
              <a:rPr lang="pt-PT" sz="1300" dirty="0" err="1" smtClean="0"/>
              <a:t>doing</a:t>
            </a:r>
            <a:r>
              <a:rPr lang="pt-PT" sz="1300" dirty="0" smtClean="0"/>
              <a:t> </a:t>
            </a:r>
            <a:r>
              <a:rPr lang="pt-PT" sz="1300" dirty="0" err="1" smtClean="0"/>
              <a:t>so</a:t>
            </a:r>
            <a:r>
              <a:rPr lang="pt-PT" sz="1300" dirty="0" smtClean="0"/>
              <a:t> </a:t>
            </a:r>
            <a:r>
              <a:rPr lang="pt-PT" sz="1300" dirty="0" err="1" smtClean="0"/>
              <a:t>we</a:t>
            </a:r>
            <a:r>
              <a:rPr lang="pt-PT" sz="1300" dirty="0" smtClean="0"/>
              <a:t> </a:t>
            </a:r>
            <a:r>
              <a:rPr lang="pt-PT" sz="1300" dirty="0" err="1" smtClean="0"/>
              <a:t>account</a:t>
            </a:r>
            <a:r>
              <a:rPr lang="pt-PT" sz="1300" dirty="0" smtClean="0"/>
              <a:t> for </a:t>
            </a:r>
            <a:r>
              <a:rPr lang="pt-PT" sz="1300" dirty="0" err="1" smtClean="0"/>
              <a:t>all</a:t>
            </a:r>
            <a:r>
              <a:rPr lang="pt-PT" sz="1300" dirty="0" smtClean="0"/>
              <a:t> </a:t>
            </a:r>
            <a:r>
              <a:rPr lang="pt-PT" sz="1300" dirty="0" err="1" smtClean="0"/>
              <a:t>moments</a:t>
            </a:r>
            <a:r>
              <a:rPr lang="pt-PT" sz="1300" dirty="0" smtClean="0"/>
              <a:t> </a:t>
            </a:r>
            <a:r>
              <a:rPr lang="pt-PT" sz="1300" dirty="0" err="1" smtClean="0"/>
              <a:t>of</a:t>
            </a:r>
            <a:r>
              <a:rPr lang="pt-PT" sz="1300" dirty="0" smtClean="0"/>
              <a:t> </a:t>
            </a:r>
            <a:r>
              <a:rPr lang="pt-PT" sz="1300" dirty="0" err="1" smtClean="0"/>
              <a:t>the</a:t>
            </a:r>
            <a:r>
              <a:rPr lang="pt-PT" sz="1300" dirty="0" smtClean="0"/>
              <a:t> </a:t>
            </a:r>
            <a:r>
              <a:rPr lang="pt-PT" sz="1300" dirty="0" err="1" smtClean="0"/>
              <a:t>distribution</a:t>
            </a:r>
            <a:r>
              <a:rPr lang="pt-PT" sz="1300" dirty="0" smtClean="0"/>
              <a:t>. </a:t>
            </a:r>
            <a:r>
              <a:rPr lang="pt-PT" sz="1300" dirty="0" err="1" smtClean="0"/>
              <a:t>In</a:t>
            </a:r>
            <a:r>
              <a:rPr lang="pt-PT" sz="1300" dirty="0" smtClean="0"/>
              <a:t> particular, </a:t>
            </a:r>
            <a:r>
              <a:rPr lang="pt-PT" sz="1300" dirty="0" err="1" smtClean="0"/>
              <a:t>we</a:t>
            </a:r>
            <a:r>
              <a:rPr lang="pt-PT" sz="1300" dirty="0" smtClean="0"/>
              <a:t> </a:t>
            </a:r>
            <a:r>
              <a:rPr lang="pt-PT" sz="1300" dirty="0" err="1" smtClean="0"/>
              <a:t>take</a:t>
            </a:r>
            <a:r>
              <a:rPr lang="pt-PT" sz="1300" dirty="0" smtClean="0"/>
              <a:t> </a:t>
            </a:r>
            <a:r>
              <a:rPr lang="pt-PT" sz="1300" dirty="0" err="1" smtClean="0"/>
              <a:t>into</a:t>
            </a:r>
            <a:r>
              <a:rPr lang="pt-PT" sz="1300" dirty="0" smtClean="0"/>
              <a:t> </a:t>
            </a:r>
            <a:r>
              <a:rPr lang="pt-PT" sz="1300" dirty="0" err="1" smtClean="0"/>
              <a:t>consideration</a:t>
            </a:r>
            <a:r>
              <a:rPr lang="pt-PT" sz="1300" dirty="0" smtClean="0"/>
              <a:t> </a:t>
            </a:r>
            <a:r>
              <a:rPr lang="pt-PT" sz="1300" dirty="0" err="1" smtClean="0"/>
              <a:t>skewness</a:t>
            </a:r>
            <a:r>
              <a:rPr lang="pt-PT" sz="1300" dirty="0" smtClean="0"/>
              <a:t> </a:t>
            </a:r>
            <a:r>
              <a:rPr lang="pt-PT" sz="1300" dirty="0" err="1" smtClean="0"/>
              <a:t>and</a:t>
            </a:r>
            <a:r>
              <a:rPr lang="pt-PT" sz="1300" dirty="0" smtClean="0"/>
              <a:t> </a:t>
            </a:r>
            <a:r>
              <a:rPr lang="pt-PT" sz="1300" dirty="0" err="1" smtClean="0"/>
              <a:t>kurtosis</a:t>
            </a:r>
            <a:r>
              <a:rPr lang="pt-PT" sz="1300" dirty="0" smtClean="0"/>
              <a:t>. </a:t>
            </a:r>
            <a:r>
              <a:rPr lang="pt-PT" sz="1300" dirty="0" err="1" smtClean="0"/>
              <a:t>Other</a:t>
            </a:r>
            <a:r>
              <a:rPr lang="pt-PT" sz="1300" dirty="0" smtClean="0"/>
              <a:t> </a:t>
            </a:r>
            <a:r>
              <a:rPr lang="pt-PT" sz="1300" dirty="0" err="1" smtClean="0"/>
              <a:t>choices</a:t>
            </a:r>
            <a:r>
              <a:rPr lang="pt-PT" sz="1300" dirty="0" smtClean="0"/>
              <a:t> </a:t>
            </a:r>
            <a:r>
              <a:rPr lang="pt-PT" sz="1300" dirty="0" err="1" smtClean="0"/>
              <a:t>of</a:t>
            </a:r>
            <a:r>
              <a:rPr lang="pt-PT" sz="1300" dirty="0" smtClean="0"/>
              <a:t> </a:t>
            </a:r>
            <a:r>
              <a:rPr lang="pt-PT" sz="1300" dirty="0" err="1" smtClean="0"/>
              <a:t>utility</a:t>
            </a:r>
            <a:r>
              <a:rPr lang="pt-PT" sz="1300" dirty="0" smtClean="0"/>
              <a:t> </a:t>
            </a:r>
            <a:r>
              <a:rPr lang="pt-PT" sz="1300" dirty="0" err="1" smtClean="0"/>
              <a:t>function</a:t>
            </a:r>
            <a:r>
              <a:rPr lang="pt-PT" sz="1300" dirty="0" smtClean="0"/>
              <a:t> </a:t>
            </a:r>
            <a:r>
              <a:rPr lang="pt-PT" sz="1300" dirty="0" err="1" smtClean="0"/>
              <a:t>can</a:t>
            </a:r>
            <a:r>
              <a:rPr lang="pt-PT" sz="1300" dirty="0" smtClean="0"/>
              <a:t> </a:t>
            </a:r>
            <a:r>
              <a:rPr lang="pt-PT" sz="1300" dirty="0" err="1" smtClean="0"/>
              <a:t>also</a:t>
            </a:r>
            <a:r>
              <a:rPr lang="pt-PT" sz="1300" dirty="0" smtClean="0"/>
              <a:t> </a:t>
            </a:r>
            <a:r>
              <a:rPr lang="pt-PT" sz="1300" dirty="0" err="1" smtClean="0"/>
              <a:t>be</a:t>
            </a:r>
            <a:r>
              <a:rPr lang="pt-PT" sz="1300" dirty="0" smtClean="0"/>
              <a:t> </a:t>
            </a:r>
            <a:r>
              <a:rPr lang="pt-PT" sz="1300" dirty="0" err="1" smtClean="0"/>
              <a:t>used</a:t>
            </a:r>
            <a:r>
              <a:rPr lang="pt-PT" sz="1300" dirty="0" smtClean="0"/>
              <a:t> (</a:t>
            </a:r>
            <a:r>
              <a:rPr lang="pt-PT" sz="1300" dirty="0" err="1" smtClean="0"/>
              <a:t>like</a:t>
            </a:r>
            <a:r>
              <a:rPr lang="pt-PT" sz="1300" dirty="0" smtClean="0"/>
              <a:t> </a:t>
            </a:r>
            <a:r>
              <a:rPr lang="pt-PT" sz="1300" dirty="0" err="1" smtClean="0"/>
              <a:t>dissapointment</a:t>
            </a:r>
            <a:r>
              <a:rPr lang="pt-PT" sz="1300" dirty="0" smtClean="0"/>
              <a:t> </a:t>
            </a:r>
            <a:r>
              <a:rPr lang="pt-PT" sz="1300" dirty="0" err="1" smtClean="0"/>
              <a:t>utility</a:t>
            </a:r>
            <a:r>
              <a:rPr lang="pt-PT" sz="1300" dirty="0" smtClean="0"/>
              <a:t> </a:t>
            </a:r>
            <a:r>
              <a:rPr lang="pt-PT" sz="1300" dirty="0" err="1" smtClean="0"/>
              <a:t>functions</a:t>
            </a:r>
            <a:r>
              <a:rPr lang="pt-PT" sz="1300" dirty="0" smtClean="0"/>
              <a:t>).</a:t>
            </a:r>
          </a:p>
          <a:p>
            <a:endParaRPr lang="pt-PT" sz="1300" dirty="0" smtClean="0"/>
          </a:p>
          <a:p>
            <a:r>
              <a:rPr lang="pt-PT" sz="1300" dirty="0" err="1" smtClean="0"/>
              <a:t>We</a:t>
            </a:r>
            <a:r>
              <a:rPr lang="pt-PT" sz="1300" dirty="0" smtClean="0"/>
              <a:t> </a:t>
            </a:r>
            <a:r>
              <a:rPr lang="pt-PT" sz="1300" dirty="0" err="1" smtClean="0"/>
              <a:t>deal</a:t>
            </a:r>
            <a:r>
              <a:rPr lang="pt-PT" sz="1300" dirty="0" smtClean="0"/>
              <a:t> </a:t>
            </a:r>
            <a:r>
              <a:rPr lang="pt-PT" sz="1300" dirty="0" err="1" smtClean="0"/>
              <a:t>with</a:t>
            </a:r>
            <a:r>
              <a:rPr lang="pt-PT" sz="1300" dirty="0" smtClean="0"/>
              <a:t> </a:t>
            </a:r>
            <a:r>
              <a:rPr lang="pt-PT" sz="1300" dirty="0" err="1" smtClean="0"/>
              <a:t>the</a:t>
            </a:r>
            <a:r>
              <a:rPr lang="pt-PT" sz="1300" dirty="0" smtClean="0"/>
              <a:t> </a:t>
            </a:r>
            <a:r>
              <a:rPr lang="pt-PT" sz="1300" dirty="0" err="1" smtClean="0"/>
              <a:t>small</a:t>
            </a:r>
            <a:r>
              <a:rPr lang="pt-PT" sz="1300" dirty="0" smtClean="0"/>
              <a:t> </a:t>
            </a:r>
            <a:r>
              <a:rPr lang="pt-PT" sz="1300" dirty="0" err="1" smtClean="0"/>
              <a:t>sample</a:t>
            </a:r>
            <a:r>
              <a:rPr lang="pt-PT" sz="1300" dirty="0" smtClean="0"/>
              <a:t> </a:t>
            </a:r>
            <a:r>
              <a:rPr lang="pt-PT" sz="1300" dirty="0" err="1" smtClean="0"/>
              <a:t>option</a:t>
            </a:r>
            <a:r>
              <a:rPr lang="pt-PT" sz="1300" dirty="0" smtClean="0"/>
              <a:t> data </a:t>
            </a:r>
            <a:r>
              <a:rPr lang="pt-PT" sz="1300" dirty="0" err="1" smtClean="0"/>
              <a:t>problem</a:t>
            </a:r>
            <a:r>
              <a:rPr lang="pt-PT" sz="1300" dirty="0" smtClean="0"/>
              <a:t> </a:t>
            </a:r>
            <a:r>
              <a:rPr lang="pt-PT" sz="1300" dirty="0" err="1" smtClean="0"/>
              <a:t>by</a:t>
            </a:r>
            <a:r>
              <a:rPr lang="pt-PT" sz="1300" dirty="0" smtClean="0"/>
              <a:t> </a:t>
            </a:r>
            <a:r>
              <a:rPr lang="pt-PT" sz="1300" dirty="0" err="1" smtClean="0"/>
              <a:t>using</a:t>
            </a:r>
            <a:r>
              <a:rPr lang="pt-PT" sz="1300" dirty="0" smtClean="0"/>
              <a:t> </a:t>
            </a:r>
            <a:r>
              <a:rPr lang="pt-PT" sz="1300" dirty="0" err="1" smtClean="0"/>
              <a:t>the</a:t>
            </a:r>
            <a:r>
              <a:rPr lang="pt-PT" sz="1300" dirty="0" smtClean="0"/>
              <a:t> </a:t>
            </a:r>
            <a:r>
              <a:rPr lang="pt-PT" sz="1300" dirty="0" err="1" smtClean="0"/>
              <a:t>underlying</a:t>
            </a:r>
            <a:r>
              <a:rPr lang="pt-PT" sz="1300" dirty="0" smtClean="0"/>
              <a:t> </a:t>
            </a:r>
            <a:r>
              <a:rPr lang="pt-PT" sz="1300" dirty="0" err="1" smtClean="0"/>
              <a:t>asset</a:t>
            </a:r>
            <a:r>
              <a:rPr lang="pt-PT" sz="1300" dirty="0" smtClean="0"/>
              <a:t> </a:t>
            </a:r>
            <a:r>
              <a:rPr lang="pt-PT" sz="1300" dirty="0" err="1" smtClean="0"/>
              <a:t>instead</a:t>
            </a:r>
            <a:r>
              <a:rPr lang="pt-PT" sz="1300" dirty="0" smtClean="0"/>
              <a:t>. </a:t>
            </a:r>
            <a:r>
              <a:rPr lang="pt-PT" sz="1300" dirty="0" err="1" smtClean="0"/>
              <a:t>First</a:t>
            </a:r>
            <a:r>
              <a:rPr lang="pt-PT" sz="1300" dirty="0" smtClean="0"/>
              <a:t>, </a:t>
            </a:r>
            <a:r>
              <a:rPr lang="pt-PT" sz="1300" dirty="0" err="1" smtClean="0"/>
              <a:t>this</a:t>
            </a:r>
            <a:r>
              <a:rPr lang="pt-PT" sz="1300" dirty="0" smtClean="0"/>
              <a:t> </a:t>
            </a:r>
            <a:r>
              <a:rPr lang="pt-PT" sz="1300" dirty="0" err="1" smtClean="0"/>
              <a:t>allows</a:t>
            </a:r>
            <a:r>
              <a:rPr lang="pt-PT" sz="1300" dirty="0" smtClean="0"/>
              <a:t> to </a:t>
            </a:r>
            <a:r>
              <a:rPr lang="pt-PT" sz="1300" dirty="0" err="1" smtClean="0"/>
              <a:t>find</a:t>
            </a:r>
            <a:r>
              <a:rPr lang="pt-PT" sz="1300" dirty="0" smtClean="0"/>
              <a:t> </a:t>
            </a:r>
            <a:r>
              <a:rPr lang="pt-PT" sz="1300" dirty="0" err="1" smtClean="0"/>
              <a:t>weights</a:t>
            </a:r>
            <a:r>
              <a:rPr lang="pt-PT" sz="1300" dirty="0" smtClean="0"/>
              <a:t> </a:t>
            </a:r>
            <a:r>
              <a:rPr lang="pt-PT" sz="1300" dirty="0" err="1" smtClean="0"/>
              <a:t>in</a:t>
            </a:r>
            <a:r>
              <a:rPr lang="pt-PT" sz="1300" dirty="0" smtClean="0"/>
              <a:t> </a:t>
            </a:r>
            <a:r>
              <a:rPr lang="pt-PT" sz="1300" dirty="0" err="1" smtClean="0"/>
              <a:t>the</a:t>
            </a:r>
            <a:r>
              <a:rPr lang="pt-PT" sz="1300" dirty="0" smtClean="0"/>
              <a:t> </a:t>
            </a:r>
            <a:r>
              <a:rPr lang="pt-PT" sz="1300" dirty="0" err="1" smtClean="0"/>
              <a:t>same</a:t>
            </a:r>
            <a:r>
              <a:rPr lang="pt-PT" sz="1300" dirty="0" smtClean="0"/>
              <a:t> </a:t>
            </a:r>
            <a:r>
              <a:rPr lang="pt-PT" sz="1300" dirty="0" err="1" smtClean="0"/>
              <a:t>month</a:t>
            </a:r>
            <a:r>
              <a:rPr lang="pt-PT" sz="1300" dirty="0" smtClean="0"/>
              <a:t> </a:t>
            </a:r>
            <a:r>
              <a:rPr lang="pt-PT" sz="1300" dirty="0" err="1" smtClean="0"/>
              <a:t>in</a:t>
            </a:r>
            <a:r>
              <a:rPr lang="pt-PT" sz="1300" dirty="0" smtClean="0"/>
              <a:t> </a:t>
            </a:r>
            <a:r>
              <a:rPr lang="pt-PT" sz="1300" dirty="0" err="1" smtClean="0"/>
              <a:t>which</a:t>
            </a:r>
            <a:r>
              <a:rPr lang="pt-PT" sz="1300" dirty="0" smtClean="0"/>
              <a:t> </a:t>
            </a:r>
            <a:r>
              <a:rPr lang="pt-PT" sz="1300" dirty="0" err="1" smtClean="0"/>
              <a:t>we</a:t>
            </a:r>
            <a:r>
              <a:rPr lang="pt-PT" sz="1300" dirty="0" smtClean="0"/>
              <a:t> </a:t>
            </a:r>
            <a:r>
              <a:rPr lang="pt-PT" sz="1300" dirty="0" err="1" smtClean="0"/>
              <a:t>have</a:t>
            </a:r>
            <a:r>
              <a:rPr lang="pt-PT" sz="1300" dirty="0" smtClean="0"/>
              <a:t> </a:t>
            </a:r>
            <a:r>
              <a:rPr lang="pt-PT" sz="1300" dirty="0" err="1" smtClean="0"/>
              <a:t>information</a:t>
            </a:r>
            <a:r>
              <a:rPr lang="pt-PT" sz="1300" dirty="0" smtClean="0"/>
              <a:t> </a:t>
            </a:r>
            <a:r>
              <a:rPr lang="pt-PT" sz="1300" dirty="0" err="1" smtClean="0"/>
              <a:t>about</a:t>
            </a:r>
            <a:r>
              <a:rPr lang="pt-PT" sz="1300" dirty="0" smtClean="0"/>
              <a:t> </a:t>
            </a:r>
            <a:r>
              <a:rPr lang="pt-PT" sz="1300" dirty="0" err="1" smtClean="0"/>
              <a:t>options</a:t>
            </a:r>
            <a:r>
              <a:rPr lang="pt-PT" sz="1300" dirty="0" smtClean="0"/>
              <a:t>. </a:t>
            </a:r>
            <a:r>
              <a:rPr lang="pt-PT" sz="1300" dirty="0" err="1" smtClean="0"/>
              <a:t>Second</a:t>
            </a:r>
            <a:r>
              <a:rPr lang="pt-PT" sz="1300" dirty="0" smtClean="0"/>
              <a:t>, </a:t>
            </a:r>
            <a:r>
              <a:rPr lang="pt-PT" sz="1300" dirty="0" err="1" smtClean="0"/>
              <a:t>historical</a:t>
            </a:r>
            <a:r>
              <a:rPr lang="pt-PT" sz="1300" dirty="0" smtClean="0"/>
              <a:t> extreme </a:t>
            </a:r>
            <a:r>
              <a:rPr lang="pt-PT" sz="1300" dirty="0" err="1" smtClean="0"/>
              <a:t>events</a:t>
            </a:r>
            <a:r>
              <a:rPr lang="pt-PT" sz="1300" dirty="0" smtClean="0"/>
              <a:t> </a:t>
            </a:r>
            <a:r>
              <a:rPr lang="pt-PT" sz="1300" dirty="0" err="1" smtClean="0"/>
              <a:t>take</a:t>
            </a:r>
            <a:r>
              <a:rPr lang="pt-PT" sz="1300" dirty="0" smtClean="0"/>
              <a:t> a role </a:t>
            </a:r>
            <a:r>
              <a:rPr lang="pt-PT" sz="1300" dirty="0" err="1" smtClean="0"/>
              <a:t>in</a:t>
            </a:r>
            <a:r>
              <a:rPr lang="pt-PT" sz="1300" dirty="0" smtClean="0"/>
              <a:t> </a:t>
            </a:r>
            <a:r>
              <a:rPr lang="pt-PT" sz="1300" dirty="0" err="1" smtClean="0"/>
              <a:t>option</a:t>
            </a:r>
            <a:r>
              <a:rPr lang="pt-PT" sz="1300" dirty="0" smtClean="0"/>
              <a:t> </a:t>
            </a:r>
            <a:r>
              <a:rPr lang="pt-PT" sz="1300" dirty="0" err="1" smtClean="0"/>
              <a:t>allocation</a:t>
            </a:r>
            <a:r>
              <a:rPr lang="pt-PT" sz="1300" dirty="0" smtClean="0"/>
              <a:t>. As a </a:t>
            </a:r>
            <a:r>
              <a:rPr lang="pt-PT" sz="1300" dirty="0" err="1" smtClean="0"/>
              <a:t>third</a:t>
            </a:r>
            <a:r>
              <a:rPr lang="pt-PT" sz="1300" dirty="0" smtClean="0"/>
              <a:t> </a:t>
            </a:r>
            <a:r>
              <a:rPr lang="pt-PT" sz="1300" dirty="0" err="1" smtClean="0"/>
              <a:t>step</a:t>
            </a:r>
            <a:r>
              <a:rPr lang="pt-PT" sz="1300" dirty="0" smtClean="0"/>
              <a:t>, </a:t>
            </a:r>
            <a:r>
              <a:rPr lang="pt-PT" sz="1300" dirty="0" err="1" smtClean="0"/>
              <a:t>we</a:t>
            </a:r>
            <a:r>
              <a:rPr lang="pt-PT" sz="1300" dirty="0" smtClean="0"/>
              <a:t> </a:t>
            </a:r>
            <a:r>
              <a:rPr lang="pt-PT" sz="1300" dirty="0" err="1" smtClean="0"/>
              <a:t>also</a:t>
            </a:r>
            <a:r>
              <a:rPr lang="pt-PT" sz="1300" dirty="0" smtClean="0"/>
              <a:t> </a:t>
            </a:r>
            <a:r>
              <a:rPr lang="pt-PT" sz="1300" dirty="0" err="1" smtClean="0"/>
              <a:t>take</a:t>
            </a:r>
            <a:r>
              <a:rPr lang="pt-PT" sz="1300" dirty="0" smtClean="0"/>
              <a:t> </a:t>
            </a:r>
            <a:r>
              <a:rPr lang="pt-PT" sz="1300" dirty="0" err="1" smtClean="0"/>
              <a:t>into</a:t>
            </a:r>
            <a:r>
              <a:rPr lang="pt-PT" sz="1300" dirty="0" smtClean="0"/>
              <a:t> </a:t>
            </a:r>
            <a:r>
              <a:rPr lang="pt-PT" sz="1300" dirty="0" err="1" smtClean="0"/>
              <a:t>consideration</a:t>
            </a:r>
            <a:r>
              <a:rPr lang="pt-PT" sz="1300" dirty="0" smtClean="0"/>
              <a:t> </a:t>
            </a:r>
            <a:r>
              <a:rPr lang="pt-PT" sz="1300" dirty="0" err="1" smtClean="0"/>
              <a:t>the</a:t>
            </a:r>
            <a:r>
              <a:rPr lang="pt-PT" sz="1300" dirty="0" smtClean="0"/>
              <a:t> </a:t>
            </a:r>
            <a:r>
              <a:rPr lang="pt-PT" sz="1300" dirty="0" err="1" smtClean="0"/>
              <a:t>current</a:t>
            </a:r>
            <a:r>
              <a:rPr lang="pt-PT" sz="1300" dirty="0" smtClean="0"/>
              <a:t> </a:t>
            </a:r>
            <a:r>
              <a:rPr lang="pt-PT" sz="1300" dirty="0" err="1" smtClean="0"/>
              <a:t>risk</a:t>
            </a:r>
            <a:r>
              <a:rPr lang="pt-PT" sz="1300" dirty="0" smtClean="0"/>
              <a:t> </a:t>
            </a:r>
            <a:r>
              <a:rPr lang="pt-PT" sz="1300" dirty="0" err="1" smtClean="0"/>
              <a:t>conditions</a:t>
            </a:r>
            <a:r>
              <a:rPr lang="pt-PT" sz="1300" dirty="0" smtClean="0"/>
              <a:t> </a:t>
            </a:r>
            <a:r>
              <a:rPr lang="pt-PT" sz="1300" dirty="0" err="1" smtClean="0"/>
              <a:t>prevalent</a:t>
            </a:r>
            <a:r>
              <a:rPr lang="pt-PT" sz="1300" dirty="0" smtClean="0"/>
              <a:t> </a:t>
            </a:r>
            <a:r>
              <a:rPr lang="pt-PT" sz="1300" dirty="0" err="1" smtClean="0"/>
              <a:t>at</a:t>
            </a:r>
            <a:r>
              <a:rPr lang="pt-PT" sz="1300" dirty="0" smtClean="0"/>
              <a:t> </a:t>
            </a:r>
            <a:r>
              <a:rPr lang="pt-PT" sz="1300" dirty="0" err="1" smtClean="0"/>
              <a:t>each</a:t>
            </a:r>
            <a:r>
              <a:rPr lang="pt-PT" sz="1300" dirty="0" smtClean="0"/>
              <a:t> </a:t>
            </a:r>
            <a:r>
              <a:rPr lang="pt-PT" sz="1300" dirty="0" err="1" smtClean="0"/>
              <a:t>month</a:t>
            </a:r>
            <a:r>
              <a:rPr lang="pt-PT" sz="1300" dirty="0" smtClean="0"/>
              <a:t>.</a:t>
            </a:r>
          </a:p>
          <a:p>
            <a:endParaRPr lang="pt-PT" sz="1300" dirty="0" smtClean="0"/>
          </a:p>
          <a:p>
            <a:r>
              <a:rPr lang="pt-PT" sz="1300" dirty="0" err="1" smtClean="0"/>
              <a:t>Notice</a:t>
            </a:r>
            <a:r>
              <a:rPr lang="pt-PT" sz="1300" dirty="0" smtClean="0"/>
              <a:t> </a:t>
            </a:r>
            <a:r>
              <a:rPr lang="pt-PT" sz="1300" dirty="0" err="1" smtClean="0"/>
              <a:t>that</a:t>
            </a:r>
            <a:r>
              <a:rPr lang="pt-PT" sz="1300" dirty="0" smtClean="0"/>
              <a:t> </a:t>
            </a:r>
            <a:r>
              <a:rPr lang="pt-PT" sz="1300" dirty="0" err="1" smtClean="0"/>
              <a:t>we</a:t>
            </a:r>
            <a:r>
              <a:rPr lang="pt-PT" sz="1300" dirty="0" smtClean="0"/>
              <a:t> </a:t>
            </a:r>
            <a:r>
              <a:rPr lang="pt-PT" sz="1300" dirty="0" err="1" smtClean="0"/>
              <a:t>only</a:t>
            </a:r>
            <a:r>
              <a:rPr lang="pt-PT" sz="1300" dirty="0" smtClean="0"/>
              <a:t> use </a:t>
            </a:r>
            <a:r>
              <a:rPr lang="pt-PT" sz="1300" dirty="0" err="1" smtClean="0"/>
              <a:t>current</a:t>
            </a:r>
            <a:r>
              <a:rPr lang="pt-PT" sz="1300" dirty="0" smtClean="0"/>
              <a:t> </a:t>
            </a:r>
            <a:r>
              <a:rPr lang="pt-PT" sz="1300" dirty="0" err="1" smtClean="0"/>
              <a:t>options</a:t>
            </a:r>
            <a:r>
              <a:rPr lang="pt-PT" sz="1300" dirty="0" smtClean="0"/>
              <a:t> </a:t>
            </a:r>
            <a:r>
              <a:rPr lang="pt-PT" sz="1300" dirty="0" err="1" smtClean="0"/>
              <a:t>prices</a:t>
            </a:r>
            <a:r>
              <a:rPr lang="pt-PT" sz="1300" dirty="0" smtClean="0"/>
              <a:t> </a:t>
            </a:r>
            <a:r>
              <a:rPr lang="pt-PT" sz="1300" dirty="0" err="1" smtClean="0"/>
              <a:t>and</a:t>
            </a:r>
            <a:r>
              <a:rPr lang="pt-PT" sz="1300" dirty="0" smtClean="0"/>
              <a:t> </a:t>
            </a:r>
            <a:r>
              <a:rPr lang="pt-PT" sz="1300" dirty="0" err="1" smtClean="0"/>
              <a:t>by</a:t>
            </a:r>
            <a:r>
              <a:rPr lang="pt-PT" sz="1300" dirty="0" smtClean="0"/>
              <a:t> </a:t>
            </a:r>
            <a:r>
              <a:rPr lang="pt-PT" sz="1300" dirty="0" err="1" smtClean="0"/>
              <a:t>using</a:t>
            </a:r>
            <a:r>
              <a:rPr lang="pt-PT" sz="1300" dirty="0" smtClean="0"/>
              <a:t> </a:t>
            </a:r>
            <a:r>
              <a:rPr lang="pt-PT" sz="1300" dirty="0" err="1" smtClean="0"/>
              <a:t>them</a:t>
            </a:r>
            <a:r>
              <a:rPr lang="pt-PT" sz="1300" dirty="0" smtClean="0"/>
              <a:t> </a:t>
            </a:r>
            <a:r>
              <a:rPr lang="pt-PT" sz="1300" dirty="0" err="1" smtClean="0"/>
              <a:t>we</a:t>
            </a:r>
            <a:r>
              <a:rPr lang="pt-PT" sz="1300" dirty="0" smtClean="0"/>
              <a:t> </a:t>
            </a:r>
            <a:r>
              <a:rPr lang="pt-PT" sz="1300" dirty="0" err="1" smtClean="0"/>
              <a:t>deal</a:t>
            </a:r>
            <a:r>
              <a:rPr lang="pt-PT" sz="1300" dirty="0" smtClean="0"/>
              <a:t> </a:t>
            </a:r>
            <a:r>
              <a:rPr lang="pt-PT" sz="1300" dirty="0" err="1" smtClean="0"/>
              <a:t>with</a:t>
            </a:r>
            <a:r>
              <a:rPr lang="pt-PT" sz="1300" dirty="0" smtClean="0"/>
              <a:t> </a:t>
            </a:r>
            <a:r>
              <a:rPr lang="pt-PT" sz="1300" dirty="0" err="1" smtClean="0"/>
              <a:t>the</a:t>
            </a:r>
            <a:r>
              <a:rPr lang="pt-PT" sz="1300" dirty="0" smtClean="0"/>
              <a:t> </a:t>
            </a:r>
            <a:r>
              <a:rPr lang="pt-PT" sz="1300" dirty="0" err="1" smtClean="0"/>
              <a:t>smile</a:t>
            </a:r>
            <a:r>
              <a:rPr lang="pt-PT" sz="1300" dirty="0" smtClean="0"/>
              <a:t> </a:t>
            </a:r>
            <a:r>
              <a:rPr lang="pt-PT" sz="1300" dirty="0" err="1" smtClean="0"/>
              <a:t>effect</a:t>
            </a:r>
            <a:r>
              <a:rPr lang="pt-PT" sz="1300" dirty="0" smtClean="0"/>
              <a:t>.</a:t>
            </a:r>
          </a:p>
          <a:p>
            <a:endParaRPr lang="pt-PT" sz="1300" dirty="0" smtClean="0"/>
          </a:p>
          <a:p>
            <a:r>
              <a:rPr lang="pt-PT" sz="1300" dirty="0" err="1" smtClean="0"/>
              <a:t>Finally</a:t>
            </a:r>
            <a:r>
              <a:rPr lang="pt-PT" sz="1300" dirty="0" smtClean="0"/>
              <a:t>, </a:t>
            </a:r>
            <a:r>
              <a:rPr lang="pt-PT" sz="1300" dirty="0" err="1" smtClean="0"/>
              <a:t>we</a:t>
            </a:r>
            <a:r>
              <a:rPr lang="pt-PT" sz="1300" dirty="0" smtClean="0"/>
              <a:t> </a:t>
            </a:r>
            <a:r>
              <a:rPr lang="pt-PT" sz="1300" dirty="0" err="1" smtClean="0"/>
              <a:t>add</a:t>
            </a:r>
            <a:r>
              <a:rPr lang="pt-PT" sz="1300" dirty="0" smtClean="0"/>
              <a:t> </a:t>
            </a:r>
            <a:r>
              <a:rPr lang="pt-PT" sz="1300" dirty="0" err="1" smtClean="0"/>
              <a:t>transaction</a:t>
            </a:r>
            <a:r>
              <a:rPr lang="pt-PT" sz="1300" dirty="0" smtClean="0"/>
              <a:t> </a:t>
            </a:r>
            <a:r>
              <a:rPr lang="pt-PT" sz="1300" dirty="0" err="1" smtClean="0"/>
              <a:t>costs</a:t>
            </a:r>
            <a:r>
              <a:rPr lang="pt-PT" sz="1300" dirty="0" smtClean="0"/>
              <a:t> ( </a:t>
            </a:r>
            <a:r>
              <a:rPr lang="pt-PT" sz="1300" dirty="0" err="1" smtClean="0"/>
              <a:t>in</a:t>
            </a:r>
            <a:r>
              <a:rPr lang="pt-PT" sz="1300" dirty="0" smtClean="0"/>
              <a:t> </a:t>
            </a:r>
            <a:r>
              <a:rPr lang="pt-PT" sz="1300" dirty="0" err="1" smtClean="0"/>
              <a:t>terms</a:t>
            </a:r>
            <a:r>
              <a:rPr lang="pt-PT" sz="1300" dirty="0" smtClean="0"/>
              <a:t> </a:t>
            </a:r>
            <a:r>
              <a:rPr lang="pt-PT" sz="1300" dirty="0" err="1" smtClean="0"/>
              <a:t>of</a:t>
            </a:r>
            <a:r>
              <a:rPr lang="pt-PT" sz="1300" dirty="0" smtClean="0"/>
              <a:t> </a:t>
            </a:r>
            <a:r>
              <a:rPr lang="pt-PT" sz="1300" dirty="0" err="1" smtClean="0"/>
              <a:t>bid-ask</a:t>
            </a:r>
            <a:r>
              <a:rPr lang="pt-PT" sz="1300" dirty="0" smtClean="0"/>
              <a:t> </a:t>
            </a:r>
            <a:r>
              <a:rPr lang="pt-PT" sz="1300" dirty="0" err="1" smtClean="0"/>
              <a:t>spread</a:t>
            </a:r>
            <a:r>
              <a:rPr lang="pt-PT" sz="1300" dirty="0" smtClean="0"/>
              <a:t>) to </a:t>
            </a:r>
            <a:r>
              <a:rPr lang="pt-PT" sz="1300" dirty="0" err="1" smtClean="0"/>
              <a:t>the</a:t>
            </a:r>
            <a:r>
              <a:rPr lang="pt-PT" sz="1300" dirty="0" smtClean="0"/>
              <a:t> </a:t>
            </a:r>
            <a:r>
              <a:rPr lang="pt-PT" sz="1300" dirty="0" err="1" smtClean="0"/>
              <a:t>optimization</a:t>
            </a:r>
            <a:r>
              <a:rPr lang="pt-PT" sz="1300" dirty="0" smtClean="0"/>
              <a:t> </a:t>
            </a:r>
            <a:r>
              <a:rPr lang="pt-PT" sz="1300" dirty="0" err="1" smtClean="0"/>
              <a:t>problem</a:t>
            </a:r>
            <a:r>
              <a:rPr lang="pt-PT" sz="1300" dirty="0" smtClean="0"/>
              <a:t>.</a:t>
            </a:r>
          </a:p>
          <a:p>
            <a:endParaRPr lang="pt-PT" sz="1300" dirty="0" smtClean="0"/>
          </a:p>
          <a:p>
            <a:endParaRPr lang="pt-PT" sz="1300" dirty="0" smtClean="0"/>
          </a:p>
          <a:p>
            <a:endParaRPr lang="pt-PT" sz="1300" dirty="0" smtClean="0"/>
          </a:p>
          <a:p>
            <a:endParaRPr lang="pt-PT" sz="1300" dirty="0" smtClean="0"/>
          </a:p>
          <a:p>
            <a:endParaRPr lang="pt-PT" sz="1300" dirty="0" smtClean="0"/>
          </a:p>
          <a:p>
            <a:r>
              <a:rPr lang="pt-PT" sz="1300" dirty="0" err="1" smtClean="0"/>
              <a:t>Coval</a:t>
            </a:r>
            <a:r>
              <a:rPr lang="pt-PT" sz="1300" dirty="0" smtClean="0"/>
              <a:t> </a:t>
            </a:r>
            <a:r>
              <a:rPr lang="pt-PT" sz="1300" dirty="0" err="1" smtClean="0"/>
              <a:t>and</a:t>
            </a:r>
            <a:r>
              <a:rPr lang="pt-PT" sz="1300" dirty="0" smtClean="0"/>
              <a:t> </a:t>
            </a:r>
            <a:r>
              <a:rPr lang="pt-PT" sz="1300" dirty="0" err="1" smtClean="0"/>
              <a:t>Shumway</a:t>
            </a:r>
            <a:r>
              <a:rPr lang="pt-PT" sz="1300" dirty="0" smtClean="0"/>
              <a:t> (2000)</a:t>
            </a:r>
          </a:p>
          <a:p>
            <a:r>
              <a:rPr lang="pt-PT" sz="1300" dirty="0" err="1" smtClean="0"/>
              <a:t>The</a:t>
            </a:r>
            <a:r>
              <a:rPr lang="pt-PT" sz="1300" dirty="0" smtClean="0"/>
              <a:t> </a:t>
            </a:r>
            <a:r>
              <a:rPr lang="pt-PT" sz="1300" dirty="0" err="1" smtClean="0"/>
              <a:t>first</a:t>
            </a:r>
            <a:r>
              <a:rPr lang="pt-PT" sz="1300" dirty="0" smtClean="0"/>
              <a:t> </a:t>
            </a:r>
            <a:r>
              <a:rPr lang="en-US" sz="1300" dirty="0" smtClean="0"/>
              <a:t>component is a leverage effect. Because an option allows investors to assume much of the risk of</a:t>
            </a:r>
          </a:p>
          <a:p>
            <a:r>
              <a:rPr lang="en-US" sz="1300" dirty="0" smtClean="0"/>
              <a:t>the option’s underlying asset with a relatively small investment, options have characteristics similar</a:t>
            </a:r>
          </a:p>
          <a:p>
            <a:r>
              <a:rPr lang="en-US" sz="1300" dirty="0" smtClean="0"/>
              <a:t>to levered positions in the underlying asset. The Black-</a:t>
            </a:r>
            <a:r>
              <a:rPr lang="en-US" sz="1300" dirty="0" err="1" smtClean="0"/>
              <a:t>Scholes</a:t>
            </a:r>
            <a:r>
              <a:rPr lang="en-US" sz="1300" dirty="0" smtClean="0"/>
              <a:t> model implies that this implicit</a:t>
            </a:r>
          </a:p>
          <a:p>
            <a:r>
              <a:rPr lang="en-US" sz="1300" dirty="0" smtClean="0"/>
              <a:t>leverage, which is reflected in option betas, should be priced. We show that this leverage should be</a:t>
            </a:r>
          </a:p>
          <a:p>
            <a:r>
              <a:rPr lang="en-US" sz="1300" dirty="0" smtClean="0"/>
              <a:t>priced under much more general conditions than the Black-</a:t>
            </a:r>
            <a:r>
              <a:rPr lang="en-US" sz="1300" dirty="0" err="1" smtClean="0"/>
              <a:t>Scholes</a:t>
            </a:r>
            <a:r>
              <a:rPr lang="en-US" sz="1300" dirty="0" smtClean="0"/>
              <a:t> assumptions. In particular, call</a:t>
            </a:r>
          </a:p>
          <a:p>
            <a:r>
              <a:rPr lang="en-US" sz="1300" dirty="0" smtClean="0"/>
              <a:t>options written on securities with expected returns above the risk-free rate should earn expected</a:t>
            </a:r>
          </a:p>
          <a:p>
            <a:r>
              <a:rPr lang="en-US" sz="1300" dirty="0" smtClean="0"/>
              <a:t>returns which exceed those of the underlying security. Put options should earn expected returns</a:t>
            </a:r>
          </a:p>
          <a:p>
            <a:r>
              <a:rPr lang="en-US" sz="1300" dirty="0" smtClean="0"/>
              <a:t>below that of the underlying security. We present strong empirical support for the pricing of the</a:t>
            </a:r>
          </a:p>
          <a:p>
            <a:r>
              <a:rPr lang="pt-PT" sz="1300" dirty="0" err="1" smtClean="0"/>
              <a:t>leverage</a:t>
            </a:r>
            <a:r>
              <a:rPr lang="pt-PT" sz="1300" dirty="0" smtClean="0"/>
              <a:t> </a:t>
            </a:r>
            <a:r>
              <a:rPr lang="pt-PT" sz="1300" dirty="0" err="1" smtClean="0"/>
              <a:t>effect</a:t>
            </a:r>
            <a:r>
              <a:rPr lang="pt-PT" sz="1300" dirty="0" smtClean="0"/>
              <a:t>.</a:t>
            </a:r>
          </a:p>
          <a:p>
            <a:r>
              <a:rPr lang="en-US" sz="1300" dirty="0" smtClean="0"/>
              <a:t>The second component of option risk is related to the curvature of option payoffs. Since</a:t>
            </a:r>
          </a:p>
          <a:p>
            <a:r>
              <a:rPr lang="en-US" sz="1300" dirty="0" smtClean="0"/>
              <a:t>option values are nonlinear functions of underlying asset values, option returns are sensitive to</a:t>
            </a:r>
          </a:p>
          <a:p>
            <a:r>
              <a:rPr lang="en-US" sz="1300" dirty="0" smtClean="0"/>
              <a:t>the higher moments of the underlying asset’s returns.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We</a:t>
            </a:r>
            <a:r>
              <a:rPr lang="pt-PT" dirty="0" smtClean="0"/>
              <a:t> use data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Bloomberg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underlying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asset</a:t>
            </a:r>
            <a:r>
              <a:rPr lang="pt-PT" baseline="0" dirty="0" smtClean="0"/>
              <a:t>, S&amp;P 500,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1m US </a:t>
            </a:r>
            <a:r>
              <a:rPr lang="pt-PT" baseline="0" dirty="0" err="1" smtClean="0"/>
              <a:t>Libor</a:t>
            </a:r>
            <a:r>
              <a:rPr lang="pt-PT" baseline="0" dirty="0" smtClean="0"/>
              <a:t> rate.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frequency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monthly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OptionMetrics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used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 data.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period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covered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goes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Jan</a:t>
            </a:r>
            <a:r>
              <a:rPr lang="pt-PT" baseline="0" dirty="0" smtClean="0"/>
              <a:t> 1996 to </a:t>
            </a:r>
            <a:r>
              <a:rPr lang="pt-PT" baseline="0" dirty="0" err="1" smtClean="0"/>
              <a:t>Oct</a:t>
            </a:r>
            <a:r>
              <a:rPr lang="pt-PT" baseline="0" dirty="0" smtClean="0"/>
              <a:t>. 2008.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choose</a:t>
            </a:r>
            <a:r>
              <a:rPr lang="pt-PT" baseline="0" dirty="0" smtClean="0"/>
              <a:t> S&amp;P 500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European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corresponds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liquid</a:t>
            </a:r>
            <a:r>
              <a:rPr lang="pt-PT" baseline="0" dirty="0" smtClean="0"/>
              <a:t> stock </a:t>
            </a:r>
            <a:r>
              <a:rPr lang="pt-PT" baseline="0" dirty="0" err="1" smtClean="0"/>
              <a:t>contract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available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database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provides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, volume, </a:t>
            </a:r>
            <a:r>
              <a:rPr lang="pt-PT" baseline="0" dirty="0" err="1" smtClean="0"/>
              <a:t>open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interest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prices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pt-PT" baseline="0" dirty="0" smtClean="0"/>
              <a:t>For </a:t>
            </a:r>
            <a:r>
              <a:rPr lang="pt-PT" baseline="0" dirty="0" err="1" smtClean="0"/>
              <a:t>preventing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errors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database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quote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1/8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dollar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whose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greater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;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without</a:t>
            </a:r>
            <a:r>
              <a:rPr lang="pt-PT" baseline="0" dirty="0" smtClean="0"/>
              <a:t> volume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do </a:t>
            </a:r>
            <a:r>
              <a:rPr lang="pt-PT" baseline="0" dirty="0" err="1" smtClean="0"/>
              <a:t>not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standard </a:t>
            </a:r>
            <a:r>
              <a:rPr lang="pt-PT" baseline="0" dirty="0" err="1" smtClean="0"/>
              <a:t>bounds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European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options</a:t>
            </a:r>
            <a:endParaRPr lang="pt-PT" baseline="0" dirty="0" smtClean="0"/>
          </a:p>
          <a:p>
            <a:endParaRPr lang="pt-PT" baseline="0" dirty="0" smtClean="0"/>
          </a:p>
          <a:p>
            <a:endParaRPr lang="pt-PT" baseline="0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Before</a:t>
            </a:r>
            <a:r>
              <a:rPr lang="pt-PT" dirty="0" smtClean="0"/>
              <a:t> 2001 1/16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 1/8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conservative</a:t>
            </a:r>
            <a:r>
              <a:rPr lang="pt-PT" baseline="0" dirty="0" smtClean="0"/>
              <a:t>; &lt;3$ for stock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.05 </a:t>
            </a:r>
            <a:r>
              <a:rPr lang="pt-PT" baseline="0" dirty="0" err="1" smtClean="0"/>
              <a:t>otherwise</a:t>
            </a:r>
            <a:r>
              <a:rPr lang="pt-PT" baseline="0" dirty="0" smtClean="0"/>
              <a:t> 0.10</a:t>
            </a:r>
          </a:p>
          <a:p>
            <a:r>
              <a:rPr lang="pt-PT" baseline="0" dirty="0" smtClean="0"/>
              <a:t>No volume </a:t>
            </a:r>
            <a:r>
              <a:rPr lang="pt-PT" baseline="0" dirty="0" err="1" smtClean="0"/>
              <a:t>eliminates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quotes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no </a:t>
            </a:r>
            <a:r>
              <a:rPr lang="pt-PT" baseline="0" dirty="0" err="1" smtClean="0"/>
              <a:t>trade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pt-PT" baseline="0" dirty="0" smtClean="0"/>
              <a:t>RUT: Russell 2000 </a:t>
            </a:r>
            <a:r>
              <a:rPr lang="pt-PT" baseline="0" dirty="0" err="1" smtClean="0"/>
              <a:t>index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We</a:t>
            </a:r>
            <a:r>
              <a:rPr lang="pt-PT" dirty="0" smtClean="0"/>
              <a:t> use data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Bloomberg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underlying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asset</a:t>
            </a:r>
            <a:r>
              <a:rPr lang="pt-PT" baseline="0" dirty="0" smtClean="0"/>
              <a:t>, S&amp;P 500,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1m US </a:t>
            </a:r>
            <a:r>
              <a:rPr lang="pt-PT" baseline="0" dirty="0" err="1" smtClean="0"/>
              <a:t>Libor</a:t>
            </a:r>
            <a:r>
              <a:rPr lang="pt-PT" baseline="0" dirty="0" smtClean="0"/>
              <a:t> rate.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frequency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monthly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OptionMetrics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used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 data.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period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covered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goes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Jan</a:t>
            </a:r>
            <a:r>
              <a:rPr lang="pt-PT" baseline="0" dirty="0" smtClean="0"/>
              <a:t> 1996 to </a:t>
            </a:r>
            <a:r>
              <a:rPr lang="pt-PT" baseline="0" dirty="0" err="1" smtClean="0"/>
              <a:t>Oct</a:t>
            </a:r>
            <a:r>
              <a:rPr lang="pt-PT" baseline="0" dirty="0" smtClean="0"/>
              <a:t>. 2008.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choose</a:t>
            </a:r>
            <a:r>
              <a:rPr lang="pt-PT" baseline="0" dirty="0" smtClean="0"/>
              <a:t> S&amp;P 500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European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corresponds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liquid</a:t>
            </a:r>
            <a:r>
              <a:rPr lang="pt-PT" baseline="0" dirty="0" smtClean="0"/>
              <a:t> stock </a:t>
            </a:r>
            <a:r>
              <a:rPr lang="pt-PT" baseline="0" dirty="0" err="1" smtClean="0"/>
              <a:t>contract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available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database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provides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, volume, </a:t>
            </a:r>
            <a:r>
              <a:rPr lang="pt-PT" baseline="0" dirty="0" err="1" smtClean="0"/>
              <a:t>open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interest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prices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pt-PT" baseline="0" dirty="0" smtClean="0"/>
              <a:t>For </a:t>
            </a:r>
            <a:r>
              <a:rPr lang="pt-PT" baseline="0" dirty="0" err="1" smtClean="0"/>
              <a:t>preventing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errors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database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quote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1/8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dollar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whose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greater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;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without</a:t>
            </a:r>
            <a:r>
              <a:rPr lang="pt-PT" baseline="0" dirty="0" smtClean="0"/>
              <a:t> volume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eliminate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registers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do </a:t>
            </a:r>
            <a:r>
              <a:rPr lang="pt-PT" baseline="0" dirty="0" err="1" smtClean="0"/>
              <a:t>not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standard </a:t>
            </a:r>
            <a:r>
              <a:rPr lang="pt-PT" baseline="0" dirty="0" err="1" smtClean="0"/>
              <a:t>bounds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European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options</a:t>
            </a:r>
            <a:endParaRPr lang="pt-PT" baseline="0" dirty="0" smtClean="0"/>
          </a:p>
          <a:p>
            <a:endParaRPr lang="pt-PT" baseline="0" dirty="0" smtClean="0"/>
          </a:p>
          <a:p>
            <a:endParaRPr lang="pt-PT" baseline="0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Before</a:t>
            </a:r>
            <a:r>
              <a:rPr lang="pt-PT" dirty="0" smtClean="0"/>
              <a:t> 2001 1/16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 1/8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conservative</a:t>
            </a:r>
            <a:r>
              <a:rPr lang="pt-PT" baseline="0" dirty="0" smtClean="0"/>
              <a:t>; &lt;3$ for stock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.05 </a:t>
            </a:r>
            <a:r>
              <a:rPr lang="pt-PT" baseline="0" dirty="0" err="1" smtClean="0"/>
              <a:t>otherwise</a:t>
            </a:r>
            <a:r>
              <a:rPr lang="pt-PT" baseline="0" dirty="0" smtClean="0"/>
              <a:t> 0.10</a:t>
            </a:r>
          </a:p>
          <a:p>
            <a:r>
              <a:rPr lang="pt-PT" baseline="0" dirty="0" smtClean="0"/>
              <a:t>No volume </a:t>
            </a:r>
            <a:r>
              <a:rPr lang="pt-PT" baseline="0" dirty="0" err="1" smtClean="0"/>
              <a:t>eliminates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quotes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no </a:t>
            </a:r>
            <a:r>
              <a:rPr lang="pt-PT" baseline="0" dirty="0" err="1" smtClean="0"/>
              <a:t>trade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pt-PT" baseline="0" dirty="0" smtClean="0"/>
              <a:t>RUT: Russell 2000 </a:t>
            </a:r>
            <a:r>
              <a:rPr lang="pt-PT" baseline="0" dirty="0" err="1" smtClean="0"/>
              <a:t>index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E5F99-8231-485C-9D55-1A86CF302B96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F66E-DEF8-4382-8D6E-E3B0B821106A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4706-6142-4237-8445-0A89C5A93A79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7DF4-DD74-438C-84A2-464ED0D01DC7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o Rodapé 4"/>
          <p:cNvSpPr>
            <a:spLocks noGrp="1"/>
          </p:cNvSpPr>
          <p:nvPr userDrawn="1"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	             </a:t>
            </a:r>
            <a:r>
              <a:rPr lang="en-US" b="1" dirty="0" smtClean="0">
                <a:solidFill>
                  <a:schemeClr val="bg1"/>
                </a:solidFill>
              </a:rPr>
              <a:t>Optimal Option Portfolios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C5F-CE30-45D4-8911-0F79C0BD7092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4E7903A-06F6-4C19-BEFA-C79A0ECED6C6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8B35-06F1-43F0-B0C1-B0A487C4D687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E4D4-B3C2-49CC-83B7-D5DAEC200333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E45-63D8-4804-AB20-1D11C3D26539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C632-F628-4E80-8442-0E6411533D8A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501ADF-4354-4450-8D28-6CEFB129A009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pt-PT" smtClean="0"/>
              <a:t>José Faias and Pedro Santa-Clara</a:t>
            </a: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F58F5A-434E-41DA-A2E5-EE930F51BB03}" type="datetime1">
              <a:rPr lang="pt-PT" smtClean="0"/>
              <a:pPr/>
              <a:t>10/19/11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José Faias and Pedro Santa-Clara</a:t>
            </a:r>
            <a:endParaRPr lang="pt-PT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913EF0-522F-48EC-97AA-8434DEE7B32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8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2.wmf"/><Relationship Id="rId1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5.wmf"/><Relationship Id="rId10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1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2895600"/>
          </a:xfrm>
        </p:spPr>
        <p:txBody>
          <a:bodyPr>
            <a:noAutofit/>
          </a:bodyPr>
          <a:lstStyle/>
          <a:p>
            <a:endParaRPr lang="pt-PT" sz="2000" dirty="0" smtClean="0"/>
          </a:p>
          <a:p>
            <a:endParaRPr lang="pt-PT" sz="2000" dirty="0" smtClean="0"/>
          </a:p>
          <a:p>
            <a:r>
              <a:rPr lang="pt-PT" sz="2000" dirty="0" smtClean="0"/>
              <a:t>José Faias (CATÓLICA LISBON)</a:t>
            </a:r>
          </a:p>
          <a:p>
            <a:r>
              <a:rPr lang="pt-PT" sz="2000" dirty="0" smtClean="0"/>
              <a:t>Pedro Santa-Clara (Nova, NBER, CEPR)</a:t>
            </a:r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Optimal Option Portfolio Strategies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95600" y="5562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October</a:t>
            </a:r>
            <a:r>
              <a:rPr lang="pt-PT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2011</a:t>
            </a:r>
            <a:endParaRPr lang="pt-PT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Asset allocation using risk-free and 4 risky assets: </a:t>
            </a:r>
          </a:p>
          <a:p>
            <a:pPr lvl="1"/>
            <a:r>
              <a:rPr lang="en-US" sz="2000" dirty="0" smtClean="0"/>
              <a:t>ATM Call Option (exposure to volatility)</a:t>
            </a:r>
          </a:p>
          <a:p>
            <a:pPr lvl="1"/>
            <a:r>
              <a:rPr lang="en-US" sz="2000" dirty="0" smtClean="0"/>
              <a:t>ATM Put Option (exposure to volatility)</a:t>
            </a:r>
          </a:p>
          <a:p>
            <a:pPr lvl="1"/>
            <a:r>
              <a:rPr lang="en-US" sz="2000" dirty="0" smtClean="0"/>
              <a:t>5% OTM Call Option (bet on the right tail)</a:t>
            </a:r>
          </a:p>
          <a:p>
            <a:pPr lvl="1"/>
            <a:r>
              <a:rPr lang="en-US" sz="2000" dirty="0" smtClean="0"/>
              <a:t>5% OTM Put Option (bet on the left tail)</a:t>
            </a:r>
            <a:endParaRPr lang="en-US" sz="2400" dirty="0" smtClean="0"/>
          </a:p>
          <a:p>
            <a:r>
              <a:rPr lang="en-US" sz="2400" dirty="0" smtClean="0"/>
              <a:t>These options </a:t>
            </a:r>
            <a:r>
              <a:rPr lang="en-US" sz="2400" dirty="0" smtClean="0"/>
              <a:t>combine into flexible payoff </a:t>
            </a:r>
            <a:r>
              <a:rPr lang="en-US" sz="2400" dirty="0" smtClean="0"/>
              <a:t>functions</a:t>
            </a:r>
            <a:endParaRPr lang="en-US" sz="2400" dirty="0" smtClean="0"/>
          </a:p>
          <a:p>
            <a:r>
              <a:rPr lang="en-US" sz="2400" dirty="0" smtClean="0"/>
              <a:t>Left tail risk incorporated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DATA (3)</a:t>
            </a:r>
            <a:endParaRPr lang="pt-PT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Autofit/>
          </a:bodyPr>
          <a:lstStyle/>
          <a:p>
            <a:r>
              <a:rPr lang="en-US" sz="2400" dirty="0" smtClean="0"/>
              <a:t>Define buckets in terms of </a:t>
            </a:r>
            <a:r>
              <a:rPr lang="en-US" sz="2400" dirty="0" err="1" smtClean="0"/>
              <a:t>Moneyness</a:t>
            </a:r>
            <a:r>
              <a:rPr lang="en-US" sz="2400" dirty="0" smtClean="0"/>
              <a:t> (S/K‐1)</a:t>
            </a:r>
          </a:p>
          <a:p>
            <a:pPr>
              <a:buNone/>
            </a:pPr>
            <a:r>
              <a:rPr lang="pt-PT" sz="2400" dirty="0" smtClean="0"/>
              <a:t>	⇒ </a:t>
            </a:r>
            <a:r>
              <a:rPr lang="pt-PT" sz="2000" dirty="0" smtClean="0"/>
              <a:t>ATM </a:t>
            </a:r>
            <a:r>
              <a:rPr lang="pt-PT" sz="2000" dirty="0" err="1" smtClean="0"/>
              <a:t>bucket</a:t>
            </a:r>
            <a:r>
              <a:rPr lang="pt-PT" sz="2000" dirty="0" smtClean="0"/>
              <a:t>: 0% ± 1.5%     ⇒ 5% OTM </a:t>
            </a:r>
            <a:r>
              <a:rPr lang="pt-PT" sz="2000" dirty="0" err="1" smtClean="0"/>
              <a:t>bucket</a:t>
            </a:r>
            <a:r>
              <a:rPr lang="pt-PT" sz="2000" dirty="0" smtClean="0"/>
              <a:t>: 5% ± 2%</a:t>
            </a:r>
          </a:p>
          <a:p>
            <a:r>
              <a:rPr lang="en-US" sz="2400" dirty="0" smtClean="0"/>
              <a:t>Choose a contract in each bucket</a:t>
            </a:r>
          </a:p>
          <a:p>
            <a:pPr lvl="1"/>
            <a:r>
              <a:rPr lang="en-US" sz="2000" dirty="0" smtClean="0"/>
              <a:t>Smallest relative Bid‐Ask Spread, and then largest Open Interest</a:t>
            </a:r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DATA (4)</a:t>
            </a:r>
            <a:endParaRPr lang="pt-PT" sz="27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76600"/>
            <a:ext cx="70294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DATA (5)</a:t>
            </a:r>
            <a:endParaRPr lang="pt-PT" sz="2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13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1"/>
            <a:ext cx="8534400" cy="272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TRANSACTION COSTS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10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Options have substantial</a:t>
            </a:r>
            <a:r>
              <a:rPr lang="en-US" sz="2200" b="1" dirty="0" smtClean="0"/>
              <a:t> </a:t>
            </a:r>
            <a:r>
              <a:rPr lang="en-US" sz="2200" dirty="0" smtClean="0"/>
              <a:t>bid-ask spreads!</a:t>
            </a:r>
          </a:p>
          <a:p>
            <a:pPr>
              <a:buNone/>
              <a:defRPr/>
            </a:pPr>
            <a:endParaRPr lang="pt-PT" sz="2200" dirty="0" smtClean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060" y="2362200"/>
            <a:ext cx="858034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TRANSACTION COSTS</a:t>
            </a:r>
            <a:endParaRPr lang="pt-PT" sz="2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763000" cy="4721352"/>
          </a:xfrm>
        </p:spPr>
        <p:txBody>
          <a:bodyPr>
            <a:noAutofit/>
          </a:bodyPr>
          <a:lstStyle/>
          <a:p>
            <a:r>
              <a:rPr lang="en-US" sz="2000" dirty="0" smtClean="0"/>
              <a:t>We decompose each option into two securities: a “bid option” and an “ask option” [</a:t>
            </a:r>
            <a:r>
              <a:rPr lang="en-US" sz="2000" dirty="0" err="1" smtClean="0"/>
              <a:t>Eraker</a:t>
            </a:r>
            <a:r>
              <a:rPr lang="en-US" sz="2000" dirty="0" smtClean="0"/>
              <a:t> (2007), </a:t>
            </a:r>
            <a:r>
              <a:rPr lang="en-US" sz="2000" dirty="0" err="1" smtClean="0"/>
              <a:t>Plyakha</a:t>
            </a:r>
            <a:r>
              <a:rPr lang="en-US" sz="2000" dirty="0" smtClean="0"/>
              <a:t> and </a:t>
            </a:r>
            <a:r>
              <a:rPr lang="en-US" sz="2000" dirty="0" err="1" smtClean="0"/>
              <a:t>Vilkov</a:t>
            </a:r>
            <a:r>
              <a:rPr lang="en-US" sz="2000" dirty="0" smtClean="0"/>
              <a:t> (2008)]</a:t>
            </a:r>
          </a:p>
          <a:p>
            <a:pPr lvl="1"/>
            <a:r>
              <a:rPr lang="en-US" sz="1800" dirty="0" smtClean="0"/>
              <a:t>Long positions initiated at the ask quote</a:t>
            </a:r>
          </a:p>
          <a:p>
            <a:pPr lvl="1"/>
            <a:r>
              <a:rPr lang="en-US" sz="1800" dirty="0" smtClean="0"/>
              <a:t>Short positions initiated at the bid quote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000" dirty="0" smtClean="0"/>
              <a:t>No short-sales allowed</a:t>
            </a:r>
          </a:p>
          <a:p>
            <a:pPr lvl="1"/>
            <a:r>
              <a:rPr lang="en-US" sz="1800" dirty="0" smtClean="0"/>
              <a:t>“Bid securities” enter with a minus sign in the optimization problem</a:t>
            </a:r>
          </a:p>
          <a:p>
            <a:pPr lvl="1"/>
            <a:r>
              <a:rPr lang="en-US" sz="1800" dirty="0" smtClean="0"/>
              <a:t>In each month only one bid or ask security is ever bought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000" dirty="0" smtClean="0"/>
              <a:t>The larger the bid-ask spread, the less likely will be an allocation to the security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r>
              <a:rPr lang="en-US" sz="2000" dirty="0" smtClean="0"/>
              <a:t>Lower transaction costs from holding to expiration</a:t>
            </a:r>
          </a:p>
          <a:p>
            <a:pPr lvl="1"/>
            <a:r>
              <a:rPr lang="en-US" sz="1800" dirty="0" smtClean="0"/>
              <a:t>Bid-ask spread at initiation only</a:t>
            </a: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OOPS  RETURNS</a:t>
            </a:r>
            <a:endParaRPr lang="en-US" sz="2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54152" y="14478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34400" cy="3810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Out-of-sample returns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2400" dirty="0" smtClean="0"/>
          </a:p>
          <a:p>
            <a:endParaRPr lang="en-US" sz="1200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79343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OOPS  CUMULATIVE RETURNS</a:t>
            </a:r>
            <a:endParaRPr lang="en-US" sz="2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54152" y="14478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34400" cy="3810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2400" dirty="0" smtClean="0"/>
          </a:p>
          <a:p>
            <a:endParaRPr lang="en-US" sz="12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174" y="1600200"/>
            <a:ext cx="5191626" cy="44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OOPS  RETURN DISTRIBUTION</a:t>
            </a:r>
            <a:endParaRPr lang="en-US" sz="2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54152" y="14478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34400" cy="3810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2400" dirty="0" smtClean="0"/>
          </a:p>
          <a:p>
            <a:endParaRPr lang="en-US" sz="12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86400" cy="468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OOPS  WEIGHTS</a:t>
            </a:r>
            <a:endParaRPr lang="en-US" sz="2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54152" y="14478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34400" cy="3810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200" dirty="0" smtClean="0"/>
          </a:p>
          <a:p>
            <a:r>
              <a:rPr lang="en-US" sz="2000" dirty="0" smtClean="0"/>
              <a:t>Proportion of positive weights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72199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1590675"/>
            <a:ext cx="7839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19</a:t>
            </a:fld>
            <a:endParaRPr lang="pt-PT" dirty="0"/>
          </a:p>
        </p:txBody>
      </p:sp>
      <p:sp>
        <p:nvSpPr>
          <p:cNvPr id="2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OOPS ELASTICITY</a:t>
            </a:r>
            <a:endParaRPr lang="en-US" sz="27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14800"/>
            <a:ext cx="5486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6271" y="1600200"/>
            <a:ext cx="6033729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THE TRADITIONAL APPROACH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42248" cy="487375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Mean-variance optimization (Markowitz</a:t>
            </a:r>
            <a:r>
              <a:rPr lang="en-US" sz="4400" dirty="0" smtClean="0"/>
              <a:t>) does not work</a:t>
            </a:r>
            <a:endParaRPr lang="en-US" sz="4400" dirty="0" smtClean="0"/>
          </a:p>
          <a:p>
            <a:pPr lvl="1"/>
            <a:r>
              <a:rPr lang="en-US" sz="3600" dirty="0" smtClean="0"/>
              <a:t>Investors care only about two moments: mean and variance (covariance)</a:t>
            </a:r>
          </a:p>
          <a:p>
            <a:pPr lvl="2"/>
            <a:r>
              <a:rPr lang="en-US" sz="3300" dirty="0" smtClean="0"/>
              <a:t>Options have </a:t>
            </a:r>
            <a:r>
              <a:rPr lang="en-US" sz="3300" dirty="0" smtClean="0"/>
              <a:t>non-normal distributions</a:t>
            </a:r>
          </a:p>
          <a:p>
            <a:pPr lvl="1"/>
            <a:endParaRPr lang="en-US" sz="3500" dirty="0" smtClean="0"/>
          </a:p>
          <a:p>
            <a:pPr lvl="1"/>
            <a:endParaRPr lang="en-US" sz="3500" dirty="0" smtClean="0"/>
          </a:p>
          <a:p>
            <a:pPr lvl="1"/>
            <a:endParaRPr lang="en-US" sz="3500" dirty="0" smtClean="0"/>
          </a:p>
          <a:p>
            <a:pPr lvl="1"/>
            <a:endParaRPr lang="en-US" sz="3500" dirty="0" smtClean="0"/>
          </a:p>
          <a:p>
            <a:pPr lvl="1"/>
            <a:endParaRPr lang="en-US" sz="3500" dirty="0" smtClean="0"/>
          </a:p>
          <a:p>
            <a:pPr lvl="1"/>
            <a:endParaRPr lang="en-US" sz="3500" dirty="0" smtClean="0"/>
          </a:p>
          <a:p>
            <a:pPr lvl="1">
              <a:buNone/>
            </a:pPr>
            <a:endParaRPr lang="en-US" sz="3500" dirty="0" smtClean="0"/>
          </a:p>
          <a:p>
            <a:pPr lvl="1"/>
            <a:endParaRPr lang="en-US" sz="3500" dirty="0" smtClean="0"/>
          </a:p>
          <a:p>
            <a:pPr lvl="1"/>
            <a:endParaRPr lang="en-US" sz="3500" dirty="0" smtClean="0"/>
          </a:p>
          <a:p>
            <a:pPr lvl="1"/>
            <a:r>
              <a:rPr lang="en-US" sz="3500" dirty="0" smtClean="0"/>
              <a:t>Needs an historical “large” sample to estimate joint distribution of returns</a:t>
            </a:r>
          </a:p>
          <a:p>
            <a:pPr lvl="2"/>
            <a:r>
              <a:rPr lang="en-US" sz="3200" dirty="0" smtClean="0"/>
              <a:t>Does not work with </a:t>
            </a:r>
            <a:r>
              <a:rPr lang="en-US" sz="3200" dirty="0" smtClean="0"/>
              <a:t>only 15 </a:t>
            </a:r>
            <a:r>
              <a:rPr lang="en-US" sz="3200" dirty="0" smtClean="0"/>
              <a:t>years of data</a:t>
            </a:r>
            <a:endParaRPr lang="en-US" sz="3800" dirty="0" smtClean="0"/>
          </a:p>
          <a:p>
            <a:r>
              <a:rPr lang="en-US" sz="4300" dirty="0" smtClean="0"/>
              <a:t>We</a:t>
            </a:r>
            <a:r>
              <a:rPr lang="en-US" sz="5000" dirty="0" smtClean="0"/>
              <a:t> </a:t>
            </a:r>
            <a:r>
              <a:rPr lang="en-US" sz="4300" dirty="0" smtClean="0"/>
              <a:t>need a new tool!</a:t>
            </a:r>
            <a:endParaRPr lang="en-US" sz="3700" dirty="0" smtClean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5862637" cy="253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20</a:t>
            </a:fld>
            <a:endParaRPr lang="pt-PT" dirty="0"/>
          </a:p>
        </p:txBody>
      </p:sp>
      <p:sp>
        <p:nvSpPr>
          <p:cNvPr id="2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EXPLANATORY </a:t>
            </a:r>
            <a:r>
              <a:rPr lang="en-US" dirty="0" smtClean="0"/>
              <a:t>REGRESSIONS</a:t>
            </a:r>
            <a:endParaRPr lang="en-US" sz="27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2047875"/>
            <a:ext cx="74485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21</a:t>
            </a:fld>
            <a:endParaRPr lang="pt-PT" dirty="0"/>
          </a:p>
        </p:txBody>
      </p:sp>
      <p:sp>
        <p:nvSpPr>
          <p:cNvPr id="2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PREDICTIVE REGRESSIONS</a:t>
            </a:r>
            <a:endParaRPr lang="en-US" sz="27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771650"/>
            <a:ext cx="7429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22</a:t>
            </a:fld>
            <a:endParaRPr lang="pt-PT" dirty="0"/>
          </a:p>
        </p:txBody>
      </p:sp>
      <p:sp>
        <p:nvSpPr>
          <p:cNvPr id="2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ROBUSTNESS CHECKS</a:t>
            </a:r>
            <a:endParaRPr lang="en-US" sz="27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971675"/>
            <a:ext cx="82867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34400" cy="3810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Different security sets choice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23</a:t>
            </a:fld>
            <a:endParaRPr lang="pt-PT" dirty="0"/>
          </a:p>
        </p:txBody>
      </p:sp>
      <p:sp>
        <p:nvSpPr>
          <p:cNvPr id="2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ROBUSTNESS CHECKS</a:t>
            </a:r>
            <a:endParaRPr lang="en-US" sz="2700" dirty="0"/>
          </a:p>
        </p:txBody>
      </p:sp>
      <p:sp>
        <p:nvSpPr>
          <p:cNvPr id="8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34400" cy="3810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Different preferences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7696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CONCLUSIONS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24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We provide a new method to form optimal option portfolios</a:t>
            </a:r>
          </a:p>
          <a:p>
            <a:pPr lvl="1"/>
            <a:r>
              <a:rPr lang="en-US" sz="2000" dirty="0" smtClean="0"/>
              <a:t>Easy and intuitive to implement</a:t>
            </a:r>
          </a:p>
          <a:p>
            <a:pPr lvl="1"/>
            <a:r>
              <a:rPr lang="en-US" sz="2000" dirty="0" smtClean="0"/>
              <a:t>Very fast to run</a:t>
            </a:r>
          </a:p>
          <a:p>
            <a:r>
              <a:rPr lang="en-US" sz="2600" dirty="0" smtClean="0"/>
              <a:t>Small-sample problem and current conditions of market are taken into account</a:t>
            </a:r>
          </a:p>
          <a:p>
            <a:pPr lvl="1"/>
            <a:r>
              <a:rPr lang="en-US" sz="2000" dirty="0" smtClean="0"/>
              <a:t>Optimization for 1-month</a:t>
            </a:r>
          </a:p>
          <a:p>
            <a:pPr lvl="1"/>
            <a:r>
              <a:rPr lang="en-US" sz="2000" dirty="0" smtClean="0"/>
              <a:t>Option characteristics</a:t>
            </a:r>
          </a:p>
          <a:p>
            <a:pPr lvl="1"/>
            <a:r>
              <a:rPr lang="en-US" sz="2000" dirty="0" smtClean="0"/>
              <a:t>Volatility of the underlying</a:t>
            </a:r>
          </a:p>
          <a:p>
            <a:pPr lvl="1"/>
            <a:r>
              <a:rPr lang="en-US" sz="2000" dirty="0" smtClean="0"/>
              <a:t>Transaction costs</a:t>
            </a:r>
          </a:p>
          <a:p>
            <a:r>
              <a:rPr lang="en-US" sz="2800" dirty="0" smtClean="0"/>
              <a:t>Strategies provide:</a:t>
            </a:r>
            <a:endParaRPr lang="en-US" sz="2600" dirty="0" smtClean="0"/>
          </a:p>
          <a:p>
            <a:pPr lvl="1"/>
            <a:r>
              <a:rPr lang="en-US" sz="2000" dirty="0" smtClean="0"/>
              <a:t>Large Sharpe Ratio and Certainty Equivalent</a:t>
            </a:r>
          </a:p>
          <a:p>
            <a:pPr lvl="1"/>
            <a:r>
              <a:rPr lang="en-US" sz="2000" dirty="0" smtClean="0"/>
              <a:t>Positive </a:t>
            </a:r>
            <a:r>
              <a:rPr lang="en-US" sz="2000" dirty="0" err="1" smtClean="0"/>
              <a:t>skewness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Small kurtosis 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500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LITERATURE REVIEW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228600" y="1600200"/>
            <a:ext cx="8610600" cy="45720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option strategies offer  high Sharpe ratios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Coval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Shumway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(2001) show that  shorting crash-protected, delta-neutral straddles present Sharpe ratios around 1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Saretto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Santa-Clara (2009) find similar values in an extended sample, although frictions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severely limit profitability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Driessen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Maenhout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(2006) confirm these results for short-term options on US and UK markets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Coval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Shumway (2001),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Bondarenko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(2003),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Eraker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(2007) also find that selling naked puts has high returns even taking into account their considerable risk.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find that optimal option portfolios are significantly different from just exploiting these effects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instance, there are extended periods in which the optimal portfolios are net long put options.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21392"/>
              </p:ext>
            </p:extLst>
          </p:nvPr>
        </p:nvGraphicFramePr>
        <p:xfrm>
          <a:off x="1624013" y="2470150"/>
          <a:ext cx="32924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ção" r:id="rId4" imgW="1612739" imgH="241415" progId="Equation.3">
                  <p:embed/>
                </p:oleObj>
              </mc:Choice>
              <mc:Fallback>
                <p:oleObj name="Equação" r:id="rId4" imgW="1612739" imgH="241415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470150"/>
                        <a:ext cx="3292475" cy="501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METHOD (1)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52548" y="1450848"/>
            <a:ext cx="5995852" cy="4797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For each month </a:t>
            </a:r>
            <a:r>
              <a:rPr lang="en-US" sz="2000" b="1" i="1" dirty="0" smtClean="0"/>
              <a:t>t</a:t>
            </a:r>
            <a:r>
              <a:rPr lang="en-US" sz="2000" b="1" dirty="0" smtClean="0"/>
              <a:t> run the following algorithm:</a:t>
            </a:r>
          </a:p>
          <a:p>
            <a:pPr>
              <a:buNone/>
            </a:pPr>
            <a:endParaRPr lang="en-US" sz="600" dirty="0" smtClean="0"/>
          </a:p>
          <a:p>
            <a:pPr>
              <a:buNone/>
            </a:pPr>
            <a:r>
              <a:rPr lang="en-US" sz="2000" b="1" dirty="0" smtClean="0"/>
              <a:t>1.</a:t>
            </a:r>
            <a:r>
              <a:rPr lang="en-US" sz="2000" dirty="0" smtClean="0"/>
              <a:t> Simulate underlying asset standardized returns</a:t>
            </a:r>
            <a:endParaRPr lang="en-US" sz="1600" dirty="0" smtClean="0"/>
          </a:p>
          <a:p>
            <a:pPr>
              <a:buNone/>
            </a:pPr>
            <a:r>
              <a:rPr lang="en-US" sz="1800" dirty="0" smtClean="0"/>
              <a:t>                     </a:t>
            </a:r>
            <a:endParaRPr lang="pt-PT" sz="1500" dirty="0" smtClean="0"/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Historical bootstrap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Parametric simulation: </a:t>
            </a:r>
            <a:r>
              <a:rPr lang="en-US" sz="1800" i="1" dirty="0" smtClean="0"/>
              <a:t>Normal distribution  and  Generalized Extreme Value (GEV) distributions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sz="2000" b="1" dirty="0" smtClean="0"/>
              <a:t>2.</a:t>
            </a:r>
            <a:r>
              <a:rPr lang="en-US" sz="2000" dirty="0" smtClean="0"/>
              <a:t> Use standardized returns to construct underlying asset price based on its current level and volatility</a:t>
            </a:r>
          </a:p>
          <a:p>
            <a:pPr>
              <a:buNone/>
            </a:pPr>
            <a:endParaRPr lang="en-US" sz="2000" dirty="0" smtClean="0">
              <a:sym typeface="Symbol"/>
            </a:endParaRPr>
          </a:p>
          <a:p>
            <a:pPr>
              <a:buNone/>
            </a:pPr>
            <a:endParaRPr lang="en-US" sz="2000" dirty="0" smtClean="0">
              <a:sym typeface="Symbol"/>
            </a:endParaRPr>
          </a:p>
          <a:p>
            <a:pPr>
              <a:buNone/>
            </a:pPr>
            <a:r>
              <a:rPr lang="en-US" sz="2000" dirty="0" smtClean="0">
                <a:sym typeface="Symbol"/>
              </a:rPr>
              <a:t>     This is what we call </a:t>
            </a:r>
            <a:r>
              <a:rPr lang="en-US" sz="2000" u="sng" dirty="0" smtClean="0">
                <a:sym typeface="Symbol"/>
              </a:rPr>
              <a:t>conditional OOPS</a:t>
            </a:r>
            <a:r>
              <a:rPr lang="en-US" sz="2000" dirty="0" smtClean="0">
                <a:sym typeface="Symbol"/>
              </a:rPr>
              <a:t>. Unconditional OOPS is the same without scaling returns by realized volatility in steps 1 and 2.</a:t>
            </a:r>
            <a:endParaRPr lang="en-US" sz="1800" dirty="0" smtClean="0">
              <a:sym typeface="Symbol"/>
            </a:endParaRPr>
          </a:p>
          <a:p>
            <a:pPr>
              <a:buNone/>
            </a:pPr>
            <a:endParaRPr lang="en-US" sz="1800" dirty="0" smtClean="0">
              <a:sym typeface="Symbol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851003"/>
              </p:ext>
            </p:extLst>
          </p:nvPr>
        </p:nvGraphicFramePr>
        <p:xfrm>
          <a:off x="1219200" y="4876800"/>
          <a:ext cx="44021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ção" r:id="rId6" imgW="2222339" imgH="254092" progId="Equation.3">
                  <p:embed/>
                </p:oleObj>
              </mc:Choice>
              <mc:Fallback>
                <p:oleObj name="Equação" r:id="rId6" imgW="2222339" imgH="254092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76800"/>
                        <a:ext cx="4402137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465355"/>
            <a:ext cx="2590800" cy="501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exão recta 11"/>
          <p:cNvCxnSpPr/>
          <p:nvPr/>
        </p:nvCxnSpPr>
        <p:spPr>
          <a:xfrm rot="5400000">
            <a:off x="3962400" y="3886200"/>
            <a:ext cx="4724400" cy="0"/>
          </a:xfrm>
          <a:prstGeom prst="line">
            <a:avLst/>
          </a:prstGeom>
          <a:ln w="92075" cap="flat" cmpd="tri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METHOD (2)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5870448" cy="4797552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600" dirty="0" smtClean="0"/>
          </a:p>
          <a:p>
            <a:pPr>
              <a:buNone/>
            </a:pPr>
            <a:r>
              <a:rPr lang="en-US" sz="2000" b="1" dirty="0" smtClean="0">
                <a:sym typeface="Symbol"/>
              </a:rPr>
              <a:t>3.</a:t>
            </a:r>
            <a:r>
              <a:rPr lang="en-US" sz="2000" dirty="0" smtClean="0">
                <a:sym typeface="Symbol"/>
              </a:rPr>
              <a:t> Simulate payoff of options based on </a:t>
            </a:r>
            <a:r>
              <a:rPr lang="en-US" sz="2000" b="1" dirty="0" smtClean="0">
                <a:sym typeface="Symbol"/>
              </a:rPr>
              <a:t>exercise prices </a:t>
            </a:r>
            <a:r>
              <a:rPr lang="en-US" sz="2000" dirty="0" smtClean="0">
                <a:sym typeface="Symbol"/>
              </a:rPr>
              <a:t>and </a:t>
            </a:r>
            <a:r>
              <a:rPr lang="en-US" sz="2000" b="1" dirty="0" smtClean="0">
                <a:sym typeface="Symbol"/>
              </a:rPr>
              <a:t>simulated underlying asset level</a:t>
            </a:r>
            <a:r>
              <a:rPr lang="en-US" sz="2000" dirty="0" smtClean="0">
                <a:sym typeface="Symbol"/>
              </a:rPr>
              <a:t>:</a:t>
            </a:r>
            <a:endParaRPr lang="en-US" sz="1800" dirty="0" smtClean="0">
              <a:sym typeface="Symbol"/>
            </a:endParaRP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pPr>
              <a:buNone/>
            </a:pPr>
            <a:r>
              <a:rPr lang="en-US" sz="2000" dirty="0" smtClean="0">
                <a:sym typeface="Symbol"/>
              </a:rPr>
              <a:t>     </a:t>
            </a:r>
          </a:p>
          <a:p>
            <a:pPr>
              <a:buNone/>
            </a:pPr>
            <a:r>
              <a:rPr lang="en-US" sz="2000" dirty="0" smtClean="0">
                <a:sym typeface="Symbol"/>
              </a:rPr>
              <a:t>     and corresponding returns for each option based on simulated payoff and initial price</a:t>
            </a: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pPr>
              <a:buNone/>
            </a:pPr>
            <a:r>
              <a:rPr lang="en-US" sz="2000" b="1" dirty="0" smtClean="0">
                <a:sym typeface="Symbol"/>
              </a:rPr>
              <a:t>4.</a:t>
            </a:r>
            <a:r>
              <a:rPr lang="en-US" sz="2000" dirty="0" smtClean="0">
                <a:sym typeface="Symbol"/>
              </a:rPr>
              <a:t> Construct the simulated portfolio return</a:t>
            </a:r>
          </a:p>
          <a:p>
            <a:pPr>
              <a:buNone/>
            </a:pPr>
            <a:endParaRPr lang="en-US" sz="1800" dirty="0" smtClean="0">
              <a:sym typeface="Symbol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9" name="Objec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026919"/>
              </p:ext>
            </p:extLst>
          </p:nvPr>
        </p:nvGraphicFramePr>
        <p:xfrm>
          <a:off x="1238250" y="2409826"/>
          <a:ext cx="37147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ção" r:id="rId4" imgW="2387141" imgH="254092" progId="Equation.3">
                  <p:embed/>
                </p:oleObj>
              </mc:Choice>
              <mc:Fallback>
                <p:oleObj name="Equação" r:id="rId4" imgW="2387141" imgH="254092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409826"/>
                        <a:ext cx="3714750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715962"/>
              </p:ext>
            </p:extLst>
          </p:nvPr>
        </p:nvGraphicFramePr>
        <p:xfrm>
          <a:off x="1228725" y="2881313"/>
          <a:ext cx="36909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ção" r:id="rId6" imgW="2425172" imgH="254092" progId="Equation.3">
                  <p:embed/>
                </p:oleObj>
              </mc:Choice>
              <mc:Fallback>
                <p:oleObj name="Equação" r:id="rId6" imgW="2425172" imgH="254092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2881313"/>
                        <a:ext cx="3690937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801777"/>
              </p:ext>
            </p:extLst>
          </p:nvPr>
        </p:nvGraphicFramePr>
        <p:xfrm>
          <a:off x="457200" y="4114800"/>
          <a:ext cx="2705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ção" r:id="rId8" imgW="1802895" imgH="482278" progId="Equation.3">
                  <p:embed/>
                </p:oleObj>
              </mc:Choice>
              <mc:Fallback>
                <p:oleObj name="Equação" r:id="rId8" imgW="1802895" imgH="482278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4800"/>
                        <a:ext cx="2705100" cy="750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40317"/>
              </p:ext>
            </p:extLst>
          </p:nvPr>
        </p:nvGraphicFramePr>
        <p:xfrm>
          <a:off x="3352800" y="4114800"/>
          <a:ext cx="27241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ção" r:id="rId10" imgW="1815572" imgH="482278" progId="Equation.3">
                  <p:embed/>
                </p:oleObj>
              </mc:Choice>
              <mc:Fallback>
                <p:oleObj name="Equação" r:id="rId10" imgW="1815572" imgH="482278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14800"/>
                        <a:ext cx="2724150" cy="750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885253"/>
              </p:ext>
            </p:extLst>
          </p:nvPr>
        </p:nvGraphicFramePr>
        <p:xfrm>
          <a:off x="381000" y="5562600"/>
          <a:ext cx="54864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Equação" r:id="rId12" imgW="4139327" imgH="444247" progId="Equation.3">
                  <p:embed/>
                </p:oleObj>
              </mc:Choice>
              <mc:Fallback>
                <p:oleObj name="Equação" r:id="rId12" imgW="4139327" imgH="444247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5486400" cy="581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0" y="1447800"/>
            <a:ext cx="2590800" cy="501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exão recta 13"/>
          <p:cNvCxnSpPr/>
          <p:nvPr/>
        </p:nvCxnSpPr>
        <p:spPr>
          <a:xfrm rot="5400000">
            <a:off x="3810000" y="3886200"/>
            <a:ext cx="4724400" cy="0"/>
          </a:xfrm>
          <a:prstGeom prst="line">
            <a:avLst/>
          </a:prstGeom>
          <a:ln w="92075" cap="flat" cmpd="tri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METHOD (3)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534400" cy="4797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ym typeface="Symbol"/>
              </a:rPr>
              <a:t>5.</a:t>
            </a:r>
            <a:r>
              <a:rPr lang="en-US" sz="2000" dirty="0" smtClean="0">
                <a:sym typeface="Symbol"/>
              </a:rPr>
              <a:t> Choose weights by maximizing expected utility</a:t>
            </a:r>
          </a:p>
          <a:p>
            <a:pPr>
              <a:buNone/>
            </a:pPr>
            <a:r>
              <a:rPr lang="en-US" sz="2000" dirty="0" smtClean="0">
                <a:sym typeface="Symbol"/>
              </a:rPr>
              <a:t>over simulated returns</a:t>
            </a: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Power utility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2000" dirty="0" smtClean="0"/>
              <a:t>which penalizes negative </a:t>
            </a:r>
            <a:r>
              <a:rPr lang="en-US" sz="2000" dirty="0" err="1" smtClean="0"/>
              <a:t>skewness</a:t>
            </a:r>
            <a:r>
              <a:rPr lang="en-US" sz="2000" dirty="0" smtClean="0"/>
              <a:t> and high kurtosis</a:t>
            </a:r>
          </a:p>
          <a:p>
            <a:r>
              <a:rPr lang="en-US" sz="2000" dirty="0" smtClean="0"/>
              <a:t>Output : </a:t>
            </a:r>
          </a:p>
          <a:p>
            <a:pPr>
              <a:buNone/>
            </a:pPr>
            <a:endParaRPr lang="en-US" sz="1800" dirty="0" smtClean="0">
              <a:sym typeface="Symbol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03477"/>
              </p:ext>
            </p:extLst>
          </p:nvPr>
        </p:nvGraphicFramePr>
        <p:xfrm>
          <a:off x="744538" y="2346325"/>
          <a:ext cx="49196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4" imgW="3456000" imgH="447840" progId="Equation.3">
                  <p:embed/>
                </p:oleObj>
              </mc:Choice>
              <mc:Fallback>
                <p:oleObj name="Equation" r:id="rId4" imgW="3456000" imgH="44784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2346325"/>
                        <a:ext cx="4919662" cy="604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762000" y="3352800"/>
          <a:ext cx="3043237" cy="105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ção" r:id="rId6" imgW="1840926" imgH="685662" progId="Equation.3">
                  <p:embed/>
                </p:oleObj>
              </mc:Choice>
              <mc:Fallback>
                <p:oleObj name="Equação" r:id="rId6" imgW="1840926" imgH="685662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3043237" cy="10575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"/>
          <p:cNvGraphicFramePr>
            <a:graphicFrameLocks noChangeAspect="1"/>
          </p:cNvGraphicFramePr>
          <p:nvPr/>
        </p:nvGraphicFramePr>
        <p:xfrm>
          <a:off x="762000" y="5181600"/>
          <a:ext cx="4522788" cy="57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ção" r:id="rId8" imgW="1790218" imgH="241415" progId="Equation.3">
                  <p:embed/>
                </p:oleObj>
              </mc:Choice>
              <mc:Fallback>
                <p:oleObj name="Equação" r:id="rId8" imgW="1790218" imgH="241415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81600"/>
                        <a:ext cx="4522788" cy="5705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447800"/>
            <a:ext cx="2590800" cy="501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exão recta 11"/>
          <p:cNvCxnSpPr/>
          <p:nvPr/>
        </p:nvCxnSpPr>
        <p:spPr>
          <a:xfrm rot="5400000">
            <a:off x="3810000" y="3886200"/>
            <a:ext cx="4724400" cy="0"/>
          </a:xfrm>
          <a:prstGeom prst="line">
            <a:avLst/>
          </a:prstGeom>
          <a:ln w="92075" cap="flat" cmpd="tri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METHOD (4)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156448" cy="4797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ym typeface="Symbol"/>
              </a:rPr>
              <a:t>6. </a:t>
            </a:r>
            <a:r>
              <a:rPr lang="en-US" sz="2000" dirty="0" smtClean="0">
                <a:sym typeface="Symbol"/>
              </a:rPr>
              <a:t>Check OOS performance by using</a:t>
            </a:r>
          </a:p>
          <a:p>
            <a:pPr>
              <a:buNone/>
            </a:pPr>
            <a:r>
              <a:rPr lang="en-US" sz="2000" dirty="0" smtClean="0">
                <a:sym typeface="Symbol"/>
              </a:rPr>
              <a:t>realized option returns</a:t>
            </a:r>
          </a:p>
          <a:p>
            <a:pPr>
              <a:buNone/>
            </a:pPr>
            <a:endParaRPr lang="en-US" sz="1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Determine realized payoff</a:t>
            </a:r>
            <a:endParaRPr lang="en-US" sz="1800" dirty="0" smtClean="0">
              <a:sym typeface="Symbol"/>
            </a:endParaRP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pPr>
              <a:buNone/>
            </a:pPr>
            <a:r>
              <a:rPr lang="en-US" sz="1800" dirty="0" smtClean="0">
                <a:sym typeface="Symbol"/>
              </a:rPr>
              <a:t>	</a:t>
            </a:r>
            <a:r>
              <a:rPr lang="en-US" sz="2000" dirty="0" smtClean="0">
                <a:sym typeface="Symbol"/>
              </a:rPr>
              <a:t>and corresponding returns</a:t>
            </a:r>
          </a:p>
          <a:p>
            <a:pPr>
              <a:buNone/>
            </a:pPr>
            <a:endParaRPr lang="en-US" sz="2000" dirty="0" smtClean="0">
              <a:sym typeface="Symbol"/>
            </a:endParaRPr>
          </a:p>
          <a:p>
            <a:pPr>
              <a:buNone/>
            </a:pPr>
            <a:endParaRPr lang="en-US" sz="2000" dirty="0" smtClean="0">
              <a:sym typeface="Symbol"/>
            </a:endParaRPr>
          </a:p>
          <a:p>
            <a:pPr>
              <a:buNone/>
            </a:pPr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Determine OOS portfolio return</a:t>
            </a:r>
          </a:p>
          <a:p>
            <a:pPr>
              <a:buNone/>
            </a:pPr>
            <a:endParaRPr lang="en-US" sz="2000" dirty="0" smtClean="0">
              <a:sym typeface="Symbol"/>
            </a:endParaRPr>
          </a:p>
          <a:p>
            <a:pPr>
              <a:buNone/>
            </a:pPr>
            <a:endParaRPr lang="en-US" sz="2000" dirty="0" smtClean="0">
              <a:sym typeface="Symbol"/>
            </a:endParaRPr>
          </a:p>
          <a:p>
            <a:pPr>
              <a:buNone/>
            </a:pPr>
            <a:endParaRPr lang="en-US" sz="2000" dirty="0" smtClean="0">
              <a:sym typeface="Symbol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85800" y="2895600"/>
          <a:ext cx="26812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Equação" r:id="rId4" imgW="1536126" imgH="254092" progId="Equation.3">
                  <p:embed/>
                </p:oleObj>
              </mc:Choice>
              <mc:Fallback>
                <p:oleObj name="Equação" r:id="rId4" imgW="1536126" imgH="254092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2681287" cy="442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505200" y="2895600"/>
          <a:ext cx="26400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ção" r:id="rId6" imgW="1548421" imgH="253939" progId="Equation.3">
                  <p:embed/>
                </p:oleObj>
              </mc:Choice>
              <mc:Fallback>
                <p:oleObj name="Equação" r:id="rId6" imgW="1548421" imgH="253939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2640012" cy="442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295400" y="3886200"/>
          <a:ext cx="15310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ção" r:id="rId8" imgW="914400" imgH="482278" progId="Equation.3">
                  <p:embed/>
                </p:oleObj>
              </mc:Choice>
              <mc:Fallback>
                <p:oleObj name="Equação" r:id="rId8" imgW="914400" imgH="482278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86200"/>
                        <a:ext cx="1531087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429000" y="3886200"/>
          <a:ext cx="155235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ção" r:id="rId10" imgW="927077" imgH="482278" progId="Equation.3">
                  <p:embed/>
                </p:oleObj>
              </mc:Choice>
              <mc:Fallback>
                <p:oleObj name="Equação" r:id="rId10" imgW="927077" imgH="482278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155235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85800" y="5410200"/>
          <a:ext cx="54419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ção" r:id="rId12" imgW="3263510" imgH="444247" progId="Equation.3">
                  <p:embed/>
                </p:oleObj>
              </mc:Choice>
              <mc:Fallback>
                <p:oleObj name="Equação" r:id="rId12" imgW="3263510" imgH="444247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10200"/>
                        <a:ext cx="5441950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Conexão recta 12"/>
          <p:cNvCxnSpPr/>
          <p:nvPr/>
        </p:nvCxnSpPr>
        <p:spPr>
          <a:xfrm rot="5400000">
            <a:off x="3886200" y="3886200"/>
            <a:ext cx="4724400" cy="0"/>
          </a:xfrm>
          <a:prstGeom prst="line">
            <a:avLst/>
          </a:prstGeom>
          <a:ln w="92075" cap="flat" cmpd="tri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1465355"/>
            <a:ext cx="2590800" cy="501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8177150" y="5638800"/>
            <a:ext cx="4572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Bloomberg</a:t>
            </a:r>
          </a:p>
          <a:p>
            <a:pPr lvl="1"/>
            <a:r>
              <a:rPr lang="en-US" sz="2000" dirty="0" smtClean="0"/>
              <a:t>S&amp;P 500 index: Jan.1950-Oct.2010</a:t>
            </a:r>
          </a:p>
          <a:p>
            <a:pPr lvl="1"/>
            <a:r>
              <a:rPr lang="en-US" sz="2000" dirty="0" smtClean="0"/>
              <a:t>1m US LIBOR: Jan.1996-Oct.2010</a:t>
            </a:r>
            <a:endParaRPr lang="en-US" sz="2200" i="1" dirty="0" smtClean="0"/>
          </a:p>
          <a:p>
            <a:endParaRPr lang="en-US" sz="1600" i="1" dirty="0" smtClean="0"/>
          </a:p>
          <a:p>
            <a:r>
              <a:rPr lang="en-US" sz="2400" dirty="0" err="1" smtClean="0"/>
              <a:t>OptionMetrics</a:t>
            </a:r>
            <a:endParaRPr lang="en-US" sz="2400" dirty="0" smtClean="0"/>
          </a:p>
          <a:p>
            <a:pPr lvl="1"/>
            <a:r>
              <a:rPr lang="en-US" sz="1900" dirty="0" smtClean="0"/>
              <a:t>S&amp;P 500 Index European options traded at CBOE (SPX): Jan. 1996-Oct.2010</a:t>
            </a:r>
          </a:p>
          <a:p>
            <a:pPr lvl="2"/>
            <a:r>
              <a:rPr lang="en-US" sz="1700" dirty="0" smtClean="0"/>
              <a:t>Average daily volume in 2008 of 707,688 contracts (2</a:t>
            </a:r>
            <a:r>
              <a:rPr lang="en-US" sz="1700" baseline="30000" dirty="0" smtClean="0"/>
              <a:t>nd</a:t>
            </a:r>
            <a:r>
              <a:rPr lang="en-US" sz="1700" dirty="0" smtClean="0"/>
              <a:t> largest: VIX 102,560)</a:t>
            </a:r>
          </a:p>
          <a:p>
            <a:pPr lvl="2"/>
            <a:r>
              <a:rPr lang="en-US" sz="1700" dirty="0" smtClean="0"/>
              <a:t>Contracts expire in the Saturday following the third Friday of the expiration month</a:t>
            </a:r>
          </a:p>
          <a:p>
            <a:pPr lvl="1"/>
            <a:r>
              <a:rPr lang="en-US" sz="2000" dirty="0" smtClean="0"/>
              <a:t>Bid and ask quotes, volume, open interest</a:t>
            </a:r>
            <a:endParaRPr lang="en-US" sz="2200" dirty="0" smtClean="0"/>
          </a:p>
          <a:p>
            <a:endParaRPr lang="en-US" sz="1100" dirty="0" smtClean="0"/>
          </a:p>
          <a:p>
            <a:r>
              <a:rPr lang="en-US" sz="2400" dirty="0" smtClean="0"/>
              <a:t>Monthly frequency</a:t>
            </a:r>
          </a:p>
          <a:p>
            <a:endParaRPr lang="en-US" sz="2700" dirty="0" smtClean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DATA (1)</a:t>
            </a:r>
            <a:endParaRPr lang="pt-PT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3EF0-522F-48EC-97AA-8434DEE7B323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66468" y="6410848"/>
            <a:ext cx="8839200" cy="365760"/>
          </a:xfrm>
        </p:spPr>
        <p:txBody>
          <a:bodyPr/>
          <a:lstStyle/>
          <a:p>
            <a:r>
              <a:rPr lang="en-US" b="1" dirty="0" smtClean="0"/>
              <a:t>José </a:t>
            </a:r>
            <a:r>
              <a:rPr lang="en-US" b="1" dirty="0" err="1" smtClean="0"/>
              <a:t>Faias</a:t>
            </a:r>
            <a:r>
              <a:rPr lang="en-US" b="1" dirty="0" smtClean="0"/>
              <a:t> and Pedro Santa-Clara 				OOPS - </a:t>
            </a:r>
            <a:r>
              <a:rPr lang="en-US" b="1" dirty="0" smtClean="0">
                <a:solidFill>
                  <a:schemeClr val="bg1"/>
                </a:solidFill>
              </a:rPr>
              <a:t>Optimal Option Portfolio Strategies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/>
          </a:bodyPr>
          <a:lstStyle/>
          <a:p>
            <a:r>
              <a:rPr lang="pt-PT" dirty="0" smtClean="0"/>
              <a:t>DATA (2)</a:t>
            </a:r>
            <a:endParaRPr lang="pt-PT" sz="2700" dirty="0"/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152400" y="1527175"/>
            <a:ext cx="8805863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Jan.1996-Oct.2010: a period that encompasses a variety of market conditions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57400"/>
            <a:ext cx="58197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ívic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13666</TotalTime>
  <Words>2357</Words>
  <Application>Microsoft Macintosh PowerPoint</Application>
  <PresentationFormat>On-screen Show (4:3)</PresentationFormat>
  <Paragraphs>373</Paragraphs>
  <Slides>24</Slides>
  <Notes>24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Cívico</vt:lpstr>
      <vt:lpstr>Equação</vt:lpstr>
      <vt:lpstr>Equation</vt:lpstr>
      <vt:lpstr>  Optimal Option Portfolio Strategies</vt:lpstr>
      <vt:lpstr>THE TRADITIONAL APPROACH</vt:lpstr>
      <vt:lpstr>LITERATURE REVIEW</vt:lpstr>
      <vt:lpstr>METHOD (1)</vt:lpstr>
      <vt:lpstr>METHOD (2)</vt:lpstr>
      <vt:lpstr>METHOD (3)</vt:lpstr>
      <vt:lpstr>METHOD (4)</vt:lpstr>
      <vt:lpstr>DATA (1)</vt:lpstr>
      <vt:lpstr>DATA (2)</vt:lpstr>
      <vt:lpstr>DATA (3)</vt:lpstr>
      <vt:lpstr>DATA (4)</vt:lpstr>
      <vt:lpstr>DATA (5)</vt:lpstr>
      <vt:lpstr>TRANSACTION COSTS</vt:lpstr>
      <vt:lpstr>TRANSACTION COSTS</vt:lpstr>
      <vt:lpstr>OOPS  RETURNS</vt:lpstr>
      <vt:lpstr>OOPS  CUMULATIVE RETURNS</vt:lpstr>
      <vt:lpstr>OOPS  RETURN DISTRIBUTION</vt:lpstr>
      <vt:lpstr>OOPS  WEIGHTS</vt:lpstr>
      <vt:lpstr>OOPS ELASTICITY</vt:lpstr>
      <vt:lpstr>EXPLANATORY REGRESSIONS</vt:lpstr>
      <vt:lpstr>PREDICTIVE REGRESSIONS</vt:lpstr>
      <vt:lpstr>ROBUSTNESS CHECKS</vt:lpstr>
      <vt:lpstr>ROBUSTNESS CHECKS</vt:lpstr>
      <vt:lpstr>CONCLUSIONS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Allocation and Options</dc:title>
  <dc:creator>José Faias</dc:creator>
  <cp:lastModifiedBy>Pedro Santa Clara</cp:lastModifiedBy>
  <cp:revision>949</cp:revision>
  <dcterms:created xsi:type="dcterms:W3CDTF">2009-12-17T10:48:08Z</dcterms:created>
  <dcterms:modified xsi:type="dcterms:W3CDTF">2011-10-19T14:27:38Z</dcterms:modified>
</cp:coreProperties>
</file>