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9"/>
  </p:notesMasterIdLst>
  <p:sldIdLst>
    <p:sldId id="282" r:id="rId2"/>
    <p:sldId id="279" r:id="rId3"/>
    <p:sldId id="287" r:id="rId4"/>
    <p:sldId id="280" r:id="rId5"/>
    <p:sldId id="284" r:id="rId6"/>
    <p:sldId id="285" r:id="rId7"/>
    <p:sldId id="286" r:id="rId8"/>
  </p:sldIdLst>
  <p:sldSz cx="9144000" cy="5143500" type="screen16x9"/>
  <p:notesSz cx="6858000" cy="9144000"/>
  <p:embeddedFontLst>
    <p:embeddedFont>
      <p:font typeface="Libre Franklin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07A4D9-0640-1D14-2E1B-CC7BF9A36A0F}" name="Utilisateur invité" initials="Ui" userId="S::urn:spo:anon#b33c64c7d189caf3265d3b27f11618b684407359f3db2a1442adc06cb58d39e9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74853-4285-12EE-ACD0-02BBD9782ADE}" v="430" dt="2024-05-13T11:42:25.567"/>
    <p1510:client id="{B68F495B-BDBE-B212-8950-B40973C3CC18}" v="4" dt="2024-05-12T13:54:57.8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137" d="100"/>
          <a:sy n="137" d="100"/>
        </p:scale>
        <p:origin x="8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CH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856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e de titre">
  <p:cSld name="1_Diapositive de tit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5" y="4579268"/>
            <a:ext cx="561543" cy="36738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/>
          <p:nvPr/>
        </p:nvSpPr>
        <p:spPr>
          <a:xfrm rot="-54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>
  <p:cSld name="Deux contenu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4959772" y="1563688"/>
            <a:ext cx="3671466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>
            <a:spLocks noGrp="1"/>
          </p:cNvSpPr>
          <p:nvPr>
            <p:ph type="pic" idx="2"/>
          </p:nvPr>
        </p:nvSpPr>
        <p:spPr>
          <a:xfrm>
            <a:off x="904875" y="0"/>
            <a:ext cx="8239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904875" y="0"/>
            <a:ext cx="7726363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>
            <a:spLocks noGrp="1"/>
          </p:cNvSpPr>
          <p:nvPr>
            <p:ph type="pic" idx="2"/>
          </p:nvPr>
        </p:nvSpPr>
        <p:spPr>
          <a:xfrm>
            <a:off x="904875" y="3114674"/>
            <a:ext cx="8239125" cy="2028825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646988" cy="143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>
  <p:cSld name="Diapositive de titr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1331913" y="0"/>
            <a:ext cx="7812087" cy="4948238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08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15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647" y="80283"/>
            <a:ext cx="1175301" cy="50865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990"/>
              <a:buNone/>
              <a:defRPr sz="11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4"/>
          </p:nvPr>
        </p:nvSpPr>
        <p:spPr>
          <a:xfrm>
            <a:off x="82550" y="4440264"/>
            <a:ext cx="698500" cy="507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6860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630"/>
              <a:buFont typeface="Arial"/>
              <a:buChar char="•"/>
              <a:defRPr sz="7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4" orient="horz" pos="123">
          <p15:clr>
            <a:srgbClr val="FBAE40"/>
          </p15:clr>
        </p15:guide>
        <p15:guide id="5" orient="horz" pos="3117">
          <p15:clr>
            <a:srgbClr val="FBAE40"/>
          </p15:clr>
        </p15:guide>
        <p15:guide id="6" pos="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de section">
  <p:cSld name="2_Titre de sec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de section">
  <p:cSld name="1_Titre de sec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918F8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15"/>
              <a:buNone/>
              <a:defRPr sz="1350">
                <a:solidFill>
                  <a:srgbClr val="918F8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18F8F"/>
              </a:buClr>
              <a:buSzPts val="1200"/>
              <a:buNone/>
              <a:defRPr sz="1200">
                <a:solidFill>
                  <a:srgbClr val="918F8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66712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>
            <a:spLocks noGrp="1"/>
          </p:cNvSpPr>
          <p:nvPr>
            <p:ph type="pic" idx="2"/>
          </p:nvPr>
        </p:nvSpPr>
        <p:spPr>
          <a:xfrm>
            <a:off x="5486400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>
            <a:spLocks noGrp="1"/>
          </p:cNvSpPr>
          <p:nvPr>
            <p:ph type="pic" idx="2"/>
          </p:nvPr>
        </p:nvSpPr>
        <p:spPr>
          <a:xfrm>
            <a:off x="904875" y="0"/>
            <a:ext cx="3144838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904875" y="1563688"/>
            <a:ext cx="3144838" cy="357981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4049395" y="1563688"/>
            <a:ext cx="4581525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lvl="0" indent="-33147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2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1469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457200" marR="0" lvl="0" indent="-33147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 rot="-5400000">
            <a:off x="-1221413" y="2778452"/>
            <a:ext cx="3341052" cy="9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 rot="-5400000">
            <a:off x="7115989" y="1874064"/>
            <a:ext cx="3543260" cy="51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31238" y="195263"/>
            <a:ext cx="512762" cy="16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‹N°›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30273" y="132334"/>
            <a:ext cx="653952" cy="28302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 rot="-54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26">
          <p15:clr>
            <a:srgbClr val="F26B43"/>
          </p15:clr>
        </p15:guide>
        <p15:guide id="3" pos="5602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123">
          <p15:clr>
            <a:srgbClr val="F26B43"/>
          </p15:clr>
        </p15:guide>
        <p15:guide id="6" orient="horz" pos="3117">
          <p15:clr>
            <a:srgbClr val="F26B43"/>
          </p15:clr>
        </p15:guide>
        <p15:guide id="7" pos="570">
          <p15:clr>
            <a:srgbClr val="F26B43"/>
          </p15:clr>
        </p15:guide>
        <p15:guide id="8" pos="1155">
          <p15:clr>
            <a:srgbClr val="F26B43"/>
          </p15:clr>
        </p15:guide>
        <p15:guide id="9" pos="1728">
          <p15:clr>
            <a:srgbClr val="F26B43"/>
          </p15:clr>
        </p15:guide>
        <p15:guide id="10" pos="2304">
          <p15:clr>
            <a:srgbClr val="F26B43"/>
          </p15:clr>
        </p15:guide>
        <p15:guide id="11" pos="3456">
          <p15:clr>
            <a:srgbClr val="F26B43"/>
          </p15:clr>
        </p15:guide>
        <p15:guide id="12" pos="4035">
          <p15:clr>
            <a:srgbClr val="F26B43"/>
          </p15:clr>
        </p15:guide>
        <p15:guide id="13" pos="4608">
          <p15:clr>
            <a:srgbClr val="F26B43"/>
          </p15:clr>
        </p15:guide>
        <p15:guide id="14" pos="5180">
          <p15:clr>
            <a:srgbClr val="F26B43"/>
          </p15:clr>
        </p15:guide>
        <p15:guide id="15" orient="horz" pos="490">
          <p15:clr>
            <a:srgbClr val="F26B43"/>
          </p15:clr>
        </p15:guide>
        <p15:guide id="16" orient="horz" pos="985">
          <p15:clr>
            <a:srgbClr val="F26B43"/>
          </p15:clr>
        </p15:guide>
        <p15:guide id="17" orient="horz" pos="1475">
          <p15:clr>
            <a:srgbClr val="F26B43"/>
          </p15:clr>
        </p15:guide>
        <p15:guide id="18" orient="horz" pos="1962">
          <p15:clr>
            <a:srgbClr val="F26B43"/>
          </p15:clr>
        </p15:guide>
        <p15:guide id="19" orient="horz" pos="2458">
          <p15:clr>
            <a:srgbClr val="F26B43"/>
          </p15:clr>
        </p15:guide>
        <p15:guide id="20" orient="horz" pos="2950">
          <p15:clr>
            <a:srgbClr val="F26B43"/>
          </p15:clr>
        </p15:guide>
        <p15:guide id="21" pos="5437">
          <p15:clr>
            <a:srgbClr val="F26B43"/>
          </p15:clr>
        </p15:guide>
        <p15:guide id="22" orient="horz">
          <p15:clr>
            <a:srgbClr val="F26B43"/>
          </p15:clr>
        </p15:guide>
        <p15:guide id="23" pos="5760">
          <p15:clr>
            <a:srgbClr val="F26B43"/>
          </p15:clr>
        </p15:guide>
        <p15:guide id="24" orient="horz" pos="3240">
          <p15:clr>
            <a:srgbClr val="F26B43"/>
          </p15:clr>
        </p15:guide>
        <p15:guide id="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6077415" y="786535"/>
            <a:ext cx="3066585" cy="2338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0" rIns="72000" bIns="46800" anchor="ctr" anchorCtr="0">
            <a:normAutofit/>
          </a:bodyPr>
          <a:lstStyle/>
          <a:p>
            <a:pPr>
              <a:buSzPts val="4400"/>
            </a:pPr>
            <a:r>
              <a:rPr lang="de-CH" sz="4400" dirty="0" err="1"/>
              <a:t>Éthique</a:t>
            </a:r>
            <a:r>
              <a:rPr lang="de-CH" sz="4400" dirty="0"/>
              <a:t> de </a:t>
            </a:r>
            <a:r>
              <a:rPr lang="de-CH" sz="4400" dirty="0" err="1"/>
              <a:t>l'IA</a:t>
            </a:r>
            <a:endParaRPr sz="4400" dirty="0" err="1"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de-CH" sz="1400" b="1"/>
              <a:t>Dr. Johan Rochel</a:t>
            </a:r>
            <a:endParaRPr sz="120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3"/>
          </p:nvPr>
        </p:nvSpPr>
        <p:spPr>
          <a:xfrm>
            <a:off x="6400800" y="4683125"/>
            <a:ext cx="1828800" cy="460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de-CH" b="1" dirty="0" err="1"/>
              <a:t>Vidéos</a:t>
            </a:r>
            <a:r>
              <a:rPr lang="de-CH" b="1" dirty="0"/>
              <a:t> </a:t>
            </a:r>
            <a:r>
              <a:rPr lang="de-CH" b="1" dirty="0" err="1"/>
              <a:t>d'introduction</a:t>
            </a:r>
            <a:endParaRPr lang="de-CH" sz="1100" b="1" dirty="0" err="1"/>
          </a:p>
        </p:txBody>
      </p:sp>
      <p:pic>
        <p:nvPicPr>
          <p:cNvPr id="2" name="Image 1" descr="Une image contenant croquis, dessin, art, noir et blanc&#10;&#10;Description générée automatiquement">
            <a:extLst>
              <a:ext uri="{FF2B5EF4-FFF2-40B4-BE49-F238E27FC236}">
                <a16:creationId xmlns:a16="http://schemas.microsoft.com/office/drawing/2014/main" id="{3164F20A-60F7-A189-5839-657392136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1" t="14785" r="49849" b="5285"/>
          <a:stretch/>
        </p:blipFill>
        <p:spPr>
          <a:xfrm>
            <a:off x="1252361" y="719332"/>
            <a:ext cx="2965579" cy="41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541C361-F62B-AE1A-F89D-A0D23171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6092356" cy="341896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Aujourd'hui, les ingénieur.es doivent savoir identifier les impacts de leurs outils et justifier leurs choix.</a:t>
            </a:r>
          </a:p>
          <a:p>
            <a:r>
              <a:rPr lang="fr-FR" dirty="0">
                <a:solidFill>
                  <a:schemeClr val="bg1"/>
                </a:solidFill>
              </a:rPr>
              <a:t>Créer un outil technologique, c'est réaliser des choix de valeurs, définir des utilisations, établir un modèle d'affaire.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L'éthique</a:t>
            </a:r>
            <a:r>
              <a:rPr lang="en-US" dirty="0">
                <a:solidFill>
                  <a:schemeClr val="bg1"/>
                </a:solidFill>
              </a:rPr>
              <a:t> fait </a:t>
            </a:r>
            <a:r>
              <a:rPr lang="en-US" dirty="0" err="1">
                <a:solidFill>
                  <a:schemeClr val="bg1"/>
                </a:solidFill>
              </a:rPr>
              <a:t>partie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boite</a:t>
            </a:r>
            <a:r>
              <a:rPr lang="en-US" dirty="0">
                <a:solidFill>
                  <a:schemeClr val="bg1"/>
                </a:solidFill>
              </a:rPr>
              <a:t> à </a:t>
            </a:r>
            <a:r>
              <a:rPr lang="en-US" dirty="0" err="1">
                <a:solidFill>
                  <a:schemeClr val="bg1"/>
                </a:solidFill>
              </a:rPr>
              <a:t>outils</a:t>
            </a:r>
            <a:r>
              <a:rPr lang="en-US" dirty="0">
                <a:solidFill>
                  <a:schemeClr val="bg1"/>
                </a:solidFill>
              </a:rPr>
              <a:t> des </a:t>
            </a:r>
            <a:r>
              <a:rPr lang="fr-FR" dirty="0">
                <a:solidFill>
                  <a:schemeClr val="bg1"/>
                </a:solidFill>
              </a:rPr>
              <a:t>ingénieur.es</a:t>
            </a:r>
            <a:r>
              <a:rPr lang="en-US" dirty="0">
                <a:solidFill>
                  <a:schemeClr val="bg1"/>
                </a:solidFill>
              </a:rPr>
              <a:t>: comment </a:t>
            </a:r>
            <a:r>
              <a:rPr lang="en-US" dirty="0" err="1">
                <a:solidFill>
                  <a:schemeClr val="bg1"/>
                </a:solidFill>
              </a:rPr>
              <a:t>repérer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ces</a:t>
            </a:r>
            <a:r>
              <a:rPr lang="en-US" dirty="0">
                <a:solidFill>
                  <a:schemeClr val="bg1"/>
                </a:solidFill>
              </a:rPr>
              <a:t> choix de </a:t>
            </a:r>
            <a:r>
              <a:rPr lang="en-US" dirty="0" err="1">
                <a:solidFill>
                  <a:schemeClr val="bg1"/>
                </a:solidFill>
              </a:rPr>
              <a:t>valeurs</a:t>
            </a:r>
            <a:r>
              <a:rPr lang="en-US" dirty="0">
                <a:solidFill>
                  <a:schemeClr val="bg1"/>
                </a:solidFill>
              </a:rPr>
              <a:t> et faire les arbitrages les plus </a:t>
            </a:r>
            <a:r>
              <a:rPr lang="en-US" dirty="0" err="1">
                <a:solidFill>
                  <a:schemeClr val="bg1"/>
                </a:solidFill>
              </a:rPr>
              <a:t>solides</a:t>
            </a:r>
            <a:r>
              <a:rPr lang="en-US" dirty="0">
                <a:solidFill>
                  <a:schemeClr val="bg1"/>
                </a:solidFill>
              </a:rPr>
              <a:t>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98565E-66F5-BB8B-631B-405321D5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0" y="195730"/>
            <a:ext cx="3828870" cy="94335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Pourquoi l'éthique de l'IA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34C1DE-128F-E0B8-BF03-AE1DAC2104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2</a:t>
            </a:fld>
            <a:endParaRPr lang="de-CH"/>
          </a:p>
        </p:txBody>
      </p:sp>
      <p:pic>
        <p:nvPicPr>
          <p:cNvPr id="6" name="Image 5" descr="Une image contenant texte, Police, Graphique, dessin&#10;&#10;Description générée automatiquement">
            <a:extLst>
              <a:ext uri="{FF2B5EF4-FFF2-40B4-BE49-F238E27FC236}">
                <a16:creationId xmlns:a16="http://schemas.microsoft.com/office/drawing/2014/main" id="{984E29DC-3811-5E8D-E9A8-29AA81C5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52" y="3013026"/>
            <a:ext cx="3984402" cy="2225631"/>
          </a:xfrm>
          <a:prstGeom prst="rect">
            <a:avLst/>
          </a:prstGeom>
        </p:spPr>
      </p:pic>
      <p:pic>
        <p:nvPicPr>
          <p:cNvPr id="7" name="Image 6" descr="Une image contenant texte, dessin, écriture manuscrite, Graphique&#10;&#10;Description générée automatiquement">
            <a:extLst>
              <a:ext uri="{FF2B5EF4-FFF2-40B4-BE49-F238E27FC236}">
                <a16:creationId xmlns:a16="http://schemas.microsoft.com/office/drawing/2014/main" id="{AA009F40-C62D-4CA7-E011-7B9CA9AE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09" y="0"/>
            <a:ext cx="3308261" cy="18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541C361-F62B-AE1A-F89D-A0D231714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6092356" cy="3418969"/>
          </a:xfrm>
        </p:spPr>
        <p:txBody>
          <a:bodyPr/>
          <a:lstStyle/>
          <a:p>
            <a:pPr marL="125730" indent="0">
              <a:buNone/>
            </a:pPr>
            <a:r>
              <a:rPr lang="fr-FR" dirty="0">
                <a:solidFill>
                  <a:schemeClr val="bg1"/>
                </a:solidFill>
              </a:rPr>
              <a:t>Ces slides présentent quelques questions à discuter avec vos </a:t>
            </a:r>
            <a:r>
              <a:rPr lang="fr-FR" dirty="0" err="1">
                <a:solidFill>
                  <a:schemeClr val="bg1"/>
                </a:solidFill>
              </a:rPr>
              <a:t>étudiant.es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12573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125730" indent="0">
              <a:buNone/>
            </a:pPr>
            <a:r>
              <a:rPr lang="fr-FR" dirty="0">
                <a:solidFill>
                  <a:schemeClr val="bg1"/>
                </a:solidFill>
              </a:rPr>
              <a:t>Ces questions sont conçues comme du matériel de discussion et de débat. Ces questions n’appellent souvent pas une réponse « correcte » vs. « incorrecte ».</a:t>
            </a:r>
          </a:p>
          <a:p>
            <a:pPr marL="12573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125730" indent="0">
              <a:buNone/>
            </a:pPr>
            <a:r>
              <a:rPr lang="fr-FR" dirty="0">
                <a:solidFill>
                  <a:schemeClr val="bg1"/>
                </a:solidFill>
              </a:rPr>
              <a:t>Les questions sont organisées selon la structure des vidéos.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898565E-66F5-BB8B-631B-405321D5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30" y="195730"/>
            <a:ext cx="3828870" cy="94335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Pourquoi l'éthique de l'IA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34C1DE-128F-E0B8-BF03-AE1DAC2104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3</a:t>
            </a:fld>
            <a:endParaRPr lang="de-CH"/>
          </a:p>
        </p:txBody>
      </p:sp>
      <p:pic>
        <p:nvPicPr>
          <p:cNvPr id="6" name="Image 5" descr="Une image contenant texte, Police, Graphique, dessin&#10;&#10;Description générée automatiquement">
            <a:extLst>
              <a:ext uri="{FF2B5EF4-FFF2-40B4-BE49-F238E27FC236}">
                <a16:creationId xmlns:a16="http://schemas.microsoft.com/office/drawing/2014/main" id="{984E29DC-3811-5E8D-E9A8-29AA81C5F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52" y="3013026"/>
            <a:ext cx="3984402" cy="2225631"/>
          </a:xfrm>
          <a:prstGeom prst="rect">
            <a:avLst/>
          </a:prstGeom>
        </p:spPr>
      </p:pic>
      <p:pic>
        <p:nvPicPr>
          <p:cNvPr id="7" name="Image 6" descr="Une image contenant texte, dessin, écriture manuscrite, Graphique&#10;&#10;Description générée automatiquement">
            <a:extLst>
              <a:ext uri="{FF2B5EF4-FFF2-40B4-BE49-F238E27FC236}">
                <a16:creationId xmlns:a16="http://schemas.microsoft.com/office/drawing/2014/main" id="{AA009F40-C62D-4CA7-E011-7B9CA9AE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09" y="0"/>
            <a:ext cx="3308261" cy="18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4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9B3DDD-4A2F-9F94-D729-E0828E01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284277"/>
            <a:ext cx="7975891" cy="3666183"/>
          </a:xfrm>
        </p:spPr>
        <p:txBody>
          <a:bodyPr>
            <a:normAutofit lnSpcReduction="10000"/>
          </a:bodyPr>
          <a:lstStyle/>
          <a:p>
            <a:pPr marL="125730" indent="0">
              <a:buNone/>
            </a:pPr>
            <a:r>
              <a:rPr lang="fr-FR" dirty="0">
                <a:solidFill>
                  <a:schemeClr val="bg1"/>
                </a:solidFill>
              </a:rPr>
              <a:t>Et si on créait un outil d'IA qui sélectionne automatiquement les CV ?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Qu'est-ce que l'éthique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De quelle éthique parle-t-on, d'une personne, d'une entreprise, d'une institution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Quelle place occupe l’éthique dans le travail des </a:t>
            </a:r>
            <a:r>
              <a:rPr lang="fr-FR" dirty="0" err="1">
                <a:solidFill>
                  <a:schemeClr val="bg1"/>
                </a:solidFill>
              </a:rPr>
              <a:t>ingénieur.es</a:t>
            </a:r>
            <a:r>
              <a:rPr lang="fr-FR" dirty="0">
                <a:solidFill>
                  <a:schemeClr val="bg1"/>
                </a:solidFill>
              </a:rPr>
              <a:t>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Comment définir l'IA ?</a:t>
            </a:r>
          </a:p>
          <a:p>
            <a:pPr marL="12573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4FD39-43AE-A9E2-6680-827B1F25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5425"/>
            <a:ext cx="7281258" cy="108885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Vidéo 1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B8573-4183-346D-7913-539308439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4</a:t>
            </a:fld>
            <a:endParaRPr lang="de-CH"/>
          </a:p>
        </p:txBody>
      </p:sp>
      <p:pic>
        <p:nvPicPr>
          <p:cNvPr id="5" name="Image 4" descr="Une image contenant texte, dessin, croquis, noir et blanc&#10;&#10;Description générée automatiquement">
            <a:extLst>
              <a:ext uri="{FF2B5EF4-FFF2-40B4-BE49-F238E27FC236}">
                <a16:creationId xmlns:a16="http://schemas.microsoft.com/office/drawing/2014/main" id="{E4AE2B83-6770-97EB-C7CF-39D005D68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323" y="1748908"/>
            <a:ext cx="3324361" cy="18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7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9B3DDD-4A2F-9F94-D729-E0828E01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70" y="1724422"/>
            <a:ext cx="8498920" cy="3418919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Quels sont les enjeux d’éthique </a:t>
            </a:r>
            <a:r>
              <a:rPr lang="fr-FR" i="1" dirty="0">
                <a:solidFill>
                  <a:schemeClr val="bg1"/>
                </a:solidFill>
              </a:rPr>
              <a:t>dans</a:t>
            </a:r>
            <a:r>
              <a:rPr lang="fr-FR" dirty="0">
                <a:solidFill>
                  <a:schemeClr val="bg1"/>
                </a:solidFill>
              </a:rPr>
              <a:t> la technologie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Quels biais peut-il y avoir dans les sets de données sur les </a:t>
            </a:r>
            <a:r>
              <a:rPr lang="fr-FR" dirty="0" err="1">
                <a:solidFill>
                  <a:schemeClr val="bg1"/>
                </a:solidFill>
              </a:rPr>
              <a:t>CVs</a:t>
            </a:r>
            <a:r>
              <a:rPr lang="fr-FR" dirty="0">
                <a:solidFill>
                  <a:schemeClr val="bg1"/>
                </a:solidFill>
              </a:rPr>
              <a:t>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Le set de données doit-il représenter la réalité actuelle (le marché du travail actuel) ou un idéal (avec plus de diversité par ex)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 veut dire "suffisamment bon" pour un programme de traitement de </a:t>
            </a:r>
            <a:r>
              <a:rPr lang="fr-FR" dirty="0" err="1">
                <a:solidFill>
                  <a:schemeClr val="bg1"/>
                </a:solidFill>
              </a:rPr>
              <a:t>CVs</a:t>
            </a:r>
            <a:r>
              <a:rPr lang="fr-FR" dirty="0">
                <a:solidFill>
                  <a:schemeClr val="bg1"/>
                </a:solidFill>
              </a:rPr>
              <a:t>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À quel point le modèle utilisé doit-il être "explicable" aux utilisateurs ?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Peut-il rester une "boîte noire" 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Quelle serait une interface respectueuse des utilisateurs, qui évite toute manipulation dans le choix des candidatures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Comment établir la responsabilité dans l’utilisation d’un outil d’IA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Quels sont les choix à faire, sur le hardware et le software, pour limiter l'impact sur l'environnement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4FD39-43AE-A9E2-6680-827B1F25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21280" cy="107275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Vidéo 2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L'éthique </a:t>
            </a:r>
            <a:r>
              <a:rPr lang="fr-FR" i="1" dirty="0">
                <a:solidFill>
                  <a:schemeClr val="bg1"/>
                </a:solidFill>
              </a:rPr>
              <a:t>dans </a:t>
            </a:r>
            <a:r>
              <a:rPr lang="fr-FR" dirty="0">
                <a:solidFill>
                  <a:schemeClr val="bg1"/>
                </a:solidFill>
              </a:rPr>
              <a:t>la technologie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B8573-4183-346D-7913-539308439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5</a:t>
            </a:fld>
            <a:endParaRPr lang="de-CH"/>
          </a:p>
        </p:txBody>
      </p:sp>
      <p:pic>
        <p:nvPicPr>
          <p:cNvPr id="6" name="Image 5" descr="Une image contenant texte, croquis, dessin, Graphique&#10;&#10;Description générée automatiquement">
            <a:extLst>
              <a:ext uri="{FF2B5EF4-FFF2-40B4-BE49-F238E27FC236}">
                <a16:creationId xmlns:a16="http://schemas.microsoft.com/office/drawing/2014/main" id="{90D4DEA4-DA49-DFA0-D453-5C76A1E3F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49"/>
          <a:stretch/>
        </p:blipFill>
        <p:spPr>
          <a:xfrm>
            <a:off x="6249017" y="0"/>
            <a:ext cx="2631586" cy="187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7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9B3DDD-4A2F-9F94-D729-E0828E01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2106010"/>
            <a:ext cx="7726363" cy="2842228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Quels seraient les effets de notre outil sur la manière dont les gens travaillent et, plus largement, sur le marché du travail ?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Qui va tirer le meilleur parti de ce traitement automatisé des </a:t>
            </a:r>
            <a:r>
              <a:rPr lang="fr-FR" dirty="0" err="1">
                <a:solidFill>
                  <a:schemeClr val="bg1"/>
                </a:solidFill>
              </a:rPr>
              <a:t>CVs</a:t>
            </a:r>
            <a:r>
              <a:rPr lang="fr-FR" dirty="0">
                <a:solidFill>
                  <a:schemeClr val="bg1"/>
                </a:solidFill>
              </a:rPr>
              <a:t>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Comment accompagner ceux qui "perdent" dans cette transition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Quelles régulations faudrait-il mettre en place pour accompagner cette évolution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Expérience de pensée : réfléchir à ces questions en imaginant qu'on vous attribue aléatoirement votre place dans la société...</a:t>
            </a:r>
          </a:p>
          <a:p>
            <a:pPr>
              <a:buFont typeface="Arial"/>
              <a:buChar char="•"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4FD39-43AE-A9E2-6680-827B1F25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699724" cy="107275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Vidéo 3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Justice sociale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B8573-4183-346D-7913-539308439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6</a:t>
            </a:fld>
            <a:endParaRPr lang="de-CH"/>
          </a:p>
        </p:txBody>
      </p:sp>
      <p:pic>
        <p:nvPicPr>
          <p:cNvPr id="5" name="Image 4" descr="Une image contenant texte, croquis, dessin, illustration&#10;&#10;Description générée automatiquement">
            <a:extLst>
              <a:ext uri="{FF2B5EF4-FFF2-40B4-BE49-F238E27FC236}">
                <a16:creationId xmlns:a16="http://schemas.microsoft.com/office/drawing/2014/main" id="{B4500009-C13A-BAA1-1099-04D342DB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052" y="73022"/>
            <a:ext cx="3523247" cy="200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0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A9B3DDD-4A2F-9F94-D729-E0828E01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821725" cy="33867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Quel(s) récit(s) proposons-nous avec cet outil ? 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(techno-optimiste, techno-critique, techno-dystopique...)</a:t>
            </a:r>
            <a:endParaRPr lang="fr-FR" dirty="0"/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 change notre outil de traitement des </a:t>
            </a:r>
            <a:r>
              <a:rPr lang="fr-FR" dirty="0" err="1">
                <a:solidFill>
                  <a:schemeClr val="bg1"/>
                </a:solidFill>
              </a:rPr>
              <a:t>CVs</a:t>
            </a:r>
            <a:r>
              <a:rPr lang="fr-FR" dirty="0">
                <a:solidFill>
                  <a:schemeClr val="bg1"/>
                </a:solidFill>
              </a:rPr>
              <a:t> dans ces trois récits structurants :</a:t>
            </a:r>
          </a:p>
          <a:p>
            <a:pPr lvl="1">
              <a:buSzPts val="1620"/>
              <a:buFont typeface="Courier New"/>
              <a:buChar char="o"/>
            </a:pPr>
            <a:r>
              <a:rPr lang="fr-FR" dirty="0">
                <a:solidFill>
                  <a:schemeClr val="bg1"/>
                </a:solidFill>
              </a:rPr>
              <a:t>Les rapports humains/machines (compétition vs. </a:t>
            </a:r>
            <a:r>
              <a:rPr lang="fr-FR">
                <a:solidFill>
                  <a:schemeClr val="bg1"/>
                </a:solidFill>
              </a:rPr>
              <a:t>instrument) </a:t>
            </a:r>
            <a:r>
              <a:rPr lang="fr-FR" dirty="0">
                <a:solidFill>
                  <a:schemeClr val="bg1"/>
                </a:solidFill>
              </a:rPr>
              <a:t>?</a:t>
            </a:r>
          </a:p>
          <a:p>
            <a:pPr lvl="1">
              <a:buSzPts val="1620"/>
              <a:buFont typeface="Courier New"/>
              <a:buChar char="o"/>
            </a:pPr>
            <a:r>
              <a:rPr lang="fr-FR" dirty="0">
                <a:solidFill>
                  <a:schemeClr val="bg1"/>
                </a:solidFill>
              </a:rPr>
              <a:t>Les spécificités humaines ?</a:t>
            </a:r>
          </a:p>
          <a:p>
            <a:pPr lvl="1">
              <a:buSzPts val="1620"/>
              <a:buFont typeface="Courier New"/>
              <a:buChar char="o"/>
            </a:pPr>
            <a:r>
              <a:rPr lang="fr-FR" dirty="0">
                <a:solidFill>
                  <a:schemeClr val="bg1"/>
                </a:solidFill>
              </a:rPr>
              <a:t>Le sens de notre activité professionnelle, le sens de la vie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Quelle communication, quelles images, quel vocabulaire utiliser autour de notre outil ?</a:t>
            </a:r>
          </a:p>
          <a:p>
            <a:pPr>
              <a:buFont typeface="Arial"/>
              <a:buChar char="•"/>
            </a:pPr>
            <a:r>
              <a:rPr lang="fr-FR" dirty="0">
                <a:solidFill>
                  <a:schemeClr val="bg1"/>
                </a:solidFill>
              </a:rPr>
              <a:t>Quelles caractéristiques et quels impacts de l'outil mettons-nous en avant (ou dans l'ombre) en promouvant certains récits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5F4FD39-43AE-A9E2-6680-827B1F25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5699724" cy="107275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Vidéo 4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Grands récits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4B8573-4183-346D-7913-539308439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7</a:t>
            </a:fld>
            <a:endParaRPr lang="de-CH"/>
          </a:p>
        </p:txBody>
      </p:sp>
      <p:pic>
        <p:nvPicPr>
          <p:cNvPr id="6" name="Image 5" descr="Une image contenant texte, dessin, croquis, Graphique&#10;&#10;Description générée automatiquement">
            <a:extLst>
              <a:ext uri="{FF2B5EF4-FFF2-40B4-BE49-F238E27FC236}">
                <a16:creationId xmlns:a16="http://schemas.microsoft.com/office/drawing/2014/main" id="{35692A4C-121C-42AC-8485-471436C4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39" r="57031" b="10306"/>
          <a:stretch/>
        </p:blipFill>
        <p:spPr>
          <a:xfrm>
            <a:off x="-74985" y="1333482"/>
            <a:ext cx="1964525" cy="2146223"/>
          </a:xfrm>
          <a:prstGeom prst="rect">
            <a:avLst/>
          </a:prstGeom>
        </p:spPr>
      </p:pic>
      <p:pic>
        <p:nvPicPr>
          <p:cNvPr id="5" name="Image 4" descr="Une image contenant croquis, dessin, clipart, Dessin au trait&#10;&#10;Description générée automatiquement">
            <a:extLst>
              <a:ext uri="{FF2B5EF4-FFF2-40B4-BE49-F238E27FC236}">
                <a16:creationId xmlns:a16="http://schemas.microsoft.com/office/drawing/2014/main" id="{E15BF950-C2A6-DB13-D97D-AB0515DA5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386" y="-138448"/>
            <a:ext cx="2669952" cy="21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87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527</Words>
  <Application>Microsoft Macintosh PowerPoint</Application>
  <PresentationFormat>Affichage à l'écran (16:9)</PresentationFormat>
  <Paragraphs>54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Courier New</vt:lpstr>
      <vt:lpstr>Libre Franklin</vt:lpstr>
      <vt:lpstr>Noto Sans Symbols</vt:lpstr>
      <vt:lpstr>Arial</vt:lpstr>
      <vt:lpstr>Thème Office</vt:lpstr>
      <vt:lpstr>Éthique de l'IA</vt:lpstr>
      <vt:lpstr>Pourquoi l'éthique de l'IA ?</vt:lpstr>
      <vt:lpstr>Pourquoi l'éthique de l'IA ?</vt:lpstr>
      <vt:lpstr>Vidéo 1 Introduction</vt:lpstr>
      <vt:lpstr>Vidéo 2 L'éthique dans la technologie</vt:lpstr>
      <vt:lpstr>Vidéo 3 Justice sociale</vt:lpstr>
      <vt:lpstr>Vidéo 4 Grands récits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Ethics of AI</dc:title>
  <cp:lastModifiedBy>JR</cp:lastModifiedBy>
  <cp:revision>776</cp:revision>
  <dcterms:modified xsi:type="dcterms:W3CDTF">2024-05-23T11:28:54Z</dcterms:modified>
</cp:coreProperties>
</file>