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1427" r:id="rId2"/>
    <p:sldId id="1348" r:id="rId3"/>
    <p:sldId id="258" r:id="rId4"/>
    <p:sldId id="1396" r:id="rId5"/>
    <p:sldId id="1397" r:id="rId6"/>
    <p:sldId id="1399" r:id="rId7"/>
    <p:sldId id="1401" r:id="rId8"/>
    <p:sldId id="1403" r:id="rId9"/>
    <p:sldId id="1415" r:id="rId10"/>
    <p:sldId id="1416" r:id="rId11"/>
    <p:sldId id="1405" r:id="rId12"/>
    <p:sldId id="1406" r:id="rId13"/>
    <p:sldId id="1407" r:id="rId14"/>
    <p:sldId id="1418" r:id="rId15"/>
    <p:sldId id="1420" r:id="rId16"/>
    <p:sldId id="1409" r:id="rId17"/>
    <p:sldId id="1413" r:id="rId18"/>
    <p:sldId id="1422" r:id="rId19"/>
    <p:sldId id="1424" r:id="rId20"/>
    <p:sldId id="1425" r:id="rId21"/>
    <p:sldId id="1426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410390899@qq.com" initials="4" lastIdx="1" clrIdx="0">
    <p:extLst>
      <p:ext uri="{19B8F6BF-5375-455C-9EA6-DF929625EA0E}">
        <p15:presenceInfo xmlns:p15="http://schemas.microsoft.com/office/powerpoint/2012/main" userId="0ceaf0578e56355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529C"/>
    <a:srgbClr val="A6A6A6"/>
    <a:srgbClr val="172C51"/>
    <a:srgbClr val="DA8407"/>
    <a:srgbClr val="D70D0D"/>
    <a:srgbClr val="BA2B6C"/>
    <a:srgbClr val="DD0000"/>
    <a:srgbClr val="E60047"/>
    <a:srgbClr val="FF89AE"/>
    <a:srgbClr val="93A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6" autoAdjust="0"/>
    <p:restoredTop sz="90336" autoAdjust="0"/>
  </p:normalViewPr>
  <p:slideViewPr>
    <p:cSldViewPr snapToGrid="0">
      <p:cViewPr varScale="1">
        <p:scale>
          <a:sx n="100" d="100"/>
          <a:sy n="100" d="100"/>
        </p:scale>
        <p:origin x="876" y="7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2C688-076D-4504-A86C-71F03A904D5E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86547-7A45-467B-A2A9-16C7CE8DE6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984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D927A-5610-F95F-1913-FA88BD933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781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D4A9-34B3-E208-4D3B-901D08F5B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3FFCB3C-F50A-F9C0-695F-67D7750D01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F7564C1-4EC7-BB80-89EE-B4908A0CD8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7F4F04-D55C-B3E6-F418-AACB68204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86547-7A45-467B-A2A9-16C7CE8DE66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232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90342-C5D9-2DCF-31B6-8E329169F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7A4F195-27D1-F54E-38C4-412F477BD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6CACEED-6D92-8A97-2062-E6D5B51E2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DBF671-10FF-1DB4-74C5-BA01C8A607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86547-7A45-467B-A2A9-16C7CE8DE66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707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025BC-5637-327E-C79A-ACBBF9C5E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5BBB572-74E6-5756-29C3-77CB476B7A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3630DA7-B6A9-AAB3-AC56-0CDBFF078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E8CED-87E7-FE5F-F42D-E43F409600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86547-7A45-467B-A2A9-16C7CE8DE66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592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FEC55-14AA-74C4-6312-914327E66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C501875-47E0-4BA1-7FED-994ECF1D3A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7883CA5-9BF7-3756-7F75-DBB4B5DE1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2C2393-34C9-6EFC-6536-F4C87FEA8B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86547-7A45-467B-A2A9-16C7CE8DE66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588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0E3BD-8E31-126C-2E93-BD7C3DBE5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FA567FC-5DD1-6F4F-6736-8F820AFC86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81FED68-279B-5A3A-EE17-2AD5C8519D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08EF46-ECEB-C3EB-9647-97DA9D8AE9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86547-7A45-467B-A2A9-16C7CE8DE66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849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78815-EB4A-A686-1CB8-4DC4B7DB1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3341FC0-3EC1-3860-9233-4A7045245A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76EF283-0D22-CF79-B93C-23660A025C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68EA16-7787-E9E1-D6F4-9D0C34DB7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86547-7A45-467B-A2A9-16C7CE8DE66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364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2AA42-7C1B-8778-676D-7C8C76E83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EEE80E7-9B4E-72B7-BAB1-A26ABF65DD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ACD21AD-AAFA-CCED-4833-DB61B29B02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67E4C3-4CAE-4384-5A23-3AFD3FDD5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86547-7A45-467B-A2A9-16C7CE8DE66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031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EC11C-0979-B096-6853-7637BEA78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8FFD05D-2195-A208-3018-661515CC96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882DBBC-13A7-644E-F974-4ED7E6930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C76011-9ACE-B039-A4C4-81EA8025C3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86547-7A45-467B-A2A9-16C7CE8DE66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410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7CC0A-29C1-3714-BCFE-8F281B687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5C930D5-8B6A-C6DE-FEAB-013397306F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185F516-5BD0-F8DC-9450-9BE55DD0FB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F0D5CD-4360-753B-280F-E338B709AF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86547-7A45-467B-A2A9-16C7CE8DE66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931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AE880-8E0E-CB65-3830-CFE7C44AD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004E90D-2916-15DC-17B2-FA2328D9DD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1A33ACB-2F54-303B-C732-6F0928F7C1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095EB72-A6A9-87C6-FBEB-28E0B5B5D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86547-7A45-467B-A2A9-16C7CE8DE66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942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368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7A820-EF05-868D-1BF6-0F2D85C1B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27C5984-9E2D-EC0E-E263-024836CEBD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924688-5EE5-3AEA-4AF0-5C3B471DDE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7C6CD6A-B09A-A7B6-D2F0-BB4922AB47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86547-7A45-467B-A2A9-16C7CE8DE66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3490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4FFC0-4631-164F-0EBE-DC1738F8B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45D87E2-C88A-BAA4-E3D1-5235E2AFA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4543BFD-F5E9-C183-4034-AF428D1418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CC9F25-F335-53B4-C808-5903285F31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86547-7A45-467B-A2A9-16C7CE8DE66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502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86547-7A45-467B-A2A9-16C7CE8DE66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968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E297F-4309-1E65-72FB-CE4B6409B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A3D568D-1C7C-4F2C-838C-D3577B79C7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AE94547-3695-3304-D098-05CC2B62EC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781DD5-104F-3BDA-F67A-39483F6B8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86547-7A45-467B-A2A9-16C7CE8DE66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194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345FC-6EE9-E0DF-1A4B-F046ED571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F0B978F-BB0E-CABE-2CDB-0959E67FEA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9621F9-BE94-7E7F-B506-9490EC25C5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86B93-B952-EC19-4130-C79A9D9185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86547-7A45-467B-A2A9-16C7CE8DE66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420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36FD3-1EEF-0CA2-CBCC-ACB6DCFC5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153DEFA-A41F-2D53-4942-FBB532ED3F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8714F25-39E7-653A-60F7-97A60AC07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4FBD5B-A183-E112-C944-596A7F8F20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86547-7A45-467B-A2A9-16C7CE8DE66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979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73FFE-ED85-7EFD-554D-85A6C417D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B8FB5FB-293D-C745-D2D2-CC992D94BB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BFB6C57-6845-E90F-8385-84E3B171B7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FA14C44-A3F7-8305-8F59-E80EC17ADE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86547-7A45-467B-A2A9-16C7CE8DE66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369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3AA50-171D-9464-4EF0-84FE29E28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285C0A6-CEA4-4A11-82B8-7DE3EEC986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0933BE-5B27-2BE5-DA2C-166E731976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CAC2D2-3621-FBA9-AF11-4984701638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86547-7A45-467B-A2A9-16C7CE8DE66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72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0D974-AE66-1F19-1EBC-19372793B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B371E61-B517-2198-C7A5-E209AC54B8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436A515-E9B9-DBF3-8C4A-FB68E9F447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AAC486-A4EA-29E4-2675-50A9CB5B2F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86547-7A45-467B-A2A9-16C7CE8DE66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285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0E3A4F-EE6F-712A-94F6-38734E317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DBDED4E-74AF-3019-0296-CFF48E9957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1C4CFF-D1B1-22D3-420F-BB6801C5A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F948-E467-4F40-BB46-540554A1FEC7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504AFB-3285-B73A-B1B6-A47149ECB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42D7DD-36F7-4009-364E-2C3DD9939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00A3-22AE-4A44-BA3D-258AB7FFB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054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EDC144-8474-A1C7-D53D-8AEB1ACB0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82933F8-72AF-12B7-4D6B-8F789956C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E4B8F0-316F-FC0F-DFA1-4A18FC83B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F948-E467-4F40-BB46-540554A1FEC7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16A109-123D-1163-45AC-A1054B268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52844C-A4A5-A7FF-FF08-A41B36D99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00A3-22AE-4A44-BA3D-258AB7FFB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38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952108A-1662-C948-B512-B4768E16CE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1AC8D-915A-90FC-2633-414C1FE3F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B25E87-33A5-DAC9-0B31-6D5164F2E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F948-E467-4F40-BB46-540554A1FEC7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99B77E-DD1C-5CD9-134F-040907F0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D90962-69C0-DDCE-60FF-6AB78A032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00A3-22AE-4A44-BA3D-258AB7FFB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836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D8AF91-0500-DCAB-3817-95ADBB7D8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FD80F9-4AD1-8433-4B6A-197B9C072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FF1DE1-00AE-199E-2E1B-9B0F56DFD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F948-E467-4F40-BB46-540554A1FEC7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A89E88-5698-1D03-6B4E-2FAA9BCEF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A2C757-1002-E409-D59A-41688F40A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00A3-22AE-4A44-BA3D-258AB7FFB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40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2E9F91-B7B3-B6BC-655E-221B336D1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02D574-751E-EDCF-5E08-84AF02806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5F1D08-5B12-FC83-5DCF-3BE696FDB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F948-E467-4F40-BB46-540554A1FEC7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F64174-CF95-FA72-4C0D-AB274ED2E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1A160-7418-4E03-4CEE-766A47801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00A3-22AE-4A44-BA3D-258AB7FFB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013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2A2760-CF18-FD75-096C-42BAA506E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22362E-6A9E-5C59-8320-31461D598B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B9BC43A-F1D5-AF01-A344-A9B5ADCB8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A9EAFA1-07B9-CDBD-95A1-03F7C5083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F948-E467-4F40-BB46-540554A1FEC7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654E552-188D-E6CA-1013-75A0C473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1A62E6-33E5-649C-436A-B389F645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00A3-22AE-4A44-BA3D-258AB7FFB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648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513954-1F97-AD26-540E-53D9CE92F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5789A2-2A1F-FA36-1278-DE5E70AC8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E1545B-852B-8E65-0EDB-AF3BDE872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40C82C5-951C-00FE-D2E8-D09746724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2F1D7EB-64CC-D472-844F-A7C237201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EF38DD-B7C0-3CFA-5FB3-84CEC75BE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F948-E467-4F40-BB46-540554A1FEC7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F2D53F-1F9D-685E-2759-9F873F31F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0B34B8B-A72D-1EC9-723D-63CFF1B56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00A3-22AE-4A44-BA3D-258AB7FFB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933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445430-78DB-6E2D-5B73-FE9CB6DCF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4490926-41A3-0ED9-2CF4-D5319774A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F948-E467-4F40-BB46-540554A1FEC7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224499-8C15-0E64-D44B-ECC662B03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C6DB7D2-DDF7-F6F0-7326-1E5A3F99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00A3-22AE-4A44-BA3D-258AB7FFB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7604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829DBD6-7967-BB73-FBEA-D210E8A35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F948-E467-4F40-BB46-540554A1FEC7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03BEB74-1675-64DD-9E69-DA4FFA36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A37C79-B400-C8AE-38A0-DB1D4F03E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00A3-22AE-4A44-BA3D-258AB7FFB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510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BCD9E2-15DB-AF5A-9076-E4564F14E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6C96A-9E52-5306-DF69-20DB15198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F7C6A1-1CBB-8ED3-E6EF-F3C89D55C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E5678A-E0FF-A1CC-ED4D-39BAC4EC7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F948-E467-4F40-BB46-540554A1FEC7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563F38-4A24-76D0-55FA-0CBDABB08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44E22-33F5-B58D-F461-55103886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00A3-22AE-4A44-BA3D-258AB7FFB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949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B74F05-DA3B-F12A-1DBB-8ABE35ABA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566289-00C5-12EF-5BCA-FA5A36A972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D2BEAA-7F57-8BE8-C673-0ABDB7766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BA3DDB-F249-5EE5-3992-CC5A1326C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2F948-E467-4F40-BB46-540554A1FEC7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2E2859-B2F7-181D-014C-99A61A658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357CFE-3C1E-9A37-271A-E4BC90F3D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00A3-22AE-4A44-BA3D-258AB7FFB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886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C0D62-4DD4-2180-642B-E4D35C61F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5FA0104-AF9B-27EB-6196-CF7DD0158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C79245-E2F5-A346-9428-73702FE4E7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2F948-E467-4F40-BB46-540554A1FEC7}" type="datetimeFigureOut">
              <a:rPr lang="zh-CN" altLang="en-US" smtClean="0"/>
              <a:t>2026/5/7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760731-EEC4-8EBD-4AC7-3D0EF4A10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D4B4C2-6B48-CD3D-B423-1BC920DD1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600A3-22AE-4A44-BA3D-258AB7FFB2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3.bin"/><Relationship Id="rId18" Type="http://schemas.openxmlformats.org/officeDocument/2006/relationships/image" Target="../media/image44.emf"/><Relationship Id="rId26" Type="http://schemas.openxmlformats.org/officeDocument/2006/relationships/image" Target="../media/image49.emf"/><Relationship Id="rId21" Type="http://schemas.openxmlformats.org/officeDocument/2006/relationships/image" Target="../media/image46.emf"/><Relationship Id="rId34" Type="http://schemas.openxmlformats.org/officeDocument/2006/relationships/oleObject" Target="../embeddings/oleObject22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41.emf"/><Relationship Id="rId17" Type="http://schemas.openxmlformats.org/officeDocument/2006/relationships/oleObject" Target="../embeddings/oleObject15.bin"/><Relationship Id="rId25" Type="http://schemas.openxmlformats.org/officeDocument/2006/relationships/oleObject" Target="../embeddings/oleObject18.bin"/><Relationship Id="rId3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3.emf"/><Relationship Id="rId20" Type="http://schemas.openxmlformats.org/officeDocument/2006/relationships/oleObject" Target="../embeddings/oleObject16.bin"/><Relationship Id="rId29" Type="http://schemas.openxmlformats.org/officeDocument/2006/relationships/oleObject" Target="../embeddings/oleObject20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oleObject" Target="../embeddings/oleObject12.bin"/><Relationship Id="rId24" Type="http://schemas.openxmlformats.org/officeDocument/2006/relationships/image" Target="../media/image48.emf"/><Relationship Id="rId32" Type="http://schemas.openxmlformats.org/officeDocument/2006/relationships/image" Target="../media/image52.emf"/><Relationship Id="rId37" Type="http://schemas.openxmlformats.org/officeDocument/2006/relationships/image" Target="../media/image54.emf"/><Relationship Id="rId5" Type="http://schemas.openxmlformats.org/officeDocument/2006/relationships/image" Target="../media/image37.png"/><Relationship Id="rId15" Type="http://schemas.openxmlformats.org/officeDocument/2006/relationships/oleObject" Target="../embeddings/oleObject14.bin"/><Relationship Id="rId23" Type="http://schemas.openxmlformats.org/officeDocument/2006/relationships/oleObject" Target="../embeddings/oleObject17.bin"/><Relationship Id="rId28" Type="http://schemas.openxmlformats.org/officeDocument/2006/relationships/image" Target="../media/image50.emf"/><Relationship Id="rId36" Type="http://schemas.openxmlformats.org/officeDocument/2006/relationships/oleObject" Target="../embeddings/oleObject23.bin"/><Relationship Id="rId10" Type="http://schemas.openxmlformats.org/officeDocument/2006/relationships/image" Target="../media/image40.emf"/><Relationship Id="rId19" Type="http://schemas.openxmlformats.org/officeDocument/2006/relationships/image" Target="../media/image45.png"/><Relationship Id="rId31" Type="http://schemas.openxmlformats.org/officeDocument/2006/relationships/oleObject" Target="../embeddings/oleObject21.bin"/><Relationship Id="rId4" Type="http://schemas.openxmlformats.org/officeDocument/2006/relationships/image" Target="../media/image36.png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42.emf"/><Relationship Id="rId22" Type="http://schemas.openxmlformats.org/officeDocument/2006/relationships/image" Target="../media/image47.png"/><Relationship Id="rId27" Type="http://schemas.openxmlformats.org/officeDocument/2006/relationships/oleObject" Target="../embeddings/oleObject19.bin"/><Relationship Id="rId30" Type="http://schemas.openxmlformats.org/officeDocument/2006/relationships/image" Target="../media/image51.png"/><Relationship Id="rId35" Type="http://schemas.openxmlformats.org/officeDocument/2006/relationships/image" Target="../media/image53.emf"/><Relationship Id="rId8" Type="http://schemas.openxmlformats.org/officeDocument/2006/relationships/image" Target="../media/image39.emf"/><Relationship Id="rId3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emf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oleObject" Target="../embeddings/oleObject25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8.emf"/><Relationship Id="rId5" Type="http://schemas.openxmlformats.org/officeDocument/2006/relationships/image" Target="../media/image63.png"/><Relationship Id="rId15" Type="http://schemas.openxmlformats.org/officeDocument/2006/relationships/image" Target="../media/image71.png"/><Relationship Id="rId10" Type="http://schemas.openxmlformats.org/officeDocument/2006/relationships/oleObject" Target="../embeddings/oleObject24.bin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79.emf"/><Relationship Id="rId3" Type="http://schemas.openxmlformats.org/officeDocument/2006/relationships/image" Target="../media/image72.png"/><Relationship Id="rId7" Type="http://schemas.openxmlformats.org/officeDocument/2006/relationships/image" Target="../media/image74.emf"/><Relationship Id="rId12" Type="http://schemas.openxmlformats.org/officeDocument/2006/relationships/image" Target="../media/image76.emf"/><Relationship Id="rId17" Type="http://schemas.openxmlformats.org/officeDocument/2006/relationships/oleObject" Target="../embeddings/oleObject31.bin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8.emf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7.bin"/><Relationship Id="rId11" Type="http://schemas.openxmlformats.org/officeDocument/2006/relationships/oleObject" Target="../embeddings/oleObject28.bin"/><Relationship Id="rId5" Type="http://schemas.openxmlformats.org/officeDocument/2006/relationships/image" Target="../media/image73.emf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50.emf"/><Relationship Id="rId19" Type="http://schemas.openxmlformats.org/officeDocument/2006/relationships/image" Target="../media/image80.png"/><Relationship Id="rId4" Type="http://schemas.openxmlformats.org/officeDocument/2006/relationships/oleObject" Target="../embeddings/oleObject26.bin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7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image" Target="../media/image86.emf"/><Relationship Id="rId3" Type="http://schemas.openxmlformats.org/officeDocument/2006/relationships/image" Target="../media/image81.png"/><Relationship Id="rId7" Type="http://schemas.openxmlformats.org/officeDocument/2006/relationships/image" Target="../media/image83.emf"/><Relationship Id="rId12" Type="http://schemas.openxmlformats.org/officeDocument/2006/relationships/oleObject" Target="../embeddings/oleObject35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85.emf"/><Relationship Id="rId5" Type="http://schemas.openxmlformats.org/officeDocument/2006/relationships/image" Target="../media/image82.png"/><Relationship Id="rId10" Type="http://schemas.openxmlformats.org/officeDocument/2006/relationships/oleObject" Target="../embeddings/oleObject34.bin"/><Relationship Id="rId4" Type="http://schemas.openxmlformats.org/officeDocument/2006/relationships/image" Target="../media/image9.png"/><Relationship Id="rId9" Type="http://schemas.openxmlformats.org/officeDocument/2006/relationships/image" Target="../media/image8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99.emf"/><Relationship Id="rId18" Type="http://schemas.openxmlformats.org/officeDocument/2006/relationships/oleObject" Target="../embeddings/oleObject42.bin"/><Relationship Id="rId3" Type="http://schemas.openxmlformats.org/officeDocument/2006/relationships/image" Target="../media/image95.png"/><Relationship Id="rId21" Type="http://schemas.openxmlformats.org/officeDocument/2006/relationships/image" Target="../media/image103.emf"/><Relationship Id="rId7" Type="http://schemas.openxmlformats.org/officeDocument/2006/relationships/image" Target="../media/image97.emf"/><Relationship Id="rId12" Type="http://schemas.openxmlformats.org/officeDocument/2006/relationships/oleObject" Target="../embeddings/oleObject39.bin"/><Relationship Id="rId17" Type="http://schemas.openxmlformats.org/officeDocument/2006/relationships/image" Target="../media/image101.emf"/><Relationship Id="rId2" Type="http://schemas.openxmlformats.org/officeDocument/2006/relationships/notesSlide" Target="../notesSlides/notesSlide18.xml"/><Relationship Id="rId16" Type="http://schemas.openxmlformats.org/officeDocument/2006/relationships/oleObject" Target="../embeddings/oleObject41.bin"/><Relationship Id="rId20" Type="http://schemas.openxmlformats.org/officeDocument/2006/relationships/oleObject" Target="../embeddings/oleObject43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98.emf"/><Relationship Id="rId24" Type="http://schemas.openxmlformats.org/officeDocument/2006/relationships/oleObject" Target="../embeddings/oleObject44.bin"/><Relationship Id="rId5" Type="http://schemas.openxmlformats.org/officeDocument/2006/relationships/image" Target="../media/image96.emf"/><Relationship Id="rId15" Type="http://schemas.openxmlformats.org/officeDocument/2006/relationships/image" Target="../media/image100.emf"/><Relationship Id="rId23" Type="http://schemas.openxmlformats.org/officeDocument/2006/relationships/image" Target="../media/image105.png"/><Relationship Id="rId10" Type="http://schemas.openxmlformats.org/officeDocument/2006/relationships/oleObject" Target="../embeddings/oleObject38.bin"/><Relationship Id="rId19" Type="http://schemas.openxmlformats.org/officeDocument/2006/relationships/image" Target="../media/image102.emf"/><Relationship Id="rId4" Type="http://schemas.openxmlformats.org/officeDocument/2006/relationships/oleObject" Target="../embeddings/oleObject36.bin"/><Relationship Id="rId9" Type="http://schemas.openxmlformats.org/officeDocument/2006/relationships/image" Target="../media/image50.emf"/><Relationship Id="rId14" Type="http://schemas.openxmlformats.org/officeDocument/2006/relationships/oleObject" Target="../embeddings/oleObject40.bin"/><Relationship Id="rId22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oleObject" Target="../embeddings/oleObject3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emf"/><Relationship Id="rId5" Type="http://schemas.openxmlformats.org/officeDocument/2006/relationships/image" Target="../media/image10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7.emf"/><Relationship Id="rId4" Type="http://schemas.openxmlformats.org/officeDocument/2006/relationships/image" Target="../media/image24.emf"/><Relationship Id="rId9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05492-3011-E107-9D0E-5144445D2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6BF734D-6522-873C-E254-1C27CE530EE7}"/>
              </a:ext>
            </a:extLst>
          </p:cNvPr>
          <p:cNvSpPr txBox="1"/>
          <p:nvPr/>
        </p:nvSpPr>
        <p:spPr>
          <a:xfrm>
            <a:off x="1251211" y="1882869"/>
            <a:ext cx="96895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spc="300" dirty="0">
                <a:solidFill>
                  <a:srgbClr val="172C5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Photocatalytic Deracemization</a:t>
            </a:r>
            <a:endParaRPr lang="zh-CN" altLang="en-US" sz="4000" b="1" spc="300" dirty="0">
              <a:solidFill>
                <a:srgbClr val="172C5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D74C3419-F82D-AC7D-91FB-12B55174A3B8}"/>
              </a:ext>
            </a:extLst>
          </p:cNvPr>
          <p:cNvSpPr txBox="1"/>
          <p:nvPr/>
        </p:nvSpPr>
        <p:spPr>
          <a:xfrm>
            <a:off x="3554645" y="3588477"/>
            <a:ext cx="50827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hijun Zhou (07.05.2026)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Supervisor: Prof.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Jieping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Zhu</a:t>
            </a:r>
          </a:p>
          <a:p>
            <a:pPr algn="ctr">
              <a:lnSpc>
                <a:spcPts val="1800"/>
              </a:lnSpc>
            </a:pPr>
            <a:r>
              <a:rPr lang="fr-FR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Laboratory of Synthesis and Natural Products</a:t>
            </a:r>
          </a:p>
          <a:p>
            <a:pPr algn="ctr">
              <a:lnSpc>
                <a:spcPts val="1800"/>
              </a:lnSpc>
            </a:pPr>
            <a:r>
              <a:rPr lang="fr-FR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(LSPN)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941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79B90-328B-8A72-A982-7F91D5F1B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1FDFB251-A657-91A9-74AE-65339DDF3075}"/>
              </a:ext>
            </a:extLst>
          </p:cNvPr>
          <p:cNvGrpSpPr/>
          <p:nvPr/>
        </p:nvGrpSpPr>
        <p:grpSpPr>
          <a:xfrm>
            <a:off x="11786036" y="6508730"/>
            <a:ext cx="505989" cy="246221"/>
            <a:chOff x="11415078" y="270991"/>
            <a:chExt cx="505989" cy="246221"/>
          </a:xfrm>
        </p:grpSpPr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7DA25AD6-52D6-003C-829C-662E7B8877F2}"/>
                </a:ext>
              </a:extLst>
            </p:cNvPr>
            <p:cNvSpPr txBox="1"/>
            <p:nvPr/>
          </p:nvSpPr>
          <p:spPr>
            <a:xfrm>
              <a:off x="11470959" y="270991"/>
              <a:ext cx="4501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fld id="{260E2A6B-A809-4840-BF14-8648BC0BDF87}" type="slidenum">
                <a:rPr lang="id-ID" sz="1000" b="0" i="0" strike="noStrike" spc="30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Heavy" panose="020F0902020204030203" pitchFamily="34" charset="0"/>
                </a:rPr>
                <a:pPr/>
                <a:t>10</a:t>
              </a:fld>
              <a:endParaRPr lang="id-ID" sz="1000" b="0" i="0" strike="noStrike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Heavy" panose="020F0902020204030203" pitchFamily="34" charset="0"/>
              </a:endParaRPr>
            </a:p>
          </p:txBody>
        </p:sp>
        <p:cxnSp>
          <p:nvCxnSpPr>
            <p:cNvPr id="7" name="Straight Connector 26">
              <a:extLst>
                <a:ext uri="{FF2B5EF4-FFF2-40B4-BE49-F238E27FC236}">
                  <a16:creationId xmlns:a16="http://schemas.microsoft.com/office/drawing/2014/main" id="{87FFE632-BF74-78B0-B14E-86F0AF35C9AA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78" y="304477"/>
              <a:ext cx="0" cy="156705"/>
            </a:xfrm>
            <a:prstGeom prst="line">
              <a:avLst/>
            </a:prstGeom>
            <a:ln w="28575">
              <a:solidFill>
                <a:srgbClr val="E600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763ADF24-17C3-2FA2-2C39-29BD4D32DAD0}"/>
              </a:ext>
            </a:extLst>
          </p:cNvPr>
          <p:cNvSpPr txBox="1"/>
          <p:nvPr/>
        </p:nvSpPr>
        <p:spPr>
          <a:xfrm>
            <a:off x="1118840" y="357033"/>
            <a:ext cx="5346807" cy="565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spc="300" dirty="0">
                <a:solidFill>
                  <a:srgbClr val="172C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Linear Deracemization</a:t>
            </a:r>
          </a:p>
        </p:txBody>
      </p:sp>
      <p:grpSp>
        <p:nvGrpSpPr>
          <p:cNvPr id="282" name="组合 281">
            <a:extLst>
              <a:ext uri="{FF2B5EF4-FFF2-40B4-BE49-F238E27FC236}">
                <a16:creationId xmlns:a16="http://schemas.microsoft.com/office/drawing/2014/main" id="{F29EF5B2-6FA1-637B-2AF1-3A08E49F5625}"/>
              </a:ext>
            </a:extLst>
          </p:cNvPr>
          <p:cNvGrpSpPr/>
          <p:nvPr/>
        </p:nvGrpSpPr>
        <p:grpSpPr>
          <a:xfrm>
            <a:off x="368546" y="357033"/>
            <a:ext cx="562826" cy="562826"/>
            <a:chOff x="1730864" y="705006"/>
            <a:chExt cx="562826" cy="562826"/>
          </a:xfrm>
        </p:grpSpPr>
        <p:sp>
          <p:nvSpPr>
            <p:cNvPr id="283" name="Oval 5">
              <a:extLst>
                <a:ext uri="{FF2B5EF4-FFF2-40B4-BE49-F238E27FC236}">
                  <a16:creationId xmlns:a16="http://schemas.microsoft.com/office/drawing/2014/main" id="{CEAB4CE0-FACC-3AAC-5054-F8FF68797A74}"/>
                </a:ext>
              </a:extLst>
            </p:cNvPr>
            <p:cNvSpPr/>
            <p:nvPr/>
          </p:nvSpPr>
          <p:spPr>
            <a:xfrm flipV="1">
              <a:off x="1730864" y="705006"/>
              <a:ext cx="562826" cy="562826"/>
            </a:xfrm>
            <a:prstGeom prst="ellipse">
              <a:avLst/>
            </a:prstGeom>
            <a:solidFill>
              <a:srgbClr val="E600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endParaRPr>
            </a:p>
          </p:txBody>
        </p:sp>
        <p:sp>
          <p:nvSpPr>
            <p:cNvPr id="284" name="TextBox 46">
              <a:extLst>
                <a:ext uri="{FF2B5EF4-FFF2-40B4-BE49-F238E27FC236}">
                  <a16:creationId xmlns:a16="http://schemas.microsoft.com/office/drawing/2014/main" id="{D0EE695F-6F11-D140-1906-CF6C3A337FE5}"/>
                </a:ext>
              </a:extLst>
            </p:cNvPr>
            <p:cNvSpPr txBox="1"/>
            <p:nvPr/>
          </p:nvSpPr>
          <p:spPr>
            <a:xfrm>
              <a:off x="1852543" y="755587"/>
              <a:ext cx="3194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pitchFamily="34" charset="0"/>
                </a:rPr>
                <a:t>1</a:t>
              </a:r>
              <a:endParaRPr lang="id-ID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 pitchFamily="34" charset="0"/>
              </a:endParaRPr>
            </a:p>
          </p:txBody>
        </p:sp>
      </p:grpSp>
      <p:pic>
        <p:nvPicPr>
          <p:cNvPr id="251" name="图片 250">
            <a:extLst>
              <a:ext uri="{FF2B5EF4-FFF2-40B4-BE49-F238E27FC236}">
                <a16:creationId xmlns:a16="http://schemas.microsoft.com/office/drawing/2014/main" id="{FF87A5E4-1E25-DF4E-89C6-6D3DD497F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481" y="1527707"/>
            <a:ext cx="931883" cy="617195"/>
          </a:xfrm>
          <a:prstGeom prst="rect">
            <a:avLst/>
          </a:prstGeom>
        </p:spPr>
      </p:pic>
      <p:pic>
        <p:nvPicPr>
          <p:cNvPr id="286" name="图片 285">
            <a:extLst>
              <a:ext uri="{FF2B5EF4-FFF2-40B4-BE49-F238E27FC236}">
                <a16:creationId xmlns:a16="http://schemas.microsoft.com/office/drawing/2014/main" id="{C10D797D-D21D-348E-66B1-7D51C8DB9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254" y="5016024"/>
            <a:ext cx="962336" cy="641557"/>
          </a:xfrm>
          <a:prstGeom prst="rect">
            <a:avLst/>
          </a:prstGeom>
        </p:spPr>
      </p:pic>
      <p:pic>
        <p:nvPicPr>
          <p:cNvPr id="290" name="图片 289">
            <a:extLst>
              <a:ext uri="{FF2B5EF4-FFF2-40B4-BE49-F238E27FC236}">
                <a16:creationId xmlns:a16="http://schemas.microsoft.com/office/drawing/2014/main" id="{5B8A31B2-8C9F-4EC2-F7F5-165FDFCA3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923" y="1547142"/>
            <a:ext cx="799916" cy="602982"/>
          </a:xfrm>
          <a:prstGeom prst="rect">
            <a:avLst/>
          </a:prstGeom>
        </p:spPr>
      </p:pic>
      <p:pic>
        <p:nvPicPr>
          <p:cNvPr id="294" name="图片 293">
            <a:extLst>
              <a:ext uri="{FF2B5EF4-FFF2-40B4-BE49-F238E27FC236}">
                <a16:creationId xmlns:a16="http://schemas.microsoft.com/office/drawing/2014/main" id="{48E90A6D-02BB-ACBC-3FB4-E1D1CC6CA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5186" y="5074901"/>
            <a:ext cx="808037" cy="582680"/>
          </a:xfrm>
          <a:prstGeom prst="rect">
            <a:avLst/>
          </a:prstGeom>
        </p:spPr>
      </p:pic>
      <p:graphicFrame>
        <p:nvGraphicFramePr>
          <p:cNvPr id="303" name="对象 302">
            <a:extLst>
              <a:ext uri="{FF2B5EF4-FFF2-40B4-BE49-F238E27FC236}">
                <a16:creationId xmlns:a16="http://schemas.microsoft.com/office/drawing/2014/main" id="{FBC6BAF7-410A-16BC-0DC3-201A09435A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036386"/>
              </p:ext>
            </p:extLst>
          </p:nvPr>
        </p:nvGraphicFramePr>
        <p:xfrm>
          <a:off x="8447955" y="1486736"/>
          <a:ext cx="574675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7" imgW="574158" imgH="661109" progId="ChemDraw.Document.6.0">
                  <p:embed/>
                </p:oleObj>
              </mc:Choice>
              <mc:Fallback>
                <p:oleObj name="CS ChemDraw Drawing" r:id="rId7" imgW="574158" imgH="66110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447955" y="1486736"/>
                        <a:ext cx="574675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4" name="对象 303">
            <a:extLst>
              <a:ext uri="{FF2B5EF4-FFF2-40B4-BE49-F238E27FC236}">
                <a16:creationId xmlns:a16="http://schemas.microsoft.com/office/drawing/2014/main" id="{3BCA2FFB-F845-D6A0-E87E-365B9497ED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4791691"/>
              </p:ext>
            </p:extLst>
          </p:nvPr>
        </p:nvGraphicFramePr>
        <p:xfrm>
          <a:off x="8488573" y="4972065"/>
          <a:ext cx="574675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9" imgW="574631" imgH="661109" progId="ChemDraw.Document.6.0">
                  <p:embed/>
                </p:oleObj>
              </mc:Choice>
              <mc:Fallback>
                <p:oleObj name="CS ChemDraw Drawing" r:id="rId9" imgW="574631" imgH="66110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488573" y="4972065"/>
                        <a:ext cx="574675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" name="对象 306">
            <a:extLst>
              <a:ext uri="{FF2B5EF4-FFF2-40B4-BE49-F238E27FC236}">
                <a16:creationId xmlns:a16="http://schemas.microsoft.com/office/drawing/2014/main" id="{320FE7A0-966B-4115-4E57-29D24B907E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4161458"/>
              </p:ext>
            </p:extLst>
          </p:nvPr>
        </p:nvGraphicFramePr>
        <p:xfrm>
          <a:off x="10018302" y="1486736"/>
          <a:ext cx="962025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1" imgW="961656" imgH="587862" progId="ChemDraw.Document.6.0">
                  <p:embed/>
                </p:oleObj>
              </mc:Choice>
              <mc:Fallback>
                <p:oleObj name="CS ChemDraw Drawing" r:id="rId11" imgW="961656" imgH="58786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018302" y="1486736"/>
                        <a:ext cx="962025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" name="对象 307">
            <a:extLst>
              <a:ext uri="{FF2B5EF4-FFF2-40B4-BE49-F238E27FC236}">
                <a16:creationId xmlns:a16="http://schemas.microsoft.com/office/drawing/2014/main" id="{F1950377-8A64-3826-1851-48DC4AE949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381548"/>
              </p:ext>
            </p:extLst>
          </p:nvPr>
        </p:nvGraphicFramePr>
        <p:xfrm>
          <a:off x="10075452" y="4997767"/>
          <a:ext cx="960437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3" imgW="961183" imgH="587862" progId="ChemDraw.Document.6.0">
                  <p:embed/>
                </p:oleObj>
              </mc:Choice>
              <mc:Fallback>
                <p:oleObj name="CS ChemDraw Drawing" r:id="rId13" imgW="961183" imgH="58786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075452" y="4997767"/>
                        <a:ext cx="960437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9" name="对象 308">
            <a:extLst>
              <a:ext uri="{FF2B5EF4-FFF2-40B4-BE49-F238E27FC236}">
                <a16:creationId xmlns:a16="http://schemas.microsoft.com/office/drawing/2014/main" id="{323678A6-9958-944A-C5DB-C33AE7ED5C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7925176"/>
              </p:ext>
            </p:extLst>
          </p:nvPr>
        </p:nvGraphicFramePr>
        <p:xfrm>
          <a:off x="10018302" y="3238697"/>
          <a:ext cx="1017587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5" imgW="1017890" imgH="715926" progId="ChemDraw.Document.6.0">
                  <p:embed/>
                </p:oleObj>
              </mc:Choice>
              <mc:Fallback>
                <p:oleObj name="CS ChemDraw Drawing" r:id="rId15" imgW="1017890" imgH="71592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018302" y="3238697"/>
                        <a:ext cx="1017587" cy="71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0" name="对象 309">
            <a:extLst>
              <a:ext uri="{FF2B5EF4-FFF2-40B4-BE49-F238E27FC236}">
                <a16:creationId xmlns:a16="http://schemas.microsoft.com/office/drawing/2014/main" id="{12AE60F0-6B0F-DC73-16DE-F56E5EF699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7206845"/>
              </p:ext>
            </p:extLst>
          </p:nvPr>
        </p:nvGraphicFramePr>
        <p:xfrm>
          <a:off x="8256615" y="3177973"/>
          <a:ext cx="835025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7" imgW="834538" imgH="684264" progId="ChemDraw.Document.6.0">
                  <p:embed/>
                </p:oleObj>
              </mc:Choice>
              <mc:Fallback>
                <p:oleObj name="CS ChemDraw Drawing" r:id="rId17" imgW="834538" imgH="68426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256615" y="3177973"/>
                        <a:ext cx="835025" cy="684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6" name="组合 315">
            <a:extLst>
              <a:ext uri="{FF2B5EF4-FFF2-40B4-BE49-F238E27FC236}">
                <a16:creationId xmlns:a16="http://schemas.microsoft.com/office/drawing/2014/main" id="{641F8642-8DAB-33A0-0C9C-064D5B98EC0E}"/>
              </a:ext>
            </a:extLst>
          </p:cNvPr>
          <p:cNvGrpSpPr/>
          <p:nvPr/>
        </p:nvGrpSpPr>
        <p:grpSpPr>
          <a:xfrm>
            <a:off x="6226784" y="3062446"/>
            <a:ext cx="1221398" cy="853290"/>
            <a:chOff x="5619369" y="3292677"/>
            <a:chExt cx="1221398" cy="853290"/>
          </a:xfrm>
        </p:grpSpPr>
        <p:pic>
          <p:nvPicPr>
            <p:cNvPr id="292" name="图片 291">
              <a:extLst>
                <a:ext uri="{FF2B5EF4-FFF2-40B4-BE49-F238E27FC236}">
                  <a16:creationId xmlns:a16="http://schemas.microsoft.com/office/drawing/2014/main" id="{5F8D2BFB-973B-AAC1-094E-ED57EEA4A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619369" y="3478016"/>
              <a:ext cx="810068" cy="667951"/>
            </a:xfrm>
            <a:prstGeom prst="rect">
              <a:avLst/>
            </a:prstGeom>
          </p:spPr>
        </p:pic>
        <p:graphicFrame>
          <p:nvGraphicFramePr>
            <p:cNvPr id="313" name="对象 312">
              <a:extLst>
                <a:ext uri="{FF2B5EF4-FFF2-40B4-BE49-F238E27FC236}">
                  <a16:creationId xmlns:a16="http://schemas.microsoft.com/office/drawing/2014/main" id="{A549705F-594C-E379-BD28-D51E47AA3D1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31237028"/>
                </p:ext>
              </p:extLst>
            </p:nvPr>
          </p:nvGraphicFramePr>
          <p:xfrm>
            <a:off x="6243867" y="3292677"/>
            <a:ext cx="596900" cy="466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20" imgW="655438" imgH="513198" progId="ChemDraw.Document.6.0">
                    <p:embed/>
                  </p:oleObj>
                </mc:Choice>
                <mc:Fallback>
                  <p:oleObj name="CS ChemDraw Drawing" r:id="rId20" imgW="655438" imgH="513198" progId="ChemDraw.Document.6.0">
                    <p:embed/>
                    <p:pic>
                      <p:nvPicPr>
                        <p:cNvPr id="297" name="对象 296">
                          <a:extLst>
                            <a:ext uri="{FF2B5EF4-FFF2-40B4-BE49-F238E27FC236}">
                              <a16:creationId xmlns:a16="http://schemas.microsoft.com/office/drawing/2014/main" id="{81AC47EA-0D6D-8E19-22B9-A7A3D9872E7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6243867" y="3292677"/>
                          <a:ext cx="596900" cy="466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8" name="组合 317">
            <a:extLst>
              <a:ext uri="{FF2B5EF4-FFF2-40B4-BE49-F238E27FC236}">
                <a16:creationId xmlns:a16="http://schemas.microsoft.com/office/drawing/2014/main" id="{7A6BBF45-B93D-E704-80F3-7A54C355346E}"/>
              </a:ext>
            </a:extLst>
          </p:cNvPr>
          <p:cNvGrpSpPr/>
          <p:nvPr/>
        </p:nvGrpSpPr>
        <p:grpSpPr>
          <a:xfrm>
            <a:off x="4287188" y="3217958"/>
            <a:ext cx="964367" cy="681701"/>
            <a:chOff x="3860570" y="3271938"/>
            <a:chExt cx="964367" cy="681701"/>
          </a:xfrm>
        </p:grpSpPr>
        <p:pic>
          <p:nvPicPr>
            <p:cNvPr id="288" name="图片 287">
              <a:extLst>
                <a:ext uri="{FF2B5EF4-FFF2-40B4-BE49-F238E27FC236}">
                  <a16:creationId xmlns:a16="http://schemas.microsoft.com/office/drawing/2014/main" id="{0A59A08D-3C62-743E-C702-7976E6865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860570" y="3293809"/>
              <a:ext cx="964367" cy="659830"/>
            </a:xfrm>
            <a:prstGeom prst="rect">
              <a:avLst/>
            </a:prstGeom>
          </p:spPr>
        </p:pic>
        <p:sp>
          <p:nvSpPr>
            <p:cNvPr id="317" name="矩形 316">
              <a:extLst>
                <a:ext uri="{FF2B5EF4-FFF2-40B4-BE49-F238E27FC236}">
                  <a16:creationId xmlns:a16="http://schemas.microsoft.com/office/drawing/2014/main" id="{C7414897-1A82-BED3-AB4D-7CDD8E91FDBD}"/>
                </a:ext>
              </a:extLst>
            </p:cNvPr>
            <p:cNvSpPr/>
            <p:nvPr/>
          </p:nvSpPr>
          <p:spPr>
            <a:xfrm>
              <a:off x="3979863" y="3292677"/>
              <a:ext cx="244475" cy="13632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314" name="对象 313">
              <a:extLst>
                <a:ext uri="{FF2B5EF4-FFF2-40B4-BE49-F238E27FC236}">
                  <a16:creationId xmlns:a16="http://schemas.microsoft.com/office/drawing/2014/main" id="{C4EFAF53-7F81-8961-7A47-945FB855EC6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0252067"/>
                </p:ext>
              </p:extLst>
            </p:nvPr>
          </p:nvGraphicFramePr>
          <p:xfrm>
            <a:off x="3979863" y="3271938"/>
            <a:ext cx="317500" cy="17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23" imgW="350638" imgH="194694" progId="ChemDraw.Document.6.0">
                    <p:embed/>
                  </p:oleObj>
                </mc:Choice>
                <mc:Fallback>
                  <p:oleObj name="CS ChemDraw Drawing" r:id="rId23" imgW="350638" imgH="194694" progId="ChemDraw.Document.6.0">
                    <p:embed/>
                    <p:pic>
                      <p:nvPicPr>
                        <p:cNvPr id="297" name="对象 296">
                          <a:extLst>
                            <a:ext uri="{FF2B5EF4-FFF2-40B4-BE49-F238E27FC236}">
                              <a16:creationId xmlns:a16="http://schemas.microsoft.com/office/drawing/2014/main" id="{81AC47EA-0D6D-8E19-22B9-A7A3D9872E7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3979863" y="3271938"/>
                          <a:ext cx="317500" cy="177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20" name="对象 319">
            <a:extLst>
              <a:ext uri="{FF2B5EF4-FFF2-40B4-BE49-F238E27FC236}">
                <a16:creationId xmlns:a16="http://schemas.microsoft.com/office/drawing/2014/main" id="{84E414FA-FA3A-2C5E-CFB4-905307C2B5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708318"/>
              </p:ext>
            </p:extLst>
          </p:nvPr>
        </p:nvGraphicFramePr>
        <p:xfrm>
          <a:off x="4723998" y="2305050"/>
          <a:ext cx="439738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5" imgW="439952" imgH="731047" progId="ChemDraw.Document.6.0">
                  <p:embed/>
                </p:oleObj>
              </mc:Choice>
              <mc:Fallback>
                <p:oleObj name="CS ChemDraw Drawing" r:id="rId25" imgW="439952" imgH="731047" progId="ChemDraw.Document.6.0">
                  <p:embed/>
                  <p:pic>
                    <p:nvPicPr>
                      <p:cNvPr id="299" name="对象 298">
                        <a:extLst>
                          <a:ext uri="{FF2B5EF4-FFF2-40B4-BE49-F238E27FC236}">
                            <a16:creationId xmlns:a16="http://schemas.microsoft.com/office/drawing/2014/main" id="{561F073C-19CD-7D28-346A-2B28097E6D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723998" y="2305050"/>
                        <a:ext cx="439738" cy="731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1" name="对象 330">
            <a:extLst>
              <a:ext uri="{FF2B5EF4-FFF2-40B4-BE49-F238E27FC236}">
                <a16:creationId xmlns:a16="http://schemas.microsoft.com/office/drawing/2014/main" id="{0BA97883-6DC5-E6CC-7366-D7F9176DF0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937325"/>
              </p:ext>
            </p:extLst>
          </p:nvPr>
        </p:nvGraphicFramePr>
        <p:xfrm>
          <a:off x="4709046" y="4093578"/>
          <a:ext cx="12065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7" imgW="120030" imgH="731047" progId="ChemDraw.Document.6.0">
                  <p:embed/>
                </p:oleObj>
              </mc:Choice>
              <mc:Fallback>
                <p:oleObj name="CS ChemDraw Drawing" r:id="rId27" imgW="120030" imgH="731047" progId="ChemDraw.Document.6.0">
                  <p:embed/>
                  <p:pic>
                    <p:nvPicPr>
                      <p:cNvPr id="320" name="对象 319">
                        <a:extLst>
                          <a:ext uri="{FF2B5EF4-FFF2-40B4-BE49-F238E27FC236}">
                            <a16:creationId xmlns:a16="http://schemas.microsoft.com/office/drawing/2014/main" id="{84E414FA-FA3A-2C5E-CFB4-905307C2B5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4709046" y="4093578"/>
                        <a:ext cx="120650" cy="731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2" name="对象 331">
            <a:extLst>
              <a:ext uri="{FF2B5EF4-FFF2-40B4-BE49-F238E27FC236}">
                <a16:creationId xmlns:a16="http://schemas.microsoft.com/office/drawing/2014/main" id="{3BCF45EC-512D-1F68-5B1C-98226FB5AD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0870536"/>
              </p:ext>
            </p:extLst>
          </p:nvPr>
        </p:nvGraphicFramePr>
        <p:xfrm>
          <a:off x="6631818" y="4093578"/>
          <a:ext cx="12065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9" imgW="120030" imgH="731047" progId="ChemDraw.Document.6.0">
                  <p:embed/>
                </p:oleObj>
              </mc:Choice>
              <mc:Fallback>
                <p:oleObj name="CS ChemDraw Drawing" r:id="rId29" imgW="120030" imgH="731047" progId="ChemDraw.Document.6.0">
                  <p:embed/>
                  <p:pic>
                    <p:nvPicPr>
                      <p:cNvPr id="321" name="对象 320">
                        <a:extLst>
                          <a:ext uri="{FF2B5EF4-FFF2-40B4-BE49-F238E27FC236}">
                            <a16:creationId xmlns:a16="http://schemas.microsoft.com/office/drawing/2014/main" id="{DF79BBCE-54BD-15F6-9805-C0DB91D247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631818" y="4093578"/>
                        <a:ext cx="120650" cy="731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5" name="对象 334">
            <a:extLst>
              <a:ext uri="{FF2B5EF4-FFF2-40B4-BE49-F238E27FC236}">
                <a16:creationId xmlns:a16="http://schemas.microsoft.com/office/drawing/2014/main" id="{5E5B74E6-062B-9E8F-CDE3-1F19D2976F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9577262"/>
              </p:ext>
            </p:extLst>
          </p:nvPr>
        </p:nvGraphicFramePr>
        <p:xfrm>
          <a:off x="8596885" y="4093578"/>
          <a:ext cx="12065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9" imgW="120030" imgH="731047" progId="ChemDraw.Document.6.0">
                  <p:embed/>
                </p:oleObj>
              </mc:Choice>
              <mc:Fallback>
                <p:oleObj name="CS ChemDraw Drawing" r:id="rId29" imgW="120030" imgH="731047" progId="ChemDraw.Document.6.0">
                  <p:embed/>
                  <p:pic>
                    <p:nvPicPr>
                      <p:cNvPr id="324" name="对象 323">
                        <a:extLst>
                          <a:ext uri="{FF2B5EF4-FFF2-40B4-BE49-F238E27FC236}">
                            <a16:creationId xmlns:a16="http://schemas.microsoft.com/office/drawing/2014/main" id="{CB787C7C-D024-2103-A1E4-17A8C90268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8596885" y="4093578"/>
                        <a:ext cx="120650" cy="731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6" name="对象 335">
            <a:extLst>
              <a:ext uri="{FF2B5EF4-FFF2-40B4-BE49-F238E27FC236}">
                <a16:creationId xmlns:a16="http://schemas.microsoft.com/office/drawing/2014/main" id="{FDF9933D-2D2E-4E76-8E8F-C83C19C0E2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324957"/>
              </p:ext>
            </p:extLst>
          </p:nvPr>
        </p:nvGraphicFramePr>
        <p:xfrm>
          <a:off x="10381417" y="4093578"/>
          <a:ext cx="12065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9" imgW="120030" imgH="731047" progId="ChemDraw.Document.6.0">
                  <p:embed/>
                </p:oleObj>
              </mc:Choice>
              <mc:Fallback>
                <p:oleObj name="CS ChemDraw Drawing" r:id="rId29" imgW="120030" imgH="731047" progId="ChemDraw.Document.6.0">
                  <p:embed/>
                  <p:pic>
                    <p:nvPicPr>
                      <p:cNvPr id="325" name="对象 324">
                        <a:extLst>
                          <a:ext uri="{FF2B5EF4-FFF2-40B4-BE49-F238E27FC236}">
                            <a16:creationId xmlns:a16="http://schemas.microsoft.com/office/drawing/2014/main" id="{76504C4D-14A6-78D0-87B0-2B55D2B8AE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0381417" y="4093578"/>
                        <a:ext cx="120650" cy="731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8" name="图片 337">
            <a:extLst>
              <a:ext uri="{FF2B5EF4-FFF2-40B4-BE49-F238E27FC236}">
                <a16:creationId xmlns:a16="http://schemas.microsoft.com/office/drawing/2014/main" id="{931D3786-A143-488E-141C-AEDA2E2653A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46425" y="1547142"/>
            <a:ext cx="2787304" cy="4183200"/>
          </a:xfrm>
          <a:prstGeom prst="rect">
            <a:avLst/>
          </a:prstGeom>
        </p:spPr>
      </p:pic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295FC683-ED59-68B5-2367-1088FD6D60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066150"/>
              </p:ext>
            </p:extLst>
          </p:nvPr>
        </p:nvGraphicFramePr>
        <p:xfrm>
          <a:off x="6634902" y="2305050"/>
          <a:ext cx="431800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1" imgW="432391" imgH="731047" progId="ChemDraw.Document.6.0">
                  <p:embed/>
                </p:oleObj>
              </mc:Choice>
              <mc:Fallback>
                <p:oleObj name="CS ChemDraw Drawing" r:id="rId31" imgW="432391" imgH="731047" progId="ChemDraw.Document.6.0">
                  <p:embed/>
                  <p:pic>
                    <p:nvPicPr>
                      <p:cNvPr id="320" name="对象 319">
                        <a:extLst>
                          <a:ext uri="{FF2B5EF4-FFF2-40B4-BE49-F238E27FC236}">
                            <a16:creationId xmlns:a16="http://schemas.microsoft.com/office/drawing/2014/main" id="{84E414FA-FA3A-2C5E-CFB4-905307C2B5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6634902" y="2305050"/>
                        <a:ext cx="431800" cy="731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组合 11">
            <a:extLst>
              <a:ext uri="{FF2B5EF4-FFF2-40B4-BE49-F238E27FC236}">
                <a16:creationId xmlns:a16="http://schemas.microsoft.com/office/drawing/2014/main" id="{28D1E4C9-8DEB-5FD7-D605-3889648C3AB6}"/>
              </a:ext>
            </a:extLst>
          </p:cNvPr>
          <p:cNvGrpSpPr/>
          <p:nvPr/>
        </p:nvGrpSpPr>
        <p:grpSpPr>
          <a:xfrm>
            <a:off x="4287188" y="2429516"/>
            <a:ext cx="320456" cy="320456"/>
            <a:chOff x="7637276" y="3689175"/>
            <a:chExt cx="818707" cy="818707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FE6B978-4694-2B86-CCF5-91D4EA0C2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741" y="3827720"/>
              <a:ext cx="553779" cy="553779"/>
            </a:xfrm>
            <a:prstGeom prst="rect">
              <a:avLst/>
            </a:prstGeom>
          </p:spPr>
        </p:pic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45C1D2E6-DCC8-09ED-C69B-4D4ABC831A11}"/>
                </a:ext>
              </a:extLst>
            </p:cNvPr>
            <p:cNvSpPr/>
            <p:nvPr/>
          </p:nvSpPr>
          <p:spPr>
            <a:xfrm>
              <a:off x="7637276" y="3689175"/>
              <a:ext cx="818707" cy="818707"/>
            </a:xfrm>
            <a:prstGeom prst="ellipse">
              <a:avLst/>
            </a:prstGeom>
            <a:noFill/>
            <a:ln w="25400">
              <a:solidFill>
                <a:srgbClr val="DA840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A290CAA-00AA-4D47-04C4-E25F13C7B846}"/>
              </a:ext>
            </a:extLst>
          </p:cNvPr>
          <p:cNvGrpSpPr/>
          <p:nvPr/>
        </p:nvGrpSpPr>
        <p:grpSpPr>
          <a:xfrm>
            <a:off x="6191566" y="2429516"/>
            <a:ext cx="320456" cy="320456"/>
            <a:chOff x="7637276" y="3689175"/>
            <a:chExt cx="818707" cy="818707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8A739D6-2CE1-CA36-FD16-C257945DE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741" y="3827720"/>
              <a:ext cx="553779" cy="553779"/>
            </a:xfrm>
            <a:prstGeom prst="rect">
              <a:avLst/>
            </a:prstGeom>
          </p:spPr>
        </p:pic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073B02C4-7D03-2038-D4BE-CD11A254F634}"/>
                </a:ext>
              </a:extLst>
            </p:cNvPr>
            <p:cNvSpPr/>
            <p:nvPr/>
          </p:nvSpPr>
          <p:spPr>
            <a:xfrm>
              <a:off x="7637276" y="3689175"/>
              <a:ext cx="818707" cy="818707"/>
            </a:xfrm>
            <a:prstGeom prst="ellipse">
              <a:avLst/>
            </a:prstGeom>
            <a:noFill/>
            <a:ln w="25400">
              <a:solidFill>
                <a:srgbClr val="DA840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0113F72F-4F49-43E5-0606-28FDA9DA6025}"/>
              </a:ext>
            </a:extLst>
          </p:cNvPr>
          <p:cNvGrpSpPr/>
          <p:nvPr/>
        </p:nvGrpSpPr>
        <p:grpSpPr>
          <a:xfrm>
            <a:off x="8096387" y="2429516"/>
            <a:ext cx="320456" cy="320456"/>
            <a:chOff x="7637276" y="3689175"/>
            <a:chExt cx="818707" cy="818707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B04B57C-F49F-D052-92B3-968A5CE75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741" y="3827720"/>
              <a:ext cx="553779" cy="553779"/>
            </a:xfrm>
            <a:prstGeom prst="rect">
              <a:avLst/>
            </a:prstGeom>
          </p:spPr>
        </p:pic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3E258E3-5544-38AD-7E18-CB86C513A332}"/>
                </a:ext>
              </a:extLst>
            </p:cNvPr>
            <p:cNvSpPr/>
            <p:nvPr/>
          </p:nvSpPr>
          <p:spPr>
            <a:xfrm>
              <a:off x="7637276" y="3689175"/>
              <a:ext cx="818707" cy="818707"/>
            </a:xfrm>
            <a:prstGeom prst="ellipse">
              <a:avLst/>
            </a:prstGeom>
            <a:noFill/>
            <a:ln w="25400">
              <a:solidFill>
                <a:srgbClr val="DA840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AC1D0649-C7D4-4B47-0D69-83D6288ED57F}"/>
              </a:ext>
            </a:extLst>
          </p:cNvPr>
          <p:cNvGrpSpPr/>
          <p:nvPr/>
        </p:nvGrpSpPr>
        <p:grpSpPr>
          <a:xfrm>
            <a:off x="9915224" y="2429516"/>
            <a:ext cx="320456" cy="320456"/>
            <a:chOff x="7637276" y="3689175"/>
            <a:chExt cx="818707" cy="818707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021EA0B-433F-54EF-D4C4-8A6BB1167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741" y="3827720"/>
              <a:ext cx="553779" cy="553779"/>
            </a:xfrm>
            <a:prstGeom prst="rect">
              <a:avLst/>
            </a:prstGeom>
          </p:spPr>
        </p:pic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D8251FF0-395F-1B6C-45F2-B610EAA06208}"/>
                </a:ext>
              </a:extLst>
            </p:cNvPr>
            <p:cNvSpPr/>
            <p:nvPr/>
          </p:nvSpPr>
          <p:spPr>
            <a:xfrm>
              <a:off x="7637276" y="3689175"/>
              <a:ext cx="818707" cy="818707"/>
            </a:xfrm>
            <a:prstGeom prst="ellipse">
              <a:avLst/>
            </a:prstGeom>
            <a:noFill/>
            <a:ln w="25400">
              <a:solidFill>
                <a:srgbClr val="DA840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27" name="对象 26">
            <a:extLst>
              <a:ext uri="{FF2B5EF4-FFF2-40B4-BE49-F238E27FC236}">
                <a16:creationId xmlns:a16="http://schemas.microsoft.com/office/drawing/2014/main" id="{A66BB158-3D28-052D-D478-30C144466D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726746"/>
              </p:ext>
            </p:extLst>
          </p:nvPr>
        </p:nvGraphicFramePr>
        <p:xfrm>
          <a:off x="8545470" y="2305050"/>
          <a:ext cx="541337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4" imgW="542024" imgH="731047" progId="ChemDraw.Document.6.0">
                  <p:embed/>
                </p:oleObj>
              </mc:Choice>
              <mc:Fallback>
                <p:oleObj name="CS ChemDraw Drawing" r:id="rId34" imgW="542024" imgH="731047" progId="ChemDraw.Document.6.0">
                  <p:embed/>
                  <p:pic>
                    <p:nvPicPr>
                      <p:cNvPr id="3" name="对象 2">
                        <a:extLst>
                          <a:ext uri="{FF2B5EF4-FFF2-40B4-BE49-F238E27FC236}">
                            <a16:creationId xmlns:a16="http://schemas.microsoft.com/office/drawing/2014/main" id="{2D65495D-C1DA-65D2-945B-A1D23EC72F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8545470" y="2305050"/>
                        <a:ext cx="541337" cy="731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对象 27">
            <a:extLst>
              <a:ext uri="{FF2B5EF4-FFF2-40B4-BE49-F238E27FC236}">
                <a16:creationId xmlns:a16="http://schemas.microsoft.com/office/drawing/2014/main" id="{3A59ECA0-72F1-B2A3-AFF7-76DC8746C6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086056"/>
              </p:ext>
            </p:extLst>
          </p:nvPr>
        </p:nvGraphicFramePr>
        <p:xfrm>
          <a:off x="10411113" y="2305050"/>
          <a:ext cx="436562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6" imgW="437116" imgH="731047" progId="ChemDraw.Document.6.0">
                  <p:embed/>
                </p:oleObj>
              </mc:Choice>
              <mc:Fallback>
                <p:oleObj name="CS ChemDraw Drawing" r:id="rId36" imgW="437116" imgH="731047" progId="ChemDraw.Document.6.0">
                  <p:embed/>
                  <p:pic>
                    <p:nvPicPr>
                      <p:cNvPr id="27" name="对象 26">
                        <a:extLst>
                          <a:ext uri="{FF2B5EF4-FFF2-40B4-BE49-F238E27FC236}">
                            <a16:creationId xmlns:a16="http://schemas.microsoft.com/office/drawing/2014/main" id="{A66BB158-3D28-052D-D478-30C144466D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0411113" y="2305050"/>
                        <a:ext cx="436562" cy="731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2002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D0047-4D42-2C23-99F5-69DB57050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D50A9285-8E9F-88D5-47C7-D869E2749B55}"/>
              </a:ext>
            </a:extLst>
          </p:cNvPr>
          <p:cNvGrpSpPr/>
          <p:nvPr/>
        </p:nvGrpSpPr>
        <p:grpSpPr>
          <a:xfrm>
            <a:off x="11786036" y="6508730"/>
            <a:ext cx="505989" cy="246221"/>
            <a:chOff x="11415078" y="270991"/>
            <a:chExt cx="505989" cy="246221"/>
          </a:xfrm>
        </p:grpSpPr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BF38B8C1-B08B-DB07-AB4E-763144DE050D}"/>
                </a:ext>
              </a:extLst>
            </p:cNvPr>
            <p:cNvSpPr txBox="1"/>
            <p:nvPr/>
          </p:nvSpPr>
          <p:spPr>
            <a:xfrm>
              <a:off x="11470959" y="270991"/>
              <a:ext cx="4501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fld id="{260E2A6B-A809-4840-BF14-8648BC0BDF87}" type="slidenum">
                <a:rPr lang="id-ID" sz="1000" b="0" i="0" strike="noStrike" spc="30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Heavy" panose="020F0902020204030203" pitchFamily="34" charset="0"/>
                </a:rPr>
                <a:pPr/>
                <a:t>11</a:t>
              </a:fld>
              <a:endParaRPr lang="id-ID" sz="1000" b="0" i="0" strike="noStrike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Heavy" panose="020F0902020204030203" pitchFamily="34" charset="0"/>
              </a:endParaRPr>
            </a:p>
          </p:txBody>
        </p:sp>
        <p:cxnSp>
          <p:nvCxnSpPr>
            <p:cNvPr id="7" name="Straight Connector 26">
              <a:extLst>
                <a:ext uri="{FF2B5EF4-FFF2-40B4-BE49-F238E27FC236}">
                  <a16:creationId xmlns:a16="http://schemas.microsoft.com/office/drawing/2014/main" id="{110FBC37-5E3C-3699-2635-2CAD9C331FD0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78" y="304477"/>
              <a:ext cx="0" cy="156705"/>
            </a:xfrm>
            <a:prstGeom prst="line">
              <a:avLst/>
            </a:prstGeom>
            <a:ln w="28575">
              <a:solidFill>
                <a:srgbClr val="E600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5" name="直接箭头连接符 134">
            <a:extLst>
              <a:ext uri="{FF2B5EF4-FFF2-40B4-BE49-F238E27FC236}">
                <a16:creationId xmlns:a16="http://schemas.microsoft.com/office/drawing/2014/main" id="{FDA19753-FD2F-2EFD-579D-9CD76E4FA675}"/>
              </a:ext>
            </a:extLst>
          </p:cNvPr>
          <p:cNvCxnSpPr>
            <a:cxnSpLocks/>
          </p:cNvCxnSpPr>
          <p:nvPr/>
        </p:nvCxnSpPr>
        <p:spPr>
          <a:xfrm>
            <a:off x="3075507" y="2558989"/>
            <a:ext cx="5897477" cy="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70CDCC4D-50DA-E200-DE51-F0DDAFD9B843}"/>
              </a:ext>
            </a:extLst>
          </p:cNvPr>
          <p:cNvSpPr txBox="1"/>
          <p:nvPr/>
        </p:nvSpPr>
        <p:spPr>
          <a:xfrm>
            <a:off x="1503501" y="869898"/>
            <a:ext cx="3628787" cy="565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spc="300" dirty="0" err="1">
                <a:solidFill>
                  <a:srgbClr val="172C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Stereoinversion</a:t>
            </a:r>
            <a:endParaRPr lang="en-US" altLang="zh-CN" sz="2800" b="1" spc="300" dirty="0">
              <a:solidFill>
                <a:srgbClr val="172C5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</p:txBody>
      </p:sp>
      <p:cxnSp>
        <p:nvCxnSpPr>
          <p:cNvPr id="88" name="直接箭头连接符 87">
            <a:extLst>
              <a:ext uri="{FF2B5EF4-FFF2-40B4-BE49-F238E27FC236}">
                <a16:creationId xmlns:a16="http://schemas.microsoft.com/office/drawing/2014/main" id="{116BA4BE-1845-9168-E2C3-B68F33E33AFA}"/>
              </a:ext>
            </a:extLst>
          </p:cNvPr>
          <p:cNvCxnSpPr>
            <a:cxnSpLocks/>
          </p:cNvCxnSpPr>
          <p:nvPr/>
        </p:nvCxnSpPr>
        <p:spPr>
          <a:xfrm>
            <a:off x="3075507" y="3450745"/>
            <a:ext cx="191438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231EB3C-AEE1-DA2A-4253-28244538EA4D}"/>
              </a:ext>
            </a:extLst>
          </p:cNvPr>
          <p:cNvGrpSpPr/>
          <p:nvPr/>
        </p:nvGrpSpPr>
        <p:grpSpPr>
          <a:xfrm>
            <a:off x="3446404" y="2902684"/>
            <a:ext cx="1096122" cy="1096122"/>
            <a:chOff x="3460592" y="2332878"/>
            <a:chExt cx="1096122" cy="109612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8FAFB25-744F-1376-37C4-2E6A6DC50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0592" y="2332878"/>
              <a:ext cx="1096122" cy="109612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09E93AE-DDE3-6570-F73D-83377E865F2C}"/>
                </a:ext>
              </a:extLst>
            </p:cNvPr>
            <p:cNvSpPr txBox="1"/>
            <p:nvPr/>
          </p:nvSpPr>
          <p:spPr>
            <a:xfrm>
              <a:off x="3620389" y="2642797"/>
              <a:ext cx="849697" cy="43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Calibri"/>
                </a:rPr>
                <a:t>cat 1</a:t>
              </a:r>
            </a:p>
          </p:txBody>
        </p:sp>
      </p:grp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67ACFBE0-3846-642E-B15E-7849CC00D5DE}"/>
              </a:ext>
            </a:extLst>
          </p:cNvPr>
          <p:cNvCxnSpPr>
            <a:cxnSpLocks/>
          </p:cNvCxnSpPr>
          <p:nvPr/>
        </p:nvCxnSpPr>
        <p:spPr>
          <a:xfrm>
            <a:off x="7058595" y="3450745"/>
            <a:ext cx="191438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DF53739-AC10-9868-5123-E6311C41E7E1}"/>
              </a:ext>
            </a:extLst>
          </p:cNvPr>
          <p:cNvGrpSpPr/>
          <p:nvPr/>
        </p:nvGrpSpPr>
        <p:grpSpPr>
          <a:xfrm>
            <a:off x="7429492" y="2902684"/>
            <a:ext cx="1096122" cy="1096122"/>
            <a:chOff x="3460592" y="2332878"/>
            <a:chExt cx="1096122" cy="1096122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E669098-7A8E-B4A1-E2B4-8CEC7575C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0592" y="2332878"/>
              <a:ext cx="1096122" cy="109612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BCD71662-AA20-4605-5081-4EC2B21827F0}"/>
                </a:ext>
              </a:extLst>
            </p:cNvPr>
            <p:cNvSpPr txBox="1"/>
            <p:nvPr/>
          </p:nvSpPr>
          <p:spPr>
            <a:xfrm>
              <a:off x="3620389" y="2642797"/>
              <a:ext cx="849697" cy="43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Calibri"/>
                </a:rPr>
                <a:t>cat 1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93CA70EC-1442-C70B-0664-0AC255681E4D}"/>
              </a:ext>
            </a:extLst>
          </p:cNvPr>
          <p:cNvGrpSpPr/>
          <p:nvPr/>
        </p:nvGrpSpPr>
        <p:grpSpPr>
          <a:xfrm>
            <a:off x="1422754" y="2276187"/>
            <a:ext cx="1384206" cy="631097"/>
            <a:chOff x="1422754" y="2276187"/>
            <a:chExt cx="1384206" cy="631097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5F260072-4458-EE70-AEF9-5E84965187B7}"/>
                </a:ext>
              </a:extLst>
            </p:cNvPr>
            <p:cNvGrpSpPr/>
            <p:nvPr/>
          </p:nvGrpSpPr>
          <p:grpSpPr>
            <a:xfrm>
              <a:off x="1422754" y="2276187"/>
              <a:ext cx="565604" cy="631097"/>
              <a:chOff x="1422754" y="2276187"/>
              <a:chExt cx="565604" cy="631097"/>
            </a:xfrm>
          </p:grpSpPr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C999E065-A461-70D0-17FE-54E8F7BFAA35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rgbClr val="08529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159C56DB-1D83-05DF-403D-C3C6F02174B2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rgbClr val="93ADD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CC18E847-588E-7672-BCD4-68DE7441C9B9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FBCF9F42-619A-B6B6-5D09-EDC9EE6A1EC7}"/>
                  </a:ext>
                </a:extLst>
              </p:cNvPr>
              <p:cNvSpPr txBox="1"/>
              <p:nvPr/>
            </p:nvSpPr>
            <p:spPr>
              <a:xfrm>
                <a:off x="1503501" y="2384986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18C985D6-96B7-9185-EEEE-28595BA43DE5}"/>
                </a:ext>
              </a:extLst>
            </p:cNvPr>
            <p:cNvGrpSpPr/>
            <p:nvPr/>
          </p:nvGrpSpPr>
          <p:grpSpPr>
            <a:xfrm>
              <a:off x="2241356" y="2276187"/>
              <a:ext cx="565604" cy="631097"/>
              <a:chOff x="1422754" y="2276187"/>
              <a:chExt cx="565604" cy="631097"/>
            </a:xfrm>
          </p:grpSpPr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03688838-9A76-B40D-6278-0CB3F77C4C34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rgbClr val="08529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4959C986-65F4-2347-F7D4-0BC40E19151C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rgbClr val="93ADD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431E90AB-8761-F57B-795E-B302B82D20AF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354E308B-18F4-3156-46A4-1D1F66FE63C1}"/>
                  </a:ext>
                </a:extLst>
              </p:cNvPr>
              <p:cNvSpPr txBox="1"/>
              <p:nvPr/>
            </p:nvSpPr>
            <p:spPr>
              <a:xfrm>
                <a:off x="1503501" y="2384986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42887A1-55F4-40BE-B184-B1656B01717E}"/>
              </a:ext>
            </a:extLst>
          </p:cNvPr>
          <p:cNvGrpSpPr/>
          <p:nvPr/>
        </p:nvGrpSpPr>
        <p:grpSpPr>
          <a:xfrm>
            <a:off x="1422754" y="3139972"/>
            <a:ext cx="1384206" cy="631097"/>
            <a:chOff x="1422754" y="3139972"/>
            <a:chExt cx="1384206" cy="631097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59B5D300-02CF-F37A-A334-1DE61499C35F}"/>
                </a:ext>
              </a:extLst>
            </p:cNvPr>
            <p:cNvGrpSpPr/>
            <p:nvPr/>
          </p:nvGrpSpPr>
          <p:grpSpPr>
            <a:xfrm>
              <a:off x="1422754" y="3139972"/>
              <a:ext cx="565604" cy="631097"/>
              <a:chOff x="1422754" y="2276187"/>
              <a:chExt cx="565604" cy="631097"/>
            </a:xfrm>
          </p:grpSpPr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2EF9D95D-EC73-621B-BA2A-B7AA127ED3C5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rgbClr val="E6004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C7C4DE86-8D9A-66C2-AC31-A9C744902C2A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rgbClr val="FF89A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4C6D33EE-8972-44B2-A75C-CA946C3DE70F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CCB5A7EC-F761-BB28-453D-CDAA5BC5775C}"/>
                  </a:ext>
                </a:extLst>
              </p:cNvPr>
              <p:cNvSpPr txBox="1"/>
              <p:nvPr/>
            </p:nvSpPr>
            <p:spPr>
              <a:xfrm>
                <a:off x="1503501" y="2384986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1E86FDEA-31BD-0A8E-C15C-09B844703EFF}"/>
                </a:ext>
              </a:extLst>
            </p:cNvPr>
            <p:cNvGrpSpPr/>
            <p:nvPr/>
          </p:nvGrpSpPr>
          <p:grpSpPr>
            <a:xfrm>
              <a:off x="2241356" y="3139972"/>
              <a:ext cx="565604" cy="631097"/>
              <a:chOff x="1422754" y="2276187"/>
              <a:chExt cx="565604" cy="631097"/>
            </a:xfrm>
          </p:grpSpPr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BB692B90-826A-ED38-6E62-272B0405D58F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rgbClr val="E6004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A078905D-30CA-6FD3-235D-72729D3F82C4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rgbClr val="FF89A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43AFCF8A-EFF8-4F66-B19B-EE1015F51A15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1A11793-0E36-FA60-D4B9-E0E329A68C90}"/>
                  </a:ext>
                </a:extLst>
              </p:cNvPr>
              <p:cNvSpPr txBox="1"/>
              <p:nvPr/>
            </p:nvSpPr>
            <p:spPr>
              <a:xfrm>
                <a:off x="1503501" y="2384986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00550EC9-FBBE-67F6-F581-2025A1B0C9B8}"/>
              </a:ext>
            </a:extLst>
          </p:cNvPr>
          <p:cNvGrpSpPr/>
          <p:nvPr/>
        </p:nvGrpSpPr>
        <p:grpSpPr>
          <a:xfrm>
            <a:off x="9331683" y="2276187"/>
            <a:ext cx="1384206" cy="631097"/>
            <a:chOff x="1422754" y="2276187"/>
            <a:chExt cx="1384206" cy="631097"/>
          </a:xfrm>
        </p:grpSpPr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34A89D90-3247-15DD-B030-C938F1BFCF7B}"/>
                </a:ext>
              </a:extLst>
            </p:cNvPr>
            <p:cNvGrpSpPr/>
            <p:nvPr/>
          </p:nvGrpSpPr>
          <p:grpSpPr>
            <a:xfrm>
              <a:off x="1422754" y="2276187"/>
              <a:ext cx="565604" cy="631097"/>
              <a:chOff x="1422754" y="2276187"/>
              <a:chExt cx="565604" cy="631097"/>
            </a:xfrm>
          </p:grpSpPr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9B2062B1-C912-5C96-8CFE-A1AD6D8A288E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rgbClr val="08529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DACBA384-B056-8FD7-19B9-E0D75FA2CC04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rgbClr val="93ADD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BC664AD5-C449-D6B5-6F9E-BD5824A2AE57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0166822C-AB15-7C41-9B1A-BBA8397D41AE}"/>
                  </a:ext>
                </a:extLst>
              </p:cNvPr>
              <p:cNvSpPr txBox="1"/>
              <p:nvPr/>
            </p:nvSpPr>
            <p:spPr>
              <a:xfrm>
                <a:off x="1503501" y="2384986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FBBBF407-AA8A-4F00-2EA9-EDE53828CAD0}"/>
                </a:ext>
              </a:extLst>
            </p:cNvPr>
            <p:cNvGrpSpPr/>
            <p:nvPr/>
          </p:nvGrpSpPr>
          <p:grpSpPr>
            <a:xfrm>
              <a:off x="2241356" y="2276187"/>
              <a:ext cx="565604" cy="631097"/>
              <a:chOff x="1422754" y="2276187"/>
              <a:chExt cx="565604" cy="631097"/>
            </a:xfrm>
          </p:grpSpPr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4BA4E947-D814-0011-53F4-D500882C1914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rgbClr val="08529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5420535E-7AC9-A7AA-295D-CEDBF703A124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rgbClr val="93ADD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76E4246-6CAA-15F5-8317-F746FECCFD5A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868B6B32-08D5-C889-EBF6-5426FDDEE1A9}"/>
                  </a:ext>
                </a:extLst>
              </p:cNvPr>
              <p:cNvSpPr txBox="1"/>
              <p:nvPr/>
            </p:nvSpPr>
            <p:spPr>
              <a:xfrm>
                <a:off x="1503501" y="2384986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A907328C-F46F-66D0-1C56-21C0133530C3}"/>
              </a:ext>
            </a:extLst>
          </p:cNvPr>
          <p:cNvGrpSpPr/>
          <p:nvPr/>
        </p:nvGrpSpPr>
        <p:grpSpPr>
          <a:xfrm>
            <a:off x="9331683" y="3114103"/>
            <a:ext cx="1384206" cy="631097"/>
            <a:chOff x="1422754" y="2276187"/>
            <a:chExt cx="1384206" cy="631097"/>
          </a:xfrm>
        </p:grpSpPr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182EA0E1-E945-DB60-EDAA-33C71406D4AA}"/>
                </a:ext>
              </a:extLst>
            </p:cNvPr>
            <p:cNvGrpSpPr/>
            <p:nvPr/>
          </p:nvGrpSpPr>
          <p:grpSpPr>
            <a:xfrm>
              <a:off x="1422754" y="2276187"/>
              <a:ext cx="565604" cy="631097"/>
              <a:chOff x="1422754" y="2276187"/>
              <a:chExt cx="565604" cy="631097"/>
            </a:xfrm>
          </p:grpSpPr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D662C3FC-A905-A928-1E66-DA0205282C3E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rgbClr val="08529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5AF34034-3F09-7077-A2EF-7C29C4B78645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rgbClr val="93ADD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58CE25EE-9285-190C-5241-6FD1E5CCA3EC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2699D3F1-C238-DC78-4FD3-DB351FB70B29}"/>
                  </a:ext>
                </a:extLst>
              </p:cNvPr>
              <p:cNvSpPr txBox="1"/>
              <p:nvPr/>
            </p:nvSpPr>
            <p:spPr>
              <a:xfrm>
                <a:off x="1503501" y="2384986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9560D2BC-2926-316A-B877-C28957A99CAD}"/>
                </a:ext>
              </a:extLst>
            </p:cNvPr>
            <p:cNvGrpSpPr/>
            <p:nvPr/>
          </p:nvGrpSpPr>
          <p:grpSpPr>
            <a:xfrm>
              <a:off x="2241356" y="2276187"/>
              <a:ext cx="565604" cy="631097"/>
              <a:chOff x="1422754" y="2276187"/>
              <a:chExt cx="565604" cy="631097"/>
            </a:xfrm>
          </p:grpSpPr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BF18AFFC-D67C-22A0-815F-97000B9FADEC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rgbClr val="08529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D491741B-6488-96B4-912F-1D34F724844A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rgbClr val="93ADD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980C909B-F37A-5ECA-A9FA-F45039C75B46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66D004B5-4D9D-A724-D946-C1BFAD2C356A}"/>
                  </a:ext>
                </a:extLst>
              </p:cNvPr>
              <p:cNvSpPr txBox="1"/>
              <p:nvPr/>
            </p:nvSpPr>
            <p:spPr>
              <a:xfrm>
                <a:off x="1503501" y="2384986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3E6A3664-2536-88D5-4557-1A34997F96A8}"/>
              </a:ext>
            </a:extLst>
          </p:cNvPr>
          <p:cNvGrpSpPr/>
          <p:nvPr/>
        </p:nvGrpSpPr>
        <p:grpSpPr>
          <a:xfrm>
            <a:off x="5306646" y="3114103"/>
            <a:ext cx="1384206" cy="631097"/>
            <a:chOff x="1422754" y="2276187"/>
            <a:chExt cx="1384206" cy="631097"/>
          </a:xfrm>
        </p:grpSpPr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A4B6A40F-59FF-5FDD-8DA5-3B97096315A7}"/>
                </a:ext>
              </a:extLst>
            </p:cNvPr>
            <p:cNvGrpSpPr/>
            <p:nvPr/>
          </p:nvGrpSpPr>
          <p:grpSpPr>
            <a:xfrm>
              <a:off x="1422754" y="2276187"/>
              <a:ext cx="565604" cy="631097"/>
              <a:chOff x="1422754" y="2276187"/>
              <a:chExt cx="565604" cy="631097"/>
            </a:xfrm>
          </p:grpSpPr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C40EE49C-1003-4EF7-BAB2-6E2D90303F38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16A89FC-60FC-A218-4255-92036BF09E60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CA12E686-6FDD-E6A2-B506-BCB096A289CF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文本框 90">
                <a:extLst>
                  <a:ext uri="{FF2B5EF4-FFF2-40B4-BE49-F238E27FC236}">
                    <a16:creationId xmlns:a16="http://schemas.microsoft.com/office/drawing/2014/main" id="{834E3523-27A5-CB7F-7571-6E545A8AC6F8}"/>
                  </a:ext>
                </a:extLst>
              </p:cNvPr>
              <p:cNvSpPr txBox="1"/>
              <p:nvPr/>
            </p:nvSpPr>
            <p:spPr>
              <a:xfrm>
                <a:off x="1423351" y="2384986"/>
                <a:ext cx="5068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31D1A7F-0938-7916-C1C6-5498C581F244}"/>
                </a:ext>
              </a:extLst>
            </p:cNvPr>
            <p:cNvGrpSpPr/>
            <p:nvPr/>
          </p:nvGrpSpPr>
          <p:grpSpPr>
            <a:xfrm>
              <a:off x="2241356" y="2276187"/>
              <a:ext cx="565604" cy="631097"/>
              <a:chOff x="1422754" y="2276187"/>
              <a:chExt cx="565604" cy="631097"/>
            </a:xfrm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1CDAA2BA-333C-FC86-F5E9-D55F9429CC1C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37808831-8C1B-B2A6-12E0-5D334E0941C6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7302AA5-25DD-53F2-C2F4-55ED4F8D147B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1B491475-C86C-6929-8B18-B9E0D0E10529}"/>
                  </a:ext>
                </a:extLst>
              </p:cNvPr>
              <p:cNvSpPr txBox="1"/>
              <p:nvPr/>
            </p:nvSpPr>
            <p:spPr>
              <a:xfrm>
                <a:off x="1423351" y="2384986"/>
                <a:ext cx="5068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16" name="组合 215">
            <a:extLst>
              <a:ext uri="{FF2B5EF4-FFF2-40B4-BE49-F238E27FC236}">
                <a16:creationId xmlns:a16="http://schemas.microsoft.com/office/drawing/2014/main" id="{31B58720-CA26-2B1B-CBD2-0A8EBE0C5DCD}"/>
              </a:ext>
            </a:extLst>
          </p:cNvPr>
          <p:cNvGrpSpPr/>
          <p:nvPr/>
        </p:nvGrpSpPr>
        <p:grpSpPr>
          <a:xfrm>
            <a:off x="4306982" y="4342500"/>
            <a:ext cx="1096122" cy="1096122"/>
            <a:chOff x="3460592" y="2332878"/>
            <a:chExt cx="1096122" cy="1096122"/>
          </a:xfrm>
        </p:grpSpPr>
        <p:pic>
          <p:nvPicPr>
            <p:cNvPr id="217" name="图片 216">
              <a:extLst>
                <a:ext uri="{FF2B5EF4-FFF2-40B4-BE49-F238E27FC236}">
                  <a16:creationId xmlns:a16="http://schemas.microsoft.com/office/drawing/2014/main" id="{ABD4BBA7-8E65-A095-9DCF-9C437CBE5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0592" y="2332878"/>
              <a:ext cx="1096122" cy="109612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18" name="文本框 217">
              <a:extLst>
                <a:ext uri="{FF2B5EF4-FFF2-40B4-BE49-F238E27FC236}">
                  <a16:creationId xmlns:a16="http://schemas.microsoft.com/office/drawing/2014/main" id="{E59666EA-2324-D77F-E7AA-BE6D51E16581}"/>
                </a:ext>
              </a:extLst>
            </p:cNvPr>
            <p:cNvSpPr txBox="1"/>
            <p:nvPr/>
          </p:nvSpPr>
          <p:spPr>
            <a:xfrm>
              <a:off x="3620389" y="2642797"/>
              <a:ext cx="849697" cy="43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Calibri"/>
                </a:rPr>
                <a:t>cat 1</a:t>
              </a:r>
            </a:p>
          </p:txBody>
        </p:sp>
      </p:grpSp>
      <p:sp>
        <p:nvSpPr>
          <p:cNvPr id="221" name="文本框 220">
            <a:extLst>
              <a:ext uri="{FF2B5EF4-FFF2-40B4-BE49-F238E27FC236}">
                <a16:creationId xmlns:a16="http://schemas.microsoft.com/office/drawing/2014/main" id="{E428BC7C-5C81-F9DE-62D3-7CC8CE3FA414}"/>
              </a:ext>
            </a:extLst>
          </p:cNvPr>
          <p:cNvSpPr txBox="1"/>
          <p:nvPr/>
        </p:nvSpPr>
        <p:spPr>
          <a:xfrm>
            <a:off x="5499563" y="4665589"/>
            <a:ext cx="3628787" cy="430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i="1" dirty="0"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With chiral catalyst</a:t>
            </a:r>
          </a:p>
        </p:txBody>
      </p: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32B505C0-F965-25AF-C875-9FCF84E2F971}"/>
              </a:ext>
            </a:extLst>
          </p:cNvPr>
          <p:cNvGrpSpPr/>
          <p:nvPr/>
        </p:nvGrpSpPr>
        <p:grpSpPr>
          <a:xfrm>
            <a:off x="606805" y="869898"/>
            <a:ext cx="562826" cy="562826"/>
            <a:chOff x="1730864" y="705006"/>
            <a:chExt cx="562826" cy="562826"/>
          </a:xfrm>
        </p:grpSpPr>
        <p:sp>
          <p:nvSpPr>
            <p:cNvPr id="97" name="Oval 5">
              <a:extLst>
                <a:ext uri="{FF2B5EF4-FFF2-40B4-BE49-F238E27FC236}">
                  <a16:creationId xmlns:a16="http://schemas.microsoft.com/office/drawing/2014/main" id="{230ADD41-654F-4DBC-CD9A-5A0FD845410C}"/>
                </a:ext>
              </a:extLst>
            </p:cNvPr>
            <p:cNvSpPr/>
            <p:nvPr/>
          </p:nvSpPr>
          <p:spPr>
            <a:xfrm flipV="1">
              <a:off x="1730864" y="705006"/>
              <a:ext cx="562826" cy="562826"/>
            </a:xfrm>
            <a:prstGeom prst="ellipse">
              <a:avLst/>
            </a:prstGeom>
            <a:solidFill>
              <a:srgbClr val="E600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endParaRPr>
            </a:p>
          </p:txBody>
        </p:sp>
        <p:sp>
          <p:nvSpPr>
            <p:cNvPr id="98" name="TextBox 46">
              <a:extLst>
                <a:ext uri="{FF2B5EF4-FFF2-40B4-BE49-F238E27FC236}">
                  <a16:creationId xmlns:a16="http://schemas.microsoft.com/office/drawing/2014/main" id="{C58F0327-C87F-2735-1582-EB82B2557CB1}"/>
                </a:ext>
              </a:extLst>
            </p:cNvPr>
            <p:cNvSpPr txBox="1"/>
            <p:nvPr/>
          </p:nvSpPr>
          <p:spPr>
            <a:xfrm>
              <a:off x="1852543" y="755587"/>
              <a:ext cx="3194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pitchFamily="34" charset="0"/>
                </a:rPr>
                <a:t>2</a:t>
              </a:r>
              <a:endParaRPr lang="id-ID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2197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FC86B-59B7-6C99-91BF-2FCB2011D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FD38C385-48D9-C1A9-0832-1D33FCA1AB21}"/>
              </a:ext>
            </a:extLst>
          </p:cNvPr>
          <p:cNvGrpSpPr/>
          <p:nvPr/>
        </p:nvGrpSpPr>
        <p:grpSpPr>
          <a:xfrm>
            <a:off x="11786036" y="6508730"/>
            <a:ext cx="505989" cy="246221"/>
            <a:chOff x="11415078" y="270991"/>
            <a:chExt cx="505989" cy="246221"/>
          </a:xfrm>
        </p:grpSpPr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EEFF9149-DFF5-557E-B74B-9BB6F499FD62}"/>
                </a:ext>
              </a:extLst>
            </p:cNvPr>
            <p:cNvSpPr txBox="1"/>
            <p:nvPr/>
          </p:nvSpPr>
          <p:spPr>
            <a:xfrm>
              <a:off x="11470959" y="270991"/>
              <a:ext cx="4501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fld id="{260E2A6B-A809-4840-BF14-8648BC0BDF87}" type="slidenum">
                <a:rPr lang="id-ID" sz="1000" b="0" i="0" strike="noStrike" spc="30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Heavy" panose="020F0902020204030203" pitchFamily="34" charset="0"/>
                </a:rPr>
                <a:pPr/>
                <a:t>12</a:t>
              </a:fld>
              <a:endParaRPr lang="id-ID" sz="1000" b="0" i="0" strike="noStrike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Heavy" panose="020F0902020204030203" pitchFamily="34" charset="0"/>
              </a:endParaRPr>
            </a:p>
          </p:txBody>
        </p:sp>
        <p:cxnSp>
          <p:nvCxnSpPr>
            <p:cNvPr id="7" name="Straight Connector 26">
              <a:extLst>
                <a:ext uri="{FF2B5EF4-FFF2-40B4-BE49-F238E27FC236}">
                  <a16:creationId xmlns:a16="http://schemas.microsoft.com/office/drawing/2014/main" id="{862E4D60-D428-92A4-FFD2-BABFC8ABEAE3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78" y="304477"/>
              <a:ext cx="0" cy="156705"/>
            </a:xfrm>
            <a:prstGeom prst="line">
              <a:avLst/>
            </a:prstGeom>
            <a:ln w="28575">
              <a:solidFill>
                <a:srgbClr val="E600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9A75E640-3848-F4CC-9877-E6AECFCFFD94}"/>
              </a:ext>
            </a:extLst>
          </p:cNvPr>
          <p:cNvSpPr/>
          <p:nvPr/>
        </p:nvSpPr>
        <p:spPr>
          <a:xfrm>
            <a:off x="451988" y="324067"/>
            <a:ext cx="5644012" cy="4009339"/>
          </a:xfrm>
          <a:prstGeom prst="rect">
            <a:avLst/>
          </a:prstGeom>
          <a:noFill/>
          <a:ln w="12700" cap="rnd">
            <a:solidFill>
              <a:srgbClr val="E6004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D7BB290-548A-42E2-30A2-882494D40486}"/>
              </a:ext>
            </a:extLst>
          </p:cNvPr>
          <p:cNvSpPr/>
          <p:nvPr/>
        </p:nvSpPr>
        <p:spPr>
          <a:xfrm>
            <a:off x="6434935" y="324068"/>
            <a:ext cx="5305077" cy="4794032"/>
          </a:xfrm>
          <a:prstGeom prst="rect">
            <a:avLst/>
          </a:prstGeom>
          <a:noFill/>
          <a:ln w="12700" cap="rnd">
            <a:solidFill>
              <a:srgbClr val="A6A6A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FB0E46C3-9B5A-CB94-CE6D-C0A4AFA68A77}"/>
              </a:ext>
            </a:extLst>
          </p:cNvPr>
          <p:cNvSpPr/>
          <p:nvPr/>
        </p:nvSpPr>
        <p:spPr>
          <a:xfrm>
            <a:off x="6442264" y="2561447"/>
            <a:ext cx="667619" cy="200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B80A089D-4BDF-066E-20C3-2561EF7D30C0}"/>
              </a:ext>
            </a:extLst>
          </p:cNvPr>
          <p:cNvSpPr/>
          <p:nvPr/>
        </p:nvSpPr>
        <p:spPr>
          <a:xfrm>
            <a:off x="361082" y="4386756"/>
            <a:ext cx="5360401" cy="27090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050" b="1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Calibri"/>
              </a:rPr>
              <a:t>Ref: </a:t>
            </a:r>
            <a:r>
              <a:rPr lang="de-DE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Holzl-Hobmeier, A.; Bauer, A.; 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Bannwarth, C.; Bach, T. </a:t>
            </a:r>
            <a:r>
              <a:rPr lang="en-US" altLang="zh-CN" sz="1050" b="0" i="1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Nature </a:t>
            </a:r>
            <a:r>
              <a:rPr lang="en-US" altLang="zh-CN" sz="1050" b="1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2018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</a:t>
            </a:r>
            <a:r>
              <a:rPr lang="en-US" altLang="zh-CN" sz="1050" b="0" i="1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564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240-243.</a:t>
            </a:r>
            <a:endParaRPr lang="zh-CN" altLang="en-US" sz="105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5DE25DD5-0FDE-F8C2-ED05-5725CDFF872B}"/>
              </a:ext>
            </a:extLst>
          </p:cNvPr>
          <p:cNvGrpSpPr/>
          <p:nvPr/>
        </p:nvGrpSpPr>
        <p:grpSpPr>
          <a:xfrm>
            <a:off x="498073" y="4813849"/>
            <a:ext cx="5551842" cy="1284786"/>
            <a:chOff x="4042355" y="4480578"/>
            <a:chExt cx="6362996" cy="1513938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B544FE7-6A67-8522-E4BD-8CF29C9B2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8758"/>
            <a:stretch/>
          </p:blipFill>
          <p:spPr>
            <a:xfrm>
              <a:off x="4042355" y="4480578"/>
              <a:ext cx="6355367" cy="1221755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7551A7D1-4B9A-F005-092D-AFAFD2573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6629" b="-1"/>
            <a:stretch/>
          </p:blipFill>
          <p:spPr>
            <a:xfrm>
              <a:off x="4049984" y="5765197"/>
              <a:ext cx="6355367" cy="229319"/>
            </a:xfrm>
            <a:prstGeom prst="rect">
              <a:avLst/>
            </a:prstGeom>
          </p:spPr>
        </p:pic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9859CB46-3ADA-9F87-7B0D-9A74ED8FD08A}"/>
              </a:ext>
            </a:extLst>
          </p:cNvPr>
          <p:cNvGrpSpPr/>
          <p:nvPr/>
        </p:nvGrpSpPr>
        <p:grpSpPr>
          <a:xfrm>
            <a:off x="558887" y="488046"/>
            <a:ext cx="5430214" cy="3172365"/>
            <a:chOff x="4149140" y="491676"/>
            <a:chExt cx="6223599" cy="3738183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169F0DF0-08DB-DD81-3FB3-16C4BDFC6E88}"/>
                </a:ext>
              </a:extLst>
            </p:cNvPr>
            <p:cNvGrpSpPr/>
            <p:nvPr/>
          </p:nvGrpSpPr>
          <p:grpSpPr>
            <a:xfrm>
              <a:off x="4149140" y="491676"/>
              <a:ext cx="6223599" cy="3738183"/>
              <a:chOff x="4129864" y="491676"/>
              <a:chExt cx="6223599" cy="3738183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A91B4C1B-69FD-17C5-B553-579B88DFFF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129864" y="491676"/>
                <a:ext cx="6223599" cy="3738183"/>
              </a:xfrm>
              <a:prstGeom prst="rect">
                <a:avLst/>
              </a:prstGeom>
            </p:spPr>
          </p:pic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FD114A82-7B36-B854-C056-8F5545046965}"/>
                  </a:ext>
                </a:extLst>
              </p:cNvPr>
              <p:cNvSpPr/>
              <p:nvPr/>
            </p:nvSpPr>
            <p:spPr>
              <a:xfrm>
                <a:off x="4209840" y="2320580"/>
                <a:ext cx="716008" cy="2314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91CFB209-184C-7BF4-C651-1DBFCA1C9406}"/>
                  </a:ext>
                </a:extLst>
              </p:cNvPr>
              <p:cNvSpPr/>
              <p:nvPr/>
            </p:nvSpPr>
            <p:spPr>
              <a:xfrm>
                <a:off x="9099474" y="2183983"/>
                <a:ext cx="1215380" cy="3535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790588F0-4BBC-A81A-CEE7-DB70646AF2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04331" y="1974693"/>
                <a:ext cx="1056465" cy="216046"/>
              </a:xfrm>
              <a:prstGeom prst="rect">
                <a:avLst/>
              </a:prstGeom>
            </p:spPr>
          </p:pic>
        </p:grp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C9EECD0D-C9D1-E71D-FF55-C83A138D3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6645" y="1397383"/>
              <a:ext cx="285751" cy="186268"/>
            </a:xfrm>
            <a:prstGeom prst="rect">
              <a:avLst/>
            </a:prstGeom>
          </p:spPr>
        </p:pic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8D873831-7720-7458-6C25-33230C1192FE}"/>
                </a:ext>
              </a:extLst>
            </p:cNvPr>
            <p:cNvSpPr/>
            <p:nvPr/>
          </p:nvSpPr>
          <p:spPr>
            <a:xfrm>
              <a:off x="6400800" y="1392238"/>
              <a:ext cx="206375" cy="191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19325E51-7EA1-F34E-5759-090D9AEDF51C}"/>
              </a:ext>
            </a:extLst>
          </p:cNvPr>
          <p:cNvGrpSpPr/>
          <p:nvPr/>
        </p:nvGrpSpPr>
        <p:grpSpPr>
          <a:xfrm>
            <a:off x="6649883" y="688859"/>
            <a:ext cx="4875179" cy="2541883"/>
            <a:chOff x="4223008" y="1393896"/>
            <a:chExt cx="6312144" cy="3411877"/>
          </a:xfrm>
        </p:grpSpPr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F93BB1DF-ED1A-FB30-0281-B76107F4F7A9}"/>
                </a:ext>
              </a:extLst>
            </p:cNvPr>
            <p:cNvGrpSpPr/>
            <p:nvPr/>
          </p:nvGrpSpPr>
          <p:grpSpPr>
            <a:xfrm>
              <a:off x="4223008" y="1393896"/>
              <a:ext cx="6312144" cy="3411877"/>
              <a:chOff x="4495229" y="1310709"/>
              <a:chExt cx="5797578" cy="3133741"/>
            </a:xfrm>
          </p:grpSpPr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AA31110E-D3E2-69DE-1392-D63DB7264C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16096"/>
              <a:stretch/>
            </p:blipFill>
            <p:spPr>
              <a:xfrm>
                <a:off x="4495229" y="1310709"/>
                <a:ext cx="5797578" cy="2861898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C28241FD-F744-E1AA-EFA2-4778663A74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93939"/>
              <a:stretch/>
            </p:blipFill>
            <p:spPr>
              <a:xfrm>
                <a:off x="4495229" y="4237692"/>
                <a:ext cx="5797578" cy="206758"/>
              </a:xfrm>
              <a:prstGeom prst="rect">
                <a:avLst/>
              </a:prstGeom>
            </p:spPr>
          </p:pic>
        </p:grpSp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91100199-3C75-6901-0137-A67677D08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50074" y="2401156"/>
              <a:ext cx="331416" cy="216035"/>
            </a:xfrm>
            <a:prstGeom prst="rect">
              <a:avLst/>
            </a:prstGeom>
          </p:spPr>
        </p:pic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76AD29C3-3FBE-CC0E-EF2C-92CA67EE6C57}"/>
                </a:ext>
              </a:extLst>
            </p:cNvPr>
            <p:cNvSpPr/>
            <p:nvPr/>
          </p:nvSpPr>
          <p:spPr>
            <a:xfrm>
              <a:off x="6744229" y="2396012"/>
              <a:ext cx="239355" cy="2220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Rectangle 14">
            <a:extLst>
              <a:ext uri="{FF2B5EF4-FFF2-40B4-BE49-F238E27FC236}">
                <a16:creationId xmlns:a16="http://schemas.microsoft.com/office/drawing/2014/main" id="{EB7D8E99-B414-0D8E-C6FC-3C6C872DE229}"/>
              </a:ext>
            </a:extLst>
          </p:cNvPr>
          <p:cNvSpPr/>
          <p:nvPr/>
        </p:nvSpPr>
        <p:spPr>
          <a:xfrm>
            <a:off x="6334601" y="5233079"/>
            <a:ext cx="5720024" cy="10618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1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Calibri"/>
              </a:rPr>
              <a:t>Ref: </a:t>
            </a:r>
            <a:r>
              <a:rPr lang="en-US" altLang="zh-CN" sz="105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Plaza, M.; Jandl, C.; Bach, T. </a:t>
            </a:r>
            <a:r>
              <a:rPr lang="en-US" altLang="zh-CN" sz="1050" i="1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Angew</a:t>
            </a:r>
            <a:r>
              <a:rPr lang="en-US" altLang="zh-CN" sz="1050" i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 Chem., Int. Ed. </a:t>
            </a:r>
            <a:r>
              <a:rPr lang="en-US" altLang="zh-CN" sz="105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2020</a:t>
            </a:r>
            <a:r>
              <a:rPr lang="en-US" altLang="zh-CN" sz="105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</a:t>
            </a:r>
            <a:r>
              <a:rPr lang="en-US" altLang="zh-CN" sz="1050" i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59</a:t>
            </a:r>
            <a:r>
              <a:rPr lang="en-US" altLang="zh-CN" sz="105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12785-12788.</a:t>
            </a:r>
          </a:p>
          <a:p>
            <a:r>
              <a:rPr lang="de-DE" altLang="zh-CN" sz="105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 Plaza, M.; Groskopf, J.; </a:t>
            </a:r>
            <a:r>
              <a:rPr lang="en-US" altLang="zh-CN" sz="105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Bach, T. </a:t>
            </a:r>
            <a:r>
              <a:rPr lang="en-US" altLang="zh-CN" sz="1050" i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J. Am. Chem. Soc. </a:t>
            </a:r>
            <a:r>
              <a:rPr lang="en-US" altLang="zh-CN" sz="105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2021</a:t>
            </a:r>
            <a:r>
              <a:rPr lang="en-US" altLang="zh-CN" sz="105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</a:t>
            </a:r>
            <a:r>
              <a:rPr lang="en-US" altLang="zh-CN" sz="1050" i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143</a:t>
            </a:r>
            <a:r>
              <a:rPr lang="en-US" altLang="zh-CN" sz="105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11209-11217.</a:t>
            </a:r>
          </a:p>
          <a:p>
            <a:r>
              <a:rPr lang="de-DE" altLang="zh-CN" sz="105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 Kratz, T.; </a:t>
            </a:r>
            <a:r>
              <a:rPr lang="en-US" altLang="zh-CN" sz="105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Stratg</a:t>
            </a:r>
            <a:r>
              <a:rPr lang="en-US" altLang="zh-CN" sz="105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, C.; Bach, T. </a:t>
            </a:r>
            <a:r>
              <a:rPr lang="en-US" altLang="zh-CN" sz="1050" i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J. Am. Chem. Soc. </a:t>
            </a:r>
            <a:r>
              <a:rPr lang="en-US" altLang="zh-CN" sz="105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2022</a:t>
            </a:r>
            <a:r>
              <a:rPr lang="en-US" altLang="zh-CN" sz="105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</a:t>
            </a:r>
            <a:r>
              <a:rPr lang="en-US" altLang="zh-CN" sz="1050" i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144</a:t>
            </a:r>
            <a:r>
              <a:rPr lang="en-US" altLang="zh-CN" sz="105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10133-10138.</a:t>
            </a:r>
          </a:p>
          <a:p>
            <a:r>
              <a:rPr lang="de-DE" altLang="zh-CN" sz="105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 Troster, A.; Bach, T. </a:t>
            </a:r>
            <a:r>
              <a:rPr lang="en-US" altLang="zh-CN" sz="1050" i="1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Angew</a:t>
            </a:r>
            <a:r>
              <a:rPr lang="en-US" altLang="zh-CN" sz="1050" i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 Chem., Int. Ed. </a:t>
            </a:r>
            <a:r>
              <a:rPr lang="en-US" altLang="zh-CN" sz="105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2019</a:t>
            </a:r>
            <a:r>
              <a:rPr lang="en-US" altLang="zh-CN" sz="105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</a:t>
            </a:r>
            <a:r>
              <a:rPr lang="en-US" altLang="zh-CN" sz="1050" i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58</a:t>
            </a:r>
            <a:r>
              <a:rPr lang="en-US" altLang="zh-CN" sz="105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3538-3541.</a:t>
            </a:r>
          </a:p>
          <a:p>
            <a:r>
              <a:rPr lang="en-US" altLang="zh-CN" sz="105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 Wimberger, L.; Kratz, T.; Bach, T. </a:t>
            </a:r>
            <a:r>
              <a:rPr lang="en-US" altLang="zh-CN" sz="1050" i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Synthesis </a:t>
            </a:r>
            <a:r>
              <a:rPr lang="en-US" altLang="zh-CN" sz="105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2019</a:t>
            </a:r>
            <a:r>
              <a:rPr lang="en-US" altLang="zh-CN" sz="105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</a:t>
            </a:r>
            <a:r>
              <a:rPr lang="en-US" altLang="zh-CN" sz="1050" i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51</a:t>
            </a:r>
            <a:r>
              <a:rPr lang="en-US" altLang="zh-CN" sz="105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4417−4424.</a:t>
            </a:r>
            <a:endParaRPr lang="zh-CN" altLang="en-US" sz="105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de-DE" altLang="zh-CN" sz="105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 Li, X.; R, Distiguish J.; Bach, </a:t>
            </a:r>
            <a:r>
              <a:rPr lang="en-US" altLang="zh-CN" sz="105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T. </a:t>
            </a:r>
            <a:r>
              <a:rPr lang="en-US" altLang="zh-CN" sz="1050" i="1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Angew</a:t>
            </a:r>
            <a:r>
              <a:rPr lang="en-US" altLang="zh-CN" sz="1050" i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 Chem., Int. Ed. </a:t>
            </a:r>
            <a:r>
              <a:rPr lang="en-US" altLang="zh-CN" sz="105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2020</a:t>
            </a:r>
            <a:r>
              <a:rPr lang="en-US" altLang="zh-CN" sz="105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</a:t>
            </a:r>
            <a:r>
              <a:rPr lang="en-US" altLang="zh-CN" sz="1050" i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59</a:t>
            </a:r>
            <a:r>
              <a:rPr lang="en-US" altLang="zh-CN" sz="105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21640</a:t>
            </a:r>
            <a:r>
              <a:rPr lang="zh-CN" altLang="en-US" sz="105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−</a:t>
            </a:r>
            <a:r>
              <a:rPr lang="en-US" altLang="zh-CN" sz="105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21647.</a:t>
            </a:r>
            <a:endParaRPr lang="zh-CN" altLang="en-US" sz="105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ECCD2B0-C526-0C2B-354D-060D78A3D67D}"/>
              </a:ext>
            </a:extLst>
          </p:cNvPr>
          <p:cNvGrpSpPr/>
          <p:nvPr/>
        </p:nvGrpSpPr>
        <p:grpSpPr>
          <a:xfrm>
            <a:off x="7542396" y="3546400"/>
            <a:ext cx="3090151" cy="1173707"/>
            <a:chOff x="6276535" y="3354089"/>
            <a:chExt cx="4072719" cy="1546908"/>
          </a:xfrm>
        </p:grpSpPr>
        <p:pic>
          <p:nvPicPr>
            <p:cNvPr id="61" name="图片 60">
              <a:extLst>
                <a:ext uri="{FF2B5EF4-FFF2-40B4-BE49-F238E27FC236}">
                  <a16:creationId xmlns:a16="http://schemas.microsoft.com/office/drawing/2014/main" id="{A1095F23-7E21-C676-1D3C-973895BF3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0117" r="32296" b="18270"/>
            <a:stretch>
              <a:fillRect/>
            </a:stretch>
          </p:blipFill>
          <p:spPr>
            <a:xfrm>
              <a:off x="6276535" y="3354089"/>
              <a:ext cx="4072719" cy="131164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313B365-E83A-85E5-B3DE-725C87D2A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88823" r="33989" b="6118"/>
            <a:stretch>
              <a:fillRect/>
            </a:stretch>
          </p:blipFill>
          <p:spPr>
            <a:xfrm>
              <a:off x="6276536" y="4691087"/>
              <a:ext cx="3970876" cy="209910"/>
            </a:xfrm>
            <a:prstGeom prst="rect">
              <a:avLst/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EBCEF460-D7E1-09F1-FCC9-0340F95A62E4}"/>
              </a:ext>
            </a:extLst>
          </p:cNvPr>
          <p:cNvSpPr txBox="1"/>
          <p:nvPr/>
        </p:nvSpPr>
        <p:spPr>
          <a:xfrm>
            <a:off x="992880" y="3673857"/>
            <a:ext cx="456888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designed bifunctional chiral photosensitizer</a:t>
            </a:r>
          </a:p>
          <a:p>
            <a:pPr algn="ctr"/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*amide group for chiral recognition</a:t>
            </a:r>
          </a:p>
          <a:p>
            <a:pPr algn="ctr"/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 *thioxanthone unit as the light‑sensitive motif</a:t>
            </a:r>
          </a:p>
        </p:txBody>
      </p:sp>
    </p:spTree>
    <p:extLst>
      <p:ext uri="{BB962C8B-B14F-4D97-AF65-F5344CB8AC3E}">
        <p14:creationId xmlns:p14="http://schemas.microsoft.com/office/powerpoint/2010/main" val="287983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6714A-6960-52A4-31CA-95795EF65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BCB9B500-9339-F174-1970-C411D8B96F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342" y="2223246"/>
            <a:ext cx="5587140" cy="278887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111DE5A-0A3A-5CC9-1006-ED8939D701A8}"/>
              </a:ext>
            </a:extLst>
          </p:cNvPr>
          <p:cNvGrpSpPr/>
          <p:nvPr/>
        </p:nvGrpSpPr>
        <p:grpSpPr>
          <a:xfrm>
            <a:off x="493970" y="1029215"/>
            <a:ext cx="5850062" cy="1136208"/>
            <a:chOff x="2139746" y="1162937"/>
            <a:chExt cx="7912507" cy="153677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31008229-D8BA-509A-3C84-654C7E517BA3}"/>
                </a:ext>
              </a:extLst>
            </p:cNvPr>
            <p:cNvGrpSpPr/>
            <p:nvPr/>
          </p:nvGrpSpPr>
          <p:grpSpPr>
            <a:xfrm>
              <a:off x="2139746" y="1162937"/>
              <a:ext cx="7912507" cy="1536779"/>
              <a:chOff x="2139746" y="1162937"/>
              <a:chExt cx="7912507" cy="1536779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61AB2DBD-B0CA-83AE-A3CA-5342A64A4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9746" y="1162937"/>
                <a:ext cx="7912507" cy="1536779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F47B89DD-2FD1-BB4A-7EC2-6D14487B7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85248" y="1421857"/>
                <a:ext cx="494702" cy="187943"/>
              </a:xfrm>
              <a:prstGeom prst="rect">
                <a:avLst/>
              </a:prstGeom>
            </p:spPr>
          </p:pic>
        </p:grp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511B25C-A0DA-60C0-ADA9-680DC9574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16716" y="2168439"/>
              <a:ext cx="1235137" cy="477285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515C7A3D-DC89-ACAB-905F-B8CB8CA0D509}"/>
              </a:ext>
            </a:extLst>
          </p:cNvPr>
          <p:cNvGrpSpPr/>
          <p:nvPr/>
        </p:nvGrpSpPr>
        <p:grpSpPr>
          <a:xfrm>
            <a:off x="11786036" y="6508730"/>
            <a:ext cx="505989" cy="246221"/>
            <a:chOff x="11415078" y="270991"/>
            <a:chExt cx="505989" cy="246221"/>
          </a:xfrm>
        </p:grpSpPr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E88A1C17-7F86-A930-A285-58999369D890}"/>
                </a:ext>
              </a:extLst>
            </p:cNvPr>
            <p:cNvSpPr txBox="1"/>
            <p:nvPr/>
          </p:nvSpPr>
          <p:spPr>
            <a:xfrm>
              <a:off x="11470959" y="270991"/>
              <a:ext cx="4501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fld id="{260E2A6B-A809-4840-BF14-8648BC0BDF87}" type="slidenum">
                <a:rPr lang="id-ID" sz="1000" b="0" i="0" strike="noStrike" spc="30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Heavy" panose="020F0902020204030203" pitchFamily="34" charset="0"/>
                </a:rPr>
                <a:pPr/>
                <a:t>13</a:t>
              </a:fld>
              <a:endParaRPr lang="id-ID" sz="1000" b="0" i="0" strike="noStrike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Heavy" panose="020F0902020204030203" pitchFamily="34" charset="0"/>
              </a:endParaRPr>
            </a:p>
          </p:txBody>
        </p:sp>
        <p:cxnSp>
          <p:nvCxnSpPr>
            <p:cNvPr id="7" name="Straight Connector 26">
              <a:extLst>
                <a:ext uri="{FF2B5EF4-FFF2-40B4-BE49-F238E27FC236}">
                  <a16:creationId xmlns:a16="http://schemas.microsoft.com/office/drawing/2014/main" id="{A2C705F1-F233-B626-EF05-D02C38AEC4E5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78" y="304477"/>
              <a:ext cx="0" cy="156705"/>
            </a:xfrm>
            <a:prstGeom prst="line">
              <a:avLst/>
            </a:prstGeom>
            <a:ln w="28575">
              <a:solidFill>
                <a:srgbClr val="E600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6E5B4718-A82B-0D09-D8D1-F4BBE4C1062D}"/>
              </a:ext>
            </a:extLst>
          </p:cNvPr>
          <p:cNvSpPr/>
          <p:nvPr/>
        </p:nvSpPr>
        <p:spPr>
          <a:xfrm>
            <a:off x="451988" y="561975"/>
            <a:ext cx="5892044" cy="4962793"/>
          </a:xfrm>
          <a:prstGeom prst="rect">
            <a:avLst/>
          </a:prstGeom>
          <a:noFill/>
          <a:ln w="12700" cap="rnd">
            <a:solidFill>
              <a:srgbClr val="E6004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3056CFD-EEED-0A71-FCD3-B0F6CB48268F}"/>
              </a:ext>
            </a:extLst>
          </p:cNvPr>
          <p:cNvSpPr/>
          <p:nvPr/>
        </p:nvSpPr>
        <p:spPr>
          <a:xfrm>
            <a:off x="6604000" y="1124465"/>
            <a:ext cx="5136012" cy="3066535"/>
          </a:xfrm>
          <a:prstGeom prst="rect">
            <a:avLst/>
          </a:prstGeom>
          <a:noFill/>
          <a:ln w="12700" cap="rnd">
            <a:solidFill>
              <a:srgbClr val="A6A6A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0AFB3D4-37F6-4E46-6321-758392C3BE23}"/>
              </a:ext>
            </a:extLst>
          </p:cNvPr>
          <p:cNvGrpSpPr/>
          <p:nvPr/>
        </p:nvGrpSpPr>
        <p:grpSpPr>
          <a:xfrm>
            <a:off x="6626367" y="4546521"/>
            <a:ext cx="5113645" cy="1052300"/>
            <a:chOff x="2111170" y="2863821"/>
            <a:chExt cx="7969660" cy="164001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9FBB392D-B7A6-9341-157E-3E694FEFE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11170" y="2863821"/>
              <a:ext cx="7969660" cy="11303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1052AC2-40E2-E9CC-54CB-1C977C8C5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83817" y="4072387"/>
              <a:ext cx="5099312" cy="26671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FE218B7-DDAF-8E3B-2209-9BF215D33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848690" y="4052967"/>
              <a:ext cx="2025754" cy="450873"/>
            </a:xfrm>
            <a:prstGeom prst="rect">
              <a:avLst/>
            </a:prstGeom>
          </p:spPr>
        </p:pic>
      </p:grpSp>
      <p:sp>
        <p:nvSpPr>
          <p:cNvPr id="12" name="Rectangle 14">
            <a:extLst>
              <a:ext uri="{FF2B5EF4-FFF2-40B4-BE49-F238E27FC236}">
                <a16:creationId xmlns:a16="http://schemas.microsoft.com/office/drawing/2014/main" id="{B80A089D-4BDF-066E-20C3-2561EF7D30C0}"/>
              </a:ext>
            </a:extLst>
          </p:cNvPr>
          <p:cNvSpPr/>
          <p:nvPr/>
        </p:nvSpPr>
        <p:spPr>
          <a:xfrm>
            <a:off x="358267" y="5597918"/>
            <a:ext cx="4414814" cy="4478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050" b="1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Calibri"/>
              </a:rPr>
              <a:t>Ref: 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Huang, M.; Zhang, L.; Pan, T.; Luo, S. </a:t>
            </a:r>
            <a:r>
              <a:rPr lang="en-US" altLang="zh-CN" sz="1050" b="0" i="1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Science </a:t>
            </a:r>
            <a:r>
              <a:rPr lang="en-US" altLang="zh-CN" sz="1050" b="1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2022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</a:t>
            </a:r>
            <a:r>
              <a:rPr lang="en-US" altLang="zh-CN" sz="1050" b="0" i="1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375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869</a:t>
            </a:r>
            <a:r>
              <a:rPr lang="zh-CN" altLang="en-US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−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874.</a:t>
            </a:r>
          </a:p>
          <a:p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Zhu, Y.; Zhang, L.; Luo, S. </a:t>
            </a:r>
            <a:r>
              <a:rPr lang="en-US" altLang="zh-CN" sz="1050" b="0" i="1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J. Am. Chem. Soc. </a:t>
            </a:r>
            <a:r>
              <a:rPr lang="en-US" altLang="zh-CN" sz="1050" b="1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2016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</a:t>
            </a:r>
            <a:r>
              <a:rPr lang="en-US" altLang="zh-CN" sz="1050" b="0" i="1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138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3978</a:t>
            </a:r>
            <a:r>
              <a:rPr lang="zh-CN" altLang="en-US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−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3981.</a:t>
            </a:r>
            <a:endParaRPr lang="zh-CN" altLang="en-US" sz="105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122CF8B-8CF4-BDAF-A5F4-FB099D439DAB}"/>
              </a:ext>
            </a:extLst>
          </p:cNvPr>
          <p:cNvSpPr txBox="1"/>
          <p:nvPr/>
        </p:nvSpPr>
        <p:spPr>
          <a:xfrm>
            <a:off x="7279594" y="561975"/>
            <a:ext cx="37848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Comparision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of various photocatalysts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44828A6-C17B-FA4F-6CE3-E17B14DC165A}"/>
              </a:ext>
            </a:extLst>
          </p:cNvPr>
          <p:cNvSpPr/>
          <p:nvPr/>
        </p:nvSpPr>
        <p:spPr>
          <a:xfrm>
            <a:off x="9463074" y="5524768"/>
            <a:ext cx="231820" cy="148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id="{992D1CD2-D468-DC40-1822-E96182C1FA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3917484"/>
              </p:ext>
            </p:extLst>
          </p:nvPr>
        </p:nvGraphicFramePr>
        <p:xfrm>
          <a:off x="971081" y="3989388"/>
          <a:ext cx="207962" cy="18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0" imgW="249511" imgH="220685" progId="ChemDraw.Document.6.0">
                  <p:embed/>
                </p:oleObj>
              </mc:Choice>
              <mc:Fallback>
                <p:oleObj name="CS ChemDraw Drawing" r:id="rId10" imgW="249511" imgH="220685" progId="ChemDraw.Document.6.0">
                  <p:embed/>
                  <p:pic>
                    <p:nvPicPr>
                      <p:cNvPr id="41" name="对象 40">
                        <a:extLst>
                          <a:ext uri="{FF2B5EF4-FFF2-40B4-BE49-F238E27FC236}">
                            <a16:creationId xmlns:a16="http://schemas.microsoft.com/office/drawing/2014/main" id="{CEA64CC8-D87B-230E-4D35-39E6160871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71081" y="3989388"/>
                        <a:ext cx="207962" cy="18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>
            <a:extLst>
              <a:ext uri="{FF2B5EF4-FFF2-40B4-BE49-F238E27FC236}">
                <a16:creationId xmlns:a16="http://schemas.microsoft.com/office/drawing/2014/main" id="{02E89288-EB3C-F7C2-868D-54E58FF642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050003"/>
              </p:ext>
            </p:extLst>
          </p:nvPr>
        </p:nvGraphicFramePr>
        <p:xfrm>
          <a:off x="5603875" y="3989388"/>
          <a:ext cx="215900" cy="18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2" imgW="258962" imgH="220685" progId="ChemDraw.Document.6.0">
                  <p:embed/>
                </p:oleObj>
              </mc:Choice>
              <mc:Fallback>
                <p:oleObj name="CS ChemDraw Drawing" r:id="rId12" imgW="258962" imgH="220685" progId="ChemDraw.Document.6.0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:a16="http://schemas.microsoft.com/office/drawing/2014/main" id="{992D1CD2-D468-DC40-1822-E96182C1FA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603875" y="3989388"/>
                        <a:ext cx="215900" cy="18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组合 23">
            <a:extLst>
              <a:ext uri="{FF2B5EF4-FFF2-40B4-BE49-F238E27FC236}">
                <a16:creationId xmlns:a16="http://schemas.microsoft.com/office/drawing/2014/main" id="{B9EAB779-1134-FBB1-D182-800BCA9F238E}"/>
              </a:ext>
            </a:extLst>
          </p:cNvPr>
          <p:cNvGrpSpPr/>
          <p:nvPr/>
        </p:nvGrpSpPr>
        <p:grpSpPr>
          <a:xfrm>
            <a:off x="6760323" y="1502961"/>
            <a:ext cx="4823362" cy="2349082"/>
            <a:chOff x="0" y="833932"/>
            <a:chExt cx="12333669" cy="6006766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FA5D202-F446-AB35-34C2-26EA71E67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833932"/>
              <a:ext cx="12192000" cy="4252468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C3FB11A-88A2-8A26-4199-C070EE89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66369" y="5099949"/>
              <a:ext cx="11867300" cy="1740749"/>
            </a:xfrm>
            <a:prstGeom prst="rect">
              <a:avLst/>
            </a:prstGeom>
          </p:spPr>
        </p:pic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0EEC835C-2401-09F3-8DE5-FBB8D03E16DA}"/>
              </a:ext>
            </a:extLst>
          </p:cNvPr>
          <p:cNvSpPr txBox="1"/>
          <p:nvPr/>
        </p:nvSpPr>
        <p:spPr>
          <a:xfrm>
            <a:off x="3293253" y="1920836"/>
            <a:ext cx="17230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altLang="zh-CN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α‑</a:t>
            </a:r>
            <a:r>
              <a:rPr lang="en-US" altLang="zh-CN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branched aldehyde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DCC735C-1139-48B9-6B6E-CE86DA06CF37}"/>
              </a:ext>
            </a:extLst>
          </p:cNvPr>
          <p:cNvSpPr txBox="1"/>
          <p:nvPr/>
        </p:nvSpPr>
        <p:spPr>
          <a:xfrm>
            <a:off x="4076055" y="4333776"/>
            <a:ext cx="9836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preferentially 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720DFFC-F6AF-F93B-D312-0DA20556E9E8}"/>
              </a:ext>
            </a:extLst>
          </p:cNvPr>
          <p:cNvSpPr txBox="1"/>
          <p:nvPr/>
        </p:nvSpPr>
        <p:spPr>
          <a:xfrm>
            <a:off x="1609266" y="2788311"/>
            <a:ext cx="9836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preferentially 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CAFDEC1-436A-BCD4-499C-ABA3ACED9A8D}"/>
              </a:ext>
            </a:extLst>
          </p:cNvPr>
          <p:cNvSpPr txBox="1"/>
          <p:nvPr/>
        </p:nvSpPr>
        <p:spPr>
          <a:xfrm>
            <a:off x="682109" y="4922116"/>
            <a:ext cx="54737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DFT:</a:t>
            </a:r>
            <a:r>
              <a:rPr lang="zh-CN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‑enamine can be excited to its triplet state much faster than the </a:t>
            </a:r>
            <a:r>
              <a:rPr lang="en-US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‑enamine</a:t>
            </a:r>
            <a:endParaRPr lang="zh-CN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8B080B1-A4B0-DF15-97A9-6B496E9DEDB0}"/>
              </a:ext>
            </a:extLst>
          </p:cNvPr>
          <p:cNvSpPr txBox="1"/>
          <p:nvPr/>
        </p:nvSpPr>
        <p:spPr>
          <a:xfrm>
            <a:off x="8571916" y="3745931"/>
            <a:ext cx="1200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key factor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221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EBE46-EDB8-C7EC-8DCD-6B99D24C0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>
            <a:extLst>
              <a:ext uri="{FF2B5EF4-FFF2-40B4-BE49-F238E27FC236}">
                <a16:creationId xmlns:a16="http://schemas.microsoft.com/office/drawing/2014/main" id="{9B3C1A32-7599-989B-2720-78FAB2ED0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181" y="1595584"/>
            <a:ext cx="2308703" cy="403688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1D59E30-CC07-CA68-F321-7143702402F2}"/>
              </a:ext>
            </a:extLst>
          </p:cNvPr>
          <p:cNvSpPr txBox="1"/>
          <p:nvPr/>
        </p:nvSpPr>
        <p:spPr>
          <a:xfrm>
            <a:off x="1265242" y="350012"/>
            <a:ext cx="3628787" cy="565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spc="300" dirty="0" err="1">
                <a:solidFill>
                  <a:srgbClr val="172C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Stereoinversion</a:t>
            </a:r>
            <a:endParaRPr lang="en-US" altLang="zh-CN" sz="2800" b="1" spc="300" dirty="0">
              <a:solidFill>
                <a:srgbClr val="172C5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06B495A9-9F41-6CF5-87E1-D98678D34F7B}"/>
              </a:ext>
            </a:extLst>
          </p:cNvPr>
          <p:cNvGrpSpPr/>
          <p:nvPr/>
        </p:nvGrpSpPr>
        <p:grpSpPr>
          <a:xfrm>
            <a:off x="368546" y="350012"/>
            <a:ext cx="562826" cy="562826"/>
            <a:chOff x="1730864" y="705006"/>
            <a:chExt cx="562826" cy="562826"/>
          </a:xfrm>
        </p:grpSpPr>
        <p:sp>
          <p:nvSpPr>
            <p:cNvPr id="4" name="Oval 5">
              <a:extLst>
                <a:ext uri="{FF2B5EF4-FFF2-40B4-BE49-F238E27FC236}">
                  <a16:creationId xmlns:a16="http://schemas.microsoft.com/office/drawing/2014/main" id="{6E240FD6-A024-4590-9A4D-DB8C3B2EFE5A}"/>
                </a:ext>
              </a:extLst>
            </p:cNvPr>
            <p:cNvSpPr/>
            <p:nvPr/>
          </p:nvSpPr>
          <p:spPr>
            <a:xfrm flipV="1">
              <a:off x="1730864" y="705006"/>
              <a:ext cx="562826" cy="562826"/>
            </a:xfrm>
            <a:prstGeom prst="ellipse">
              <a:avLst/>
            </a:prstGeom>
            <a:solidFill>
              <a:srgbClr val="E600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endParaRPr>
            </a:p>
          </p:txBody>
        </p:sp>
        <p:sp>
          <p:nvSpPr>
            <p:cNvPr id="5" name="TextBox 46">
              <a:extLst>
                <a:ext uri="{FF2B5EF4-FFF2-40B4-BE49-F238E27FC236}">
                  <a16:creationId xmlns:a16="http://schemas.microsoft.com/office/drawing/2014/main" id="{1C226AB8-610B-3B7B-E709-6B8A9521A861}"/>
                </a:ext>
              </a:extLst>
            </p:cNvPr>
            <p:cNvSpPr txBox="1"/>
            <p:nvPr/>
          </p:nvSpPr>
          <p:spPr>
            <a:xfrm>
              <a:off x="1852543" y="755587"/>
              <a:ext cx="3194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pitchFamily="34" charset="0"/>
                </a:rPr>
                <a:t>2</a:t>
              </a:r>
              <a:endParaRPr lang="id-ID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 pitchFamily="34" charset="0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E6B6CE15-20D4-0E1C-E017-0F8C96764D2A}"/>
              </a:ext>
            </a:extLst>
          </p:cNvPr>
          <p:cNvGrpSpPr/>
          <p:nvPr/>
        </p:nvGrpSpPr>
        <p:grpSpPr>
          <a:xfrm>
            <a:off x="11786036" y="6508730"/>
            <a:ext cx="505989" cy="246221"/>
            <a:chOff x="11415078" y="270991"/>
            <a:chExt cx="505989" cy="246221"/>
          </a:xfrm>
        </p:grpSpPr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08002A15-2044-73E2-DF42-39B0017EACD7}"/>
                </a:ext>
              </a:extLst>
            </p:cNvPr>
            <p:cNvSpPr txBox="1"/>
            <p:nvPr/>
          </p:nvSpPr>
          <p:spPr>
            <a:xfrm>
              <a:off x="11470959" y="270991"/>
              <a:ext cx="4501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fld id="{260E2A6B-A809-4840-BF14-8648BC0BDF87}" type="slidenum">
                <a:rPr lang="id-ID" sz="1000" b="0" i="0" strike="noStrike" spc="30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Heavy" panose="020F0902020204030203" pitchFamily="34" charset="0"/>
                </a:rPr>
                <a:pPr/>
                <a:t>14</a:t>
              </a:fld>
              <a:endParaRPr lang="id-ID" sz="1000" b="0" i="0" strike="noStrike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Heavy" panose="020F0902020204030203" pitchFamily="34" charset="0"/>
              </a:endParaRPr>
            </a:p>
          </p:txBody>
        </p:sp>
        <p:cxnSp>
          <p:nvCxnSpPr>
            <p:cNvPr id="7" name="Straight Connector 26">
              <a:extLst>
                <a:ext uri="{FF2B5EF4-FFF2-40B4-BE49-F238E27FC236}">
                  <a16:creationId xmlns:a16="http://schemas.microsoft.com/office/drawing/2014/main" id="{1ACDBB86-3724-4416-A58A-828146E7CB51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78" y="304477"/>
              <a:ext cx="0" cy="156705"/>
            </a:xfrm>
            <a:prstGeom prst="line">
              <a:avLst/>
            </a:prstGeom>
            <a:ln w="28575">
              <a:solidFill>
                <a:srgbClr val="E600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0B63EA55-1FDE-CF1E-6258-234A6629BD4C}"/>
              </a:ext>
            </a:extLst>
          </p:cNvPr>
          <p:cNvGrpSpPr/>
          <p:nvPr/>
        </p:nvGrpSpPr>
        <p:grpSpPr>
          <a:xfrm>
            <a:off x="5173905" y="1284041"/>
            <a:ext cx="2097693" cy="4439899"/>
            <a:chOff x="5685666" y="1284041"/>
            <a:chExt cx="2097693" cy="4439899"/>
          </a:xfrm>
        </p:grpSpPr>
        <p:graphicFrame>
          <p:nvGraphicFramePr>
            <p:cNvPr id="25" name="对象 24">
              <a:extLst>
                <a:ext uri="{FF2B5EF4-FFF2-40B4-BE49-F238E27FC236}">
                  <a16:creationId xmlns:a16="http://schemas.microsoft.com/office/drawing/2014/main" id="{BD492E80-8AB4-770A-3982-BEFD5344254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837451"/>
                </p:ext>
              </p:extLst>
            </p:nvPr>
          </p:nvGraphicFramePr>
          <p:xfrm>
            <a:off x="6255087" y="1284041"/>
            <a:ext cx="958850" cy="898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4" imgW="958348" imgH="898806" progId="ChemDraw.Document.6.0">
                    <p:embed/>
                  </p:oleObj>
                </mc:Choice>
                <mc:Fallback>
                  <p:oleObj name="CS ChemDraw Drawing" r:id="rId4" imgW="958348" imgH="898806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255087" y="1284041"/>
                          <a:ext cx="958850" cy="898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对象 25">
              <a:extLst>
                <a:ext uri="{FF2B5EF4-FFF2-40B4-BE49-F238E27FC236}">
                  <a16:creationId xmlns:a16="http://schemas.microsoft.com/office/drawing/2014/main" id="{354E4196-4035-A842-93D8-50A9E13F4CB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99059625"/>
                </p:ext>
              </p:extLst>
            </p:nvPr>
          </p:nvGraphicFramePr>
          <p:xfrm>
            <a:off x="6255088" y="4825415"/>
            <a:ext cx="958850" cy="898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6" imgW="958348" imgH="898806" progId="ChemDraw.Document.6.0">
                    <p:embed/>
                  </p:oleObj>
                </mc:Choice>
                <mc:Fallback>
                  <p:oleObj name="CS ChemDraw Drawing" r:id="rId6" imgW="958348" imgH="898806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255088" y="4825415"/>
                          <a:ext cx="958850" cy="898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47E89D32-EBF3-A847-7878-CEADFE5D5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CDECFB"/>
                </a:clrFrom>
                <a:clrTo>
                  <a:srgbClr val="CDEC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85666" y="2914403"/>
              <a:ext cx="2097693" cy="1150891"/>
            </a:xfrm>
            <a:prstGeom prst="rect">
              <a:avLst/>
            </a:prstGeom>
          </p:spPr>
        </p:pic>
        <p:graphicFrame>
          <p:nvGraphicFramePr>
            <p:cNvPr id="32" name="对象 31">
              <a:extLst>
                <a:ext uri="{FF2B5EF4-FFF2-40B4-BE49-F238E27FC236}">
                  <a16:creationId xmlns:a16="http://schemas.microsoft.com/office/drawing/2014/main" id="{88776A07-CBC3-B522-2FC4-40119234191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28454200"/>
                </p:ext>
              </p:extLst>
            </p:nvPr>
          </p:nvGraphicFramePr>
          <p:xfrm>
            <a:off x="6674187" y="2284940"/>
            <a:ext cx="120650" cy="731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9" imgW="120030" imgH="731047" progId="ChemDraw.Document.6.0">
                    <p:embed/>
                  </p:oleObj>
                </mc:Choice>
                <mc:Fallback>
                  <p:oleObj name="CS ChemDraw Drawing" r:id="rId9" imgW="120030" imgH="731047" progId="ChemDraw.Document.6.0">
                    <p:embed/>
                    <p:pic>
                      <p:nvPicPr>
                        <p:cNvPr id="321" name="对象 320">
                          <a:extLst>
                            <a:ext uri="{FF2B5EF4-FFF2-40B4-BE49-F238E27FC236}">
                              <a16:creationId xmlns:a16="http://schemas.microsoft.com/office/drawing/2014/main" id="{018C518F-65D5-D638-BEF1-79EB890809D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6674187" y="2284940"/>
                          <a:ext cx="120650" cy="7318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对象 32">
              <a:extLst>
                <a:ext uri="{FF2B5EF4-FFF2-40B4-BE49-F238E27FC236}">
                  <a16:creationId xmlns:a16="http://schemas.microsoft.com/office/drawing/2014/main" id="{AFD52764-5BFC-48C3-2DE7-E1B2706C299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03458733"/>
                </p:ext>
              </p:extLst>
            </p:nvPr>
          </p:nvGraphicFramePr>
          <p:xfrm>
            <a:off x="6674187" y="4093578"/>
            <a:ext cx="120650" cy="731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9" imgW="120030" imgH="731047" progId="ChemDraw.Document.6.0">
                    <p:embed/>
                  </p:oleObj>
                </mc:Choice>
                <mc:Fallback>
                  <p:oleObj name="CS ChemDraw Drawing" r:id="rId9" imgW="120030" imgH="731047" progId="ChemDraw.Document.6.0">
                    <p:embed/>
                    <p:pic>
                      <p:nvPicPr>
                        <p:cNvPr id="332" name="对象 331">
                          <a:extLst>
                            <a:ext uri="{FF2B5EF4-FFF2-40B4-BE49-F238E27FC236}">
                              <a16:creationId xmlns:a16="http://schemas.microsoft.com/office/drawing/2014/main" id="{9CADE8F0-FF29-C9E6-4A5C-D5E024D8093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6674187" y="4093578"/>
                          <a:ext cx="120650" cy="7318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9220170B-2F4F-B41C-F967-4B4802E8F599}"/>
              </a:ext>
            </a:extLst>
          </p:cNvPr>
          <p:cNvGrpSpPr/>
          <p:nvPr/>
        </p:nvGrpSpPr>
        <p:grpSpPr>
          <a:xfrm>
            <a:off x="8400613" y="1274763"/>
            <a:ext cx="1000125" cy="4308474"/>
            <a:chOff x="8380413" y="1274763"/>
            <a:chExt cx="1000125" cy="4308474"/>
          </a:xfrm>
        </p:grpSpPr>
        <p:graphicFrame>
          <p:nvGraphicFramePr>
            <p:cNvPr id="35" name="对象 34">
              <a:extLst>
                <a:ext uri="{FF2B5EF4-FFF2-40B4-BE49-F238E27FC236}">
                  <a16:creationId xmlns:a16="http://schemas.microsoft.com/office/drawing/2014/main" id="{D76D297A-578B-4A0F-BA99-123D7B42F83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55461434"/>
                </p:ext>
              </p:extLst>
            </p:nvPr>
          </p:nvGraphicFramePr>
          <p:xfrm>
            <a:off x="8380413" y="1274763"/>
            <a:ext cx="1000125" cy="919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1" imgW="1000878" imgH="918653" progId="ChemDraw.Document.6.0">
                    <p:embed/>
                  </p:oleObj>
                </mc:Choice>
                <mc:Fallback>
                  <p:oleObj name="CS ChemDraw Drawing" r:id="rId11" imgW="1000878" imgH="918653" progId="ChemDraw.Document.6.0">
                    <p:embed/>
                    <p:pic>
                      <p:nvPicPr>
                        <p:cNvPr id="25" name="对象 24">
                          <a:extLst>
                            <a:ext uri="{FF2B5EF4-FFF2-40B4-BE49-F238E27FC236}">
                              <a16:creationId xmlns:a16="http://schemas.microsoft.com/office/drawing/2014/main" id="{BD492E80-8AB4-770A-3982-BEFD5344254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380413" y="1274763"/>
                          <a:ext cx="1000125" cy="9191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对象 35">
              <a:extLst>
                <a:ext uri="{FF2B5EF4-FFF2-40B4-BE49-F238E27FC236}">
                  <a16:creationId xmlns:a16="http://schemas.microsoft.com/office/drawing/2014/main" id="{02FC5BF7-566A-6AC8-3C08-8C0625E9D31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2442360"/>
                </p:ext>
              </p:extLst>
            </p:nvPr>
          </p:nvGraphicFramePr>
          <p:xfrm>
            <a:off x="8540750" y="1426915"/>
            <a:ext cx="679450" cy="612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3" imgW="679539" imgH="612435" progId="ChemDraw.Document.6.0">
                    <p:embed/>
                  </p:oleObj>
                </mc:Choice>
                <mc:Fallback>
                  <p:oleObj name="CS ChemDraw Drawing" r:id="rId13" imgW="679539" imgH="612435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8540750" y="1426915"/>
                          <a:ext cx="679450" cy="612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对象 36">
              <a:extLst>
                <a:ext uri="{FF2B5EF4-FFF2-40B4-BE49-F238E27FC236}">
                  <a16:creationId xmlns:a16="http://schemas.microsoft.com/office/drawing/2014/main" id="{37C5CDBF-8296-5CBD-3AEA-A753330787F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0658980"/>
                </p:ext>
              </p:extLst>
            </p:nvPr>
          </p:nvGraphicFramePr>
          <p:xfrm>
            <a:off x="8540750" y="4970462"/>
            <a:ext cx="679450" cy="612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5" imgW="679539" imgH="612435" progId="ChemDraw.Document.6.0">
                    <p:embed/>
                  </p:oleObj>
                </mc:Choice>
                <mc:Fallback>
                  <p:oleObj name="CS ChemDraw Drawing" r:id="rId15" imgW="679539" imgH="612435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8540750" y="4970462"/>
                          <a:ext cx="679450" cy="612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对象 37">
              <a:extLst>
                <a:ext uri="{FF2B5EF4-FFF2-40B4-BE49-F238E27FC236}">
                  <a16:creationId xmlns:a16="http://schemas.microsoft.com/office/drawing/2014/main" id="{F2099E17-AABE-0AF9-C78E-22112B597FE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4920537"/>
                </p:ext>
              </p:extLst>
            </p:nvPr>
          </p:nvGraphicFramePr>
          <p:xfrm>
            <a:off x="8380413" y="3122612"/>
            <a:ext cx="1000125" cy="919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17" imgW="1000878" imgH="918653" progId="ChemDraw.Document.6.0">
                    <p:embed/>
                  </p:oleObj>
                </mc:Choice>
                <mc:Fallback>
                  <p:oleObj name="CS ChemDraw Drawing" r:id="rId17" imgW="1000878" imgH="918653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8380413" y="3122612"/>
                          <a:ext cx="1000125" cy="9191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对象 38">
              <a:extLst>
                <a:ext uri="{FF2B5EF4-FFF2-40B4-BE49-F238E27FC236}">
                  <a16:creationId xmlns:a16="http://schemas.microsoft.com/office/drawing/2014/main" id="{D8711B27-99DB-868A-6ED1-3B96AA33042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7085619"/>
                </p:ext>
              </p:extLst>
            </p:nvPr>
          </p:nvGraphicFramePr>
          <p:xfrm>
            <a:off x="8820197" y="2284940"/>
            <a:ext cx="120650" cy="731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9" imgW="120030" imgH="731047" progId="ChemDraw.Document.6.0">
                    <p:embed/>
                  </p:oleObj>
                </mc:Choice>
                <mc:Fallback>
                  <p:oleObj name="CS ChemDraw Drawing" r:id="rId9" imgW="120030" imgH="731047" progId="ChemDraw.Document.6.0">
                    <p:embed/>
                    <p:pic>
                      <p:nvPicPr>
                        <p:cNvPr id="32" name="对象 31">
                          <a:extLst>
                            <a:ext uri="{FF2B5EF4-FFF2-40B4-BE49-F238E27FC236}">
                              <a16:creationId xmlns:a16="http://schemas.microsoft.com/office/drawing/2014/main" id="{88776A07-CBC3-B522-2FC4-40119234191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820197" y="2284940"/>
                          <a:ext cx="120650" cy="7318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对象 39">
              <a:extLst>
                <a:ext uri="{FF2B5EF4-FFF2-40B4-BE49-F238E27FC236}">
                  <a16:creationId xmlns:a16="http://schemas.microsoft.com/office/drawing/2014/main" id="{B8014990-D4E6-CBEB-0277-4974DE90341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62182294"/>
                </p:ext>
              </p:extLst>
            </p:nvPr>
          </p:nvGraphicFramePr>
          <p:xfrm>
            <a:off x="8820150" y="4093578"/>
            <a:ext cx="120650" cy="731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9" imgW="120030" imgH="731047" progId="ChemDraw.Document.6.0">
                    <p:embed/>
                  </p:oleObj>
                </mc:Choice>
                <mc:Fallback>
                  <p:oleObj name="CS ChemDraw Drawing" r:id="rId9" imgW="120030" imgH="731047" progId="ChemDraw.Document.6.0">
                    <p:embed/>
                    <p:pic>
                      <p:nvPicPr>
                        <p:cNvPr id="33" name="对象 32">
                          <a:extLst>
                            <a:ext uri="{FF2B5EF4-FFF2-40B4-BE49-F238E27FC236}">
                              <a16:creationId xmlns:a16="http://schemas.microsoft.com/office/drawing/2014/main" id="{AFD52764-5BFC-48C3-2DE7-E1B2706C299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820150" y="4093578"/>
                          <a:ext cx="120650" cy="7318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C2FD3D68-B7F2-7D7E-8683-5A066E5C14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57944" y="3972745"/>
            <a:ext cx="861521" cy="74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28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19515-CB25-A344-6B78-19098417F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B6DBB995-7730-D12C-22D2-EC5756E3C501}"/>
              </a:ext>
            </a:extLst>
          </p:cNvPr>
          <p:cNvGrpSpPr/>
          <p:nvPr/>
        </p:nvGrpSpPr>
        <p:grpSpPr>
          <a:xfrm>
            <a:off x="11786036" y="6508730"/>
            <a:ext cx="505989" cy="246221"/>
            <a:chOff x="11415078" y="270991"/>
            <a:chExt cx="505989" cy="246221"/>
          </a:xfrm>
        </p:grpSpPr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F69DC2DA-2451-FB37-2BA3-3C6A042E7523}"/>
                </a:ext>
              </a:extLst>
            </p:cNvPr>
            <p:cNvSpPr txBox="1"/>
            <p:nvPr/>
          </p:nvSpPr>
          <p:spPr>
            <a:xfrm>
              <a:off x="11470959" y="270991"/>
              <a:ext cx="4501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fld id="{260E2A6B-A809-4840-BF14-8648BC0BDF87}" type="slidenum">
                <a:rPr lang="id-ID" sz="1000" b="0" i="0" strike="noStrike" spc="30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Heavy" panose="020F0902020204030203" pitchFamily="34" charset="0"/>
                </a:rPr>
                <a:pPr/>
                <a:t>15</a:t>
              </a:fld>
              <a:endParaRPr lang="id-ID" sz="1000" b="0" i="0" strike="noStrike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Heavy" panose="020F0902020204030203" pitchFamily="34" charset="0"/>
              </a:endParaRPr>
            </a:p>
          </p:txBody>
        </p:sp>
        <p:cxnSp>
          <p:nvCxnSpPr>
            <p:cNvPr id="7" name="Straight Connector 26">
              <a:extLst>
                <a:ext uri="{FF2B5EF4-FFF2-40B4-BE49-F238E27FC236}">
                  <a16:creationId xmlns:a16="http://schemas.microsoft.com/office/drawing/2014/main" id="{CC7E065B-1E34-2C7D-2740-9C1F603EAF33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78" y="304477"/>
              <a:ext cx="0" cy="156705"/>
            </a:xfrm>
            <a:prstGeom prst="line">
              <a:avLst/>
            </a:prstGeom>
            <a:ln w="28575">
              <a:solidFill>
                <a:srgbClr val="E600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5" name="直接箭头连接符 134">
            <a:extLst>
              <a:ext uri="{FF2B5EF4-FFF2-40B4-BE49-F238E27FC236}">
                <a16:creationId xmlns:a16="http://schemas.microsoft.com/office/drawing/2014/main" id="{FDA19753-FD2F-2EFD-579D-9CD76E4FA675}"/>
              </a:ext>
            </a:extLst>
          </p:cNvPr>
          <p:cNvCxnSpPr>
            <a:cxnSpLocks/>
          </p:cNvCxnSpPr>
          <p:nvPr/>
        </p:nvCxnSpPr>
        <p:spPr>
          <a:xfrm>
            <a:off x="3075507" y="2558989"/>
            <a:ext cx="5897477" cy="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70CDCC4D-50DA-E200-DE51-F0DDAFD9B843}"/>
              </a:ext>
            </a:extLst>
          </p:cNvPr>
          <p:cNvSpPr txBox="1"/>
          <p:nvPr/>
        </p:nvSpPr>
        <p:spPr>
          <a:xfrm>
            <a:off x="1357099" y="869898"/>
            <a:ext cx="5897477" cy="565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spc="300" dirty="0">
                <a:solidFill>
                  <a:srgbClr val="172C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Cyclic Deracemization</a:t>
            </a:r>
          </a:p>
        </p:txBody>
      </p:sp>
      <p:cxnSp>
        <p:nvCxnSpPr>
          <p:cNvPr id="88" name="直接箭头连接符 87">
            <a:extLst>
              <a:ext uri="{FF2B5EF4-FFF2-40B4-BE49-F238E27FC236}">
                <a16:creationId xmlns:a16="http://schemas.microsoft.com/office/drawing/2014/main" id="{116BA4BE-1845-9168-E2C3-B68F33E33AFA}"/>
              </a:ext>
            </a:extLst>
          </p:cNvPr>
          <p:cNvCxnSpPr>
            <a:cxnSpLocks/>
          </p:cNvCxnSpPr>
          <p:nvPr/>
        </p:nvCxnSpPr>
        <p:spPr>
          <a:xfrm>
            <a:off x="3075507" y="3450745"/>
            <a:ext cx="191438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直接箭头连接符 101">
            <a:extLst>
              <a:ext uri="{FF2B5EF4-FFF2-40B4-BE49-F238E27FC236}">
                <a16:creationId xmlns:a16="http://schemas.microsoft.com/office/drawing/2014/main" id="{67ACFBE0-3846-642E-B15E-7849CC00D5DE}"/>
              </a:ext>
            </a:extLst>
          </p:cNvPr>
          <p:cNvCxnSpPr>
            <a:cxnSpLocks/>
          </p:cNvCxnSpPr>
          <p:nvPr/>
        </p:nvCxnSpPr>
        <p:spPr>
          <a:xfrm>
            <a:off x="7058595" y="3450745"/>
            <a:ext cx="191438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7" name="组合 166">
            <a:extLst>
              <a:ext uri="{FF2B5EF4-FFF2-40B4-BE49-F238E27FC236}">
                <a16:creationId xmlns:a16="http://schemas.microsoft.com/office/drawing/2014/main" id="{93CA70EC-1442-C70B-0664-0AC255681E4D}"/>
              </a:ext>
            </a:extLst>
          </p:cNvPr>
          <p:cNvGrpSpPr/>
          <p:nvPr/>
        </p:nvGrpSpPr>
        <p:grpSpPr>
          <a:xfrm>
            <a:off x="1422754" y="2276187"/>
            <a:ext cx="1384206" cy="631097"/>
            <a:chOff x="1422754" y="2276187"/>
            <a:chExt cx="1384206" cy="631097"/>
          </a:xfrm>
        </p:grpSpPr>
        <p:grpSp>
          <p:nvGrpSpPr>
            <p:cNvPr id="145" name="组合 144">
              <a:extLst>
                <a:ext uri="{FF2B5EF4-FFF2-40B4-BE49-F238E27FC236}">
                  <a16:creationId xmlns:a16="http://schemas.microsoft.com/office/drawing/2014/main" id="{5F260072-4458-EE70-AEF9-5E84965187B7}"/>
                </a:ext>
              </a:extLst>
            </p:cNvPr>
            <p:cNvGrpSpPr/>
            <p:nvPr/>
          </p:nvGrpSpPr>
          <p:grpSpPr>
            <a:xfrm>
              <a:off x="1422754" y="2276187"/>
              <a:ext cx="565604" cy="631097"/>
              <a:chOff x="1422754" y="2276187"/>
              <a:chExt cx="565604" cy="631097"/>
            </a:xfrm>
          </p:grpSpPr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C999E065-A461-70D0-17FE-54E8F7BFAA35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rgbClr val="08529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159C56DB-1D83-05DF-403D-C3C6F02174B2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rgbClr val="93ADD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CC18E847-588E-7672-BCD4-68DE7441C9B9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文本框 143">
                <a:extLst>
                  <a:ext uri="{FF2B5EF4-FFF2-40B4-BE49-F238E27FC236}">
                    <a16:creationId xmlns:a16="http://schemas.microsoft.com/office/drawing/2014/main" id="{FBCF9F42-619A-B6B6-5D09-EDC9EE6A1EC7}"/>
                  </a:ext>
                </a:extLst>
              </p:cNvPr>
              <p:cNvSpPr txBox="1"/>
              <p:nvPr/>
            </p:nvSpPr>
            <p:spPr>
              <a:xfrm>
                <a:off x="1503501" y="2384986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18C985D6-96B7-9185-EEEE-28595BA43DE5}"/>
                </a:ext>
              </a:extLst>
            </p:cNvPr>
            <p:cNvGrpSpPr/>
            <p:nvPr/>
          </p:nvGrpSpPr>
          <p:grpSpPr>
            <a:xfrm>
              <a:off x="2241356" y="2276187"/>
              <a:ext cx="565604" cy="631097"/>
              <a:chOff x="1422754" y="2276187"/>
              <a:chExt cx="565604" cy="631097"/>
            </a:xfrm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03688838-9A76-B40D-6278-0CB3F77C4C34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rgbClr val="08529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4959C986-65F4-2347-F7D4-0BC40E19151C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rgbClr val="93ADD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431E90AB-8761-F57B-795E-B302B82D20AF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文本框 154">
                <a:extLst>
                  <a:ext uri="{FF2B5EF4-FFF2-40B4-BE49-F238E27FC236}">
                    <a16:creationId xmlns:a16="http://schemas.microsoft.com/office/drawing/2014/main" id="{354E308B-18F4-3156-46A4-1D1F66FE63C1}"/>
                  </a:ext>
                </a:extLst>
              </p:cNvPr>
              <p:cNvSpPr txBox="1"/>
              <p:nvPr/>
            </p:nvSpPr>
            <p:spPr>
              <a:xfrm>
                <a:off x="1503501" y="2384986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56" name="组合 155">
            <a:extLst>
              <a:ext uri="{FF2B5EF4-FFF2-40B4-BE49-F238E27FC236}">
                <a16:creationId xmlns:a16="http://schemas.microsoft.com/office/drawing/2014/main" id="{59B5D300-02CF-F37A-A334-1DE61499C35F}"/>
              </a:ext>
            </a:extLst>
          </p:cNvPr>
          <p:cNvGrpSpPr/>
          <p:nvPr/>
        </p:nvGrpSpPr>
        <p:grpSpPr>
          <a:xfrm>
            <a:off x="1422754" y="3139972"/>
            <a:ext cx="565604" cy="631097"/>
            <a:chOff x="1422754" y="2276187"/>
            <a:chExt cx="565604" cy="631097"/>
          </a:xfrm>
        </p:grpSpPr>
        <p:sp>
          <p:nvSpPr>
            <p:cNvPr id="157" name="椭圆 156">
              <a:extLst>
                <a:ext uri="{FF2B5EF4-FFF2-40B4-BE49-F238E27FC236}">
                  <a16:creationId xmlns:a16="http://schemas.microsoft.com/office/drawing/2014/main" id="{2EF9D95D-EC73-621B-BA2A-B7AA127ED3C5}"/>
                </a:ext>
              </a:extLst>
            </p:cNvPr>
            <p:cNvSpPr/>
            <p:nvPr/>
          </p:nvSpPr>
          <p:spPr>
            <a:xfrm>
              <a:off x="1422754" y="2276187"/>
              <a:ext cx="565604" cy="565604"/>
            </a:xfrm>
            <a:prstGeom prst="ellipse">
              <a:avLst/>
            </a:prstGeom>
            <a:solidFill>
              <a:srgbClr val="E600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8" name="椭圆 157">
              <a:extLst>
                <a:ext uri="{FF2B5EF4-FFF2-40B4-BE49-F238E27FC236}">
                  <a16:creationId xmlns:a16="http://schemas.microsoft.com/office/drawing/2014/main" id="{C7C4DE86-8D9A-66C2-AC31-A9C744902C2A}"/>
                </a:ext>
              </a:extLst>
            </p:cNvPr>
            <p:cNvSpPr/>
            <p:nvPr/>
          </p:nvSpPr>
          <p:spPr>
            <a:xfrm>
              <a:off x="1615671" y="2326531"/>
              <a:ext cx="179770" cy="45719"/>
            </a:xfrm>
            <a:prstGeom prst="ellipse">
              <a:avLst/>
            </a:prstGeom>
            <a:solidFill>
              <a:srgbClr val="FF89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椭圆 158">
              <a:extLst>
                <a:ext uri="{FF2B5EF4-FFF2-40B4-BE49-F238E27FC236}">
                  <a16:creationId xmlns:a16="http://schemas.microsoft.com/office/drawing/2014/main" id="{4C6D33EE-8972-44B2-A75C-CA946C3DE70F}"/>
                </a:ext>
              </a:extLst>
            </p:cNvPr>
            <p:cNvSpPr/>
            <p:nvPr/>
          </p:nvSpPr>
          <p:spPr>
            <a:xfrm>
              <a:off x="1519212" y="2861565"/>
              <a:ext cx="372687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0" name="文本框 159">
              <a:extLst>
                <a:ext uri="{FF2B5EF4-FFF2-40B4-BE49-F238E27FC236}">
                  <a16:creationId xmlns:a16="http://schemas.microsoft.com/office/drawing/2014/main" id="{CCB5A7EC-F761-BB28-453D-CDAA5BC5775C}"/>
                </a:ext>
              </a:extLst>
            </p:cNvPr>
            <p:cNvSpPr txBox="1"/>
            <p:nvPr/>
          </p:nvSpPr>
          <p:spPr>
            <a:xfrm>
              <a:off x="1503501" y="2384986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  <a:endParaRPr lang="zh-CN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1E86FDEA-31BD-0A8E-C15C-09B844703EFF}"/>
              </a:ext>
            </a:extLst>
          </p:cNvPr>
          <p:cNvGrpSpPr/>
          <p:nvPr/>
        </p:nvGrpSpPr>
        <p:grpSpPr>
          <a:xfrm>
            <a:off x="2241356" y="3139972"/>
            <a:ext cx="565604" cy="631097"/>
            <a:chOff x="1422754" y="2276187"/>
            <a:chExt cx="565604" cy="631097"/>
          </a:xfrm>
        </p:grpSpPr>
        <p:sp>
          <p:nvSpPr>
            <p:cNvPr id="162" name="椭圆 161">
              <a:extLst>
                <a:ext uri="{FF2B5EF4-FFF2-40B4-BE49-F238E27FC236}">
                  <a16:creationId xmlns:a16="http://schemas.microsoft.com/office/drawing/2014/main" id="{BB692B90-826A-ED38-6E62-272B0405D58F}"/>
                </a:ext>
              </a:extLst>
            </p:cNvPr>
            <p:cNvSpPr/>
            <p:nvPr/>
          </p:nvSpPr>
          <p:spPr>
            <a:xfrm>
              <a:off x="1422754" y="2276187"/>
              <a:ext cx="565604" cy="565604"/>
            </a:xfrm>
            <a:prstGeom prst="ellipse">
              <a:avLst/>
            </a:prstGeom>
            <a:solidFill>
              <a:srgbClr val="E600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3" name="椭圆 162">
              <a:extLst>
                <a:ext uri="{FF2B5EF4-FFF2-40B4-BE49-F238E27FC236}">
                  <a16:creationId xmlns:a16="http://schemas.microsoft.com/office/drawing/2014/main" id="{A078905D-30CA-6FD3-235D-72729D3F82C4}"/>
                </a:ext>
              </a:extLst>
            </p:cNvPr>
            <p:cNvSpPr/>
            <p:nvPr/>
          </p:nvSpPr>
          <p:spPr>
            <a:xfrm>
              <a:off x="1615671" y="2326531"/>
              <a:ext cx="179770" cy="45719"/>
            </a:xfrm>
            <a:prstGeom prst="ellipse">
              <a:avLst/>
            </a:prstGeom>
            <a:solidFill>
              <a:srgbClr val="FF89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4" name="椭圆 163">
              <a:extLst>
                <a:ext uri="{FF2B5EF4-FFF2-40B4-BE49-F238E27FC236}">
                  <a16:creationId xmlns:a16="http://schemas.microsoft.com/office/drawing/2014/main" id="{43AFCF8A-EFF8-4F66-B19B-EE1015F51A15}"/>
                </a:ext>
              </a:extLst>
            </p:cNvPr>
            <p:cNvSpPr/>
            <p:nvPr/>
          </p:nvSpPr>
          <p:spPr>
            <a:xfrm>
              <a:off x="1519212" y="2861565"/>
              <a:ext cx="372687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5" name="文本框 164">
              <a:extLst>
                <a:ext uri="{FF2B5EF4-FFF2-40B4-BE49-F238E27FC236}">
                  <a16:creationId xmlns:a16="http://schemas.microsoft.com/office/drawing/2014/main" id="{11A11793-0E36-FA60-D4B9-E0E329A68C90}"/>
                </a:ext>
              </a:extLst>
            </p:cNvPr>
            <p:cNvSpPr txBox="1"/>
            <p:nvPr/>
          </p:nvSpPr>
          <p:spPr>
            <a:xfrm>
              <a:off x="1503501" y="2384986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  <a:endParaRPr lang="zh-CN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9" name="组合 178">
            <a:extLst>
              <a:ext uri="{FF2B5EF4-FFF2-40B4-BE49-F238E27FC236}">
                <a16:creationId xmlns:a16="http://schemas.microsoft.com/office/drawing/2014/main" id="{00550EC9-FBBE-67F6-F581-2025A1B0C9B8}"/>
              </a:ext>
            </a:extLst>
          </p:cNvPr>
          <p:cNvGrpSpPr/>
          <p:nvPr/>
        </p:nvGrpSpPr>
        <p:grpSpPr>
          <a:xfrm>
            <a:off x="9331683" y="2276187"/>
            <a:ext cx="1384206" cy="631097"/>
            <a:chOff x="1422754" y="2276187"/>
            <a:chExt cx="1384206" cy="631097"/>
          </a:xfrm>
        </p:grpSpPr>
        <p:grpSp>
          <p:nvGrpSpPr>
            <p:cNvPr id="180" name="组合 179">
              <a:extLst>
                <a:ext uri="{FF2B5EF4-FFF2-40B4-BE49-F238E27FC236}">
                  <a16:creationId xmlns:a16="http://schemas.microsoft.com/office/drawing/2014/main" id="{34A89D90-3247-15DD-B030-C938F1BFCF7B}"/>
                </a:ext>
              </a:extLst>
            </p:cNvPr>
            <p:cNvGrpSpPr/>
            <p:nvPr/>
          </p:nvGrpSpPr>
          <p:grpSpPr>
            <a:xfrm>
              <a:off x="1422754" y="2276187"/>
              <a:ext cx="565604" cy="631097"/>
              <a:chOff x="1422754" y="2276187"/>
              <a:chExt cx="565604" cy="631097"/>
            </a:xfrm>
          </p:grpSpPr>
          <p:sp>
            <p:nvSpPr>
              <p:cNvPr id="186" name="椭圆 185">
                <a:extLst>
                  <a:ext uri="{FF2B5EF4-FFF2-40B4-BE49-F238E27FC236}">
                    <a16:creationId xmlns:a16="http://schemas.microsoft.com/office/drawing/2014/main" id="{9B2062B1-C912-5C96-8CFE-A1AD6D8A288E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rgbClr val="08529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87" name="椭圆 186">
                <a:extLst>
                  <a:ext uri="{FF2B5EF4-FFF2-40B4-BE49-F238E27FC236}">
                    <a16:creationId xmlns:a16="http://schemas.microsoft.com/office/drawing/2014/main" id="{DACBA384-B056-8FD7-19B9-E0D75FA2CC04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rgbClr val="93ADD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>
                <a:extLst>
                  <a:ext uri="{FF2B5EF4-FFF2-40B4-BE49-F238E27FC236}">
                    <a16:creationId xmlns:a16="http://schemas.microsoft.com/office/drawing/2014/main" id="{BC664AD5-C449-D6B5-6F9E-BD5824A2AE57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文本框 188">
                <a:extLst>
                  <a:ext uri="{FF2B5EF4-FFF2-40B4-BE49-F238E27FC236}">
                    <a16:creationId xmlns:a16="http://schemas.microsoft.com/office/drawing/2014/main" id="{0166822C-AB15-7C41-9B1A-BBA8397D41AE}"/>
                  </a:ext>
                </a:extLst>
              </p:cNvPr>
              <p:cNvSpPr txBox="1"/>
              <p:nvPr/>
            </p:nvSpPr>
            <p:spPr>
              <a:xfrm>
                <a:off x="1503501" y="2384986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81" name="组合 180">
              <a:extLst>
                <a:ext uri="{FF2B5EF4-FFF2-40B4-BE49-F238E27FC236}">
                  <a16:creationId xmlns:a16="http://schemas.microsoft.com/office/drawing/2014/main" id="{FBBBF407-AA8A-4F00-2EA9-EDE53828CAD0}"/>
                </a:ext>
              </a:extLst>
            </p:cNvPr>
            <p:cNvGrpSpPr/>
            <p:nvPr/>
          </p:nvGrpSpPr>
          <p:grpSpPr>
            <a:xfrm>
              <a:off x="2241356" y="2276187"/>
              <a:ext cx="565604" cy="631097"/>
              <a:chOff x="1422754" y="2276187"/>
              <a:chExt cx="565604" cy="631097"/>
            </a:xfrm>
          </p:grpSpPr>
          <p:sp>
            <p:nvSpPr>
              <p:cNvPr id="182" name="椭圆 181">
                <a:extLst>
                  <a:ext uri="{FF2B5EF4-FFF2-40B4-BE49-F238E27FC236}">
                    <a16:creationId xmlns:a16="http://schemas.microsoft.com/office/drawing/2014/main" id="{4BA4E947-D814-0011-53F4-D500882C1914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rgbClr val="08529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椭圆 182">
                <a:extLst>
                  <a:ext uri="{FF2B5EF4-FFF2-40B4-BE49-F238E27FC236}">
                    <a16:creationId xmlns:a16="http://schemas.microsoft.com/office/drawing/2014/main" id="{5420535E-7AC9-A7AA-295D-CEDBF703A124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rgbClr val="93ADD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>
                <a:extLst>
                  <a:ext uri="{FF2B5EF4-FFF2-40B4-BE49-F238E27FC236}">
                    <a16:creationId xmlns:a16="http://schemas.microsoft.com/office/drawing/2014/main" id="{A76E4246-6CAA-15F5-8317-F746FECCFD5A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文本框 184">
                <a:extLst>
                  <a:ext uri="{FF2B5EF4-FFF2-40B4-BE49-F238E27FC236}">
                    <a16:creationId xmlns:a16="http://schemas.microsoft.com/office/drawing/2014/main" id="{868B6B32-08D5-C889-EBF6-5426FDDEE1A9}"/>
                  </a:ext>
                </a:extLst>
              </p:cNvPr>
              <p:cNvSpPr txBox="1"/>
              <p:nvPr/>
            </p:nvSpPr>
            <p:spPr>
              <a:xfrm>
                <a:off x="1503501" y="2384986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95" name="组合 194">
            <a:extLst>
              <a:ext uri="{FF2B5EF4-FFF2-40B4-BE49-F238E27FC236}">
                <a16:creationId xmlns:a16="http://schemas.microsoft.com/office/drawing/2014/main" id="{9560D2BC-2926-316A-B877-C28957A99CAD}"/>
              </a:ext>
            </a:extLst>
          </p:cNvPr>
          <p:cNvGrpSpPr/>
          <p:nvPr/>
        </p:nvGrpSpPr>
        <p:grpSpPr>
          <a:xfrm>
            <a:off x="10150285" y="3114103"/>
            <a:ext cx="565604" cy="631097"/>
            <a:chOff x="1422754" y="2276187"/>
            <a:chExt cx="565604" cy="631097"/>
          </a:xfrm>
        </p:grpSpPr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BF18AFFC-D67C-22A0-815F-97000B9FADEC}"/>
                </a:ext>
              </a:extLst>
            </p:cNvPr>
            <p:cNvSpPr/>
            <p:nvPr/>
          </p:nvSpPr>
          <p:spPr>
            <a:xfrm>
              <a:off x="1422754" y="2276187"/>
              <a:ext cx="565604" cy="565604"/>
            </a:xfrm>
            <a:prstGeom prst="ellipse">
              <a:avLst/>
            </a:prstGeom>
            <a:solidFill>
              <a:srgbClr val="085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D491741B-6488-96B4-912F-1D34F724844A}"/>
                </a:ext>
              </a:extLst>
            </p:cNvPr>
            <p:cNvSpPr/>
            <p:nvPr/>
          </p:nvSpPr>
          <p:spPr>
            <a:xfrm>
              <a:off x="1615671" y="2326531"/>
              <a:ext cx="179770" cy="45719"/>
            </a:xfrm>
            <a:prstGeom prst="ellipse">
              <a:avLst/>
            </a:prstGeom>
            <a:solidFill>
              <a:srgbClr val="93AD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980C909B-F37A-5ECA-A9FA-F45039C75B46}"/>
                </a:ext>
              </a:extLst>
            </p:cNvPr>
            <p:cNvSpPr/>
            <p:nvPr/>
          </p:nvSpPr>
          <p:spPr>
            <a:xfrm>
              <a:off x="1519212" y="2861565"/>
              <a:ext cx="372687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9" name="文本框 198">
              <a:extLst>
                <a:ext uri="{FF2B5EF4-FFF2-40B4-BE49-F238E27FC236}">
                  <a16:creationId xmlns:a16="http://schemas.microsoft.com/office/drawing/2014/main" id="{66D004B5-4D9D-A724-D946-C1BFAD2C356A}"/>
                </a:ext>
              </a:extLst>
            </p:cNvPr>
            <p:cNvSpPr txBox="1"/>
            <p:nvPr/>
          </p:nvSpPr>
          <p:spPr>
            <a:xfrm>
              <a:off x="1503501" y="2384986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endParaRPr lang="zh-CN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4" name="组合 203">
            <a:extLst>
              <a:ext uri="{FF2B5EF4-FFF2-40B4-BE49-F238E27FC236}">
                <a16:creationId xmlns:a16="http://schemas.microsoft.com/office/drawing/2014/main" id="{3E6A3664-2536-88D5-4557-1A34997F96A8}"/>
              </a:ext>
            </a:extLst>
          </p:cNvPr>
          <p:cNvGrpSpPr/>
          <p:nvPr/>
        </p:nvGrpSpPr>
        <p:grpSpPr>
          <a:xfrm>
            <a:off x="5358425" y="3135196"/>
            <a:ext cx="1384206" cy="631097"/>
            <a:chOff x="1422754" y="2276187"/>
            <a:chExt cx="1384206" cy="631097"/>
          </a:xfrm>
        </p:grpSpPr>
        <p:grpSp>
          <p:nvGrpSpPr>
            <p:cNvPr id="205" name="组合 204">
              <a:extLst>
                <a:ext uri="{FF2B5EF4-FFF2-40B4-BE49-F238E27FC236}">
                  <a16:creationId xmlns:a16="http://schemas.microsoft.com/office/drawing/2014/main" id="{A4B6A40F-59FF-5FDD-8DA5-3B97096315A7}"/>
                </a:ext>
              </a:extLst>
            </p:cNvPr>
            <p:cNvGrpSpPr/>
            <p:nvPr/>
          </p:nvGrpSpPr>
          <p:grpSpPr>
            <a:xfrm>
              <a:off x="1422754" y="2276187"/>
              <a:ext cx="565604" cy="631097"/>
              <a:chOff x="1422754" y="2276187"/>
              <a:chExt cx="565604" cy="631097"/>
            </a:xfrm>
          </p:grpSpPr>
          <p:sp>
            <p:nvSpPr>
              <p:cNvPr id="211" name="椭圆 210">
                <a:extLst>
                  <a:ext uri="{FF2B5EF4-FFF2-40B4-BE49-F238E27FC236}">
                    <a16:creationId xmlns:a16="http://schemas.microsoft.com/office/drawing/2014/main" id="{C40EE49C-1003-4EF7-BAB2-6E2D90303F38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12" name="椭圆 211">
                <a:extLst>
                  <a:ext uri="{FF2B5EF4-FFF2-40B4-BE49-F238E27FC236}">
                    <a16:creationId xmlns:a16="http://schemas.microsoft.com/office/drawing/2014/main" id="{916A89FC-60FC-A218-4255-92036BF09E60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>
                <a:extLst>
                  <a:ext uri="{FF2B5EF4-FFF2-40B4-BE49-F238E27FC236}">
                    <a16:creationId xmlns:a16="http://schemas.microsoft.com/office/drawing/2014/main" id="{CA12E686-6FDD-E6A2-B506-BCB096A289CF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文本框 213">
                <a:extLst>
                  <a:ext uri="{FF2B5EF4-FFF2-40B4-BE49-F238E27FC236}">
                    <a16:creationId xmlns:a16="http://schemas.microsoft.com/office/drawing/2014/main" id="{834E3523-27A5-CB7F-7571-6E545A8AC6F8}"/>
                  </a:ext>
                </a:extLst>
              </p:cNvPr>
              <p:cNvSpPr txBox="1"/>
              <p:nvPr/>
            </p:nvSpPr>
            <p:spPr>
              <a:xfrm>
                <a:off x="1423351" y="2384986"/>
                <a:ext cx="5068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06" name="组合 205">
              <a:extLst>
                <a:ext uri="{FF2B5EF4-FFF2-40B4-BE49-F238E27FC236}">
                  <a16:creationId xmlns:a16="http://schemas.microsoft.com/office/drawing/2014/main" id="{E31D1A7F-0938-7916-C1C6-5498C581F244}"/>
                </a:ext>
              </a:extLst>
            </p:cNvPr>
            <p:cNvGrpSpPr/>
            <p:nvPr/>
          </p:nvGrpSpPr>
          <p:grpSpPr>
            <a:xfrm>
              <a:off x="2241356" y="2276187"/>
              <a:ext cx="565604" cy="631097"/>
              <a:chOff x="1422754" y="2276187"/>
              <a:chExt cx="565604" cy="631097"/>
            </a:xfrm>
          </p:grpSpPr>
          <p:sp>
            <p:nvSpPr>
              <p:cNvPr id="207" name="椭圆 206">
                <a:extLst>
                  <a:ext uri="{FF2B5EF4-FFF2-40B4-BE49-F238E27FC236}">
                    <a16:creationId xmlns:a16="http://schemas.microsoft.com/office/drawing/2014/main" id="{1CDAA2BA-333C-FC86-F5E9-D55F9429CC1C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>
                <a:extLst>
                  <a:ext uri="{FF2B5EF4-FFF2-40B4-BE49-F238E27FC236}">
                    <a16:creationId xmlns:a16="http://schemas.microsoft.com/office/drawing/2014/main" id="{37808831-8C1B-B2A6-12E0-5D334E0941C6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>
                <a:extLst>
                  <a:ext uri="{FF2B5EF4-FFF2-40B4-BE49-F238E27FC236}">
                    <a16:creationId xmlns:a16="http://schemas.microsoft.com/office/drawing/2014/main" id="{C7302AA5-25DD-53F2-C2F4-55ED4F8D147B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文本框 209">
                <a:extLst>
                  <a:ext uri="{FF2B5EF4-FFF2-40B4-BE49-F238E27FC236}">
                    <a16:creationId xmlns:a16="http://schemas.microsoft.com/office/drawing/2014/main" id="{1B491475-C86C-6929-8B18-B9E0D0E10529}"/>
                  </a:ext>
                </a:extLst>
              </p:cNvPr>
              <p:cNvSpPr txBox="1"/>
              <p:nvPr/>
            </p:nvSpPr>
            <p:spPr>
              <a:xfrm>
                <a:off x="1423351" y="2384986"/>
                <a:ext cx="5068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B83D89DB-5806-8DBC-5C02-144F5A48F19A}"/>
              </a:ext>
            </a:extLst>
          </p:cNvPr>
          <p:cNvGrpSpPr/>
          <p:nvPr/>
        </p:nvGrpSpPr>
        <p:grpSpPr>
          <a:xfrm>
            <a:off x="7440867" y="2907284"/>
            <a:ext cx="1096122" cy="1096122"/>
            <a:chOff x="3446404" y="2490297"/>
            <a:chExt cx="1096122" cy="1096122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48EBC7F9-DD5E-5462-AB80-FC2E8F4DD2F6}"/>
                </a:ext>
              </a:extLst>
            </p:cNvPr>
            <p:cNvGrpSpPr/>
            <p:nvPr/>
          </p:nvGrpSpPr>
          <p:grpSpPr>
            <a:xfrm>
              <a:off x="3446404" y="2490297"/>
              <a:ext cx="1096122" cy="1096122"/>
              <a:chOff x="3460592" y="2332878"/>
              <a:chExt cx="1096122" cy="1096122"/>
            </a:xfrm>
          </p:grpSpPr>
          <p:pic>
            <p:nvPicPr>
              <p:cNvPr id="59" name="图片 58">
                <a:extLst>
                  <a:ext uri="{FF2B5EF4-FFF2-40B4-BE49-F238E27FC236}">
                    <a16:creationId xmlns:a16="http://schemas.microsoft.com/office/drawing/2014/main" id="{5790315A-1C53-C880-3264-71BD5CED76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0592" y="2332878"/>
                <a:ext cx="1096122" cy="1096122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1A270221-9492-5EB2-A0F5-8125410CEF52}"/>
                  </a:ext>
                </a:extLst>
              </p:cNvPr>
              <p:cNvSpPr txBox="1"/>
              <p:nvPr/>
            </p:nvSpPr>
            <p:spPr>
              <a:xfrm>
                <a:off x="3620389" y="2642797"/>
                <a:ext cx="849697" cy="430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alibri"/>
                  </a:rPr>
                  <a:t>cat 2</a:t>
                </a: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00D6DD1E-617F-C4F1-5E66-4C919FCD658F}"/>
                </a:ext>
              </a:extLst>
            </p:cNvPr>
            <p:cNvGrpSpPr/>
            <p:nvPr/>
          </p:nvGrpSpPr>
          <p:grpSpPr>
            <a:xfrm>
              <a:off x="3529251" y="2699854"/>
              <a:ext cx="933053" cy="663939"/>
              <a:chOff x="3529251" y="2220485"/>
              <a:chExt cx="933053" cy="663939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E6CCDD24-92A2-02C0-20AB-C67C5FC4BE37}"/>
                  </a:ext>
                </a:extLst>
              </p:cNvPr>
              <p:cNvGrpSpPr/>
              <p:nvPr/>
            </p:nvGrpSpPr>
            <p:grpSpPr>
              <a:xfrm>
                <a:off x="3935198" y="2220485"/>
                <a:ext cx="527106" cy="369804"/>
                <a:chOff x="3935198" y="2220485"/>
                <a:chExt cx="527106" cy="369804"/>
              </a:xfrm>
            </p:grpSpPr>
            <p:cxnSp>
              <p:nvCxnSpPr>
                <p:cNvPr id="31" name="直接连接符 30">
                  <a:extLst>
                    <a:ext uri="{FF2B5EF4-FFF2-40B4-BE49-F238E27FC236}">
                      <a16:creationId xmlns:a16="http://schemas.microsoft.com/office/drawing/2014/main" id="{9A052DB4-1421-C049-4ADB-3E30752897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35198" y="2220485"/>
                  <a:ext cx="0" cy="15961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>
                  <a:extLst>
                    <a:ext uri="{FF2B5EF4-FFF2-40B4-BE49-F238E27FC236}">
                      <a16:creationId xmlns:a16="http://schemas.microsoft.com/office/drawing/2014/main" id="{EDC22474-5154-2656-C2AF-36CB760F81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31050" y="2225853"/>
                  <a:ext cx="0" cy="135669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>
                  <a:extLst>
                    <a:ext uri="{FF2B5EF4-FFF2-40B4-BE49-F238E27FC236}">
                      <a16:creationId xmlns:a16="http://schemas.microsoft.com/office/drawing/2014/main" id="{B6DC88D9-19E9-2C98-7E17-460C0382E9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23636" y="2239433"/>
                  <a:ext cx="0" cy="140665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>
                  <a:extLst>
                    <a:ext uri="{FF2B5EF4-FFF2-40B4-BE49-F238E27FC236}">
                      <a16:creationId xmlns:a16="http://schemas.microsoft.com/office/drawing/2014/main" id="{D5FBF9AA-2C2A-BF07-87AB-85BAAF0BBF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08303" y="2239433"/>
                  <a:ext cx="0" cy="122554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>
                  <a:extLst>
                    <a:ext uri="{FF2B5EF4-FFF2-40B4-BE49-F238E27FC236}">
                      <a16:creationId xmlns:a16="http://schemas.microsoft.com/office/drawing/2014/main" id="{43AA8883-5698-0D53-E8A6-6B75A66774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71582" y="2270829"/>
                  <a:ext cx="19031" cy="14403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>
                  <a:extLst>
                    <a:ext uri="{FF2B5EF4-FFF2-40B4-BE49-F238E27FC236}">
                      <a16:creationId xmlns:a16="http://schemas.microsoft.com/office/drawing/2014/main" id="{17200F02-DF10-CAFE-A523-A4EF8B3891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11504" y="2282857"/>
                  <a:ext cx="80966" cy="158261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>
                  <a:extLst>
                    <a:ext uri="{FF2B5EF4-FFF2-40B4-BE49-F238E27FC236}">
                      <a16:creationId xmlns:a16="http://schemas.microsoft.com/office/drawing/2014/main" id="{08627A66-2EC5-CCC8-41F9-A8272C8E97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48750" y="2380098"/>
                  <a:ext cx="87522" cy="10826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>
                  <a:extLst>
                    <a:ext uri="{FF2B5EF4-FFF2-40B4-BE49-F238E27FC236}">
                      <a16:creationId xmlns:a16="http://schemas.microsoft.com/office/drawing/2014/main" id="{4761CA20-844D-2552-CC84-09B5306780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75587" y="2485651"/>
                  <a:ext cx="85842" cy="5309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>
                  <a:extLst>
                    <a:ext uri="{FF2B5EF4-FFF2-40B4-BE49-F238E27FC236}">
                      <a16:creationId xmlns:a16="http://schemas.microsoft.com/office/drawing/2014/main" id="{15FD26C8-CBDC-D0D7-75F1-2B04057ADE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378585" y="2585247"/>
                  <a:ext cx="83719" cy="504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C396FE21-65E8-095A-C77F-0E8A8073DA48}"/>
                  </a:ext>
                </a:extLst>
              </p:cNvPr>
              <p:cNvGrpSpPr/>
              <p:nvPr/>
            </p:nvGrpSpPr>
            <p:grpSpPr>
              <a:xfrm rot="10800000">
                <a:off x="3529251" y="2514620"/>
                <a:ext cx="527106" cy="369804"/>
                <a:chOff x="3935198" y="2220485"/>
                <a:chExt cx="527106" cy="369804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EC5833C3-5576-7799-FC44-269FF9571F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35198" y="2220485"/>
                  <a:ext cx="0" cy="15961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97B18ED1-ACDF-A365-ADE1-EB61EAF937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31050" y="2225853"/>
                  <a:ext cx="0" cy="135669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>
                  <a:extLst>
                    <a:ext uri="{FF2B5EF4-FFF2-40B4-BE49-F238E27FC236}">
                      <a16:creationId xmlns:a16="http://schemas.microsoft.com/office/drawing/2014/main" id="{B05D0A3A-A4D7-6591-4366-BBBC3AE6B1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23636" y="2239433"/>
                  <a:ext cx="0" cy="140665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>
                  <a:extLst>
                    <a:ext uri="{FF2B5EF4-FFF2-40B4-BE49-F238E27FC236}">
                      <a16:creationId xmlns:a16="http://schemas.microsoft.com/office/drawing/2014/main" id="{317A15DD-8532-5B6E-0F5A-E6FC27A6BD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08303" y="2239433"/>
                  <a:ext cx="0" cy="122554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>
                  <a:extLst>
                    <a:ext uri="{FF2B5EF4-FFF2-40B4-BE49-F238E27FC236}">
                      <a16:creationId xmlns:a16="http://schemas.microsoft.com/office/drawing/2014/main" id="{D517B538-92B9-B833-1B91-E5068A4788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71582" y="2270829"/>
                  <a:ext cx="19031" cy="14403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CDFC0BE6-6D5A-9E72-54FE-6508033022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11504" y="2282857"/>
                  <a:ext cx="80966" cy="158261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F9F1D2BE-B341-CE80-1F06-118AF675BF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48750" y="2380098"/>
                  <a:ext cx="87522" cy="10826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>
                  <a:extLst>
                    <a:ext uri="{FF2B5EF4-FFF2-40B4-BE49-F238E27FC236}">
                      <a16:creationId xmlns:a16="http://schemas.microsoft.com/office/drawing/2014/main" id="{14CC994F-5253-BD56-D9DB-EC189B8377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75587" y="2485651"/>
                  <a:ext cx="85842" cy="5309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>
                  <a:extLst>
                    <a:ext uri="{FF2B5EF4-FFF2-40B4-BE49-F238E27FC236}">
                      <a16:creationId xmlns:a16="http://schemas.microsoft.com/office/drawing/2014/main" id="{BD847FFE-99B3-849F-6E00-979C34822B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378585" y="2585247"/>
                  <a:ext cx="83719" cy="504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4B844DFE-419D-561F-F075-8D3C7A8E05EE}"/>
              </a:ext>
            </a:extLst>
          </p:cNvPr>
          <p:cNvGrpSpPr/>
          <p:nvPr/>
        </p:nvGrpSpPr>
        <p:grpSpPr>
          <a:xfrm>
            <a:off x="3438173" y="2884424"/>
            <a:ext cx="1096122" cy="1096122"/>
            <a:chOff x="3449442" y="3044173"/>
            <a:chExt cx="1096122" cy="1096122"/>
          </a:xfrm>
        </p:grpSpPr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2689676-1212-F8B5-0502-08338C8F4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442" y="3044173"/>
              <a:ext cx="1096122" cy="109612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2EF45F60-4AA4-8A9D-AEFB-1AA07A84E42E}"/>
                </a:ext>
              </a:extLst>
            </p:cNvPr>
            <p:cNvSpPr txBox="1"/>
            <p:nvPr/>
          </p:nvSpPr>
          <p:spPr>
            <a:xfrm>
              <a:off x="3609239" y="3354092"/>
              <a:ext cx="849697" cy="43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Calibri"/>
                </a:rPr>
                <a:t>cat 1</a:t>
              </a: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B2A7A9D2-8D24-67D1-7242-1F105E7D9D99}"/>
              </a:ext>
            </a:extLst>
          </p:cNvPr>
          <p:cNvGrpSpPr/>
          <p:nvPr/>
        </p:nvGrpSpPr>
        <p:grpSpPr>
          <a:xfrm>
            <a:off x="9331683" y="3139972"/>
            <a:ext cx="565604" cy="631097"/>
            <a:chOff x="1422754" y="2276187"/>
            <a:chExt cx="565604" cy="631097"/>
          </a:xfrm>
        </p:grpSpPr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2CF7F541-1E8F-43F3-8AD3-54DD9934A025}"/>
                </a:ext>
              </a:extLst>
            </p:cNvPr>
            <p:cNvSpPr/>
            <p:nvPr/>
          </p:nvSpPr>
          <p:spPr>
            <a:xfrm>
              <a:off x="1422754" y="2276187"/>
              <a:ext cx="565604" cy="565604"/>
            </a:xfrm>
            <a:prstGeom prst="ellipse">
              <a:avLst/>
            </a:prstGeom>
            <a:solidFill>
              <a:srgbClr val="E600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80AD42FF-CA0A-31D1-B1C6-0A40A0BBCEFF}"/>
                </a:ext>
              </a:extLst>
            </p:cNvPr>
            <p:cNvSpPr/>
            <p:nvPr/>
          </p:nvSpPr>
          <p:spPr>
            <a:xfrm>
              <a:off x="1615671" y="2326531"/>
              <a:ext cx="179770" cy="45719"/>
            </a:xfrm>
            <a:prstGeom prst="ellipse">
              <a:avLst/>
            </a:prstGeom>
            <a:solidFill>
              <a:srgbClr val="FF89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C701802E-5018-0D20-0728-9075FA539E22}"/>
                </a:ext>
              </a:extLst>
            </p:cNvPr>
            <p:cNvSpPr/>
            <p:nvPr/>
          </p:nvSpPr>
          <p:spPr>
            <a:xfrm>
              <a:off x="1519212" y="2861565"/>
              <a:ext cx="372687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D4CCDB3A-5E8D-B0FD-16A2-EEA7F9A192F4}"/>
                </a:ext>
              </a:extLst>
            </p:cNvPr>
            <p:cNvSpPr txBox="1"/>
            <p:nvPr/>
          </p:nvSpPr>
          <p:spPr>
            <a:xfrm>
              <a:off x="1503501" y="2384986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  <a:endParaRPr lang="zh-CN" altLang="en-US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75" name="直接箭头连接符 74">
            <a:extLst>
              <a:ext uri="{FF2B5EF4-FFF2-40B4-BE49-F238E27FC236}">
                <a16:creationId xmlns:a16="http://schemas.microsoft.com/office/drawing/2014/main" id="{27EB1019-1389-E43F-1A97-44A17C98C61D}"/>
              </a:ext>
            </a:extLst>
          </p:cNvPr>
          <p:cNvCxnSpPr>
            <a:cxnSpLocks/>
          </p:cNvCxnSpPr>
          <p:nvPr/>
        </p:nvCxnSpPr>
        <p:spPr>
          <a:xfrm>
            <a:off x="9610648" y="3938014"/>
            <a:ext cx="0" cy="580823"/>
          </a:xfrm>
          <a:prstGeom prst="straightConnector1">
            <a:avLst/>
          </a:prstGeom>
          <a:ln w="38100" cap="rnd">
            <a:round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直接箭头连接符 77">
            <a:extLst>
              <a:ext uri="{FF2B5EF4-FFF2-40B4-BE49-F238E27FC236}">
                <a16:creationId xmlns:a16="http://schemas.microsoft.com/office/drawing/2014/main" id="{B60E99A4-4F8E-CA30-498F-010D26E3DFD9}"/>
              </a:ext>
            </a:extLst>
          </p:cNvPr>
          <p:cNvCxnSpPr>
            <a:cxnSpLocks/>
          </p:cNvCxnSpPr>
          <p:nvPr/>
        </p:nvCxnSpPr>
        <p:spPr>
          <a:xfrm>
            <a:off x="3987209" y="4518837"/>
            <a:ext cx="5623439" cy="0"/>
          </a:xfrm>
          <a:prstGeom prst="straightConnector1">
            <a:avLst/>
          </a:prstGeom>
          <a:ln w="38100" cap="rnd">
            <a:round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直接箭头连接符 80">
            <a:extLst>
              <a:ext uri="{FF2B5EF4-FFF2-40B4-BE49-F238E27FC236}">
                <a16:creationId xmlns:a16="http://schemas.microsoft.com/office/drawing/2014/main" id="{F76F4D84-745D-5786-CA90-DBEDD73C47F7}"/>
              </a:ext>
            </a:extLst>
          </p:cNvPr>
          <p:cNvCxnSpPr>
            <a:cxnSpLocks/>
            <a:stCxn id="67" idx="2"/>
          </p:cNvCxnSpPr>
          <p:nvPr/>
        </p:nvCxnSpPr>
        <p:spPr>
          <a:xfrm>
            <a:off x="3986234" y="3980546"/>
            <a:ext cx="975" cy="538291"/>
          </a:xfrm>
          <a:prstGeom prst="straightConnector1">
            <a:avLst/>
          </a:prstGeom>
          <a:ln w="38100" cap="rnd">
            <a:round/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文本框 84">
            <a:extLst>
              <a:ext uri="{FF2B5EF4-FFF2-40B4-BE49-F238E27FC236}">
                <a16:creationId xmlns:a16="http://schemas.microsoft.com/office/drawing/2014/main" id="{888C2E3E-C6C1-54A4-DEB9-D45FD10081F5}"/>
              </a:ext>
            </a:extLst>
          </p:cNvPr>
          <p:cNvSpPr txBox="1"/>
          <p:nvPr/>
        </p:nvSpPr>
        <p:spPr>
          <a:xfrm>
            <a:off x="2834474" y="5141566"/>
            <a:ext cx="3628787" cy="430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i="1" dirty="0"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With chiral catalyst</a:t>
            </a:r>
          </a:p>
        </p:txBody>
      </p: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94EC7367-4D48-E0E3-D468-093A726A517B}"/>
              </a:ext>
            </a:extLst>
          </p:cNvPr>
          <p:cNvGrpSpPr/>
          <p:nvPr/>
        </p:nvGrpSpPr>
        <p:grpSpPr>
          <a:xfrm>
            <a:off x="1615671" y="4826610"/>
            <a:ext cx="1096122" cy="1096122"/>
            <a:chOff x="3460592" y="2332878"/>
            <a:chExt cx="1096122" cy="1096122"/>
          </a:xfrm>
        </p:grpSpPr>
        <p:pic>
          <p:nvPicPr>
            <p:cNvPr id="87" name="图片 86">
              <a:extLst>
                <a:ext uri="{FF2B5EF4-FFF2-40B4-BE49-F238E27FC236}">
                  <a16:creationId xmlns:a16="http://schemas.microsoft.com/office/drawing/2014/main" id="{60498A6B-ADBE-A888-51C7-5E780C592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0592" y="2332878"/>
              <a:ext cx="1096122" cy="109612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B4B363EE-9E7E-D133-020F-A4F3B9FBD854}"/>
                </a:ext>
              </a:extLst>
            </p:cNvPr>
            <p:cNvSpPr txBox="1"/>
            <p:nvPr/>
          </p:nvSpPr>
          <p:spPr>
            <a:xfrm>
              <a:off x="3620389" y="2642797"/>
              <a:ext cx="849697" cy="43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Calibri"/>
                </a:rPr>
                <a:t>cat 1</a:t>
              </a:r>
            </a:p>
          </p:txBody>
        </p: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E726109B-54B9-0538-119C-E518142D273F}"/>
              </a:ext>
            </a:extLst>
          </p:cNvPr>
          <p:cNvGrpSpPr/>
          <p:nvPr/>
        </p:nvGrpSpPr>
        <p:grpSpPr>
          <a:xfrm>
            <a:off x="5764407" y="4807369"/>
            <a:ext cx="1096122" cy="1096122"/>
            <a:chOff x="3446404" y="2490297"/>
            <a:chExt cx="1096122" cy="1096122"/>
          </a:xfrm>
        </p:grpSpPr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B3F0A947-3D46-3CFB-EAC4-99DA77B5FDEE}"/>
                </a:ext>
              </a:extLst>
            </p:cNvPr>
            <p:cNvGrpSpPr/>
            <p:nvPr/>
          </p:nvGrpSpPr>
          <p:grpSpPr>
            <a:xfrm>
              <a:off x="3446404" y="2490297"/>
              <a:ext cx="1096122" cy="1096122"/>
              <a:chOff x="3460592" y="2332878"/>
              <a:chExt cx="1096122" cy="1096122"/>
            </a:xfrm>
          </p:grpSpPr>
          <p:pic>
            <p:nvPicPr>
              <p:cNvPr id="119" name="图片 118">
                <a:extLst>
                  <a:ext uri="{FF2B5EF4-FFF2-40B4-BE49-F238E27FC236}">
                    <a16:creationId xmlns:a16="http://schemas.microsoft.com/office/drawing/2014/main" id="{95D3B032-EE38-82ED-018D-F43028E37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0592" y="2332878"/>
                <a:ext cx="1096122" cy="1096122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20" name="文本框 119">
                <a:extLst>
                  <a:ext uri="{FF2B5EF4-FFF2-40B4-BE49-F238E27FC236}">
                    <a16:creationId xmlns:a16="http://schemas.microsoft.com/office/drawing/2014/main" id="{F09C6242-2F51-7346-6F0E-73A14F09A00E}"/>
                  </a:ext>
                </a:extLst>
              </p:cNvPr>
              <p:cNvSpPr txBox="1"/>
              <p:nvPr/>
            </p:nvSpPr>
            <p:spPr>
              <a:xfrm>
                <a:off x="3620389" y="2642797"/>
                <a:ext cx="849697" cy="430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alibri"/>
                  </a:rPr>
                  <a:t>cat 2</a:t>
                </a:r>
              </a:p>
            </p:txBody>
          </p:sp>
        </p:grpSp>
        <p:grpSp>
          <p:nvGrpSpPr>
            <p:cNvPr id="92" name="组合 91">
              <a:extLst>
                <a:ext uri="{FF2B5EF4-FFF2-40B4-BE49-F238E27FC236}">
                  <a16:creationId xmlns:a16="http://schemas.microsoft.com/office/drawing/2014/main" id="{E9DFEBFA-1322-7BDB-357A-D515FD5ACBCD}"/>
                </a:ext>
              </a:extLst>
            </p:cNvPr>
            <p:cNvGrpSpPr/>
            <p:nvPr/>
          </p:nvGrpSpPr>
          <p:grpSpPr>
            <a:xfrm>
              <a:off x="3529251" y="2699854"/>
              <a:ext cx="933053" cy="663939"/>
              <a:chOff x="3529251" y="2220485"/>
              <a:chExt cx="933053" cy="663939"/>
            </a:xfrm>
          </p:grpSpPr>
          <p:grpSp>
            <p:nvGrpSpPr>
              <p:cNvPr id="93" name="组合 92">
                <a:extLst>
                  <a:ext uri="{FF2B5EF4-FFF2-40B4-BE49-F238E27FC236}">
                    <a16:creationId xmlns:a16="http://schemas.microsoft.com/office/drawing/2014/main" id="{E4C08719-350D-B840-19C7-3FE67646FA95}"/>
                  </a:ext>
                </a:extLst>
              </p:cNvPr>
              <p:cNvGrpSpPr/>
              <p:nvPr/>
            </p:nvGrpSpPr>
            <p:grpSpPr>
              <a:xfrm>
                <a:off x="3935198" y="2220485"/>
                <a:ext cx="527106" cy="369804"/>
                <a:chOff x="3935198" y="2220485"/>
                <a:chExt cx="527106" cy="369804"/>
              </a:xfrm>
            </p:grpSpPr>
            <p:cxnSp>
              <p:nvCxnSpPr>
                <p:cNvPr id="110" name="直接连接符 109">
                  <a:extLst>
                    <a:ext uri="{FF2B5EF4-FFF2-40B4-BE49-F238E27FC236}">
                      <a16:creationId xmlns:a16="http://schemas.microsoft.com/office/drawing/2014/main" id="{FA440831-D821-C6CA-092E-4A19C6DC30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35198" y="2220485"/>
                  <a:ext cx="0" cy="15961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连接符 110">
                  <a:extLst>
                    <a:ext uri="{FF2B5EF4-FFF2-40B4-BE49-F238E27FC236}">
                      <a16:creationId xmlns:a16="http://schemas.microsoft.com/office/drawing/2014/main" id="{1323ED2B-EDC3-5837-2A32-A65DD601D4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31050" y="2225853"/>
                  <a:ext cx="0" cy="135669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接连接符 111">
                  <a:extLst>
                    <a:ext uri="{FF2B5EF4-FFF2-40B4-BE49-F238E27FC236}">
                      <a16:creationId xmlns:a16="http://schemas.microsoft.com/office/drawing/2014/main" id="{37C584EE-FA20-5539-FE70-C96EFB7F8C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23636" y="2239433"/>
                  <a:ext cx="0" cy="140665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接连接符 112">
                  <a:extLst>
                    <a:ext uri="{FF2B5EF4-FFF2-40B4-BE49-F238E27FC236}">
                      <a16:creationId xmlns:a16="http://schemas.microsoft.com/office/drawing/2014/main" id="{0C490624-688D-6417-8239-3E35F1B13D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08303" y="2239433"/>
                  <a:ext cx="0" cy="122554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接连接符 113">
                  <a:extLst>
                    <a:ext uri="{FF2B5EF4-FFF2-40B4-BE49-F238E27FC236}">
                      <a16:creationId xmlns:a16="http://schemas.microsoft.com/office/drawing/2014/main" id="{6A91F0A1-86F4-0DB6-6143-2F0E49853D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71582" y="2270829"/>
                  <a:ext cx="19031" cy="14403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>
                  <a:extLst>
                    <a:ext uri="{FF2B5EF4-FFF2-40B4-BE49-F238E27FC236}">
                      <a16:creationId xmlns:a16="http://schemas.microsoft.com/office/drawing/2014/main" id="{D628D4A3-D373-41C4-24A3-CC2039B28D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11504" y="2282857"/>
                  <a:ext cx="80966" cy="158261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>
                  <a:extLst>
                    <a:ext uri="{FF2B5EF4-FFF2-40B4-BE49-F238E27FC236}">
                      <a16:creationId xmlns:a16="http://schemas.microsoft.com/office/drawing/2014/main" id="{C5E6B474-44FF-570F-278E-5C09C1C7B8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48750" y="2380098"/>
                  <a:ext cx="87522" cy="10826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>
                  <a:extLst>
                    <a:ext uri="{FF2B5EF4-FFF2-40B4-BE49-F238E27FC236}">
                      <a16:creationId xmlns:a16="http://schemas.microsoft.com/office/drawing/2014/main" id="{62A2E86D-9ADB-44A9-44F1-B12EF3BE41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75587" y="2485651"/>
                  <a:ext cx="85842" cy="5309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直接连接符 117">
                  <a:extLst>
                    <a:ext uri="{FF2B5EF4-FFF2-40B4-BE49-F238E27FC236}">
                      <a16:creationId xmlns:a16="http://schemas.microsoft.com/office/drawing/2014/main" id="{50B94BC5-5F61-7114-2AA3-F84A235972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378585" y="2585247"/>
                  <a:ext cx="83719" cy="504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组合 93">
                <a:extLst>
                  <a:ext uri="{FF2B5EF4-FFF2-40B4-BE49-F238E27FC236}">
                    <a16:creationId xmlns:a16="http://schemas.microsoft.com/office/drawing/2014/main" id="{EBFD759E-8FDE-56D0-F780-53B248246AC4}"/>
                  </a:ext>
                </a:extLst>
              </p:cNvPr>
              <p:cNvGrpSpPr/>
              <p:nvPr/>
            </p:nvGrpSpPr>
            <p:grpSpPr>
              <a:xfrm rot="10800000">
                <a:off x="3529251" y="2514620"/>
                <a:ext cx="527106" cy="369804"/>
                <a:chOff x="3935198" y="2220485"/>
                <a:chExt cx="527106" cy="369804"/>
              </a:xfrm>
            </p:grpSpPr>
            <p:cxnSp>
              <p:nvCxnSpPr>
                <p:cNvPr id="95" name="直接连接符 94">
                  <a:extLst>
                    <a:ext uri="{FF2B5EF4-FFF2-40B4-BE49-F238E27FC236}">
                      <a16:creationId xmlns:a16="http://schemas.microsoft.com/office/drawing/2014/main" id="{A9F12D9C-3DF2-EBD2-5DBD-BFECE640C7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35198" y="2220485"/>
                  <a:ext cx="0" cy="15961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>
                  <a:extLst>
                    <a:ext uri="{FF2B5EF4-FFF2-40B4-BE49-F238E27FC236}">
                      <a16:creationId xmlns:a16="http://schemas.microsoft.com/office/drawing/2014/main" id="{F9C39CDC-AB68-3DC0-9E49-976F4108CC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31050" y="2225853"/>
                  <a:ext cx="0" cy="135669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>
                  <a:extLst>
                    <a:ext uri="{FF2B5EF4-FFF2-40B4-BE49-F238E27FC236}">
                      <a16:creationId xmlns:a16="http://schemas.microsoft.com/office/drawing/2014/main" id="{00118FE8-7975-91AC-9172-6A763E19F1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23636" y="2239433"/>
                  <a:ext cx="0" cy="140665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>
                  <a:extLst>
                    <a:ext uri="{FF2B5EF4-FFF2-40B4-BE49-F238E27FC236}">
                      <a16:creationId xmlns:a16="http://schemas.microsoft.com/office/drawing/2014/main" id="{F6205FA3-1337-3905-EE50-4209154839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08303" y="2239433"/>
                  <a:ext cx="0" cy="122554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>
                  <a:extLst>
                    <a:ext uri="{FF2B5EF4-FFF2-40B4-BE49-F238E27FC236}">
                      <a16:creationId xmlns:a16="http://schemas.microsoft.com/office/drawing/2014/main" id="{CA56EF25-1444-15DB-6066-25FFC79919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71582" y="2270829"/>
                  <a:ext cx="19031" cy="14403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直接连接符 105">
                  <a:extLst>
                    <a:ext uri="{FF2B5EF4-FFF2-40B4-BE49-F238E27FC236}">
                      <a16:creationId xmlns:a16="http://schemas.microsoft.com/office/drawing/2014/main" id="{4F479665-FF88-6C92-994D-5EEA3C53BF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11504" y="2282857"/>
                  <a:ext cx="80966" cy="158261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直接连接符 106">
                  <a:extLst>
                    <a:ext uri="{FF2B5EF4-FFF2-40B4-BE49-F238E27FC236}">
                      <a16:creationId xmlns:a16="http://schemas.microsoft.com/office/drawing/2014/main" id="{5F07AEA8-E22E-5BCA-8B37-D5B9F70A17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48750" y="2380098"/>
                  <a:ext cx="87522" cy="10826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直接连接符 107">
                  <a:extLst>
                    <a:ext uri="{FF2B5EF4-FFF2-40B4-BE49-F238E27FC236}">
                      <a16:creationId xmlns:a16="http://schemas.microsoft.com/office/drawing/2014/main" id="{AD3EA7C2-193C-4410-E5DD-D1A66BB85B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75587" y="2485651"/>
                  <a:ext cx="85842" cy="5309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接连接符 108">
                  <a:extLst>
                    <a:ext uri="{FF2B5EF4-FFF2-40B4-BE49-F238E27FC236}">
                      <a16:creationId xmlns:a16="http://schemas.microsoft.com/office/drawing/2014/main" id="{CF3DF41F-86E5-AD99-D9F9-9109161ED6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378585" y="2585247"/>
                  <a:ext cx="83719" cy="504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21" name="文本框 120">
            <a:extLst>
              <a:ext uri="{FF2B5EF4-FFF2-40B4-BE49-F238E27FC236}">
                <a16:creationId xmlns:a16="http://schemas.microsoft.com/office/drawing/2014/main" id="{FE40CCD3-5AF1-D33C-9E7F-55E48E0269D2}"/>
              </a:ext>
            </a:extLst>
          </p:cNvPr>
          <p:cNvSpPr txBox="1"/>
          <p:nvPr/>
        </p:nvSpPr>
        <p:spPr>
          <a:xfrm>
            <a:off x="6921644" y="5140243"/>
            <a:ext cx="4198322" cy="430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i="1" dirty="0"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With or without  catalyst</a:t>
            </a:r>
          </a:p>
        </p:txBody>
      </p:sp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8013DE13-B3D0-5D23-9185-51B115885705}"/>
              </a:ext>
            </a:extLst>
          </p:cNvPr>
          <p:cNvGrpSpPr/>
          <p:nvPr/>
        </p:nvGrpSpPr>
        <p:grpSpPr>
          <a:xfrm>
            <a:off x="606805" y="869898"/>
            <a:ext cx="562826" cy="562826"/>
            <a:chOff x="1730864" y="705006"/>
            <a:chExt cx="562826" cy="562826"/>
          </a:xfrm>
        </p:grpSpPr>
        <p:sp>
          <p:nvSpPr>
            <p:cNvPr id="123" name="Oval 5">
              <a:extLst>
                <a:ext uri="{FF2B5EF4-FFF2-40B4-BE49-F238E27FC236}">
                  <a16:creationId xmlns:a16="http://schemas.microsoft.com/office/drawing/2014/main" id="{04A96424-CB1D-5CB2-6D3E-22CDF2F640E3}"/>
                </a:ext>
              </a:extLst>
            </p:cNvPr>
            <p:cNvSpPr/>
            <p:nvPr/>
          </p:nvSpPr>
          <p:spPr>
            <a:xfrm flipV="1">
              <a:off x="1730864" y="705006"/>
              <a:ext cx="562826" cy="562826"/>
            </a:xfrm>
            <a:prstGeom prst="ellipse">
              <a:avLst/>
            </a:prstGeom>
            <a:solidFill>
              <a:srgbClr val="E600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endParaRPr>
            </a:p>
          </p:txBody>
        </p:sp>
        <p:sp>
          <p:nvSpPr>
            <p:cNvPr id="124" name="TextBox 46">
              <a:extLst>
                <a:ext uri="{FF2B5EF4-FFF2-40B4-BE49-F238E27FC236}">
                  <a16:creationId xmlns:a16="http://schemas.microsoft.com/office/drawing/2014/main" id="{DB8CD4EB-58FB-0E6C-A891-C728977E398C}"/>
                </a:ext>
              </a:extLst>
            </p:cNvPr>
            <p:cNvSpPr txBox="1"/>
            <p:nvPr/>
          </p:nvSpPr>
          <p:spPr>
            <a:xfrm>
              <a:off x="1852543" y="755587"/>
              <a:ext cx="3194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pitchFamily="34" charset="0"/>
                </a:rPr>
                <a:t>3</a:t>
              </a:r>
              <a:endParaRPr lang="id-ID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926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506E6-E7C1-26E5-B62E-22884912B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5E06DE61-A85B-DAC9-EC83-E20EBB04B60E}"/>
              </a:ext>
            </a:extLst>
          </p:cNvPr>
          <p:cNvGrpSpPr/>
          <p:nvPr/>
        </p:nvGrpSpPr>
        <p:grpSpPr>
          <a:xfrm>
            <a:off x="11786036" y="6508730"/>
            <a:ext cx="505989" cy="246221"/>
            <a:chOff x="11415078" y="270991"/>
            <a:chExt cx="505989" cy="246221"/>
          </a:xfrm>
        </p:grpSpPr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6660D2E3-537A-2D9A-1A26-E6E6C9DB87DC}"/>
                </a:ext>
              </a:extLst>
            </p:cNvPr>
            <p:cNvSpPr txBox="1"/>
            <p:nvPr/>
          </p:nvSpPr>
          <p:spPr>
            <a:xfrm>
              <a:off x="11470959" y="270991"/>
              <a:ext cx="4501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fld id="{260E2A6B-A809-4840-BF14-8648BC0BDF87}" type="slidenum">
                <a:rPr lang="id-ID" sz="1000" b="0" i="0" strike="noStrike" spc="30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Heavy" panose="020F0902020204030203" pitchFamily="34" charset="0"/>
                </a:rPr>
                <a:pPr/>
                <a:t>16</a:t>
              </a:fld>
              <a:endParaRPr lang="id-ID" sz="1000" b="0" i="0" strike="noStrike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Heavy" panose="020F0902020204030203" pitchFamily="34" charset="0"/>
              </a:endParaRPr>
            </a:p>
          </p:txBody>
        </p:sp>
        <p:cxnSp>
          <p:nvCxnSpPr>
            <p:cNvPr id="7" name="Straight Connector 26">
              <a:extLst>
                <a:ext uri="{FF2B5EF4-FFF2-40B4-BE49-F238E27FC236}">
                  <a16:creationId xmlns:a16="http://schemas.microsoft.com/office/drawing/2014/main" id="{D1313AB9-3EF7-3CF9-E85F-C241241DCCB5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78" y="304477"/>
              <a:ext cx="0" cy="156705"/>
            </a:xfrm>
            <a:prstGeom prst="line">
              <a:avLst/>
            </a:prstGeom>
            <a:ln w="28575">
              <a:solidFill>
                <a:srgbClr val="E600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E2D18CFF-0356-2AD9-0BBE-0B097DA3AE78}"/>
              </a:ext>
            </a:extLst>
          </p:cNvPr>
          <p:cNvSpPr/>
          <p:nvPr/>
        </p:nvSpPr>
        <p:spPr>
          <a:xfrm>
            <a:off x="451988" y="324068"/>
            <a:ext cx="6539362" cy="4022552"/>
          </a:xfrm>
          <a:prstGeom prst="rect">
            <a:avLst/>
          </a:prstGeom>
          <a:noFill/>
          <a:ln w="12700" cap="rnd">
            <a:solidFill>
              <a:srgbClr val="E6004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5DF562B-962F-2900-D860-BFB5EFCB931D}"/>
              </a:ext>
            </a:extLst>
          </p:cNvPr>
          <p:cNvSpPr/>
          <p:nvPr/>
        </p:nvSpPr>
        <p:spPr>
          <a:xfrm>
            <a:off x="7180906" y="324068"/>
            <a:ext cx="4559106" cy="6070292"/>
          </a:xfrm>
          <a:prstGeom prst="rect">
            <a:avLst/>
          </a:prstGeom>
          <a:noFill/>
          <a:ln w="12700" cap="rnd">
            <a:solidFill>
              <a:srgbClr val="A6A6A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Rectangle 14">
            <a:extLst>
              <a:ext uri="{FF2B5EF4-FFF2-40B4-BE49-F238E27FC236}">
                <a16:creationId xmlns:a16="http://schemas.microsoft.com/office/drawing/2014/main" id="{E014CE01-C7E7-2BF1-CFB5-EA0AF972A57E}"/>
              </a:ext>
            </a:extLst>
          </p:cNvPr>
          <p:cNvSpPr/>
          <p:nvPr/>
        </p:nvSpPr>
        <p:spPr>
          <a:xfrm>
            <a:off x="353073" y="4361036"/>
            <a:ext cx="4917427" cy="4478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050" b="1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Calibri"/>
              </a:rPr>
              <a:t>Ref: </a:t>
            </a:r>
            <a:r>
              <a:rPr lang="de-DE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Groskopf, J.; Storch, G.; 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Bach, T. </a:t>
            </a:r>
            <a:r>
              <a:rPr lang="en-US" altLang="zh-CN" sz="1050" b="0" i="1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J. Am. Chem. Soc. </a:t>
            </a:r>
            <a:r>
              <a:rPr lang="en-US" altLang="zh-CN" sz="1050" b="1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2021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</a:t>
            </a:r>
            <a:r>
              <a:rPr lang="en-US" altLang="zh-CN" sz="1050" b="0" i="1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143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21241</a:t>
            </a:r>
            <a:r>
              <a:rPr lang="zh-CN" altLang="en-US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−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21245.</a:t>
            </a:r>
            <a:endParaRPr lang="zh-CN" altLang="en-US" sz="105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/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 </a:t>
            </a:r>
            <a:r>
              <a:rPr lang="en-US" altLang="zh-CN" sz="1050" b="0" i="0" u="none" strike="noStrike" baseline="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Kutta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R. J.; </a:t>
            </a:r>
            <a:r>
              <a:rPr lang="de-DE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Bach, T. </a:t>
            </a:r>
            <a:r>
              <a:rPr lang="en-US" altLang="zh-CN" sz="1050" b="0" i="1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J. Am. Chem. Soc. </a:t>
            </a:r>
            <a:r>
              <a:rPr lang="en-US" altLang="zh-CN" sz="1050" b="1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2023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</a:t>
            </a:r>
            <a:r>
              <a:rPr lang="en-US" altLang="zh-CN" sz="1050" b="0" i="1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145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2354−2363.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C70818F-8307-CD3B-8ECA-7161524AA58F}"/>
              </a:ext>
            </a:extLst>
          </p:cNvPr>
          <p:cNvGrpSpPr/>
          <p:nvPr/>
        </p:nvGrpSpPr>
        <p:grpSpPr>
          <a:xfrm>
            <a:off x="692816" y="554994"/>
            <a:ext cx="6057706" cy="3575116"/>
            <a:chOff x="2307208" y="573092"/>
            <a:chExt cx="8274475" cy="488340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D462C3D-A0E7-9F52-0F6E-C9AD05063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07208" y="573092"/>
              <a:ext cx="8274475" cy="4883401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FA955C8-301E-FF2F-8D13-5E59CD085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3281" y="1672440"/>
              <a:ext cx="514169" cy="193327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D6BDB12A-5B1A-6CDB-2554-046EB9D1BB17}"/>
                </a:ext>
              </a:extLst>
            </p:cNvPr>
            <p:cNvSpPr/>
            <p:nvPr/>
          </p:nvSpPr>
          <p:spPr>
            <a:xfrm>
              <a:off x="3153102" y="2323012"/>
              <a:ext cx="641131" cy="270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BB1ADE7-4741-C093-D7D9-D5550618A92D}"/>
                </a:ext>
              </a:extLst>
            </p:cNvPr>
            <p:cNvSpPr/>
            <p:nvPr/>
          </p:nvSpPr>
          <p:spPr>
            <a:xfrm>
              <a:off x="8995290" y="2222500"/>
              <a:ext cx="1052899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C180F91-679B-3FB3-0BDF-627E86080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96164" y="1829327"/>
              <a:ext cx="1075826" cy="218677"/>
            </a:xfrm>
            <a:prstGeom prst="rect">
              <a:avLst/>
            </a:prstGeom>
          </p:spPr>
        </p:pic>
      </p:grpSp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id="{91D3CAD1-0D13-2D73-CA70-32BF5F16C6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2136496"/>
              </p:ext>
            </p:extLst>
          </p:nvPr>
        </p:nvGraphicFramePr>
        <p:xfrm>
          <a:off x="7567136" y="840479"/>
          <a:ext cx="3894137" cy="230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3893879" imgH="2310337" progId="ChemDraw.Document.6.0">
                  <p:embed/>
                </p:oleObj>
              </mc:Choice>
              <mc:Fallback>
                <p:oleObj name="CS ChemDraw Drawing" r:id="rId6" imgW="3893879" imgH="231033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67136" y="840479"/>
                        <a:ext cx="3894137" cy="2309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>
            <a:extLst>
              <a:ext uri="{FF2B5EF4-FFF2-40B4-BE49-F238E27FC236}">
                <a16:creationId xmlns:a16="http://schemas.microsoft.com/office/drawing/2014/main" id="{69A86E2E-C3AD-8756-00C2-B6998CC097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2691568"/>
              </p:ext>
            </p:extLst>
          </p:nvPr>
        </p:nvGraphicFramePr>
        <p:xfrm>
          <a:off x="7623175" y="3791080"/>
          <a:ext cx="3783013" cy="230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8" imgW="3783773" imgH="2310337" progId="ChemDraw.Document.6.0">
                  <p:embed/>
                </p:oleObj>
              </mc:Choice>
              <mc:Fallback>
                <p:oleObj name="CS ChemDraw Drawing" r:id="rId8" imgW="3783773" imgH="2310337" progId="ChemDraw.Document.6.0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:a16="http://schemas.microsoft.com/office/drawing/2014/main" id="{91D3CAD1-0D13-2D73-CA70-32BF5F16C6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23175" y="3791080"/>
                        <a:ext cx="3783013" cy="2309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文本框 21">
            <a:extLst>
              <a:ext uri="{FF2B5EF4-FFF2-40B4-BE49-F238E27FC236}">
                <a16:creationId xmlns:a16="http://schemas.microsoft.com/office/drawing/2014/main" id="{49144AC1-62FD-C336-0FE5-489236F93FAA}"/>
              </a:ext>
            </a:extLst>
          </p:cNvPr>
          <p:cNvSpPr txBox="1"/>
          <p:nvPr/>
        </p:nvSpPr>
        <p:spPr>
          <a:xfrm>
            <a:off x="7379665" y="416495"/>
            <a:ext cx="2949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a) H/D Crossover experiment - racemate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E387025-7AF0-FA08-044A-FFE34F0141C7}"/>
              </a:ext>
            </a:extLst>
          </p:cNvPr>
          <p:cNvSpPr txBox="1"/>
          <p:nvPr/>
        </p:nvSpPr>
        <p:spPr>
          <a:xfrm>
            <a:off x="7379665" y="3386853"/>
            <a:ext cx="3118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b) H/D Crossover experiment - enantiopure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对象 25">
            <a:extLst>
              <a:ext uri="{FF2B5EF4-FFF2-40B4-BE49-F238E27FC236}">
                <a16:creationId xmlns:a16="http://schemas.microsoft.com/office/drawing/2014/main" id="{94B1460A-1A85-587F-0635-A286F4C097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507731"/>
              </p:ext>
            </p:extLst>
          </p:nvPr>
        </p:nvGraphicFramePr>
        <p:xfrm>
          <a:off x="672081" y="5021996"/>
          <a:ext cx="6099175" cy="114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0" imgW="6098835" imgH="1144063" progId="ChemDraw.Document.6.0">
                  <p:embed/>
                </p:oleObj>
              </mc:Choice>
              <mc:Fallback>
                <p:oleObj name="CS ChemDraw Drawing" r:id="rId10" imgW="6098835" imgH="1144063" progId="ChemDraw.Document.6.0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:a16="http://schemas.microsoft.com/office/drawing/2014/main" id="{91D3CAD1-0D13-2D73-CA70-32BF5F16C6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72081" y="5021996"/>
                        <a:ext cx="6099175" cy="1144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1EEB81AE-0E81-81DB-3DB9-F8F73BCA0F86}"/>
              </a:ext>
            </a:extLst>
          </p:cNvPr>
          <p:cNvSpPr txBox="1"/>
          <p:nvPr/>
        </p:nvSpPr>
        <p:spPr>
          <a:xfrm>
            <a:off x="5044742" y="1689378"/>
            <a:ext cx="14372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hydantoin derivative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10EE282-C34E-F89C-AA63-7CA6A69F94F1}"/>
              </a:ext>
            </a:extLst>
          </p:cNvPr>
          <p:cNvSpPr txBox="1"/>
          <p:nvPr/>
        </p:nvSpPr>
        <p:spPr>
          <a:xfrm>
            <a:off x="4135954" y="2071146"/>
            <a:ext cx="13806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000" b="1" dirty="0">
                <a:latin typeface="Arial" panose="020B0604020202020204" pitchFamily="34" charset="0"/>
                <a:cs typeface="Arial" panose="020B0604020202020204" pitchFamily="34" charset="0"/>
              </a:rPr>
              <a:t>Tautomerization</a:t>
            </a:r>
          </a:p>
          <a:p>
            <a:pPr algn="ctr"/>
            <a:r>
              <a:rPr lang="en-US" altLang="zh-CN" sz="1000" b="1" dirty="0">
                <a:latin typeface="Arial" panose="020B0604020202020204" pitchFamily="34" charset="0"/>
                <a:cs typeface="Arial" panose="020B0604020202020204" pitchFamily="34" charset="0"/>
              </a:rPr>
              <a:t> is unselective</a:t>
            </a:r>
            <a:endParaRPr lang="zh-CN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BE74D75-E6C2-644E-B163-4AED9EA7B7BD}"/>
              </a:ext>
            </a:extLst>
          </p:cNvPr>
          <p:cNvSpPr txBox="1"/>
          <p:nvPr/>
        </p:nvSpPr>
        <p:spPr>
          <a:xfrm>
            <a:off x="7955353" y="3136365"/>
            <a:ext cx="30102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About 25% H/D scrambling was observed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97619E3-0077-9781-8795-1580B2331E0F}"/>
              </a:ext>
            </a:extLst>
          </p:cNvPr>
          <p:cNvSpPr txBox="1"/>
          <p:nvPr/>
        </p:nvSpPr>
        <p:spPr>
          <a:xfrm>
            <a:off x="8336572" y="6081177"/>
            <a:ext cx="22477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No H/D scrambling occurred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B418072-DE71-B8B7-7826-C8ECE03876D1}"/>
              </a:ext>
            </a:extLst>
          </p:cNvPr>
          <p:cNvSpPr txBox="1"/>
          <p:nvPr/>
        </p:nvSpPr>
        <p:spPr>
          <a:xfrm>
            <a:off x="451988" y="338484"/>
            <a:ext cx="17254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The enrichment model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C33EE32-542D-314E-8FF5-E68C20BE3439}"/>
              </a:ext>
            </a:extLst>
          </p:cNvPr>
          <p:cNvSpPr/>
          <p:nvPr/>
        </p:nvSpPr>
        <p:spPr>
          <a:xfrm>
            <a:off x="3200400" y="1914525"/>
            <a:ext cx="1057275" cy="581025"/>
          </a:xfrm>
          <a:custGeom>
            <a:avLst/>
            <a:gdLst>
              <a:gd name="csX0" fmla="*/ 38100 w 1057275"/>
              <a:gd name="csY0" fmla="*/ 200025 h 581025"/>
              <a:gd name="csX1" fmla="*/ 38100 w 1057275"/>
              <a:gd name="csY1" fmla="*/ 200025 h 581025"/>
              <a:gd name="csX2" fmla="*/ 104775 w 1057275"/>
              <a:gd name="csY2" fmla="*/ 142875 h 581025"/>
              <a:gd name="csX3" fmla="*/ 142875 w 1057275"/>
              <a:gd name="csY3" fmla="*/ 114300 h 581025"/>
              <a:gd name="csX4" fmla="*/ 171450 w 1057275"/>
              <a:gd name="csY4" fmla="*/ 66675 h 581025"/>
              <a:gd name="csX5" fmla="*/ 200025 w 1057275"/>
              <a:gd name="csY5" fmla="*/ 47625 h 581025"/>
              <a:gd name="csX6" fmla="*/ 266700 w 1057275"/>
              <a:gd name="csY6" fmla="*/ 0 h 581025"/>
              <a:gd name="csX7" fmla="*/ 438150 w 1057275"/>
              <a:gd name="csY7" fmla="*/ 9525 h 581025"/>
              <a:gd name="csX8" fmla="*/ 476250 w 1057275"/>
              <a:gd name="csY8" fmla="*/ 38100 h 581025"/>
              <a:gd name="csX9" fmla="*/ 552450 w 1057275"/>
              <a:gd name="csY9" fmla="*/ 66675 h 581025"/>
              <a:gd name="csX10" fmla="*/ 695325 w 1057275"/>
              <a:gd name="csY10" fmla="*/ 85725 h 581025"/>
              <a:gd name="csX11" fmla="*/ 809625 w 1057275"/>
              <a:gd name="csY11" fmla="*/ 114300 h 581025"/>
              <a:gd name="csX12" fmla="*/ 838200 w 1057275"/>
              <a:gd name="csY12" fmla="*/ 123825 h 581025"/>
              <a:gd name="csX13" fmla="*/ 876300 w 1057275"/>
              <a:gd name="csY13" fmla="*/ 133350 h 581025"/>
              <a:gd name="csX14" fmla="*/ 962025 w 1057275"/>
              <a:gd name="csY14" fmla="*/ 180975 h 581025"/>
              <a:gd name="csX15" fmla="*/ 1009650 w 1057275"/>
              <a:gd name="csY15" fmla="*/ 200025 h 581025"/>
              <a:gd name="csX16" fmla="*/ 1028700 w 1057275"/>
              <a:gd name="csY16" fmla="*/ 238125 h 581025"/>
              <a:gd name="csX17" fmla="*/ 1057275 w 1057275"/>
              <a:gd name="csY17" fmla="*/ 333375 h 581025"/>
              <a:gd name="csX18" fmla="*/ 1038225 w 1057275"/>
              <a:gd name="csY18" fmla="*/ 466725 h 581025"/>
              <a:gd name="csX19" fmla="*/ 990600 w 1057275"/>
              <a:gd name="csY19" fmla="*/ 514350 h 581025"/>
              <a:gd name="csX20" fmla="*/ 923925 w 1057275"/>
              <a:gd name="csY20" fmla="*/ 571500 h 581025"/>
              <a:gd name="csX21" fmla="*/ 857250 w 1057275"/>
              <a:gd name="csY21" fmla="*/ 581025 h 581025"/>
              <a:gd name="csX22" fmla="*/ 504825 w 1057275"/>
              <a:gd name="csY22" fmla="*/ 571500 h 581025"/>
              <a:gd name="csX23" fmla="*/ 209550 w 1057275"/>
              <a:gd name="csY23" fmla="*/ 552450 h 581025"/>
              <a:gd name="csX24" fmla="*/ 66675 w 1057275"/>
              <a:gd name="csY24" fmla="*/ 447675 h 581025"/>
              <a:gd name="csX25" fmla="*/ 47625 w 1057275"/>
              <a:gd name="csY25" fmla="*/ 419100 h 581025"/>
              <a:gd name="csX26" fmla="*/ 19050 w 1057275"/>
              <a:gd name="csY26" fmla="*/ 361950 h 581025"/>
              <a:gd name="csX27" fmla="*/ 9525 w 1057275"/>
              <a:gd name="csY27" fmla="*/ 323850 h 581025"/>
              <a:gd name="csX28" fmla="*/ 0 w 1057275"/>
              <a:gd name="csY28" fmla="*/ 295275 h 581025"/>
              <a:gd name="csX29" fmla="*/ 28575 w 1057275"/>
              <a:gd name="csY29" fmla="*/ 219075 h 581025"/>
              <a:gd name="csX30" fmla="*/ 38100 w 1057275"/>
              <a:gd name="csY30" fmla="*/ 200025 h 5810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</a:cxnLst>
            <a:rect l="l" t="t" r="r" b="b"/>
            <a:pathLst>
              <a:path w="1057275" h="581025">
                <a:moveTo>
                  <a:pt x="38100" y="200025"/>
                </a:moveTo>
                <a:lnTo>
                  <a:pt x="38100" y="200025"/>
                </a:lnTo>
                <a:cubicBezTo>
                  <a:pt x="60325" y="180975"/>
                  <a:pt x="82120" y="161411"/>
                  <a:pt x="104775" y="142875"/>
                </a:cubicBezTo>
                <a:cubicBezTo>
                  <a:pt x="117062" y="132822"/>
                  <a:pt x="132421" y="126247"/>
                  <a:pt x="142875" y="114300"/>
                </a:cubicBezTo>
                <a:cubicBezTo>
                  <a:pt x="155066" y="100367"/>
                  <a:pt x="159402" y="80731"/>
                  <a:pt x="171450" y="66675"/>
                </a:cubicBezTo>
                <a:cubicBezTo>
                  <a:pt x="178900" y="57983"/>
                  <a:pt x="191333" y="55075"/>
                  <a:pt x="200025" y="47625"/>
                </a:cubicBezTo>
                <a:cubicBezTo>
                  <a:pt x="257552" y="-1684"/>
                  <a:pt x="214195" y="17502"/>
                  <a:pt x="266700" y="0"/>
                </a:cubicBezTo>
                <a:cubicBezTo>
                  <a:pt x="323850" y="3175"/>
                  <a:pt x="381835" y="-714"/>
                  <a:pt x="438150" y="9525"/>
                </a:cubicBezTo>
                <a:cubicBezTo>
                  <a:pt x="453769" y="12365"/>
                  <a:pt x="462051" y="31000"/>
                  <a:pt x="476250" y="38100"/>
                </a:cubicBezTo>
                <a:cubicBezTo>
                  <a:pt x="500513" y="50232"/>
                  <a:pt x="526367" y="59223"/>
                  <a:pt x="552450" y="66675"/>
                </a:cubicBezTo>
                <a:cubicBezTo>
                  <a:pt x="579658" y="74449"/>
                  <a:pt x="677199" y="83711"/>
                  <a:pt x="695325" y="85725"/>
                </a:cubicBezTo>
                <a:cubicBezTo>
                  <a:pt x="762592" y="108147"/>
                  <a:pt x="682257" y="82458"/>
                  <a:pt x="809625" y="114300"/>
                </a:cubicBezTo>
                <a:cubicBezTo>
                  <a:pt x="819365" y="116735"/>
                  <a:pt x="828546" y="121067"/>
                  <a:pt x="838200" y="123825"/>
                </a:cubicBezTo>
                <a:cubicBezTo>
                  <a:pt x="850787" y="127421"/>
                  <a:pt x="864043" y="128753"/>
                  <a:pt x="876300" y="133350"/>
                </a:cubicBezTo>
                <a:cubicBezTo>
                  <a:pt x="912992" y="147109"/>
                  <a:pt x="925650" y="162788"/>
                  <a:pt x="962025" y="180975"/>
                </a:cubicBezTo>
                <a:cubicBezTo>
                  <a:pt x="977318" y="188621"/>
                  <a:pt x="993775" y="193675"/>
                  <a:pt x="1009650" y="200025"/>
                </a:cubicBezTo>
                <a:cubicBezTo>
                  <a:pt x="1016000" y="212725"/>
                  <a:pt x="1023427" y="224942"/>
                  <a:pt x="1028700" y="238125"/>
                </a:cubicBezTo>
                <a:cubicBezTo>
                  <a:pt x="1044160" y="276774"/>
                  <a:pt x="1047919" y="295951"/>
                  <a:pt x="1057275" y="333375"/>
                </a:cubicBezTo>
                <a:cubicBezTo>
                  <a:pt x="1054841" y="360144"/>
                  <a:pt x="1056549" y="430076"/>
                  <a:pt x="1038225" y="466725"/>
                </a:cubicBezTo>
                <a:cubicBezTo>
                  <a:pt x="1017588" y="508000"/>
                  <a:pt x="1023938" y="485775"/>
                  <a:pt x="990600" y="514350"/>
                </a:cubicBezTo>
                <a:cubicBezTo>
                  <a:pt x="977496" y="525582"/>
                  <a:pt x="946353" y="564772"/>
                  <a:pt x="923925" y="571500"/>
                </a:cubicBezTo>
                <a:cubicBezTo>
                  <a:pt x="902421" y="577951"/>
                  <a:pt x="879475" y="577850"/>
                  <a:pt x="857250" y="581025"/>
                </a:cubicBezTo>
                <a:lnTo>
                  <a:pt x="504825" y="571500"/>
                </a:lnTo>
                <a:cubicBezTo>
                  <a:pt x="251528" y="563459"/>
                  <a:pt x="336118" y="577764"/>
                  <a:pt x="209550" y="552450"/>
                </a:cubicBezTo>
                <a:cubicBezTo>
                  <a:pt x="179174" y="532199"/>
                  <a:pt x="80515" y="468434"/>
                  <a:pt x="66675" y="447675"/>
                </a:cubicBezTo>
                <a:cubicBezTo>
                  <a:pt x="60325" y="438150"/>
                  <a:pt x="52745" y="429339"/>
                  <a:pt x="47625" y="419100"/>
                </a:cubicBezTo>
                <a:cubicBezTo>
                  <a:pt x="8190" y="340230"/>
                  <a:pt x="73645" y="443842"/>
                  <a:pt x="19050" y="361950"/>
                </a:cubicBezTo>
                <a:cubicBezTo>
                  <a:pt x="15875" y="349250"/>
                  <a:pt x="13121" y="336437"/>
                  <a:pt x="9525" y="323850"/>
                </a:cubicBezTo>
                <a:cubicBezTo>
                  <a:pt x="6767" y="314196"/>
                  <a:pt x="0" y="305315"/>
                  <a:pt x="0" y="295275"/>
                </a:cubicBezTo>
                <a:cubicBezTo>
                  <a:pt x="0" y="261047"/>
                  <a:pt x="8867" y="243709"/>
                  <a:pt x="28575" y="219075"/>
                </a:cubicBezTo>
                <a:cubicBezTo>
                  <a:pt x="34185" y="212063"/>
                  <a:pt x="36513" y="203200"/>
                  <a:pt x="38100" y="2000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1AE566C-A1E0-5A03-058B-2BA8A3C529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851688"/>
              </p:ext>
            </p:extLst>
          </p:nvPr>
        </p:nvGraphicFramePr>
        <p:xfrm>
          <a:off x="3319462" y="1788164"/>
          <a:ext cx="819150" cy="74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64-bit Drawing" r:id="rId12" imgW="819374" imgH="744822" progId="ChemDraw_x64.Document.6.0">
                  <p:embed/>
                </p:oleObj>
              </mc:Choice>
              <mc:Fallback>
                <p:oleObj name="CS ChemDraw 64-bit Drawing" r:id="rId12" imgW="819374" imgH="744822" progId="ChemDraw_x64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319462" y="1788164"/>
                        <a:ext cx="819150" cy="744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0869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F7FD4-5898-0BD8-471B-77AA7C852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DC46767-E135-2D9C-1B18-BCA826751185}"/>
              </a:ext>
            </a:extLst>
          </p:cNvPr>
          <p:cNvGrpSpPr/>
          <p:nvPr/>
        </p:nvGrpSpPr>
        <p:grpSpPr>
          <a:xfrm>
            <a:off x="11786036" y="6508730"/>
            <a:ext cx="505989" cy="246221"/>
            <a:chOff x="11415078" y="270991"/>
            <a:chExt cx="505989" cy="246221"/>
          </a:xfrm>
        </p:grpSpPr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526D611C-2F8D-251E-1745-000A625CB249}"/>
                </a:ext>
              </a:extLst>
            </p:cNvPr>
            <p:cNvSpPr txBox="1"/>
            <p:nvPr/>
          </p:nvSpPr>
          <p:spPr>
            <a:xfrm>
              <a:off x="11470959" y="270991"/>
              <a:ext cx="4501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fld id="{260E2A6B-A809-4840-BF14-8648BC0BDF87}" type="slidenum">
                <a:rPr lang="id-ID" sz="1000" b="0" i="0" strike="noStrike" spc="30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Heavy" panose="020F0902020204030203" pitchFamily="34" charset="0"/>
                </a:rPr>
                <a:pPr/>
                <a:t>17</a:t>
              </a:fld>
              <a:endParaRPr lang="id-ID" sz="1000" b="0" i="0" strike="noStrike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Heavy" panose="020F0902020204030203" pitchFamily="34" charset="0"/>
              </a:endParaRPr>
            </a:p>
          </p:txBody>
        </p:sp>
        <p:cxnSp>
          <p:nvCxnSpPr>
            <p:cNvPr id="7" name="Straight Connector 26">
              <a:extLst>
                <a:ext uri="{FF2B5EF4-FFF2-40B4-BE49-F238E27FC236}">
                  <a16:creationId xmlns:a16="http://schemas.microsoft.com/office/drawing/2014/main" id="{438658E2-08C5-DC14-1659-B59D68D18B6A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78" y="304477"/>
              <a:ext cx="0" cy="156705"/>
            </a:xfrm>
            <a:prstGeom prst="line">
              <a:avLst/>
            </a:prstGeom>
            <a:ln w="28575">
              <a:solidFill>
                <a:srgbClr val="E600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A2D3A632-F012-D678-DFF1-FF8B1A91E6FB}"/>
              </a:ext>
            </a:extLst>
          </p:cNvPr>
          <p:cNvSpPr/>
          <p:nvPr/>
        </p:nvSpPr>
        <p:spPr>
          <a:xfrm>
            <a:off x="451987" y="324068"/>
            <a:ext cx="6038965" cy="6025592"/>
          </a:xfrm>
          <a:prstGeom prst="rect">
            <a:avLst/>
          </a:prstGeom>
          <a:noFill/>
          <a:ln w="12700" cap="rnd">
            <a:solidFill>
              <a:srgbClr val="E6004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Rectangle 14">
            <a:extLst>
              <a:ext uri="{FF2B5EF4-FFF2-40B4-BE49-F238E27FC236}">
                <a16:creationId xmlns:a16="http://schemas.microsoft.com/office/drawing/2014/main" id="{5D4A04BE-DB15-8F4D-9808-AF28477C0581}"/>
              </a:ext>
            </a:extLst>
          </p:cNvPr>
          <p:cNvSpPr/>
          <p:nvPr/>
        </p:nvSpPr>
        <p:spPr>
          <a:xfrm>
            <a:off x="355176" y="6373276"/>
            <a:ext cx="4079227" cy="27090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050" b="1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Calibri"/>
              </a:rPr>
              <a:t>Ref: </a:t>
            </a:r>
            <a:r>
              <a:rPr lang="en-US" altLang="zh-CN" sz="105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Calibri"/>
              </a:rPr>
              <a:t>Davies, </a:t>
            </a:r>
            <a:r>
              <a:rPr lang="en-US" sz="105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Calibri"/>
              </a:rPr>
              <a:t>D.; </a:t>
            </a:r>
            <a:r>
              <a:rPr lang="en-US" altLang="zh-CN" sz="105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Calibri"/>
              </a:rPr>
              <a:t>Phipps, </a:t>
            </a:r>
            <a:r>
              <a:rPr lang="en-US" sz="105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Calibri"/>
              </a:rPr>
              <a:t>R. </a:t>
            </a:r>
            <a:r>
              <a:rPr lang="de-DE" altLang="zh-CN" sz="1050" i="1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J. Am</a:t>
            </a:r>
            <a:r>
              <a:rPr lang="de-DE" altLang="zh-CN" sz="1050" b="0" i="1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 Chem. Soc. </a:t>
            </a:r>
            <a:r>
              <a:rPr lang="de-DE" altLang="zh-CN" sz="1050" b="1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2026</a:t>
            </a:r>
            <a:r>
              <a:rPr lang="de-DE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</a:t>
            </a:r>
            <a:r>
              <a:rPr lang="de-DE" altLang="zh-CN" sz="1050" b="0" i="1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148</a:t>
            </a:r>
            <a:r>
              <a:rPr lang="de-DE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141−147.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9FDB50F-62E0-323E-1956-C79D91864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833" y="508340"/>
            <a:ext cx="2705557" cy="109899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5B20A61-15E0-45EB-0969-6A7D2B7AD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55" y="695401"/>
            <a:ext cx="1404030" cy="8201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7977ED6-F964-1759-4869-4694F5174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970" y="718363"/>
            <a:ext cx="1404030" cy="77418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186AF6-D974-5712-AEA5-BCAA222496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055" y="1676873"/>
            <a:ext cx="5155399" cy="451142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DC821AE-86FD-8061-5FA4-100BEC35ADA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r="63423"/>
          <a:stretch>
            <a:fillRect/>
          </a:stretch>
        </p:blipFill>
        <p:spPr>
          <a:xfrm>
            <a:off x="4978981" y="1932137"/>
            <a:ext cx="1242480" cy="126112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A4C28B9-BB9C-1AB5-CD28-234D1C7A746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l="64881" t="73582" b="-1"/>
          <a:stretch>
            <a:fillRect/>
          </a:stretch>
        </p:blipFill>
        <p:spPr>
          <a:xfrm>
            <a:off x="1602000" y="2960136"/>
            <a:ext cx="1192947" cy="333172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6CF2FC4-0479-C203-3DE3-57E27DF6BBD4}"/>
              </a:ext>
            </a:extLst>
          </p:cNvPr>
          <p:cNvGrpSpPr/>
          <p:nvPr/>
        </p:nvGrpSpPr>
        <p:grpSpPr>
          <a:xfrm>
            <a:off x="6625300" y="706900"/>
            <a:ext cx="5256319" cy="5085513"/>
            <a:chOff x="6625300" y="706900"/>
            <a:chExt cx="5256319" cy="508551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E1577A3-876D-76B3-3AF5-56A8DE605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b="52086"/>
            <a:stretch>
              <a:fillRect/>
            </a:stretch>
          </p:blipFill>
          <p:spPr>
            <a:xfrm>
              <a:off x="6684221" y="706900"/>
              <a:ext cx="4893327" cy="1101317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1272CBE-5E92-BF54-74CE-13E7E5D41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25300" y="2562697"/>
              <a:ext cx="5256319" cy="3229716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AEC723D5-4249-C422-9284-12BF493975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3271" y="2562697"/>
            <a:ext cx="178895" cy="23375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FEF1441-3E96-46B1-623F-7FEAC630D0F3}"/>
              </a:ext>
            </a:extLst>
          </p:cNvPr>
          <p:cNvSpPr txBox="1"/>
          <p:nvPr/>
        </p:nvSpPr>
        <p:spPr>
          <a:xfrm>
            <a:off x="739530" y="1396515"/>
            <a:ext cx="14040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1,2‑aminoalcohol</a:t>
            </a:r>
            <a:endParaRPr lang="zh-CN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2920BAB-5E77-603E-0D1A-CEC801D4FED2}"/>
              </a:ext>
            </a:extLst>
          </p:cNvPr>
          <p:cNvSpPr txBox="1"/>
          <p:nvPr/>
        </p:nvSpPr>
        <p:spPr>
          <a:xfrm>
            <a:off x="6612889" y="1932137"/>
            <a:ext cx="49470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**Hydrogen is introduced in the HAD step from the non‑deuterated thiol</a:t>
            </a:r>
            <a:endParaRPr lang="zh-CN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FFA78F6-C15E-1EA4-318D-179FEDFEF52E}"/>
              </a:ext>
            </a:extLst>
          </p:cNvPr>
          <p:cNvSpPr txBox="1"/>
          <p:nvPr/>
        </p:nvSpPr>
        <p:spPr>
          <a:xfrm>
            <a:off x="9774304" y="1593745"/>
            <a:ext cx="1876023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42% deuteration remained</a:t>
            </a:r>
            <a:endParaRPr lang="zh-CN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5786CD2-6A4E-7A49-3FB5-DE9CB5565A18}"/>
              </a:ext>
            </a:extLst>
          </p:cNvPr>
          <p:cNvSpPr txBox="1"/>
          <p:nvPr/>
        </p:nvSpPr>
        <p:spPr>
          <a:xfrm>
            <a:off x="451988" y="338484"/>
            <a:ext cx="17254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The enrichment model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5676677-A6DB-F103-8A95-D96CACDF28FF}"/>
              </a:ext>
            </a:extLst>
          </p:cNvPr>
          <p:cNvSpPr txBox="1"/>
          <p:nvPr/>
        </p:nvSpPr>
        <p:spPr>
          <a:xfrm>
            <a:off x="6792718" y="5918773"/>
            <a:ext cx="439902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dirty="0"/>
              <a:t>** Racemic material is obtained after 2 hours, and after 10 hours </a:t>
            </a:r>
          </a:p>
          <a:p>
            <a:pPr algn="l"/>
            <a:r>
              <a:rPr lang="en-US" altLang="zh-CN" dirty="0"/>
              <a:t>    the  S enantiomer was isolated in over 90% ee.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5771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C1279-AB4B-7B6D-61C6-13AD62E22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2676D1EA-8230-0D36-7EBE-8B33D9883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51" y="1697184"/>
            <a:ext cx="2617510" cy="4210372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2A7D063C-E654-073E-CD88-4B11666C9BAE}"/>
              </a:ext>
            </a:extLst>
          </p:cNvPr>
          <p:cNvGrpSpPr/>
          <p:nvPr/>
        </p:nvGrpSpPr>
        <p:grpSpPr>
          <a:xfrm>
            <a:off x="368546" y="347234"/>
            <a:ext cx="6647771" cy="565604"/>
            <a:chOff x="606805" y="869898"/>
            <a:chExt cx="6647771" cy="56560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A4EF69E7-32E0-4CBC-F61E-91B159E517C9}"/>
                </a:ext>
              </a:extLst>
            </p:cNvPr>
            <p:cNvSpPr txBox="1"/>
            <p:nvPr/>
          </p:nvSpPr>
          <p:spPr>
            <a:xfrm>
              <a:off x="1357099" y="869898"/>
              <a:ext cx="5897477" cy="565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800" b="1" spc="300" dirty="0">
                  <a:solidFill>
                    <a:srgbClr val="172C5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alibri"/>
                </a:rPr>
                <a:t>Cyclic Deracemization</a:t>
              </a:r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8550740-3892-6806-4ECE-0FB1B98CFC1D}"/>
                </a:ext>
              </a:extLst>
            </p:cNvPr>
            <p:cNvGrpSpPr/>
            <p:nvPr/>
          </p:nvGrpSpPr>
          <p:grpSpPr>
            <a:xfrm>
              <a:off x="606805" y="869898"/>
              <a:ext cx="562826" cy="562826"/>
              <a:chOff x="1730864" y="705006"/>
              <a:chExt cx="562826" cy="562826"/>
            </a:xfrm>
          </p:grpSpPr>
          <p:sp>
            <p:nvSpPr>
              <p:cNvPr id="11" name="Oval 5">
                <a:extLst>
                  <a:ext uri="{FF2B5EF4-FFF2-40B4-BE49-F238E27FC236}">
                    <a16:creationId xmlns:a16="http://schemas.microsoft.com/office/drawing/2014/main" id="{B38F6F06-9F5A-6A6A-1657-236CF6AC7EBD}"/>
                  </a:ext>
                </a:extLst>
              </p:cNvPr>
              <p:cNvSpPr/>
              <p:nvPr/>
            </p:nvSpPr>
            <p:spPr>
              <a:xfrm flipV="1">
                <a:off x="1730864" y="705006"/>
                <a:ext cx="562826" cy="562826"/>
              </a:xfrm>
              <a:prstGeom prst="ellipse">
                <a:avLst/>
              </a:prstGeom>
              <a:solidFill>
                <a:srgbClr val="E600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tx1"/>
                  </a:solidFill>
                  <a:latin typeface="思源黑体 CN ExtraLight" panose="020B0200000000000000" pitchFamily="34" charset="-122"/>
                  <a:ea typeface="思源黑体 CN ExtraLight" panose="020B0200000000000000" pitchFamily="34" charset="-122"/>
                </a:endParaRPr>
              </a:p>
            </p:txBody>
          </p:sp>
          <p:sp>
            <p:nvSpPr>
              <p:cNvPr id="12" name="TextBox 46">
                <a:extLst>
                  <a:ext uri="{FF2B5EF4-FFF2-40B4-BE49-F238E27FC236}">
                    <a16:creationId xmlns:a16="http://schemas.microsoft.com/office/drawing/2014/main" id="{4975776E-F2DB-06E2-9044-B1716A36F71E}"/>
                  </a:ext>
                </a:extLst>
              </p:cNvPr>
              <p:cNvSpPr txBox="1"/>
              <p:nvPr/>
            </p:nvSpPr>
            <p:spPr>
              <a:xfrm>
                <a:off x="1852543" y="755587"/>
                <a:ext cx="3194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to" panose="020F0502020204030203" pitchFamily="34" charset="0"/>
                  </a:rPr>
                  <a:t>3</a:t>
                </a:r>
                <a:endParaRPr lang="id-ID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pitchFamily="34" charset="0"/>
                </a:endParaRPr>
              </a:p>
            </p:txBody>
          </p:sp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CB362622-C1AC-81B0-AFB4-28832973B291}"/>
              </a:ext>
            </a:extLst>
          </p:cNvPr>
          <p:cNvGrpSpPr/>
          <p:nvPr/>
        </p:nvGrpSpPr>
        <p:grpSpPr>
          <a:xfrm>
            <a:off x="11786036" y="6508730"/>
            <a:ext cx="505989" cy="246221"/>
            <a:chOff x="11415078" y="270991"/>
            <a:chExt cx="505989" cy="246221"/>
          </a:xfrm>
        </p:grpSpPr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9BE470C3-BA87-B960-EC1C-601FA7350B11}"/>
                </a:ext>
              </a:extLst>
            </p:cNvPr>
            <p:cNvSpPr txBox="1"/>
            <p:nvPr/>
          </p:nvSpPr>
          <p:spPr>
            <a:xfrm>
              <a:off x="11470959" y="270991"/>
              <a:ext cx="4501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fld id="{260E2A6B-A809-4840-BF14-8648BC0BDF87}" type="slidenum">
                <a:rPr lang="id-ID" sz="1000" b="0" i="0" strike="noStrike" spc="30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Heavy" panose="020F0902020204030203" pitchFamily="34" charset="0"/>
                </a:rPr>
                <a:pPr/>
                <a:t>18</a:t>
              </a:fld>
              <a:endParaRPr lang="id-ID" sz="1000" b="0" i="0" strike="noStrike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Heavy" panose="020F0902020204030203" pitchFamily="34" charset="0"/>
              </a:endParaRPr>
            </a:p>
          </p:txBody>
        </p:sp>
        <p:cxnSp>
          <p:nvCxnSpPr>
            <p:cNvPr id="7" name="Straight Connector 26">
              <a:extLst>
                <a:ext uri="{FF2B5EF4-FFF2-40B4-BE49-F238E27FC236}">
                  <a16:creationId xmlns:a16="http://schemas.microsoft.com/office/drawing/2014/main" id="{96BDC909-23B6-D324-036D-0BDF0DB0776F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78" y="304477"/>
              <a:ext cx="0" cy="156705"/>
            </a:xfrm>
            <a:prstGeom prst="line">
              <a:avLst/>
            </a:prstGeom>
            <a:ln w="28575">
              <a:solidFill>
                <a:srgbClr val="E600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3" name="对象 42">
            <a:extLst>
              <a:ext uri="{FF2B5EF4-FFF2-40B4-BE49-F238E27FC236}">
                <a16:creationId xmlns:a16="http://schemas.microsoft.com/office/drawing/2014/main" id="{717E3E17-9A93-1D62-78F9-0309A0370A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5235425"/>
              </p:ext>
            </p:extLst>
          </p:nvPr>
        </p:nvGraphicFramePr>
        <p:xfrm>
          <a:off x="4829601" y="1452563"/>
          <a:ext cx="915988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915345" imgH="766489" progId="ChemDraw.Document.6.0">
                  <p:embed/>
                </p:oleObj>
              </mc:Choice>
              <mc:Fallback>
                <p:oleObj name="CS ChemDraw Drawing" r:id="rId4" imgW="915345" imgH="766489" progId="ChemDraw.Document.6.0">
                  <p:embed/>
                  <p:pic>
                    <p:nvPicPr>
                      <p:cNvPr id="43" name="对象 42">
                        <a:extLst>
                          <a:ext uri="{FF2B5EF4-FFF2-40B4-BE49-F238E27FC236}">
                            <a16:creationId xmlns:a16="http://schemas.microsoft.com/office/drawing/2014/main" id="{2829AC6C-53E0-C8FC-982A-0B783E30D9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29601" y="1452563"/>
                        <a:ext cx="915988" cy="766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对象 45">
            <a:extLst>
              <a:ext uri="{FF2B5EF4-FFF2-40B4-BE49-F238E27FC236}">
                <a16:creationId xmlns:a16="http://schemas.microsoft.com/office/drawing/2014/main" id="{A2A6D3F2-7E0D-3A30-9A61-0091BACE22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2074289"/>
              </p:ext>
            </p:extLst>
          </p:nvPr>
        </p:nvGraphicFramePr>
        <p:xfrm>
          <a:off x="5262988" y="2386013"/>
          <a:ext cx="1087438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1087829" imgH="731047" progId="ChemDraw.Document.6.0">
                  <p:embed/>
                </p:oleObj>
              </mc:Choice>
              <mc:Fallback>
                <p:oleObj name="CS ChemDraw Drawing" r:id="rId6" imgW="1087829" imgH="731047" progId="ChemDraw.Document.6.0">
                  <p:embed/>
                  <p:pic>
                    <p:nvPicPr>
                      <p:cNvPr id="46" name="对象 45">
                        <a:extLst>
                          <a:ext uri="{FF2B5EF4-FFF2-40B4-BE49-F238E27FC236}">
                            <a16:creationId xmlns:a16="http://schemas.microsoft.com/office/drawing/2014/main" id="{D69FF7B7-D411-DC70-6892-962DC61842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62988" y="2386013"/>
                        <a:ext cx="1087438" cy="731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对象 46">
            <a:extLst>
              <a:ext uri="{FF2B5EF4-FFF2-40B4-BE49-F238E27FC236}">
                <a16:creationId xmlns:a16="http://schemas.microsoft.com/office/drawing/2014/main" id="{18643851-4568-9ED2-9BED-8EC300D05B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288399"/>
              </p:ext>
            </p:extLst>
          </p:nvPr>
        </p:nvGraphicFramePr>
        <p:xfrm>
          <a:off x="5285769" y="4405312"/>
          <a:ext cx="12065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8" imgW="120030" imgH="731047" progId="ChemDraw.Document.6.0">
                  <p:embed/>
                </p:oleObj>
              </mc:Choice>
              <mc:Fallback>
                <p:oleObj name="CS ChemDraw Drawing" r:id="rId8" imgW="120030" imgH="731047" progId="ChemDraw.Document.6.0">
                  <p:embed/>
                  <p:pic>
                    <p:nvPicPr>
                      <p:cNvPr id="47" name="对象 46">
                        <a:extLst>
                          <a:ext uri="{FF2B5EF4-FFF2-40B4-BE49-F238E27FC236}">
                            <a16:creationId xmlns:a16="http://schemas.microsoft.com/office/drawing/2014/main" id="{B184FA6E-9EC9-0C8C-ADAB-E6684376A2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85769" y="4405312"/>
                        <a:ext cx="120650" cy="731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>
            <a:extLst>
              <a:ext uri="{FF2B5EF4-FFF2-40B4-BE49-F238E27FC236}">
                <a16:creationId xmlns:a16="http://schemas.microsoft.com/office/drawing/2014/main" id="{BF72B60E-4D08-8AAA-2D60-A03C379E0B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129288"/>
              </p:ext>
            </p:extLst>
          </p:nvPr>
        </p:nvGraphicFramePr>
        <p:xfrm>
          <a:off x="4857382" y="1603376"/>
          <a:ext cx="949325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0" imgW="949369" imgH="767907" progId="ChemDraw.Document.6.0">
                  <p:embed/>
                </p:oleObj>
              </mc:Choice>
              <mc:Fallback>
                <p:oleObj name="CS ChemDraw Drawing" r:id="rId10" imgW="949369" imgH="76790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57382" y="1603376"/>
                        <a:ext cx="949325" cy="76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对象 19">
            <a:extLst>
              <a:ext uri="{FF2B5EF4-FFF2-40B4-BE49-F238E27FC236}">
                <a16:creationId xmlns:a16="http://schemas.microsoft.com/office/drawing/2014/main" id="{84F2B3CA-3099-E122-680B-A0B61F54C6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0169977"/>
              </p:ext>
            </p:extLst>
          </p:nvPr>
        </p:nvGraphicFramePr>
        <p:xfrm>
          <a:off x="4336444" y="5137149"/>
          <a:ext cx="949325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2" imgW="949369" imgH="767907" progId="ChemDraw.Document.6.0">
                  <p:embed/>
                </p:oleObj>
              </mc:Choice>
              <mc:Fallback>
                <p:oleObj name="CS ChemDraw Drawing" r:id="rId12" imgW="949369" imgH="76790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336444" y="5137149"/>
                        <a:ext cx="949325" cy="76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3">
            <a:extLst>
              <a:ext uri="{FF2B5EF4-FFF2-40B4-BE49-F238E27FC236}">
                <a16:creationId xmlns:a16="http://schemas.microsoft.com/office/drawing/2014/main" id="{A02B2ADB-840A-1DF2-7FB5-0D9BE17AD0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5347136"/>
              </p:ext>
            </p:extLst>
          </p:nvPr>
        </p:nvGraphicFramePr>
        <p:xfrm>
          <a:off x="5440974" y="5137149"/>
          <a:ext cx="949325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0" imgW="949369" imgH="767907" progId="ChemDraw.Document.6.0">
                  <p:embed/>
                </p:oleObj>
              </mc:Choice>
              <mc:Fallback>
                <p:oleObj name="CS ChemDraw Drawing" r:id="rId10" imgW="949369" imgH="767907" progId="ChemDraw.Document.6.0">
                  <p:embed/>
                  <p:pic>
                    <p:nvPicPr>
                      <p:cNvPr id="19" name="对象 18">
                        <a:extLst>
                          <a:ext uri="{FF2B5EF4-FFF2-40B4-BE49-F238E27FC236}">
                            <a16:creationId xmlns:a16="http://schemas.microsoft.com/office/drawing/2014/main" id="{BF72B60E-4D08-8AAA-2D60-A03C379E0B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40974" y="5137149"/>
                        <a:ext cx="949325" cy="76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对象 29">
            <a:extLst>
              <a:ext uri="{FF2B5EF4-FFF2-40B4-BE49-F238E27FC236}">
                <a16:creationId xmlns:a16="http://schemas.microsoft.com/office/drawing/2014/main" id="{B88C0402-D5B7-677B-19E2-146BB88A8E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1995805"/>
              </p:ext>
            </p:extLst>
          </p:nvPr>
        </p:nvGraphicFramePr>
        <p:xfrm>
          <a:off x="6296262" y="3689350"/>
          <a:ext cx="1462087" cy="191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4" imgW="1461622" imgH="1918586" progId="ChemDraw.Document.6.0">
                  <p:embed/>
                </p:oleObj>
              </mc:Choice>
              <mc:Fallback>
                <p:oleObj name="CS ChemDraw Drawing" r:id="rId14" imgW="1461622" imgH="1918586" progId="ChemDraw.Document.6.0">
                  <p:embed/>
                  <p:pic>
                    <p:nvPicPr>
                      <p:cNvPr id="47" name="对象 46">
                        <a:extLst>
                          <a:ext uri="{FF2B5EF4-FFF2-40B4-BE49-F238E27FC236}">
                            <a16:creationId xmlns:a16="http://schemas.microsoft.com/office/drawing/2014/main" id="{18643851-4568-9ED2-9BED-8EC300D05B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296262" y="3689350"/>
                        <a:ext cx="1462087" cy="191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对象 30">
            <a:extLst>
              <a:ext uri="{FF2B5EF4-FFF2-40B4-BE49-F238E27FC236}">
                <a16:creationId xmlns:a16="http://schemas.microsoft.com/office/drawing/2014/main" id="{D831BF3E-EC22-0A38-C624-446B4D9727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093741"/>
              </p:ext>
            </p:extLst>
          </p:nvPr>
        </p:nvGraphicFramePr>
        <p:xfrm>
          <a:off x="8538132" y="1452563"/>
          <a:ext cx="915988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915345" imgH="766489" progId="ChemDraw.Document.6.0">
                  <p:embed/>
                </p:oleObj>
              </mc:Choice>
              <mc:Fallback>
                <p:oleObj name="CS ChemDraw Drawing" r:id="rId4" imgW="915345" imgH="766489" progId="ChemDraw.Document.6.0">
                  <p:embed/>
                  <p:pic>
                    <p:nvPicPr>
                      <p:cNvPr id="43" name="对象 42">
                        <a:extLst>
                          <a:ext uri="{FF2B5EF4-FFF2-40B4-BE49-F238E27FC236}">
                            <a16:creationId xmlns:a16="http://schemas.microsoft.com/office/drawing/2014/main" id="{717E3E17-9A93-1D62-78F9-0309A0370A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38132" y="1452563"/>
                        <a:ext cx="915988" cy="766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对象 40">
            <a:extLst>
              <a:ext uri="{FF2B5EF4-FFF2-40B4-BE49-F238E27FC236}">
                <a16:creationId xmlns:a16="http://schemas.microsoft.com/office/drawing/2014/main" id="{0B72B293-D832-7F85-D814-356465669A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552441"/>
              </p:ext>
            </p:extLst>
          </p:nvPr>
        </p:nvGraphicFramePr>
        <p:xfrm>
          <a:off x="8994300" y="4594939"/>
          <a:ext cx="12065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8" imgW="120030" imgH="731047" progId="ChemDraw.Document.6.0">
                  <p:embed/>
                </p:oleObj>
              </mc:Choice>
              <mc:Fallback>
                <p:oleObj name="CS ChemDraw Drawing" r:id="rId8" imgW="120030" imgH="731047" progId="ChemDraw.Document.6.0">
                  <p:embed/>
                  <p:pic>
                    <p:nvPicPr>
                      <p:cNvPr id="47" name="对象 46">
                        <a:extLst>
                          <a:ext uri="{FF2B5EF4-FFF2-40B4-BE49-F238E27FC236}">
                            <a16:creationId xmlns:a16="http://schemas.microsoft.com/office/drawing/2014/main" id="{18643851-4568-9ED2-9BED-8EC300D05B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994300" y="4594939"/>
                        <a:ext cx="120650" cy="731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对象 41">
            <a:extLst>
              <a:ext uri="{FF2B5EF4-FFF2-40B4-BE49-F238E27FC236}">
                <a16:creationId xmlns:a16="http://schemas.microsoft.com/office/drawing/2014/main" id="{ACE5702F-8652-BCE6-A502-1974B6618F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566666"/>
              </p:ext>
            </p:extLst>
          </p:nvPr>
        </p:nvGraphicFramePr>
        <p:xfrm>
          <a:off x="7732236" y="5263910"/>
          <a:ext cx="1262063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6" imgW="1261730" imgH="612435" progId="ChemDraw.Document.6.0">
                  <p:embed/>
                </p:oleObj>
              </mc:Choice>
              <mc:Fallback>
                <p:oleObj name="CS ChemDraw Drawing" r:id="rId16" imgW="1261730" imgH="612435" progId="ChemDraw.Document.6.0">
                  <p:embed/>
                  <p:pic>
                    <p:nvPicPr>
                      <p:cNvPr id="19" name="对象 18">
                        <a:extLst>
                          <a:ext uri="{FF2B5EF4-FFF2-40B4-BE49-F238E27FC236}">
                            <a16:creationId xmlns:a16="http://schemas.microsoft.com/office/drawing/2014/main" id="{BF72B60E-4D08-8AAA-2D60-A03C379E0B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732236" y="5263910"/>
                        <a:ext cx="1262063" cy="61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对象 57">
            <a:extLst>
              <a:ext uri="{FF2B5EF4-FFF2-40B4-BE49-F238E27FC236}">
                <a16:creationId xmlns:a16="http://schemas.microsoft.com/office/drawing/2014/main" id="{6DAB1B66-956A-3200-7CAC-23AB41F449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670106"/>
              </p:ext>
            </p:extLst>
          </p:nvPr>
        </p:nvGraphicFramePr>
        <p:xfrm>
          <a:off x="9607495" y="3689350"/>
          <a:ext cx="2128838" cy="191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8" imgW="2128874" imgH="1918586" progId="ChemDraw.Document.6.0">
                  <p:embed/>
                </p:oleObj>
              </mc:Choice>
              <mc:Fallback>
                <p:oleObj name="CS ChemDraw Drawing" r:id="rId18" imgW="2128874" imgH="1918586" progId="ChemDraw.Document.6.0">
                  <p:embed/>
                  <p:pic>
                    <p:nvPicPr>
                      <p:cNvPr id="30" name="对象 29">
                        <a:extLst>
                          <a:ext uri="{FF2B5EF4-FFF2-40B4-BE49-F238E27FC236}">
                            <a16:creationId xmlns:a16="http://schemas.microsoft.com/office/drawing/2014/main" id="{B88C0402-D5B7-677B-19E2-146BB88A8E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607495" y="3689350"/>
                        <a:ext cx="2128838" cy="191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对象 58">
            <a:extLst>
              <a:ext uri="{FF2B5EF4-FFF2-40B4-BE49-F238E27FC236}">
                <a16:creationId xmlns:a16="http://schemas.microsoft.com/office/drawing/2014/main" id="{B9C1E55F-6E63-EF62-D224-60A9AC6BB1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564048"/>
              </p:ext>
            </p:extLst>
          </p:nvPr>
        </p:nvGraphicFramePr>
        <p:xfrm>
          <a:off x="8363268" y="1697184"/>
          <a:ext cx="1262063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0" imgW="1261730" imgH="612435" progId="ChemDraw.Document.6.0">
                  <p:embed/>
                </p:oleObj>
              </mc:Choice>
              <mc:Fallback>
                <p:oleObj name="CS ChemDraw Drawing" r:id="rId20" imgW="1261730" imgH="61243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363268" y="1697184"/>
                        <a:ext cx="1262063" cy="61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对象 59">
            <a:extLst>
              <a:ext uri="{FF2B5EF4-FFF2-40B4-BE49-F238E27FC236}">
                <a16:creationId xmlns:a16="http://schemas.microsoft.com/office/drawing/2014/main" id="{0CEB212E-4785-8B98-73DC-CAE7D1AFB0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1190852"/>
              </p:ext>
            </p:extLst>
          </p:nvPr>
        </p:nvGraphicFramePr>
        <p:xfrm>
          <a:off x="9114950" y="5263910"/>
          <a:ext cx="1262063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0" imgW="1261730" imgH="612435" progId="ChemDraw.Document.6.0">
                  <p:embed/>
                </p:oleObj>
              </mc:Choice>
              <mc:Fallback>
                <p:oleObj name="CS ChemDraw Drawing" r:id="rId20" imgW="1261730" imgH="612435" progId="ChemDraw.Document.6.0">
                  <p:embed/>
                  <p:pic>
                    <p:nvPicPr>
                      <p:cNvPr id="59" name="对象 58">
                        <a:extLst>
                          <a:ext uri="{FF2B5EF4-FFF2-40B4-BE49-F238E27FC236}">
                            <a16:creationId xmlns:a16="http://schemas.microsoft.com/office/drawing/2014/main" id="{B9C1E55F-6E63-EF62-D224-60A9AC6BB1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114950" y="5263910"/>
                        <a:ext cx="1262063" cy="61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" name="图片 62">
            <a:extLst>
              <a:ext uri="{FF2B5EF4-FFF2-40B4-BE49-F238E27FC236}">
                <a16:creationId xmlns:a16="http://schemas.microsoft.com/office/drawing/2014/main" id="{5DF22B52-7D1C-29A4-563F-7E3AE13D58B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71545" y="3077498"/>
            <a:ext cx="1253786" cy="14514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744D805-3746-A22D-6A72-86A8ED2A9DA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88475" y="3297041"/>
            <a:ext cx="1687137" cy="1067242"/>
          </a:xfrm>
          <a:prstGeom prst="rect">
            <a:avLst/>
          </a:prstGeom>
        </p:spPr>
      </p:pic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id="{EA5BEB4B-EAB7-C2EB-509E-09C5466560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756649"/>
              </p:ext>
            </p:extLst>
          </p:nvPr>
        </p:nvGraphicFramePr>
        <p:xfrm>
          <a:off x="8994299" y="2386013"/>
          <a:ext cx="1087438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4" imgW="1087829" imgH="731047" progId="ChemDraw.Document.6.0">
                  <p:embed/>
                </p:oleObj>
              </mc:Choice>
              <mc:Fallback>
                <p:oleObj name="CS ChemDraw Drawing" r:id="rId24" imgW="1087829" imgH="731047" progId="ChemDraw.Document.6.0">
                  <p:embed/>
                  <p:pic>
                    <p:nvPicPr>
                      <p:cNvPr id="46" name="对象 45">
                        <a:extLst>
                          <a:ext uri="{FF2B5EF4-FFF2-40B4-BE49-F238E27FC236}">
                            <a16:creationId xmlns:a16="http://schemas.microsoft.com/office/drawing/2014/main" id="{A2A6D3F2-7E0D-3A30-9A61-0091BACE22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994299" y="2386013"/>
                        <a:ext cx="1087438" cy="731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3506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B268E-48BC-0E83-A8B1-F28390EFD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F4209618-823A-C3E2-8F91-498B1A5F2B15}"/>
              </a:ext>
            </a:extLst>
          </p:cNvPr>
          <p:cNvGrpSpPr/>
          <p:nvPr/>
        </p:nvGrpSpPr>
        <p:grpSpPr>
          <a:xfrm>
            <a:off x="11786036" y="6508730"/>
            <a:ext cx="505989" cy="246221"/>
            <a:chOff x="11415078" y="270991"/>
            <a:chExt cx="505989" cy="246221"/>
          </a:xfrm>
        </p:grpSpPr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23DF5F72-DF63-CAA6-031B-A19E05D2109C}"/>
                </a:ext>
              </a:extLst>
            </p:cNvPr>
            <p:cNvSpPr txBox="1"/>
            <p:nvPr/>
          </p:nvSpPr>
          <p:spPr>
            <a:xfrm>
              <a:off x="11470959" y="270991"/>
              <a:ext cx="4501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fld id="{260E2A6B-A809-4840-BF14-8648BC0BDF87}" type="slidenum">
                <a:rPr lang="id-ID" sz="1000" b="0" i="0" strike="noStrike" spc="30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Heavy" panose="020F0902020204030203" pitchFamily="34" charset="0"/>
                </a:rPr>
                <a:pPr/>
                <a:t>19</a:t>
              </a:fld>
              <a:endParaRPr lang="id-ID" sz="1000" b="0" i="0" strike="noStrike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Heavy" panose="020F0902020204030203" pitchFamily="34" charset="0"/>
              </a:endParaRPr>
            </a:p>
          </p:txBody>
        </p:sp>
        <p:cxnSp>
          <p:nvCxnSpPr>
            <p:cNvPr id="7" name="Straight Connector 26">
              <a:extLst>
                <a:ext uri="{FF2B5EF4-FFF2-40B4-BE49-F238E27FC236}">
                  <a16:creationId xmlns:a16="http://schemas.microsoft.com/office/drawing/2014/main" id="{CBB76A75-15F0-A3F6-99BE-9EE5771BDF22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78" y="304477"/>
              <a:ext cx="0" cy="156705"/>
            </a:xfrm>
            <a:prstGeom prst="line">
              <a:avLst/>
            </a:prstGeom>
            <a:ln w="28575">
              <a:solidFill>
                <a:srgbClr val="E600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46">
            <a:extLst>
              <a:ext uri="{FF2B5EF4-FFF2-40B4-BE49-F238E27FC236}">
                <a16:creationId xmlns:a16="http://schemas.microsoft.com/office/drawing/2014/main" id="{D6A521A2-DD82-5EB7-3F89-CE8026BDA788}"/>
              </a:ext>
            </a:extLst>
          </p:cNvPr>
          <p:cNvSpPr txBox="1"/>
          <p:nvPr/>
        </p:nvSpPr>
        <p:spPr>
          <a:xfrm>
            <a:off x="624462" y="771293"/>
            <a:ext cx="296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172C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 pitchFamily="34" charset="0"/>
              </a:rPr>
              <a:t>Conclusion</a:t>
            </a:r>
            <a:endParaRPr lang="id-ID" sz="3600" b="1" dirty="0">
              <a:solidFill>
                <a:srgbClr val="172C5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FA8EDB4-2399-307F-BC25-824C9EACA70B}"/>
              </a:ext>
            </a:extLst>
          </p:cNvPr>
          <p:cNvSpPr txBox="1"/>
          <p:nvPr/>
        </p:nvSpPr>
        <p:spPr>
          <a:xfrm>
            <a:off x="1227667" y="1581453"/>
            <a:ext cx="9956800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altLang="zh-CN" b="1" dirty="0">
                <a:solidFill>
                  <a:srgbClr val="08529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Advantages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b="1" i="0" dirty="0">
                <a:solidFill>
                  <a:srgbClr val="0F1115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100% atom economy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 Theoretical yield up to 100%, no waste.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b="1" i="0" dirty="0">
                <a:solidFill>
                  <a:srgbClr val="0F1115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Overcomes thermodynamic barriers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 Uses photon energy to compensate entropy loss and bypass microscopic reversibility.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b="1" i="0" dirty="0">
                <a:solidFill>
                  <a:srgbClr val="0F1115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Mild conditions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 Typically requires only visible light; avoids stoichiometric oxidants/reductants.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b="1" i="0" dirty="0">
                <a:solidFill>
                  <a:srgbClr val="0F1115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Diverse mechanisms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 </a:t>
            </a:r>
            <a:r>
              <a:rPr lang="en-US" altLang="zh-CN" b="0" i="0" dirty="0" err="1">
                <a:solidFill>
                  <a:srgbClr val="0F1115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EnT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SET, HAT, and LMCT all enable </a:t>
            </a:r>
            <a:r>
              <a:rPr lang="en-US" altLang="zh-CN" b="0" i="0" dirty="0" err="1">
                <a:solidFill>
                  <a:srgbClr val="0F1115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stereodifferentiation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altLang="zh-CN" b="0" i="0" dirty="0">
              <a:solidFill>
                <a:srgbClr val="0F1115"/>
              </a:solidFill>
              <a:effectLst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altLang="zh-CN" b="1" dirty="0">
                <a:solidFill>
                  <a:srgbClr val="08529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Limitations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b="1" i="0" dirty="0">
                <a:solidFill>
                  <a:srgbClr val="0F1115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Dependence on specific "handles"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 Early strategies require substrates with amides (double H‑bonding) or electron-rich arenes (oxidizable) for efficient recognition.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b="1" i="0" dirty="0">
                <a:solidFill>
                  <a:srgbClr val="0F1115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Complex catalyst design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 Many chiral photosensitizers require lengthy synthesis; some systems need multiple components (photosensitizer + chiral acid + chiral thiol + additives)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b="1" i="0" dirty="0">
                <a:solidFill>
                  <a:srgbClr val="0F1115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Energy/redox matching constraints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: </a:t>
            </a:r>
            <a:r>
              <a:rPr lang="en-US" altLang="zh-CN" b="0" i="0" dirty="0" err="1">
                <a:solidFill>
                  <a:srgbClr val="0F1115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EnT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requires matched triplet energies; SET needs suitable redox potentials; mismatches lead to inefficiency or racemization.</a:t>
            </a:r>
          </a:p>
        </p:txBody>
      </p:sp>
    </p:spTree>
    <p:extLst>
      <p:ext uri="{BB962C8B-B14F-4D97-AF65-F5344CB8AC3E}">
        <p14:creationId xmlns:p14="http://schemas.microsoft.com/office/powerpoint/2010/main" val="301130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9E1C467A-A063-B83A-D9B6-04DE17FDAA4B}"/>
              </a:ext>
            </a:extLst>
          </p:cNvPr>
          <p:cNvSpPr txBox="1"/>
          <p:nvPr/>
        </p:nvSpPr>
        <p:spPr>
          <a:xfrm>
            <a:off x="1251211" y="577944"/>
            <a:ext cx="96895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spc="300" dirty="0">
                <a:solidFill>
                  <a:srgbClr val="172C5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Photocatalytic Deracemization</a:t>
            </a:r>
            <a:endParaRPr lang="zh-CN" altLang="en-US" sz="4000" b="1" spc="300" dirty="0">
              <a:solidFill>
                <a:srgbClr val="172C5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E76992BA-CF3B-2850-39CB-36A2E11701A9}"/>
              </a:ext>
            </a:extLst>
          </p:cNvPr>
          <p:cNvSpPr/>
          <p:nvPr/>
        </p:nvSpPr>
        <p:spPr>
          <a:xfrm>
            <a:off x="2832595" y="2154986"/>
            <a:ext cx="6717259" cy="1166766"/>
          </a:xfrm>
          <a:custGeom>
            <a:avLst/>
            <a:gdLst>
              <a:gd name="connsiteX0" fmla="*/ 0 w 2413000"/>
              <a:gd name="connsiteY0" fmla="*/ 0 h 808629"/>
              <a:gd name="connsiteX1" fmla="*/ 285750 w 2413000"/>
              <a:gd name="connsiteY1" fmla="*/ 463550 h 808629"/>
              <a:gd name="connsiteX2" fmla="*/ 558800 w 2413000"/>
              <a:gd name="connsiteY2" fmla="*/ 222250 h 808629"/>
              <a:gd name="connsiteX3" fmla="*/ 876300 w 2413000"/>
              <a:gd name="connsiteY3" fmla="*/ 577850 h 808629"/>
              <a:gd name="connsiteX4" fmla="*/ 1117600 w 2413000"/>
              <a:gd name="connsiteY4" fmla="*/ 387350 h 808629"/>
              <a:gd name="connsiteX5" fmla="*/ 1447800 w 2413000"/>
              <a:gd name="connsiteY5" fmla="*/ 717550 h 808629"/>
              <a:gd name="connsiteX6" fmla="*/ 1739900 w 2413000"/>
              <a:gd name="connsiteY6" fmla="*/ 406400 h 808629"/>
              <a:gd name="connsiteX7" fmla="*/ 2095500 w 2413000"/>
              <a:gd name="connsiteY7" fmla="*/ 806450 h 808629"/>
              <a:gd name="connsiteX8" fmla="*/ 2413000 w 2413000"/>
              <a:gd name="connsiteY8" fmla="*/ 190500 h 80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000" h="808629">
                <a:moveTo>
                  <a:pt x="0" y="0"/>
                </a:moveTo>
                <a:cubicBezTo>
                  <a:pt x="96308" y="213254"/>
                  <a:pt x="192617" y="426508"/>
                  <a:pt x="285750" y="463550"/>
                </a:cubicBezTo>
                <a:cubicBezTo>
                  <a:pt x="378883" y="500592"/>
                  <a:pt x="460375" y="203200"/>
                  <a:pt x="558800" y="222250"/>
                </a:cubicBezTo>
                <a:cubicBezTo>
                  <a:pt x="657225" y="241300"/>
                  <a:pt x="783167" y="550333"/>
                  <a:pt x="876300" y="577850"/>
                </a:cubicBezTo>
                <a:cubicBezTo>
                  <a:pt x="969433" y="605367"/>
                  <a:pt x="1022350" y="364067"/>
                  <a:pt x="1117600" y="387350"/>
                </a:cubicBezTo>
                <a:cubicBezTo>
                  <a:pt x="1212850" y="410633"/>
                  <a:pt x="1344083" y="714375"/>
                  <a:pt x="1447800" y="717550"/>
                </a:cubicBezTo>
                <a:cubicBezTo>
                  <a:pt x="1551517" y="720725"/>
                  <a:pt x="1631950" y="391583"/>
                  <a:pt x="1739900" y="406400"/>
                </a:cubicBezTo>
                <a:cubicBezTo>
                  <a:pt x="1847850" y="421217"/>
                  <a:pt x="1983317" y="842433"/>
                  <a:pt x="2095500" y="806450"/>
                </a:cubicBezTo>
                <a:cubicBezTo>
                  <a:pt x="2207683" y="770467"/>
                  <a:pt x="2357967" y="294217"/>
                  <a:pt x="2413000" y="190500"/>
                </a:cubicBezTo>
              </a:path>
            </a:pathLst>
          </a:cu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DFFBB0F9-3F25-991D-8922-DE24F5998454}"/>
              </a:ext>
            </a:extLst>
          </p:cNvPr>
          <p:cNvSpPr/>
          <p:nvPr/>
        </p:nvSpPr>
        <p:spPr>
          <a:xfrm>
            <a:off x="2671051" y="4791419"/>
            <a:ext cx="7080477" cy="1311320"/>
          </a:xfrm>
          <a:custGeom>
            <a:avLst/>
            <a:gdLst>
              <a:gd name="connsiteX0" fmla="*/ 0 w 3089709"/>
              <a:gd name="connsiteY0" fmla="*/ 833865 h 1404471"/>
              <a:gd name="connsiteX1" fmla="*/ 375385 w 3089709"/>
              <a:gd name="connsiteY1" fmla="*/ 1372880 h 1404471"/>
              <a:gd name="connsiteX2" fmla="*/ 1463040 w 3089709"/>
              <a:gd name="connsiteY2" fmla="*/ 6092 h 1404471"/>
              <a:gd name="connsiteX3" fmla="*/ 2425566 w 3089709"/>
              <a:gd name="connsiteY3" fmla="*/ 853116 h 1404471"/>
              <a:gd name="connsiteX4" fmla="*/ 3089709 w 3089709"/>
              <a:gd name="connsiteY4" fmla="*/ 419979 h 1404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9709" h="1404471">
                <a:moveTo>
                  <a:pt x="0" y="833865"/>
                </a:moveTo>
                <a:cubicBezTo>
                  <a:pt x="65772" y="1172353"/>
                  <a:pt x="131545" y="1510842"/>
                  <a:pt x="375385" y="1372880"/>
                </a:cubicBezTo>
                <a:cubicBezTo>
                  <a:pt x="619225" y="1234918"/>
                  <a:pt x="1121343" y="92719"/>
                  <a:pt x="1463040" y="6092"/>
                </a:cubicBezTo>
                <a:cubicBezTo>
                  <a:pt x="1804737" y="-80535"/>
                  <a:pt x="2154455" y="784135"/>
                  <a:pt x="2425566" y="853116"/>
                </a:cubicBezTo>
                <a:cubicBezTo>
                  <a:pt x="2696677" y="922097"/>
                  <a:pt x="2893193" y="671038"/>
                  <a:pt x="3089709" y="419979"/>
                </a:cubicBezTo>
              </a:path>
            </a:pathLst>
          </a:cu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2FABE52D-83D9-FB80-00DF-FB9646BE9438}"/>
              </a:ext>
            </a:extLst>
          </p:cNvPr>
          <p:cNvGrpSpPr/>
          <p:nvPr/>
        </p:nvGrpSpPr>
        <p:grpSpPr>
          <a:xfrm>
            <a:off x="3437940" y="5432053"/>
            <a:ext cx="360169" cy="360169"/>
            <a:chOff x="1575154" y="2428587"/>
            <a:chExt cx="565604" cy="565604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00D4F98E-CC84-F937-4BD2-7E9BE490443A}"/>
                </a:ext>
              </a:extLst>
            </p:cNvPr>
            <p:cNvSpPr/>
            <p:nvPr/>
          </p:nvSpPr>
          <p:spPr>
            <a:xfrm>
              <a:off x="1575154" y="2428587"/>
              <a:ext cx="565604" cy="565604"/>
            </a:xfrm>
            <a:prstGeom prst="ellipse">
              <a:avLst/>
            </a:prstGeom>
            <a:solidFill>
              <a:srgbClr val="085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275A7027-0804-FE64-2B42-3CCFD97816D6}"/>
                </a:ext>
              </a:extLst>
            </p:cNvPr>
            <p:cNvSpPr/>
            <p:nvPr/>
          </p:nvSpPr>
          <p:spPr>
            <a:xfrm>
              <a:off x="1768071" y="2478931"/>
              <a:ext cx="179770" cy="45719"/>
            </a:xfrm>
            <a:prstGeom prst="ellipse">
              <a:avLst/>
            </a:prstGeom>
            <a:solidFill>
              <a:srgbClr val="93AD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2E5DE443-BB80-0D26-11F6-4A0CB1DBC4C8}"/>
                </a:ext>
              </a:extLst>
            </p:cNvPr>
            <p:cNvSpPr txBox="1"/>
            <p:nvPr/>
          </p:nvSpPr>
          <p:spPr>
            <a:xfrm>
              <a:off x="1594738" y="2513454"/>
              <a:ext cx="458659" cy="43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endParaRPr lang="zh-CN" altLang="en-US" sz="1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69550BA-546F-DC6F-E50E-DFA908B36A15}"/>
              </a:ext>
            </a:extLst>
          </p:cNvPr>
          <p:cNvGrpSpPr/>
          <p:nvPr/>
        </p:nvGrpSpPr>
        <p:grpSpPr>
          <a:xfrm>
            <a:off x="3223001" y="5684688"/>
            <a:ext cx="360169" cy="360169"/>
            <a:chOff x="1575154" y="3292372"/>
            <a:chExt cx="565604" cy="565604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A78D8E67-FB11-CC7D-1A1A-1A27AB7900CC}"/>
                </a:ext>
              </a:extLst>
            </p:cNvPr>
            <p:cNvSpPr/>
            <p:nvPr/>
          </p:nvSpPr>
          <p:spPr>
            <a:xfrm>
              <a:off x="1575154" y="3292372"/>
              <a:ext cx="565604" cy="565604"/>
            </a:xfrm>
            <a:prstGeom prst="ellipse">
              <a:avLst/>
            </a:prstGeom>
            <a:solidFill>
              <a:srgbClr val="E600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64851E39-9536-545D-B5D6-E6C0A66D4EC5}"/>
                </a:ext>
              </a:extLst>
            </p:cNvPr>
            <p:cNvSpPr/>
            <p:nvPr/>
          </p:nvSpPr>
          <p:spPr>
            <a:xfrm>
              <a:off x="1768071" y="3342716"/>
              <a:ext cx="179770" cy="45719"/>
            </a:xfrm>
            <a:prstGeom prst="ellipse">
              <a:avLst/>
            </a:prstGeom>
            <a:solidFill>
              <a:srgbClr val="FF89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E0EC75F4-8837-5DB8-8F50-B110B76EA6F1}"/>
                </a:ext>
              </a:extLst>
            </p:cNvPr>
            <p:cNvSpPr txBox="1"/>
            <p:nvPr/>
          </p:nvSpPr>
          <p:spPr>
            <a:xfrm>
              <a:off x="1608036" y="3377239"/>
              <a:ext cx="436002" cy="43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  <a:endParaRPr lang="zh-CN" altLang="en-US" sz="1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CD0DD3C-978E-BB15-C881-A1B93902CA2A}"/>
              </a:ext>
            </a:extLst>
          </p:cNvPr>
          <p:cNvGrpSpPr/>
          <p:nvPr/>
        </p:nvGrpSpPr>
        <p:grpSpPr>
          <a:xfrm>
            <a:off x="3374964" y="2320054"/>
            <a:ext cx="540534" cy="477466"/>
            <a:chOff x="5254805" y="2273360"/>
            <a:chExt cx="640314" cy="565604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05D914D9-2DB5-E572-3CDD-320F7FD4978D}"/>
                </a:ext>
              </a:extLst>
            </p:cNvPr>
            <p:cNvSpPr/>
            <p:nvPr/>
          </p:nvSpPr>
          <p:spPr>
            <a:xfrm>
              <a:off x="5300790" y="2273360"/>
              <a:ext cx="565604" cy="56560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61176AD9-142F-D804-2ADE-070AA5D36CC4}"/>
                </a:ext>
              </a:extLst>
            </p:cNvPr>
            <p:cNvSpPr/>
            <p:nvPr/>
          </p:nvSpPr>
          <p:spPr>
            <a:xfrm>
              <a:off x="5493707" y="2323704"/>
              <a:ext cx="179770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01D2BC5-0A5F-D5CD-2EA9-654BD0795937}"/>
                </a:ext>
              </a:extLst>
            </p:cNvPr>
            <p:cNvSpPr txBox="1"/>
            <p:nvPr/>
          </p:nvSpPr>
          <p:spPr>
            <a:xfrm>
              <a:off x="5254805" y="2395466"/>
              <a:ext cx="640314" cy="328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Int 1</a:t>
              </a:r>
              <a:endParaRPr lang="zh-CN" altLang="en-US" sz="1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CBF3008-82D2-447E-AC89-CB2105EC402D}"/>
              </a:ext>
            </a:extLst>
          </p:cNvPr>
          <p:cNvGrpSpPr/>
          <p:nvPr/>
        </p:nvGrpSpPr>
        <p:grpSpPr>
          <a:xfrm rot="1865672">
            <a:off x="4034349" y="5241793"/>
            <a:ext cx="360169" cy="360169"/>
            <a:chOff x="1575154" y="2428587"/>
            <a:chExt cx="565604" cy="565604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E1FEA44E-E267-A4C7-AA1B-ADF0F66A3206}"/>
                </a:ext>
              </a:extLst>
            </p:cNvPr>
            <p:cNvSpPr/>
            <p:nvPr/>
          </p:nvSpPr>
          <p:spPr>
            <a:xfrm>
              <a:off x="1575154" y="2428587"/>
              <a:ext cx="565604" cy="565604"/>
            </a:xfrm>
            <a:prstGeom prst="ellipse">
              <a:avLst/>
            </a:prstGeom>
            <a:solidFill>
              <a:srgbClr val="085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F851B8BB-7903-3511-9ECB-943EDA0CB7A2}"/>
                </a:ext>
              </a:extLst>
            </p:cNvPr>
            <p:cNvSpPr/>
            <p:nvPr/>
          </p:nvSpPr>
          <p:spPr>
            <a:xfrm>
              <a:off x="1768071" y="2478931"/>
              <a:ext cx="179770" cy="45719"/>
            </a:xfrm>
            <a:prstGeom prst="ellipse">
              <a:avLst/>
            </a:prstGeom>
            <a:solidFill>
              <a:srgbClr val="93AD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A6D9B8D-D0DA-D6AF-BB42-61A7428FD833}"/>
                </a:ext>
              </a:extLst>
            </p:cNvPr>
            <p:cNvSpPr txBox="1"/>
            <p:nvPr/>
          </p:nvSpPr>
          <p:spPr>
            <a:xfrm>
              <a:off x="1594738" y="2513454"/>
              <a:ext cx="458659" cy="43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endParaRPr lang="zh-CN" altLang="en-US" sz="1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E2BC374-480D-53BD-FF76-3D645BFC2153}"/>
              </a:ext>
            </a:extLst>
          </p:cNvPr>
          <p:cNvGrpSpPr/>
          <p:nvPr/>
        </p:nvGrpSpPr>
        <p:grpSpPr>
          <a:xfrm rot="19800000">
            <a:off x="3032370" y="5385144"/>
            <a:ext cx="360169" cy="360169"/>
            <a:chOff x="1575154" y="3292372"/>
            <a:chExt cx="565604" cy="565604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7D085344-311B-8557-C47D-DC525E538759}"/>
                </a:ext>
              </a:extLst>
            </p:cNvPr>
            <p:cNvSpPr/>
            <p:nvPr/>
          </p:nvSpPr>
          <p:spPr>
            <a:xfrm>
              <a:off x="1575154" y="3292372"/>
              <a:ext cx="565604" cy="565604"/>
            </a:xfrm>
            <a:prstGeom prst="ellipse">
              <a:avLst/>
            </a:prstGeom>
            <a:solidFill>
              <a:srgbClr val="E600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92559D85-E1C1-40EF-AADF-5187EAEE9B0B}"/>
                </a:ext>
              </a:extLst>
            </p:cNvPr>
            <p:cNvSpPr/>
            <p:nvPr/>
          </p:nvSpPr>
          <p:spPr>
            <a:xfrm>
              <a:off x="1768071" y="3342716"/>
              <a:ext cx="179770" cy="45719"/>
            </a:xfrm>
            <a:prstGeom prst="ellipse">
              <a:avLst/>
            </a:prstGeom>
            <a:solidFill>
              <a:srgbClr val="FF89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D0226F5-5522-FFE9-01CB-4590F72E815E}"/>
                </a:ext>
              </a:extLst>
            </p:cNvPr>
            <p:cNvSpPr txBox="1"/>
            <p:nvPr/>
          </p:nvSpPr>
          <p:spPr>
            <a:xfrm>
              <a:off x="1608036" y="3377239"/>
              <a:ext cx="436002" cy="43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  <a:endParaRPr lang="zh-CN" altLang="en-US" sz="1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EE75E04-910E-F859-9C80-46F6DEF0F032}"/>
              </a:ext>
            </a:extLst>
          </p:cNvPr>
          <p:cNvGrpSpPr/>
          <p:nvPr/>
        </p:nvGrpSpPr>
        <p:grpSpPr>
          <a:xfrm rot="6300000">
            <a:off x="3778706" y="5472055"/>
            <a:ext cx="360169" cy="360169"/>
            <a:chOff x="1575154" y="3292372"/>
            <a:chExt cx="565604" cy="565604"/>
          </a:xfrm>
        </p:grpSpPr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097E6585-9A52-C38F-D54E-73875378DEBE}"/>
                </a:ext>
              </a:extLst>
            </p:cNvPr>
            <p:cNvSpPr/>
            <p:nvPr/>
          </p:nvSpPr>
          <p:spPr>
            <a:xfrm>
              <a:off x="1575154" y="3292372"/>
              <a:ext cx="565604" cy="565604"/>
            </a:xfrm>
            <a:prstGeom prst="ellipse">
              <a:avLst/>
            </a:prstGeom>
            <a:solidFill>
              <a:srgbClr val="E600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9363D7DE-59D2-32C1-D154-84B390FB302F}"/>
                </a:ext>
              </a:extLst>
            </p:cNvPr>
            <p:cNvSpPr/>
            <p:nvPr/>
          </p:nvSpPr>
          <p:spPr>
            <a:xfrm>
              <a:off x="1768071" y="3342716"/>
              <a:ext cx="179770" cy="45719"/>
            </a:xfrm>
            <a:prstGeom prst="ellipse">
              <a:avLst/>
            </a:prstGeom>
            <a:solidFill>
              <a:srgbClr val="FF89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B1BFC6DD-9C5E-35BC-0644-018EFB6C06D1}"/>
                </a:ext>
              </a:extLst>
            </p:cNvPr>
            <p:cNvSpPr txBox="1"/>
            <p:nvPr/>
          </p:nvSpPr>
          <p:spPr>
            <a:xfrm>
              <a:off x="1608036" y="3377239"/>
              <a:ext cx="436002" cy="43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  <a:endParaRPr lang="zh-CN" altLang="en-US" sz="1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E60C98A7-0093-A35F-639E-B0EEC4F5EF67}"/>
              </a:ext>
            </a:extLst>
          </p:cNvPr>
          <p:cNvGrpSpPr/>
          <p:nvPr/>
        </p:nvGrpSpPr>
        <p:grpSpPr>
          <a:xfrm rot="19800000">
            <a:off x="2873718" y="5651913"/>
            <a:ext cx="360169" cy="360169"/>
            <a:chOff x="1575154" y="2428587"/>
            <a:chExt cx="565604" cy="565604"/>
          </a:xfrm>
        </p:grpSpPr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526664F7-3C3A-3814-D1BE-72B3E43E44B3}"/>
                </a:ext>
              </a:extLst>
            </p:cNvPr>
            <p:cNvSpPr/>
            <p:nvPr/>
          </p:nvSpPr>
          <p:spPr>
            <a:xfrm>
              <a:off x="1575154" y="2428587"/>
              <a:ext cx="565604" cy="565604"/>
            </a:xfrm>
            <a:prstGeom prst="ellipse">
              <a:avLst/>
            </a:prstGeom>
            <a:solidFill>
              <a:srgbClr val="085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83215EEC-0789-FFE4-C440-732924C19495}"/>
                </a:ext>
              </a:extLst>
            </p:cNvPr>
            <p:cNvSpPr/>
            <p:nvPr/>
          </p:nvSpPr>
          <p:spPr>
            <a:xfrm>
              <a:off x="1768071" y="2478931"/>
              <a:ext cx="179770" cy="45719"/>
            </a:xfrm>
            <a:prstGeom prst="ellipse">
              <a:avLst/>
            </a:prstGeom>
            <a:solidFill>
              <a:srgbClr val="93AD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D01692BB-04F4-48AC-8287-2036FEC5ED2A}"/>
                </a:ext>
              </a:extLst>
            </p:cNvPr>
            <p:cNvSpPr txBox="1"/>
            <p:nvPr/>
          </p:nvSpPr>
          <p:spPr>
            <a:xfrm>
              <a:off x="1594738" y="2513454"/>
              <a:ext cx="458659" cy="43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endParaRPr lang="zh-CN" altLang="en-US" sz="1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3323494A-9491-BB3C-712C-234C90FFB0B2}"/>
              </a:ext>
            </a:extLst>
          </p:cNvPr>
          <p:cNvGrpSpPr/>
          <p:nvPr/>
        </p:nvGrpSpPr>
        <p:grpSpPr>
          <a:xfrm>
            <a:off x="8164616" y="5225383"/>
            <a:ext cx="360169" cy="360169"/>
            <a:chOff x="1575154" y="2428587"/>
            <a:chExt cx="565604" cy="565604"/>
          </a:xfrm>
        </p:grpSpPr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9AED8806-8749-890B-E851-2F1519254A44}"/>
                </a:ext>
              </a:extLst>
            </p:cNvPr>
            <p:cNvSpPr/>
            <p:nvPr/>
          </p:nvSpPr>
          <p:spPr>
            <a:xfrm>
              <a:off x="1575154" y="2428587"/>
              <a:ext cx="565604" cy="565604"/>
            </a:xfrm>
            <a:prstGeom prst="ellipse">
              <a:avLst/>
            </a:prstGeom>
            <a:solidFill>
              <a:srgbClr val="085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BED7C431-D753-C2DE-E4B9-DF3F3C4AFA05}"/>
                </a:ext>
              </a:extLst>
            </p:cNvPr>
            <p:cNvSpPr/>
            <p:nvPr/>
          </p:nvSpPr>
          <p:spPr>
            <a:xfrm>
              <a:off x="1768071" y="2478931"/>
              <a:ext cx="179770" cy="45719"/>
            </a:xfrm>
            <a:prstGeom prst="ellipse">
              <a:avLst/>
            </a:prstGeom>
            <a:solidFill>
              <a:srgbClr val="93AD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8E64CEB4-C52F-005B-B081-3A21C326C9DD}"/>
                </a:ext>
              </a:extLst>
            </p:cNvPr>
            <p:cNvSpPr txBox="1"/>
            <p:nvPr/>
          </p:nvSpPr>
          <p:spPr>
            <a:xfrm>
              <a:off x="1594738" y="2513454"/>
              <a:ext cx="458659" cy="43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endParaRPr lang="zh-CN" altLang="en-US" sz="1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BD1FA35C-4242-824F-312E-9CF1E8DF9F18}"/>
              </a:ext>
            </a:extLst>
          </p:cNvPr>
          <p:cNvGrpSpPr/>
          <p:nvPr/>
        </p:nvGrpSpPr>
        <p:grpSpPr>
          <a:xfrm rot="17963656">
            <a:off x="8511749" y="5187203"/>
            <a:ext cx="360169" cy="360169"/>
            <a:chOff x="1575154" y="2428587"/>
            <a:chExt cx="565604" cy="565604"/>
          </a:xfrm>
        </p:grpSpPr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38A9D7CA-9ADD-CB0C-DB3C-3A6CEBA0E8D5}"/>
                </a:ext>
              </a:extLst>
            </p:cNvPr>
            <p:cNvSpPr/>
            <p:nvPr/>
          </p:nvSpPr>
          <p:spPr>
            <a:xfrm>
              <a:off x="1575154" y="2428587"/>
              <a:ext cx="565604" cy="565604"/>
            </a:xfrm>
            <a:prstGeom prst="ellipse">
              <a:avLst/>
            </a:prstGeom>
            <a:solidFill>
              <a:srgbClr val="085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89C06894-AB18-299A-9F27-F906C23FB44E}"/>
                </a:ext>
              </a:extLst>
            </p:cNvPr>
            <p:cNvSpPr/>
            <p:nvPr/>
          </p:nvSpPr>
          <p:spPr>
            <a:xfrm>
              <a:off x="1768071" y="2478931"/>
              <a:ext cx="179770" cy="45719"/>
            </a:xfrm>
            <a:prstGeom prst="ellipse">
              <a:avLst/>
            </a:prstGeom>
            <a:solidFill>
              <a:srgbClr val="93AD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18F50898-1D97-234C-212F-6652E82C75F0}"/>
                </a:ext>
              </a:extLst>
            </p:cNvPr>
            <p:cNvSpPr txBox="1"/>
            <p:nvPr/>
          </p:nvSpPr>
          <p:spPr>
            <a:xfrm>
              <a:off x="1594738" y="2513454"/>
              <a:ext cx="458659" cy="43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endParaRPr lang="zh-CN" altLang="en-US" sz="1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24560B0F-DF47-E887-C11D-71C55EED5B4B}"/>
              </a:ext>
            </a:extLst>
          </p:cNvPr>
          <p:cNvGrpSpPr/>
          <p:nvPr/>
        </p:nvGrpSpPr>
        <p:grpSpPr>
          <a:xfrm rot="1487498">
            <a:off x="7798211" y="5121878"/>
            <a:ext cx="360169" cy="360169"/>
            <a:chOff x="1575154" y="2428587"/>
            <a:chExt cx="565604" cy="565604"/>
          </a:xfrm>
        </p:grpSpPr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542F683D-95E7-6C8F-2B33-256B2219EB0C}"/>
                </a:ext>
              </a:extLst>
            </p:cNvPr>
            <p:cNvSpPr/>
            <p:nvPr/>
          </p:nvSpPr>
          <p:spPr>
            <a:xfrm>
              <a:off x="1575154" y="2428587"/>
              <a:ext cx="565604" cy="565604"/>
            </a:xfrm>
            <a:prstGeom prst="ellipse">
              <a:avLst/>
            </a:prstGeom>
            <a:solidFill>
              <a:srgbClr val="085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375DCFEA-2061-C912-AA1C-DA69EF8FC332}"/>
                </a:ext>
              </a:extLst>
            </p:cNvPr>
            <p:cNvSpPr/>
            <p:nvPr/>
          </p:nvSpPr>
          <p:spPr>
            <a:xfrm>
              <a:off x="1768071" y="2478931"/>
              <a:ext cx="179770" cy="45719"/>
            </a:xfrm>
            <a:prstGeom prst="ellipse">
              <a:avLst/>
            </a:prstGeom>
            <a:solidFill>
              <a:srgbClr val="93AD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1E89EE8F-8A5D-31EF-2793-4F0BF13CBF2E}"/>
                </a:ext>
              </a:extLst>
            </p:cNvPr>
            <p:cNvSpPr txBox="1"/>
            <p:nvPr/>
          </p:nvSpPr>
          <p:spPr>
            <a:xfrm>
              <a:off x="1594738" y="2513454"/>
              <a:ext cx="458659" cy="43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endParaRPr lang="zh-CN" altLang="en-US" sz="1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F340793C-3CF0-91AE-03FF-72CBC630C3B0}"/>
              </a:ext>
            </a:extLst>
          </p:cNvPr>
          <p:cNvGrpSpPr/>
          <p:nvPr/>
        </p:nvGrpSpPr>
        <p:grpSpPr>
          <a:xfrm rot="2374193">
            <a:off x="8077247" y="4878182"/>
            <a:ext cx="360169" cy="360169"/>
            <a:chOff x="1575154" y="2428587"/>
            <a:chExt cx="565604" cy="565604"/>
          </a:xfrm>
        </p:grpSpPr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DD2AAB64-2CA9-878E-C3B2-D60B59759145}"/>
                </a:ext>
              </a:extLst>
            </p:cNvPr>
            <p:cNvSpPr/>
            <p:nvPr/>
          </p:nvSpPr>
          <p:spPr>
            <a:xfrm>
              <a:off x="1575154" y="2428587"/>
              <a:ext cx="565604" cy="565604"/>
            </a:xfrm>
            <a:prstGeom prst="ellipse">
              <a:avLst/>
            </a:prstGeom>
            <a:solidFill>
              <a:srgbClr val="085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7BB78FD2-4594-2C89-6D39-1A874D0DFD9C}"/>
                </a:ext>
              </a:extLst>
            </p:cNvPr>
            <p:cNvSpPr/>
            <p:nvPr/>
          </p:nvSpPr>
          <p:spPr>
            <a:xfrm>
              <a:off x="1768071" y="2478931"/>
              <a:ext cx="179770" cy="45719"/>
            </a:xfrm>
            <a:prstGeom prst="ellipse">
              <a:avLst/>
            </a:prstGeom>
            <a:solidFill>
              <a:srgbClr val="93AD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D313897E-C0E2-120D-A7CB-7CBB750D5689}"/>
                </a:ext>
              </a:extLst>
            </p:cNvPr>
            <p:cNvSpPr txBox="1"/>
            <p:nvPr/>
          </p:nvSpPr>
          <p:spPr>
            <a:xfrm>
              <a:off x="1594738" y="2513454"/>
              <a:ext cx="458659" cy="43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endParaRPr lang="zh-CN" altLang="en-US" sz="1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E5D7B860-E129-4FA4-E1BC-6B511B527502}"/>
              </a:ext>
            </a:extLst>
          </p:cNvPr>
          <p:cNvGrpSpPr/>
          <p:nvPr/>
        </p:nvGrpSpPr>
        <p:grpSpPr>
          <a:xfrm rot="20652970">
            <a:off x="8614530" y="4842898"/>
            <a:ext cx="360169" cy="360169"/>
            <a:chOff x="1575154" y="2428587"/>
            <a:chExt cx="565604" cy="565604"/>
          </a:xfrm>
        </p:grpSpPr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1807950F-49CC-2F1D-3884-B16EE018AF35}"/>
                </a:ext>
              </a:extLst>
            </p:cNvPr>
            <p:cNvSpPr/>
            <p:nvPr/>
          </p:nvSpPr>
          <p:spPr>
            <a:xfrm>
              <a:off x="1575154" y="2428587"/>
              <a:ext cx="565604" cy="565604"/>
            </a:xfrm>
            <a:prstGeom prst="ellipse">
              <a:avLst/>
            </a:prstGeom>
            <a:solidFill>
              <a:srgbClr val="085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E09E1497-6699-B1FF-7FBF-6BA7CF405BEB}"/>
                </a:ext>
              </a:extLst>
            </p:cNvPr>
            <p:cNvSpPr/>
            <p:nvPr/>
          </p:nvSpPr>
          <p:spPr>
            <a:xfrm>
              <a:off x="1768071" y="2478931"/>
              <a:ext cx="179770" cy="45719"/>
            </a:xfrm>
            <a:prstGeom prst="ellipse">
              <a:avLst/>
            </a:prstGeom>
            <a:solidFill>
              <a:srgbClr val="93AD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9368AEF0-8212-92DA-BB62-5F06A0CF2977}"/>
                </a:ext>
              </a:extLst>
            </p:cNvPr>
            <p:cNvSpPr txBox="1"/>
            <p:nvPr/>
          </p:nvSpPr>
          <p:spPr>
            <a:xfrm>
              <a:off x="1594738" y="2513454"/>
              <a:ext cx="458659" cy="43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endParaRPr lang="zh-CN" altLang="en-US" sz="1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99C44E15-DEA7-BF7E-6838-2261E3928312}"/>
              </a:ext>
            </a:extLst>
          </p:cNvPr>
          <p:cNvGrpSpPr/>
          <p:nvPr/>
        </p:nvGrpSpPr>
        <p:grpSpPr>
          <a:xfrm rot="19995322">
            <a:off x="8848406" y="5124736"/>
            <a:ext cx="360169" cy="360169"/>
            <a:chOff x="1575154" y="2428587"/>
            <a:chExt cx="565604" cy="565604"/>
          </a:xfrm>
        </p:grpSpPr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7A82FECD-767D-2A09-0664-EDF50861FA89}"/>
                </a:ext>
              </a:extLst>
            </p:cNvPr>
            <p:cNvSpPr/>
            <p:nvPr/>
          </p:nvSpPr>
          <p:spPr>
            <a:xfrm>
              <a:off x="1575154" y="2428587"/>
              <a:ext cx="565604" cy="565604"/>
            </a:xfrm>
            <a:prstGeom prst="ellipse">
              <a:avLst/>
            </a:prstGeom>
            <a:solidFill>
              <a:srgbClr val="085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177C4567-0169-3861-0B67-F28564035AEF}"/>
                </a:ext>
              </a:extLst>
            </p:cNvPr>
            <p:cNvSpPr/>
            <p:nvPr/>
          </p:nvSpPr>
          <p:spPr>
            <a:xfrm>
              <a:off x="1768071" y="2478931"/>
              <a:ext cx="179770" cy="45719"/>
            </a:xfrm>
            <a:prstGeom prst="ellipse">
              <a:avLst/>
            </a:prstGeom>
            <a:solidFill>
              <a:srgbClr val="93AD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03" name="文本框 102">
              <a:extLst>
                <a:ext uri="{FF2B5EF4-FFF2-40B4-BE49-F238E27FC236}">
                  <a16:creationId xmlns:a16="http://schemas.microsoft.com/office/drawing/2014/main" id="{07F8715F-7DF0-84BF-E582-A457FC29CB96}"/>
                </a:ext>
              </a:extLst>
            </p:cNvPr>
            <p:cNvSpPr txBox="1"/>
            <p:nvPr/>
          </p:nvSpPr>
          <p:spPr>
            <a:xfrm>
              <a:off x="1594738" y="2513454"/>
              <a:ext cx="458659" cy="43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</a:t>
              </a:r>
              <a:endParaRPr lang="zh-CN" altLang="en-US" sz="1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04" name="直接箭头连接符 103">
            <a:extLst>
              <a:ext uri="{FF2B5EF4-FFF2-40B4-BE49-F238E27FC236}">
                <a16:creationId xmlns:a16="http://schemas.microsoft.com/office/drawing/2014/main" id="{9B86061D-2C16-14AE-D9DC-2CCCD0D17E43}"/>
              </a:ext>
            </a:extLst>
          </p:cNvPr>
          <p:cNvCxnSpPr>
            <a:cxnSpLocks/>
          </p:cNvCxnSpPr>
          <p:nvPr/>
        </p:nvCxnSpPr>
        <p:spPr>
          <a:xfrm flipV="1">
            <a:off x="3437940" y="3087567"/>
            <a:ext cx="0" cy="2013873"/>
          </a:xfrm>
          <a:prstGeom prst="straightConnector1">
            <a:avLst/>
          </a:prstGeom>
          <a:ln w="50800" cap="rnd">
            <a:solidFill>
              <a:srgbClr val="08529C"/>
            </a:solidFill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6C21FBFA-23EA-606B-E81E-394E22487BA6}"/>
              </a:ext>
            </a:extLst>
          </p:cNvPr>
          <p:cNvGrpSpPr/>
          <p:nvPr/>
        </p:nvGrpSpPr>
        <p:grpSpPr>
          <a:xfrm>
            <a:off x="2744912" y="3831991"/>
            <a:ext cx="489420" cy="489420"/>
            <a:chOff x="7637276" y="3689175"/>
            <a:chExt cx="818707" cy="818707"/>
          </a:xfrm>
        </p:grpSpPr>
        <p:pic>
          <p:nvPicPr>
            <p:cNvPr id="111" name="图片 110">
              <a:extLst>
                <a:ext uri="{FF2B5EF4-FFF2-40B4-BE49-F238E27FC236}">
                  <a16:creationId xmlns:a16="http://schemas.microsoft.com/office/drawing/2014/main" id="{C81A32C5-AFE1-B21C-758E-50ACE5C68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741" y="3827720"/>
              <a:ext cx="553779" cy="553779"/>
            </a:xfrm>
            <a:prstGeom prst="rect">
              <a:avLst/>
            </a:prstGeom>
          </p:spPr>
        </p:pic>
        <p:sp>
          <p:nvSpPr>
            <p:cNvPr id="112" name="椭圆 111">
              <a:extLst>
                <a:ext uri="{FF2B5EF4-FFF2-40B4-BE49-F238E27FC236}">
                  <a16:creationId xmlns:a16="http://schemas.microsoft.com/office/drawing/2014/main" id="{EBACD4E6-C826-4756-1CAB-D5797C1D0B4A}"/>
                </a:ext>
              </a:extLst>
            </p:cNvPr>
            <p:cNvSpPr/>
            <p:nvPr/>
          </p:nvSpPr>
          <p:spPr>
            <a:xfrm>
              <a:off x="7637276" y="3689175"/>
              <a:ext cx="818707" cy="818707"/>
            </a:xfrm>
            <a:prstGeom prst="ellipse">
              <a:avLst/>
            </a:prstGeom>
            <a:noFill/>
            <a:ln w="25400">
              <a:solidFill>
                <a:srgbClr val="DA840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0" name="弧形 129">
            <a:extLst>
              <a:ext uri="{FF2B5EF4-FFF2-40B4-BE49-F238E27FC236}">
                <a16:creationId xmlns:a16="http://schemas.microsoft.com/office/drawing/2014/main" id="{EDC56335-2D74-9291-F7EB-53C5CF25C410}"/>
              </a:ext>
            </a:extLst>
          </p:cNvPr>
          <p:cNvSpPr/>
          <p:nvPr/>
        </p:nvSpPr>
        <p:spPr>
          <a:xfrm rot="19612517">
            <a:off x="3763136" y="2016210"/>
            <a:ext cx="1343814" cy="1376987"/>
          </a:xfrm>
          <a:prstGeom prst="arc">
            <a:avLst>
              <a:gd name="adj1" fmla="val 15727462"/>
              <a:gd name="adj2" fmla="val 0"/>
            </a:avLst>
          </a:prstGeom>
          <a:ln w="50800">
            <a:solidFill>
              <a:srgbClr val="08529C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弧形 130">
            <a:extLst>
              <a:ext uri="{FF2B5EF4-FFF2-40B4-BE49-F238E27FC236}">
                <a16:creationId xmlns:a16="http://schemas.microsoft.com/office/drawing/2014/main" id="{B755BB99-E5EA-2E8A-D90E-160FD5708D70}"/>
              </a:ext>
            </a:extLst>
          </p:cNvPr>
          <p:cNvSpPr/>
          <p:nvPr/>
        </p:nvSpPr>
        <p:spPr>
          <a:xfrm rot="19612517">
            <a:off x="5421491" y="2289995"/>
            <a:ext cx="1343814" cy="1376987"/>
          </a:xfrm>
          <a:prstGeom prst="arc">
            <a:avLst/>
          </a:prstGeom>
          <a:ln w="50800">
            <a:solidFill>
              <a:srgbClr val="08529C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弧形 131">
            <a:extLst>
              <a:ext uri="{FF2B5EF4-FFF2-40B4-BE49-F238E27FC236}">
                <a16:creationId xmlns:a16="http://schemas.microsoft.com/office/drawing/2014/main" id="{4DC1FD6B-0620-BEC6-9E58-19DCD9C58BCB}"/>
              </a:ext>
            </a:extLst>
          </p:cNvPr>
          <p:cNvSpPr/>
          <p:nvPr/>
        </p:nvSpPr>
        <p:spPr>
          <a:xfrm rot="19612517">
            <a:off x="7038680" y="2444894"/>
            <a:ext cx="1343814" cy="1376987"/>
          </a:xfrm>
          <a:prstGeom prst="arc">
            <a:avLst>
              <a:gd name="adj1" fmla="val 15413728"/>
              <a:gd name="adj2" fmla="val 0"/>
            </a:avLst>
          </a:prstGeom>
          <a:ln w="50800">
            <a:solidFill>
              <a:srgbClr val="08529C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弧形 132">
            <a:extLst>
              <a:ext uri="{FF2B5EF4-FFF2-40B4-BE49-F238E27FC236}">
                <a16:creationId xmlns:a16="http://schemas.microsoft.com/office/drawing/2014/main" id="{34B08C09-5346-7AB4-8E6B-AB4E8C8C8440}"/>
              </a:ext>
            </a:extLst>
          </p:cNvPr>
          <p:cNvSpPr/>
          <p:nvPr/>
        </p:nvSpPr>
        <p:spPr>
          <a:xfrm rot="4462459">
            <a:off x="7323074" y="3165432"/>
            <a:ext cx="2015903" cy="1445242"/>
          </a:xfrm>
          <a:prstGeom prst="arc">
            <a:avLst>
              <a:gd name="adj1" fmla="val 15413728"/>
              <a:gd name="adj2" fmla="val 20821457"/>
            </a:avLst>
          </a:prstGeom>
          <a:ln w="50800">
            <a:solidFill>
              <a:srgbClr val="08529C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4" name="组合 133">
            <a:extLst>
              <a:ext uri="{FF2B5EF4-FFF2-40B4-BE49-F238E27FC236}">
                <a16:creationId xmlns:a16="http://schemas.microsoft.com/office/drawing/2014/main" id="{4EAA87E4-6B6C-8B52-A2A5-3CC0B97A742F}"/>
              </a:ext>
            </a:extLst>
          </p:cNvPr>
          <p:cNvGrpSpPr/>
          <p:nvPr/>
        </p:nvGrpSpPr>
        <p:grpSpPr>
          <a:xfrm>
            <a:off x="5039625" y="2465255"/>
            <a:ext cx="540534" cy="477466"/>
            <a:chOff x="5254805" y="2273360"/>
            <a:chExt cx="640314" cy="565604"/>
          </a:xfrm>
        </p:grpSpPr>
        <p:sp>
          <p:nvSpPr>
            <p:cNvPr id="135" name="椭圆 134">
              <a:extLst>
                <a:ext uri="{FF2B5EF4-FFF2-40B4-BE49-F238E27FC236}">
                  <a16:creationId xmlns:a16="http://schemas.microsoft.com/office/drawing/2014/main" id="{CDFC4327-490B-B5E2-B27D-0B1BDEB54C50}"/>
                </a:ext>
              </a:extLst>
            </p:cNvPr>
            <p:cNvSpPr/>
            <p:nvPr/>
          </p:nvSpPr>
          <p:spPr>
            <a:xfrm>
              <a:off x="5300790" y="2273360"/>
              <a:ext cx="565604" cy="56560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136" name="椭圆 135">
              <a:extLst>
                <a:ext uri="{FF2B5EF4-FFF2-40B4-BE49-F238E27FC236}">
                  <a16:creationId xmlns:a16="http://schemas.microsoft.com/office/drawing/2014/main" id="{B7B64293-A858-7CF6-42A4-F4DDFFF7DF10}"/>
                </a:ext>
              </a:extLst>
            </p:cNvPr>
            <p:cNvSpPr/>
            <p:nvPr/>
          </p:nvSpPr>
          <p:spPr>
            <a:xfrm>
              <a:off x="5493707" y="2323704"/>
              <a:ext cx="179770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37" name="文本框 136">
              <a:extLst>
                <a:ext uri="{FF2B5EF4-FFF2-40B4-BE49-F238E27FC236}">
                  <a16:creationId xmlns:a16="http://schemas.microsoft.com/office/drawing/2014/main" id="{DB82F3F1-D8EE-E4D6-3EF1-C8C8433C65CC}"/>
                </a:ext>
              </a:extLst>
            </p:cNvPr>
            <p:cNvSpPr txBox="1"/>
            <p:nvPr/>
          </p:nvSpPr>
          <p:spPr>
            <a:xfrm>
              <a:off x="5254805" y="2395466"/>
              <a:ext cx="640314" cy="328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Int 2</a:t>
              </a:r>
              <a:endParaRPr lang="zh-CN" altLang="en-US" sz="1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8" name="组合 137">
            <a:extLst>
              <a:ext uri="{FF2B5EF4-FFF2-40B4-BE49-F238E27FC236}">
                <a16:creationId xmlns:a16="http://schemas.microsoft.com/office/drawing/2014/main" id="{CFC4DDA7-8DC4-0271-3671-95EFEE8D3281}"/>
              </a:ext>
            </a:extLst>
          </p:cNvPr>
          <p:cNvGrpSpPr/>
          <p:nvPr/>
        </p:nvGrpSpPr>
        <p:grpSpPr>
          <a:xfrm>
            <a:off x="6569965" y="2674919"/>
            <a:ext cx="540534" cy="477466"/>
            <a:chOff x="5254805" y="2273360"/>
            <a:chExt cx="640314" cy="565604"/>
          </a:xfrm>
        </p:grpSpPr>
        <p:sp>
          <p:nvSpPr>
            <p:cNvPr id="139" name="椭圆 138">
              <a:extLst>
                <a:ext uri="{FF2B5EF4-FFF2-40B4-BE49-F238E27FC236}">
                  <a16:creationId xmlns:a16="http://schemas.microsoft.com/office/drawing/2014/main" id="{4CC9CFA3-C607-2A97-F0BC-64854D43CEB1}"/>
                </a:ext>
              </a:extLst>
            </p:cNvPr>
            <p:cNvSpPr/>
            <p:nvPr/>
          </p:nvSpPr>
          <p:spPr>
            <a:xfrm>
              <a:off x="5300790" y="2273360"/>
              <a:ext cx="565604" cy="56560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140" name="椭圆 139">
              <a:extLst>
                <a:ext uri="{FF2B5EF4-FFF2-40B4-BE49-F238E27FC236}">
                  <a16:creationId xmlns:a16="http://schemas.microsoft.com/office/drawing/2014/main" id="{CC26CDE9-5AEB-F86E-2A42-BC03D111E0F7}"/>
                </a:ext>
              </a:extLst>
            </p:cNvPr>
            <p:cNvSpPr/>
            <p:nvPr/>
          </p:nvSpPr>
          <p:spPr>
            <a:xfrm>
              <a:off x="5493707" y="2323704"/>
              <a:ext cx="179770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41" name="文本框 140">
              <a:extLst>
                <a:ext uri="{FF2B5EF4-FFF2-40B4-BE49-F238E27FC236}">
                  <a16:creationId xmlns:a16="http://schemas.microsoft.com/office/drawing/2014/main" id="{1075210C-FA7B-B4A6-8745-722475B63EDB}"/>
                </a:ext>
              </a:extLst>
            </p:cNvPr>
            <p:cNvSpPr txBox="1"/>
            <p:nvPr/>
          </p:nvSpPr>
          <p:spPr>
            <a:xfrm>
              <a:off x="5254805" y="2395466"/>
              <a:ext cx="640314" cy="328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Int 3</a:t>
              </a:r>
              <a:endParaRPr lang="zh-CN" altLang="en-US" sz="1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2" name="组合 141">
            <a:extLst>
              <a:ext uri="{FF2B5EF4-FFF2-40B4-BE49-F238E27FC236}">
                <a16:creationId xmlns:a16="http://schemas.microsoft.com/office/drawing/2014/main" id="{29EAE413-E586-01C0-E55B-2779DBD6B1CE}"/>
              </a:ext>
            </a:extLst>
          </p:cNvPr>
          <p:cNvGrpSpPr/>
          <p:nvPr/>
        </p:nvGrpSpPr>
        <p:grpSpPr>
          <a:xfrm>
            <a:off x="8343907" y="2800700"/>
            <a:ext cx="540534" cy="477466"/>
            <a:chOff x="5254805" y="2273360"/>
            <a:chExt cx="640314" cy="565604"/>
          </a:xfrm>
        </p:grpSpPr>
        <p:sp>
          <p:nvSpPr>
            <p:cNvPr id="143" name="椭圆 142">
              <a:extLst>
                <a:ext uri="{FF2B5EF4-FFF2-40B4-BE49-F238E27FC236}">
                  <a16:creationId xmlns:a16="http://schemas.microsoft.com/office/drawing/2014/main" id="{CA4FD91F-CAF7-C557-F8C1-59530EA338F9}"/>
                </a:ext>
              </a:extLst>
            </p:cNvPr>
            <p:cNvSpPr/>
            <p:nvPr/>
          </p:nvSpPr>
          <p:spPr>
            <a:xfrm>
              <a:off x="5300790" y="2273360"/>
              <a:ext cx="565604" cy="56560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144" name="椭圆 143">
              <a:extLst>
                <a:ext uri="{FF2B5EF4-FFF2-40B4-BE49-F238E27FC236}">
                  <a16:creationId xmlns:a16="http://schemas.microsoft.com/office/drawing/2014/main" id="{7663EEDE-414B-B781-02BC-C94FE9C12D75}"/>
                </a:ext>
              </a:extLst>
            </p:cNvPr>
            <p:cNvSpPr/>
            <p:nvPr/>
          </p:nvSpPr>
          <p:spPr>
            <a:xfrm>
              <a:off x="5493707" y="2323704"/>
              <a:ext cx="179770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B3B322FB-CAA9-9149-88A5-CE8A0FE86FFE}"/>
                </a:ext>
              </a:extLst>
            </p:cNvPr>
            <p:cNvSpPr txBox="1"/>
            <p:nvPr/>
          </p:nvSpPr>
          <p:spPr>
            <a:xfrm>
              <a:off x="5254805" y="2395466"/>
              <a:ext cx="640314" cy="328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Int 4</a:t>
              </a:r>
              <a:endParaRPr lang="zh-CN" altLang="en-US" sz="1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3" name="图片 152">
            <a:extLst>
              <a:ext uri="{FF2B5EF4-FFF2-40B4-BE49-F238E27FC236}">
                <a16:creationId xmlns:a16="http://schemas.microsoft.com/office/drawing/2014/main" id="{1AA46996-33F2-C68E-E201-BF13386E915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5231" y="3522230"/>
            <a:ext cx="5051970" cy="11226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9C6ED8-1F05-7C6E-8F66-EFCC5E6562C3}"/>
              </a:ext>
            </a:extLst>
          </p:cNvPr>
          <p:cNvSpPr txBox="1"/>
          <p:nvPr/>
        </p:nvSpPr>
        <p:spPr>
          <a:xfrm>
            <a:off x="3488118" y="5722831"/>
            <a:ext cx="5331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effectLst/>
                <a:latin typeface="DengXian" panose="02010600030101010101" pitchFamily="2" charset="-122"/>
                <a:cs typeface="Times New Roman" panose="02020603050405020304" pitchFamily="18" charset="0"/>
              </a:rPr>
              <a:t>entropy</a:t>
            </a:r>
            <a:endParaRPr lang="en-CH" sz="9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355FB0-1CB9-C277-47FE-27FA470E7E9D}"/>
              </a:ext>
            </a:extLst>
          </p:cNvPr>
          <p:cNvSpPr txBox="1"/>
          <p:nvPr/>
        </p:nvSpPr>
        <p:spPr>
          <a:xfrm>
            <a:off x="2616814" y="6178206"/>
            <a:ext cx="17585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Racemic Substrate </a:t>
            </a:r>
            <a:endParaRPr lang="en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92B5CF-293C-311A-724F-8AF2860CFC12}"/>
              </a:ext>
            </a:extLst>
          </p:cNvPr>
          <p:cNvSpPr txBox="1"/>
          <p:nvPr/>
        </p:nvSpPr>
        <p:spPr>
          <a:xfrm>
            <a:off x="7666332" y="5702953"/>
            <a:ext cx="17178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Single Enantiomer</a:t>
            </a:r>
            <a:endParaRPr lang="en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60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473FD-63B2-A34C-C7FD-D1963B206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C4F6457-5B68-DBE5-68ED-CDC748090C19}"/>
              </a:ext>
            </a:extLst>
          </p:cNvPr>
          <p:cNvGrpSpPr/>
          <p:nvPr/>
        </p:nvGrpSpPr>
        <p:grpSpPr>
          <a:xfrm>
            <a:off x="11786036" y="6508730"/>
            <a:ext cx="505989" cy="246221"/>
            <a:chOff x="11415078" y="270991"/>
            <a:chExt cx="505989" cy="246221"/>
          </a:xfrm>
        </p:grpSpPr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1AE90685-16EA-04BA-D86A-D33E3FB9A501}"/>
                </a:ext>
              </a:extLst>
            </p:cNvPr>
            <p:cNvSpPr txBox="1"/>
            <p:nvPr/>
          </p:nvSpPr>
          <p:spPr>
            <a:xfrm>
              <a:off x="11470959" y="270991"/>
              <a:ext cx="4501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fld id="{260E2A6B-A809-4840-BF14-8648BC0BDF87}" type="slidenum">
                <a:rPr lang="id-ID" sz="1000" b="0" i="0" strike="noStrike" spc="30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Heavy" panose="020F0902020204030203" pitchFamily="34" charset="0"/>
                </a:rPr>
                <a:pPr/>
                <a:t>20</a:t>
              </a:fld>
              <a:endParaRPr lang="id-ID" sz="1000" b="0" i="0" strike="noStrike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Heavy" panose="020F0902020204030203" pitchFamily="34" charset="0"/>
              </a:endParaRPr>
            </a:p>
          </p:txBody>
        </p:sp>
        <p:cxnSp>
          <p:nvCxnSpPr>
            <p:cNvPr id="7" name="Straight Connector 26">
              <a:extLst>
                <a:ext uri="{FF2B5EF4-FFF2-40B4-BE49-F238E27FC236}">
                  <a16:creationId xmlns:a16="http://schemas.microsoft.com/office/drawing/2014/main" id="{9F2CFD94-9D42-0CD7-286C-A518C93192FA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78" y="304477"/>
              <a:ext cx="0" cy="156705"/>
            </a:xfrm>
            <a:prstGeom prst="line">
              <a:avLst/>
            </a:prstGeom>
            <a:ln w="28575">
              <a:solidFill>
                <a:srgbClr val="E600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46">
            <a:extLst>
              <a:ext uri="{FF2B5EF4-FFF2-40B4-BE49-F238E27FC236}">
                <a16:creationId xmlns:a16="http://schemas.microsoft.com/office/drawing/2014/main" id="{C8AD922B-8433-189C-BC2E-BCAFCFF65CAF}"/>
              </a:ext>
            </a:extLst>
          </p:cNvPr>
          <p:cNvSpPr txBox="1"/>
          <p:nvPr/>
        </p:nvSpPr>
        <p:spPr>
          <a:xfrm>
            <a:off x="1239331" y="2698002"/>
            <a:ext cx="971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172C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 pitchFamily="34" charset="0"/>
              </a:rPr>
              <a:t>Thank you for your attention!</a:t>
            </a:r>
            <a:endParaRPr lang="id-ID" sz="4800" b="1" dirty="0">
              <a:solidFill>
                <a:srgbClr val="172C5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330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A023A-2241-10A2-2E39-B8A54AEA3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F0DA02C6-5E0A-1616-2547-0B1C54F9D317}"/>
              </a:ext>
            </a:extLst>
          </p:cNvPr>
          <p:cNvGrpSpPr/>
          <p:nvPr/>
        </p:nvGrpSpPr>
        <p:grpSpPr>
          <a:xfrm>
            <a:off x="11786036" y="6508730"/>
            <a:ext cx="505989" cy="246221"/>
            <a:chOff x="11415078" y="270991"/>
            <a:chExt cx="505989" cy="246221"/>
          </a:xfrm>
        </p:grpSpPr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FF100E7D-5E9A-B5F3-4B9E-3DD473439744}"/>
                </a:ext>
              </a:extLst>
            </p:cNvPr>
            <p:cNvSpPr txBox="1"/>
            <p:nvPr/>
          </p:nvSpPr>
          <p:spPr>
            <a:xfrm>
              <a:off x="11470959" y="270991"/>
              <a:ext cx="4501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fld id="{260E2A6B-A809-4840-BF14-8648BC0BDF87}" type="slidenum">
                <a:rPr lang="id-ID" sz="1000" b="0" i="0" strike="noStrike" spc="30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Heavy" panose="020F0902020204030203" pitchFamily="34" charset="0"/>
                </a:rPr>
                <a:pPr/>
                <a:t>21</a:t>
              </a:fld>
              <a:endParaRPr lang="id-ID" sz="1000" b="0" i="0" strike="noStrike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Heavy" panose="020F0902020204030203" pitchFamily="34" charset="0"/>
              </a:endParaRPr>
            </a:p>
          </p:txBody>
        </p:sp>
        <p:cxnSp>
          <p:nvCxnSpPr>
            <p:cNvPr id="7" name="Straight Connector 26">
              <a:extLst>
                <a:ext uri="{FF2B5EF4-FFF2-40B4-BE49-F238E27FC236}">
                  <a16:creationId xmlns:a16="http://schemas.microsoft.com/office/drawing/2014/main" id="{06D63DAC-2713-92B3-8E55-C0AC5EEC76F8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78" y="304477"/>
              <a:ext cx="0" cy="156705"/>
            </a:xfrm>
            <a:prstGeom prst="line">
              <a:avLst/>
            </a:prstGeom>
            <a:ln w="28575">
              <a:solidFill>
                <a:srgbClr val="E600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46">
            <a:extLst>
              <a:ext uri="{FF2B5EF4-FFF2-40B4-BE49-F238E27FC236}">
                <a16:creationId xmlns:a16="http://schemas.microsoft.com/office/drawing/2014/main" id="{A0DE18A4-DC0C-BE0D-445A-4F8B9780D5DF}"/>
              </a:ext>
            </a:extLst>
          </p:cNvPr>
          <p:cNvSpPr txBox="1"/>
          <p:nvPr/>
        </p:nvSpPr>
        <p:spPr>
          <a:xfrm>
            <a:off x="1239331" y="2698002"/>
            <a:ext cx="971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172C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 pitchFamily="34" charset="0"/>
              </a:rPr>
              <a:t>Q&amp;A</a:t>
            </a:r>
            <a:endParaRPr lang="id-ID" sz="4800" b="1" dirty="0">
              <a:solidFill>
                <a:srgbClr val="172C5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27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4C7DA0E-CD61-E9F0-0C72-D01A92423C3C}"/>
              </a:ext>
            </a:extLst>
          </p:cNvPr>
          <p:cNvGrpSpPr/>
          <p:nvPr/>
        </p:nvGrpSpPr>
        <p:grpSpPr>
          <a:xfrm>
            <a:off x="11786036" y="6508730"/>
            <a:ext cx="505989" cy="246221"/>
            <a:chOff x="11415078" y="270991"/>
            <a:chExt cx="505989" cy="246221"/>
          </a:xfrm>
        </p:grpSpPr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360DF45A-31E4-022B-072C-13A3FE5DD965}"/>
                </a:ext>
              </a:extLst>
            </p:cNvPr>
            <p:cNvSpPr txBox="1"/>
            <p:nvPr/>
          </p:nvSpPr>
          <p:spPr>
            <a:xfrm>
              <a:off x="11470959" y="270991"/>
              <a:ext cx="4501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fld id="{260E2A6B-A809-4840-BF14-8648BC0BDF87}" type="slidenum">
                <a:rPr lang="id-ID" sz="1000" b="0" i="0" strike="noStrike" spc="30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Heavy" panose="020F0902020204030203" pitchFamily="34" charset="0"/>
                </a:rPr>
                <a:pPr/>
                <a:t>3</a:t>
              </a:fld>
              <a:endParaRPr lang="id-ID" sz="1000" b="0" i="0" strike="noStrike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Heavy" panose="020F0902020204030203" pitchFamily="34" charset="0"/>
              </a:endParaRPr>
            </a:p>
          </p:txBody>
        </p:sp>
        <p:cxnSp>
          <p:nvCxnSpPr>
            <p:cNvPr id="7" name="Straight Connector 26">
              <a:extLst>
                <a:ext uri="{FF2B5EF4-FFF2-40B4-BE49-F238E27FC236}">
                  <a16:creationId xmlns:a16="http://schemas.microsoft.com/office/drawing/2014/main" id="{F402CC3C-E94D-758E-6F69-53565CCFAD6F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78" y="304477"/>
              <a:ext cx="0" cy="156705"/>
            </a:xfrm>
            <a:prstGeom prst="line">
              <a:avLst/>
            </a:prstGeom>
            <a:ln w="28575">
              <a:solidFill>
                <a:srgbClr val="E600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46">
            <a:extLst>
              <a:ext uri="{FF2B5EF4-FFF2-40B4-BE49-F238E27FC236}">
                <a16:creationId xmlns:a16="http://schemas.microsoft.com/office/drawing/2014/main" id="{E8E43DFA-0EDE-78BC-1201-3022305D99A9}"/>
              </a:ext>
            </a:extLst>
          </p:cNvPr>
          <p:cNvSpPr txBox="1"/>
          <p:nvPr/>
        </p:nvSpPr>
        <p:spPr>
          <a:xfrm>
            <a:off x="624462" y="771293"/>
            <a:ext cx="340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72C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 pitchFamily="34" charset="0"/>
              </a:rPr>
              <a:t>First Report</a:t>
            </a:r>
            <a:endParaRPr lang="id-ID" sz="3600" b="1" dirty="0">
              <a:solidFill>
                <a:srgbClr val="172C5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 pitchFamily="34" charset="0"/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35D256AC-CEFD-6809-0E63-2E25B6CB12FC}"/>
              </a:ext>
            </a:extLst>
          </p:cNvPr>
          <p:cNvGrpSpPr/>
          <p:nvPr/>
        </p:nvGrpSpPr>
        <p:grpSpPr>
          <a:xfrm>
            <a:off x="571723" y="5147480"/>
            <a:ext cx="4630709" cy="687392"/>
            <a:chOff x="1082919" y="4579313"/>
            <a:chExt cx="4630709" cy="687392"/>
          </a:xfrm>
        </p:grpSpPr>
        <p:grpSp>
          <p:nvGrpSpPr>
            <p:cNvPr id="45" name="Group 13">
              <a:extLst>
                <a:ext uri="{FF2B5EF4-FFF2-40B4-BE49-F238E27FC236}">
                  <a16:creationId xmlns:a16="http://schemas.microsoft.com/office/drawing/2014/main" id="{C2FC0520-A7BB-1057-D70F-D217CB982223}"/>
                </a:ext>
              </a:extLst>
            </p:cNvPr>
            <p:cNvGrpSpPr/>
            <p:nvPr/>
          </p:nvGrpSpPr>
          <p:grpSpPr>
            <a:xfrm>
              <a:off x="1516796" y="4801898"/>
              <a:ext cx="4196832" cy="464807"/>
              <a:chOff x="1296812" y="2112871"/>
              <a:chExt cx="4196832" cy="464807"/>
            </a:xfrm>
          </p:grpSpPr>
          <p:sp>
            <p:nvSpPr>
              <p:cNvPr id="46" name="Rectangle 14">
                <a:extLst>
                  <a:ext uri="{FF2B5EF4-FFF2-40B4-BE49-F238E27FC236}">
                    <a16:creationId xmlns:a16="http://schemas.microsoft.com/office/drawing/2014/main" id="{8EC6D70B-395C-FE1F-44D4-AF37A471ED64}"/>
                  </a:ext>
                </a:extLst>
              </p:cNvPr>
              <p:cNvSpPr/>
              <p:nvPr/>
            </p:nvSpPr>
            <p:spPr>
              <a:xfrm>
                <a:off x="1443853" y="2112871"/>
                <a:ext cx="4049791" cy="4648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50" b="1" dirty="0"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Calibri"/>
                  </a:rPr>
                  <a:t>References</a:t>
                </a:r>
              </a:p>
              <a:p>
                <a:pPr>
                  <a:lnSpc>
                    <a:spcPct val="120000"/>
                  </a:lnSpc>
                </a:pPr>
                <a:r>
                  <a:rPr lang="it-IT" altLang="zh-CN" sz="1050" b="1" dirty="0"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Chibata, I</a:t>
                </a:r>
                <a:r>
                  <a:rPr lang="it-IT" altLang="zh-CN" sz="1050" dirty="0"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.; Tosa, T.; Sano, R. </a:t>
                </a:r>
                <a:r>
                  <a:rPr lang="it-IT" altLang="zh-CN" sz="1050" i="1" dirty="0"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Appl. Microbio. </a:t>
                </a:r>
                <a:r>
                  <a:rPr lang="it-IT" altLang="zh-CN" sz="1050" b="1" dirty="0"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1965</a:t>
                </a:r>
                <a:r>
                  <a:rPr lang="it-IT" altLang="zh-CN" sz="1050" dirty="0"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, </a:t>
                </a:r>
                <a:r>
                  <a:rPr lang="it-IT" altLang="zh-CN" sz="1050" i="1" dirty="0"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13</a:t>
                </a:r>
                <a:r>
                  <a:rPr lang="it-IT" altLang="zh-CN" sz="1050" dirty="0"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, 618−624.</a:t>
                </a:r>
                <a:endParaRPr lang="en-US" altLang="zh-CN" sz="1050" b="0" i="0" dirty="0"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cxnSp>
            <p:nvCxnSpPr>
              <p:cNvPr id="48" name="Straight Connector 16">
                <a:extLst>
                  <a:ext uri="{FF2B5EF4-FFF2-40B4-BE49-F238E27FC236}">
                    <a16:creationId xmlns:a16="http://schemas.microsoft.com/office/drawing/2014/main" id="{49F6F704-28E1-DD27-7CC2-84F61D1233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96812" y="2120282"/>
                <a:ext cx="183243" cy="1832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Freeform 27">
              <a:extLst>
                <a:ext uri="{FF2B5EF4-FFF2-40B4-BE49-F238E27FC236}">
                  <a16:creationId xmlns:a16="http://schemas.microsoft.com/office/drawing/2014/main" id="{36D527E3-4A8B-F896-96C7-9DB2671B7E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2919" y="4579313"/>
              <a:ext cx="360356" cy="362438"/>
            </a:xfrm>
            <a:custGeom>
              <a:avLst/>
              <a:gdLst>
                <a:gd name="T0" fmla="*/ 170 w 176"/>
                <a:gd name="T1" fmla="*/ 92 h 177"/>
                <a:gd name="T2" fmla="*/ 91 w 176"/>
                <a:gd name="T3" fmla="*/ 13 h 177"/>
                <a:gd name="T4" fmla="*/ 61 w 176"/>
                <a:gd name="T5" fmla="*/ 1 h 177"/>
                <a:gd name="T6" fmla="*/ 22 w 176"/>
                <a:gd name="T7" fmla="*/ 2 h 177"/>
                <a:gd name="T8" fmla="*/ 2 w 176"/>
                <a:gd name="T9" fmla="*/ 23 h 177"/>
                <a:gd name="T10" fmla="*/ 0 w 176"/>
                <a:gd name="T11" fmla="*/ 62 h 177"/>
                <a:gd name="T12" fmla="*/ 12 w 176"/>
                <a:gd name="T13" fmla="*/ 92 h 177"/>
                <a:gd name="T14" fmla="*/ 91 w 176"/>
                <a:gd name="T15" fmla="*/ 171 h 177"/>
                <a:gd name="T16" fmla="*/ 105 w 176"/>
                <a:gd name="T17" fmla="*/ 177 h 177"/>
                <a:gd name="T18" fmla="*/ 119 w 176"/>
                <a:gd name="T19" fmla="*/ 171 h 177"/>
                <a:gd name="T20" fmla="*/ 170 w 176"/>
                <a:gd name="T21" fmla="*/ 120 h 177"/>
                <a:gd name="T22" fmla="*/ 176 w 176"/>
                <a:gd name="T23" fmla="*/ 106 h 177"/>
                <a:gd name="T24" fmla="*/ 170 w 176"/>
                <a:gd name="T25" fmla="*/ 92 h 177"/>
                <a:gd name="T26" fmla="*/ 165 w 176"/>
                <a:gd name="T27" fmla="*/ 115 h 177"/>
                <a:gd name="T28" fmla="*/ 114 w 176"/>
                <a:gd name="T29" fmla="*/ 166 h 177"/>
                <a:gd name="T30" fmla="*/ 97 w 176"/>
                <a:gd name="T31" fmla="*/ 166 h 177"/>
                <a:gd name="T32" fmla="*/ 18 w 176"/>
                <a:gd name="T33" fmla="*/ 86 h 177"/>
                <a:gd name="T34" fmla="*/ 8 w 176"/>
                <a:gd name="T35" fmla="*/ 62 h 177"/>
                <a:gd name="T36" fmla="*/ 10 w 176"/>
                <a:gd name="T37" fmla="*/ 23 h 177"/>
                <a:gd name="T38" fmla="*/ 22 w 176"/>
                <a:gd name="T39" fmla="*/ 10 h 177"/>
                <a:gd name="T40" fmla="*/ 61 w 176"/>
                <a:gd name="T41" fmla="*/ 9 h 177"/>
                <a:gd name="T42" fmla="*/ 62 w 176"/>
                <a:gd name="T43" fmla="*/ 9 h 177"/>
                <a:gd name="T44" fmla="*/ 85 w 176"/>
                <a:gd name="T45" fmla="*/ 18 h 177"/>
                <a:gd name="T46" fmla="*/ 165 w 176"/>
                <a:gd name="T47" fmla="*/ 98 h 177"/>
                <a:gd name="T48" fmla="*/ 168 w 176"/>
                <a:gd name="T49" fmla="*/ 106 h 177"/>
                <a:gd name="T50" fmla="*/ 165 w 176"/>
                <a:gd name="T51" fmla="*/ 115 h 177"/>
                <a:gd name="T52" fmla="*/ 43 w 176"/>
                <a:gd name="T53" fmla="*/ 24 h 177"/>
                <a:gd name="T54" fmla="*/ 29 w 176"/>
                <a:gd name="T55" fmla="*/ 30 h 177"/>
                <a:gd name="T56" fmla="*/ 29 w 176"/>
                <a:gd name="T57" fmla="*/ 58 h 177"/>
                <a:gd name="T58" fmla="*/ 43 w 176"/>
                <a:gd name="T59" fmla="*/ 64 h 177"/>
                <a:gd name="T60" fmla="*/ 57 w 176"/>
                <a:gd name="T61" fmla="*/ 58 h 177"/>
                <a:gd name="T62" fmla="*/ 57 w 176"/>
                <a:gd name="T63" fmla="*/ 30 h 177"/>
                <a:gd name="T64" fmla="*/ 43 w 176"/>
                <a:gd name="T65" fmla="*/ 24 h 177"/>
                <a:gd name="T66" fmla="*/ 51 w 176"/>
                <a:gd name="T67" fmla="*/ 52 h 177"/>
                <a:gd name="T68" fmla="*/ 34 w 176"/>
                <a:gd name="T69" fmla="*/ 52 h 177"/>
                <a:gd name="T70" fmla="*/ 34 w 176"/>
                <a:gd name="T71" fmla="*/ 35 h 177"/>
                <a:gd name="T72" fmla="*/ 43 w 176"/>
                <a:gd name="T73" fmla="*/ 32 h 177"/>
                <a:gd name="T74" fmla="*/ 51 w 176"/>
                <a:gd name="T75" fmla="*/ 35 h 177"/>
                <a:gd name="T76" fmla="*/ 51 w 176"/>
                <a:gd name="T77" fmla="*/ 52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6" h="177">
                  <a:moveTo>
                    <a:pt x="170" y="92"/>
                  </a:moveTo>
                  <a:cubicBezTo>
                    <a:pt x="91" y="13"/>
                    <a:pt x="91" y="13"/>
                    <a:pt x="91" y="13"/>
                  </a:cubicBezTo>
                  <a:cubicBezTo>
                    <a:pt x="84" y="6"/>
                    <a:pt x="71" y="0"/>
                    <a:pt x="61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1" y="3"/>
                    <a:pt x="2" y="12"/>
                    <a:pt x="2" y="23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72"/>
                    <a:pt x="5" y="85"/>
                    <a:pt x="12" y="92"/>
                  </a:cubicBezTo>
                  <a:cubicBezTo>
                    <a:pt x="91" y="171"/>
                    <a:pt x="91" y="171"/>
                    <a:pt x="91" y="171"/>
                  </a:cubicBezTo>
                  <a:cubicBezTo>
                    <a:pt x="95" y="175"/>
                    <a:pt x="100" y="177"/>
                    <a:pt x="105" y="177"/>
                  </a:cubicBezTo>
                  <a:cubicBezTo>
                    <a:pt x="111" y="177"/>
                    <a:pt x="116" y="175"/>
                    <a:pt x="119" y="171"/>
                  </a:cubicBezTo>
                  <a:cubicBezTo>
                    <a:pt x="170" y="120"/>
                    <a:pt x="170" y="120"/>
                    <a:pt x="170" y="120"/>
                  </a:cubicBezTo>
                  <a:cubicBezTo>
                    <a:pt x="174" y="116"/>
                    <a:pt x="176" y="111"/>
                    <a:pt x="176" y="106"/>
                  </a:cubicBezTo>
                  <a:cubicBezTo>
                    <a:pt x="176" y="101"/>
                    <a:pt x="174" y="96"/>
                    <a:pt x="170" y="92"/>
                  </a:cubicBezTo>
                  <a:close/>
                  <a:moveTo>
                    <a:pt x="165" y="115"/>
                  </a:moveTo>
                  <a:cubicBezTo>
                    <a:pt x="114" y="166"/>
                    <a:pt x="114" y="166"/>
                    <a:pt x="114" y="166"/>
                  </a:cubicBezTo>
                  <a:cubicBezTo>
                    <a:pt x="109" y="170"/>
                    <a:pt x="101" y="170"/>
                    <a:pt x="97" y="166"/>
                  </a:cubicBezTo>
                  <a:cubicBezTo>
                    <a:pt x="18" y="86"/>
                    <a:pt x="18" y="86"/>
                    <a:pt x="18" y="86"/>
                  </a:cubicBezTo>
                  <a:cubicBezTo>
                    <a:pt x="12" y="81"/>
                    <a:pt x="8" y="70"/>
                    <a:pt x="8" y="6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17"/>
                    <a:pt x="16" y="11"/>
                    <a:pt x="22" y="10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70" y="9"/>
                    <a:pt x="80" y="13"/>
                    <a:pt x="85" y="18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7" y="100"/>
                    <a:pt x="168" y="103"/>
                    <a:pt x="168" y="106"/>
                  </a:cubicBezTo>
                  <a:cubicBezTo>
                    <a:pt x="168" y="109"/>
                    <a:pt x="167" y="112"/>
                    <a:pt x="165" y="115"/>
                  </a:cubicBezTo>
                  <a:close/>
                  <a:moveTo>
                    <a:pt x="43" y="24"/>
                  </a:moveTo>
                  <a:cubicBezTo>
                    <a:pt x="38" y="24"/>
                    <a:pt x="33" y="26"/>
                    <a:pt x="29" y="30"/>
                  </a:cubicBezTo>
                  <a:cubicBezTo>
                    <a:pt x="21" y="38"/>
                    <a:pt x="21" y="50"/>
                    <a:pt x="29" y="58"/>
                  </a:cubicBezTo>
                  <a:cubicBezTo>
                    <a:pt x="33" y="62"/>
                    <a:pt x="38" y="64"/>
                    <a:pt x="43" y="64"/>
                  </a:cubicBezTo>
                  <a:cubicBezTo>
                    <a:pt x="48" y="64"/>
                    <a:pt x="53" y="62"/>
                    <a:pt x="57" y="58"/>
                  </a:cubicBezTo>
                  <a:cubicBezTo>
                    <a:pt x="65" y="50"/>
                    <a:pt x="65" y="38"/>
                    <a:pt x="57" y="30"/>
                  </a:cubicBezTo>
                  <a:cubicBezTo>
                    <a:pt x="53" y="26"/>
                    <a:pt x="48" y="24"/>
                    <a:pt x="43" y="24"/>
                  </a:cubicBezTo>
                  <a:close/>
                  <a:moveTo>
                    <a:pt x="51" y="52"/>
                  </a:moveTo>
                  <a:cubicBezTo>
                    <a:pt x="47" y="57"/>
                    <a:pt x="39" y="57"/>
                    <a:pt x="34" y="52"/>
                  </a:cubicBezTo>
                  <a:cubicBezTo>
                    <a:pt x="30" y="48"/>
                    <a:pt x="30" y="40"/>
                    <a:pt x="34" y="35"/>
                  </a:cubicBezTo>
                  <a:cubicBezTo>
                    <a:pt x="37" y="33"/>
                    <a:pt x="40" y="32"/>
                    <a:pt x="43" y="32"/>
                  </a:cubicBezTo>
                  <a:cubicBezTo>
                    <a:pt x="46" y="32"/>
                    <a:pt x="49" y="33"/>
                    <a:pt x="51" y="35"/>
                  </a:cubicBezTo>
                  <a:cubicBezTo>
                    <a:pt x="56" y="40"/>
                    <a:pt x="56" y="48"/>
                    <a:pt x="51" y="52"/>
                  </a:cubicBezTo>
                  <a:close/>
                </a:path>
              </a:pathLst>
            </a:custGeom>
            <a:solidFill>
              <a:srgbClr val="E600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54" name="矩形 53">
            <a:extLst>
              <a:ext uri="{FF2B5EF4-FFF2-40B4-BE49-F238E27FC236}">
                <a16:creationId xmlns:a16="http://schemas.microsoft.com/office/drawing/2014/main" id="{433FBEE6-AFEC-8627-FCAC-5D6D2DBA54F2}"/>
              </a:ext>
            </a:extLst>
          </p:cNvPr>
          <p:cNvSpPr/>
          <p:nvPr/>
        </p:nvSpPr>
        <p:spPr>
          <a:xfrm>
            <a:off x="5308695" y="1295400"/>
            <a:ext cx="6053266" cy="4394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254000" dir="10800000" sx="108000" sy="108000" algn="ctr" rotWithShape="0">
              <a:srgbClr val="000000">
                <a:alpha val="20000"/>
              </a:srgbClr>
            </a:outerShdw>
          </a:effectLst>
          <a:scene3d>
            <a:camera prst="perspectiveLeft" fov="2700000">
              <a:rot lat="0" lon="3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7CB68050-60B0-D942-25ED-D5B51AE469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8899257"/>
              </p:ext>
            </p:extLst>
          </p:nvPr>
        </p:nvGraphicFramePr>
        <p:xfrm>
          <a:off x="5767388" y="2159000"/>
          <a:ext cx="5278437" cy="282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64-bit Drawing" r:id="rId3" imgW="4569848" imgH="2448808" progId="ChemDraw_x64.Document.6.0">
                  <p:embed/>
                </p:oleObj>
              </mc:Choice>
              <mc:Fallback>
                <p:oleObj name="CS ChemDraw 64-bit Drawing" r:id="rId3" imgW="4569848" imgH="2448808" progId="ChemDraw_x64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67388" y="2159000"/>
                        <a:ext cx="5278437" cy="2828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图片 10">
            <a:extLst>
              <a:ext uri="{FF2B5EF4-FFF2-40B4-BE49-F238E27FC236}">
                <a16:creationId xmlns:a16="http://schemas.microsoft.com/office/drawing/2014/main" id="{6C600496-060A-15EB-4E12-60E24364EA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748" y="1968864"/>
            <a:ext cx="2432241" cy="2468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B39A549-C97A-3BD5-5B4C-F1987A069A20}"/>
              </a:ext>
            </a:extLst>
          </p:cNvPr>
          <p:cNvSpPr txBox="1"/>
          <p:nvPr/>
        </p:nvSpPr>
        <p:spPr>
          <a:xfrm>
            <a:off x="1230040" y="4652105"/>
            <a:ext cx="32056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i="1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Pseudomonas fluorescens</a:t>
            </a:r>
            <a:endParaRPr lang="zh-CN" altLang="en-US" sz="1600" b="1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7196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5E620-D825-61E0-DB3E-33E4EBCA4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ECA7DD1-933C-A3A1-85C1-C5D4E72D2C22}"/>
              </a:ext>
            </a:extLst>
          </p:cNvPr>
          <p:cNvGrpSpPr/>
          <p:nvPr/>
        </p:nvGrpSpPr>
        <p:grpSpPr>
          <a:xfrm>
            <a:off x="11786036" y="6508730"/>
            <a:ext cx="505989" cy="246221"/>
            <a:chOff x="11415078" y="270991"/>
            <a:chExt cx="505989" cy="246221"/>
          </a:xfrm>
        </p:grpSpPr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763C82B5-00E9-1F74-E9AC-DE5891346C5E}"/>
                </a:ext>
              </a:extLst>
            </p:cNvPr>
            <p:cNvSpPr txBox="1"/>
            <p:nvPr/>
          </p:nvSpPr>
          <p:spPr>
            <a:xfrm>
              <a:off x="11470959" y="270991"/>
              <a:ext cx="4501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fld id="{260E2A6B-A809-4840-BF14-8648BC0BDF87}" type="slidenum">
                <a:rPr lang="id-ID" sz="1000" b="0" i="0" strike="noStrike" spc="30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Heavy" panose="020F0902020204030203" pitchFamily="34" charset="0"/>
                </a:rPr>
                <a:pPr/>
                <a:t>4</a:t>
              </a:fld>
              <a:endParaRPr lang="id-ID" sz="1000" b="0" i="0" strike="noStrike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Heavy" panose="020F0902020204030203" pitchFamily="34" charset="0"/>
              </a:endParaRPr>
            </a:p>
          </p:txBody>
        </p:sp>
        <p:cxnSp>
          <p:nvCxnSpPr>
            <p:cNvPr id="7" name="Straight Connector 26">
              <a:extLst>
                <a:ext uri="{FF2B5EF4-FFF2-40B4-BE49-F238E27FC236}">
                  <a16:creationId xmlns:a16="http://schemas.microsoft.com/office/drawing/2014/main" id="{12AD380D-7964-2ADA-21EB-7918DFDAFC69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78" y="304477"/>
              <a:ext cx="0" cy="156705"/>
            </a:xfrm>
            <a:prstGeom prst="line">
              <a:avLst/>
            </a:prstGeom>
            <a:ln w="28575">
              <a:solidFill>
                <a:srgbClr val="E600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A63C40C7-816D-7CBB-3124-0D9544D83862}"/>
              </a:ext>
            </a:extLst>
          </p:cNvPr>
          <p:cNvCxnSpPr>
            <a:cxnSpLocks/>
          </p:cNvCxnSpPr>
          <p:nvPr/>
        </p:nvCxnSpPr>
        <p:spPr>
          <a:xfrm flipV="1">
            <a:off x="4682067" y="3546268"/>
            <a:ext cx="0" cy="484547"/>
          </a:xfrm>
          <a:prstGeom prst="straightConnector1">
            <a:avLst/>
          </a:prstGeom>
          <a:ln w="76200" cap="rnd">
            <a:solidFill>
              <a:srgbClr val="D70D0D"/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4F56FAD0-85F6-EEEA-65C4-B014D8187BC2}"/>
              </a:ext>
            </a:extLst>
          </p:cNvPr>
          <p:cNvCxnSpPr>
            <a:cxnSpLocks/>
          </p:cNvCxnSpPr>
          <p:nvPr/>
        </p:nvCxnSpPr>
        <p:spPr>
          <a:xfrm flipV="1">
            <a:off x="8403641" y="3546268"/>
            <a:ext cx="0" cy="484547"/>
          </a:xfrm>
          <a:prstGeom prst="straightConnector1">
            <a:avLst/>
          </a:prstGeom>
          <a:ln w="76200" cap="rnd">
            <a:solidFill>
              <a:srgbClr val="DA8407"/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7265B4F2-D363-DD3C-A633-A5AFFAFD7892}"/>
              </a:ext>
            </a:extLst>
          </p:cNvPr>
          <p:cNvCxnSpPr>
            <a:cxnSpLocks/>
          </p:cNvCxnSpPr>
          <p:nvPr/>
        </p:nvCxnSpPr>
        <p:spPr>
          <a:xfrm flipV="1">
            <a:off x="1133451" y="3546268"/>
            <a:ext cx="0" cy="484547"/>
          </a:xfrm>
          <a:prstGeom prst="straightConnector1">
            <a:avLst/>
          </a:prstGeom>
          <a:ln w="76200" cap="rnd">
            <a:solidFill>
              <a:srgbClr val="BA2B6C"/>
            </a:solidFill>
            <a:prstDash val="sysDot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778A782D-6DEF-C2C6-1B90-04550CFBF014}"/>
              </a:ext>
            </a:extLst>
          </p:cNvPr>
          <p:cNvCxnSpPr>
            <a:cxnSpLocks/>
          </p:cNvCxnSpPr>
          <p:nvPr/>
        </p:nvCxnSpPr>
        <p:spPr>
          <a:xfrm>
            <a:off x="682601" y="4030815"/>
            <a:ext cx="10579974" cy="0"/>
          </a:xfrm>
          <a:prstGeom prst="straightConnector1">
            <a:avLst/>
          </a:prstGeom>
          <a:ln w="76200" cap="rnd">
            <a:solidFill>
              <a:srgbClr val="08529C"/>
            </a:solidFill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6DB0D5A-B748-0CC8-5F10-259FAD6D0B12}"/>
              </a:ext>
            </a:extLst>
          </p:cNvPr>
          <p:cNvGrpSpPr/>
          <p:nvPr/>
        </p:nvGrpSpPr>
        <p:grpSpPr>
          <a:xfrm>
            <a:off x="4437357" y="2814575"/>
            <a:ext cx="489420" cy="489420"/>
            <a:chOff x="5011035" y="3689175"/>
            <a:chExt cx="818707" cy="81870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5E53E4E-C7FF-B9FD-23E6-4B55BC7FB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3827720"/>
              <a:ext cx="553779" cy="553779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4623EF9B-FAC5-2706-0EFE-B29AEABCB13C}"/>
                </a:ext>
              </a:extLst>
            </p:cNvPr>
            <p:cNvSpPr/>
            <p:nvPr/>
          </p:nvSpPr>
          <p:spPr>
            <a:xfrm>
              <a:off x="5011035" y="3689175"/>
              <a:ext cx="818707" cy="818707"/>
            </a:xfrm>
            <a:prstGeom prst="ellipse">
              <a:avLst/>
            </a:prstGeom>
            <a:noFill/>
            <a:ln w="25400">
              <a:solidFill>
                <a:srgbClr val="DD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73525FE-8FCB-25E8-A69E-675F8D21836A}"/>
              </a:ext>
            </a:extLst>
          </p:cNvPr>
          <p:cNvGrpSpPr/>
          <p:nvPr/>
        </p:nvGrpSpPr>
        <p:grpSpPr>
          <a:xfrm>
            <a:off x="8158931" y="2814575"/>
            <a:ext cx="489420" cy="489420"/>
            <a:chOff x="7637276" y="3689175"/>
            <a:chExt cx="818707" cy="818707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9322E27-CA1C-8C05-F564-A345EA1EE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741" y="3827720"/>
              <a:ext cx="553779" cy="553779"/>
            </a:xfrm>
            <a:prstGeom prst="rect">
              <a:avLst/>
            </a:prstGeom>
          </p:spPr>
        </p:pic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24722BC9-C442-D14A-398E-66F1C7C83F94}"/>
                </a:ext>
              </a:extLst>
            </p:cNvPr>
            <p:cNvSpPr/>
            <p:nvPr/>
          </p:nvSpPr>
          <p:spPr>
            <a:xfrm>
              <a:off x="7637276" y="3689175"/>
              <a:ext cx="818707" cy="818707"/>
            </a:xfrm>
            <a:prstGeom prst="ellipse">
              <a:avLst/>
            </a:prstGeom>
            <a:noFill/>
            <a:ln w="25400">
              <a:solidFill>
                <a:srgbClr val="DA840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E8D437A3-96D8-1E3C-84CA-56C952A02A2A}"/>
              </a:ext>
            </a:extLst>
          </p:cNvPr>
          <p:cNvSpPr txBox="1"/>
          <p:nvPr/>
        </p:nvSpPr>
        <p:spPr>
          <a:xfrm>
            <a:off x="650851" y="4156626"/>
            <a:ext cx="8329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i="1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1965</a:t>
            </a:r>
            <a:endParaRPr lang="zh-CN" altLang="en-US" sz="1600" b="1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18DCB6-362F-C6A1-FC1C-C4231AAF42A7}"/>
              </a:ext>
            </a:extLst>
          </p:cNvPr>
          <p:cNvGrpSpPr/>
          <p:nvPr/>
        </p:nvGrpSpPr>
        <p:grpSpPr>
          <a:xfrm>
            <a:off x="888741" y="2806032"/>
            <a:ext cx="489420" cy="512740"/>
            <a:chOff x="3289610" y="4094152"/>
            <a:chExt cx="489420" cy="512740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A86B1DF-1606-30B8-9F10-3DE0AC235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610" y="4094152"/>
              <a:ext cx="489420" cy="489420"/>
            </a:xfrm>
            <a:prstGeom prst="rect">
              <a:avLst/>
            </a:prstGeom>
          </p:spPr>
        </p:pic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04EEFD2B-35CB-0C6B-F683-B0F806F2771A}"/>
                </a:ext>
              </a:extLst>
            </p:cNvPr>
            <p:cNvSpPr/>
            <p:nvPr/>
          </p:nvSpPr>
          <p:spPr>
            <a:xfrm>
              <a:off x="3289610" y="4117472"/>
              <a:ext cx="489420" cy="489420"/>
            </a:xfrm>
            <a:prstGeom prst="ellipse">
              <a:avLst/>
            </a:prstGeom>
            <a:noFill/>
            <a:ln w="25400">
              <a:solidFill>
                <a:srgbClr val="BA2B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B470DD62-581A-436F-8B4A-AF3F1EBE8647}"/>
              </a:ext>
            </a:extLst>
          </p:cNvPr>
          <p:cNvSpPr txBox="1"/>
          <p:nvPr/>
        </p:nvSpPr>
        <p:spPr>
          <a:xfrm>
            <a:off x="624463" y="2385191"/>
            <a:ext cx="12179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Living cell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A25FFEF-92C2-6A3F-A64B-8AA6BF744FEC}"/>
              </a:ext>
            </a:extLst>
          </p:cNvPr>
          <p:cNvSpPr txBox="1"/>
          <p:nvPr/>
        </p:nvSpPr>
        <p:spPr>
          <a:xfrm>
            <a:off x="3845018" y="2385191"/>
            <a:ext cx="19042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sz="16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hemo-catalysis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ACEB28A-71A8-BDD4-A9A0-5415FE1DB832}"/>
              </a:ext>
            </a:extLst>
          </p:cNvPr>
          <p:cNvSpPr txBox="1"/>
          <p:nvPr/>
        </p:nvSpPr>
        <p:spPr>
          <a:xfrm>
            <a:off x="7656077" y="2384902"/>
            <a:ext cx="16167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1600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hotocatalysis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4950C8F-3563-F5A5-2B5C-BB7B0B3C99CB}"/>
              </a:ext>
            </a:extLst>
          </p:cNvPr>
          <p:cNvSpPr txBox="1"/>
          <p:nvPr/>
        </p:nvSpPr>
        <p:spPr>
          <a:xfrm>
            <a:off x="4222077" y="4156626"/>
            <a:ext cx="8329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i="1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2005</a:t>
            </a:r>
            <a:endParaRPr lang="zh-CN" altLang="en-US" sz="1600" b="1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54C1367-93F2-88E3-0D1E-AE25E700B294}"/>
              </a:ext>
            </a:extLst>
          </p:cNvPr>
          <p:cNvSpPr txBox="1"/>
          <p:nvPr/>
        </p:nvSpPr>
        <p:spPr>
          <a:xfrm>
            <a:off x="7987148" y="4156626"/>
            <a:ext cx="8329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i="1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endParaRPr lang="zh-CN" altLang="en-US" sz="1600" b="1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149827E-8C9B-D298-46AF-8DF6F4F44EA4}"/>
              </a:ext>
            </a:extLst>
          </p:cNvPr>
          <p:cNvSpPr txBox="1"/>
          <p:nvPr/>
        </p:nvSpPr>
        <p:spPr>
          <a:xfrm>
            <a:off x="10846082" y="4156626"/>
            <a:ext cx="8329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i="1" dirty="0">
                <a:solidFill>
                  <a:srgbClr val="11111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endParaRPr lang="zh-CN" altLang="en-US" sz="1600" b="1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平行四边形 30">
            <a:extLst>
              <a:ext uri="{FF2B5EF4-FFF2-40B4-BE49-F238E27FC236}">
                <a16:creationId xmlns:a16="http://schemas.microsoft.com/office/drawing/2014/main" id="{3107DDA2-D511-6E2B-5BB1-E3591177095D}"/>
              </a:ext>
            </a:extLst>
          </p:cNvPr>
          <p:cNvSpPr/>
          <p:nvPr/>
        </p:nvSpPr>
        <p:spPr>
          <a:xfrm>
            <a:off x="2371548" y="3788541"/>
            <a:ext cx="431516" cy="484545"/>
          </a:xfrm>
          <a:prstGeom prst="parallelogram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7" name="直接箭头连接符 66">
            <a:extLst>
              <a:ext uri="{FF2B5EF4-FFF2-40B4-BE49-F238E27FC236}">
                <a16:creationId xmlns:a16="http://schemas.microsoft.com/office/drawing/2014/main" id="{3B26C718-8741-378D-627C-286973F887EF}"/>
              </a:ext>
            </a:extLst>
          </p:cNvPr>
          <p:cNvCxnSpPr>
            <a:cxnSpLocks/>
          </p:cNvCxnSpPr>
          <p:nvPr/>
        </p:nvCxnSpPr>
        <p:spPr>
          <a:xfrm flipH="1">
            <a:off x="2415948" y="3861989"/>
            <a:ext cx="82330" cy="337648"/>
          </a:xfrm>
          <a:prstGeom prst="straightConnector1">
            <a:avLst/>
          </a:prstGeom>
          <a:ln w="76200" cap="rnd">
            <a:solidFill>
              <a:srgbClr val="08529C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箭头连接符 72">
            <a:extLst>
              <a:ext uri="{FF2B5EF4-FFF2-40B4-BE49-F238E27FC236}">
                <a16:creationId xmlns:a16="http://schemas.microsoft.com/office/drawing/2014/main" id="{FDCEE670-7F97-58F5-694F-F76AB16AFF0E}"/>
              </a:ext>
            </a:extLst>
          </p:cNvPr>
          <p:cNvCxnSpPr>
            <a:cxnSpLocks/>
          </p:cNvCxnSpPr>
          <p:nvPr/>
        </p:nvCxnSpPr>
        <p:spPr>
          <a:xfrm flipH="1">
            <a:off x="2680767" y="3861989"/>
            <a:ext cx="82330" cy="337648"/>
          </a:xfrm>
          <a:prstGeom prst="straightConnector1">
            <a:avLst/>
          </a:prstGeom>
          <a:ln w="76200" cap="rnd">
            <a:solidFill>
              <a:srgbClr val="08529C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46">
            <a:extLst>
              <a:ext uri="{FF2B5EF4-FFF2-40B4-BE49-F238E27FC236}">
                <a16:creationId xmlns:a16="http://schemas.microsoft.com/office/drawing/2014/main" id="{347CC8D3-F23E-E7E5-35D1-9A0159564B19}"/>
              </a:ext>
            </a:extLst>
          </p:cNvPr>
          <p:cNvSpPr txBox="1"/>
          <p:nvPr/>
        </p:nvSpPr>
        <p:spPr>
          <a:xfrm>
            <a:off x="624463" y="771293"/>
            <a:ext cx="2690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72C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 pitchFamily="34" charset="0"/>
              </a:rPr>
              <a:t>Timeline</a:t>
            </a:r>
            <a:endParaRPr lang="id-ID" sz="3600" b="1" dirty="0">
              <a:solidFill>
                <a:srgbClr val="172C5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220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97545-2FB0-E15E-0AEC-6FA2A0A18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49490179-0180-0DAF-5400-22311F828567}"/>
              </a:ext>
            </a:extLst>
          </p:cNvPr>
          <p:cNvGrpSpPr/>
          <p:nvPr/>
        </p:nvGrpSpPr>
        <p:grpSpPr>
          <a:xfrm>
            <a:off x="11786036" y="6508730"/>
            <a:ext cx="505989" cy="246221"/>
            <a:chOff x="11415078" y="270991"/>
            <a:chExt cx="505989" cy="246221"/>
          </a:xfrm>
        </p:grpSpPr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5BB1305E-46B0-65EF-9840-9E80F9EE5684}"/>
                </a:ext>
              </a:extLst>
            </p:cNvPr>
            <p:cNvSpPr txBox="1"/>
            <p:nvPr/>
          </p:nvSpPr>
          <p:spPr>
            <a:xfrm>
              <a:off x="11470959" y="270991"/>
              <a:ext cx="4501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fld id="{260E2A6B-A809-4840-BF14-8648BC0BDF87}" type="slidenum">
                <a:rPr lang="id-ID" sz="1000" b="0" i="0" strike="noStrike" spc="30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Heavy" panose="020F0902020204030203" pitchFamily="34" charset="0"/>
                </a:rPr>
                <a:pPr/>
                <a:t>5</a:t>
              </a:fld>
              <a:endParaRPr lang="id-ID" sz="1000" b="0" i="0" strike="noStrike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Heavy" panose="020F0902020204030203" pitchFamily="34" charset="0"/>
              </a:endParaRPr>
            </a:p>
          </p:txBody>
        </p:sp>
        <p:cxnSp>
          <p:nvCxnSpPr>
            <p:cNvPr id="7" name="Straight Connector 26">
              <a:extLst>
                <a:ext uri="{FF2B5EF4-FFF2-40B4-BE49-F238E27FC236}">
                  <a16:creationId xmlns:a16="http://schemas.microsoft.com/office/drawing/2014/main" id="{47D5FEFC-78D7-04D9-10AF-24095481FB59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78" y="304477"/>
              <a:ext cx="0" cy="156705"/>
            </a:xfrm>
            <a:prstGeom prst="line">
              <a:avLst/>
            </a:prstGeom>
            <a:ln w="28575">
              <a:solidFill>
                <a:srgbClr val="E600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7" name="直接箭头连接符 246">
            <a:extLst>
              <a:ext uri="{FF2B5EF4-FFF2-40B4-BE49-F238E27FC236}">
                <a16:creationId xmlns:a16="http://schemas.microsoft.com/office/drawing/2014/main" id="{900BA7D8-D42B-9298-621A-75FB1128B7AA}"/>
              </a:ext>
            </a:extLst>
          </p:cNvPr>
          <p:cNvCxnSpPr>
            <a:cxnSpLocks/>
          </p:cNvCxnSpPr>
          <p:nvPr/>
        </p:nvCxnSpPr>
        <p:spPr>
          <a:xfrm>
            <a:off x="3113770" y="3015403"/>
            <a:ext cx="191438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70CDCC4D-50DA-E200-DE51-F0DDAFD9B843}"/>
              </a:ext>
            </a:extLst>
          </p:cNvPr>
          <p:cNvSpPr txBox="1"/>
          <p:nvPr/>
        </p:nvSpPr>
        <p:spPr>
          <a:xfrm>
            <a:off x="1357099" y="869898"/>
            <a:ext cx="5346807" cy="565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spc="300" dirty="0">
                <a:solidFill>
                  <a:srgbClr val="172C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Linear Deracemization</a:t>
            </a:r>
          </a:p>
        </p:txBody>
      </p: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90913B20-F73A-759E-8683-1AC5C434086C}"/>
              </a:ext>
            </a:extLst>
          </p:cNvPr>
          <p:cNvGrpSpPr/>
          <p:nvPr/>
        </p:nvGrpSpPr>
        <p:grpSpPr>
          <a:xfrm>
            <a:off x="7058595" y="2467342"/>
            <a:ext cx="1914389" cy="1096122"/>
            <a:chOff x="2973115" y="2377578"/>
            <a:chExt cx="1914389" cy="1096122"/>
          </a:xfrm>
        </p:grpSpPr>
        <p:cxnSp>
          <p:nvCxnSpPr>
            <p:cNvPr id="102" name="直接箭头连接符 101">
              <a:extLst>
                <a:ext uri="{FF2B5EF4-FFF2-40B4-BE49-F238E27FC236}">
                  <a16:creationId xmlns:a16="http://schemas.microsoft.com/office/drawing/2014/main" id="{67ACFBE0-3846-642E-B15E-7849CC00D5DE}"/>
                </a:ext>
              </a:extLst>
            </p:cNvPr>
            <p:cNvCxnSpPr>
              <a:cxnSpLocks/>
            </p:cNvCxnSpPr>
            <p:nvPr/>
          </p:nvCxnSpPr>
          <p:spPr>
            <a:xfrm>
              <a:off x="2973115" y="2925639"/>
              <a:ext cx="191438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组合 102">
              <a:extLst>
                <a:ext uri="{FF2B5EF4-FFF2-40B4-BE49-F238E27FC236}">
                  <a16:creationId xmlns:a16="http://schemas.microsoft.com/office/drawing/2014/main" id="{DDF53739-AC10-9868-5123-E6311C41E7E1}"/>
                </a:ext>
              </a:extLst>
            </p:cNvPr>
            <p:cNvGrpSpPr/>
            <p:nvPr/>
          </p:nvGrpSpPr>
          <p:grpSpPr>
            <a:xfrm>
              <a:off x="3344012" y="2377578"/>
              <a:ext cx="1096122" cy="1096122"/>
              <a:chOff x="3460592" y="2332878"/>
              <a:chExt cx="1096122" cy="1096122"/>
            </a:xfrm>
          </p:grpSpPr>
          <p:pic>
            <p:nvPicPr>
              <p:cNvPr id="104" name="图片 103">
                <a:extLst>
                  <a:ext uri="{FF2B5EF4-FFF2-40B4-BE49-F238E27FC236}">
                    <a16:creationId xmlns:a16="http://schemas.microsoft.com/office/drawing/2014/main" id="{5E669098-7A8E-B4A1-E2B4-8CEC7575C9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0592" y="2332878"/>
                <a:ext cx="1096122" cy="1096122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BCD71662-AA20-4605-5081-4EC2B21827F0}"/>
                  </a:ext>
                </a:extLst>
              </p:cNvPr>
              <p:cNvSpPr txBox="1"/>
              <p:nvPr/>
            </p:nvSpPr>
            <p:spPr>
              <a:xfrm>
                <a:off x="3620389" y="2642797"/>
                <a:ext cx="849697" cy="430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alibri"/>
                  </a:rPr>
                  <a:t>cat 2</a:t>
                </a:r>
              </a:p>
            </p:txBody>
          </p:sp>
        </p:grpSp>
      </p:grpSp>
      <p:grpSp>
        <p:nvGrpSpPr>
          <p:cNvPr id="167" name="组合 166">
            <a:extLst>
              <a:ext uri="{FF2B5EF4-FFF2-40B4-BE49-F238E27FC236}">
                <a16:creationId xmlns:a16="http://schemas.microsoft.com/office/drawing/2014/main" id="{93CA70EC-1442-C70B-0664-0AC255681E4D}"/>
              </a:ext>
            </a:extLst>
          </p:cNvPr>
          <p:cNvGrpSpPr/>
          <p:nvPr/>
        </p:nvGrpSpPr>
        <p:grpSpPr>
          <a:xfrm>
            <a:off x="1422754" y="2276187"/>
            <a:ext cx="1384206" cy="631097"/>
            <a:chOff x="1422754" y="2276187"/>
            <a:chExt cx="1384206" cy="631097"/>
          </a:xfrm>
        </p:grpSpPr>
        <p:grpSp>
          <p:nvGrpSpPr>
            <p:cNvPr id="145" name="组合 144">
              <a:extLst>
                <a:ext uri="{FF2B5EF4-FFF2-40B4-BE49-F238E27FC236}">
                  <a16:creationId xmlns:a16="http://schemas.microsoft.com/office/drawing/2014/main" id="{5F260072-4458-EE70-AEF9-5E84965187B7}"/>
                </a:ext>
              </a:extLst>
            </p:cNvPr>
            <p:cNvGrpSpPr/>
            <p:nvPr/>
          </p:nvGrpSpPr>
          <p:grpSpPr>
            <a:xfrm>
              <a:off x="1422754" y="2276187"/>
              <a:ext cx="565604" cy="631097"/>
              <a:chOff x="1422754" y="2276187"/>
              <a:chExt cx="565604" cy="631097"/>
            </a:xfrm>
          </p:grpSpPr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C999E065-A461-70D0-17FE-54E8F7BFAA35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rgbClr val="08529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159C56DB-1D83-05DF-403D-C3C6F02174B2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rgbClr val="93ADD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CC18E847-588E-7672-BCD4-68DE7441C9B9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文本框 143">
                <a:extLst>
                  <a:ext uri="{FF2B5EF4-FFF2-40B4-BE49-F238E27FC236}">
                    <a16:creationId xmlns:a16="http://schemas.microsoft.com/office/drawing/2014/main" id="{FBCF9F42-619A-B6B6-5D09-EDC9EE6A1EC7}"/>
                  </a:ext>
                </a:extLst>
              </p:cNvPr>
              <p:cNvSpPr txBox="1"/>
              <p:nvPr/>
            </p:nvSpPr>
            <p:spPr>
              <a:xfrm>
                <a:off x="1503501" y="2384986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18C985D6-96B7-9185-EEEE-28595BA43DE5}"/>
                </a:ext>
              </a:extLst>
            </p:cNvPr>
            <p:cNvGrpSpPr/>
            <p:nvPr/>
          </p:nvGrpSpPr>
          <p:grpSpPr>
            <a:xfrm>
              <a:off x="2241356" y="2276187"/>
              <a:ext cx="565604" cy="631097"/>
              <a:chOff x="1422754" y="2276187"/>
              <a:chExt cx="565604" cy="631097"/>
            </a:xfrm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03688838-9A76-B40D-6278-0CB3F77C4C34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rgbClr val="08529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4959C986-65F4-2347-F7D4-0BC40E19151C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rgbClr val="93ADD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431E90AB-8761-F57B-795E-B302B82D20AF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文本框 154">
                <a:extLst>
                  <a:ext uri="{FF2B5EF4-FFF2-40B4-BE49-F238E27FC236}">
                    <a16:creationId xmlns:a16="http://schemas.microsoft.com/office/drawing/2014/main" id="{354E308B-18F4-3156-46A4-1D1F66FE63C1}"/>
                  </a:ext>
                </a:extLst>
              </p:cNvPr>
              <p:cNvSpPr txBox="1"/>
              <p:nvPr/>
            </p:nvSpPr>
            <p:spPr>
              <a:xfrm>
                <a:off x="1503501" y="2384986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66" name="组合 165">
            <a:extLst>
              <a:ext uri="{FF2B5EF4-FFF2-40B4-BE49-F238E27FC236}">
                <a16:creationId xmlns:a16="http://schemas.microsoft.com/office/drawing/2014/main" id="{C42887A1-55F4-40BE-B184-B1656B01717E}"/>
              </a:ext>
            </a:extLst>
          </p:cNvPr>
          <p:cNvGrpSpPr/>
          <p:nvPr/>
        </p:nvGrpSpPr>
        <p:grpSpPr>
          <a:xfrm>
            <a:off x="1422754" y="3139972"/>
            <a:ext cx="1384206" cy="631097"/>
            <a:chOff x="1422754" y="3139972"/>
            <a:chExt cx="1384206" cy="631097"/>
          </a:xfrm>
        </p:grpSpPr>
        <p:grpSp>
          <p:nvGrpSpPr>
            <p:cNvPr id="156" name="组合 155">
              <a:extLst>
                <a:ext uri="{FF2B5EF4-FFF2-40B4-BE49-F238E27FC236}">
                  <a16:creationId xmlns:a16="http://schemas.microsoft.com/office/drawing/2014/main" id="{59B5D300-02CF-F37A-A334-1DE61499C35F}"/>
                </a:ext>
              </a:extLst>
            </p:cNvPr>
            <p:cNvGrpSpPr/>
            <p:nvPr/>
          </p:nvGrpSpPr>
          <p:grpSpPr>
            <a:xfrm>
              <a:off x="1422754" y="3139972"/>
              <a:ext cx="565604" cy="631097"/>
              <a:chOff x="1422754" y="2276187"/>
              <a:chExt cx="565604" cy="631097"/>
            </a:xfrm>
          </p:grpSpPr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2EF9D95D-EC73-621B-BA2A-B7AA127ED3C5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rgbClr val="E6004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C7C4DE86-8D9A-66C2-AC31-A9C744902C2A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rgbClr val="FF89A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4C6D33EE-8972-44B2-A75C-CA946C3DE70F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文本框 159">
                <a:extLst>
                  <a:ext uri="{FF2B5EF4-FFF2-40B4-BE49-F238E27FC236}">
                    <a16:creationId xmlns:a16="http://schemas.microsoft.com/office/drawing/2014/main" id="{CCB5A7EC-F761-BB28-453D-CDAA5BC5775C}"/>
                  </a:ext>
                </a:extLst>
              </p:cNvPr>
              <p:cNvSpPr txBox="1"/>
              <p:nvPr/>
            </p:nvSpPr>
            <p:spPr>
              <a:xfrm>
                <a:off x="1503501" y="2384986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61" name="组合 160">
              <a:extLst>
                <a:ext uri="{FF2B5EF4-FFF2-40B4-BE49-F238E27FC236}">
                  <a16:creationId xmlns:a16="http://schemas.microsoft.com/office/drawing/2014/main" id="{1E86FDEA-31BD-0A8E-C15C-09B844703EFF}"/>
                </a:ext>
              </a:extLst>
            </p:cNvPr>
            <p:cNvGrpSpPr/>
            <p:nvPr/>
          </p:nvGrpSpPr>
          <p:grpSpPr>
            <a:xfrm>
              <a:off x="2241356" y="3139972"/>
              <a:ext cx="565604" cy="631097"/>
              <a:chOff x="1422754" y="2276187"/>
              <a:chExt cx="565604" cy="631097"/>
            </a:xfrm>
          </p:grpSpPr>
          <p:sp>
            <p:nvSpPr>
              <p:cNvPr id="162" name="椭圆 161">
                <a:extLst>
                  <a:ext uri="{FF2B5EF4-FFF2-40B4-BE49-F238E27FC236}">
                    <a16:creationId xmlns:a16="http://schemas.microsoft.com/office/drawing/2014/main" id="{BB692B90-826A-ED38-6E62-272B0405D58F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rgbClr val="E6004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椭圆 162">
                <a:extLst>
                  <a:ext uri="{FF2B5EF4-FFF2-40B4-BE49-F238E27FC236}">
                    <a16:creationId xmlns:a16="http://schemas.microsoft.com/office/drawing/2014/main" id="{A078905D-30CA-6FD3-235D-72729D3F82C4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rgbClr val="FF89A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椭圆 163">
                <a:extLst>
                  <a:ext uri="{FF2B5EF4-FFF2-40B4-BE49-F238E27FC236}">
                    <a16:creationId xmlns:a16="http://schemas.microsoft.com/office/drawing/2014/main" id="{43AFCF8A-EFF8-4F66-B19B-EE1015F51A15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文本框 164">
                <a:extLst>
                  <a:ext uri="{FF2B5EF4-FFF2-40B4-BE49-F238E27FC236}">
                    <a16:creationId xmlns:a16="http://schemas.microsoft.com/office/drawing/2014/main" id="{11A11793-0E36-FA60-D4B9-E0E329A68C90}"/>
                  </a:ext>
                </a:extLst>
              </p:cNvPr>
              <p:cNvSpPr txBox="1"/>
              <p:nvPr/>
            </p:nvSpPr>
            <p:spPr>
              <a:xfrm>
                <a:off x="1503501" y="2384986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79" name="组合 178">
            <a:extLst>
              <a:ext uri="{FF2B5EF4-FFF2-40B4-BE49-F238E27FC236}">
                <a16:creationId xmlns:a16="http://schemas.microsoft.com/office/drawing/2014/main" id="{00550EC9-FBBE-67F6-F581-2025A1B0C9B8}"/>
              </a:ext>
            </a:extLst>
          </p:cNvPr>
          <p:cNvGrpSpPr/>
          <p:nvPr/>
        </p:nvGrpSpPr>
        <p:grpSpPr>
          <a:xfrm>
            <a:off x="9331683" y="2276187"/>
            <a:ext cx="1384206" cy="631097"/>
            <a:chOff x="1422754" y="2276187"/>
            <a:chExt cx="1384206" cy="631097"/>
          </a:xfrm>
        </p:grpSpPr>
        <p:grpSp>
          <p:nvGrpSpPr>
            <p:cNvPr id="180" name="组合 179">
              <a:extLst>
                <a:ext uri="{FF2B5EF4-FFF2-40B4-BE49-F238E27FC236}">
                  <a16:creationId xmlns:a16="http://schemas.microsoft.com/office/drawing/2014/main" id="{34A89D90-3247-15DD-B030-C938F1BFCF7B}"/>
                </a:ext>
              </a:extLst>
            </p:cNvPr>
            <p:cNvGrpSpPr/>
            <p:nvPr/>
          </p:nvGrpSpPr>
          <p:grpSpPr>
            <a:xfrm>
              <a:off x="1422754" y="2276187"/>
              <a:ext cx="565604" cy="631097"/>
              <a:chOff x="1422754" y="2276187"/>
              <a:chExt cx="565604" cy="631097"/>
            </a:xfrm>
          </p:grpSpPr>
          <p:sp>
            <p:nvSpPr>
              <p:cNvPr id="186" name="椭圆 185">
                <a:extLst>
                  <a:ext uri="{FF2B5EF4-FFF2-40B4-BE49-F238E27FC236}">
                    <a16:creationId xmlns:a16="http://schemas.microsoft.com/office/drawing/2014/main" id="{9B2062B1-C912-5C96-8CFE-A1AD6D8A288E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rgbClr val="08529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87" name="椭圆 186">
                <a:extLst>
                  <a:ext uri="{FF2B5EF4-FFF2-40B4-BE49-F238E27FC236}">
                    <a16:creationId xmlns:a16="http://schemas.microsoft.com/office/drawing/2014/main" id="{DACBA384-B056-8FD7-19B9-E0D75FA2CC04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rgbClr val="93ADD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椭圆 187">
                <a:extLst>
                  <a:ext uri="{FF2B5EF4-FFF2-40B4-BE49-F238E27FC236}">
                    <a16:creationId xmlns:a16="http://schemas.microsoft.com/office/drawing/2014/main" id="{BC664AD5-C449-D6B5-6F9E-BD5824A2AE57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文本框 188">
                <a:extLst>
                  <a:ext uri="{FF2B5EF4-FFF2-40B4-BE49-F238E27FC236}">
                    <a16:creationId xmlns:a16="http://schemas.microsoft.com/office/drawing/2014/main" id="{0166822C-AB15-7C41-9B1A-BBA8397D41AE}"/>
                  </a:ext>
                </a:extLst>
              </p:cNvPr>
              <p:cNvSpPr txBox="1"/>
              <p:nvPr/>
            </p:nvSpPr>
            <p:spPr>
              <a:xfrm>
                <a:off x="1503501" y="2384986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81" name="组合 180">
              <a:extLst>
                <a:ext uri="{FF2B5EF4-FFF2-40B4-BE49-F238E27FC236}">
                  <a16:creationId xmlns:a16="http://schemas.microsoft.com/office/drawing/2014/main" id="{FBBBF407-AA8A-4F00-2EA9-EDE53828CAD0}"/>
                </a:ext>
              </a:extLst>
            </p:cNvPr>
            <p:cNvGrpSpPr/>
            <p:nvPr/>
          </p:nvGrpSpPr>
          <p:grpSpPr>
            <a:xfrm>
              <a:off x="2241356" y="2276187"/>
              <a:ext cx="565604" cy="631097"/>
              <a:chOff x="1422754" y="2276187"/>
              <a:chExt cx="565604" cy="631097"/>
            </a:xfrm>
          </p:grpSpPr>
          <p:sp>
            <p:nvSpPr>
              <p:cNvPr id="182" name="椭圆 181">
                <a:extLst>
                  <a:ext uri="{FF2B5EF4-FFF2-40B4-BE49-F238E27FC236}">
                    <a16:creationId xmlns:a16="http://schemas.microsoft.com/office/drawing/2014/main" id="{4BA4E947-D814-0011-53F4-D500882C1914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rgbClr val="08529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椭圆 182">
                <a:extLst>
                  <a:ext uri="{FF2B5EF4-FFF2-40B4-BE49-F238E27FC236}">
                    <a16:creationId xmlns:a16="http://schemas.microsoft.com/office/drawing/2014/main" id="{5420535E-7AC9-A7AA-295D-CEDBF703A124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rgbClr val="93ADD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椭圆 183">
                <a:extLst>
                  <a:ext uri="{FF2B5EF4-FFF2-40B4-BE49-F238E27FC236}">
                    <a16:creationId xmlns:a16="http://schemas.microsoft.com/office/drawing/2014/main" id="{A76E4246-6CAA-15F5-8317-F746FECCFD5A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文本框 184">
                <a:extLst>
                  <a:ext uri="{FF2B5EF4-FFF2-40B4-BE49-F238E27FC236}">
                    <a16:creationId xmlns:a16="http://schemas.microsoft.com/office/drawing/2014/main" id="{868B6B32-08D5-C889-EBF6-5426FDDEE1A9}"/>
                  </a:ext>
                </a:extLst>
              </p:cNvPr>
              <p:cNvSpPr txBox="1"/>
              <p:nvPr/>
            </p:nvSpPr>
            <p:spPr>
              <a:xfrm>
                <a:off x="1503501" y="2384986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93" name="组合 192">
            <a:extLst>
              <a:ext uri="{FF2B5EF4-FFF2-40B4-BE49-F238E27FC236}">
                <a16:creationId xmlns:a16="http://schemas.microsoft.com/office/drawing/2014/main" id="{A907328C-F46F-66D0-1C56-21C0133530C3}"/>
              </a:ext>
            </a:extLst>
          </p:cNvPr>
          <p:cNvGrpSpPr/>
          <p:nvPr/>
        </p:nvGrpSpPr>
        <p:grpSpPr>
          <a:xfrm>
            <a:off x="9331683" y="3114103"/>
            <a:ext cx="1384206" cy="631097"/>
            <a:chOff x="1422754" y="2276187"/>
            <a:chExt cx="1384206" cy="631097"/>
          </a:xfrm>
        </p:grpSpPr>
        <p:grpSp>
          <p:nvGrpSpPr>
            <p:cNvPr id="194" name="组合 193">
              <a:extLst>
                <a:ext uri="{FF2B5EF4-FFF2-40B4-BE49-F238E27FC236}">
                  <a16:creationId xmlns:a16="http://schemas.microsoft.com/office/drawing/2014/main" id="{182EA0E1-E945-DB60-EDAA-33C71406D4AA}"/>
                </a:ext>
              </a:extLst>
            </p:cNvPr>
            <p:cNvGrpSpPr/>
            <p:nvPr/>
          </p:nvGrpSpPr>
          <p:grpSpPr>
            <a:xfrm>
              <a:off x="1422754" y="2276187"/>
              <a:ext cx="565604" cy="631097"/>
              <a:chOff x="1422754" y="2276187"/>
              <a:chExt cx="565604" cy="631097"/>
            </a:xfrm>
          </p:grpSpPr>
          <p:sp>
            <p:nvSpPr>
              <p:cNvPr id="200" name="椭圆 199">
                <a:extLst>
                  <a:ext uri="{FF2B5EF4-FFF2-40B4-BE49-F238E27FC236}">
                    <a16:creationId xmlns:a16="http://schemas.microsoft.com/office/drawing/2014/main" id="{D662C3FC-A905-A928-1E66-DA0205282C3E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rgbClr val="08529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01" name="椭圆 200">
                <a:extLst>
                  <a:ext uri="{FF2B5EF4-FFF2-40B4-BE49-F238E27FC236}">
                    <a16:creationId xmlns:a16="http://schemas.microsoft.com/office/drawing/2014/main" id="{5AF34034-3F09-7077-A2EF-7C29C4B78645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rgbClr val="93ADD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椭圆 201">
                <a:extLst>
                  <a:ext uri="{FF2B5EF4-FFF2-40B4-BE49-F238E27FC236}">
                    <a16:creationId xmlns:a16="http://schemas.microsoft.com/office/drawing/2014/main" id="{58CE25EE-9285-190C-5241-6FD1E5CCA3EC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3" name="文本框 202">
                <a:extLst>
                  <a:ext uri="{FF2B5EF4-FFF2-40B4-BE49-F238E27FC236}">
                    <a16:creationId xmlns:a16="http://schemas.microsoft.com/office/drawing/2014/main" id="{2699D3F1-C238-DC78-4FD3-DB351FB70B29}"/>
                  </a:ext>
                </a:extLst>
              </p:cNvPr>
              <p:cNvSpPr txBox="1"/>
              <p:nvPr/>
            </p:nvSpPr>
            <p:spPr>
              <a:xfrm>
                <a:off x="1503501" y="2384986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5" name="组合 194">
              <a:extLst>
                <a:ext uri="{FF2B5EF4-FFF2-40B4-BE49-F238E27FC236}">
                  <a16:creationId xmlns:a16="http://schemas.microsoft.com/office/drawing/2014/main" id="{9560D2BC-2926-316A-B877-C28957A99CAD}"/>
                </a:ext>
              </a:extLst>
            </p:cNvPr>
            <p:cNvGrpSpPr/>
            <p:nvPr/>
          </p:nvGrpSpPr>
          <p:grpSpPr>
            <a:xfrm>
              <a:off x="2241356" y="2276187"/>
              <a:ext cx="565604" cy="631097"/>
              <a:chOff x="1422754" y="2276187"/>
              <a:chExt cx="565604" cy="631097"/>
            </a:xfrm>
          </p:grpSpPr>
          <p:sp>
            <p:nvSpPr>
              <p:cNvPr id="196" name="椭圆 195">
                <a:extLst>
                  <a:ext uri="{FF2B5EF4-FFF2-40B4-BE49-F238E27FC236}">
                    <a16:creationId xmlns:a16="http://schemas.microsoft.com/office/drawing/2014/main" id="{BF18AFFC-D67C-22A0-815F-97000B9FADEC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rgbClr val="08529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椭圆 196">
                <a:extLst>
                  <a:ext uri="{FF2B5EF4-FFF2-40B4-BE49-F238E27FC236}">
                    <a16:creationId xmlns:a16="http://schemas.microsoft.com/office/drawing/2014/main" id="{D491741B-6488-96B4-912F-1D34F724844A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rgbClr val="93ADD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椭圆 197">
                <a:extLst>
                  <a:ext uri="{FF2B5EF4-FFF2-40B4-BE49-F238E27FC236}">
                    <a16:creationId xmlns:a16="http://schemas.microsoft.com/office/drawing/2014/main" id="{980C909B-F37A-5ECA-A9FA-F45039C75B46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文本框 198">
                <a:extLst>
                  <a:ext uri="{FF2B5EF4-FFF2-40B4-BE49-F238E27FC236}">
                    <a16:creationId xmlns:a16="http://schemas.microsoft.com/office/drawing/2014/main" id="{66D004B5-4D9D-A724-D946-C1BFAD2C356A}"/>
                  </a:ext>
                </a:extLst>
              </p:cNvPr>
              <p:cNvSpPr txBox="1"/>
              <p:nvPr/>
            </p:nvSpPr>
            <p:spPr>
              <a:xfrm>
                <a:off x="1503501" y="2384986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04" name="组合 203">
            <a:extLst>
              <a:ext uri="{FF2B5EF4-FFF2-40B4-BE49-F238E27FC236}">
                <a16:creationId xmlns:a16="http://schemas.microsoft.com/office/drawing/2014/main" id="{3E6A3664-2536-88D5-4557-1A34997F96A8}"/>
              </a:ext>
            </a:extLst>
          </p:cNvPr>
          <p:cNvGrpSpPr/>
          <p:nvPr/>
        </p:nvGrpSpPr>
        <p:grpSpPr>
          <a:xfrm>
            <a:off x="5306646" y="3114103"/>
            <a:ext cx="1384206" cy="631097"/>
            <a:chOff x="1422754" y="2276187"/>
            <a:chExt cx="1384206" cy="631097"/>
          </a:xfrm>
        </p:grpSpPr>
        <p:grpSp>
          <p:nvGrpSpPr>
            <p:cNvPr id="205" name="组合 204">
              <a:extLst>
                <a:ext uri="{FF2B5EF4-FFF2-40B4-BE49-F238E27FC236}">
                  <a16:creationId xmlns:a16="http://schemas.microsoft.com/office/drawing/2014/main" id="{A4B6A40F-59FF-5FDD-8DA5-3B97096315A7}"/>
                </a:ext>
              </a:extLst>
            </p:cNvPr>
            <p:cNvGrpSpPr/>
            <p:nvPr/>
          </p:nvGrpSpPr>
          <p:grpSpPr>
            <a:xfrm>
              <a:off x="1422754" y="2276187"/>
              <a:ext cx="565604" cy="631097"/>
              <a:chOff x="1422754" y="2276187"/>
              <a:chExt cx="565604" cy="631097"/>
            </a:xfrm>
          </p:grpSpPr>
          <p:sp>
            <p:nvSpPr>
              <p:cNvPr id="211" name="椭圆 210">
                <a:extLst>
                  <a:ext uri="{FF2B5EF4-FFF2-40B4-BE49-F238E27FC236}">
                    <a16:creationId xmlns:a16="http://schemas.microsoft.com/office/drawing/2014/main" id="{C40EE49C-1003-4EF7-BAB2-6E2D90303F38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12" name="椭圆 211">
                <a:extLst>
                  <a:ext uri="{FF2B5EF4-FFF2-40B4-BE49-F238E27FC236}">
                    <a16:creationId xmlns:a16="http://schemas.microsoft.com/office/drawing/2014/main" id="{916A89FC-60FC-A218-4255-92036BF09E60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椭圆 212">
                <a:extLst>
                  <a:ext uri="{FF2B5EF4-FFF2-40B4-BE49-F238E27FC236}">
                    <a16:creationId xmlns:a16="http://schemas.microsoft.com/office/drawing/2014/main" id="{CA12E686-6FDD-E6A2-B506-BCB096A289CF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文本框 213">
                <a:extLst>
                  <a:ext uri="{FF2B5EF4-FFF2-40B4-BE49-F238E27FC236}">
                    <a16:creationId xmlns:a16="http://schemas.microsoft.com/office/drawing/2014/main" id="{834E3523-27A5-CB7F-7571-6E545A8AC6F8}"/>
                  </a:ext>
                </a:extLst>
              </p:cNvPr>
              <p:cNvSpPr txBox="1"/>
              <p:nvPr/>
            </p:nvSpPr>
            <p:spPr>
              <a:xfrm>
                <a:off x="1423351" y="2384986"/>
                <a:ext cx="5068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06" name="组合 205">
              <a:extLst>
                <a:ext uri="{FF2B5EF4-FFF2-40B4-BE49-F238E27FC236}">
                  <a16:creationId xmlns:a16="http://schemas.microsoft.com/office/drawing/2014/main" id="{E31D1A7F-0938-7916-C1C6-5498C581F244}"/>
                </a:ext>
              </a:extLst>
            </p:cNvPr>
            <p:cNvGrpSpPr/>
            <p:nvPr/>
          </p:nvGrpSpPr>
          <p:grpSpPr>
            <a:xfrm>
              <a:off x="2241356" y="2276187"/>
              <a:ext cx="565604" cy="631097"/>
              <a:chOff x="1422754" y="2276187"/>
              <a:chExt cx="565604" cy="631097"/>
            </a:xfrm>
          </p:grpSpPr>
          <p:sp>
            <p:nvSpPr>
              <p:cNvPr id="207" name="椭圆 206">
                <a:extLst>
                  <a:ext uri="{FF2B5EF4-FFF2-40B4-BE49-F238E27FC236}">
                    <a16:creationId xmlns:a16="http://schemas.microsoft.com/office/drawing/2014/main" id="{1CDAA2BA-333C-FC86-F5E9-D55F9429CC1C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椭圆 207">
                <a:extLst>
                  <a:ext uri="{FF2B5EF4-FFF2-40B4-BE49-F238E27FC236}">
                    <a16:creationId xmlns:a16="http://schemas.microsoft.com/office/drawing/2014/main" id="{37808831-8C1B-B2A6-12E0-5D334E0941C6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椭圆 208">
                <a:extLst>
                  <a:ext uri="{FF2B5EF4-FFF2-40B4-BE49-F238E27FC236}">
                    <a16:creationId xmlns:a16="http://schemas.microsoft.com/office/drawing/2014/main" id="{C7302AA5-25DD-53F2-C2F4-55ED4F8D147B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文本框 209">
                <a:extLst>
                  <a:ext uri="{FF2B5EF4-FFF2-40B4-BE49-F238E27FC236}">
                    <a16:creationId xmlns:a16="http://schemas.microsoft.com/office/drawing/2014/main" id="{1B491475-C86C-6929-8B18-B9E0D0E10529}"/>
                  </a:ext>
                </a:extLst>
              </p:cNvPr>
              <p:cNvSpPr txBox="1"/>
              <p:nvPr/>
            </p:nvSpPr>
            <p:spPr>
              <a:xfrm>
                <a:off x="1423351" y="2384986"/>
                <a:ext cx="5068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F04B5DB6-BDDB-1AE5-CD21-F3E87932EBB5}"/>
              </a:ext>
            </a:extLst>
          </p:cNvPr>
          <p:cNvGrpSpPr/>
          <p:nvPr/>
        </p:nvGrpSpPr>
        <p:grpSpPr>
          <a:xfrm>
            <a:off x="5300790" y="2273360"/>
            <a:ext cx="1384206" cy="631097"/>
            <a:chOff x="1422754" y="2276187"/>
            <a:chExt cx="1384206" cy="631097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13B02032-0C2E-DB57-1196-BA8AA8AD5237}"/>
                </a:ext>
              </a:extLst>
            </p:cNvPr>
            <p:cNvGrpSpPr/>
            <p:nvPr/>
          </p:nvGrpSpPr>
          <p:grpSpPr>
            <a:xfrm>
              <a:off x="1422754" y="2276187"/>
              <a:ext cx="565604" cy="631097"/>
              <a:chOff x="1422754" y="2276187"/>
              <a:chExt cx="565604" cy="631097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221EB394-5C37-D818-0E5C-475089259208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5AF2D409-C7EE-B925-0C89-A341668376A7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F5D6C1DE-593B-F674-546D-DE34FFEC4952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38105482-4CEE-DB74-AE39-C027014DA3D1}"/>
                  </a:ext>
                </a:extLst>
              </p:cNvPr>
              <p:cNvSpPr txBox="1"/>
              <p:nvPr/>
            </p:nvSpPr>
            <p:spPr>
              <a:xfrm>
                <a:off x="1423351" y="2384986"/>
                <a:ext cx="5068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3CC070B3-D2F6-7E70-A750-DCF624836E46}"/>
                </a:ext>
              </a:extLst>
            </p:cNvPr>
            <p:cNvGrpSpPr/>
            <p:nvPr/>
          </p:nvGrpSpPr>
          <p:grpSpPr>
            <a:xfrm>
              <a:off x="2241356" y="2276187"/>
              <a:ext cx="565604" cy="631097"/>
              <a:chOff x="1422754" y="2276187"/>
              <a:chExt cx="565604" cy="631097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D78911DB-7FB5-D0AE-112C-371526520681}"/>
                  </a:ext>
                </a:extLst>
              </p:cNvPr>
              <p:cNvSpPr/>
              <p:nvPr/>
            </p:nvSpPr>
            <p:spPr>
              <a:xfrm>
                <a:off x="1422754" y="2276187"/>
                <a:ext cx="565604" cy="56560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21D1B6FC-54F0-8C53-31B1-B7444D4E9B4E}"/>
                  </a:ext>
                </a:extLst>
              </p:cNvPr>
              <p:cNvSpPr/>
              <p:nvPr/>
            </p:nvSpPr>
            <p:spPr>
              <a:xfrm>
                <a:off x="1615671" y="2326531"/>
                <a:ext cx="179770" cy="4571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C0C6354E-DB7C-DC7E-5C35-A52F2C18F0E3}"/>
                  </a:ext>
                </a:extLst>
              </p:cNvPr>
              <p:cNvSpPr/>
              <p:nvPr/>
            </p:nvSpPr>
            <p:spPr>
              <a:xfrm>
                <a:off x="1519212" y="2861565"/>
                <a:ext cx="372687" cy="4571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16217D71-25D7-BDBD-7E6C-2136DB7A5BC2}"/>
                  </a:ext>
                </a:extLst>
              </p:cNvPr>
              <p:cNvSpPr txBox="1"/>
              <p:nvPr/>
            </p:nvSpPr>
            <p:spPr>
              <a:xfrm>
                <a:off x="1423351" y="2384986"/>
                <a:ext cx="5068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b="1" i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</a:t>
                </a:r>
                <a:endParaRPr lang="zh-CN" altLang="en-US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45" name="组合 244">
            <a:extLst>
              <a:ext uri="{FF2B5EF4-FFF2-40B4-BE49-F238E27FC236}">
                <a16:creationId xmlns:a16="http://schemas.microsoft.com/office/drawing/2014/main" id="{7A09CA06-74BF-F9D9-3AE5-8C0883DF046E}"/>
              </a:ext>
            </a:extLst>
          </p:cNvPr>
          <p:cNvGrpSpPr/>
          <p:nvPr/>
        </p:nvGrpSpPr>
        <p:grpSpPr>
          <a:xfrm>
            <a:off x="3531465" y="2490297"/>
            <a:ext cx="1096122" cy="1096122"/>
            <a:chOff x="3446404" y="2490297"/>
            <a:chExt cx="1096122" cy="1096122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2EE12214-B96F-D70D-5489-4D3BCF65B547}"/>
                </a:ext>
              </a:extLst>
            </p:cNvPr>
            <p:cNvGrpSpPr/>
            <p:nvPr/>
          </p:nvGrpSpPr>
          <p:grpSpPr>
            <a:xfrm>
              <a:off x="3446404" y="2490297"/>
              <a:ext cx="1096122" cy="1096122"/>
              <a:chOff x="3460592" y="2332878"/>
              <a:chExt cx="1096122" cy="1096122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6A5549CB-ABD5-BE5E-8FAC-51653C96A1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0592" y="2332878"/>
                <a:ext cx="1096122" cy="1096122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DF649AA-12F6-A571-79AF-D5D0F8ECD85C}"/>
                  </a:ext>
                </a:extLst>
              </p:cNvPr>
              <p:cNvSpPr txBox="1"/>
              <p:nvPr/>
            </p:nvSpPr>
            <p:spPr>
              <a:xfrm>
                <a:off x="3620389" y="2642797"/>
                <a:ext cx="849697" cy="430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alibri"/>
                  </a:rPr>
                  <a:t>cat 1</a:t>
                </a:r>
              </a:p>
            </p:txBody>
          </p:sp>
        </p:grpSp>
        <p:grpSp>
          <p:nvGrpSpPr>
            <p:cNvPr id="129" name="组合 128">
              <a:extLst>
                <a:ext uri="{FF2B5EF4-FFF2-40B4-BE49-F238E27FC236}">
                  <a16:creationId xmlns:a16="http://schemas.microsoft.com/office/drawing/2014/main" id="{EFEF6D97-DB6B-EFFD-730C-DA24B9C06547}"/>
                </a:ext>
              </a:extLst>
            </p:cNvPr>
            <p:cNvGrpSpPr/>
            <p:nvPr/>
          </p:nvGrpSpPr>
          <p:grpSpPr>
            <a:xfrm>
              <a:off x="3529251" y="2699854"/>
              <a:ext cx="933053" cy="663939"/>
              <a:chOff x="3529251" y="2220485"/>
              <a:chExt cx="933053" cy="663939"/>
            </a:xfrm>
          </p:grpSpPr>
          <p:grpSp>
            <p:nvGrpSpPr>
              <p:cNvPr id="118" name="组合 117">
                <a:extLst>
                  <a:ext uri="{FF2B5EF4-FFF2-40B4-BE49-F238E27FC236}">
                    <a16:creationId xmlns:a16="http://schemas.microsoft.com/office/drawing/2014/main" id="{EED4F580-5B45-D5B5-C8F8-78EED71DB46C}"/>
                  </a:ext>
                </a:extLst>
              </p:cNvPr>
              <p:cNvGrpSpPr/>
              <p:nvPr/>
            </p:nvGrpSpPr>
            <p:grpSpPr>
              <a:xfrm>
                <a:off x="3935198" y="2220485"/>
                <a:ext cx="527106" cy="369804"/>
                <a:chOff x="3935198" y="2220485"/>
                <a:chExt cx="527106" cy="369804"/>
              </a:xfrm>
            </p:grpSpPr>
            <p:cxnSp>
              <p:nvCxnSpPr>
                <p:cNvPr id="72" name="直接连接符 71">
                  <a:extLst>
                    <a:ext uri="{FF2B5EF4-FFF2-40B4-BE49-F238E27FC236}">
                      <a16:creationId xmlns:a16="http://schemas.microsoft.com/office/drawing/2014/main" id="{602FCB4C-7AFB-1F9A-DBA7-D54FBD7121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35198" y="2220485"/>
                  <a:ext cx="0" cy="15961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>
                  <a:extLst>
                    <a:ext uri="{FF2B5EF4-FFF2-40B4-BE49-F238E27FC236}">
                      <a16:creationId xmlns:a16="http://schemas.microsoft.com/office/drawing/2014/main" id="{B9949AB8-3618-4155-876C-C64CEBC55D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31050" y="2225853"/>
                  <a:ext cx="0" cy="135669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>
                  <a:extLst>
                    <a:ext uri="{FF2B5EF4-FFF2-40B4-BE49-F238E27FC236}">
                      <a16:creationId xmlns:a16="http://schemas.microsoft.com/office/drawing/2014/main" id="{8CEE5D9F-257A-EF1A-5D45-DC79DF54C8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23636" y="2239433"/>
                  <a:ext cx="0" cy="140665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>
                  <a:extLst>
                    <a:ext uri="{FF2B5EF4-FFF2-40B4-BE49-F238E27FC236}">
                      <a16:creationId xmlns:a16="http://schemas.microsoft.com/office/drawing/2014/main" id="{ACDBD7EF-4E03-C30B-0E01-0D7F85ADA5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08303" y="2239433"/>
                  <a:ext cx="0" cy="122554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>
                  <a:extLst>
                    <a:ext uri="{FF2B5EF4-FFF2-40B4-BE49-F238E27FC236}">
                      <a16:creationId xmlns:a16="http://schemas.microsoft.com/office/drawing/2014/main" id="{F49FA2B9-F404-BEF0-86E0-1D41F3AE9B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71582" y="2270829"/>
                  <a:ext cx="19031" cy="14403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直接连接符 76">
                  <a:extLst>
                    <a:ext uri="{FF2B5EF4-FFF2-40B4-BE49-F238E27FC236}">
                      <a16:creationId xmlns:a16="http://schemas.microsoft.com/office/drawing/2014/main" id="{F71FE531-0FC0-FF3C-0BC2-C277E3CF4E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11504" y="2282857"/>
                  <a:ext cx="80966" cy="158261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>
                  <a:extLst>
                    <a:ext uri="{FF2B5EF4-FFF2-40B4-BE49-F238E27FC236}">
                      <a16:creationId xmlns:a16="http://schemas.microsoft.com/office/drawing/2014/main" id="{AA7022FC-1DC2-4744-FABA-BEC90BF9E9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48750" y="2380098"/>
                  <a:ext cx="87522" cy="10826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>
                  <a:extLst>
                    <a:ext uri="{FF2B5EF4-FFF2-40B4-BE49-F238E27FC236}">
                      <a16:creationId xmlns:a16="http://schemas.microsoft.com/office/drawing/2014/main" id="{2C7C7A1E-DB59-FB9A-D014-524AB75F5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75587" y="2485651"/>
                  <a:ext cx="85842" cy="5309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>
                  <a:extLst>
                    <a:ext uri="{FF2B5EF4-FFF2-40B4-BE49-F238E27FC236}">
                      <a16:creationId xmlns:a16="http://schemas.microsoft.com/office/drawing/2014/main" id="{B41A5E29-8A25-C33E-78FE-DD73D219E9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378585" y="2585247"/>
                  <a:ext cx="83719" cy="504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组合 118">
                <a:extLst>
                  <a:ext uri="{FF2B5EF4-FFF2-40B4-BE49-F238E27FC236}">
                    <a16:creationId xmlns:a16="http://schemas.microsoft.com/office/drawing/2014/main" id="{27649ACC-519A-5610-DA7D-AF465CCEEE07}"/>
                  </a:ext>
                </a:extLst>
              </p:cNvPr>
              <p:cNvGrpSpPr/>
              <p:nvPr/>
            </p:nvGrpSpPr>
            <p:grpSpPr>
              <a:xfrm rot="10800000">
                <a:off x="3529251" y="2514620"/>
                <a:ext cx="527106" cy="369804"/>
                <a:chOff x="3935198" y="2220485"/>
                <a:chExt cx="527106" cy="369804"/>
              </a:xfrm>
            </p:grpSpPr>
            <p:cxnSp>
              <p:nvCxnSpPr>
                <p:cNvPr id="120" name="直接连接符 119">
                  <a:extLst>
                    <a:ext uri="{FF2B5EF4-FFF2-40B4-BE49-F238E27FC236}">
                      <a16:creationId xmlns:a16="http://schemas.microsoft.com/office/drawing/2014/main" id="{3ADCE91C-E8A0-18A2-ABBB-C04DE2FA27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35198" y="2220485"/>
                  <a:ext cx="0" cy="15961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>
                  <a:extLst>
                    <a:ext uri="{FF2B5EF4-FFF2-40B4-BE49-F238E27FC236}">
                      <a16:creationId xmlns:a16="http://schemas.microsoft.com/office/drawing/2014/main" id="{051F9BBA-3F52-911D-1C63-05015FFF5B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31050" y="2225853"/>
                  <a:ext cx="0" cy="135669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>
                  <a:extLst>
                    <a:ext uri="{FF2B5EF4-FFF2-40B4-BE49-F238E27FC236}">
                      <a16:creationId xmlns:a16="http://schemas.microsoft.com/office/drawing/2014/main" id="{E86C251D-DC16-5A5D-ACB0-BF4402BC97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23636" y="2239433"/>
                  <a:ext cx="0" cy="140665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>
                  <a:extLst>
                    <a:ext uri="{FF2B5EF4-FFF2-40B4-BE49-F238E27FC236}">
                      <a16:creationId xmlns:a16="http://schemas.microsoft.com/office/drawing/2014/main" id="{896FA4FC-ED29-C926-A511-72EF546981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08303" y="2239433"/>
                  <a:ext cx="0" cy="122554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>
                  <a:extLst>
                    <a:ext uri="{FF2B5EF4-FFF2-40B4-BE49-F238E27FC236}">
                      <a16:creationId xmlns:a16="http://schemas.microsoft.com/office/drawing/2014/main" id="{6C486877-5017-015A-DA5C-BB4B6DA2DE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71582" y="2270829"/>
                  <a:ext cx="19031" cy="14403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>
                  <a:extLst>
                    <a:ext uri="{FF2B5EF4-FFF2-40B4-BE49-F238E27FC236}">
                      <a16:creationId xmlns:a16="http://schemas.microsoft.com/office/drawing/2014/main" id="{3656A8B6-BCC2-EC9C-9329-90B9C4F9F6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11504" y="2282857"/>
                  <a:ext cx="80966" cy="158261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>
                  <a:extLst>
                    <a:ext uri="{FF2B5EF4-FFF2-40B4-BE49-F238E27FC236}">
                      <a16:creationId xmlns:a16="http://schemas.microsoft.com/office/drawing/2014/main" id="{55B6C71B-0E04-01C5-3AC4-71B5923449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48750" y="2380098"/>
                  <a:ext cx="87522" cy="10826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>
                  <a:extLst>
                    <a:ext uri="{FF2B5EF4-FFF2-40B4-BE49-F238E27FC236}">
                      <a16:creationId xmlns:a16="http://schemas.microsoft.com/office/drawing/2014/main" id="{140108C5-908B-BF33-F851-ECB6569CC8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75587" y="2485651"/>
                  <a:ext cx="85842" cy="5309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>
                  <a:extLst>
                    <a:ext uri="{FF2B5EF4-FFF2-40B4-BE49-F238E27FC236}">
                      <a16:creationId xmlns:a16="http://schemas.microsoft.com/office/drawing/2014/main" id="{15331EBA-5D26-F3A8-2AB6-6F907C4352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378585" y="2585247"/>
                  <a:ext cx="83719" cy="504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52" name="文本框 251">
            <a:extLst>
              <a:ext uri="{FF2B5EF4-FFF2-40B4-BE49-F238E27FC236}">
                <a16:creationId xmlns:a16="http://schemas.microsoft.com/office/drawing/2014/main" id="{6DBFCE53-D456-9E02-A0AA-6ADD15D31864}"/>
              </a:ext>
            </a:extLst>
          </p:cNvPr>
          <p:cNvSpPr txBox="1"/>
          <p:nvPr/>
        </p:nvSpPr>
        <p:spPr>
          <a:xfrm>
            <a:off x="7722095" y="4518888"/>
            <a:ext cx="3628787" cy="430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i="1" dirty="0"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With chiral catalyst</a:t>
            </a:r>
          </a:p>
        </p:txBody>
      </p:sp>
      <p:grpSp>
        <p:nvGrpSpPr>
          <p:cNvPr id="253" name="组合 252">
            <a:extLst>
              <a:ext uri="{FF2B5EF4-FFF2-40B4-BE49-F238E27FC236}">
                <a16:creationId xmlns:a16="http://schemas.microsoft.com/office/drawing/2014/main" id="{8BE9EBBB-606D-ECC8-529F-451DA1526E24}"/>
              </a:ext>
            </a:extLst>
          </p:cNvPr>
          <p:cNvGrpSpPr/>
          <p:nvPr/>
        </p:nvGrpSpPr>
        <p:grpSpPr>
          <a:xfrm>
            <a:off x="6503292" y="4203932"/>
            <a:ext cx="1096122" cy="1096122"/>
            <a:chOff x="3460592" y="2332878"/>
            <a:chExt cx="1096122" cy="1096122"/>
          </a:xfrm>
        </p:grpSpPr>
        <p:pic>
          <p:nvPicPr>
            <p:cNvPr id="254" name="图片 253">
              <a:extLst>
                <a:ext uri="{FF2B5EF4-FFF2-40B4-BE49-F238E27FC236}">
                  <a16:creationId xmlns:a16="http://schemas.microsoft.com/office/drawing/2014/main" id="{2DA4DB45-2EE6-E5A1-3AE0-A93AF9892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0592" y="2332878"/>
              <a:ext cx="1096122" cy="109612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55" name="文本框 254">
              <a:extLst>
                <a:ext uri="{FF2B5EF4-FFF2-40B4-BE49-F238E27FC236}">
                  <a16:creationId xmlns:a16="http://schemas.microsoft.com/office/drawing/2014/main" id="{DD456E71-5186-B0B5-9193-73DFC6B75EC6}"/>
                </a:ext>
              </a:extLst>
            </p:cNvPr>
            <p:cNvSpPr txBox="1"/>
            <p:nvPr/>
          </p:nvSpPr>
          <p:spPr>
            <a:xfrm>
              <a:off x="3620389" y="2642797"/>
              <a:ext cx="849697" cy="430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Calibri"/>
                </a:rPr>
                <a:t>cat 2</a:t>
              </a:r>
            </a:p>
          </p:txBody>
        </p:sp>
      </p:grpSp>
      <p:grpSp>
        <p:nvGrpSpPr>
          <p:cNvPr id="256" name="组合 255">
            <a:extLst>
              <a:ext uri="{FF2B5EF4-FFF2-40B4-BE49-F238E27FC236}">
                <a16:creationId xmlns:a16="http://schemas.microsoft.com/office/drawing/2014/main" id="{AB419AB8-4CBA-D853-9C24-8D25AB7022FD}"/>
              </a:ext>
            </a:extLst>
          </p:cNvPr>
          <p:cNvGrpSpPr/>
          <p:nvPr/>
        </p:nvGrpSpPr>
        <p:grpSpPr>
          <a:xfrm>
            <a:off x="1771761" y="4184691"/>
            <a:ext cx="1096122" cy="1096122"/>
            <a:chOff x="3446404" y="2490297"/>
            <a:chExt cx="1096122" cy="1096122"/>
          </a:xfrm>
        </p:grpSpPr>
        <p:grpSp>
          <p:nvGrpSpPr>
            <p:cNvPr id="257" name="组合 256">
              <a:extLst>
                <a:ext uri="{FF2B5EF4-FFF2-40B4-BE49-F238E27FC236}">
                  <a16:creationId xmlns:a16="http://schemas.microsoft.com/office/drawing/2014/main" id="{E888C74B-A6EC-B805-5D22-0BC58EEA1023}"/>
                </a:ext>
              </a:extLst>
            </p:cNvPr>
            <p:cNvGrpSpPr/>
            <p:nvPr/>
          </p:nvGrpSpPr>
          <p:grpSpPr>
            <a:xfrm>
              <a:off x="3446404" y="2490297"/>
              <a:ext cx="1096122" cy="1096122"/>
              <a:chOff x="3460592" y="2332878"/>
              <a:chExt cx="1096122" cy="1096122"/>
            </a:xfrm>
          </p:grpSpPr>
          <p:pic>
            <p:nvPicPr>
              <p:cNvPr id="279" name="图片 278">
                <a:extLst>
                  <a:ext uri="{FF2B5EF4-FFF2-40B4-BE49-F238E27FC236}">
                    <a16:creationId xmlns:a16="http://schemas.microsoft.com/office/drawing/2014/main" id="{F9674DA5-E3A3-7744-0A92-0DBFB68C0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0592" y="2332878"/>
                <a:ext cx="1096122" cy="1096122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280" name="文本框 279">
                <a:extLst>
                  <a:ext uri="{FF2B5EF4-FFF2-40B4-BE49-F238E27FC236}">
                    <a16:creationId xmlns:a16="http://schemas.microsoft.com/office/drawing/2014/main" id="{30521254-E573-DE01-6BE0-AF0E7D9DC9E3}"/>
                  </a:ext>
                </a:extLst>
              </p:cNvPr>
              <p:cNvSpPr txBox="1"/>
              <p:nvPr/>
            </p:nvSpPr>
            <p:spPr>
              <a:xfrm>
                <a:off x="3620389" y="2642797"/>
                <a:ext cx="849697" cy="430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alibri"/>
                  </a:rPr>
                  <a:t>cat 1</a:t>
                </a:r>
              </a:p>
            </p:txBody>
          </p:sp>
        </p:grpSp>
        <p:grpSp>
          <p:nvGrpSpPr>
            <p:cNvPr id="258" name="组合 257">
              <a:extLst>
                <a:ext uri="{FF2B5EF4-FFF2-40B4-BE49-F238E27FC236}">
                  <a16:creationId xmlns:a16="http://schemas.microsoft.com/office/drawing/2014/main" id="{72F8F99F-CDF0-A550-DDCA-1EFAD0CC61B7}"/>
                </a:ext>
              </a:extLst>
            </p:cNvPr>
            <p:cNvGrpSpPr/>
            <p:nvPr/>
          </p:nvGrpSpPr>
          <p:grpSpPr>
            <a:xfrm>
              <a:off x="3529251" y="2699854"/>
              <a:ext cx="933053" cy="663939"/>
              <a:chOff x="3529251" y="2220485"/>
              <a:chExt cx="933053" cy="663939"/>
            </a:xfrm>
          </p:grpSpPr>
          <p:grpSp>
            <p:nvGrpSpPr>
              <p:cNvPr id="259" name="组合 258">
                <a:extLst>
                  <a:ext uri="{FF2B5EF4-FFF2-40B4-BE49-F238E27FC236}">
                    <a16:creationId xmlns:a16="http://schemas.microsoft.com/office/drawing/2014/main" id="{82A9096D-DE75-1206-439E-05D2A4A7106E}"/>
                  </a:ext>
                </a:extLst>
              </p:cNvPr>
              <p:cNvGrpSpPr/>
              <p:nvPr/>
            </p:nvGrpSpPr>
            <p:grpSpPr>
              <a:xfrm>
                <a:off x="3935198" y="2220485"/>
                <a:ext cx="527106" cy="369804"/>
                <a:chOff x="3935198" y="2220485"/>
                <a:chExt cx="527106" cy="369804"/>
              </a:xfrm>
            </p:grpSpPr>
            <p:cxnSp>
              <p:nvCxnSpPr>
                <p:cNvPr id="270" name="直接连接符 269">
                  <a:extLst>
                    <a:ext uri="{FF2B5EF4-FFF2-40B4-BE49-F238E27FC236}">
                      <a16:creationId xmlns:a16="http://schemas.microsoft.com/office/drawing/2014/main" id="{C2F3385D-490B-0F8D-9E80-719751711A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35198" y="2220485"/>
                  <a:ext cx="0" cy="15961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直接连接符 270">
                  <a:extLst>
                    <a:ext uri="{FF2B5EF4-FFF2-40B4-BE49-F238E27FC236}">
                      <a16:creationId xmlns:a16="http://schemas.microsoft.com/office/drawing/2014/main" id="{5DFDD4D6-23C0-CC09-66C5-2AB7701D35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31050" y="2225853"/>
                  <a:ext cx="0" cy="135669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直接连接符 271">
                  <a:extLst>
                    <a:ext uri="{FF2B5EF4-FFF2-40B4-BE49-F238E27FC236}">
                      <a16:creationId xmlns:a16="http://schemas.microsoft.com/office/drawing/2014/main" id="{D468DAD2-65DF-DF5A-0445-9E0ABFA430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23636" y="2239433"/>
                  <a:ext cx="0" cy="140665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直接连接符 272">
                  <a:extLst>
                    <a:ext uri="{FF2B5EF4-FFF2-40B4-BE49-F238E27FC236}">
                      <a16:creationId xmlns:a16="http://schemas.microsoft.com/office/drawing/2014/main" id="{94CBB3A2-202C-813D-8D66-64307568BC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08303" y="2239433"/>
                  <a:ext cx="0" cy="122554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直接连接符 273">
                  <a:extLst>
                    <a:ext uri="{FF2B5EF4-FFF2-40B4-BE49-F238E27FC236}">
                      <a16:creationId xmlns:a16="http://schemas.microsoft.com/office/drawing/2014/main" id="{B94D9956-BEF0-8C03-DE0D-63A997F223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71582" y="2270829"/>
                  <a:ext cx="19031" cy="14403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直接连接符 274">
                  <a:extLst>
                    <a:ext uri="{FF2B5EF4-FFF2-40B4-BE49-F238E27FC236}">
                      <a16:creationId xmlns:a16="http://schemas.microsoft.com/office/drawing/2014/main" id="{CA139915-3F46-C3FE-BD94-B250BA76AC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11504" y="2282857"/>
                  <a:ext cx="80966" cy="158261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直接连接符 275">
                  <a:extLst>
                    <a:ext uri="{FF2B5EF4-FFF2-40B4-BE49-F238E27FC236}">
                      <a16:creationId xmlns:a16="http://schemas.microsoft.com/office/drawing/2014/main" id="{62CD3C95-3B2E-30D0-CC9D-25D7CF0ADD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48750" y="2380098"/>
                  <a:ext cx="87522" cy="10826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直接连接符 276">
                  <a:extLst>
                    <a:ext uri="{FF2B5EF4-FFF2-40B4-BE49-F238E27FC236}">
                      <a16:creationId xmlns:a16="http://schemas.microsoft.com/office/drawing/2014/main" id="{5588A4E5-8FCE-616D-EFBB-88A21E8696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75587" y="2485651"/>
                  <a:ext cx="85842" cy="5309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直接连接符 277">
                  <a:extLst>
                    <a:ext uri="{FF2B5EF4-FFF2-40B4-BE49-F238E27FC236}">
                      <a16:creationId xmlns:a16="http://schemas.microsoft.com/office/drawing/2014/main" id="{54EFACA7-CA9D-9C2B-839F-DFBB687504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378585" y="2585247"/>
                  <a:ext cx="83719" cy="504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组合 259">
                <a:extLst>
                  <a:ext uri="{FF2B5EF4-FFF2-40B4-BE49-F238E27FC236}">
                    <a16:creationId xmlns:a16="http://schemas.microsoft.com/office/drawing/2014/main" id="{D55A01AF-8CDC-7688-4FB2-751963981014}"/>
                  </a:ext>
                </a:extLst>
              </p:cNvPr>
              <p:cNvGrpSpPr/>
              <p:nvPr/>
            </p:nvGrpSpPr>
            <p:grpSpPr>
              <a:xfrm rot="10800000">
                <a:off x="3529251" y="2514620"/>
                <a:ext cx="527106" cy="369804"/>
                <a:chOff x="3935198" y="2220485"/>
                <a:chExt cx="527106" cy="369804"/>
              </a:xfrm>
            </p:grpSpPr>
            <p:cxnSp>
              <p:nvCxnSpPr>
                <p:cNvPr id="261" name="直接连接符 260">
                  <a:extLst>
                    <a:ext uri="{FF2B5EF4-FFF2-40B4-BE49-F238E27FC236}">
                      <a16:creationId xmlns:a16="http://schemas.microsoft.com/office/drawing/2014/main" id="{AC2551D1-7F05-B663-737E-11C2BAEDE4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35198" y="2220485"/>
                  <a:ext cx="0" cy="15961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直接连接符 261">
                  <a:extLst>
                    <a:ext uri="{FF2B5EF4-FFF2-40B4-BE49-F238E27FC236}">
                      <a16:creationId xmlns:a16="http://schemas.microsoft.com/office/drawing/2014/main" id="{5A22D121-09B7-F45B-1167-559B94AE06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31050" y="2225853"/>
                  <a:ext cx="0" cy="135669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直接连接符 262">
                  <a:extLst>
                    <a:ext uri="{FF2B5EF4-FFF2-40B4-BE49-F238E27FC236}">
                      <a16:creationId xmlns:a16="http://schemas.microsoft.com/office/drawing/2014/main" id="{96BA8BE3-9911-D8EB-AD13-3B6CA91A3E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23636" y="2239433"/>
                  <a:ext cx="0" cy="140665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直接连接符 263">
                  <a:extLst>
                    <a:ext uri="{FF2B5EF4-FFF2-40B4-BE49-F238E27FC236}">
                      <a16:creationId xmlns:a16="http://schemas.microsoft.com/office/drawing/2014/main" id="{6C2D9E81-938A-A415-7D1D-AC011D3A8C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08303" y="2239433"/>
                  <a:ext cx="0" cy="122554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直接连接符 264">
                  <a:extLst>
                    <a:ext uri="{FF2B5EF4-FFF2-40B4-BE49-F238E27FC236}">
                      <a16:creationId xmlns:a16="http://schemas.microsoft.com/office/drawing/2014/main" id="{5A4D0E64-B524-D616-A7A1-600E36016E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71582" y="2270829"/>
                  <a:ext cx="19031" cy="14403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直接连接符 265">
                  <a:extLst>
                    <a:ext uri="{FF2B5EF4-FFF2-40B4-BE49-F238E27FC236}">
                      <a16:creationId xmlns:a16="http://schemas.microsoft.com/office/drawing/2014/main" id="{6A98F0F5-5024-5A03-F517-5871FF0108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11504" y="2282857"/>
                  <a:ext cx="80966" cy="158261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直接连接符 266">
                  <a:extLst>
                    <a:ext uri="{FF2B5EF4-FFF2-40B4-BE49-F238E27FC236}">
                      <a16:creationId xmlns:a16="http://schemas.microsoft.com/office/drawing/2014/main" id="{EE20C600-E38F-2355-3F64-C6DDDFD796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48750" y="2380098"/>
                  <a:ext cx="87522" cy="10826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直接连接符 267">
                  <a:extLst>
                    <a:ext uri="{FF2B5EF4-FFF2-40B4-BE49-F238E27FC236}">
                      <a16:creationId xmlns:a16="http://schemas.microsoft.com/office/drawing/2014/main" id="{C3A9335A-D3FF-B956-CEDE-B311F69E2C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75587" y="2485651"/>
                  <a:ext cx="85842" cy="5309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直接连接符 268">
                  <a:extLst>
                    <a:ext uri="{FF2B5EF4-FFF2-40B4-BE49-F238E27FC236}">
                      <a16:creationId xmlns:a16="http://schemas.microsoft.com/office/drawing/2014/main" id="{4F52D194-F15B-98AA-A5D1-757DB2E2D7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378585" y="2585247"/>
                  <a:ext cx="83719" cy="504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81" name="文本框 280">
            <a:extLst>
              <a:ext uri="{FF2B5EF4-FFF2-40B4-BE49-F238E27FC236}">
                <a16:creationId xmlns:a16="http://schemas.microsoft.com/office/drawing/2014/main" id="{EB631EE6-03A8-3489-5486-CE5FE20568A4}"/>
              </a:ext>
            </a:extLst>
          </p:cNvPr>
          <p:cNvSpPr txBox="1"/>
          <p:nvPr/>
        </p:nvSpPr>
        <p:spPr>
          <a:xfrm>
            <a:off x="2928998" y="4517565"/>
            <a:ext cx="4198322" cy="430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i="1" dirty="0"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With or without  catalyst</a:t>
            </a:r>
          </a:p>
        </p:txBody>
      </p:sp>
      <p:grpSp>
        <p:nvGrpSpPr>
          <p:cNvPr id="282" name="组合 281">
            <a:extLst>
              <a:ext uri="{FF2B5EF4-FFF2-40B4-BE49-F238E27FC236}">
                <a16:creationId xmlns:a16="http://schemas.microsoft.com/office/drawing/2014/main" id="{E73B6055-BC9F-392A-887B-8F680BD3EA5D}"/>
              </a:ext>
            </a:extLst>
          </p:cNvPr>
          <p:cNvGrpSpPr/>
          <p:nvPr/>
        </p:nvGrpSpPr>
        <p:grpSpPr>
          <a:xfrm>
            <a:off x="606805" y="869898"/>
            <a:ext cx="562826" cy="562826"/>
            <a:chOff x="1730864" y="705006"/>
            <a:chExt cx="562826" cy="562826"/>
          </a:xfrm>
        </p:grpSpPr>
        <p:sp>
          <p:nvSpPr>
            <p:cNvPr id="283" name="Oval 5">
              <a:extLst>
                <a:ext uri="{FF2B5EF4-FFF2-40B4-BE49-F238E27FC236}">
                  <a16:creationId xmlns:a16="http://schemas.microsoft.com/office/drawing/2014/main" id="{1572650D-35B0-C339-0522-847BC34FBD98}"/>
                </a:ext>
              </a:extLst>
            </p:cNvPr>
            <p:cNvSpPr/>
            <p:nvPr/>
          </p:nvSpPr>
          <p:spPr>
            <a:xfrm flipV="1">
              <a:off x="1730864" y="705006"/>
              <a:ext cx="562826" cy="562826"/>
            </a:xfrm>
            <a:prstGeom prst="ellipse">
              <a:avLst/>
            </a:prstGeom>
            <a:solidFill>
              <a:srgbClr val="E600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  <a:latin typeface="思源黑体 CN ExtraLight" panose="020B0200000000000000" pitchFamily="34" charset="-122"/>
                <a:ea typeface="思源黑体 CN ExtraLight" panose="020B0200000000000000" pitchFamily="34" charset="-122"/>
              </a:endParaRPr>
            </a:p>
          </p:txBody>
        </p:sp>
        <p:sp>
          <p:nvSpPr>
            <p:cNvPr id="284" name="TextBox 46">
              <a:extLst>
                <a:ext uri="{FF2B5EF4-FFF2-40B4-BE49-F238E27FC236}">
                  <a16:creationId xmlns:a16="http://schemas.microsoft.com/office/drawing/2014/main" id="{0674D8C5-88B7-6942-D49B-906AA5BD43F2}"/>
                </a:ext>
              </a:extLst>
            </p:cNvPr>
            <p:cNvSpPr txBox="1"/>
            <p:nvPr/>
          </p:nvSpPr>
          <p:spPr>
            <a:xfrm>
              <a:off x="1852543" y="755587"/>
              <a:ext cx="3194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pitchFamily="34" charset="0"/>
                </a:rPr>
                <a:t>1</a:t>
              </a:r>
              <a:endParaRPr lang="id-ID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5294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1F40C-91B6-ED4A-616D-791BC2EEA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1296AF6-A16D-D80F-AF01-B474559A4AAD}"/>
              </a:ext>
            </a:extLst>
          </p:cNvPr>
          <p:cNvGrpSpPr/>
          <p:nvPr/>
        </p:nvGrpSpPr>
        <p:grpSpPr>
          <a:xfrm>
            <a:off x="11786036" y="6508730"/>
            <a:ext cx="505989" cy="246221"/>
            <a:chOff x="11415078" y="270991"/>
            <a:chExt cx="505989" cy="246221"/>
          </a:xfrm>
        </p:grpSpPr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8E96D8DF-4203-D986-BD6C-46AB7BD44A61}"/>
                </a:ext>
              </a:extLst>
            </p:cNvPr>
            <p:cNvSpPr txBox="1"/>
            <p:nvPr/>
          </p:nvSpPr>
          <p:spPr>
            <a:xfrm>
              <a:off x="11470959" y="270991"/>
              <a:ext cx="4501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fld id="{260E2A6B-A809-4840-BF14-8648BC0BDF87}" type="slidenum">
                <a:rPr lang="id-ID" sz="1000" b="0" i="0" strike="noStrike" spc="30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Heavy" panose="020F0902020204030203" pitchFamily="34" charset="0"/>
                </a:rPr>
                <a:pPr/>
                <a:t>6</a:t>
              </a:fld>
              <a:endParaRPr lang="id-ID" sz="1000" b="0" i="0" strike="noStrike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Heavy" panose="020F0902020204030203" pitchFamily="34" charset="0"/>
              </a:endParaRPr>
            </a:p>
          </p:txBody>
        </p:sp>
        <p:cxnSp>
          <p:nvCxnSpPr>
            <p:cNvPr id="7" name="Straight Connector 26">
              <a:extLst>
                <a:ext uri="{FF2B5EF4-FFF2-40B4-BE49-F238E27FC236}">
                  <a16:creationId xmlns:a16="http://schemas.microsoft.com/office/drawing/2014/main" id="{8607E765-D2A0-AAF3-B034-1280EA3C23CE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78" y="304477"/>
              <a:ext cx="0" cy="156705"/>
            </a:xfrm>
            <a:prstGeom prst="line">
              <a:avLst/>
            </a:prstGeom>
            <a:ln w="28575">
              <a:solidFill>
                <a:srgbClr val="E600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14">
            <a:extLst>
              <a:ext uri="{FF2B5EF4-FFF2-40B4-BE49-F238E27FC236}">
                <a16:creationId xmlns:a16="http://schemas.microsoft.com/office/drawing/2014/main" id="{E014CE01-C7E7-2BF1-CFB5-EA0AF972A57E}"/>
              </a:ext>
            </a:extLst>
          </p:cNvPr>
          <p:cNvSpPr/>
          <p:nvPr/>
        </p:nvSpPr>
        <p:spPr>
          <a:xfrm>
            <a:off x="355032" y="3812287"/>
            <a:ext cx="5134328" cy="27090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050" b="1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Calibri"/>
              </a:rPr>
              <a:t>Ref: 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Zhang, C.; Gao, A. Z.; Meggers, E. </a:t>
            </a:r>
            <a:r>
              <a:rPr lang="en-US" altLang="zh-CN" sz="1050" b="0" i="1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J. Am. Chem. Soc. </a:t>
            </a:r>
            <a:r>
              <a:rPr lang="en-US" altLang="zh-CN" sz="1050" b="1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2021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</a:t>
            </a:r>
            <a:r>
              <a:rPr lang="en-US" altLang="zh-CN" sz="1050" b="0" i="1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143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13393−13400.</a:t>
            </a:r>
            <a:endParaRPr lang="zh-CN" altLang="en-US" sz="105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8066957-AEDF-B79D-6F88-3958BD991D1A}"/>
              </a:ext>
            </a:extLst>
          </p:cNvPr>
          <p:cNvGrpSpPr/>
          <p:nvPr/>
        </p:nvGrpSpPr>
        <p:grpSpPr>
          <a:xfrm>
            <a:off x="775353" y="489084"/>
            <a:ext cx="4997281" cy="3059832"/>
            <a:chOff x="4120967" y="573092"/>
            <a:chExt cx="7125066" cy="436267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08FA1C3-208B-8601-BAB9-3BFCD1859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0967" y="573092"/>
              <a:ext cx="7125066" cy="436267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3D19C11-940F-97EF-B26B-A8DA87E55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305" y="731885"/>
              <a:ext cx="666136" cy="250467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9520818-3E50-1358-669B-7B78B02DC461}"/>
                </a:ext>
              </a:extLst>
            </p:cNvPr>
            <p:cNvSpPr/>
            <p:nvPr/>
          </p:nvSpPr>
          <p:spPr>
            <a:xfrm>
              <a:off x="4826000" y="1686560"/>
              <a:ext cx="873760" cy="198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1498226-2D83-859D-F096-E8647B4E4FB7}"/>
                </a:ext>
              </a:extLst>
            </p:cNvPr>
            <p:cNvSpPr/>
            <p:nvPr/>
          </p:nvSpPr>
          <p:spPr>
            <a:xfrm>
              <a:off x="9906001" y="1686560"/>
              <a:ext cx="873760" cy="198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D92B6CB-7BA6-A9A1-244B-B18A2CC86ECF}"/>
              </a:ext>
            </a:extLst>
          </p:cNvPr>
          <p:cNvGrpSpPr/>
          <p:nvPr/>
        </p:nvGrpSpPr>
        <p:grpSpPr>
          <a:xfrm>
            <a:off x="562926" y="4402072"/>
            <a:ext cx="2035178" cy="2020983"/>
            <a:chOff x="2600779" y="161304"/>
            <a:chExt cx="2806500" cy="2786924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9B1D6F0-4B52-C3DD-EAF0-C1808CF6C8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394" t="5142" r="7120" b="6020"/>
            <a:stretch/>
          </p:blipFill>
          <p:spPr>
            <a:xfrm>
              <a:off x="2600779" y="161304"/>
              <a:ext cx="2806500" cy="2786924"/>
            </a:xfrm>
            <a:prstGeom prst="rect">
              <a:avLst/>
            </a:prstGeom>
          </p:spPr>
        </p:pic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BB40E3A3-0FE1-61C0-D83B-6FD9BD864982}"/>
                </a:ext>
              </a:extLst>
            </p:cNvPr>
            <p:cNvSpPr/>
            <p:nvPr/>
          </p:nvSpPr>
          <p:spPr>
            <a:xfrm>
              <a:off x="4071615" y="2697535"/>
              <a:ext cx="197702" cy="198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9A11BDA3-30C0-A540-5F6E-7A272CF32964}"/>
              </a:ext>
            </a:extLst>
          </p:cNvPr>
          <p:cNvGrpSpPr/>
          <p:nvPr/>
        </p:nvGrpSpPr>
        <p:grpSpPr>
          <a:xfrm>
            <a:off x="2918747" y="5261621"/>
            <a:ext cx="3297113" cy="1280595"/>
            <a:chOff x="425172" y="2317094"/>
            <a:chExt cx="4526023" cy="1794290"/>
          </a:xfrm>
        </p:grpSpPr>
        <p:pic>
          <p:nvPicPr>
            <p:cNvPr id="78" name="图片 77">
              <a:extLst>
                <a:ext uri="{FF2B5EF4-FFF2-40B4-BE49-F238E27FC236}">
                  <a16:creationId xmlns:a16="http://schemas.microsoft.com/office/drawing/2014/main" id="{F311F17E-DA55-D661-D90A-7A9D2866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8" b="50517"/>
            <a:stretch/>
          </p:blipFill>
          <p:spPr>
            <a:xfrm>
              <a:off x="425172" y="2317094"/>
              <a:ext cx="4526023" cy="1794290"/>
            </a:xfrm>
            <a:prstGeom prst="rect">
              <a:avLst/>
            </a:prstGeom>
          </p:spPr>
        </p:pic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D742B224-81AC-F5FD-9A9C-95A529DD3CB5}"/>
                </a:ext>
              </a:extLst>
            </p:cNvPr>
            <p:cNvSpPr/>
            <p:nvPr/>
          </p:nvSpPr>
          <p:spPr>
            <a:xfrm>
              <a:off x="1114635" y="3601517"/>
              <a:ext cx="3323298" cy="2685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9DC9194-0547-E78E-DAC5-8C99C22B211E}"/>
              </a:ext>
            </a:extLst>
          </p:cNvPr>
          <p:cNvSpPr/>
          <p:nvPr/>
        </p:nvSpPr>
        <p:spPr>
          <a:xfrm>
            <a:off x="451988" y="324069"/>
            <a:ext cx="5644012" cy="3440718"/>
          </a:xfrm>
          <a:prstGeom prst="rect">
            <a:avLst/>
          </a:prstGeom>
          <a:noFill/>
          <a:ln w="12700" cap="rnd">
            <a:solidFill>
              <a:srgbClr val="E6004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2ABB91-6F4C-8646-D261-E06DA38DA79E}"/>
              </a:ext>
            </a:extLst>
          </p:cNvPr>
          <p:cNvSpPr/>
          <p:nvPr/>
        </p:nvSpPr>
        <p:spPr>
          <a:xfrm>
            <a:off x="451988" y="4282912"/>
            <a:ext cx="2254773" cy="2259304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628F0B0D-D60D-6F24-8208-2930FFEE7830}"/>
              </a:ext>
            </a:extLst>
          </p:cNvPr>
          <p:cNvGrpSpPr/>
          <p:nvPr/>
        </p:nvGrpSpPr>
        <p:grpSpPr>
          <a:xfrm>
            <a:off x="2918747" y="4282912"/>
            <a:ext cx="3260544" cy="1076008"/>
            <a:chOff x="2918747" y="4130696"/>
            <a:chExt cx="3260544" cy="1076008"/>
          </a:xfrm>
        </p:grpSpPr>
        <p:grpSp>
          <p:nvGrpSpPr>
            <p:cNvPr id="99" name="组合 98">
              <a:extLst>
                <a:ext uri="{FF2B5EF4-FFF2-40B4-BE49-F238E27FC236}">
                  <a16:creationId xmlns:a16="http://schemas.microsoft.com/office/drawing/2014/main" id="{F1586844-EEB9-2BF1-C98C-DDB9115CC9D6}"/>
                </a:ext>
              </a:extLst>
            </p:cNvPr>
            <p:cNvGrpSpPr/>
            <p:nvPr/>
          </p:nvGrpSpPr>
          <p:grpSpPr>
            <a:xfrm>
              <a:off x="2918747" y="4130696"/>
              <a:ext cx="3138604" cy="1048285"/>
              <a:chOff x="425172" y="4096449"/>
              <a:chExt cx="4526023" cy="1511678"/>
            </a:xfrm>
          </p:grpSpPr>
          <p:pic>
            <p:nvPicPr>
              <p:cNvPr id="100" name="图片 99">
                <a:extLst>
                  <a:ext uri="{FF2B5EF4-FFF2-40B4-BE49-F238E27FC236}">
                    <a16:creationId xmlns:a16="http://schemas.microsoft.com/office/drawing/2014/main" id="{BD233A5A-8AD0-BDBB-6BF0-FC8B9DD342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49072" r="38" b="16644"/>
              <a:stretch>
                <a:fillRect/>
              </a:stretch>
            </p:blipFill>
            <p:spPr>
              <a:xfrm>
                <a:off x="425172" y="4096449"/>
                <a:ext cx="4526023" cy="1243152"/>
              </a:xfrm>
              <a:prstGeom prst="rect">
                <a:avLst/>
              </a:prstGeom>
            </p:spPr>
          </p:pic>
          <p:sp>
            <p:nvSpPr>
              <p:cNvPr id="102" name="矩形 101">
                <a:extLst>
                  <a:ext uri="{FF2B5EF4-FFF2-40B4-BE49-F238E27FC236}">
                    <a16:creationId xmlns:a16="http://schemas.microsoft.com/office/drawing/2014/main" id="{CF7E9916-0BC6-10E3-48E6-4F37B00AC67C}"/>
                  </a:ext>
                </a:extLst>
              </p:cNvPr>
              <p:cNvSpPr/>
              <p:nvPr/>
            </p:nvSpPr>
            <p:spPr>
              <a:xfrm>
                <a:off x="916932" y="5339600"/>
                <a:ext cx="3323296" cy="2685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E5C84368-E5BF-CDDA-1083-70D4283432AD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90391" r="38"/>
            <a:stretch>
              <a:fillRect/>
            </a:stretch>
          </p:blipFill>
          <p:spPr>
            <a:xfrm>
              <a:off x="3040687" y="4965048"/>
              <a:ext cx="3138604" cy="241656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E3937607-FFB9-5940-26CB-FE273755C8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5067" y="4473457"/>
            <a:ext cx="4974007" cy="1649519"/>
          </a:xfrm>
          <a:prstGeom prst="rect">
            <a:avLst/>
          </a:prstGeom>
        </p:spPr>
      </p:pic>
      <p:sp>
        <p:nvSpPr>
          <p:cNvPr id="53" name="矩形 52">
            <a:extLst>
              <a:ext uri="{FF2B5EF4-FFF2-40B4-BE49-F238E27FC236}">
                <a16:creationId xmlns:a16="http://schemas.microsoft.com/office/drawing/2014/main" id="{16DC856D-E669-468C-9C6B-0161B7433335}"/>
              </a:ext>
            </a:extLst>
          </p:cNvPr>
          <p:cNvSpPr/>
          <p:nvPr/>
        </p:nvSpPr>
        <p:spPr>
          <a:xfrm>
            <a:off x="6434935" y="324069"/>
            <a:ext cx="5305077" cy="6098986"/>
          </a:xfrm>
          <a:prstGeom prst="rect">
            <a:avLst/>
          </a:prstGeom>
          <a:noFill/>
          <a:ln w="12700" cap="rnd">
            <a:solidFill>
              <a:srgbClr val="A6A6A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C0343431-85F7-EF3E-9166-965E260FB6D4}"/>
              </a:ext>
            </a:extLst>
          </p:cNvPr>
          <p:cNvGrpSpPr/>
          <p:nvPr/>
        </p:nvGrpSpPr>
        <p:grpSpPr>
          <a:xfrm>
            <a:off x="7157167" y="764448"/>
            <a:ext cx="3818623" cy="1552708"/>
            <a:chOff x="6663793" y="604614"/>
            <a:chExt cx="3540979" cy="1439814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5C67667-3FCA-A862-37B8-9A3FCE1BD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63793" y="604614"/>
              <a:ext cx="3540979" cy="1439814"/>
            </a:xfrm>
            <a:prstGeom prst="rect">
              <a:avLst/>
            </a:pr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9ACD5B4D-4216-3849-DFB2-984865D62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67904" y="900539"/>
              <a:ext cx="467205" cy="175669"/>
            </a:xfrm>
            <a:prstGeom prst="rect">
              <a:avLst/>
            </a:prstGeom>
          </p:spPr>
        </p:pic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96A30525-8FD3-F8A3-ADA7-990294B90116}"/>
              </a:ext>
            </a:extLst>
          </p:cNvPr>
          <p:cNvGrpSpPr/>
          <p:nvPr/>
        </p:nvGrpSpPr>
        <p:grpSpPr>
          <a:xfrm>
            <a:off x="7157167" y="2662211"/>
            <a:ext cx="3818623" cy="1484201"/>
            <a:chOff x="6747506" y="3284431"/>
            <a:chExt cx="3540979" cy="1376288"/>
          </a:xfrm>
        </p:grpSpPr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66EF22F9-885E-5FAB-5743-22B76AE72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47506" y="3284431"/>
              <a:ext cx="3540979" cy="1376288"/>
            </a:xfrm>
            <a:prstGeom prst="rect">
              <a:avLst/>
            </a:prstGeom>
          </p:spPr>
        </p:pic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DC887CED-A748-D150-7D06-FED3072C7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85337" y="3569964"/>
              <a:ext cx="467205" cy="175669"/>
            </a:xfrm>
            <a:prstGeom prst="rect">
              <a:avLst/>
            </a:prstGeom>
          </p:spPr>
        </p:pic>
      </p:grpSp>
      <p:sp>
        <p:nvSpPr>
          <p:cNvPr id="62" name="文本框 61">
            <a:extLst>
              <a:ext uri="{FF2B5EF4-FFF2-40B4-BE49-F238E27FC236}">
                <a16:creationId xmlns:a16="http://schemas.microsoft.com/office/drawing/2014/main" id="{C2044390-7DBB-A207-2ABE-A47576F1699A}"/>
              </a:ext>
            </a:extLst>
          </p:cNvPr>
          <p:cNvSpPr txBox="1"/>
          <p:nvPr/>
        </p:nvSpPr>
        <p:spPr>
          <a:xfrm>
            <a:off x="6529659" y="469053"/>
            <a:ext cx="2869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a) Retaining deuteration at chiral center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DCB36ACC-6A2E-0973-3A40-5CD4A9FDF4FD}"/>
              </a:ext>
            </a:extLst>
          </p:cNvPr>
          <p:cNvSpPr txBox="1"/>
          <p:nvPr/>
        </p:nvSpPr>
        <p:spPr>
          <a:xfrm>
            <a:off x="6529659" y="2275447"/>
            <a:ext cx="3111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b) Introduction of deuterium at chiral center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2D5C3E77-35E8-2D11-B423-7FB70286C1A7}"/>
              </a:ext>
            </a:extLst>
          </p:cNvPr>
          <p:cNvSpPr txBox="1"/>
          <p:nvPr/>
        </p:nvSpPr>
        <p:spPr>
          <a:xfrm>
            <a:off x="6529659" y="4231606"/>
            <a:ext cx="3663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c) Deprotonation/asymmetric protonation sequence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47FF966-5110-E146-B29F-036A98EFCCDE}"/>
              </a:ext>
            </a:extLst>
          </p:cNvPr>
          <p:cNvSpPr txBox="1"/>
          <p:nvPr/>
        </p:nvSpPr>
        <p:spPr>
          <a:xfrm>
            <a:off x="1068137" y="1204255"/>
            <a:ext cx="11227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Pyridylketone</a:t>
            </a:r>
            <a:endParaRPr lang="zh-CN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6EDC612-13CD-0C17-28DF-334774660A51}"/>
              </a:ext>
            </a:extLst>
          </p:cNvPr>
          <p:cNvSpPr txBox="1"/>
          <p:nvPr/>
        </p:nvSpPr>
        <p:spPr>
          <a:xfrm>
            <a:off x="405963" y="6568116"/>
            <a:ext cx="22485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Chiral Bifunctional Photocatalyst</a:t>
            </a:r>
            <a:endParaRPr lang="zh-CN" altLang="en-US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ADB11E6-D01A-259D-C7FB-43CB9A42B0B5}"/>
              </a:ext>
            </a:extLst>
          </p:cNvPr>
          <p:cNvSpPr/>
          <p:nvPr/>
        </p:nvSpPr>
        <p:spPr>
          <a:xfrm flipV="1">
            <a:off x="7732843" y="5901918"/>
            <a:ext cx="172808" cy="207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9FB20CC-5E65-20C1-FDB3-BD96318302B4}"/>
              </a:ext>
            </a:extLst>
          </p:cNvPr>
          <p:cNvSpPr/>
          <p:nvPr/>
        </p:nvSpPr>
        <p:spPr>
          <a:xfrm flipV="1">
            <a:off x="9555004" y="5901918"/>
            <a:ext cx="172808" cy="207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68AE648-AD77-BF16-6BB6-556445B6B582}"/>
              </a:ext>
            </a:extLst>
          </p:cNvPr>
          <p:cNvSpPr txBox="1"/>
          <p:nvPr/>
        </p:nvSpPr>
        <p:spPr>
          <a:xfrm>
            <a:off x="1269839" y="3173479"/>
            <a:ext cx="112277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Ketyl radical</a:t>
            </a:r>
            <a:endParaRPr lang="zh-CN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021EA32-AF7F-1DFE-6A1B-76FA464C01F6}"/>
              </a:ext>
            </a:extLst>
          </p:cNvPr>
          <p:cNvSpPr txBox="1"/>
          <p:nvPr/>
        </p:nvSpPr>
        <p:spPr>
          <a:xfrm>
            <a:off x="5056514" y="2189937"/>
            <a:ext cx="112277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chirality induced</a:t>
            </a:r>
            <a:endParaRPr lang="zh-CN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0D87854-33D9-EF8C-84BC-54A31EA4A5A4}"/>
              </a:ext>
            </a:extLst>
          </p:cNvPr>
          <p:cNvSpPr txBox="1"/>
          <p:nvPr/>
        </p:nvSpPr>
        <p:spPr>
          <a:xfrm>
            <a:off x="6224607" y="6086126"/>
            <a:ext cx="45465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*The enolate can indeed undergo </a:t>
            </a:r>
            <a:r>
              <a:rPr lang="en-US" altLang="zh-CN" sz="1000" dirty="0" err="1">
                <a:latin typeface="Arial" panose="020B0604020202020204" pitchFamily="34" charset="0"/>
                <a:cs typeface="Arial" panose="020B0604020202020204" pitchFamily="34" charset="0"/>
              </a:rPr>
              <a:t>stereocontrolled</a:t>
            </a: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 protonation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DE8F20D-B140-2B20-70B7-0DA1E581B64E}"/>
              </a:ext>
            </a:extLst>
          </p:cNvPr>
          <p:cNvSpPr txBox="1"/>
          <p:nvPr/>
        </p:nvSpPr>
        <p:spPr>
          <a:xfrm>
            <a:off x="6731757" y="3888245"/>
            <a:ext cx="20918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*Trace water can interfere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对象 1">
            <a:extLst>
              <a:ext uri="{FF2B5EF4-FFF2-40B4-BE49-F238E27FC236}">
                <a16:creationId xmlns:a16="http://schemas.microsoft.com/office/drawing/2014/main" id="{F749AF8F-037A-2726-C5D5-E9BBD978C4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800899"/>
              </p:ext>
            </p:extLst>
          </p:nvPr>
        </p:nvGraphicFramePr>
        <p:xfrm>
          <a:off x="1113291" y="4744589"/>
          <a:ext cx="5294312" cy="305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64-bit Drawing" r:id="rId10" imgW="4542596" imgH="2625156" progId="ChemDraw_x64.Document.6.0">
                  <p:embed/>
                </p:oleObj>
              </mc:Choice>
              <mc:Fallback>
                <p:oleObj name="CS ChemDraw 64-bit Drawing" r:id="rId10" imgW="4542596" imgH="2625156" progId="ChemDraw_x64.Document.6.0">
                  <p:embed/>
                  <p:pic>
                    <p:nvPicPr>
                      <p:cNvPr id="2" name="对象 1">
                        <a:extLst>
                          <a:ext uri="{FF2B5EF4-FFF2-40B4-BE49-F238E27FC236}">
                            <a16:creationId xmlns:a16="http://schemas.microsoft.com/office/drawing/2014/main" id="{630939A6-BD54-F9E4-59D7-4326ED7AD3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13291" y="4744589"/>
                        <a:ext cx="5294312" cy="305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1">
            <a:extLst>
              <a:ext uri="{FF2B5EF4-FFF2-40B4-BE49-F238E27FC236}">
                <a16:creationId xmlns:a16="http://schemas.microsoft.com/office/drawing/2014/main" id="{436BC811-9188-7081-04CA-98232BA6F3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2678493"/>
              </p:ext>
            </p:extLst>
          </p:nvPr>
        </p:nvGraphicFramePr>
        <p:xfrm>
          <a:off x="1100767" y="5653745"/>
          <a:ext cx="5294312" cy="305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64-bit Drawing" r:id="rId12" imgW="4542596" imgH="2625156" progId="ChemDraw_x64.Document.6.0">
                  <p:embed/>
                </p:oleObj>
              </mc:Choice>
              <mc:Fallback>
                <p:oleObj name="CS ChemDraw 64-bit Drawing" r:id="rId12" imgW="4542596" imgH="2625156" progId="ChemDraw_x64.Document.6.0">
                  <p:embed/>
                  <p:pic>
                    <p:nvPicPr>
                      <p:cNvPr id="4" name="对象 1">
                        <a:extLst>
                          <a:ext uri="{FF2B5EF4-FFF2-40B4-BE49-F238E27FC236}">
                            <a16:creationId xmlns:a16="http://schemas.microsoft.com/office/drawing/2014/main" id="{F749AF8F-037A-2726-C5D5-E9BBD978C4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00767" y="5653745"/>
                        <a:ext cx="5294312" cy="305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659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D3AAE-E75B-C459-7291-97CBA039B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B0994D4A-D3A3-1028-EB64-1289C5EA9626}"/>
              </a:ext>
            </a:extLst>
          </p:cNvPr>
          <p:cNvGrpSpPr/>
          <p:nvPr/>
        </p:nvGrpSpPr>
        <p:grpSpPr>
          <a:xfrm>
            <a:off x="11786036" y="6508730"/>
            <a:ext cx="505989" cy="246221"/>
            <a:chOff x="11415078" y="270991"/>
            <a:chExt cx="505989" cy="246221"/>
          </a:xfrm>
        </p:grpSpPr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863D8E89-1AA7-D51A-E91C-0BA1ED7900A5}"/>
                </a:ext>
              </a:extLst>
            </p:cNvPr>
            <p:cNvSpPr txBox="1"/>
            <p:nvPr/>
          </p:nvSpPr>
          <p:spPr>
            <a:xfrm>
              <a:off x="11470959" y="270991"/>
              <a:ext cx="4501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fld id="{260E2A6B-A809-4840-BF14-8648BC0BDF87}" type="slidenum">
                <a:rPr lang="id-ID" sz="1000" b="0" i="0" strike="noStrike" spc="30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Heavy" panose="020F0902020204030203" pitchFamily="34" charset="0"/>
                </a:rPr>
                <a:pPr/>
                <a:t>7</a:t>
              </a:fld>
              <a:endParaRPr lang="id-ID" sz="1000" b="0" i="0" strike="noStrike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Heavy" panose="020F0902020204030203" pitchFamily="34" charset="0"/>
              </a:endParaRPr>
            </a:p>
          </p:txBody>
        </p:sp>
        <p:cxnSp>
          <p:nvCxnSpPr>
            <p:cNvPr id="7" name="Straight Connector 26">
              <a:extLst>
                <a:ext uri="{FF2B5EF4-FFF2-40B4-BE49-F238E27FC236}">
                  <a16:creationId xmlns:a16="http://schemas.microsoft.com/office/drawing/2014/main" id="{31F951F8-6D1C-D803-6D13-99031F04FEB2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78" y="304477"/>
              <a:ext cx="0" cy="156705"/>
            </a:xfrm>
            <a:prstGeom prst="line">
              <a:avLst/>
            </a:prstGeom>
            <a:ln w="28575">
              <a:solidFill>
                <a:srgbClr val="E600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14">
            <a:extLst>
              <a:ext uri="{FF2B5EF4-FFF2-40B4-BE49-F238E27FC236}">
                <a16:creationId xmlns:a16="http://schemas.microsoft.com/office/drawing/2014/main" id="{E014CE01-C7E7-2BF1-CFB5-EA0AF972A57E}"/>
              </a:ext>
            </a:extLst>
          </p:cNvPr>
          <p:cNvSpPr/>
          <p:nvPr/>
        </p:nvSpPr>
        <p:spPr>
          <a:xfrm>
            <a:off x="353413" y="3785173"/>
            <a:ext cx="5856887" cy="27090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050" b="1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Calibri"/>
              </a:rPr>
              <a:t>Ref: 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Gu, Z.; Zhang, L.; Li, H.; Ban, X.; Jiang, Z. </a:t>
            </a:r>
            <a:r>
              <a:rPr lang="en-US" altLang="zh-CN" sz="1050" b="0" i="1" u="none" strike="noStrike" baseline="0" dirty="0" err="1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Angew</a:t>
            </a:r>
            <a:r>
              <a:rPr lang="en-US" altLang="zh-CN" sz="1050" b="0" i="1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 Chem., Int. Ed. </a:t>
            </a:r>
            <a:r>
              <a:rPr lang="en-US" altLang="zh-CN" sz="1050" b="1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2022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</a:t>
            </a:r>
            <a:r>
              <a:rPr lang="en-US" altLang="zh-CN" sz="1050" b="0" i="1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61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e202211241.</a:t>
            </a:r>
            <a:endParaRPr lang="zh-CN" altLang="en-US" sz="105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D6B4E2B-577F-9C0F-24F1-9F66DF875896}"/>
              </a:ext>
            </a:extLst>
          </p:cNvPr>
          <p:cNvGrpSpPr/>
          <p:nvPr/>
        </p:nvGrpSpPr>
        <p:grpSpPr>
          <a:xfrm>
            <a:off x="547622" y="683613"/>
            <a:ext cx="5452743" cy="2721630"/>
            <a:chOff x="1016794" y="168534"/>
            <a:chExt cx="7302875" cy="364508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2991204-CFF6-A206-F55B-33C986FAC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6794" y="168534"/>
              <a:ext cx="7302875" cy="3645087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BCD678B4-D1E0-AA0A-5151-DF423AC51D96}"/>
                </a:ext>
              </a:extLst>
            </p:cNvPr>
            <p:cNvSpPr/>
            <p:nvPr/>
          </p:nvSpPr>
          <p:spPr>
            <a:xfrm>
              <a:off x="6886426" y="2271007"/>
              <a:ext cx="787400" cy="232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6B05512-50A4-D89E-0665-9502D143D408}"/>
                </a:ext>
              </a:extLst>
            </p:cNvPr>
            <p:cNvSpPr/>
            <p:nvPr/>
          </p:nvSpPr>
          <p:spPr>
            <a:xfrm>
              <a:off x="3295650" y="517062"/>
              <a:ext cx="787400" cy="232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B9130F1-4745-3783-BEE2-ED1DA4BCE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9316" y="318180"/>
              <a:ext cx="536620" cy="183377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406DBB2-1B4E-44F5-2310-B11EF03D0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7969" y="566742"/>
              <a:ext cx="540481" cy="206541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EFC39BE-A5DD-DF67-E4E2-15FEFACE2BAB}"/>
                </a:ext>
              </a:extLst>
            </p:cNvPr>
            <p:cNvSpPr/>
            <p:nvPr/>
          </p:nvSpPr>
          <p:spPr>
            <a:xfrm>
              <a:off x="1747122" y="1329862"/>
              <a:ext cx="787400" cy="232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2CBA1C1-41B3-4F87-760D-ADCAB4C64C62}"/>
                </a:ext>
              </a:extLst>
            </p:cNvPr>
            <p:cNvSpPr/>
            <p:nvPr/>
          </p:nvSpPr>
          <p:spPr>
            <a:xfrm>
              <a:off x="6439772" y="1219200"/>
              <a:ext cx="787400" cy="2856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DA924C9-33BE-DAFD-B354-E81818563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8812" y="2136884"/>
              <a:ext cx="536620" cy="183377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0966CF15-2E13-B112-4457-45F07F05A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2563" y="2943334"/>
              <a:ext cx="536620" cy="183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1AA67BB-8A57-33F5-BE72-263C534EE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0018" y="2243704"/>
              <a:ext cx="540481" cy="206541"/>
            </a:xfrm>
            <a:prstGeom prst="rect">
              <a:avLst/>
            </a:prstGeom>
          </p:spPr>
        </p:pic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8929E02E-C408-B7ED-0A25-0D69727ED1F8}"/>
              </a:ext>
            </a:extLst>
          </p:cNvPr>
          <p:cNvGrpSpPr/>
          <p:nvPr/>
        </p:nvGrpSpPr>
        <p:grpSpPr>
          <a:xfrm>
            <a:off x="2446532" y="4535850"/>
            <a:ext cx="1393206" cy="1796198"/>
            <a:chOff x="11128153" y="781765"/>
            <a:chExt cx="1865925" cy="2405654"/>
          </a:xfrm>
        </p:grpSpPr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786AC57A-63CD-742E-DB98-8437A2668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9710" t="7013" r="8036" b="7473"/>
            <a:stretch/>
          </p:blipFill>
          <p:spPr>
            <a:xfrm>
              <a:off x="11128153" y="781765"/>
              <a:ext cx="1865925" cy="2405654"/>
            </a:xfrm>
            <a:prstGeom prst="rect">
              <a:avLst/>
            </a:prstGeom>
          </p:spPr>
        </p:pic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C576A298-43A6-9222-97DD-AB7554DCB00D}"/>
                </a:ext>
              </a:extLst>
            </p:cNvPr>
            <p:cNvSpPr/>
            <p:nvPr/>
          </p:nvSpPr>
          <p:spPr>
            <a:xfrm>
              <a:off x="11625051" y="2955312"/>
              <a:ext cx="787400" cy="232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9" name="图片 78">
              <a:extLst>
                <a:ext uri="{FF2B5EF4-FFF2-40B4-BE49-F238E27FC236}">
                  <a16:creationId xmlns:a16="http://schemas.microsoft.com/office/drawing/2014/main" id="{0579E2ED-B6F9-7346-5105-A28CFAD02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80932" y="2952195"/>
              <a:ext cx="540481" cy="206541"/>
            </a:xfrm>
            <a:prstGeom prst="rect">
              <a:avLst/>
            </a:prstGeom>
          </p:spPr>
        </p:pic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2DC776DE-E933-9550-9869-7231D0933332}"/>
              </a:ext>
            </a:extLst>
          </p:cNvPr>
          <p:cNvGrpSpPr/>
          <p:nvPr/>
        </p:nvGrpSpPr>
        <p:grpSpPr>
          <a:xfrm>
            <a:off x="581730" y="4627165"/>
            <a:ext cx="1882810" cy="1469871"/>
            <a:chOff x="8044748" y="992019"/>
            <a:chExt cx="2521652" cy="1968602"/>
          </a:xfrm>
        </p:grpSpPr>
        <p:pic>
          <p:nvPicPr>
            <p:cNvPr id="99" name="图片 98">
              <a:extLst>
                <a:ext uri="{FF2B5EF4-FFF2-40B4-BE49-F238E27FC236}">
                  <a16:creationId xmlns:a16="http://schemas.microsoft.com/office/drawing/2014/main" id="{E0FB4EF4-C5F5-927F-FB4C-E96500258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12" t="14486" r="50000" b="15536"/>
            <a:stretch/>
          </p:blipFill>
          <p:spPr>
            <a:xfrm>
              <a:off x="8044748" y="992019"/>
              <a:ext cx="2521652" cy="1968602"/>
            </a:xfrm>
            <a:prstGeom prst="rect">
              <a:avLst/>
            </a:prstGeom>
          </p:spPr>
        </p:pic>
        <p:pic>
          <p:nvPicPr>
            <p:cNvPr id="100" name="图片 99">
              <a:extLst>
                <a:ext uri="{FF2B5EF4-FFF2-40B4-BE49-F238E27FC236}">
                  <a16:creationId xmlns:a16="http://schemas.microsoft.com/office/drawing/2014/main" id="{F86BCF6C-4573-8BD1-C585-FFAA801EB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64222" y="2654305"/>
              <a:ext cx="536620" cy="183377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70F38E02-2563-277E-4556-86DDB6FE4F80}"/>
              </a:ext>
            </a:extLst>
          </p:cNvPr>
          <p:cNvSpPr/>
          <p:nvPr/>
        </p:nvSpPr>
        <p:spPr>
          <a:xfrm>
            <a:off x="451988" y="324069"/>
            <a:ext cx="5644012" cy="3440718"/>
          </a:xfrm>
          <a:prstGeom prst="rect">
            <a:avLst/>
          </a:prstGeom>
          <a:noFill/>
          <a:ln w="12700" cap="rnd">
            <a:solidFill>
              <a:srgbClr val="E6004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47FA8548-71BA-0EB7-BBE1-B140033C7C70}"/>
              </a:ext>
            </a:extLst>
          </p:cNvPr>
          <p:cNvSpPr/>
          <p:nvPr/>
        </p:nvSpPr>
        <p:spPr>
          <a:xfrm>
            <a:off x="451988" y="4282912"/>
            <a:ext cx="3540892" cy="2259304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15108E7-81C7-8400-697C-DF0F9514CE89}"/>
              </a:ext>
            </a:extLst>
          </p:cNvPr>
          <p:cNvSpPr/>
          <p:nvPr/>
        </p:nvSpPr>
        <p:spPr>
          <a:xfrm>
            <a:off x="6434935" y="331413"/>
            <a:ext cx="5305077" cy="3433374"/>
          </a:xfrm>
          <a:prstGeom prst="rect">
            <a:avLst/>
          </a:prstGeom>
          <a:noFill/>
          <a:ln w="12700" cap="rnd">
            <a:solidFill>
              <a:srgbClr val="A6A6A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3BA6018-512A-AA69-D1CA-170BC27C66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9137" y="3917946"/>
            <a:ext cx="3808416" cy="2837005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27D38FF2-E5B9-ACE8-BAB1-4CF7ECCAFC0D}"/>
              </a:ext>
            </a:extLst>
          </p:cNvPr>
          <p:cNvGrpSpPr/>
          <p:nvPr/>
        </p:nvGrpSpPr>
        <p:grpSpPr>
          <a:xfrm>
            <a:off x="4368784" y="4028384"/>
            <a:ext cx="2903798" cy="1405565"/>
            <a:chOff x="4263236" y="4189730"/>
            <a:chExt cx="2903798" cy="1405565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665BC04-76F5-9F6F-9C27-E77AE15F0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7634"/>
            <a:stretch>
              <a:fillRect/>
            </a:stretch>
          </p:blipFill>
          <p:spPr>
            <a:xfrm>
              <a:off x="4263236" y="4189730"/>
              <a:ext cx="2903798" cy="1405565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86AE6142-C2EF-2DDE-480E-4677D8715380}"/>
                </a:ext>
              </a:extLst>
            </p:cNvPr>
            <p:cNvSpPr/>
            <p:nvPr/>
          </p:nvSpPr>
          <p:spPr>
            <a:xfrm>
              <a:off x="4726245" y="5103308"/>
              <a:ext cx="2223195" cy="199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632AA58E-EA12-8794-FF6D-21043897E74E}"/>
              </a:ext>
            </a:extLst>
          </p:cNvPr>
          <p:cNvGrpSpPr/>
          <p:nvPr/>
        </p:nvGrpSpPr>
        <p:grpSpPr>
          <a:xfrm>
            <a:off x="4574339" y="5324218"/>
            <a:ext cx="1154982" cy="1405565"/>
            <a:chOff x="4574339" y="5324218"/>
            <a:chExt cx="1154982" cy="1405565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27844EC4-705D-BE66-CF11-9F48F8142B89}"/>
                </a:ext>
              </a:extLst>
            </p:cNvPr>
            <p:cNvPicPr>
              <a:picLocks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3501" r="25670"/>
            <a:stretch>
              <a:fillRect/>
            </a:stretch>
          </p:blipFill>
          <p:spPr>
            <a:xfrm>
              <a:off x="4574339" y="5324218"/>
              <a:ext cx="1154982" cy="1405565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48314956-AE72-678D-AF6A-E0BE690442F1}"/>
                </a:ext>
              </a:extLst>
            </p:cNvPr>
            <p:cNvSpPr/>
            <p:nvPr/>
          </p:nvSpPr>
          <p:spPr>
            <a:xfrm>
              <a:off x="4717620" y="6233523"/>
              <a:ext cx="737295" cy="224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24FA4FB7-CA92-0F47-06BB-F3894C333646}"/>
              </a:ext>
            </a:extLst>
          </p:cNvPr>
          <p:cNvSpPr txBox="1"/>
          <p:nvPr/>
        </p:nvSpPr>
        <p:spPr>
          <a:xfrm>
            <a:off x="8612619" y="5496872"/>
            <a:ext cx="31466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Time-course studies for deracemization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*ee reached 81% within just 3 hours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*the best result was achieved after 13 hours</a:t>
            </a:r>
            <a:endParaRPr lang="en-CH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9602EBA5-179F-6472-5855-F35865FB2C26}"/>
              </a:ext>
            </a:extLst>
          </p:cNvPr>
          <p:cNvGrpSpPr/>
          <p:nvPr/>
        </p:nvGrpSpPr>
        <p:grpSpPr>
          <a:xfrm>
            <a:off x="6641305" y="682114"/>
            <a:ext cx="4567424" cy="1471181"/>
            <a:chOff x="6401880" y="980938"/>
            <a:chExt cx="5338132" cy="1719429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89B0CB32-23BC-259D-906F-97198B6AE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01880" y="980938"/>
              <a:ext cx="5338132" cy="171942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B6DE7B9B-42A7-31FD-29D4-732DA7FAA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4829" t="1095" r="1" b="1"/>
            <a:stretch>
              <a:fillRect/>
            </a:stretch>
          </p:blipFill>
          <p:spPr>
            <a:xfrm>
              <a:off x="8655049" y="1358900"/>
              <a:ext cx="101571" cy="152526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601D07CE-4969-ADE4-83EB-547C054D16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3930" y="2274082"/>
            <a:ext cx="4528433" cy="1418259"/>
          </a:xfrm>
          <a:prstGeom prst="rect">
            <a:avLst/>
          </a:prstGeom>
        </p:spPr>
      </p:pic>
      <p:grpSp>
        <p:nvGrpSpPr>
          <p:cNvPr id="46" name="组合 45">
            <a:extLst>
              <a:ext uri="{FF2B5EF4-FFF2-40B4-BE49-F238E27FC236}">
                <a16:creationId xmlns:a16="http://schemas.microsoft.com/office/drawing/2014/main" id="{2D1DF9B0-7E95-3006-2C54-7513080800FF}"/>
              </a:ext>
            </a:extLst>
          </p:cNvPr>
          <p:cNvGrpSpPr/>
          <p:nvPr/>
        </p:nvGrpSpPr>
        <p:grpSpPr>
          <a:xfrm>
            <a:off x="6128711" y="5324219"/>
            <a:ext cx="1383377" cy="1405565"/>
            <a:chOff x="6128711" y="5324219"/>
            <a:chExt cx="1383377" cy="1405565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520B6FE-4D77-0C3E-8864-AA03573C7B5C}"/>
                </a:ext>
              </a:extLst>
            </p:cNvPr>
            <p:cNvPicPr>
              <a:picLocks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5052"/>
            <a:stretch>
              <a:fillRect/>
            </a:stretch>
          </p:blipFill>
          <p:spPr>
            <a:xfrm>
              <a:off x="6128711" y="5324219"/>
              <a:ext cx="1383377" cy="1405565"/>
            </a:xfrm>
            <a:prstGeom prst="rect">
              <a:avLst/>
            </a:prstGeom>
          </p:spPr>
        </p:pic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BE4734A3-A056-2738-7932-EB3939DEE45B}"/>
                </a:ext>
              </a:extLst>
            </p:cNvPr>
            <p:cNvSpPr/>
            <p:nvPr/>
          </p:nvSpPr>
          <p:spPr>
            <a:xfrm>
              <a:off x="6442264" y="6173335"/>
              <a:ext cx="667619" cy="200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FF3DED10-D771-167B-C594-026C81D927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4829" t="1095" r="1" b="1"/>
          <a:stretch>
            <a:fillRect/>
          </a:stretch>
        </p:blipFill>
        <p:spPr>
          <a:xfrm>
            <a:off x="8637022" y="2571718"/>
            <a:ext cx="94160" cy="141397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3EE75DE-9C1C-7521-ED07-97D36F7E6873}"/>
              </a:ext>
            </a:extLst>
          </p:cNvPr>
          <p:cNvSpPr txBox="1"/>
          <p:nvPr/>
        </p:nvSpPr>
        <p:spPr>
          <a:xfrm>
            <a:off x="961746" y="1472206"/>
            <a:ext cx="11227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amino ester</a:t>
            </a:r>
            <a:endParaRPr lang="zh-CN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BD5CFF-7DE4-6DA8-EB8A-CF919EA48074}"/>
              </a:ext>
            </a:extLst>
          </p:cNvPr>
          <p:cNvSpPr txBox="1"/>
          <p:nvPr/>
        </p:nvSpPr>
        <p:spPr>
          <a:xfrm>
            <a:off x="6497353" y="357462"/>
            <a:ext cx="4855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*Convert an S‑configured amino ester into the R‑enantiomer</a:t>
            </a:r>
            <a:endParaRPr lang="en-CH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252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E540E-65FA-CFC1-4B68-EA8A60FC3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3272067A-585C-9A90-9BA6-9CAFC0EA23BF}"/>
              </a:ext>
            </a:extLst>
          </p:cNvPr>
          <p:cNvGrpSpPr/>
          <p:nvPr/>
        </p:nvGrpSpPr>
        <p:grpSpPr>
          <a:xfrm>
            <a:off x="11786036" y="6508730"/>
            <a:ext cx="505989" cy="246221"/>
            <a:chOff x="11415078" y="270991"/>
            <a:chExt cx="505989" cy="246221"/>
          </a:xfrm>
        </p:grpSpPr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B20E7409-4E40-D9CE-ADA1-16729F85C2D5}"/>
                </a:ext>
              </a:extLst>
            </p:cNvPr>
            <p:cNvSpPr txBox="1"/>
            <p:nvPr/>
          </p:nvSpPr>
          <p:spPr>
            <a:xfrm>
              <a:off x="11470959" y="270991"/>
              <a:ext cx="4501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fld id="{260E2A6B-A809-4840-BF14-8648BC0BDF87}" type="slidenum">
                <a:rPr lang="id-ID" sz="1000" b="0" i="0" strike="noStrike" spc="30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Heavy" panose="020F0902020204030203" pitchFamily="34" charset="0"/>
                </a:rPr>
                <a:pPr/>
                <a:t>8</a:t>
              </a:fld>
              <a:endParaRPr lang="id-ID" sz="1000" b="0" i="0" strike="noStrike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Heavy" panose="020F0902020204030203" pitchFamily="34" charset="0"/>
              </a:endParaRPr>
            </a:p>
          </p:txBody>
        </p:sp>
        <p:cxnSp>
          <p:nvCxnSpPr>
            <p:cNvPr id="7" name="Straight Connector 26">
              <a:extLst>
                <a:ext uri="{FF2B5EF4-FFF2-40B4-BE49-F238E27FC236}">
                  <a16:creationId xmlns:a16="http://schemas.microsoft.com/office/drawing/2014/main" id="{F253F6DB-5361-3351-5B44-6F61C92A7BE7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78" y="304477"/>
              <a:ext cx="0" cy="156705"/>
            </a:xfrm>
            <a:prstGeom prst="line">
              <a:avLst/>
            </a:prstGeom>
            <a:ln w="28575">
              <a:solidFill>
                <a:srgbClr val="E600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CCB19D8D-0CCD-2225-C793-F8A402B2567F}"/>
              </a:ext>
            </a:extLst>
          </p:cNvPr>
          <p:cNvSpPr/>
          <p:nvPr/>
        </p:nvSpPr>
        <p:spPr>
          <a:xfrm>
            <a:off x="451988" y="324069"/>
            <a:ext cx="5644012" cy="3641138"/>
          </a:xfrm>
          <a:prstGeom prst="rect">
            <a:avLst/>
          </a:prstGeom>
          <a:noFill/>
          <a:ln w="12700" cap="rnd">
            <a:solidFill>
              <a:srgbClr val="E6004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D9886A53-AC84-EBD1-D731-31FE5657727B}"/>
              </a:ext>
            </a:extLst>
          </p:cNvPr>
          <p:cNvSpPr/>
          <p:nvPr/>
        </p:nvSpPr>
        <p:spPr>
          <a:xfrm>
            <a:off x="451987" y="4456090"/>
            <a:ext cx="3935862" cy="2086126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D049B74B-D012-48D3-3079-E8CBEAA4D16E}"/>
              </a:ext>
            </a:extLst>
          </p:cNvPr>
          <p:cNvSpPr/>
          <p:nvPr/>
        </p:nvSpPr>
        <p:spPr>
          <a:xfrm>
            <a:off x="6442264" y="2561447"/>
            <a:ext cx="667619" cy="200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4" name="Rectangle 14">
            <a:extLst>
              <a:ext uri="{FF2B5EF4-FFF2-40B4-BE49-F238E27FC236}">
                <a16:creationId xmlns:a16="http://schemas.microsoft.com/office/drawing/2014/main" id="{E014CE01-C7E7-2BF1-CFB5-EA0AF972A57E}"/>
              </a:ext>
            </a:extLst>
          </p:cNvPr>
          <p:cNvSpPr/>
          <p:nvPr/>
        </p:nvSpPr>
        <p:spPr>
          <a:xfrm>
            <a:off x="364038" y="3965207"/>
            <a:ext cx="5070847" cy="27090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050" b="1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Calibri"/>
              </a:rPr>
              <a:t>Ref:</a:t>
            </a:r>
            <a:r>
              <a:rPr lang="zh-CN" altLang="en-US" sz="1050" b="1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Calibri"/>
              </a:rPr>
              <a:t> </a:t>
            </a:r>
            <a:r>
              <a:rPr lang="en-US" altLang="zh-CN" sz="1050" dirty="0">
                <a:solidFill>
                  <a:srgbClr val="231F2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Wen, Lu.; Ding, J.; Duan, L.; Wang, H.; Zuo, Z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. </a:t>
            </a:r>
            <a:r>
              <a:rPr lang="en-US" altLang="zh-CN" sz="1050" b="0" i="1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Science </a:t>
            </a:r>
            <a:r>
              <a:rPr lang="en-US" altLang="zh-CN" sz="1050" b="1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2023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</a:t>
            </a:r>
            <a:r>
              <a:rPr lang="en-US" altLang="zh-CN" sz="1050" b="0" i="1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382</a:t>
            </a:r>
            <a:r>
              <a:rPr lang="en-US" altLang="zh-CN" sz="1050" b="0" i="0" u="none" strike="noStrike" baseline="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458-464.</a:t>
            </a:r>
            <a:endParaRPr lang="zh-CN" altLang="en-US" sz="105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630939A6-BD54-F9E4-59D7-4326ED7AD3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8270215"/>
              </p:ext>
            </p:extLst>
          </p:nvPr>
        </p:nvGraphicFramePr>
        <p:xfrm>
          <a:off x="622300" y="612775"/>
          <a:ext cx="5300663" cy="306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4546954" imgH="2628841" progId="ChemDraw.Document.6.0">
                  <p:embed/>
                </p:oleObj>
              </mc:Choice>
              <mc:Fallback>
                <p:oleObj name="CS ChemDraw Drawing" r:id="rId3" imgW="4546954" imgH="2628841" progId="ChemDraw.Document.6.0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630939A6-BD54-F9E4-59D7-4326ED7AD3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2300" y="612775"/>
                        <a:ext cx="5300663" cy="306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0B9D2EA6-9F21-C5F4-1258-1708307719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343896"/>
              </p:ext>
            </p:extLst>
          </p:nvPr>
        </p:nvGraphicFramePr>
        <p:xfrm>
          <a:off x="6726538" y="241443"/>
          <a:ext cx="4555355" cy="1149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4107003" imgH="1035847" progId="ChemDraw.Document.6.0">
                  <p:embed/>
                </p:oleObj>
              </mc:Choice>
              <mc:Fallback>
                <p:oleObj name="CS ChemDraw Drawing" r:id="rId5" imgW="4107003" imgH="1035847" progId="ChemDraw.Document.6.0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:a16="http://schemas.microsoft.com/office/drawing/2014/main" id="{0B9D2EA6-9F21-C5F4-1258-1708307719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26538" y="241443"/>
                        <a:ext cx="4555355" cy="11498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id="{6D81EF83-6315-8552-B6E4-C4E3C7AD9A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939165"/>
              </p:ext>
            </p:extLst>
          </p:nvPr>
        </p:nvGraphicFramePr>
        <p:xfrm>
          <a:off x="635000" y="4711700"/>
          <a:ext cx="3489325" cy="161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7" imgW="2996019" imgH="1389793" progId="ChemDraw.Document.6.0">
                  <p:embed/>
                </p:oleObj>
              </mc:Choice>
              <mc:Fallback>
                <p:oleObj name="CS ChemDraw Drawing" r:id="rId7" imgW="2996019" imgH="1389793" progId="ChemDraw.Document.6.0">
                  <p:embed/>
                  <p:pic>
                    <p:nvPicPr>
                      <p:cNvPr id="13" name="对象 12">
                        <a:extLst>
                          <a:ext uri="{FF2B5EF4-FFF2-40B4-BE49-F238E27FC236}">
                            <a16:creationId xmlns:a16="http://schemas.microsoft.com/office/drawing/2014/main" id="{6D81EF83-6315-8552-B6E4-C4E3C7AD9A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5000" y="4711700"/>
                        <a:ext cx="3489325" cy="1614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3">
            <a:extLst>
              <a:ext uri="{FF2B5EF4-FFF2-40B4-BE49-F238E27FC236}">
                <a16:creationId xmlns:a16="http://schemas.microsoft.com/office/drawing/2014/main" id="{4FA45EF1-D818-CD55-44E4-89DC8D7438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285608"/>
              </p:ext>
            </p:extLst>
          </p:nvPr>
        </p:nvGraphicFramePr>
        <p:xfrm>
          <a:off x="4805812" y="4400926"/>
          <a:ext cx="6843699" cy="2141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9" imgW="6193347" imgH="1937961" progId="ChemDraw.Document.6.0">
                  <p:embed/>
                </p:oleObj>
              </mc:Choice>
              <mc:Fallback>
                <p:oleObj name="CS ChemDraw Drawing" r:id="rId9" imgW="6193347" imgH="1937961" progId="ChemDraw.Document.6.0">
                  <p:embed/>
                  <p:pic>
                    <p:nvPicPr>
                      <p:cNvPr id="2" name="对象 1">
                        <a:extLst>
                          <a:ext uri="{FF2B5EF4-FFF2-40B4-BE49-F238E27FC236}">
                            <a16:creationId xmlns:a16="http://schemas.microsoft.com/office/drawing/2014/main" id="{630939A6-BD54-F9E4-59D7-4326ED7AD3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05812" y="4400926"/>
                        <a:ext cx="6843699" cy="2141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矩形 18">
            <a:extLst>
              <a:ext uri="{FF2B5EF4-FFF2-40B4-BE49-F238E27FC236}">
                <a16:creationId xmlns:a16="http://schemas.microsoft.com/office/drawing/2014/main" id="{25A5480E-47D4-6E8F-6BB6-02B9A738AB86}"/>
              </a:ext>
            </a:extLst>
          </p:cNvPr>
          <p:cNvSpPr/>
          <p:nvPr/>
        </p:nvSpPr>
        <p:spPr>
          <a:xfrm>
            <a:off x="6335143" y="1528226"/>
            <a:ext cx="5404869" cy="3003954"/>
          </a:xfrm>
          <a:prstGeom prst="rect">
            <a:avLst/>
          </a:prstGeom>
          <a:noFill/>
          <a:ln w="12700" cap="rnd">
            <a:solidFill>
              <a:srgbClr val="A6A6A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29" name="对象 28">
            <a:extLst>
              <a:ext uri="{FF2B5EF4-FFF2-40B4-BE49-F238E27FC236}">
                <a16:creationId xmlns:a16="http://schemas.microsoft.com/office/drawing/2014/main" id="{F8FE897D-6612-E305-E120-E12DA1CBCD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869692"/>
              </p:ext>
            </p:extLst>
          </p:nvPr>
        </p:nvGraphicFramePr>
        <p:xfrm>
          <a:off x="6684667" y="1698719"/>
          <a:ext cx="4705820" cy="2371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1" imgW="4503007" imgH="2270642" progId="ChemDraw.Document.6.0">
                  <p:embed/>
                </p:oleObj>
              </mc:Choice>
              <mc:Fallback>
                <p:oleObj name="CS ChemDraw Drawing" r:id="rId11" imgW="4503007" imgH="227064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684667" y="1698719"/>
                        <a:ext cx="4705820" cy="2371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3EE81799-9A9C-BB0C-F756-CB314F0435C8}"/>
              </a:ext>
            </a:extLst>
          </p:cNvPr>
          <p:cNvSpPr txBox="1"/>
          <p:nvPr/>
        </p:nvSpPr>
        <p:spPr>
          <a:xfrm>
            <a:off x="7324653" y="4070704"/>
            <a:ext cx="3957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i="1" dirty="0">
                <a:latin typeface="Arial" panose="020B0604020202020204" pitchFamily="34" charset="0"/>
                <a:cs typeface="Arial" panose="020B0604020202020204" pitchFamily="34" charset="0"/>
              </a:rPr>
              <a:t>Support the intermediacy of aldehydes and carbon‑centered radicals generated by β‑scission as the shared intermediate</a:t>
            </a:r>
            <a:endParaRPr lang="zh-CN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894C469-426B-A23E-1A91-D9AD055C4B97}"/>
              </a:ext>
            </a:extLst>
          </p:cNvPr>
          <p:cNvSpPr txBox="1"/>
          <p:nvPr/>
        </p:nvSpPr>
        <p:spPr>
          <a:xfrm>
            <a:off x="9771639" y="6216665"/>
            <a:ext cx="2373139" cy="253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i="1" dirty="0">
                <a:latin typeface="Arial" panose="020B0604020202020204" pitchFamily="34" charset="0"/>
                <a:cs typeface="Arial" panose="020B0604020202020204" pitchFamily="34" charset="0"/>
              </a:rPr>
              <a:t>Direct evidence for the LMCT process</a:t>
            </a:r>
          </a:p>
        </p:txBody>
      </p:sp>
    </p:spTree>
    <p:extLst>
      <p:ext uri="{BB962C8B-B14F-4D97-AF65-F5344CB8AC3E}">
        <p14:creationId xmlns:p14="http://schemas.microsoft.com/office/powerpoint/2010/main" val="2383059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3831E-2C30-3D60-ADF9-AA49AC46C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794A0EEC-3FFA-1354-2ACB-7062EE7429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135"/>
          <a:stretch>
            <a:fillRect/>
          </a:stretch>
        </p:blipFill>
        <p:spPr>
          <a:xfrm>
            <a:off x="633392" y="4422015"/>
            <a:ext cx="5297508" cy="1915848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FC8306C-D62B-6590-84BB-940E1B9FCBE4}"/>
              </a:ext>
            </a:extLst>
          </p:cNvPr>
          <p:cNvGrpSpPr/>
          <p:nvPr/>
        </p:nvGrpSpPr>
        <p:grpSpPr>
          <a:xfrm>
            <a:off x="11786036" y="6508730"/>
            <a:ext cx="505989" cy="246221"/>
            <a:chOff x="11415078" y="270991"/>
            <a:chExt cx="505989" cy="246221"/>
          </a:xfrm>
        </p:grpSpPr>
        <p:sp>
          <p:nvSpPr>
            <p:cNvPr id="6" name="TextBox 21">
              <a:extLst>
                <a:ext uri="{FF2B5EF4-FFF2-40B4-BE49-F238E27FC236}">
                  <a16:creationId xmlns:a16="http://schemas.microsoft.com/office/drawing/2014/main" id="{C72A427E-1C22-14B3-82E0-8069278510FE}"/>
                </a:ext>
              </a:extLst>
            </p:cNvPr>
            <p:cNvSpPr txBox="1"/>
            <p:nvPr/>
          </p:nvSpPr>
          <p:spPr>
            <a:xfrm>
              <a:off x="11470959" y="270991"/>
              <a:ext cx="4501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fld id="{260E2A6B-A809-4840-BF14-8648BC0BDF87}" type="slidenum">
                <a:rPr lang="id-ID" sz="1000" b="0" i="0" strike="noStrike" spc="300" smtClean="0">
                  <a:latin typeface="微软雅黑" panose="020B0503020204020204" pitchFamily="34" charset="-122"/>
                  <a:ea typeface="微软雅黑" panose="020B0503020204020204" pitchFamily="34" charset="-122"/>
                  <a:cs typeface="Lato Heavy" panose="020F0902020204030203" pitchFamily="34" charset="0"/>
                </a:rPr>
                <a:pPr/>
                <a:t>9</a:t>
              </a:fld>
              <a:endParaRPr lang="id-ID" sz="1000" b="0" i="0" strike="noStrike" spc="300" dirty="0">
                <a:latin typeface="微软雅黑" panose="020B0503020204020204" pitchFamily="34" charset="-122"/>
                <a:ea typeface="微软雅黑" panose="020B0503020204020204" pitchFamily="34" charset="-122"/>
                <a:cs typeface="Lato Heavy" panose="020F0902020204030203" pitchFamily="34" charset="0"/>
              </a:endParaRPr>
            </a:p>
          </p:txBody>
        </p:sp>
        <p:cxnSp>
          <p:nvCxnSpPr>
            <p:cNvPr id="7" name="Straight Connector 26">
              <a:extLst>
                <a:ext uri="{FF2B5EF4-FFF2-40B4-BE49-F238E27FC236}">
                  <a16:creationId xmlns:a16="http://schemas.microsoft.com/office/drawing/2014/main" id="{A2D9D342-F75B-B00C-6924-23554191E5BD}"/>
                </a:ext>
              </a:extLst>
            </p:cNvPr>
            <p:cNvCxnSpPr>
              <a:cxnSpLocks/>
            </p:cNvCxnSpPr>
            <p:nvPr/>
          </p:nvCxnSpPr>
          <p:spPr>
            <a:xfrm>
              <a:off x="11415078" y="304477"/>
              <a:ext cx="0" cy="156705"/>
            </a:xfrm>
            <a:prstGeom prst="line">
              <a:avLst/>
            </a:prstGeom>
            <a:ln w="28575">
              <a:solidFill>
                <a:srgbClr val="E600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D48C4957-6ACA-EF38-3F84-66218B19413F}"/>
              </a:ext>
            </a:extLst>
          </p:cNvPr>
          <p:cNvSpPr/>
          <p:nvPr/>
        </p:nvSpPr>
        <p:spPr>
          <a:xfrm>
            <a:off x="451988" y="324069"/>
            <a:ext cx="6037712" cy="3171616"/>
          </a:xfrm>
          <a:prstGeom prst="rect">
            <a:avLst/>
          </a:prstGeom>
          <a:noFill/>
          <a:ln w="12700" cap="rnd">
            <a:solidFill>
              <a:srgbClr val="E6004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C5ABC013-8608-E47D-F8BD-A24873665B28}"/>
              </a:ext>
            </a:extLst>
          </p:cNvPr>
          <p:cNvSpPr/>
          <p:nvPr/>
        </p:nvSpPr>
        <p:spPr>
          <a:xfrm>
            <a:off x="7026180" y="330911"/>
            <a:ext cx="4465458" cy="1747860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4" name="Rectangle 14">
            <a:extLst>
              <a:ext uri="{FF2B5EF4-FFF2-40B4-BE49-F238E27FC236}">
                <a16:creationId xmlns:a16="http://schemas.microsoft.com/office/drawing/2014/main" id="{DE667F28-EB2F-8D82-B3D8-9CE2EC068AFF}"/>
              </a:ext>
            </a:extLst>
          </p:cNvPr>
          <p:cNvSpPr/>
          <p:nvPr/>
        </p:nvSpPr>
        <p:spPr>
          <a:xfrm>
            <a:off x="364038" y="3495685"/>
            <a:ext cx="5566862" cy="27090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050" b="1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Calibri"/>
              </a:rPr>
              <a:t>Ref:</a:t>
            </a:r>
            <a:r>
              <a:rPr lang="zh-CN" altLang="en-US" sz="1050" b="1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Calibri"/>
              </a:rPr>
              <a:t> </a:t>
            </a:r>
            <a:r>
              <a:rPr lang="en-US" altLang="zh-CN" sz="1050" dirty="0">
                <a:solidFill>
                  <a:srgbClr val="231F2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Zhong, F.; Fu, G C. </a:t>
            </a:r>
            <a:r>
              <a:rPr lang="en-US" altLang="zh-CN" sz="1050" i="1" dirty="0">
                <a:solidFill>
                  <a:srgbClr val="231F2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Nature</a:t>
            </a:r>
            <a:r>
              <a:rPr lang="en-US" altLang="zh-CN" sz="1050" dirty="0">
                <a:solidFill>
                  <a:srgbClr val="231F2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1050" b="1" dirty="0">
                <a:solidFill>
                  <a:srgbClr val="231F2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2025</a:t>
            </a:r>
            <a:r>
              <a:rPr lang="en-US" altLang="zh-CN" sz="1050" dirty="0">
                <a:solidFill>
                  <a:srgbClr val="231F2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en-US" altLang="zh-CN" sz="1050" i="1" dirty="0">
                <a:solidFill>
                  <a:srgbClr val="231F2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640</a:t>
            </a:r>
            <a:r>
              <a:rPr lang="en-US" altLang="zh-CN" sz="1050" dirty="0">
                <a:solidFill>
                  <a:srgbClr val="231F2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 107–113. </a:t>
            </a:r>
            <a:endParaRPr lang="zh-CN" altLang="en-US" sz="105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67F2A0F-E9F0-137C-887C-D2A0B9381D93}"/>
              </a:ext>
            </a:extLst>
          </p:cNvPr>
          <p:cNvSpPr/>
          <p:nvPr/>
        </p:nvSpPr>
        <p:spPr>
          <a:xfrm>
            <a:off x="451989" y="4000500"/>
            <a:ext cx="6037712" cy="2541716"/>
          </a:xfrm>
          <a:prstGeom prst="rect">
            <a:avLst/>
          </a:prstGeom>
          <a:noFill/>
          <a:ln w="12700" cap="rnd">
            <a:solidFill>
              <a:srgbClr val="A6A6A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C8AAFE2-C8B1-9B3E-381D-CCEA24EB32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1289"/>
          <a:stretch>
            <a:fillRect/>
          </a:stretch>
        </p:blipFill>
        <p:spPr>
          <a:xfrm>
            <a:off x="7568476" y="405524"/>
            <a:ext cx="1468377" cy="1292586"/>
          </a:xfrm>
          <a:prstGeom prst="rect">
            <a:avLst/>
          </a:prstGeom>
        </p:spPr>
      </p:pic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88E9CF69-46E6-EBBF-0250-484D485028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800202"/>
              </p:ext>
            </p:extLst>
          </p:nvPr>
        </p:nvGraphicFramePr>
        <p:xfrm>
          <a:off x="756567" y="525559"/>
          <a:ext cx="5428553" cy="2768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4597518" imgH="2344833" progId="ChemDraw.Document.6.0">
                  <p:embed/>
                </p:oleObj>
              </mc:Choice>
              <mc:Fallback>
                <p:oleObj name="CS ChemDraw Drawing" r:id="rId5" imgW="4597518" imgH="234483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6567" y="525559"/>
                        <a:ext cx="5428553" cy="2768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图片 15">
            <a:extLst>
              <a:ext uri="{FF2B5EF4-FFF2-40B4-BE49-F238E27FC236}">
                <a16:creationId xmlns:a16="http://schemas.microsoft.com/office/drawing/2014/main" id="{26A0752D-183A-A148-4EF6-D5CA4C4E30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9108" y="2842329"/>
            <a:ext cx="4259601" cy="3778239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7841AF0A-185E-7E08-E59E-441DD8D4B16E}"/>
              </a:ext>
            </a:extLst>
          </p:cNvPr>
          <p:cNvSpPr txBox="1"/>
          <p:nvPr/>
        </p:nvSpPr>
        <p:spPr>
          <a:xfrm>
            <a:off x="6794279" y="2306408"/>
            <a:ext cx="4465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*** EPR spectroscopy: support for the presence of </a:t>
            </a:r>
          </a:p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 L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CuCl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during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catalysed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deracemization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044FC37-ECA1-B6BE-AD30-AFA588DF9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6574" y="525559"/>
            <a:ext cx="1291126" cy="110813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DCFA7BB-1274-C73E-8E74-BD90D6F4C773}"/>
              </a:ext>
            </a:extLst>
          </p:cNvPr>
          <p:cNvSpPr txBox="1"/>
          <p:nvPr/>
        </p:nvSpPr>
        <p:spPr>
          <a:xfrm>
            <a:off x="861348" y="1451889"/>
            <a:ext cx="9030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1000" i="1" dirty="0">
                <a:latin typeface="Arial" panose="020B0604020202020204" pitchFamily="34" charset="0"/>
                <a:cs typeface="Arial" panose="020B0604020202020204" pitchFamily="34" charset="0"/>
              </a:rPr>
              <a:t>α‑</a:t>
            </a:r>
            <a:r>
              <a:rPr lang="en-US" altLang="zh-CN" sz="1000" i="1" dirty="0">
                <a:latin typeface="Arial" panose="020B0604020202020204" pitchFamily="34" charset="0"/>
                <a:cs typeface="Arial" panose="020B0604020202020204" pitchFamily="34" charset="0"/>
              </a:rPr>
              <a:t>haloamide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C1ABB08-464A-79AE-F74E-C81D95B89F8B}"/>
              </a:ext>
            </a:extLst>
          </p:cNvPr>
          <p:cNvSpPr txBox="1"/>
          <p:nvPr/>
        </p:nvSpPr>
        <p:spPr>
          <a:xfrm>
            <a:off x="4562827" y="2943824"/>
            <a:ext cx="15341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i="1" dirty="0">
                <a:latin typeface="Arial" panose="020B0604020202020204" pitchFamily="34" charset="0"/>
                <a:cs typeface="Arial" panose="020B0604020202020204" pitchFamily="34" charset="0"/>
              </a:rPr>
              <a:t>halogen atom transfer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6BE857C-C208-67EA-1B5D-2D570EA0CA92}"/>
              </a:ext>
            </a:extLst>
          </p:cNvPr>
          <p:cNvSpPr txBox="1"/>
          <p:nvPr/>
        </p:nvSpPr>
        <p:spPr>
          <a:xfrm>
            <a:off x="1816231" y="4000500"/>
            <a:ext cx="33921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i="1" dirty="0">
                <a:latin typeface="Arial" panose="020B0604020202020204" pitchFamily="34" charset="0"/>
                <a:cs typeface="Arial" panose="020B0604020202020204" pitchFamily="34" charset="0"/>
              </a:rPr>
              <a:t>The reaction of an alkyl iodide in the presence of TBAC</a:t>
            </a:r>
            <a:endParaRPr lang="zh-CN" alt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8B1055D-F98E-D96D-64D7-A54A665089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711" t="34821" b="34790"/>
          <a:stretch>
            <a:fillRect/>
          </a:stretch>
        </p:blipFill>
        <p:spPr>
          <a:xfrm>
            <a:off x="7233078" y="1664378"/>
            <a:ext cx="2324797" cy="39280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A579B32-68C3-2B92-CE56-73C5960C2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4773" y="1664378"/>
            <a:ext cx="1291127" cy="2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88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12576</TotalTime>
  <Words>1122</Words>
  <Application>Microsoft Office PowerPoint</Application>
  <PresentationFormat>Widescreen</PresentationFormat>
  <Paragraphs>208</Paragraphs>
  <Slides>21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DengXian</vt:lpstr>
      <vt:lpstr>DengXian</vt:lpstr>
      <vt:lpstr>等线 Light</vt:lpstr>
      <vt:lpstr>微软雅黑</vt:lpstr>
      <vt:lpstr>微软雅黑 Light</vt:lpstr>
      <vt:lpstr>思源黑体 CN ExtraLight</vt:lpstr>
      <vt:lpstr>Arial</vt:lpstr>
      <vt:lpstr>Times New Roman</vt:lpstr>
      <vt:lpstr>Office 主题​​</vt:lpstr>
      <vt:lpstr>CS ChemDraw 64-bit Drawing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410390899@qq.com</dc:creator>
  <cp:lastModifiedBy>Zhijun Zhou</cp:lastModifiedBy>
  <cp:revision>270</cp:revision>
  <dcterms:created xsi:type="dcterms:W3CDTF">2022-07-03T05:28:43Z</dcterms:created>
  <dcterms:modified xsi:type="dcterms:W3CDTF">2026-05-07T16:57:04Z</dcterms:modified>
</cp:coreProperties>
</file>