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2" r:id="rId2"/>
    <p:sldId id="298" r:id="rId3"/>
    <p:sldId id="294" r:id="rId4"/>
    <p:sldId id="341" r:id="rId5"/>
    <p:sldId id="299" r:id="rId6"/>
    <p:sldId id="325" r:id="rId7"/>
    <p:sldId id="313" r:id="rId8"/>
    <p:sldId id="312" r:id="rId9"/>
    <p:sldId id="305" r:id="rId10"/>
    <p:sldId id="343" r:id="rId11"/>
    <p:sldId id="259" r:id="rId12"/>
    <p:sldId id="257" r:id="rId13"/>
    <p:sldId id="318" r:id="rId14"/>
    <p:sldId id="337" r:id="rId15"/>
    <p:sldId id="336" r:id="rId16"/>
    <p:sldId id="327" r:id="rId17"/>
    <p:sldId id="269" r:id="rId18"/>
    <p:sldId id="270" r:id="rId19"/>
    <p:sldId id="271" r:id="rId20"/>
    <p:sldId id="273" r:id="rId21"/>
    <p:sldId id="345" r:id="rId22"/>
    <p:sldId id="324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E9F2E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59028-4B16-4D7C-9EBC-47EDB00CD9F0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228F6-EB26-4DCE-8458-930E1F90F0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2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D651-E911-4FB6-BE80-EB5636668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9F26B-A4F8-4E74-8ADA-FFBBBD48D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E4B57-B0AC-492D-84E4-1CE109956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C6F94-4AF1-4539-97F8-F3227A361176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FEDA1-B0BD-4DEF-BF02-BECBD1D7B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B724E-816C-4B6D-9317-82D079EA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7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8AD5-BC74-48D5-BB28-1335A80E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95429-2916-4B85-A76B-A59E43637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7454F-E5C4-4E10-A4EA-89233EB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45DB-D14F-4ADF-872F-A41817197346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27642-D6E5-42C1-BC79-9C7883F7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C28D9-4D50-409A-8055-3AD780E12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9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9BDE59-C799-48CD-AB4E-1AADFB04DD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4D7FF3-93DE-44A1-9303-0B917B851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EE9E5-D7EC-4B49-B1B9-30E43E10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C9E59-4010-4F73-9DE5-ECB06CEA5109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FCFE8-921C-473D-B90E-7C5ED8B5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C594A-000C-4358-86AB-17EF18281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51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FA372-8A1D-48AF-A6B7-4BAFFAC49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ABC6B-7C0D-4A06-A1FC-0907969E2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19CC3-F0E7-4213-81F0-14DEFAD2E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2EED4-3EF9-408D-B5A0-CB81415689F3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9F2CA-AD7F-454F-AFB3-B2459F1ED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2BD33-FB31-4B84-B71A-A987CAE6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3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8374-626D-46A1-876D-CAF800F5E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83564-5321-40E1-B30F-F1D85173E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9CCE7-2CAB-4CF2-AB8E-7D7D443F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7C4B4-3F45-44A2-958E-8C5C436D7ABE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82012-D53F-4DE2-A669-64E61221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0EF88-5280-4E13-9B47-B12824A9E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635D7-47A1-462E-B806-F4322D6AA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9089A-26AD-4476-B08F-D68F090EC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91278-7F43-4E30-BD5C-2871301B5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C7FF2-A678-4140-8937-ED548E32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590BB-515D-465D-B2AE-3C6678673C76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C6571-78D7-4361-AE75-7C84DCE5D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140-C985-407E-BCA2-9580F21C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1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D5F0-83B2-4957-9D92-3FFC51F1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F5C5-6EB1-4021-8C45-426471FAA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BA017-3658-41CB-90B4-D20C712A0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3E865-26B8-4C95-B828-3146CF92F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6B16AD-4112-47A7-A9F7-EEFD0A43E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96615-A421-45FD-A432-7BA8CAEC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EA8C-AFE4-4498-B8A5-BEA78A6B0BAE}" type="datetime1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E362ED-3241-45F1-8706-9D0D1338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2040A1-B71A-486F-8684-08DDFC84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6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FB43A-C756-4672-A17C-A56A613D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04027-761D-4A44-A2A1-5BC7DE05E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724-9325-49A9-B771-63B9E8A63693}" type="datetime1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32DEA3-4901-4201-9CE8-6B428B122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3CA3EB-DA54-44FE-A197-66DBCBFB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6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8DC8FD-C576-4F0A-81DF-33FB0E8A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2023-E6A8-479B-B344-C96DB1E8E56C}" type="datetime1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87E4C-0739-4178-8A7F-F3F6E04AC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B5A31-61A6-41C0-B4BA-835911EE9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1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02516-D026-4093-B87F-D91A76BB9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86BB7-FCC2-4AE3-8898-B80542862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2A93C-6A09-4EB2-A181-F4F984222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14D82-B897-41D2-8A12-447F5050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5274-401D-49E8-BA48-CF2B16458F0A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18DBF-0EA5-4EFF-8502-F09E010B8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22977-96B1-45FC-BA7D-67015DEC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6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2448D-2FD1-42E3-9D3C-C0F5A33B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2C2EB0-A8A6-41B2-BC77-17E89150F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C1F4C-7531-4858-A0DE-768006F72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8486E-2514-4943-AEE0-39F13479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5A9A-BCA2-43A8-BD7F-33A88BA9B9BA}" type="datetime1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92064-32CE-4938-8A55-6E320EB65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52227-2852-4047-A72C-F4D21A61D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CF3B6-F730-4D89-B49A-5B6D49B45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6A959-6EE0-49C1-88D7-C130F3E46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13E31-3991-4B05-81E3-1F4051B38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BDCFA-3E26-4617-A0C7-86830303A7FB}" type="datetime1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4E34B-3025-4BA7-918E-D2615C952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8A209-C0CF-4827-B989-A0056F470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23840-A730-488C-B3B0-895D361A6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28.e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2.emf"/><Relationship Id="rId2" Type="http://schemas.openxmlformats.org/officeDocument/2006/relationships/oleObject" Target="../embeddings/oleObject28.bin"/><Relationship Id="rId16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2.emf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1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37.emf"/><Relationship Id="rId21" Type="http://schemas.openxmlformats.org/officeDocument/2006/relationships/image" Target="../media/image46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4.emf"/><Relationship Id="rId25" Type="http://schemas.openxmlformats.org/officeDocument/2006/relationships/image" Target="../media/image2.emf"/><Relationship Id="rId2" Type="http://schemas.openxmlformats.org/officeDocument/2006/relationships/oleObject" Target="../embeddings/oleObject35.bin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1.emf"/><Relationship Id="rId24" Type="http://schemas.openxmlformats.org/officeDocument/2006/relationships/oleObject" Target="../embeddings/oleObject1.bin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45.e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41.bin"/><Relationship Id="rId22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7" Type="http://schemas.openxmlformats.org/officeDocument/2006/relationships/image" Target="../media/image2.e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2.emf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1.bin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5.e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5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oleObject" Target="../embeddings/oleObject55.bin"/><Relationship Id="rId7" Type="http://schemas.openxmlformats.org/officeDocument/2006/relationships/image" Target="../media/image60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2.emf"/><Relationship Id="rId5" Type="http://schemas.openxmlformats.org/officeDocument/2006/relationships/image" Target="../media/image59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8.emf"/><Relationship Id="rId9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2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65.png"/><Relationship Id="rId10" Type="http://schemas.openxmlformats.org/officeDocument/2006/relationships/image" Target="../media/image69.e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5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2.emf"/><Relationship Id="rId5" Type="http://schemas.openxmlformats.org/officeDocument/2006/relationships/image" Target="../media/image72.emf"/><Relationship Id="rId10" Type="http://schemas.openxmlformats.org/officeDocument/2006/relationships/oleObject" Target="../embeddings/oleObject1.bin"/><Relationship Id="rId4" Type="http://schemas.openxmlformats.org/officeDocument/2006/relationships/oleObject" Target="../embeddings/oleObject59.bin"/><Relationship Id="rId9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76.emf"/><Relationship Id="rId7" Type="http://schemas.openxmlformats.org/officeDocument/2006/relationships/image" Target="../media/image78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2.emf"/><Relationship Id="rId5" Type="http://schemas.openxmlformats.org/officeDocument/2006/relationships/image" Target="../media/image77.emf"/><Relationship Id="rId10" Type="http://schemas.openxmlformats.org/officeDocument/2006/relationships/oleObject" Target="../embeddings/oleObject1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7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7" Type="http://schemas.openxmlformats.org/officeDocument/2006/relationships/image" Target="../media/image2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1.emf"/><Relationship Id="rId4" Type="http://schemas.openxmlformats.org/officeDocument/2006/relationships/oleObject" Target="../embeddings/oleObject6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82.emf"/><Relationship Id="rId7" Type="http://schemas.openxmlformats.org/officeDocument/2006/relationships/image" Target="../media/image84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5" Type="http://schemas.openxmlformats.org/officeDocument/2006/relationships/image" Target="../media/image83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emf"/><Relationship Id="rId7" Type="http://schemas.openxmlformats.org/officeDocument/2006/relationships/image" Target="../media/image2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8.emf"/><Relationship Id="rId10" Type="http://schemas.openxmlformats.org/officeDocument/2006/relationships/image" Target="../media/image10.emf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7.emf"/><Relationship Id="rId18" Type="http://schemas.openxmlformats.org/officeDocument/2006/relationships/oleObject" Target="../embeddings/oleObject1.bin"/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9.e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5.emf"/><Relationship Id="rId18" Type="http://schemas.openxmlformats.org/officeDocument/2006/relationships/oleObject" Target="../embeddings/oleObject1.bin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6.emf"/><Relationship Id="rId2" Type="http://schemas.openxmlformats.org/officeDocument/2006/relationships/oleObject" Target="../embeddings/oleObject19.bin"/><Relationship Id="rId16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4.emf"/><Relationship Id="rId5" Type="http://schemas.openxmlformats.org/officeDocument/2006/relationships/image" Target="../media/image21.e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2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CDA8EE-6C5E-473A-A483-44698128DDDC}"/>
              </a:ext>
            </a:extLst>
          </p:cNvPr>
          <p:cNvSpPr/>
          <p:nvPr/>
        </p:nvSpPr>
        <p:spPr>
          <a:xfrm>
            <a:off x="465279" y="1983504"/>
            <a:ext cx="112614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Arial Black" panose="020B0A04020102020204" pitchFamily="34" charset="0"/>
              </a:rPr>
              <a:t>Dearomatization</a:t>
            </a:r>
            <a:r>
              <a:rPr lang="en-US" sz="3600" dirty="0">
                <a:latin typeface="Arial Black" panose="020B0A04020102020204" pitchFamily="34" charset="0"/>
              </a:rPr>
              <a:t>-Driven Construction of </a:t>
            </a:r>
            <a:r>
              <a:rPr lang="en-US" sz="3600" dirty="0" err="1">
                <a:latin typeface="Arial Black" panose="020B0A04020102020204" pitchFamily="34" charset="0"/>
              </a:rPr>
              <a:t>Bicyclo</a:t>
            </a:r>
            <a:r>
              <a:rPr lang="en-US" sz="3600" dirty="0">
                <a:latin typeface="Arial Black" panose="020B0A04020102020204" pitchFamily="34" charset="0"/>
              </a:rPr>
              <a:t>[3.2.1]octanes (BCOs) in Natural Product Synthesis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4A977-E3E4-496A-BD74-3A1D1A438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011"/>
            <a:ext cx="2862003" cy="1562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B9E48D-4F79-40F3-BC32-BC8EF0424D9A}"/>
              </a:ext>
            </a:extLst>
          </p:cNvPr>
          <p:cNvSpPr/>
          <p:nvPr/>
        </p:nvSpPr>
        <p:spPr>
          <a:xfrm>
            <a:off x="780946" y="4203183"/>
            <a:ext cx="1008138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latin typeface="Arial Black" panose="020B0A04020102020204" pitchFamily="34" charset="0"/>
              </a:rPr>
              <a:t>Jing Gong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Group Seminar @ LSPN</a:t>
            </a:r>
          </a:p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12.06.2025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1CFAED-69E4-20BA-622E-5611615D0E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222700"/>
              </p:ext>
            </p:extLst>
          </p:nvPr>
        </p:nvGraphicFramePr>
        <p:xfrm>
          <a:off x="10287383" y="173029"/>
          <a:ext cx="1825625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3" imgW="1435374" imgH="833031" progId="ChemDraw_x64.Document.6.0">
                  <p:embed/>
                </p:oleObj>
              </mc:Choice>
              <mc:Fallback>
                <p:oleObj name="CS ChemDraw 64-bit Drawing" r:id="rId3" imgW="1435374" imgH="833031" progId="ChemDraw_x64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9D1F677-1CF6-B781-B26D-D1680E954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87383" y="173029"/>
                        <a:ext cx="1825625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0784E-2424-9A73-02AB-B7487A4A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49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44472-17AC-BDD8-E240-479A5626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CBD447-37EC-B1DF-26D6-B633CABDF672}"/>
              </a:ext>
            </a:extLst>
          </p:cNvPr>
          <p:cNvSpPr/>
          <p:nvPr/>
        </p:nvSpPr>
        <p:spPr>
          <a:xfrm>
            <a:off x="0" y="525656"/>
            <a:ext cx="7617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Ding’s discovery: ODI-[5+2]/1.2-acyl migration cascade process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4B25AE-7B2E-1D28-3F0D-66CCD399588B}"/>
              </a:ext>
            </a:extLst>
          </p:cNvPr>
          <p:cNvCxnSpPr/>
          <p:nvPr/>
        </p:nvCxnSpPr>
        <p:spPr>
          <a:xfrm>
            <a:off x="71020" y="470951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B0ABA99-9F96-0FE8-97CC-B829EC548D90}"/>
              </a:ext>
            </a:extLst>
          </p:cNvPr>
          <p:cNvSpPr/>
          <p:nvPr/>
        </p:nvSpPr>
        <p:spPr>
          <a:xfrm>
            <a:off x="2410567" y="47008"/>
            <a:ext cx="7398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Oxidative </a:t>
            </a:r>
            <a:r>
              <a:rPr lang="en-US" sz="2000" dirty="0" err="1">
                <a:latin typeface="Arial Black" panose="020B0A04020102020204" pitchFamily="34" charset="0"/>
              </a:rPr>
              <a:t>Dearomatization</a:t>
            </a:r>
            <a:r>
              <a:rPr lang="en-US" sz="2000" dirty="0">
                <a:latin typeface="Arial Black" panose="020B0A04020102020204" pitchFamily="34" charset="0"/>
              </a:rPr>
              <a:t>-Induced [5 + 2] Cascade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6151537-5E21-BFAC-6B6B-B6790867C3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241662"/>
              </p:ext>
            </p:extLst>
          </p:nvPr>
        </p:nvGraphicFramePr>
        <p:xfrm>
          <a:off x="5626551" y="1605743"/>
          <a:ext cx="66675" cy="308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6469" imgH="2685051" progId="ChemDraw.Document.6.0">
                  <p:embed/>
                </p:oleObj>
              </mc:Choice>
              <mc:Fallback>
                <p:oleObj name="CS ChemDraw Drawing" r:id="rId2" imgW="66469" imgH="2685051" progId="ChemDraw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58E847AC-ABC7-4A38-9E3C-FF434D27E4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26551" y="1605743"/>
                        <a:ext cx="66675" cy="3087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69A2B3E-292D-4445-1C2E-6BA2285C2549}"/>
              </a:ext>
            </a:extLst>
          </p:cNvPr>
          <p:cNvSpPr/>
          <p:nvPr/>
        </p:nvSpPr>
        <p:spPr>
          <a:xfrm>
            <a:off x="971081" y="4695599"/>
            <a:ext cx="3542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Ding H. </a:t>
            </a:r>
            <a:r>
              <a:rPr lang="en-US" sz="1200" i="1" dirty="0"/>
              <a:t>et al. J. Am. Chem. Soc. </a:t>
            </a:r>
            <a:r>
              <a:rPr lang="en-US" sz="1200" b="1" dirty="0"/>
              <a:t>2017</a:t>
            </a:r>
            <a:r>
              <a:rPr lang="en-US" sz="1200" i="1" dirty="0"/>
              <a:t>, 139</a:t>
            </a:r>
            <a:r>
              <a:rPr lang="en-US" sz="1200" dirty="0"/>
              <a:t>, 6098−6101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A4A57F4-B7EC-0D14-F43C-567FB13A9D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1435374" imgH="833031" progId="ChemDraw_x64.Document.6.0">
                  <p:embed/>
                </p:oleObj>
              </mc:Choice>
              <mc:Fallback>
                <p:oleObj name="CS ChemDraw 64-bit Drawing" r:id="rId4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14CE17E-E6BE-6C69-4839-C4B46073D7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B2CA3E-D67F-2DDF-6A21-5DCDC882A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10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1ADA24-9EB6-D3EF-73C1-0F63047FD3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206" y="1327920"/>
            <a:ext cx="3837726" cy="3302493"/>
          </a:xfrm>
          <a:prstGeom prst="rect">
            <a:avLst/>
          </a:prstGeom>
        </p:spPr>
      </p:pic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4FEEA9B-D5CF-91EA-8755-E67EA6B48B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593932"/>
              </p:ext>
            </p:extLst>
          </p:nvPr>
        </p:nvGraphicFramePr>
        <p:xfrm>
          <a:off x="3361304" y="5391772"/>
          <a:ext cx="4663843" cy="129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7" imgW="5054530" imgH="1404571" progId="ChemDraw_x64.Document.6.0">
                  <p:embed/>
                </p:oleObj>
              </mc:Choice>
              <mc:Fallback>
                <p:oleObj name="CS ChemDraw 64-bit Drawing" r:id="rId7" imgW="5054530" imgH="1404571" progId="ChemDraw_x64.Document.6.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165B359-64FA-04BD-7B63-6075808E58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61304" y="5391772"/>
                        <a:ext cx="4663843" cy="129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8D0FD916-0843-DBC1-F010-BB282550D8BB}"/>
              </a:ext>
            </a:extLst>
          </p:cNvPr>
          <p:cNvSpPr/>
          <p:nvPr/>
        </p:nvSpPr>
        <p:spPr>
          <a:xfrm>
            <a:off x="2990509" y="5083995"/>
            <a:ext cx="5338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Pettus’s work: 1.1’-disubstituted oleﬁn derivative offered a poor yield </a:t>
            </a:r>
            <a:endParaRPr lang="en-US" sz="1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4218CD-6B01-4296-403D-536447E1ED4B}"/>
              </a:ext>
            </a:extLst>
          </p:cNvPr>
          <p:cNvSpPr/>
          <p:nvPr/>
        </p:nvSpPr>
        <p:spPr>
          <a:xfrm>
            <a:off x="199612" y="917413"/>
            <a:ext cx="1860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Conditions screening 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0FBF4C5-201D-1F8F-B960-BAAC83531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514961"/>
              </p:ext>
            </p:extLst>
          </p:nvPr>
        </p:nvGraphicFramePr>
        <p:xfrm>
          <a:off x="5996827" y="1277931"/>
          <a:ext cx="2925222" cy="93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3491247" imgH="1121139" progId="ChemDraw.Document.6.0">
                  <p:embed/>
                </p:oleObj>
              </mc:Choice>
              <mc:Fallback>
                <p:oleObj name="CS ChemDraw Drawing" r:id="rId9" imgW="3491247" imgH="1121139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2CA9754-3DE7-45A1-9DFD-5E164DA38A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96827" y="1277931"/>
                        <a:ext cx="2925222" cy="9391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431C8763-390D-31C4-1B03-E0315CE308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867324"/>
              </p:ext>
            </p:extLst>
          </p:nvPr>
        </p:nvGraphicFramePr>
        <p:xfrm>
          <a:off x="5967099" y="991297"/>
          <a:ext cx="4960937" cy="289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1" imgW="5696227" imgH="3329607" progId="ChemDraw_x64.Document.6.0">
                  <p:embed/>
                </p:oleObj>
              </mc:Choice>
              <mc:Fallback>
                <p:oleObj name="CS ChemDraw 64-bit Drawing" r:id="rId11" imgW="5696227" imgH="3329607" progId="ChemDraw_x64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F0072F2-2ED7-4624-B5F6-61E6FF3E44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67099" y="991297"/>
                        <a:ext cx="4960937" cy="2897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00B9055-9696-7EBB-3634-ABD645CDF0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157396"/>
              </p:ext>
            </p:extLst>
          </p:nvPr>
        </p:nvGraphicFramePr>
        <p:xfrm>
          <a:off x="8982910" y="1389686"/>
          <a:ext cx="2326579" cy="188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3" imgW="2721283" imgH="2200195" progId="ChemDraw_x64.Document.6.0">
                  <p:embed/>
                </p:oleObj>
              </mc:Choice>
              <mc:Fallback>
                <p:oleObj name="CS ChemDraw 64-bit Drawing" r:id="rId13" imgW="2721283" imgH="2200195" progId="ChemDraw_x64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310CD94-AA58-4ACC-A23C-1FDD17655E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82910" y="1389686"/>
                        <a:ext cx="2326579" cy="188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655543F-C3B9-1D51-1FA9-DA82DC5BF5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630147"/>
              </p:ext>
            </p:extLst>
          </p:nvPr>
        </p:nvGraphicFramePr>
        <p:xfrm>
          <a:off x="7919407" y="3446155"/>
          <a:ext cx="3412572" cy="152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5" imgW="3645025" imgH="1630094" progId="ChemDraw_x64.Document.6.0">
                  <p:embed/>
                </p:oleObj>
              </mc:Choice>
              <mc:Fallback>
                <p:oleObj name="CS ChemDraw 64-bit Drawing" r:id="rId15" imgW="3645025" imgH="1630094" progId="ChemDraw_x64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B9DCCAE-DE73-4B54-B713-3E5D2A67BD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919407" y="3446155"/>
                        <a:ext cx="3412572" cy="1526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CC797CA7-8C6C-44C9-3310-D069EA087AC7}"/>
              </a:ext>
            </a:extLst>
          </p:cNvPr>
          <p:cNvSpPr/>
          <p:nvPr/>
        </p:nvSpPr>
        <p:spPr>
          <a:xfrm>
            <a:off x="971081" y="3769744"/>
            <a:ext cx="297002" cy="20703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346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 graphic">
            <a:extLst>
              <a:ext uri="{FF2B5EF4-FFF2-40B4-BE49-F238E27FC236}">
                <a16:creationId xmlns:a16="http://schemas.microsoft.com/office/drawing/2014/main" id="{8138C90D-8D77-4077-B639-BC2C99BACBB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465907" y="1505118"/>
            <a:ext cx="4399348" cy="4047859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6CDB02-F502-4BC8-A69E-4A2E16FA6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848" y="1505118"/>
            <a:ext cx="4703900" cy="4047865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898DCAC-A73F-4B47-A8A1-576DED6925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539265"/>
              </p:ext>
            </p:extLst>
          </p:nvPr>
        </p:nvGraphicFramePr>
        <p:xfrm>
          <a:off x="6131990" y="1831184"/>
          <a:ext cx="66675" cy="3395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66469" imgH="2685051" progId="ChemDraw.Document.6.0">
                  <p:embed/>
                </p:oleObj>
              </mc:Choice>
              <mc:Fallback>
                <p:oleObj name="CS ChemDraw Drawing" r:id="rId4" imgW="66469" imgH="2685051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3A7D2B5-5CDD-4893-B343-4D50AF8F19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1990" y="1831184"/>
                        <a:ext cx="66675" cy="3395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6C55FE02-7171-4A50-81FC-406BB095DB24}"/>
              </a:ext>
            </a:extLst>
          </p:cNvPr>
          <p:cNvSpPr/>
          <p:nvPr/>
        </p:nvSpPr>
        <p:spPr>
          <a:xfrm>
            <a:off x="0" y="568398"/>
            <a:ext cx="7617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ODI-[5+2]/1.2-acyl migration cascade process: scopes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60D353-F163-49F9-9A7D-842A262518F3}"/>
              </a:ext>
            </a:extLst>
          </p:cNvPr>
          <p:cNvSpPr/>
          <p:nvPr/>
        </p:nvSpPr>
        <p:spPr>
          <a:xfrm>
            <a:off x="4394138" y="6522012"/>
            <a:ext cx="3542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Ding H. </a:t>
            </a:r>
            <a:r>
              <a:rPr lang="en-US" sz="1200" i="1" dirty="0"/>
              <a:t>et al. J. Am. Chem. Soc. </a:t>
            </a:r>
            <a:r>
              <a:rPr lang="en-US" sz="1200" b="1" dirty="0"/>
              <a:t>2017</a:t>
            </a:r>
            <a:r>
              <a:rPr lang="en-US" sz="1200" i="1" dirty="0"/>
              <a:t>, 139</a:t>
            </a:r>
            <a:r>
              <a:rPr lang="en-US" sz="1200" dirty="0"/>
              <a:t>, 6098−6101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410F2D-2F8A-6C09-B64C-41DAE10A8D2B}"/>
              </a:ext>
            </a:extLst>
          </p:cNvPr>
          <p:cNvCxnSpPr/>
          <p:nvPr/>
        </p:nvCxnSpPr>
        <p:spPr>
          <a:xfrm>
            <a:off x="71020" y="470951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19E48E8-D0F3-D8B8-3DCC-F286CD339E04}"/>
              </a:ext>
            </a:extLst>
          </p:cNvPr>
          <p:cNvSpPr/>
          <p:nvPr/>
        </p:nvSpPr>
        <p:spPr>
          <a:xfrm>
            <a:off x="2410567" y="47008"/>
            <a:ext cx="7398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Oxidative </a:t>
            </a:r>
            <a:r>
              <a:rPr lang="en-US" sz="2000" dirty="0" err="1">
                <a:latin typeface="Arial Black" panose="020B0A04020102020204" pitchFamily="34" charset="0"/>
              </a:rPr>
              <a:t>Dearomatization</a:t>
            </a:r>
            <a:r>
              <a:rPr lang="en-US" sz="2000" dirty="0">
                <a:latin typeface="Arial Black" panose="020B0A04020102020204" pitchFamily="34" charset="0"/>
              </a:rPr>
              <a:t>-Induced [5 + 2] Cascade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A47E93B-BCC7-DBD7-1562-CACEE4EAC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31605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1435374" imgH="833031" progId="ChemDraw_x64.Document.6.0">
                  <p:embed/>
                </p:oleObj>
              </mc:Choice>
              <mc:Fallback>
                <p:oleObj name="CS ChemDraw 64-bit Drawing" r:id="rId6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205E2-CCEE-6047-AFF7-DA65715F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F4C24-6C5D-0478-4BB4-8EE72F118E6D}"/>
              </a:ext>
            </a:extLst>
          </p:cNvPr>
          <p:cNvSpPr txBox="1"/>
          <p:nvPr/>
        </p:nvSpPr>
        <p:spPr>
          <a:xfrm>
            <a:off x="5819773" y="5778235"/>
            <a:ext cx="611181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Alkynes and monosubstituted alkenes work well in this ODI-[5+2] process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E5ABF-A63F-9FF5-DE31-703F15A00BAE}"/>
              </a:ext>
            </a:extLst>
          </p:cNvPr>
          <p:cNvSpPr txBox="1"/>
          <p:nvPr/>
        </p:nvSpPr>
        <p:spPr>
          <a:xfrm>
            <a:off x="3381350" y="2256051"/>
            <a:ext cx="36640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2"/>
                </a:solidFill>
                <a:latin typeface="Abadi" panose="020B0604020104020204" pitchFamily="34" charset="0"/>
              </a:rPr>
              <a:t>3</a:t>
            </a:r>
            <a:endParaRPr lang="en-CH" sz="700" dirty="0">
              <a:solidFill>
                <a:schemeClr val="accent2"/>
              </a:solidFill>
              <a:latin typeface="Abadi" panose="020B06040201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30B1C2-805B-2F76-9843-3F9A3BDE7374}"/>
              </a:ext>
            </a:extLst>
          </p:cNvPr>
          <p:cNvSpPr txBox="1"/>
          <p:nvPr/>
        </p:nvSpPr>
        <p:spPr>
          <a:xfrm>
            <a:off x="3564553" y="2435005"/>
            <a:ext cx="36640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2"/>
                </a:solidFill>
                <a:latin typeface="Abadi" panose="020B0604020104020204" pitchFamily="34" charset="0"/>
              </a:rPr>
              <a:t>4</a:t>
            </a:r>
            <a:endParaRPr lang="en-CH" sz="700" dirty="0">
              <a:solidFill>
                <a:schemeClr val="accent2"/>
              </a:solidFill>
              <a:latin typeface="Abadi" panose="020B06040201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1DA739-56C8-ED9B-6533-E4DE9784B392}"/>
              </a:ext>
            </a:extLst>
          </p:cNvPr>
          <p:cNvSpPr txBox="1"/>
          <p:nvPr/>
        </p:nvSpPr>
        <p:spPr>
          <a:xfrm>
            <a:off x="3389975" y="2724139"/>
            <a:ext cx="36640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2"/>
                </a:solidFill>
                <a:latin typeface="Abadi" panose="020B0604020104020204" pitchFamily="34" charset="0"/>
              </a:rPr>
              <a:t>5</a:t>
            </a:r>
            <a:endParaRPr lang="en-CH" sz="700" dirty="0">
              <a:solidFill>
                <a:schemeClr val="accent2"/>
              </a:solidFill>
              <a:latin typeface="Abadi" panose="020B06040201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065B3B-2F30-978B-6DC2-957EEDACA747}"/>
              </a:ext>
            </a:extLst>
          </p:cNvPr>
          <p:cNvSpPr txBox="1"/>
          <p:nvPr/>
        </p:nvSpPr>
        <p:spPr>
          <a:xfrm>
            <a:off x="1397911" y="2569005"/>
            <a:ext cx="36640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2"/>
                </a:solidFill>
                <a:latin typeface="Abadi" panose="020B0604020104020204" pitchFamily="34" charset="0"/>
              </a:rPr>
              <a:t>3</a:t>
            </a:r>
            <a:endParaRPr lang="en-CH" sz="700" dirty="0">
              <a:solidFill>
                <a:schemeClr val="accent2"/>
              </a:solidFill>
              <a:latin typeface="Abadi" panose="020B06040201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BDB7CF-C4F9-8F51-C573-1DF3322369AC}"/>
              </a:ext>
            </a:extLst>
          </p:cNvPr>
          <p:cNvSpPr txBox="1"/>
          <p:nvPr/>
        </p:nvSpPr>
        <p:spPr>
          <a:xfrm>
            <a:off x="1591844" y="2683863"/>
            <a:ext cx="36640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2"/>
                </a:solidFill>
                <a:latin typeface="Abadi" panose="020B0604020104020204" pitchFamily="34" charset="0"/>
              </a:rPr>
              <a:t>4</a:t>
            </a:r>
            <a:endParaRPr lang="en-CH" sz="700" dirty="0">
              <a:solidFill>
                <a:schemeClr val="accent2"/>
              </a:solidFill>
              <a:latin typeface="Abadi" panose="020B06040201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EE5C91-5F79-A92F-8D15-97938BF5D80B}"/>
              </a:ext>
            </a:extLst>
          </p:cNvPr>
          <p:cNvSpPr txBox="1"/>
          <p:nvPr/>
        </p:nvSpPr>
        <p:spPr>
          <a:xfrm>
            <a:off x="1811655" y="2535033"/>
            <a:ext cx="36640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1" dirty="0">
                <a:solidFill>
                  <a:schemeClr val="accent2"/>
                </a:solidFill>
                <a:latin typeface="Abadi" panose="020B0604020104020204" pitchFamily="34" charset="0"/>
              </a:rPr>
              <a:t>5</a:t>
            </a:r>
            <a:endParaRPr lang="en-CH" sz="700" dirty="0">
              <a:solidFill>
                <a:schemeClr val="accent2"/>
              </a:solidFill>
              <a:latin typeface="Abadi" panose="020B0604020104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06A5A0-4B03-98AC-45D6-8DEB973CDD0A}"/>
              </a:ext>
            </a:extLst>
          </p:cNvPr>
          <p:cNvSpPr/>
          <p:nvPr/>
        </p:nvSpPr>
        <p:spPr>
          <a:xfrm>
            <a:off x="8665581" y="3271852"/>
            <a:ext cx="263878" cy="46338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E61814-9A09-43E9-6F5F-4866B4C38C1E}"/>
              </a:ext>
            </a:extLst>
          </p:cNvPr>
          <p:cNvSpPr/>
          <p:nvPr/>
        </p:nvSpPr>
        <p:spPr>
          <a:xfrm>
            <a:off x="6445113" y="4422456"/>
            <a:ext cx="263878" cy="2571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1D2C9E-9C39-4702-98B8-7CF46FBC79E2}"/>
              </a:ext>
            </a:extLst>
          </p:cNvPr>
          <p:cNvSpPr/>
          <p:nvPr/>
        </p:nvSpPr>
        <p:spPr>
          <a:xfrm>
            <a:off x="9012909" y="5373979"/>
            <a:ext cx="263878" cy="2571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CDD68CE-3666-DAF3-B5A8-C0E6EACC082A}"/>
              </a:ext>
            </a:extLst>
          </p:cNvPr>
          <p:cNvSpPr/>
          <p:nvPr/>
        </p:nvSpPr>
        <p:spPr>
          <a:xfrm>
            <a:off x="10183226" y="5408412"/>
            <a:ext cx="263878" cy="2571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A24CFC5-F7E1-2336-9538-ECBE6757F818}"/>
              </a:ext>
            </a:extLst>
          </p:cNvPr>
          <p:cNvSpPr/>
          <p:nvPr/>
        </p:nvSpPr>
        <p:spPr>
          <a:xfrm>
            <a:off x="9907954" y="4422456"/>
            <a:ext cx="263878" cy="25719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486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F5A1D2B-2580-4678-B71D-7F112F4E78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593718"/>
              </p:ext>
            </p:extLst>
          </p:nvPr>
        </p:nvGraphicFramePr>
        <p:xfrm>
          <a:off x="787400" y="668338"/>
          <a:ext cx="10618788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10618537" imgH="5397438" progId="ChemDraw_x64.Document.6.0">
                  <p:embed/>
                </p:oleObj>
              </mc:Choice>
              <mc:Fallback>
                <p:oleObj name="CS ChemDraw 64-bit Drawing" r:id="rId2" imgW="10618537" imgH="5397438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7400" y="668338"/>
                        <a:ext cx="10618788" cy="539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4AE37E5-4B43-4615-BDA0-BFE227EE46D1}"/>
              </a:ext>
            </a:extLst>
          </p:cNvPr>
          <p:cNvSpPr/>
          <p:nvPr/>
        </p:nvSpPr>
        <p:spPr>
          <a:xfrm>
            <a:off x="3092025" y="6077312"/>
            <a:ext cx="29258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Ding H. </a:t>
            </a:r>
            <a:r>
              <a:rPr lang="en-US" sz="900" i="1" dirty="0"/>
              <a:t>et al. J. Am. Chem. Soc. </a:t>
            </a:r>
            <a:r>
              <a:rPr lang="en-US" sz="900" b="1" dirty="0"/>
              <a:t>2017</a:t>
            </a:r>
            <a:r>
              <a:rPr lang="en-US" sz="900" i="1" dirty="0"/>
              <a:t>, 139</a:t>
            </a:r>
            <a:r>
              <a:rPr lang="en-US" sz="900" dirty="0"/>
              <a:t>, 6098−6101</a:t>
            </a:r>
          </a:p>
          <a:p>
            <a:r>
              <a:rPr lang="en-US" sz="900" dirty="0"/>
              <a:t>Ding H. </a:t>
            </a:r>
            <a:r>
              <a:rPr lang="en-US" sz="900" i="1" dirty="0"/>
              <a:t>et al. Acc. Chem. Res. </a:t>
            </a:r>
            <a:r>
              <a:rPr lang="en-US" sz="900" b="1" dirty="0"/>
              <a:t>2021</a:t>
            </a:r>
            <a:r>
              <a:rPr lang="en-US" sz="900" i="1" dirty="0"/>
              <a:t>, 54</a:t>
            </a:r>
            <a:r>
              <a:rPr lang="en-US" sz="900" dirty="0"/>
              <a:t>, 875−889</a:t>
            </a:r>
          </a:p>
          <a:p>
            <a:r>
              <a:rPr lang="en-US" sz="900" dirty="0"/>
              <a:t>Ding H. </a:t>
            </a:r>
            <a:r>
              <a:rPr lang="en-US" sz="900" i="1" dirty="0"/>
              <a:t>et al. </a:t>
            </a:r>
            <a:r>
              <a:rPr lang="de-DE" sz="900" i="1" dirty="0"/>
              <a:t>Angew. Chem. Int. Ed. </a:t>
            </a:r>
            <a:r>
              <a:rPr lang="de-DE" sz="900" b="1" dirty="0"/>
              <a:t>2021</a:t>
            </a:r>
            <a:r>
              <a:rPr lang="de-DE" sz="900" i="1" dirty="0"/>
              <a:t>, 60, 14892-14896</a:t>
            </a:r>
            <a:endParaRPr lang="en-US" sz="900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6D5BF5-2A59-4ABB-9571-68C8898C82BB}"/>
              </a:ext>
            </a:extLst>
          </p:cNvPr>
          <p:cNvCxnSpPr/>
          <p:nvPr/>
        </p:nvCxnSpPr>
        <p:spPr>
          <a:xfrm>
            <a:off x="87542" y="504468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F1F38D2-8224-4B51-83CE-FB07B0FF5E0D}"/>
              </a:ext>
            </a:extLst>
          </p:cNvPr>
          <p:cNvSpPr/>
          <p:nvPr/>
        </p:nvSpPr>
        <p:spPr>
          <a:xfrm>
            <a:off x="2396910" y="37393"/>
            <a:ext cx="7398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Oxidative </a:t>
            </a:r>
            <a:r>
              <a:rPr lang="en-US" sz="2000" dirty="0" err="1">
                <a:latin typeface="Arial Black" panose="020B0A04020102020204" pitchFamily="34" charset="0"/>
              </a:rPr>
              <a:t>Dearomatization</a:t>
            </a:r>
            <a:r>
              <a:rPr lang="en-US" sz="2000" dirty="0">
                <a:latin typeface="Arial Black" panose="020B0A04020102020204" pitchFamily="34" charset="0"/>
              </a:rPr>
              <a:t>-Induced [5 + 2] Cascade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5C3886-6DF8-4860-A2CD-1154CAE0516D}"/>
              </a:ext>
            </a:extLst>
          </p:cNvPr>
          <p:cNvSpPr/>
          <p:nvPr/>
        </p:nvSpPr>
        <p:spPr>
          <a:xfrm>
            <a:off x="6001303" y="6060774"/>
            <a:ext cx="2800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Ding H. </a:t>
            </a:r>
            <a:r>
              <a:rPr lang="en-US" sz="900" i="1" dirty="0"/>
              <a:t>et al. </a:t>
            </a:r>
            <a:r>
              <a:rPr lang="de-DE" sz="900" i="1" dirty="0">
                <a:latin typeface="AdvOT65f8a23b.I"/>
              </a:rPr>
              <a:t>J. Am. Chem. Soc. </a:t>
            </a:r>
            <a:r>
              <a:rPr lang="de-DE" sz="900" b="1" dirty="0">
                <a:latin typeface="AdvOT46dcae81"/>
              </a:rPr>
              <a:t>2022</a:t>
            </a:r>
            <a:r>
              <a:rPr lang="de-DE" sz="900" i="1" dirty="0">
                <a:latin typeface="AdvOT46dcae81"/>
              </a:rPr>
              <a:t>, 144</a:t>
            </a:r>
            <a:r>
              <a:rPr lang="de-DE" sz="900" dirty="0">
                <a:latin typeface="AdvOT46dcae81"/>
              </a:rPr>
              <a:t>, 2495</a:t>
            </a:r>
            <a:r>
              <a:rPr lang="de-DE" sz="900" dirty="0">
                <a:latin typeface="AdvOT8608a8d1+22"/>
              </a:rPr>
              <a:t>−</a:t>
            </a:r>
            <a:r>
              <a:rPr lang="de-DE" sz="900" dirty="0">
                <a:latin typeface="AdvOT46dcae81"/>
              </a:rPr>
              <a:t>2500</a:t>
            </a:r>
            <a:endParaRPr lang="en-US" sz="900" dirty="0"/>
          </a:p>
          <a:p>
            <a:r>
              <a:rPr lang="en-US" sz="900" dirty="0"/>
              <a:t>Ding H. </a:t>
            </a:r>
            <a:r>
              <a:rPr lang="en-US" sz="900" i="1" dirty="0"/>
              <a:t>et al. J. Am. Chem. Soc. </a:t>
            </a:r>
            <a:r>
              <a:rPr lang="en-US" sz="900" b="1" dirty="0"/>
              <a:t>2023</a:t>
            </a:r>
            <a:r>
              <a:rPr lang="en-US" sz="900" i="1" dirty="0"/>
              <a:t>, 145, </a:t>
            </a:r>
            <a:r>
              <a:rPr lang="en-US" sz="900" dirty="0"/>
              <a:t>8540−8549</a:t>
            </a:r>
          </a:p>
          <a:p>
            <a:r>
              <a:rPr lang="en-US" sz="900" dirty="0"/>
              <a:t>Ding H. </a:t>
            </a:r>
            <a:r>
              <a:rPr lang="en-US" sz="900" i="1" dirty="0"/>
              <a:t>et al. </a:t>
            </a:r>
            <a:r>
              <a:rPr lang="de-DE" sz="900" i="1" dirty="0"/>
              <a:t>J. Am. Chem. Soc. </a:t>
            </a:r>
            <a:r>
              <a:rPr lang="de-DE" sz="900" b="1" dirty="0"/>
              <a:t>2023</a:t>
            </a:r>
            <a:r>
              <a:rPr lang="de-DE" sz="900" i="1" dirty="0"/>
              <a:t>, 145, </a:t>
            </a:r>
            <a:r>
              <a:rPr lang="de-DE" sz="900" dirty="0"/>
              <a:t>11927-11932 </a:t>
            </a:r>
            <a:endParaRPr lang="en-US" sz="900" dirty="0"/>
          </a:p>
          <a:p>
            <a:endParaRPr lang="en-US" sz="900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D6A7C45-C946-E3E6-4F81-CFEF8E04E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31605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1435374" imgH="833031" progId="ChemDraw_x64.Document.6.0">
                  <p:embed/>
                </p:oleObj>
              </mc:Choice>
              <mc:Fallback>
                <p:oleObj name="CS ChemDraw 64-bit Drawing" r:id="rId4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CEC44-D9CD-F6F6-CF93-E571CBDF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88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19D9448-6184-4A40-B163-E98C7D3B9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14219"/>
              </p:ext>
            </p:extLst>
          </p:nvPr>
        </p:nvGraphicFramePr>
        <p:xfrm>
          <a:off x="860039" y="1164244"/>
          <a:ext cx="4591050" cy="542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591402" imgH="5424774" progId="ChemDraw.Document.6.0">
                  <p:embed/>
                </p:oleObj>
              </mc:Choice>
              <mc:Fallback>
                <p:oleObj name="CS ChemDraw Drawing" r:id="rId2" imgW="4591402" imgH="542477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0039" y="1164244"/>
                        <a:ext cx="4591050" cy="542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0B6A35D-D107-4891-9293-6A4947268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66380"/>
              </p:ext>
            </p:extLst>
          </p:nvPr>
        </p:nvGraphicFramePr>
        <p:xfrm>
          <a:off x="2697548" y="2852213"/>
          <a:ext cx="14335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433578" imgH="990214" progId="ChemDraw.Document.6.0">
                  <p:embed/>
                </p:oleObj>
              </mc:Choice>
              <mc:Fallback>
                <p:oleObj name="CS ChemDraw Drawing" r:id="rId4" imgW="1433578" imgH="99021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7548" y="2852213"/>
                        <a:ext cx="1433513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162F905-A83E-47AE-912A-5749EFEAEE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863068"/>
              </p:ext>
            </p:extLst>
          </p:nvPr>
        </p:nvGraphicFramePr>
        <p:xfrm>
          <a:off x="4146550" y="2514600"/>
          <a:ext cx="41275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4128273" imgH="1075459" progId="ChemDraw_x64.Document.6.0">
                  <p:embed/>
                </p:oleObj>
              </mc:Choice>
              <mc:Fallback>
                <p:oleObj name="CS ChemDraw 64-bit Drawing" r:id="rId6" imgW="4128273" imgH="1075459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46550" y="2514600"/>
                        <a:ext cx="4127500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2915E1A-E6C5-4C3A-A255-9071A3A75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022198"/>
              </p:ext>
            </p:extLst>
          </p:nvPr>
        </p:nvGraphicFramePr>
        <p:xfrm>
          <a:off x="4060825" y="2439988"/>
          <a:ext cx="7215188" cy="1252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8" imgW="7215676" imgH="1252424" progId="ChemDraw_x64.Document.6.0">
                  <p:embed/>
                </p:oleObj>
              </mc:Choice>
              <mc:Fallback>
                <p:oleObj name="CS ChemDraw 64-bit Drawing" r:id="rId8" imgW="7215676" imgH="1252424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60825" y="2439988"/>
                        <a:ext cx="7215188" cy="1252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CA8A7AC-D4EC-40DB-B82F-A2BE9236B8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774496"/>
              </p:ext>
            </p:extLst>
          </p:nvPr>
        </p:nvGraphicFramePr>
        <p:xfrm>
          <a:off x="9224824" y="1051202"/>
          <a:ext cx="17145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714186" imgH="1400255" progId="ChemDraw.Document.6.0">
                  <p:embed/>
                </p:oleObj>
              </mc:Choice>
              <mc:Fallback>
                <p:oleObj name="CS ChemDraw Drawing" r:id="rId10" imgW="1714186" imgH="140025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24824" y="1051202"/>
                        <a:ext cx="17145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0BD4CD-EC39-4EA2-A797-07ECE4FD1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300955"/>
              </p:ext>
            </p:extLst>
          </p:nvPr>
        </p:nvGraphicFramePr>
        <p:xfrm>
          <a:off x="6628522" y="1077883"/>
          <a:ext cx="248443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485228" imgH="941296" progId="ChemDraw.Document.6.0">
                  <p:embed/>
                </p:oleObj>
              </mc:Choice>
              <mc:Fallback>
                <p:oleObj name="CS ChemDraw Drawing" r:id="rId12" imgW="2485228" imgH="9412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28522" y="1077883"/>
                        <a:ext cx="2484437" cy="9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ADFA80E-0FD4-4822-9142-9F75F891A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42553"/>
              </p:ext>
            </p:extLst>
          </p:nvPr>
        </p:nvGraphicFramePr>
        <p:xfrm>
          <a:off x="3521461" y="3790978"/>
          <a:ext cx="609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609360" imgH="781596" progId="ChemDraw.Document.6.0">
                  <p:embed/>
                </p:oleObj>
              </mc:Choice>
              <mc:Fallback>
                <p:oleObj name="CS ChemDraw Drawing" r:id="rId14" imgW="609360" imgH="7815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21461" y="3790978"/>
                        <a:ext cx="6096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600C0FC9-3D61-4FA2-B90A-30622E60D5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401394"/>
              </p:ext>
            </p:extLst>
          </p:nvPr>
        </p:nvGraphicFramePr>
        <p:xfrm>
          <a:off x="4200525" y="4076700"/>
          <a:ext cx="4011613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6" imgW="4012222" imgH="1009996" progId="ChemDraw_x64.Document.6.0">
                  <p:embed/>
                </p:oleObj>
              </mc:Choice>
              <mc:Fallback>
                <p:oleObj name="CS ChemDraw 64-bit Drawing" r:id="rId16" imgW="4012222" imgH="1009996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200525" y="4076700"/>
                        <a:ext cx="4011613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FE066D8-30E2-4DC9-918F-E86CCE7FAD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79886"/>
              </p:ext>
            </p:extLst>
          </p:nvPr>
        </p:nvGraphicFramePr>
        <p:xfrm>
          <a:off x="4131061" y="3962529"/>
          <a:ext cx="72009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8" imgW="7200586" imgH="1237317" progId="ChemDraw_x64.Document.6.0">
                  <p:embed/>
                </p:oleObj>
              </mc:Choice>
              <mc:Fallback>
                <p:oleObj name="CS ChemDraw 64-bit Drawing" r:id="rId18" imgW="7200586" imgH="1237317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131061" y="3962529"/>
                        <a:ext cx="7200900" cy="123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AC42E80-D8B5-484D-9264-212A0DB90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9017540"/>
              </p:ext>
            </p:extLst>
          </p:nvPr>
        </p:nvGraphicFramePr>
        <p:xfrm>
          <a:off x="9224824" y="5190359"/>
          <a:ext cx="1646237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0" imgW="1646998" imgH="1427591" progId="ChemDraw.Document.6.0">
                  <p:embed/>
                </p:oleObj>
              </mc:Choice>
              <mc:Fallback>
                <p:oleObj name="CS ChemDraw Drawing" r:id="rId20" imgW="1646998" imgH="142759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224824" y="5190359"/>
                        <a:ext cx="1646237" cy="142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97A759-C45C-4771-8AAA-FE0007DF5AA5}"/>
              </a:ext>
            </a:extLst>
          </p:cNvPr>
          <p:cNvCxnSpPr/>
          <p:nvPr/>
        </p:nvCxnSpPr>
        <p:spPr>
          <a:xfrm>
            <a:off x="165716" y="487193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3205209-5F18-41CC-B432-6FD40F9CBAE3}"/>
              </a:ext>
            </a:extLst>
          </p:cNvPr>
          <p:cNvSpPr/>
          <p:nvPr/>
        </p:nvSpPr>
        <p:spPr>
          <a:xfrm>
            <a:off x="0" y="510194"/>
            <a:ext cx="11612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ODI-[5+2]/1.2-acyl migration cascade process: </a:t>
            </a:r>
            <a:r>
              <a:rPr lang="en-US" sz="1600" b="1" dirty="0" err="1"/>
              <a:t>C</a:t>
            </a:r>
            <a:r>
              <a:rPr lang="en-US" altLang="zh-CN" sz="1600" b="1" dirty="0" err="1"/>
              <a:t>hemoselectivity</a:t>
            </a:r>
            <a:r>
              <a:rPr lang="en-US" altLang="zh-CN" sz="1600" b="1" dirty="0"/>
              <a:t> of [5+2] and its </a:t>
            </a:r>
            <a:r>
              <a:rPr lang="en-US" sz="1600" b="1" dirty="0"/>
              <a:t>application in total synthesis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D75CD6-9D8E-4D79-81AF-9165221CBDB3}"/>
              </a:ext>
            </a:extLst>
          </p:cNvPr>
          <p:cNvSpPr/>
          <p:nvPr/>
        </p:nvSpPr>
        <p:spPr>
          <a:xfrm>
            <a:off x="5011738" y="6548697"/>
            <a:ext cx="35423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Ding H. </a:t>
            </a:r>
            <a:r>
              <a:rPr lang="en-US" sz="1200" i="1" dirty="0"/>
              <a:t>et al. J. Am. Chem. Soc. </a:t>
            </a:r>
            <a:r>
              <a:rPr lang="en-US" sz="1200" b="1" dirty="0"/>
              <a:t>2017</a:t>
            </a:r>
            <a:r>
              <a:rPr lang="en-US" sz="1200" i="1" dirty="0"/>
              <a:t>, 139</a:t>
            </a:r>
            <a:r>
              <a:rPr lang="en-US" sz="1200" dirty="0"/>
              <a:t>, 6098−6101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721D2F-386D-44D5-B351-67C5487CBDA4}"/>
              </a:ext>
            </a:extLst>
          </p:cNvPr>
          <p:cNvSpPr/>
          <p:nvPr/>
        </p:nvSpPr>
        <p:spPr>
          <a:xfrm>
            <a:off x="2404732" y="73420"/>
            <a:ext cx="7382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Oxidative </a:t>
            </a:r>
            <a:r>
              <a:rPr lang="en-US" sz="2000" dirty="0" err="1">
                <a:latin typeface="Arial Black" panose="020B0A04020102020204" pitchFamily="34" charset="0"/>
              </a:rPr>
              <a:t>Dearomatization</a:t>
            </a:r>
            <a:r>
              <a:rPr lang="en-US" sz="2000" dirty="0">
                <a:latin typeface="Arial Black" panose="020B0A04020102020204" pitchFamily="34" charset="0"/>
              </a:rPr>
              <a:t>-Induced [5 + 2] Cascade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5F83807-04EC-4B84-B581-8DAE522384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0750"/>
              </p:ext>
            </p:extLst>
          </p:nvPr>
        </p:nvGraphicFramePr>
        <p:xfrm>
          <a:off x="5602996" y="5738559"/>
          <a:ext cx="3509963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2" imgW="3509571" imgH="261491" progId="ChemDraw.Document.6.0">
                  <p:embed/>
                </p:oleObj>
              </mc:Choice>
              <mc:Fallback>
                <p:oleObj name="CS ChemDraw Drawing" r:id="rId22" imgW="3509571" imgH="261491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AAC42E80-D8B5-484D-9264-212A0DB901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602996" y="5738559"/>
                        <a:ext cx="3509963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0D0780C-FBE2-A33F-19B3-3D9CC0591A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31605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4" imgW="1435374" imgH="833031" progId="ChemDraw_x64.Document.6.0">
                  <p:embed/>
                </p:oleObj>
              </mc:Choice>
              <mc:Fallback>
                <p:oleObj name="CS ChemDraw 64-bit Drawing" r:id="rId24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C5215-3D3F-39EA-95BC-9FEC0011A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F0A7E4-C89C-33B4-FDDB-94BD8ECBCE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676260"/>
              </p:ext>
            </p:extLst>
          </p:nvPr>
        </p:nvGraphicFramePr>
        <p:xfrm>
          <a:off x="375821" y="2622401"/>
          <a:ext cx="4333875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3677002" imgH="1106032" progId="ChemDraw_x64.Document.6.0">
                  <p:embed/>
                </p:oleObj>
              </mc:Choice>
              <mc:Fallback>
                <p:oleObj name="CS ChemDraw 64-bit Drawing" r:id="rId2" imgW="3677002" imgH="1106032" progId="ChemDraw_x64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1C50A88-CF28-4BDD-5021-82BB9B802C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5821" y="2622401"/>
                        <a:ext cx="4333875" cy="130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7414986-9C79-97B2-854C-14C608B94C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72484"/>
              </p:ext>
            </p:extLst>
          </p:nvPr>
        </p:nvGraphicFramePr>
        <p:xfrm>
          <a:off x="4926513" y="1380522"/>
          <a:ext cx="7007383" cy="392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6214686" imgH="3482114" progId="ChemDraw_x64.Document.6.0">
                  <p:embed/>
                </p:oleObj>
              </mc:Choice>
              <mc:Fallback>
                <p:oleObj name="CS ChemDraw 64-bit Drawing" r:id="rId4" imgW="6214686" imgH="3482114" progId="ChemDraw_x64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227DF78-302E-4A9E-B531-2C585B920D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6513" y="1380522"/>
                        <a:ext cx="7007383" cy="3920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13D9663-10BB-653D-7FC7-07BE26D2FF56}"/>
              </a:ext>
            </a:extLst>
          </p:cNvPr>
          <p:cNvSpPr/>
          <p:nvPr/>
        </p:nvSpPr>
        <p:spPr>
          <a:xfrm>
            <a:off x="4463982" y="6456957"/>
            <a:ext cx="32640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Ding H. </a:t>
            </a:r>
            <a:r>
              <a:rPr lang="en-US" sz="1100" i="1" dirty="0"/>
              <a:t>et al. </a:t>
            </a:r>
            <a:r>
              <a:rPr lang="de-DE" sz="1100" i="1" dirty="0">
                <a:latin typeface="AdvOT65f8a23b.I"/>
              </a:rPr>
              <a:t>J. Am. Chem. Soc. </a:t>
            </a:r>
            <a:r>
              <a:rPr lang="de-DE" sz="1100" b="1" dirty="0">
                <a:latin typeface="AdvOT46dcae81"/>
              </a:rPr>
              <a:t>2022</a:t>
            </a:r>
            <a:r>
              <a:rPr lang="de-DE" sz="1100" i="1" dirty="0">
                <a:latin typeface="AdvOT46dcae81"/>
              </a:rPr>
              <a:t>, 144</a:t>
            </a:r>
            <a:r>
              <a:rPr lang="de-DE" sz="1100" dirty="0">
                <a:latin typeface="AdvOT46dcae81"/>
              </a:rPr>
              <a:t>, 2495</a:t>
            </a:r>
            <a:r>
              <a:rPr lang="de-DE" sz="1100" dirty="0">
                <a:latin typeface="AdvOT8608a8d1+22"/>
              </a:rPr>
              <a:t>−</a:t>
            </a:r>
            <a:r>
              <a:rPr lang="de-DE" sz="1100" dirty="0">
                <a:latin typeface="AdvOT46dcae81"/>
              </a:rPr>
              <a:t>2500</a:t>
            </a:r>
            <a:endParaRPr lang="en-US" sz="32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0157EA1-7AFE-3E9A-342E-EB0D531CA753}"/>
              </a:ext>
            </a:extLst>
          </p:cNvPr>
          <p:cNvCxnSpPr/>
          <p:nvPr/>
        </p:nvCxnSpPr>
        <p:spPr>
          <a:xfrm>
            <a:off x="99205" y="489660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36853B7-2DE9-44AA-42C3-0550195A96E4}"/>
              </a:ext>
            </a:extLst>
          </p:cNvPr>
          <p:cNvSpPr/>
          <p:nvPr/>
        </p:nvSpPr>
        <p:spPr>
          <a:xfrm>
            <a:off x="2404733" y="61693"/>
            <a:ext cx="7382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Oxidative </a:t>
            </a:r>
            <a:r>
              <a:rPr lang="en-US" sz="2000" dirty="0" err="1">
                <a:latin typeface="Arial Black" panose="020B0A04020102020204" pitchFamily="34" charset="0"/>
              </a:rPr>
              <a:t>Dearomatization</a:t>
            </a:r>
            <a:r>
              <a:rPr lang="en-US" sz="2000" dirty="0">
                <a:latin typeface="Arial Black" panose="020B0A04020102020204" pitchFamily="34" charset="0"/>
              </a:rPr>
              <a:t>-Induced [5 + 2] Cascade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60757-F066-1E70-C36F-BF9B4FD88ED8}"/>
              </a:ext>
            </a:extLst>
          </p:cNvPr>
          <p:cNvSpPr/>
          <p:nvPr/>
        </p:nvSpPr>
        <p:spPr>
          <a:xfrm>
            <a:off x="4926513" y="5338978"/>
            <a:ext cx="51663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0099"/>
                </a:solidFill>
              </a:rPr>
              <a:t>8 natural products were successfully synthesized </a:t>
            </a:r>
            <a:r>
              <a:rPr lang="en-US" sz="1200" i="1" dirty="0">
                <a:solidFill>
                  <a:srgbClr val="000099"/>
                </a:solidFill>
              </a:rPr>
              <a:t>asymmetrically</a:t>
            </a:r>
            <a:r>
              <a:rPr lang="en-US" sz="1200" dirty="0">
                <a:solidFill>
                  <a:srgbClr val="000099"/>
                </a:solidFill>
              </a:rPr>
              <a:t> in this work.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531D86-390F-CEC7-42BD-F686CEF6578A}"/>
              </a:ext>
            </a:extLst>
          </p:cNvPr>
          <p:cNvSpPr/>
          <p:nvPr/>
        </p:nvSpPr>
        <p:spPr>
          <a:xfrm>
            <a:off x="0" y="517518"/>
            <a:ext cx="3483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Ding’s total synthesis of (–)-</a:t>
            </a:r>
            <a:r>
              <a:rPr lang="en-US" sz="1600" b="1" dirty="0" err="1"/>
              <a:t>crinipellins</a:t>
            </a:r>
            <a:r>
              <a:rPr lang="en-US" sz="1600" b="1" dirty="0"/>
              <a:t>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07BF2F8-A30E-8BB1-7062-2CC105263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31605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1435374" imgH="833031" progId="ChemDraw_x64.Document.6.0">
                  <p:embed/>
                </p:oleObj>
              </mc:Choice>
              <mc:Fallback>
                <p:oleObj name="CS ChemDraw 64-bit Drawing" r:id="rId6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0DEA1-8759-1896-87D8-B87761EB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F14EC-399E-FB23-1C85-DE37886CF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1C50A88-CF28-4BDD-5021-82BB9B802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073371"/>
              </p:ext>
            </p:extLst>
          </p:nvPr>
        </p:nvGraphicFramePr>
        <p:xfrm>
          <a:off x="1165075" y="1629160"/>
          <a:ext cx="176530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1907844" imgH="2552327" progId="ChemDraw_x64.Document.6.0">
                  <p:embed/>
                </p:oleObj>
              </mc:Choice>
              <mc:Fallback>
                <p:oleObj name="CS ChemDraw 64-bit Drawing" r:id="rId2" imgW="1907844" imgH="2552327" progId="ChemDraw_x64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225BFD2-983B-4AD0-9932-1A0A241E00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5075" y="1629160"/>
                        <a:ext cx="1765300" cy="235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1084239-D5C8-64F6-E88D-9163482315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868677"/>
              </p:ext>
            </p:extLst>
          </p:nvPr>
        </p:nvGraphicFramePr>
        <p:xfrm>
          <a:off x="3030538" y="1354411"/>
          <a:ext cx="4879975" cy="143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4777515" imgH="1406370" progId="ChemDraw_x64.Document.6.0">
                  <p:embed/>
                </p:oleObj>
              </mc:Choice>
              <mc:Fallback>
                <p:oleObj name="CS ChemDraw 64-bit Drawing" r:id="rId4" imgW="4777515" imgH="1406370" progId="ChemDraw_x64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0572949-5DD5-4900-99CF-022DD9D77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0538" y="1354411"/>
                        <a:ext cx="4879975" cy="143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D45855B-7E54-B104-9774-93CD528CA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576447"/>
              </p:ext>
            </p:extLst>
          </p:nvPr>
        </p:nvGraphicFramePr>
        <p:xfrm>
          <a:off x="8263707" y="1504717"/>
          <a:ext cx="2381778" cy="2672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2342229" imgH="2627142" progId="ChemDraw_x64.Document.6.0">
                  <p:embed/>
                </p:oleObj>
              </mc:Choice>
              <mc:Fallback>
                <p:oleObj name="CS ChemDraw 64-bit Drawing" r:id="rId6" imgW="2342229" imgH="2627142" progId="ChemDraw_x64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68B568D-FB32-49A1-91E7-12EC016690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3707" y="1504717"/>
                        <a:ext cx="2381778" cy="26724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A084C8B-002D-4B43-7D0C-EDF99D591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792242"/>
              </p:ext>
            </p:extLst>
          </p:nvPr>
        </p:nvGraphicFramePr>
        <p:xfrm>
          <a:off x="3030535" y="3070619"/>
          <a:ext cx="5911700" cy="1424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8" imgW="5571193" imgH="1348460" progId="ChemDraw_x64.Document.6.0">
                  <p:embed/>
                </p:oleObj>
              </mc:Choice>
              <mc:Fallback>
                <p:oleObj name="CS ChemDraw 64-bit Drawing" r:id="rId8" imgW="5571193" imgH="1348460" progId="ChemDraw_x64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4084FFE-EC26-4BE6-AF14-A2A7F6DFB7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30535" y="3070619"/>
                        <a:ext cx="5911700" cy="1424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D2A17E4-8226-AC41-B972-5F3A97E8DD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907504"/>
              </p:ext>
            </p:extLst>
          </p:nvPr>
        </p:nvGraphicFramePr>
        <p:xfrm>
          <a:off x="2299329" y="4806974"/>
          <a:ext cx="7727566" cy="1561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0" imgW="9065674" imgH="1831158" progId="ChemDraw_x64.Document.6.0">
                  <p:embed/>
                </p:oleObj>
              </mc:Choice>
              <mc:Fallback>
                <p:oleObj name="CS ChemDraw 64-bit Drawing" r:id="rId10" imgW="9065674" imgH="1831158" progId="ChemDraw_x64.Document.6.0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C34DF68-ED09-435F-8E61-1C1A1A6167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99329" y="4806974"/>
                        <a:ext cx="7727566" cy="1561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19F9657-F242-F22F-2214-A26718A093ED}"/>
              </a:ext>
            </a:extLst>
          </p:cNvPr>
          <p:cNvSpPr/>
          <p:nvPr/>
        </p:nvSpPr>
        <p:spPr>
          <a:xfrm>
            <a:off x="4397472" y="6520656"/>
            <a:ext cx="32640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Ding H. </a:t>
            </a:r>
            <a:r>
              <a:rPr lang="en-US" sz="1100" i="1" dirty="0"/>
              <a:t>et al. </a:t>
            </a:r>
            <a:r>
              <a:rPr lang="de-DE" sz="1100" i="1" dirty="0">
                <a:latin typeface="AdvOT65f8a23b.I"/>
              </a:rPr>
              <a:t>J. Am. Chem. Soc. </a:t>
            </a:r>
            <a:r>
              <a:rPr lang="de-DE" sz="1100" b="1" dirty="0">
                <a:latin typeface="AdvOT46dcae81"/>
              </a:rPr>
              <a:t>2022</a:t>
            </a:r>
            <a:r>
              <a:rPr lang="de-DE" sz="1100" i="1" dirty="0">
                <a:latin typeface="AdvOT46dcae81"/>
              </a:rPr>
              <a:t>, 144</a:t>
            </a:r>
            <a:r>
              <a:rPr lang="de-DE" sz="1100" dirty="0">
                <a:latin typeface="AdvOT46dcae81"/>
              </a:rPr>
              <a:t>, 2495</a:t>
            </a:r>
            <a:r>
              <a:rPr lang="de-DE" sz="1100" dirty="0">
                <a:latin typeface="AdvOT8608a8d1+22"/>
              </a:rPr>
              <a:t>−</a:t>
            </a:r>
            <a:r>
              <a:rPr lang="de-DE" sz="1100" dirty="0">
                <a:latin typeface="AdvOT46dcae81"/>
              </a:rPr>
              <a:t>2500</a:t>
            </a:r>
            <a:endParaRPr lang="en-US" sz="3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FB13E2-2FAB-BB00-A7EC-ED7DEA177FCA}"/>
              </a:ext>
            </a:extLst>
          </p:cNvPr>
          <p:cNvCxnSpPr/>
          <p:nvPr/>
        </p:nvCxnSpPr>
        <p:spPr>
          <a:xfrm>
            <a:off x="99205" y="489660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5E1B4C-1A24-036B-7BC2-A5A67E84BACA}"/>
              </a:ext>
            </a:extLst>
          </p:cNvPr>
          <p:cNvSpPr/>
          <p:nvPr/>
        </p:nvSpPr>
        <p:spPr>
          <a:xfrm>
            <a:off x="44183" y="534035"/>
            <a:ext cx="7617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Ding’s total synthesis of (–)-</a:t>
            </a:r>
            <a:r>
              <a:rPr lang="en-US" sz="1600" b="1" dirty="0" err="1"/>
              <a:t>crinipellins</a:t>
            </a:r>
            <a:r>
              <a:rPr lang="en-US" sz="1600" b="1" dirty="0"/>
              <a:t> 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3426019F-2BEF-7FE6-F0EF-39EF9BD20498}"/>
              </a:ext>
            </a:extLst>
          </p:cNvPr>
          <p:cNvSpPr/>
          <p:nvPr/>
        </p:nvSpPr>
        <p:spPr>
          <a:xfrm>
            <a:off x="6096000" y="4546066"/>
            <a:ext cx="134224" cy="20972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1390AD-6258-C0F7-AE43-276E0C0243FA}"/>
              </a:ext>
            </a:extLst>
          </p:cNvPr>
          <p:cNvSpPr/>
          <p:nvPr/>
        </p:nvSpPr>
        <p:spPr>
          <a:xfrm>
            <a:off x="2404733" y="61693"/>
            <a:ext cx="7382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Oxidative </a:t>
            </a:r>
            <a:r>
              <a:rPr lang="en-US" sz="2000" dirty="0" err="1">
                <a:latin typeface="Arial Black" panose="020B0A04020102020204" pitchFamily="34" charset="0"/>
              </a:rPr>
              <a:t>Dearomatization</a:t>
            </a:r>
            <a:r>
              <a:rPr lang="en-US" sz="2000" dirty="0">
                <a:latin typeface="Arial Black" panose="020B0A04020102020204" pitchFamily="34" charset="0"/>
              </a:rPr>
              <a:t>-Induced [5 + 2] Cascade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1A5C86C-0686-0051-4A34-A9E3EE2A5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31605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2" imgW="1435374" imgH="833031" progId="ChemDraw_x64.Document.6.0">
                  <p:embed/>
                </p:oleObj>
              </mc:Choice>
              <mc:Fallback>
                <p:oleObj name="CS ChemDraw 64-bit Drawing" r:id="rId12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7AE5B4-8E7E-C968-3D83-949AA69F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4EE364-EA5E-1B5F-1A80-B0A655474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07416"/>
              </p:ext>
            </p:extLst>
          </p:nvPr>
        </p:nvGraphicFramePr>
        <p:xfrm>
          <a:off x="527679" y="4931375"/>
          <a:ext cx="17716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4" imgW="2448939" imgH="1325440" progId="ChemDraw_x64.Document.6.0">
                  <p:embed/>
                </p:oleObj>
              </mc:Choice>
              <mc:Fallback>
                <p:oleObj name="CS ChemDraw 64-bit Drawing" r:id="rId14" imgW="2448939" imgH="1325440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27679" y="4931375"/>
                        <a:ext cx="177165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06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C70D97-EB27-44AF-86DC-4F6DF2A42B5D}"/>
              </a:ext>
            </a:extLst>
          </p:cNvPr>
          <p:cNvSpPr/>
          <p:nvPr/>
        </p:nvSpPr>
        <p:spPr>
          <a:xfrm>
            <a:off x="1698282" y="1950242"/>
            <a:ext cx="101918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Oxidative </a:t>
            </a:r>
            <a:r>
              <a:rPr lang="en-US" sz="1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Dearomatization</a:t>
            </a: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-Induced [5 + 2] Cascade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Meta-</a:t>
            </a:r>
            <a:r>
              <a:rPr lang="en-US" sz="1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Arene</a:t>
            </a: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–Alkene Photocycloaddition (Meta Photocycloaddition)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4E4234-3198-4010-9F9B-E752259B5CF2}"/>
              </a:ext>
            </a:extLst>
          </p:cNvPr>
          <p:cNvCxnSpPr/>
          <p:nvPr/>
        </p:nvCxnSpPr>
        <p:spPr>
          <a:xfrm>
            <a:off x="165716" y="476716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A34CDAB-6B32-4AAE-B680-3CF4DE8F014C}"/>
              </a:ext>
            </a:extLst>
          </p:cNvPr>
          <p:cNvSpPr/>
          <p:nvPr/>
        </p:nvSpPr>
        <p:spPr>
          <a:xfrm>
            <a:off x="3007924" y="50728"/>
            <a:ext cx="6306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Construction of </a:t>
            </a:r>
            <a:r>
              <a:rPr lang="en-US" sz="2000" dirty="0" err="1">
                <a:latin typeface="Arial Black" panose="020B0A04020102020204" pitchFamily="34" charset="0"/>
              </a:rPr>
              <a:t>Bicyclo</a:t>
            </a:r>
            <a:r>
              <a:rPr lang="en-US" sz="2000" dirty="0">
                <a:latin typeface="Arial Black" panose="020B0A04020102020204" pitchFamily="34" charset="0"/>
              </a:rPr>
              <a:t>[3.2.1]octane</a:t>
            </a:r>
            <a:r>
              <a:rPr lang="en-US" altLang="zh-CN" sz="2000" dirty="0">
                <a:latin typeface="Arial Black" panose="020B0A04020102020204" pitchFamily="34" charset="0"/>
              </a:rPr>
              <a:t>s(BCO)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871EABD-F517-4E5A-9DAB-CBA57DD65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482400"/>
              </p:ext>
            </p:extLst>
          </p:nvPr>
        </p:nvGraphicFramePr>
        <p:xfrm>
          <a:off x="3929727" y="3382460"/>
          <a:ext cx="35448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544423" imgH="651750" progId="ChemDraw.Document.6.0">
                  <p:embed/>
                </p:oleObj>
              </mc:Choice>
              <mc:Fallback>
                <p:oleObj name="CS ChemDraw Drawing" r:id="rId2" imgW="3544423" imgH="6517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9727" y="3382460"/>
                        <a:ext cx="3544888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A65761E-86E9-482D-D827-36D20B280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31605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1435374" imgH="833031" progId="ChemDraw_x64.Document.6.0">
                  <p:embed/>
                </p:oleObj>
              </mc:Choice>
              <mc:Fallback>
                <p:oleObj name="CS ChemDraw 64-bit Drawing" r:id="rId4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1F57F-878C-4161-CD14-775407414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10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E11A80-8ADE-4D22-861C-17BE4255FEA9}"/>
              </a:ext>
            </a:extLst>
          </p:cNvPr>
          <p:cNvSpPr/>
          <p:nvPr/>
        </p:nvSpPr>
        <p:spPr>
          <a:xfrm>
            <a:off x="5661733" y="1331587"/>
            <a:ext cx="6093719" cy="1247044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12D315-C9F2-4495-9A42-3E2A2D91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725" y="1648335"/>
            <a:ext cx="6019738" cy="83902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64EFA99-1D90-493B-98F9-DED744C1ED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694072"/>
              </p:ext>
            </p:extLst>
          </p:nvPr>
        </p:nvGraphicFramePr>
        <p:xfrm>
          <a:off x="565506" y="2283398"/>
          <a:ext cx="4454525" cy="251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4469602" imgH="2515999" progId="ChemDraw.Document.6.0">
                  <p:embed/>
                </p:oleObj>
              </mc:Choice>
              <mc:Fallback>
                <p:oleObj name="CS ChemDraw Drawing" r:id="rId3" imgW="4469602" imgH="251599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506" y="2283398"/>
                        <a:ext cx="4454525" cy="251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1F6D6859-F48E-4AB1-B4C4-DB9AB4685A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719" y="3118541"/>
            <a:ext cx="5653933" cy="278525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D320135-9A3D-4B26-93C4-9F4982ED8133}"/>
              </a:ext>
            </a:extLst>
          </p:cNvPr>
          <p:cNvSpPr/>
          <p:nvPr/>
        </p:nvSpPr>
        <p:spPr>
          <a:xfrm>
            <a:off x="5698725" y="2740288"/>
            <a:ext cx="6019738" cy="3196248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708EB-6EED-42B4-9ABA-3978E8E98600}"/>
              </a:ext>
            </a:extLst>
          </p:cNvPr>
          <p:cNvSpPr/>
          <p:nvPr/>
        </p:nvSpPr>
        <p:spPr>
          <a:xfrm>
            <a:off x="7062577" y="5978633"/>
            <a:ext cx="36343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Sheridan, R. S. </a:t>
            </a:r>
            <a:r>
              <a:rPr lang="en-US" sz="1100" i="1" dirty="0"/>
              <a:t>J. Am. Chem. Soc. </a:t>
            </a:r>
            <a:r>
              <a:rPr lang="en-US" sz="1100" b="1" dirty="0"/>
              <a:t>1983</a:t>
            </a:r>
            <a:r>
              <a:rPr lang="en-US" sz="1100" i="1" dirty="0"/>
              <a:t>, 105</a:t>
            </a:r>
            <a:r>
              <a:rPr lang="en-US" sz="1100" dirty="0"/>
              <a:t>, 5140</a:t>
            </a:r>
          </a:p>
          <a:p>
            <a:r>
              <a:rPr lang="en-US" sz="1100" dirty="0"/>
              <a:t>Sheridan, R. S. </a:t>
            </a:r>
            <a:r>
              <a:rPr lang="en-US" sz="1100" i="1" dirty="0"/>
              <a:t>et al, J. Am. Chem. Soc. </a:t>
            </a:r>
            <a:r>
              <a:rPr lang="en-US" sz="1100" b="1" dirty="0"/>
              <a:t>1985</a:t>
            </a:r>
            <a:r>
              <a:rPr lang="en-US" sz="1100" i="1" dirty="0"/>
              <a:t>, 107</a:t>
            </a:r>
            <a:r>
              <a:rPr lang="en-US" sz="1100" dirty="0"/>
              <a:t>,3360–3361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44E11F-6D8C-4B85-99EA-E8C50423274F}"/>
              </a:ext>
            </a:extLst>
          </p:cNvPr>
          <p:cNvSpPr/>
          <p:nvPr/>
        </p:nvSpPr>
        <p:spPr>
          <a:xfrm>
            <a:off x="5661733" y="2768145"/>
            <a:ext cx="62698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Evidence of </a:t>
            </a:r>
            <a:r>
              <a:rPr lang="en-US" sz="1400" b="1" dirty="0" err="1">
                <a:solidFill>
                  <a:srgbClr val="000099"/>
                </a:solidFill>
              </a:rPr>
              <a:t>biradiacal</a:t>
            </a:r>
            <a:r>
              <a:rPr lang="en-US" sz="1400" b="1" dirty="0">
                <a:solidFill>
                  <a:srgbClr val="000099"/>
                </a:solidFill>
              </a:rPr>
              <a:t> involved in meta photocycloaddition by Sheridan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E7E348-85D7-411D-8CE8-AB9199D3F19A}"/>
              </a:ext>
            </a:extLst>
          </p:cNvPr>
          <p:cNvCxnSpPr>
            <a:cxnSpLocks/>
          </p:cNvCxnSpPr>
          <p:nvPr/>
        </p:nvCxnSpPr>
        <p:spPr>
          <a:xfrm>
            <a:off x="5364333" y="1521871"/>
            <a:ext cx="0" cy="4315195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B79A651E-C170-47C6-92CC-B574AEC1114F}"/>
              </a:ext>
            </a:extLst>
          </p:cNvPr>
          <p:cNvSpPr/>
          <p:nvPr/>
        </p:nvSpPr>
        <p:spPr>
          <a:xfrm>
            <a:off x="1690810" y="95851"/>
            <a:ext cx="10463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Meta-</a:t>
            </a:r>
            <a:r>
              <a:rPr lang="en-US" dirty="0" err="1">
                <a:latin typeface="Arial Black" panose="020B0A04020102020204" pitchFamily="34" charset="0"/>
              </a:rPr>
              <a:t>Arene</a:t>
            </a:r>
            <a:r>
              <a:rPr lang="en-US" dirty="0">
                <a:latin typeface="Arial Black" panose="020B0A04020102020204" pitchFamily="34" charset="0"/>
              </a:rPr>
              <a:t>–Alkene Photocycloaddition (Meta Photocycloaddition)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0C9520-19B1-4D3E-9045-2255676BC948}"/>
              </a:ext>
            </a:extLst>
          </p:cNvPr>
          <p:cNvCxnSpPr/>
          <p:nvPr/>
        </p:nvCxnSpPr>
        <p:spPr>
          <a:xfrm>
            <a:off x="0" y="480390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4866D71-ACF3-4DD3-BCE5-E4AE4AE82270}"/>
              </a:ext>
            </a:extLst>
          </p:cNvPr>
          <p:cNvSpPr/>
          <p:nvPr/>
        </p:nvSpPr>
        <p:spPr>
          <a:xfrm>
            <a:off x="5661733" y="1314790"/>
            <a:ext cx="1517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99"/>
                </a:solidFill>
              </a:rPr>
              <a:t>Reaction pathway</a:t>
            </a:r>
            <a:endParaRPr lang="en-US" sz="1400" dirty="0">
              <a:solidFill>
                <a:srgbClr val="000099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CC5DB65-6D6B-46A9-BE55-F2867E563E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269660"/>
              </p:ext>
            </p:extLst>
          </p:nvPr>
        </p:nvGraphicFramePr>
        <p:xfrm>
          <a:off x="10468885" y="3090485"/>
          <a:ext cx="112236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122790" imgH="979423" progId="ChemDraw.Document.6.0">
                  <p:embed/>
                </p:oleObj>
              </mc:Choice>
              <mc:Fallback>
                <p:oleObj name="CS ChemDraw Drawing" r:id="rId6" imgW="1122790" imgH="97942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468885" y="3090485"/>
                        <a:ext cx="1122363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2F5C643-2275-4E9D-9936-12E046052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832385"/>
              </p:ext>
            </p:extLst>
          </p:nvPr>
        </p:nvGraphicFramePr>
        <p:xfrm>
          <a:off x="9233150" y="3744625"/>
          <a:ext cx="51435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14866" imgH="191712" progId="ChemDraw.Document.6.0">
                  <p:embed/>
                </p:oleObj>
              </mc:Choice>
              <mc:Fallback>
                <p:oleObj name="CS ChemDraw Drawing" r:id="rId8" imgW="514866" imgH="19171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33150" y="3744625"/>
                        <a:ext cx="514350" cy="19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56CB9F0-747D-4159-BD6E-9A6CEBD07F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654286"/>
              </p:ext>
            </p:extLst>
          </p:nvPr>
        </p:nvGraphicFramePr>
        <p:xfrm>
          <a:off x="8975975" y="4861629"/>
          <a:ext cx="51435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514866" imgH="191712" progId="ChemDraw.Document.6.0">
                  <p:embed/>
                </p:oleObj>
              </mc:Choice>
              <mc:Fallback>
                <p:oleObj name="CS ChemDraw Drawing" r:id="rId8" imgW="514866" imgH="191712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2F5C643-2275-4E9D-9936-12E0460521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975975" y="4861629"/>
                        <a:ext cx="514350" cy="192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5BDB034-1805-5F9F-8C02-B6F2C9408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31605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0" imgW="1435374" imgH="833031" progId="ChemDraw_x64.Document.6.0">
                  <p:embed/>
                </p:oleObj>
              </mc:Choice>
              <mc:Fallback>
                <p:oleObj name="CS ChemDraw 64-bit Drawing" r:id="rId10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A1B3BC-5D64-0307-DA95-369D55D0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EFC3478-C216-46EC-AF07-72434D6FB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908" y="4777543"/>
            <a:ext cx="3323904" cy="7583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A3146F7-F80E-4D68-B8E0-2706E70227DA}"/>
              </a:ext>
            </a:extLst>
          </p:cNvPr>
          <p:cNvSpPr/>
          <p:nvPr/>
        </p:nvSpPr>
        <p:spPr>
          <a:xfrm>
            <a:off x="6973564" y="1144227"/>
            <a:ext cx="3792378" cy="1553740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DF7CA6-B539-4102-8137-583C7741009D}"/>
              </a:ext>
            </a:extLst>
          </p:cNvPr>
          <p:cNvSpPr/>
          <p:nvPr/>
        </p:nvSpPr>
        <p:spPr>
          <a:xfrm>
            <a:off x="1588693" y="1149224"/>
            <a:ext cx="3995110" cy="1539865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C4704-12C3-44F1-9295-3342305D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693" y="1686188"/>
            <a:ext cx="3995110" cy="1002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0A3CF-BEB8-4B4E-B9C8-1316D502B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288" y="3669768"/>
            <a:ext cx="3379863" cy="967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B706D9-E7D0-4829-AB4D-42B3653CF5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564" y="1601698"/>
            <a:ext cx="3792378" cy="1356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BDA4B8-F249-4C0F-BFA9-046DDE932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897" y="3626620"/>
            <a:ext cx="3348459" cy="1028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C1D057-DA84-47C6-B9EA-95D5824CE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247" y="5327908"/>
            <a:ext cx="3323905" cy="12364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C49F4F-8B00-48BC-9A3B-7A77F7F0F4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0342" y="5375101"/>
            <a:ext cx="3243380" cy="116365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B5E68A-BA11-4BD6-8612-321734390B59}"/>
              </a:ext>
            </a:extLst>
          </p:cNvPr>
          <p:cNvCxnSpPr>
            <a:cxnSpLocks/>
          </p:cNvCxnSpPr>
          <p:nvPr/>
        </p:nvCxnSpPr>
        <p:spPr>
          <a:xfrm>
            <a:off x="6238564" y="1179739"/>
            <a:ext cx="0" cy="1651586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6A43D0-532A-4210-9C55-418008DA9769}"/>
              </a:ext>
            </a:extLst>
          </p:cNvPr>
          <p:cNvCxnSpPr>
            <a:cxnSpLocks/>
          </p:cNvCxnSpPr>
          <p:nvPr/>
        </p:nvCxnSpPr>
        <p:spPr>
          <a:xfrm flipH="1">
            <a:off x="1557289" y="2866837"/>
            <a:ext cx="9186652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70726C1-62AE-468F-9E2C-E6C49E1E1879}"/>
              </a:ext>
            </a:extLst>
          </p:cNvPr>
          <p:cNvSpPr/>
          <p:nvPr/>
        </p:nvSpPr>
        <p:spPr>
          <a:xfrm>
            <a:off x="1557288" y="1145212"/>
            <a:ext cx="4556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Regioselectivity with electron </a:t>
            </a:r>
            <a:r>
              <a:rPr lang="en-US" sz="1400" b="1" dirty="0">
                <a:solidFill>
                  <a:srgbClr val="000099"/>
                </a:solidFill>
              </a:rPr>
              <a:t>withdrawing/donating </a:t>
            </a:r>
            <a:r>
              <a:rPr lang="en-US" sz="1400" b="1" dirty="0"/>
              <a:t>substituents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7B1AE0-5B85-40B6-9C7D-7A00B0084423}"/>
              </a:ext>
            </a:extLst>
          </p:cNvPr>
          <p:cNvSpPr/>
          <p:nvPr/>
        </p:nvSpPr>
        <p:spPr>
          <a:xfrm>
            <a:off x="8626" y="540467"/>
            <a:ext cx="4556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Chemoelectivity</a:t>
            </a:r>
            <a:r>
              <a:rPr lang="en-US" b="1" dirty="0"/>
              <a:t> of Meta Photocycloaddition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6F3BBA-E898-420F-9122-B3E5CED4CA34}"/>
              </a:ext>
            </a:extLst>
          </p:cNvPr>
          <p:cNvSpPr/>
          <p:nvPr/>
        </p:nvSpPr>
        <p:spPr>
          <a:xfrm>
            <a:off x="7351657" y="1149224"/>
            <a:ext cx="3266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/>
              <a:t>Intermolecular </a:t>
            </a:r>
            <a:r>
              <a:rPr lang="en-US" sz="1400" b="1" dirty="0"/>
              <a:t>photocycloaddition selectivity: </a:t>
            </a:r>
            <a:r>
              <a:rPr lang="en-US" sz="1400" b="1" i="1" dirty="0">
                <a:solidFill>
                  <a:srgbClr val="000099"/>
                </a:solidFill>
              </a:rPr>
              <a:t>endo</a:t>
            </a:r>
            <a:r>
              <a:rPr lang="en-US" sz="1400" b="1" dirty="0"/>
              <a:t> versus </a:t>
            </a:r>
            <a:r>
              <a:rPr lang="en-US" sz="1400" b="1" i="1" dirty="0" err="1">
                <a:solidFill>
                  <a:srgbClr val="000099"/>
                </a:solidFill>
              </a:rPr>
              <a:t>exo</a:t>
            </a:r>
            <a:endParaRPr lang="en-US" sz="1400" b="1" dirty="0">
              <a:solidFill>
                <a:srgbClr val="000099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9ACCC9F-C638-480E-BEBE-8D665EB0F9B8}"/>
              </a:ext>
            </a:extLst>
          </p:cNvPr>
          <p:cNvSpPr/>
          <p:nvPr/>
        </p:nvSpPr>
        <p:spPr>
          <a:xfrm>
            <a:off x="1557288" y="2902350"/>
            <a:ext cx="9186651" cy="508219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5A02C65-384C-4A27-A7ED-C1716B07DAF1}"/>
              </a:ext>
            </a:extLst>
          </p:cNvPr>
          <p:cNvSpPr/>
          <p:nvPr/>
        </p:nvSpPr>
        <p:spPr>
          <a:xfrm>
            <a:off x="3822964" y="2979905"/>
            <a:ext cx="5282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Regioselectivity of cyclopentene: </a:t>
            </a:r>
            <a:r>
              <a:rPr lang="en-US" sz="1400" b="1" dirty="0">
                <a:solidFill>
                  <a:srgbClr val="000099"/>
                </a:solidFill>
              </a:rPr>
              <a:t>depend on the energy of molecules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3153A6-391C-4F05-944A-60A5F31A6474}"/>
              </a:ext>
            </a:extLst>
          </p:cNvPr>
          <p:cNvSpPr/>
          <p:nvPr/>
        </p:nvSpPr>
        <p:spPr>
          <a:xfrm>
            <a:off x="5701725" y="5064075"/>
            <a:ext cx="897775" cy="79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CBC2105D-B6AC-4E55-9E7C-AA31C7B3E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441452"/>
              </p:ext>
            </p:extLst>
          </p:nvPr>
        </p:nvGraphicFramePr>
        <p:xfrm>
          <a:off x="5737972" y="5059342"/>
          <a:ext cx="897775" cy="7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1828441" imgH="161139" progId="ChemDraw.Document.6.0">
                  <p:embed/>
                </p:oleObj>
              </mc:Choice>
              <mc:Fallback>
                <p:oleObj name="CS ChemDraw Drawing" r:id="rId9" imgW="1828441" imgH="16113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37972" y="5059342"/>
                        <a:ext cx="897775" cy="7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2B761F73-3947-46F9-B9BD-5304B854E86C}"/>
              </a:ext>
            </a:extLst>
          </p:cNvPr>
          <p:cNvSpPr/>
          <p:nvPr/>
        </p:nvSpPr>
        <p:spPr>
          <a:xfrm>
            <a:off x="4937152" y="4417162"/>
            <a:ext cx="2477014" cy="388274"/>
          </a:xfrm>
          <a:prstGeom prst="rect">
            <a:avLst/>
          </a:prstGeom>
          <a:solidFill>
            <a:srgbClr val="E9F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12D526D-13A4-4CD2-BD2B-F17FE5616DEB}"/>
              </a:ext>
            </a:extLst>
          </p:cNvPr>
          <p:cNvSpPr/>
          <p:nvPr/>
        </p:nvSpPr>
        <p:spPr>
          <a:xfrm>
            <a:off x="4937152" y="4417161"/>
            <a:ext cx="2477014" cy="1107331"/>
          </a:xfrm>
          <a:prstGeom prst="rect">
            <a:avLst/>
          </a:prstGeom>
          <a:noFill/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C20778-057D-40C7-BF44-BE48929975FA}"/>
              </a:ext>
            </a:extLst>
          </p:cNvPr>
          <p:cNvSpPr/>
          <p:nvPr/>
        </p:nvSpPr>
        <p:spPr>
          <a:xfrm>
            <a:off x="4991363" y="4380466"/>
            <a:ext cx="2422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/>
              <a:t>Vinylcyclopropane</a:t>
            </a:r>
            <a:r>
              <a:rPr lang="en-US" sz="1200" b="1" dirty="0"/>
              <a:t>–cyclopentene rearrangement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89F0774-11E8-4135-9AEA-18DD2005FC32}"/>
              </a:ext>
            </a:extLst>
          </p:cNvPr>
          <p:cNvSpPr/>
          <p:nvPr/>
        </p:nvSpPr>
        <p:spPr>
          <a:xfrm>
            <a:off x="1588693" y="5327543"/>
            <a:ext cx="3348459" cy="1217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32BACB-818F-4A19-954C-73031D86BB65}"/>
              </a:ext>
            </a:extLst>
          </p:cNvPr>
          <p:cNvSpPr/>
          <p:nvPr/>
        </p:nvSpPr>
        <p:spPr>
          <a:xfrm>
            <a:off x="1588231" y="3494389"/>
            <a:ext cx="3348459" cy="1217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3DD3EF-6266-475B-85AC-CBC127FAC377}"/>
              </a:ext>
            </a:extLst>
          </p:cNvPr>
          <p:cNvSpPr/>
          <p:nvPr/>
        </p:nvSpPr>
        <p:spPr>
          <a:xfrm>
            <a:off x="7449164" y="3477781"/>
            <a:ext cx="3312670" cy="1217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42B049-14C3-4834-8922-DCD8A566FF97}"/>
              </a:ext>
            </a:extLst>
          </p:cNvPr>
          <p:cNvSpPr/>
          <p:nvPr/>
        </p:nvSpPr>
        <p:spPr>
          <a:xfrm>
            <a:off x="7447803" y="5342543"/>
            <a:ext cx="3312670" cy="1217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2450EE5-5AB9-46FE-A5FA-0E9A502508DA}"/>
              </a:ext>
            </a:extLst>
          </p:cNvPr>
          <p:cNvCxnSpPr/>
          <p:nvPr/>
        </p:nvCxnSpPr>
        <p:spPr>
          <a:xfrm>
            <a:off x="8626" y="481160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69D88445-E0C7-46C7-8D76-6B78DB0B3764}"/>
              </a:ext>
            </a:extLst>
          </p:cNvPr>
          <p:cNvSpPr/>
          <p:nvPr/>
        </p:nvSpPr>
        <p:spPr>
          <a:xfrm>
            <a:off x="1935030" y="87993"/>
            <a:ext cx="10463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Meta-Arene–Alkene Photocycloaddition (Meta Photocycloaddition)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AEDF99-39D4-4014-A3A2-33645FF42394}"/>
              </a:ext>
            </a:extLst>
          </p:cNvPr>
          <p:cNvSpPr/>
          <p:nvPr/>
        </p:nvSpPr>
        <p:spPr>
          <a:xfrm>
            <a:off x="4409169" y="6581001"/>
            <a:ext cx="38555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/>
              <a:t>Bochet</a:t>
            </a:r>
            <a:r>
              <a:rPr lang="en-US" sz="1200" dirty="0"/>
              <a:t>, C.G. </a:t>
            </a:r>
            <a:r>
              <a:rPr lang="en-US" sz="1200" i="1" dirty="0"/>
              <a:t>et al, </a:t>
            </a:r>
            <a:r>
              <a:rPr lang="en-US" sz="1200" i="1" dirty="0" err="1"/>
              <a:t>Beilstein</a:t>
            </a:r>
            <a:r>
              <a:rPr lang="en-US" sz="1200" i="1" dirty="0"/>
              <a:t> J. Org. Chem. </a:t>
            </a:r>
            <a:r>
              <a:rPr lang="en-US" sz="1200" b="1" i="1" dirty="0"/>
              <a:t>2011</a:t>
            </a:r>
            <a:r>
              <a:rPr lang="en-US" sz="1200" i="1" dirty="0"/>
              <a:t>, 7, </a:t>
            </a:r>
            <a:r>
              <a:rPr lang="en-US" sz="1200" dirty="0"/>
              <a:t>525–542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3E29D1D-C046-CB5E-899B-07108AC01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31605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1" imgW="1435374" imgH="833031" progId="ChemDraw_x64.Document.6.0">
                  <p:embed/>
                </p:oleObj>
              </mc:Choice>
              <mc:Fallback>
                <p:oleObj name="CS ChemDraw 64-bit Drawing" r:id="rId11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9E0A1-7387-D1D9-FB95-D3C75A657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5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21" grpId="0"/>
      <p:bldP spid="26" grpId="0"/>
      <p:bldP spid="27" grpId="0" animBg="1"/>
      <p:bldP spid="28" grpId="0"/>
      <p:bldP spid="30" grpId="0" animBg="1"/>
      <p:bldP spid="34" grpId="0" animBg="1"/>
      <p:bldP spid="33" grpId="0" animBg="1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739FA7-5025-4B9A-B4CD-268D69B3E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171" y="1732051"/>
            <a:ext cx="4051658" cy="12105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969E1-CD18-4785-B0AE-4E0182800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171" y="3674330"/>
            <a:ext cx="4051658" cy="1241048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BB15458-78C8-4A0D-9750-D20E516EB0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55381"/>
              </p:ext>
            </p:extLst>
          </p:nvPr>
        </p:nvGraphicFramePr>
        <p:xfrm>
          <a:off x="2132986" y="1860352"/>
          <a:ext cx="1481065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159078" imgH="1043447" progId="ChemDraw.Document.6.0">
                  <p:embed/>
                </p:oleObj>
              </mc:Choice>
              <mc:Fallback>
                <p:oleObj name="CS ChemDraw Drawing" r:id="rId4" imgW="1159078" imgH="10434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2986" y="1860352"/>
                        <a:ext cx="1481065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0F21149C-5008-4677-94EE-A5C2E245DB9C}"/>
              </a:ext>
            </a:extLst>
          </p:cNvPr>
          <p:cNvSpPr/>
          <p:nvPr/>
        </p:nvSpPr>
        <p:spPr>
          <a:xfrm>
            <a:off x="5315311" y="2878890"/>
            <a:ext cx="792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3a</a:t>
            </a:r>
            <a:r>
              <a:rPr lang="en-US" sz="1600" dirty="0"/>
              <a:t> 40%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7309D8-C2D9-4B5D-9D51-5B08C25115EC}"/>
              </a:ext>
            </a:extLst>
          </p:cNvPr>
          <p:cNvSpPr/>
          <p:nvPr/>
        </p:nvSpPr>
        <p:spPr>
          <a:xfrm>
            <a:off x="7108205" y="2920454"/>
            <a:ext cx="792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4a</a:t>
            </a:r>
            <a:r>
              <a:rPr lang="en-US" sz="1600" dirty="0"/>
              <a:t> 15%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C1FBD1-D99F-414B-B4BC-72F4FCA72711}"/>
              </a:ext>
            </a:extLst>
          </p:cNvPr>
          <p:cNvSpPr/>
          <p:nvPr/>
        </p:nvSpPr>
        <p:spPr>
          <a:xfrm>
            <a:off x="5261221" y="4836180"/>
            <a:ext cx="697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3b</a:t>
            </a:r>
            <a:r>
              <a:rPr lang="en-US" sz="1600" dirty="0"/>
              <a:t> 2%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53ABA957-46AE-466A-BE25-51B83DB705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417726"/>
              </p:ext>
            </p:extLst>
          </p:nvPr>
        </p:nvGraphicFramePr>
        <p:xfrm>
          <a:off x="2235892" y="3706700"/>
          <a:ext cx="1481138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160875" imgH="1043447" progId="ChemDraw.Document.6.0">
                  <p:embed/>
                </p:oleObj>
              </mc:Choice>
              <mc:Fallback>
                <p:oleObj name="CS ChemDraw Drawing" r:id="rId6" imgW="1160875" imgH="1043447" progId="ChemDraw.Document.6.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BB15458-78C8-4A0D-9750-D20E516EB0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5892" y="3706700"/>
                        <a:ext cx="1481138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53D6EB8E-CE1D-4BAC-AD53-65902D954808}"/>
              </a:ext>
            </a:extLst>
          </p:cNvPr>
          <p:cNvSpPr/>
          <p:nvPr/>
        </p:nvSpPr>
        <p:spPr>
          <a:xfrm>
            <a:off x="7451207" y="4829578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/>
              <a:t>4b</a:t>
            </a:r>
            <a:r>
              <a:rPr lang="en-US" sz="1600" dirty="0"/>
              <a:t> 70%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6195D9-35AC-4CFE-B06B-9D1646C60C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3903" y="1549420"/>
            <a:ext cx="2403824" cy="22775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E4BE9F-B4EF-493F-B34F-BF1AB89D5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6940" y="3662928"/>
            <a:ext cx="2390787" cy="229604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E5000A7-00F1-4D65-959D-81726DEC09CD}"/>
              </a:ext>
            </a:extLst>
          </p:cNvPr>
          <p:cNvSpPr/>
          <p:nvPr/>
        </p:nvSpPr>
        <p:spPr>
          <a:xfrm>
            <a:off x="2103247" y="5467153"/>
            <a:ext cx="4963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99"/>
                </a:solidFill>
              </a:rPr>
              <a:t>3</a:t>
            </a:r>
            <a:r>
              <a:rPr lang="en-US" dirty="0">
                <a:solidFill>
                  <a:srgbClr val="000099"/>
                </a:solidFill>
              </a:rPr>
              <a:t> is detected  in the reactions of both </a:t>
            </a:r>
            <a:r>
              <a:rPr lang="en-US" b="1" dirty="0">
                <a:solidFill>
                  <a:srgbClr val="000099"/>
                </a:solidFill>
              </a:rPr>
              <a:t>1a</a:t>
            </a:r>
            <a:r>
              <a:rPr lang="en-US" dirty="0">
                <a:solidFill>
                  <a:srgbClr val="000099"/>
                </a:solidFill>
              </a:rPr>
              <a:t> and </a:t>
            </a:r>
            <a:r>
              <a:rPr lang="en-US" b="1" dirty="0">
                <a:solidFill>
                  <a:srgbClr val="000099"/>
                </a:solidFill>
              </a:rPr>
              <a:t>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99"/>
                </a:solidFill>
              </a:rPr>
              <a:t>4</a:t>
            </a:r>
            <a:r>
              <a:rPr lang="en-US" dirty="0">
                <a:solidFill>
                  <a:srgbClr val="000099"/>
                </a:solidFill>
              </a:rPr>
              <a:t> is not the initial product from </a:t>
            </a:r>
            <a:r>
              <a:rPr lang="en-US" b="1" dirty="0">
                <a:solidFill>
                  <a:srgbClr val="000099"/>
                </a:solidFill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A64B08-2E8A-429A-A6A9-5D3DC05EF965}"/>
              </a:ext>
            </a:extLst>
          </p:cNvPr>
          <p:cNvSpPr/>
          <p:nvPr/>
        </p:nvSpPr>
        <p:spPr>
          <a:xfrm>
            <a:off x="0" y="505908"/>
            <a:ext cx="75826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The isomerization rate of 3 to 4 is much different between the two substrates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FF0723-E514-48A4-9DCF-FFE1A4C67F9C}"/>
              </a:ext>
            </a:extLst>
          </p:cNvPr>
          <p:cNvCxnSpPr/>
          <p:nvPr/>
        </p:nvCxnSpPr>
        <p:spPr>
          <a:xfrm>
            <a:off x="71020" y="481034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B777ED4-5CF7-41B8-A592-A26D629A8527}"/>
              </a:ext>
            </a:extLst>
          </p:cNvPr>
          <p:cNvSpPr/>
          <p:nvPr/>
        </p:nvSpPr>
        <p:spPr>
          <a:xfrm>
            <a:off x="1960908" y="146663"/>
            <a:ext cx="10463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Meta-Arene–Alkene Photocycloaddition (Meta Photocycloaddition)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B63EC15-3FB7-517F-010A-A51D99A15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31605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0" imgW="1435374" imgH="833031" progId="ChemDraw_x64.Document.6.0">
                  <p:embed/>
                </p:oleObj>
              </mc:Choice>
              <mc:Fallback>
                <p:oleObj name="CS ChemDraw 64-bit Drawing" r:id="rId10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267C4-55D3-6D53-2727-2FFFBA4F0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19</a:t>
            </a:fld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08C0BC-B159-EF18-84AB-96FED5C9D118}"/>
              </a:ext>
            </a:extLst>
          </p:cNvPr>
          <p:cNvSpPr txBox="1"/>
          <p:nvPr/>
        </p:nvSpPr>
        <p:spPr>
          <a:xfrm>
            <a:off x="9076397" y="1890430"/>
            <a:ext cx="559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</a:rPr>
              <a:t>1</a:t>
            </a:r>
            <a:r>
              <a:rPr lang="en-US" altLang="zh-CN" sz="1600" b="1" dirty="0">
                <a:solidFill>
                  <a:srgbClr val="000099"/>
                </a:solidFill>
              </a:rPr>
              <a:t>a</a:t>
            </a:r>
            <a:endParaRPr lang="en-CH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8E38A3-8682-8B53-B3A2-5AFEC147E1E0}"/>
              </a:ext>
            </a:extLst>
          </p:cNvPr>
          <p:cNvSpPr txBox="1"/>
          <p:nvPr/>
        </p:nvSpPr>
        <p:spPr>
          <a:xfrm>
            <a:off x="9828571" y="2648572"/>
            <a:ext cx="467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3a</a:t>
            </a:r>
            <a:endParaRPr lang="en-CH" sz="16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14576E-45C7-1F79-DBED-77E3150D7500}"/>
              </a:ext>
            </a:extLst>
          </p:cNvPr>
          <p:cNvSpPr txBox="1"/>
          <p:nvPr/>
        </p:nvSpPr>
        <p:spPr>
          <a:xfrm>
            <a:off x="9187718" y="3223590"/>
            <a:ext cx="454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4a</a:t>
            </a:r>
            <a:endParaRPr lang="en-CH" sz="1600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D18839-1D2D-D03B-C320-2ED4759AB125}"/>
              </a:ext>
            </a:extLst>
          </p:cNvPr>
          <p:cNvSpPr txBox="1"/>
          <p:nvPr/>
        </p:nvSpPr>
        <p:spPr>
          <a:xfrm>
            <a:off x="8942501" y="4133184"/>
            <a:ext cx="5594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99"/>
                </a:solidFill>
              </a:rPr>
              <a:t>1b</a:t>
            </a:r>
            <a:endParaRPr lang="en-CH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C82A98-6840-D292-8947-A2A057DEEDF6}"/>
              </a:ext>
            </a:extLst>
          </p:cNvPr>
          <p:cNvSpPr txBox="1"/>
          <p:nvPr/>
        </p:nvSpPr>
        <p:spPr>
          <a:xfrm>
            <a:off x="10145052" y="5099287"/>
            <a:ext cx="467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3b</a:t>
            </a:r>
            <a:endParaRPr lang="en-CH" sz="1600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D36E5B-F5EC-F03F-1ABE-FBE6B1DCCEA3}"/>
              </a:ext>
            </a:extLst>
          </p:cNvPr>
          <p:cNvSpPr txBox="1"/>
          <p:nvPr/>
        </p:nvSpPr>
        <p:spPr>
          <a:xfrm>
            <a:off x="10131405" y="4438754"/>
            <a:ext cx="4546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4b</a:t>
            </a:r>
            <a:endParaRPr lang="en-CH" sz="1600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46637E-E1AA-D3EC-F96C-9208ABD4DBE7}"/>
              </a:ext>
            </a:extLst>
          </p:cNvPr>
          <p:cNvSpPr txBox="1"/>
          <p:nvPr/>
        </p:nvSpPr>
        <p:spPr>
          <a:xfrm>
            <a:off x="4102672" y="6280450"/>
            <a:ext cx="40516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Sugimura, T. </a:t>
            </a:r>
            <a:r>
              <a:rPr lang="en-US" sz="1100" i="1" dirty="0"/>
              <a:t>et al</a:t>
            </a:r>
            <a:r>
              <a:rPr lang="en-US" sz="1100" dirty="0"/>
              <a:t>. </a:t>
            </a:r>
            <a:r>
              <a:rPr lang="en-US" sz="1100" i="1" dirty="0"/>
              <a:t>Tetrahedron: Asymmetry </a:t>
            </a:r>
            <a:r>
              <a:rPr lang="en-US" sz="1100" b="1" dirty="0"/>
              <a:t>2005</a:t>
            </a:r>
            <a:r>
              <a:rPr lang="en-US" sz="1100" i="1" dirty="0"/>
              <a:t>, 16, </a:t>
            </a:r>
            <a:r>
              <a:rPr lang="en-US" sz="1100" dirty="0"/>
              <a:t>675–683</a:t>
            </a:r>
          </a:p>
          <a:p>
            <a:r>
              <a:rPr lang="en-US" sz="1100" dirty="0"/>
              <a:t>Sugimura, T. </a:t>
            </a:r>
            <a:r>
              <a:rPr lang="en-US" sz="1100" i="1" dirty="0"/>
              <a:t>et al</a:t>
            </a:r>
            <a:r>
              <a:rPr lang="en-US" sz="1100" dirty="0"/>
              <a:t>. </a:t>
            </a:r>
            <a:r>
              <a:rPr lang="en-US" sz="1100" i="1" dirty="0"/>
              <a:t>Tetrahedron: Asymmetry </a:t>
            </a:r>
            <a:r>
              <a:rPr lang="en-US" sz="1100" b="1" dirty="0"/>
              <a:t>2004</a:t>
            </a:r>
            <a:r>
              <a:rPr lang="en-US" sz="1100" dirty="0"/>
              <a:t>, </a:t>
            </a:r>
            <a:r>
              <a:rPr lang="en-US" sz="1100" i="1" dirty="0"/>
              <a:t>15</a:t>
            </a:r>
            <a:r>
              <a:rPr lang="en-US" sz="1100" dirty="0"/>
              <a:t>, 1409–1417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24E0F4-4836-26A3-9458-C7EE7DF818C8}"/>
              </a:ext>
            </a:extLst>
          </p:cNvPr>
          <p:cNvSpPr txBox="1"/>
          <p:nvPr/>
        </p:nvSpPr>
        <p:spPr>
          <a:xfrm>
            <a:off x="3024287" y="1742080"/>
            <a:ext cx="237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R</a:t>
            </a:r>
            <a:endParaRPr lang="en-CH" sz="1200" i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9775E5-75B2-6AE8-4B37-79DBA817074E}"/>
              </a:ext>
            </a:extLst>
          </p:cNvPr>
          <p:cNvSpPr txBox="1"/>
          <p:nvPr/>
        </p:nvSpPr>
        <p:spPr>
          <a:xfrm>
            <a:off x="2638928" y="1758265"/>
            <a:ext cx="237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R</a:t>
            </a:r>
            <a:endParaRPr lang="en-CH" sz="1200" i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E422E1-203C-EF6D-8EFD-EFB14EAED781}"/>
              </a:ext>
            </a:extLst>
          </p:cNvPr>
          <p:cNvSpPr txBox="1"/>
          <p:nvPr/>
        </p:nvSpPr>
        <p:spPr>
          <a:xfrm>
            <a:off x="3142900" y="3603952"/>
            <a:ext cx="237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R</a:t>
            </a:r>
            <a:endParaRPr lang="en-CH" sz="1200" i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E89B7D-96C5-DEA9-6DE2-AB392F0284F6}"/>
              </a:ext>
            </a:extLst>
          </p:cNvPr>
          <p:cNvSpPr txBox="1"/>
          <p:nvPr/>
        </p:nvSpPr>
        <p:spPr>
          <a:xfrm>
            <a:off x="2739235" y="3620795"/>
            <a:ext cx="2372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rgbClr val="FF0000"/>
                </a:solidFill>
              </a:rPr>
              <a:t>S</a:t>
            </a:r>
            <a:endParaRPr lang="en-CH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4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24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4D53307-6987-4DBA-AE93-637EAFEF2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938868"/>
              </p:ext>
            </p:extLst>
          </p:nvPr>
        </p:nvGraphicFramePr>
        <p:xfrm>
          <a:off x="674769" y="1243806"/>
          <a:ext cx="10863262" cy="437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3416709" imgH="5397438" progId="ChemDraw.Document.6.0">
                  <p:embed/>
                </p:oleObj>
              </mc:Choice>
              <mc:Fallback>
                <p:oleObj name="CS ChemDraw Drawing" r:id="rId2" imgW="13416709" imgH="53974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4769" y="1243806"/>
                        <a:ext cx="10863262" cy="437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8A90B1-07A7-48B1-9B3E-DADD873A0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7369934"/>
              </p:ext>
            </p:extLst>
          </p:nvPr>
        </p:nvGraphicFramePr>
        <p:xfrm>
          <a:off x="4987925" y="2571750"/>
          <a:ext cx="22352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1776703" imgH="1366445" progId="ChemDraw_x64.Document.6.0">
                  <p:embed/>
                </p:oleObj>
              </mc:Choice>
              <mc:Fallback>
                <p:oleObj name="CS ChemDraw 64-bit Drawing" r:id="rId4" imgW="1776703" imgH="1366445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B6CC111-64B4-435F-A76F-F72EB1198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7925" y="2571750"/>
                        <a:ext cx="22352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CF9B510-70ED-4C3A-8EF5-C525E739E8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730968"/>
              </p:ext>
            </p:extLst>
          </p:nvPr>
        </p:nvGraphicFramePr>
        <p:xfrm>
          <a:off x="5529981" y="4474177"/>
          <a:ext cx="1325863" cy="1165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1538851" imgH="1353136" progId="ChemDraw_x64.Document.6.0">
                  <p:embed/>
                </p:oleObj>
              </mc:Choice>
              <mc:Fallback>
                <p:oleObj name="CS ChemDraw 64-bit Drawing" r:id="rId6" imgW="1538851" imgH="1353136" progId="ChemDraw_x64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766DA571-CCCD-46EC-9855-B692950A5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29981" y="4474177"/>
                        <a:ext cx="1325863" cy="1165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30F728-3EDD-4A5E-8D27-3B9F6594B6B8}"/>
              </a:ext>
            </a:extLst>
          </p:cNvPr>
          <p:cNvCxnSpPr/>
          <p:nvPr/>
        </p:nvCxnSpPr>
        <p:spPr>
          <a:xfrm>
            <a:off x="0" y="500551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77EB625-B9B6-4D19-9430-6D7E24FDAB1E}"/>
              </a:ext>
            </a:extLst>
          </p:cNvPr>
          <p:cNvSpPr/>
          <p:nvPr/>
        </p:nvSpPr>
        <p:spPr>
          <a:xfrm>
            <a:off x="3007048" y="50729"/>
            <a:ext cx="6196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Importance of </a:t>
            </a:r>
            <a:r>
              <a:rPr lang="en-US" sz="2000" dirty="0" err="1">
                <a:latin typeface="Arial Black" panose="020B0A04020102020204" pitchFamily="34" charset="0"/>
              </a:rPr>
              <a:t>Bicyclo</a:t>
            </a:r>
            <a:r>
              <a:rPr lang="en-US" sz="2000" dirty="0">
                <a:latin typeface="Arial Black" panose="020B0A04020102020204" pitchFamily="34" charset="0"/>
              </a:rPr>
              <a:t>[3.2.1]octane</a:t>
            </a:r>
            <a:r>
              <a:rPr lang="en-US" altLang="zh-CN" sz="2000" dirty="0">
                <a:latin typeface="Arial Black" panose="020B0A04020102020204" pitchFamily="34" charset="0"/>
              </a:rPr>
              <a:t>s(BCO)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6A65D88-2604-9C2C-AC49-D69D5114C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4180076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8" imgW="1435374" imgH="833031" progId="ChemDraw_x64.Document.6.0">
                  <p:embed/>
                </p:oleObj>
              </mc:Choice>
              <mc:Fallback>
                <p:oleObj name="CS ChemDraw 64-bit Drawing" r:id="rId8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E1CFAED-69E4-20BA-622E-5611615D0E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548FEEB-B96A-7ECE-3634-3C4E3FEECD1B}"/>
              </a:ext>
            </a:extLst>
          </p:cNvPr>
          <p:cNvSpPr txBox="1"/>
          <p:nvPr/>
        </p:nvSpPr>
        <p:spPr>
          <a:xfrm>
            <a:off x="98350" y="560812"/>
            <a:ext cx="6094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BCOs are widely found in natural products and drugs.</a:t>
            </a:r>
            <a:endParaRPr lang="en-CH" b="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980A16-FAC5-E8BE-8E05-65DA4949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5E292B-1B31-5DE0-07FC-8BA362089587}"/>
              </a:ext>
            </a:extLst>
          </p:cNvPr>
          <p:cNvSpPr txBox="1"/>
          <p:nvPr/>
        </p:nvSpPr>
        <p:spPr>
          <a:xfrm>
            <a:off x="5233318" y="5908833"/>
            <a:ext cx="2142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Conquered by LSPN!</a:t>
            </a:r>
            <a:endParaRPr lang="en-CH" dirty="0">
              <a:solidFill>
                <a:srgbClr val="C00000"/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89C0640-8A60-6C32-B5B7-27366337865A}"/>
              </a:ext>
            </a:extLst>
          </p:cNvPr>
          <p:cNvSpPr/>
          <p:nvPr/>
        </p:nvSpPr>
        <p:spPr>
          <a:xfrm rot="10800000">
            <a:off x="6129069" y="5701798"/>
            <a:ext cx="175404" cy="20703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6407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8DDB74A-02F2-48EF-B5E1-6DD3AAE3B3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412103"/>
              </p:ext>
            </p:extLst>
          </p:nvPr>
        </p:nvGraphicFramePr>
        <p:xfrm>
          <a:off x="1305070" y="1785669"/>
          <a:ext cx="8680306" cy="3187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7875697" imgH="2891870" progId="ChemDraw_x64.Document.6.0">
                  <p:embed/>
                </p:oleObj>
              </mc:Choice>
              <mc:Fallback>
                <p:oleObj name="CS ChemDraw 64-bit Drawing" r:id="rId2" imgW="7875697" imgH="2891870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05070" y="1785669"/>
                        <a:ext cx="8680306" cy="3187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4632B8F-F9AB-426B-A72E-577F7F4CC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83818"/>
              </p:ext>
            </p:extLst>
          </p:nvPr>
        </p:nvGraphicFramePr>
        <p:xfrm>
          <a:off x="5565709" y="1759312"/>
          <a:ext cx="2950144" cy="1398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2498881" imgH="1183724" progId="ChemDraw_x64.Document.6.0">
                  <p:embed/>
                </p:oleObj>
              </mc:Choice>
              <mc:Fallback>
                <p:oleObj name="CS ChemDraw 64-bit Drawing" r:id="rId4" imgW="2498881" imgH="1183724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65709" y="1759312"/>
                        <a:ext cx="2950144" cy="1398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803EB57-3AE6-42F4-926E-6E842D435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814794"/>
              </p:ext>
            </p:extLst>
          </p:nvPr>
        </p:nvGraphicFramePr>
        <p:xfrm>
          <a:off x="8610600" y="1858886"/>
          <a:ext cx="2277290" cy="1125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2000542" imgH="988415" progId="ChemDraw_x64.Document.6.0">
                  <p:embed/>
                </p:oleObj>
              </mc:Choice>
              <mc:Fallback>
                <p:oleObj name="CS ChemDraw 64-bit Drawing" r:id="rId6" imgW="2000542" imgH="988415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10600" y="1858886"/>
                        <a:ext cx="2277290" cy="11259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A4DB96A-8B0F-4104-9E1E-802E85F61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789312"/>
              </p:ext>
            </p:extLst>
          </p:nvPr>
        </p:nvGraphicFramePr>
        <p:xfrm>
          <a:off x="1435550" y="3933547"/>
          <a:ext cx="103346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032967" imgH="276958" progId="ChemDraw.Document.6.0">
                  <p:embed/>
                </p:oleObj>
              </mc:Choice>
              <mc:Fallback>
                <p:oleObj name="CS ChemDraw Drawing" r:id="rId8" imgW="1032967" imgH="2769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35550" y="3933547"/>
                        <a:ext cx="1033463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0F7867-2398-411D-B417-291DADA43A31}"/>
              </a:ext>
            </a:extLst>
          </p:cNvPr>
          <p:cNvCxnSpPr/>
          <p:nvPr/>
        </p:nvCxnSpPr>
        <p:spPr>
          <a:xfrm>
            <a:off x="0" y="476174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0A976B-9413-41BB-9838-F3AD35E0780E}"/>
              </a:ext>
            </a:extLst>
          </p:cNvPr>
          <p:cNvSpPr/>
          <p:nvPr/>
        </p:nvSpPr>
        <p:spPr>
          <a:xfrm>
            <a:off x="4640880" y="6535627"/>
            <a:ext cx="35439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Reisman S. E. </a:t>
            </a:r>
            <a:r>
              <a:rPr lang="en-US" sz="1200" i="1" dirty="0"/>
              <a:t>et al. ACS Cent. Sci. </a:t>
            </a:r>
            <a:r>
              <a:rPr lang="en-US" sz="1200" b="1" dirty="0"/>
              <a:t>2021</a:t>
            </a:r>
            <a:r>
              <a:rPr lang="en-US" sz="1200" i="1" dirty="0"/>
              <a:t>, 7,</a:t>
            </a:r>
            <a:r>
              <a:rPr lang="en-US" sz="1200" dirty="0"/>
              <a:t> 1311–1316,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A05194-48BF-4AFB-B3C1-A8126AE8B9B1}"/>
              </a:ext>
            </a:extLst>
          </p:cNvPr>
          <p:cNvSpPr/>
          <p:nvPr/>
        </p:nvSpPr>
        <p:spPr>
          <a:xfrm>
            <a:off x="-17252" y="485280"/>
            <a:ext cx="853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Reisman’s total Synthesis of (–)-</a:t>
            </a:r>
            <a:r>
              <a:rPr lang="en-US" b="1" dirty="0" err="1"/>
              <a:t>Talatisamine</a:t>
            </a:r>
            <a:r>
              <a:rPr lang="en-US" b="1" dirty="0"/>
              <a:t>, (–)-</a:t>
            </a:r>
            <a:r>
              <a:rPr lang="en-US" b="1" dirty="0" err="1"/>
              <a:t>Liljestrandisine</a:t>
            </a:r>
            <a:r>
              <a:rPr lang="en-US" b="1" dirty="0"/>
              <a:t> and (-)-</a:t>
            </a:r>
            <a:r>
              <a:rPr lang="en-US" b="1" dirty="0" err="1"/>
              <a:t>liljestrandinine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57F2F0-609D-4B37-871D-9E00BCDBCC7A}"/>
              </a:ext>
            </a:extLst>
          </p:cNvPr>
          <p:cNvSpPr/>
          <p:nvPr/>
        </p:nvSpPr>
        <p:spPr>
          <a:xfrm>
            <a:off x="1952282" y="133200"/>
            <a:ext cx="10463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Meta-Arene–Alkene Photocycloaddition (Meta Photocycloaddition)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F3518A8-2576-A743-DECB-462A4CA9D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731605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0" imgW="1435374" imgH="833031" progId="ChemDraw_x64.Document.6.0">
                  <p:embed/>
                </p:oleObj>
              </mc:Choice>
              <mc:Fallback>
                <p:oleObj name="CS ChemDraw 64-bit Drawing" r:id="rId10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8F9E0-C4DE-65D9-4DC1-4D1FE582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6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5A65AA-B91D-2B94-3082-508E123FA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4ED59BE-F7E0-EE80-ECA3-8A7C4D67B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37234"/>
              </p:ext>
            </p:extLst>
          </p:nvPr>
        </p:nvGraphicFramePr>
        <p:xfrm>
          <a:off x="826130" y="1421857"/>
          <a:ext cx="10441321" cy="320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10623567" imgH="3257670" progId="ChemDraw_x64.Document.6.0">
                  <p:embed/>
                </p:oleObj>
              </mc:Choice>
              <mc:Fallback>
                <p:oleObj name="CS ChemDraw 64-bit Drawing" r:id="rId2" imgW="10623567" imgH="3257670" progId="ChemDraw_x64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5ED73E4-273C-498D-B165-89B3332F1E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26130" y="1421857"/>
                        <a:ext cx="10441321" cy="3201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B9DBB8-CAC9-A42E-B9B0-FAB8FC1D0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220398"/>
              </p:ext>
            </p:extLst>
          </p:nvPr>
        </p:nvGraphicFramePr>
        <p:xfrm>
          <a:off x="3859002" y="5050823"/>
          <a:ext cx="4375579" cy="108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034769" imgH="1249547" progId="ChemDraw.Document.6.0">
                  <p:embed/>
                </p:oleObj>
              </mc:Choice>
              <mc:Fallback>
                <p:oleObj name="CS ChemDraw Drawing" r:id="rId4" imgW="5034769" imgH="1249547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B862194-D97F-410C-A40C-A366B76EBF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9002" y="5050823"/>
                        <a:ext cx="4375579" cy="108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F8F6C0-E386-DD00-5E01-E6959AD6995E}"/>
              </a:ext>
            </a:extLst>
          </p:cNvPr>
          <p:cNvCxnSpPr/>
          <p:nvPr/>
        </p:nvCxnSpPr>
        <p:spPr>
          <a:xfrm>
            <a:off x="71020" y="472408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5047C1C-6F55-8DC4-06E4-7B4C6A660450}"/>
              </a:ext>
            </a:extLst>
          </p:cNvPr>
          <p:cNvSpPr/>
          <p:nvPr/>
        </p:nvSpPr>
        <p:spPr>
          <a:xfrm>
            <a:off x="0" y="411745"/>
            <a:ext cx="853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Reisman’s total Synthesis of (–)-</a:t>
            </a:r>
            <a:r>
              <a:rPr lang="en-US" b="1" dirty="0" err="1"/>
              <a:t>Talatisamine</a:t>
            </a:r>
            <a:r>
              <a:rPr lang="en-US" b="1" dirty="0"/>
              <a:t>, (–)-</a:t>
            </a:r>
            <a:r>
              <a:rPr lang="en-US" b="1" dirty="0" err="1"/>
              <a:t>Liljestrandisine</a:t>
            </a:r>
            <a:r>
              <a:rPr lang="en-US" b="1" dirty="0"/>
              <a:t> and (-)-</a:t>
            </a:r>
            <a:r>
              <a:rPr lang="en-US" b="1" dirty="0" err="1"/>
              <a:t>liljestrandinine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BAD607-8D44-0BB1-8390-FF997456DB66}"/>
              </a:ext>
            </a:extLst>
          </p:cNvPr>
          <p:cNvSpPr/>
          <p:nvPr/>
        </p:nvSpPr>
        <p:spPr>
          <a:xfrm>
            <a:off x="1631292" y="89924"/>
            <a:ext cx="10463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Meta-Arene–Alkene Photocycloaddition (Meta Photocycloaddition)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4345AF-6826-738B-9CC0-9DA1B0F00DC6}"/>
              </a:ext>
            </a:extLst>
          </p:cNvPr>
          <p:cNvSpPr/>
          <p:nvPr/>
        </p:nvSpPr>
        <p:spPr>
          <a:xfrm>
            <a:off x="4413129" y="6400412"/>
            <a:ext cx="35439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Reisman S. E. </a:t>
            </a:r>
            <a:r>
              <a:rPr lang="en-US" sz="1200" i="1" dirty="0"/>
              <a:t>et al. ACS Cent. Sci. </a:t>
            </a:r>
            <a:r>
              <a:rPr lang="en-US" sz="1200" b="1" dirty="0"/>
              <a:t>2021</a:t>
            </a:r>
            <a:r>
              <a:rPr lang="en-US" sz="1200" i="1" dirty="0"/>
              <a:t>, 7,</a:t>
            </a:r>
            <a:r>
              <a:rPr lang="en-US" sz="1200" dirty="0"/>
              <a:t> 1311–1316,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3E27A53-4804-E6E1-6C01-EC4F3E559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1435374" imgH="833031" progId="ChemDraw_x64.Document.6.0">
                  <p:embed/>
                </p:oleObj>
              </mc:Choice>
              <mc:Fallback>
                <p:oleObj name="CS ChemDraw 64-bit Drawing" r:id="rId6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AEF2FBB-8C49-476C-8B82-6571DE8D5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B0A8BB-FE20-5FC4-2DEA-02BDEE59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0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38EB9BA-D366-4125-A698-1C61C0ECC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471259"/>
              </p:ext>
            </p:extLst>
          </p:nvPr>
        </p:nvGraphicFramePr>
        <p:xfrm>
          <a:off x="3935887" y="3807996"/>
          <a:ext cx="4510008" cy="1381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789820" imgH="1161064" progId="ChemDraw.Document.6.0">
                  <p:embed/>
                </p:oleObj>
              </mc:Choice>
              <mc:Fallback>
                <p:oleObj name="CS ChemDraw Drawing" r:id="rId2" imgW="3789820" imgH="1161064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871EABD-F517-4E5A-9DAB-CBA57DD65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35887" y="3807996"/>
                        <a:ext cx="4510008" cy="1381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C4C430-83C7-49F5-881A-0E0EFF53794D}"/>
              </a:ext>
            </a:extLst>
          </p:cNvPr>
          <p:cNvCxnSpPr>
            <a:cxnSpLocks/>
          </p:cNvCxnSpPr>
          <p:nvPr/>
        </p:nvCxnSpPr>
        <p:spPr>
          <a:xfrm>
            <a:off x="6137749" y="2121809"/>
            <a:ext cx="0" cy="16945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A1F65A-B7B3-4060-AEE7-98D79EDB1BCF}"/>
              </a:ext>
            </a:extLst>
          </p:cNvPr>
          <p:cNvSpPr/>
          <p:nvPr/>
        </p:nvSpPr>
        <p:spPr>
          <a:xfrm>
            <a:off x="861073" y="19551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99"/>
                </a:solidFill>
                <a:latin typeface="Arial Black" panose="020B0A04020102020204" pitchFamily="34" charset="0"/>
              </a:rPr>
              <a:t>1. Oxidative </a:t>
            </a:r>
            <a:r>
              <a:rPr lang="en-US" sz="1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Dearomatization</a:t>
            </a:r>
            <a:r>
              <a:rPr lang="en-US" sz="1200" dirty="0">
                <a:solidFill>
                  <a:srgbClr val="000099"/>
                </a:solidFill>
                <a:latin typeface="Arial Black" panose="020B0A04020102020204" pitchFamily="34" charset="0"/>
              </a:rPr>
              <a:t>-Induced [5 + 2] Cascade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E87B08-E066-4772-877C-DABACC71DF3C}"/>
              </a:ext>
            </a:extLst>
          </p:cNvPr>
          <p:cNvSpPr/>
          <p:nvPr/>
        </p:nvSpPr>
        <p:spPr>
          <a:xfrm>
            <a:off x="6244034" y="195514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99"/>
                </a:solidFill>
                <a:latin typeface="Arial Black" panose="020B0A04020102020204" pitchFamily="34" charset="0"/>
              </a:rPr>
              <a:t>2. Meta-</a:t>
            </a:r>
            <a:r>
              <a:rPr lang="en-US" sz="1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Arene</a:t>
            </a:r>
            <a:r>
              <a:rPr lang="en-US" sz="1200" dirty="0">
                <a:solidFill>
                  <a:srgbClr val="000099"/>
                </a:solidFill>
                <a:latin typeface="Arial Black" panose="020B0A04020102020204" pitchFamily="34" charset="0"/>
              </a:rPr>
              <a:t>–Alkene Photocycloaddition (Meta Photocycloaddition)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FF0226A-185F-4DB7-B457-1196DAE37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439745"/>
              </p:ext>
            </p:extLst>
          </p:nvPr>
        </p:nvGraphicFramePr>
        <p:xfrm>
          <a:off x="1050989" y="2574625"/>
          <a:ext cx="43561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355346" imgH="1025103" progId="ChemDraw.Document.6.0">
                  <p:embed/>
                </p:oleObj>
              </mc:Choice>
              <mc:Fallback>
                <p:oleObj name="CS ChemDraw Drawing" r:id="rId4" imgW="4355346" imgH="1025103" progId="ChemDraw.Document.6.0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0FEB2B2-CCB7-480E-85ED-2742D0B305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50989" y="2574625"/>
                        <a:ext cx="43561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8ACB60A-465E-492F-B4BE-795ED4662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142242"/>
              </p:ext>
            </p:extLst>
          </p:nvPr>
        </p:nvGraphicFramePr>
        <p:xfrm>
          <a:off x="7299973" y="2794865"/>
          <a:ext cx="35448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544423" imgH="651750" progId="ChemDraw.Document.6.0">
                  <p:embed/>
                </p:oleObj>
              </mc:Choice>
              <mc:Fallback>
                <p:oleObj name="CS ChemDraw Drawing" r:id="rId6" imgW="3544423" imgH="651750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871EABD-F517-4E5A-9DAB-CBA57DD65A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9973" y="2794865"/>
                        <a:ext cx="3544888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729E0DF-5F57-4F64-9C8E-931388012F81}"/>
              </a:ext>
            </a:extLst>
          </p:cNvPr>
          <p:cNvCxnSpPr/>
          <p:nvPr/>
        </p:nvCxnSpPr>
        <p:spPr>
          <a:xfrm>
            <a:off x="0" y="471183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D07F934-13B8-4653-A49B-5341F50841B5}"/>
              </a:ext>
            </a:extLst>
          </p:cNvPr>
          <p:cNvSpPr/>
          <p:nvPr/>
        </p:nvSpPr>
        <p:spPr>
          <a:xfrm>
            <a:off x="4703130" y="-5689"/>
            <a:ext cx="1966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Summary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B020A42-8A0F-87FE-0C52-E2CBB24075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003528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8" imgW="1435374" imgH="833031" progId="ChemDraw_x64.Document.6.0">
                  <p:embed/>
                </p:oleObj>
              </mc:Choice>
              <mc:Fallback>
                <p:oleObj name="CS ChemDraw 64-bit Drawing" r:id="rId8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26B1F28-4896-A3EF-D3A1-F4583290B9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A7A66A-2536-339A-6B5D-058E9A04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110085-64B7-4D98-86AF-72F1BB49783F}"/>
              </a:ext>
            </a:extLst>
          </p:cNvPr>
          <p:cNvSpPr/>
          <p:nvPr/>
        </p:nvSpPr>
        <p:spPr>
          <a:xfrm>
            <a:off x="2492345" y="3186946"/>
            <a:ext cx="74735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</a:rPr>
              <a:t>Thanks for your attention.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A2DEAC-05A1-1992-D479-5BBAD34C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00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F68F17-AB5A-4131-806C-DB956192D7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079598"/>
              </p:ext>
            </p:extLst>
          </p:nvPr>
        </p:nvGraphicFramePr>
        <p:xfrm>
          <a:off x="1141624" y="2524125"/>
          <a:ext cx="5430838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48258" imgH="1218974" progId="ChemDraw.Document.6.0">
                  <p:embed/>
                </p:oleObj>
              </mc:Choice>
              <mc:Fallback>
                <p:oleObj name="CS ChemDraw Drawing" r:id="rId2" imgW="3648258" imgH="1218974" progId="ChemDraw.Document.6.0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D90DB0A-46D9-4B55-9C68-71AFB6078D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1624" y="2524125"/>
                        <a:ext cx="5430838" cy="180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CDFB66D-BF46-490A-AA8D-70F3D4ACE3F1}"/>
              </a:ext>
            </a:extLst>
          </p:cNvPr>
          <p:cNvSpPr/>
          <p:nvPr/>
        </p:nvSpPr>
        <p:spPr>
          <a:xfrm>
            <a:off x="6858926" y="2514773"/>
            <a:ext cx="482693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</a:rPr>
              <a:t>In 1903, </a:t>
            </a:r>
            <a:r>
              <a:rPr lang="en-US" sz="1600" dirty="0" err="1">
                <a:solidFill>
                  <a:srgbClr val="000099"/>
                </a:solidFill>
              </a:rPr>
              <a:t>Komppa</a:t>
            </a:r>
            <a:r>
              <a:rPr lang="en-US" sz="1600" dirty="0">
                <a:solidFill>
                  <a:srgbClr val="000099"/>
                </a:solidFill>
              </a:rPr>
              <a:t> and </a:t>
            </a:r>
            <a:r>
              <a:rPr lang="en-US" sz="1600" dirty="0" err="1">
                <a:solidFill>
                  <a:srgbClr val="000099"/>
                </a:solidFill>
              </a:rPr>
              <a:t>Hirn</a:t>
            </a:r>
            <a:r>
              <a:rPr lang="en-US" sz="1600" dirty="0">
                <a:solidFill>
                  <a:srgbClr val="000099"/>
                </a:solidFill>
              </a:rPr>
              <a:t> described the </a:t>
            </a:r>
            <a:r>
              <a:rPr lang="en-US" sz="1600" b="1" dirty="0">
                <a:solidFill>
                  <a:srgbClr val="000099"/>
                </a:solidFill>
              </a:rPr>
              <a:t>first preparation </a:t>
            </a:r>
            <a:r>
              <a:rPr lang="en-US" sz="1600" dirty="0">
                <a:solidFill>
                  <a:srgbClr val="000099"/>
                </a:solidFill>
              </a:rPr>
              <a:t>of </a:t>
            </a:r>
            <a:r>
              <a:rPr lang="en-US" sz="1600" dirty="0" err="1">
                <a:solidFill>
                  <a:srgbClr val="000099"/>
                </a:solidFill>
              </a:rPr>
              <a:t>bicyclo</a:t>
            </a:r>
            <a:r>
              <a:rPr lang="en-US" sz="1600" dirty="0">
                <a:solidFill>
                  <a:srgbClr val="000099"/>
                </a:solidFill>
              </a:rPr>
              <a:t>[3.2.1]-octan-7-one by intramolecular cyclization and subsequent decarboxylation of </a:t>
            </a:r>
            <a:r>
              <a:rPr lang="en-US" sz="1600" dirty="0" err="1">
                <a:solidFill>
                  <a:srgbClr val="000099"/>
                </a:solidFill>
              </a:rPr>
              <a:t>hexahydrohomoisophthalic</a:t>
            </a:r>
            <a:r>
              <a:rPr lang="en-US" sz="1600" dirty="0">
                <a:solidFill>
                  <a:srgbClr val="000099"/>
                </a:solidFill>
              </a:rPr>
              <a:t> acid.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99"/>
                </a:solidFill>
              </a:rPr>
              <a:t>The first comprehensive review on this particularly attractive nucleus appeared in </a:t>
            </a:r>
            <a:r>
              <a:rPr lang="en-US" sz="1600" i="1" dirty="0">
                <a:solidFill>
                  <a:srgbClr val="000099"/>
                </a:solidFill>
              </a:rPr>
              <a:t>Chemical Reviews </a:t>
            </a:r>
            <a:r>
              <a:rPr lang="en-US" sz="1600" dirty="0">
                <a:solidFill>
                  <a:srgbClr val="000099"/>
                </a:solidFill>
              </a:rPr>
              <a:t>(1999) by Jean Rodriguez.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A11DC1-26F1-45C0-AE07-89BA0AB63EFE}"/>
              </a:ext>
            </a:extLst>
          </p:cNvPr>
          <p:cNvSpPr/>
          <p:nvPr/>
        </p:nvSpPr>
        <p:spPr>
          <a:xfrm>
            <a:off x="2530163" y="4510418"/>
            <a:ext cx="40422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Komppa</a:t>
            </a:r>
            <a:r>
              <a:rPr lang="en-US" sz="1100" dirty="0"/>
              <a:t>, G.; </a:t>
            </a:r>
            <a:r>
              <a:rPr lang="en-US" sz="1100" dirty="0" err="1"/>
              <a:t>Hirn</a:t>
            </a:r>
            <a:r>
              <a:rPr lang="en-US" sz="1100" dirty="0"/>
              <a:t>, T. </a:t>
            </a:r>
            <a:r>
              <a:rPr lang="en-US" sz="1100" i="1" dirty="0"/>
              <a:t>Chem. Ber.</a:t>
            </a:r>
            <a:r>
              <a:rPr lang="en-US" sz="1100" dirty="0"/>
              <a:t> </a:t>
            </a:r>
            <a:r>
              <a:rPr lang="en-US" sz="1100" b="1" dirty="0"/>
              <a:t>1903</a:t>
            </a:r>
            <a:r>
              <a:rPr lang="en-US" sz="1100" dirty="0"/>
              <a:t>, </a:t>
            </a:r>
            <a:r>
              <a:rPr lang="en-US" sz="1100" i="1" dirty="0"/>
              <a:t>36</a:t>
            </a:r>
            <a:r>
              <a:rPr lang="en-US" sz="1100" dirty="0"/>
              <a:t>, 3610.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8E8B5-10EC-4FCF-8687-9ED1F4928FC7}"/>
              </a:ext>
            </a:extLst>
          </p:cNvPr>
          <p:cNvSpPr/>
          <p:nvPr/>
        </p:nvSpPr>
        <p:spPr>
          <a:xfrm>
            <a:off x="0" y="519304"/>
            <a:ext cx="4042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synthesis of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bicyclo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[3.2.1]-octanes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CEE681-1493-4E62-A695-8FAC63C3E2C6}"/>
              </a:ext>
            </a:extLst>
          </p:cNvPr>
          <p:cNvCxnSpPr/>
          <p:nvPr/>
        </p:nvCxnSpPr>
        <p:spPr>
          <a:xfrm>
            <a:off x="71019" y="485646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F5CE5-4B28-44EE-B467-673B5B9C758D}"/>
              </a:ext>
            </a:extLst>
          </p:cNvPr>
          <p:cNvSpPr/>
          <p:nvPr/>
        </p:nvSpPr>
        <p:spPr>
          <a:xfrm>
            <a:off x="5043701" y="94162"/>
            <a:ext cx="1915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Introduction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A0F91-67D4-41C9-9E7A-A1F198C30A75}"/>
              </a:ext>
            </a:extLst>
          </p:cNvPr>
          <p:cNvSpPr/>
          <p:nvPr/>
        </p:nvSpPr>
        <p:spPr>
          <a:xfrm>
            <a:off x="6081135" y="6087515"/>
            <a:ext cx="41929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/>
              <a:t>Lippmaa</a:t>
            </a:r>
            <a:r>
              <a:rPr lang="en-US" sz="1100" dirty="0"/>
              <a:t>, E. </a:t>
            </a:r>
            <a:r>
              <a:rPr lang="en-US" sz="1100" dirty="0" err="1"/>
              <a:t>Pehk</a:t>
            </a:r>
            <a:r>
              <a:rPr lang="en-US" sz="1100" dirty="0"/>
              <a:t>, T. </a:t>
            </a:r>
            <a:r>
              <a:rPr lang="en-US" sz="1100" i="1" dirty="0"/>
              <a:t>Organic Magnetic Resonance, </a:t>
            </a:r>
            <a:r>
              <a:rPr lang="en-US" sz="1100" b="1" dirty="0"/>
              <a:t>1976</a:t>
            </a:r>
            <a:r>
              <a:rPr lang="en-US" sz="1100" i="1" dirty="0"/>
              <a:t>, 8</a:t>
            </a:r>
            <a:r>
              <a:rPr lang="en-US" sz="1100" dirty="0"/>
              <a:t>, 74-78.</a:t>
            </a:r>
          </a:p>
          <a:p>
            <a:r>
              <a:rPr lang="en-US" sz="1100" dirty="0"/>
              <a:t>Rodriguez, J. </a:t>
            </a:r>
            <a:r>
              <a:rPr lang="en-US" sz="1100" dirty="0" err="1"/>
              <a:t>Coquerel</a:t>
            </a:r>
            <a:r>
              <a:rPr lang="en-US" sz="1100" dirty="0"/>
              <a:t>, Y. </a:t>
            </a:r>
            <a:r>
              <a:rPr lang="en-US" sz="1100" i="1" dirty="0"/>
              <a:t>et al, </a:t>
            </a:r>
            <a:r>
              <a:rPr lang="de-DE" sz="1100" i="1" dirty="0"/>
              <a:t>Chem. Rev</a:t>
            </a:r>
            <a:r>
              <a:rPr lang="de-DE" sz="1100" b="1" dirty="0"/>
              <a:t>. 2013</a:t>
            </a:r>
            <a:r>
              <a:rPr lang="de-DE" sz="1100" i="1" dirty="0"/>
              <a:t>, 113</a:t>
            </a:r>
            <a:r>
              <a:rPr lang="de-DE" sz="1100" dirty="0"/>
              <a:t>, 525−595.</a:t>
            </a:r>
          </a:p>
          <a:p>
            <a:r>
              <a:rPr lang="en-US" sz="1100" dirty="0"/>
              <a:t>Hong, R. </a:t>
            </a:r>
            <a:r>
              <a:rPr lang="en-US" sz="1100" i="1" dirty="0"/>
              <a:t>et al. Tetrahedron Letters </a:t>
            </a:r>
            <a:r>
              <a:rPr lang="en-US" sz="1100" b="1" dirty="0"/>
              <a:t>2015</a:t>
            </a:r>
            <a:r>
              <a:rPr lang="en-US" sz="1100" i="1" dirty="0"/>
              <a:t>, 56</a:t>
            </a:r>
            <a:r>
              <a:rPr lang="en-US" sz="1100" dirty="0"/>
              <a:t>, 23–31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02121D-44E2-41AE-B745-EB5188A99534}"/>
              </a:ext>
            </a:extLst>
          </p:cNvPr>
          <p:cNvSpPr/>
          <p:nvPr/>
        </p:nvSpPr>
        <p:spPr>
          <a:xfrm>
            <a:off x="2530163" y="6087515"/>
            <a:ext cx="3550972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/>
              <a:t>Rodriguez, J. </a:t>
            </a:r>
            <a:r>
              <a:rPr lang="en-US" sz="1100" i="1" dirty="0"/>
              <a:t>et al, </a:t>
            </a:r>
            <a:r>
              <a:rPr lang="pt-BR" sz="1100" i="1" dirty="0"/>
              <a:t>Chem. Rev. </a:t>
            </a:r>
            <a:r>
              <a:rPr lang="pt-BR" sz="1100" b="1" dirty="0"/>
              <a:t>1999</a:t>
            </a:r>
            <a:r>
              <a:rPr lang="pt-BR" sz="1100" i="1" dirty="0"/>
              <a:t>, 99</a:t>
            </a:r>
            <a:r>
              <a:rPr lang="pt-BR" sz="1100" dirty="0"/>
              <a:t>, 27-76.</a:t>
            </a:r>
          </a:p>
          <a:p>
            <a:r>
              <a:rPr lang="pt-BR" sz="1100" dirty="0"/>
              <a:t>Zhao, W. </a:t>
            </a:r>
            <a:r>
              <a:rPr lang="pt-BR" sz="1100" i="1" dirty="0"/>
              <a:t>Chem. Rev. </a:t>
            </a:r>
            <a:r>
              <a:rPr lang="pt-BR" sz="1100" b="1" dirty="0"/>
              <a:t>2010</a:t>
            </a:r>
            <a:r>
              <a:rPr lang="pt-BR" sz="1100" i="1" dirty="0"/>
              <a:t>, 110</a:t>
            </a:r>
            <a:r>
              <a:rPr lang="pt-BR" sz="1100" dirty="0"/>
              <a:t>, 1706-1745</a:t>
            </a:r>
          </a:p>
          <a:p>
            <a:r>
              <a:rPr lang="en-US" sz="1100" dirty="0" err="1"/>
              <a:t>Menéndez</a:t>
            </a:r>
            <a:r>
              <a:rPr lang="en-US" sz="1100" dirty="0"/>
              <a:t>, J. C. </a:t>
            </a:r>
            <a:r>
              <a:rPr lang="en-US" sz="1100" i="1" dirty="0"/>
              <a:t>et al. Chem. Soc. Rev. </a:t>
            </a:r>
            <a:r>
              <a:rPr lang="en-US" sz="1100" b="1" dirty="0"/>
              <a:t>2011</a:t>
            </a:r>
            <a:r>
              <a:rPr lang="en-US" sz="1100" i="1" dirty="0"/>
              <a:t>, 40</a:t>
            </a:r>
            <a:r>
              <a:rPr lang="en-US" sz="1100" dirty="0"/>
              <a:t>, 3445-3454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321A062-A008-7D15-9FBE-76664A1075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757370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1435374" imgH="833031" progId="ChemDraw_x64.Document.6.0">
                  <p:embed/>
                </p:oleObj>
              </mc:Choice>
              <mc:Fallback>
                <p:oleObj name="CS ChemDraw 64-bit Drawing" r:id="rId4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7775C-8E91-C6D3-7416-C30D1573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02A72-74E9-C085-A006-9BC38135A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8D1C6C-27F1-0318-3678-53A12506A0C1}"/>
              </a:ext>
            </a:extLst>
          </p:cNvPr>
          <p:cNvSpPr/>
          <p:nvPr/>
        </p:nvSpPr>
        <p:spPr>
          <a:xfrm>
            <a:off x="1312143" y="6321067"/>
            <a:ext cx="305243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Rudi, A. </a:t>
            </a:r>
            <a:r>
              <a:rPr lang="en-US" sz="1100" i="1" dirty="0"/>
              <a:t>et</a:t>
            </a:r>
            <a:r>
              <a:rPr lang="zh-CN" altLang="en-US" sz="1100" i="1" dirty="0"/>
              <a:t> </a:t>
            </a:r>
            <a:r>
              <a:rPr lang="en-US" altLang="zh-CN" sz="1100" i="1" dirty="0"/>
              <a:t>al.</a:t>
            </a:r>
            <a:r>
              <a:rPr lang="zh-CN" altLang="en-US" sz="1100" i="1" dirty="0"/>
              <a:t> </a:t>
            </a:r>
            <a:r>
              <a:rPr lang="en-US" sz="1100" i="1" dirty="0"/>
              <a:t>Tetrahedron</a:t>
            </a:r>
            <a:r>
              <a:rPr lang="en-US" sz="1100" dirty="0"/>
              <a:t> </a:t>
            </a:r>
            <a:r>
              <a:rPr lang="en-US" sz="1100" b="1" dirty="0"/>
              <a:t>1974</a:t>
            </a:r>
            <a:r>
              <a:rPr lang="en-US" sz="1100" dirty="0"/>
              <a:t>, </a:t>
            </a:r>
            <a:r>
              <a:rPr lang="en-US" sz="1100" i="1" dirty="0"/>
              <a:t>30</a:t>
            </a:r>
            <a:r>
              <a:rPr lang="en-US" sz="1100" dirty="0"/>
              <a:t>, 109</a:t>
            </a:r>
          </a:p>
          <a:p>
            <a:r>
              <a:rPr lang="en-US" sz="1100" dirty="0" err="1"/>
              <a:t>Walborsky</a:t>
            </a:r>
            <a:r>
              <a:rPr lang="en-US" sz="1100" dirty="0"/>
              <a:t>, H. M. </a:t>
            </a:r>
            <a:r>
              <a:rPr lang="en-US" sz="1100" i="1" dirty="0"/>
              <a:t>J. Am. </a:t>
            </a:r>
            <a:r>
              <a:rPr lang="en-US" sz="1100" i="1" dirty="0" err="1"/>
              <a:t>Chem.Soc</a:t>
            </a:r>
            <a:r>
              <a:rPr lang="en-US" sz="1100" dirty="0"/>
              <a:t>. </a:t>
            </a:r>
            <a:r>
              <a:rPr lang="en-US" sz="1100" b="1" dirty="0"/>
              <a:t>1959</a:t>
            </a:r>
            <a:r>
              <a:rPr lang="en-US" sz="1100" dirty="0"/>
              <a:t>, </a:t>
            </a:r>
            <a:r>
              <a:rPr lang="en-US" sz="1100" i="1" dirty="0"/>
              <a:t>81</a:t>
            </a:r>
            <a:r>
              <a:rPr lang="en-US" sz="1100" dirty="0"/>
              <a:t>, 4709</a:t>
            </a:r>
          </a:p>
          <a:p>
            <a:endParaRPr lang="en-US" sz="110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CF28A63-872A-A349-D697-5D66EBF6D3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093294"/>
              </p:ext>
            </p:extLst>
          </p:nvPr>
        </p:nvGraphicFramePr>
        <p:xfrm>
          <a:off x="857692" y="1847329"/>
          <a:ext cx="5016355" cy="1149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3383100" imgH="775482" progId="ChemDraw_x64.Document.6.0">
                  <p:embed/>
                </p:oleObj>
              </mc:Choice>
              <mc:Fallback>
                <p:oleObj name="CS ChemDraw 64-bit Drawing" r:id="rId2" imgW="3383100" imgH="775482" progId="ChemDraw_x64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C73205B-11D3-4B2A-AB1B-F1CB4AC7B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7692" y="1847329"/>
                        <a:ext cx="5016355" cy="1149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BF6C733-E46D-1C99-17A6-AC40ACE62D5C}"/>
              </a:ext>
            </a:extLst>
          </p:cNvPr>
          <p:cNvCxnSpPr>
            <a:cxnSpLocks/>
          </p:cNvCxnSpPr>
          <p:nvPr/>
        </p:nvCxnSpPr>
        <p:spPr>
          <a:xfrm>
            <a:off x="7153328" y="1688702"/>
            <a:ext cx="0" cy="32225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B4E4A56-BAC7-11F0-F03D-B141FD4163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802813"/>
              </p:ext>
            </p:extLst>
          </p:nvPr>
        </p:nvGraphicFramePr>
        <p:xfrm>
          <a:off x="4099727" y="1758789"/>
          <a:ext cx="277971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1890958" imgH="711098" progId="ChemDraw_x64.Document.6.0">
                  <p:embed/>
                </p:oleObj>
              </mc:Choice>
              <mc:Fallback>
                <p:oleObj name="CS ChemDraw 64-bit Drawing" r:id="rId4" imgW="1890958" imgH="711098" progId="ChemDraw_x64.Document.6.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82DAE91-3CB0-4E24-88E4-8DB8D65997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99727" y="1758789"/>
                        <a:ext cx="2779712" cy="1039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4194B7E-1AAF-32D4-D44D-8F18B7DAA7BE}"/>
              </a:ext>
            </a:extLst>
          </p:cNvPr>
          <p:cNvSpPr/>
          <p:nvPr/>
        </p:nvSpPr>
        <p:spPr>
          <a:xfrm>
            <a:off x="34316" y="556989"/>
            <a:ext cx="4814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configuration of </a:t>
            </a:r>
            <a:r>
              <a:rPr lang="en-US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bicyclo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[3.2.1]-octanes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95D81F-0B9A-49DE-DC69-B8CCB47CB440}"/>
              </a:ext>
            </a:extLst>
          </p:cNvPr>
          <p:cNvSpPr/>
          <p:nvPr/>
        </p:nvSpPr>
        <p:spPr>
          <a:xfrm>
            <a:off x="1312143" y="5493224"/>
            <a:ext cx="9674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Calculated heats of formation indicates that </a:t>
            </a:r>
            <a:r>
              <a:rPr lang="en-US" sz="1400" b="1" dirty="0">
                <a:solidFill>
                  <a:srgbClr val="C00000"/>
                </a:solidFill>
              </a:rPr>
              <a:t>chair-like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 six-membered ring form I is no</a:t>
            </a:r>
            <a:r>
              <a:rPr lang="en-US" altLang="zh-CN" sz="14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mally the only formation.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A23040-F2AC-40AB-4CC0-F6D797E97C3E}"/>
              </a:ext>
            </a:extLst>
          </p:cNvPr>
          <p:cNvCxnSpPr/>
          <p:nvPr/>
        </p:nvCxnSpPr>
        <p:spPr>
          <a:xfrm>
            <a:off x="18165" y="471045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76D7811-5454-82F5-5ABF-78F6A98A32B8}"/>
              </a:ext>
            </a:extLst>
          </p:cNvPr>
          <p:cNvSpPr/>
          <p:nvPr/>
        </p:nvSpPr>
        <p:spPr>
          <a:xfrm>
            <a:off x="4972681" y="70935"/>
            <a:ext cx="1915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Introduction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B8EEB19-AEB3-8DDD-156B-E5445A3A5D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1435374" imgH="833031" progId="ChemDraw_x64.Document.6.0">
                  <p:embed/>
                </p:oleObj>
              </mc:Choice>
              <mc:Fallback>
                <p:oleObj name="CS ChemDraw 64-bit Drawing" r:id="rId6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0B681A4-5063-C62A-F690-4CF1623EA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E48C24-8D93-0BF6-B8D7-CCCA25B7A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112D3-576A-7FAE-2E8D-8035E552EB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7437" y="1758789"/>
            <a:ext cx="3652827" cy="19967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B06D9EF-B7FB-30C8-4BBA-2112D257B91E}"/>
              </a:ext>
            </a:extLst>
          </p:cNvPr>
          <p:cNvSpPr/>
          <p:nvPr/>
        </p:nvSpPr>
        <p:spPr>
          <a:xfrm>
            <a:off x="8707772" y="2487012"/>
            <a:ext cx="16594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i="1" dirty="0"/>
              <a:t>chair-boat interconversion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9FBE3DF-1052-7BC2-D8A7-F650F00EA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82812"/>
              </p:ext>
            </p:extLst>
          </p:nvPr>
        </p:nvGraphicFramePr>
        <p:xfrm>
          <a:off x="2291132" y="3385868"/>
          <a:ext cx="2379663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9" imgW="1795026" imgH="1418599" progId="ChemDraw_x64.Document.6.0">
                  <p:embed/>
                </p:oleObj>
              </mc:Choice>
              <mc:Fallback>
                <p:oleObj name="CS ChemDraw 64-bit Drawing" r:id="rId9" imgW="1795026" imgH="1418599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91132" y="3385868"/>
                        <a:ext cx="2379663" cy="188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E53BB74-4AAE-D7FD-C4BF-692FB5590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076410"/>
              </p:ext>
            </p:extLst>
          </p:nvPr>
        </p:nvGraphicFramePr>
        <p:xfrm>
          <a:off x="8244018" y="3370265"/>
          <a:ext cx="2379663" cy="188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1" imgW="1795026" imgH="1418599" progId="ChemDraw_x64.Document.6.0">
                  <p:embed/>
                </p:oleObj>
              </mc:Choice>
              <mc:Fallback>
                <p:oleObj name="CS ChemDraw 64-bit Drawing" r:id="rId11" imgW="1795026" imgH="1418599" progId="ChemDraw_x64.Document.6.0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9FBE3DF-1052-7BC2-D8A7-F650F00EAA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44018" y="3370265"/>
                        <a:ext cx="2379663" cy="188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1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C70D97-EB27-44AF-86DC-4F6DF2A42B5D}"/>
              </a:ext>
            </a:extLst>
          </p:cNvPr>
          <p:cNvSpPr/>
          <p:nvPr/>
        </p:nvSpPr>
        <p:spPr>
          <a:xfrm>
            <a:off x="2154233" y="2516132"/>
            <a:ext cx="1019183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Oxidative </a:t>
            </a:r>
            <a:r>
              <a:rPr lang="en-US" sz="1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Dearomatization</a:t>
            </a: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-Induced [5 + 2] Cascade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Meta-</a:t>
            </a:r>
            <a:r>
              <a:rPr lang="en-US" sz="1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Arene</a:t>
            </a: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–Alkene Photocycloaddition (Meta Photocycloaddition)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4E4234-3198-4010-9F9B-E752259B5CF2}"/>
              </a:ext>
            </a:extLst>
          </p:cNvPr>
          <p:cNvCxnSpPr/>
          <p:nvPr/>
        </p:nvCxnSpPr>
        <p:spPr>
          <a:xfrm>
            <a:off x="165716" y="491797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14ECD9B3-5DC7-4684-8B33-CE8212D3753F}"/>
              </a:ext>
            </a:extLst>
          </p:cNvPr>
          <p:cNvSpPr/>
          <p:nvPr/>
        </p:nvSpPr>
        <p:spPr>
          <a:xfrm>
            <a:off x="5044388" y="91687"/>
            <a:ext cx="1196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Outline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4879EB-A7C3-4851-971E-95F8625648AB}"/>
              </a:ext>
            </a:extLst>
          </p:cNvPr>
          <p:cNvSpPr/>
          <p:nvPr/>
        </p:nvSpPr>
        <p:spPr>
          <a:xfrm>
            <a:off x="165716" y="631999"/>
            <a:ext cx="10606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Three Ways to the Construction of BCOs in Natural Product Synthesis:</a:t>
            </a:r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5C910DC-B14A-18B8-1BF0-F0F65A25DD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757370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1435374" imgH="833031" progId="ChemDraw_x64.Document.6.0">
                  <p:embed/>
                </p:oleObj>
              </mc:Choice>
              <mc:Fallback>
                <p:oleObj name="CS ChemDraw 64-bit Drawing" r:id="rId2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D02DC-35E5-6519-2F7E-43AA2AF69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7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C70D97-EB27-44AF-86DC-4F6DF2A42B5D}"/>
              </a:ext>
            </a:extLst>
          </p:cNvPr>
          <p:cNvSpPr/>
          <p:nvPr/>
        </p:nvSpPr>
        <p:spPr>
          <a:xfrm>
            <a:off x="1739752" y="1984748"/>
            <a:ext cx="1019183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Oxidative </a:t>
            </a:r>
            <a:r>
              <a:rPr lang="en-US" sz="1600" dirty="0" err="1">
                <a:solidFill>
                  <a:srgbClr val="000099"/>
                </a:solidFill>
                <a:latin typeface="Arial Black" panose="020B0A04020102020204" pitchFamily="34" charset="0"/>
              </a:rPr>
              <a:t>Dearomatization</a:t>
            </a:r>
            <a:r>
              <a:rPr lang="en-US" sz="1600" dirty="0">
                <a:solidFill>
                  <a:srgbClr val="000099"/>
                </a:solidFill>
                <a:latin typeface="Arial Black" panose="020B0A04020102020204" pitchFamily="34" charset="0"/>
              </a:rPr>
              <a:t>-Induced [5 + 2] Cascade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Meta-</a:t>
            </a:r>
            <a:r>
              <a:rPr lang="en-US" sz="16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Arene</a:t>
            </a:r>
            <a:r>
              <a:rPr lang="en-US" sz="16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–Alkene Photocycloaddition (Meta Photocycloaddition)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2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  <a:p>
            <a:endParaRPr lang="en-US" sz="1600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0FEB2B2-CCB7-480E-85ED-2742D0B30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41131"/>
              </p:ext>
            </p:extLst>
          </p:nvPr>
        </p:nvGraphicFramePr>
        <p:xfrm>
          <a:off x="3243671" y="2439312"/>
          <a:ext cx="5025602" cy="1183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55346" imgH="1025463" progId="ChemDraw.Document.6.0">
                  <p:embed/>
                </p:oleObj>
              </mc:Choice>
              <mc:Fallback>
                <p:oleObj name="CS ChemDraw Drawing" r:id="rId2" imgW="4355346" imgH="1025463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F6A5EE5-B031-4D68-B6E8-A548893D5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43671" y="2439312"/>
                        <a:ext cx="5025602" cy="1183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1DC8504-85A3-92FE-43FC-1CACDBA3F8B8}"/>
              </a:ext>
            </a:extLst>
          </p:cNvPr>
          <p:cNvCxnSpPr/>
          <p:nvPr/>
        </p:nvCxnSpPr>
        <p:spPr>
          <a:xfrm>
            <a:off x="71020" y="488203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E905EAA-EBE1-31B0-74D2-F8F18516100B}"/>
              </a:ext>
            </a:extLst>
          </p:cNvPr>
          <p:cNvSpPr/>
          <p:nvPr/>
        </p:nvSpPr>
        <p:spPr>
          <a:xfrm>
            <a:off x="2410567" y="47008"/>
            <a:ext cx="7398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Oxidative </a:t>
            </a:r>
            <a:r>
              <a:rPr lang="en-US" sz="2000" dirty="0" err="1">
                <a:latin typeface="Arial Black" panose="020B0A04020102020204" pitchFamily="34" charset="0"/>
              </a:rPr>
              <a:t>Dearomatization</a:t>
            </a:r>
            <a:r>
              <a:rPr lang="en-US" sz="2000" dirty="0">
                <a:latin typeface="Arial Black" panose="020B0A04020102020204" pitchFamily="34" charset="0"/>
              </a:rPr>
              <a:t>-Induced [5 + 2] Cascade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D836C9C-7F65-F770-2497-1F8485DFE9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757370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1435374" imgH="833031" progId="ChemDraw_x64.Document.6.0">
                  <p:embed/>
                </p:oleObj>
              </mc:Choice>
              <mc:Fallback>
                <p:oleObj name="CS ChemDraw 64-bit Drawing" r:id="rId4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0AC67-8419-388F-229C-AFC13C5B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5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6A5EE5-B031-4D68-B6E8-A548893D5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68233"/>
              </p:ext>
            </p:extLst>
          </p:nvPr>
        </p:nvGraphicFramePr>
        <p:xfrm>
          <a:off x="700088" y="2338388"/>
          <a:ext cx="3581400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3581071" imgH="1234080" progId="ChemDraw_x64.Document.6.0">
                  <p:embed/>
                </p:oleObj>
              </mc:Choice>
              <mc:Fallback>
                <p:oleObj name="CS ChemDraw 64-bit Drawing" r:id="rId2" imgW="3581071" imgH="1234080" progId="ChemDraw_x64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F6A5EE5-B031-4D68-B6E8-A548893D5B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0088" y="2338388"/>
                        <a:ext cx="3581400" cy="1233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D289040-9E08-4761-B3E3-F145DB6C11B5}"/>
              </a:ext>
            </a:extLst>
          </p:cNvPr>
          <p:cNvSpPr/>
          <p:nvPr/>
        </p:nvSpPr>
        <p:spPr>
          <a:xfrm>
            <a:off x="3797822" y="6472437"/>
            <a:ext cx="3916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Pettus, T.R.R. </a:t>
            </a:r>
            <a:r>
              <a:rPr lang="en-US" sz="1200" i="1" dirty="0"/>
              <a:t>et al, J. Am. Chem. Soc. </a:t>
            </a:r>
            <a:r>
              <a:rPr lang="en-US" sz="1200" b="1" dirty="0"/>
              <a:t>2011</a:t>
            </a:r>
            <a:r>
              <a:rPr lang="en-US" sz="1200" i="1" dirty="0"/>
              <a:t>, 133, </a:t>
            </a:r>
            <a:r>
              <a:rPr lang="en-US" sz="1200" dirty="0"/>
              <a:t>1603–1608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0D991C-EA57-4253-9C3F-CC7EE8DCB95C}"/>
              </a:ext>
            </a:extLst>
          </p:cNvPr>
          <p:cNvSpPr/>
          <p:nvPr/>
        </p:nvSpPr>
        <p:spPr>
          <a:xfrm>
            <a:off x="7544395" y="2533093"/>
            <a:ext cx="436075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First report about oxidative </a:t>
            </a:r>
            <a:r>
              <a:rPr lang="en-US" sz="1600" b="1" dirty="0" err="1">
                <a:solidFill>
                  <a:srgbClr val="000099"/>
                </a:solidFill>
              </a:rPr>
              <a:t>dearomatization</a:t>
            </a:r>
            <a:r>
              <a:rPr lang="en-US" sz="1600" b="1" dirty="0">
                <a:solidFill>
                  <a:srgbClr val="000099"/>
                </a:solidFill>
              </a:rPr>
              <a:t> /[5 + 2] cycloaddition cascade of phenols.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Intramolecular stepwise [5 + 2] cycloaddition leading to the formation of 3 cycles in one operation.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The cascade was terminated by the incorporation of a separate nucleophile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4E74E6C-463D-4D0B-A9B4-67B61721AE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248186"/>
              </p:ext>
            </p:extLst>
          </p:nvPr>
        </p:nvGraphicFramePr>
        <p:xfrm>
          <a:off x="4411430" y="2421079"/>
          <a:ext cx="24130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413729" imgH="1070783" progId="ChemDraw.Document.6.0">
                  <p:embed/>
                </p:oleObj>
              </mc:Choice>
              <mc:Fallback>
                <p:oleObj name="CS ChemDraw Drawing" r:id="rId4" imgW="2413729" imgH="10707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11430" y="2421079"/>
                        <a:ext cx="24130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EAC9633-5709-4228-9DD2-85FC74711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18771"/>
              </p:ext>
            </p:extLst>
          </p:nvPr>
        </p:nvGraphicFramePr>
        <p:xfrm>
          <a:off x="3182169" y="3492641"/>
          <a:ext cx="3144838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145249" imgH="883747" progId="ChemDraw.Document.6.0">
                  <p:embed/>
                </p:oleObj>
              </mc:Choice>
              <mc:Fallback>
                <p:oleObj name="CS ChemDraw Drawing" r:id="rId6" imgW="3145249" imgH="8837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82169" y="3492641"/>
                        <a:ext cx="3144838" cy="884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6A15A44-15D3-4BFF-A74E-77A86450E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80654"/>
              </p:ext>
            </p:extLst>
          </p:nvPr>
        </p:nvGraphicFramePr>
        <p:xfrm>
          <a:off x="5781442" y="4359160"/>
          <a:ext cx="10429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043386" imgH="996328" progId="ChemDraw.Document.6.0">
                  <p:embed/>
                </p:oleObj>
              </mc:Choice>
              <mc:Fallback>
                <p:oleObj name="CS ChemDraw Drawing" r:id="rId8" imgW="1043386" imgH="9963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81442" y="4359160"/>
                        <a:ext cx="1042988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8C6C916-F6A9-4DCC-93C0-A87C41BA6F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2112"/>
              </p:ext>
            </p:extLst>
          </p:nvPr>
        </p:nvGraphicFramePr>
        <p:xfrm>
          <a:off x="1180666" y="3738703"/>
          <a:ext cx="136048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360282" imgH="1141282" progId="ChemDraw.Document.6.0">
                  <p:embed/>
                </p:oleObj>
              </mc:Choice>
              <mc:Fallback>
                <p:oleObj name="CS ChemDraw Drawing" r:id="rId10" imgW="1360282" imgH="11412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80666" y="3738703"/>
                        <a:ext cx="1360487" cy="1141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0884768-7316-4BD3-9E2D-13F4E32981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7260296"/>
              </p:ext>
            </p:extLst>
          </p:nvPr>
        </p:nvGraphicFramePr>
        <p:xfrm>
          <a:off x="608700" y="1991045"/>
          <a:ext cx="6844146" cy="3604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2" imgW="6437089" imgH="5370461" progId="ChemDraw_x64.Document.6.0">
                  <p:embed/>
                </p:oleObj>
              </mc:Choice>
              <mc:Fallback>
                <p:oleObj name="CS ChemDraw 64-bit Drawing" r:id="rId12" imgW="6437089" imgH="5370461" progId="ChemDraw_x64.Document.6.0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A996FC1-2E76-4970-A15C-0F7228C47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8700" y="1991045"/>
                        <a:ext cx="6844146" cy="3604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CD99438-592C-4468-9DCA-A8429EDB9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958443"/>
              </p:ext>
            </p:extLst>
          </p:nvPr>
        </p:nvGraphicFramePr>
        <p:xfrm>
          <a:off x="4130442" y="4531776"/>
          <a:ext cx="16240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1624003" imgH="372994" progId="ChemDraw.Document.6.0">
                  <p:embed/>
                </p:oleObj>
              </mc:Choice>
              <mc:Fallback>
                <p:oleObj name="CS ChemDraw Drawing" r:id="rId14" imgW="1624003" imgH="37299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30442" y="4531776"/>
                        <a:ext cx="1624013" cy="373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3625FF0-58F7-4DC3-85B7-84A1F6819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446925"/>
              </p:ext>
            </p:extLst>
          </p:nvPr>
        </p:nvGraphicFramePr>
        <p:xfrm>
          <a:off x="2761815" y="4450569"/>
          <a:ext cx="10414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1041949" imgH="831592" progId="ChemDraw.Document.6.0">
                  <p:embed/>
                </p:oleObj>
              </mc:Choice>
              <mc:Fallback>
                <p:oleObj name="CS ChemDraw Drawing" r:id="rId16" imgW="1041949" imgH="83159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61815" y="4450569"/>
                        <a:ext cx="104140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C87B236-4827-47F1-AB59-3571DBDA07AE}"/>
              </a:ext>
            </a:extLst>
          </p:cNvPr>
          <p:cNvSpPr/>
          <p:nvPr/>
        </p:nvSpPr>
        <p:spPr>
          <a:xfrm>
            <a:off x="181768" y="796476"/>
            <a:ext cx="102957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First report about oxidative </a:t>
            </a:r>
            <a:r>
              <a:rPr lang="en-US" b="1" dirty="0" err="1"/>
              <a:t>dearomatization</a:t>
            </a:r>
            <a:r>
              <a:rPr lang="en-US" b="1" dirty="0"/>
              <a:t> /[5 + 2] cycloaddition cascade (ODI-[5+2]) by Pettus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BDB438-DA05-4ED9-8C41-A872ABCB836E}"/>
              </a:ext>
            </a:extLst>
          </p:cNvPr>
          <p:cNvCxnSpPr/>
          <p:nvPr/>
        </p:nvCxnSpPr>
        <p:spPr>
          <a:xfrm>
            <a:off x="71020" y="470951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078E293-9247-7FE2-6551-0A342A8CDAB1}"/>
              </a:ext>
            </a:extLst>
          </p:cNvPr>
          <p:cNvSpPr/>
          <p:nvPr/>
        </p:nvSpPr>
        <p:spPr>
          <a:xfrm>
            <a:off x="2410567" y="47008"/>
            <a:ext cx="7398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Oxidative </a:t>
            </a:r>
            <a:r>
              <a:rPr lang="en-US" sz="2000" dirty="0" err="1">
                <a:latin typeface="Arial Black" panose="020B0A04020102020204" pitchFamily="34" charset="0"/>
              </a:rPr>
              <a:t>Dearomatization</a:t>
            </a:r>
            <a:r>
              <a:rPr lang="en-US" sz="2000" dirty="0">
                <a:latin typeface="Arial Black" panose="020B0A04020102020204" pitchFamily="34" charset="0"/>
              </a:rPr>
              <a:t>-Induced [5 + 2] Cascade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60DE64A-D302-6A08-953F-E53826482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757370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8" imgW="1435374" imgH="833031" progId="ChemDraw_x64.Document.6.0">
                  <p:embed/>
                </p:oleObj>
              </mc:Choice>
              <mc:Fallback>
                <p:oleObj name="CS ChemDraw 64-bit Drawing" r:id="rId18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5677CF-039A-A1EB-5BA8-CCCA6C48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1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6A5EE5-B031-4D68-B6E8-A548893D5B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283820"/>
              </p:ext>
            </p:extLst>
          </p:nvPr>
        </p:nvGraphicFramePr>
        <p:xfrm>
          <a:off x="1162050" y="1393300"/>
          <a:ext cx="35814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3581071" imgH="1267531" progId="ChemDraw_x64.Document.6.0">
                  <p:embed/>
                </p:oleObj>
              </mc:Choice>
              <mc:Fallback>
                <p:oleObj name="CS ChemDraw 64-bit Drawing" r:id="rId2" imgW="3581071" imgH="1267531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2050" y="1393300"/>
                        <a:ext cx="3581400" cy="126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F5A342D-F627-40DE-BD8C-526A4ED4B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46840"/>
              </p:ext>
            </p:extLst>
          </p:nvPr>
        </p:nvGraphicFramePr>
        <p:xfrm>
          <a:off x="1031875" y="2636838"/>
          <a:ext cx="1535113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1535617" imgH="1640884" progId="ChemDraw_x64.Document.6.0">
                  <p:embed/>
                </p:oleObj>
              </mc:Choice>
              <mc:Fallback>
                <p:oleObj name="CS ChemDraw 64-bit Drawing" r:id="rId4" imgW="1535617" imgH="1640884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875" y="2636838"/>
                        <a:ext cx="1535113" cy="164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7BE3D3F-7328-498A-AE27-C5835F60B5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906603"/>
              </p:ext>
            </p:extLst>
          </p:nvPr>
        </p:nvGraphicFramePr>
        <p:xfrm>
          <a:off x="1031875" y="4340225"/>
          <a:ext cx="1444625" cy="159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6" imgW="1444357" imgH="1595204" progId="ChemDraw_x64.Document.6.0">
                  <p:embed/>
                </p:oleObj>
              </mc:Choice>
              <mc:Fallback>
                <p:oleObj name="CS ChemDraw 64-bit Drawing" r:id="rId6" imgW="1444357" imgH="1595204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1875" y="4340225"/>
                        <a:ext cx="1444625" cy="159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3274B66-65B4-4A94-8C92-6875094E3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335026"/>
              </p:ext>
            </p:extLst>
          </p:nvPr>
        </p:nvGraphicFramePr>
        <p:xfrm>
          <a:off x="2681288" y="4829175"/>
          <a:ext cx="2093912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8" imgW="2093599" imgH="974747" progId="ChemDraw_x64.Document.6.0">
                  <p:embed/>
                </p:oleObj>
              </mc:Choice>
              <mc:Fallback>
                <p:oleObj name="CS ChemDraw 64-bit Drawing" r:id="rId8" imgW="2093599" imgH="974747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81288" y="4829175"/>
                        <a:ext cx="2093912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D0E76DD-A8D6-4DA7-84D7-CEFF6D9C4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7786183"/>
              </p:ext>
            </p:extLst>
          </p:nvPr>
        </p:nvGraphicFramePr>
        <p:xfrm>
          <a:off x="4926013" y="3213100"/>
          <a:ext cx="1992312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0" imgW="1991560" imgH="2589015" progId="ChemDraw_x64.Document.6.0">
                  <p:embed/>
                </p:oleObj>
              </mc:Choice>
              <mc:Fallback>
                <p:oleObj name="CS ChemDraw 64-bit Drawing" r:id="rId10" imgW="1991560" imgH="2589015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26013" y="3213100"/>
                        <a:ext cx="1992312" cy="258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2C2432B-4E51-4656-A4D0-6C30012C19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601217"/>
              </p:ext>
            </p:extLst>
          </p:nvPr>
        </p:nvGraphicFramePr>
        <p:xfrm>
          <a:off x="4872038" y="1654175"/>
          <a:ext cx="2100262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2" imgW="2099707" imgH="1465718" progId="ChemDraw_x64.Document.6.0">
                  <p:embed/>
                </p:oleObj>
              </mc:Choice>
              <mc:Fallback>
                <p:oleObj name="CS ChemDraw 64-bit Drawing" r:id="rId12" imgW="2099707" imgH="1465718" progId="ChemDraw_x64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72038" y="1654175"/>
                        <a:ext cx="2100262" cy="1465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D289040-9E08-4761-B3E3-F145DB6C11B5}"/>
              </a:ext>
            </a:extLst>
          </p:cNvPr>
          <p:cNvSpPr/>
          <p:nvPr/>
        </p:nvSpPr>
        <p:spPr>
          <a:xfrm>
            <a:off x="2092171" y="6101943"/>
            <a:ext cx="3916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Pettus, T.R.R. </a:t>
            </a:r>
            <a:r>
              <a:rPr lang="en-US" sz="1200" i="1" dirty="0"/>
              <a:t>et al, J. Am. Chem. Soc. </a:t>
            </a:r>
            <a:r>
              <a:rPr lang="en-US" sz="1200" b="1" dirty="0"/>
              <a:t>2011</a:t>
            </a:r>
            <a:r>
              <a:rPr lang="en-US" sz="1200" i="1" dirty="0"/>
              <a:t>, 133, </a:t>
            </a:r>
            <a:r>
              <a:rPr lang="en-US" sz="1200" dirty="0"/>
              <a:t>1603–1608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A996FC1-2E76-4970-A15C-0F7228C47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042476"/>
              </p:ext>
            </p:extLst>
          </p:nvPr>
        </p:nvGraphicFramePr>
        <p:xfrm>
          <a:off x="838200" y="1054100"/>
          <a:ext cx="6437313" cy="537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4" imgW="6437089" imgH="5370461" progId="ChemDraw_x64.Document.6.0">
                  <p:embed/>
                </p:oleObj>
              </mc:Choice>
              <mc:Fallback>
                <p:oleObj name="CS ChemDraw 64-bit Drawing" r:id="rId14" imgW="6437089" imgH="5370461" progId="ChemDraw_x64.Document.6.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E9BFCE6-5897-4497-B494-292C6626D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38200" y="1054100"/>
                        <a:ext cx="6437313" cy="537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10D991C-EA57-4253-9C3F-CC7EE8DCB95C}"/>
              </a:ext>
            </a:extLst>
          </p:cNvPr>
          <p:cNvSpPr/>
          <p:nvPr/>
        </p:nvSpPr>
        <p:spPr>
          <a:xfrm>
            <a:off x="7555769" y="2402342"/>
            <a:ext cx="436075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First report about oxidative </a:t>
            </a:r>
            <a:r>
              <a:rPr lang="en-US" sz="1600" b="1" dirty="0" err="1">
                <a:solidFill>
                  <a:srgbClr val="000099"/>
                </a:solidFill>
              </a:rPr>
              <a:t>dearomatization</a:t>
            </a:r>
            <a:r>
              <a:rPr lang="en-US" sz="1600" b="1" dirty="0">
                <a:solidFill>
                  <a:srgbClr val="000099"/>
                </a:solidFill>
              </a:rPr>
              <a:t> /[5 + 2] cycloaddition cascade of phenols.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Intramolecular stepwise [5 + 2] cycloaddition leading to the formation of 3 cycles in one operation. 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99"/>
                </a:solidFill>
              </a:rPr>
              <a:t>The cascade was terminated by the incorporation of a separate nucleophile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B7B8E29-28D8-4CB4-8E45-61AC0619E2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02340"/>
              </p:ext>
            </p:extLst>
          </p:nvPr>
        </p:nvGraphicFramePr>
        <p:xfrm>
          <a:off x="3681332" y="3074395"/>
          <a:ext cx="958850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958234" imgH="1671458" progId="ChemDraw.Document.6.0">
                  <p:embed/>
                </p:oleObj>
              </mc:Choice>
              <mc:Fallback>
                <p:oleObj name="CS ChemDraw Drawing" r:id="rId16" imgW="958234" imgH="16714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681332" y="3074395"/>
                        <a:ext cx="958850" cy="167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A9792CC8-3386-4F43-8407-AF595A0A7B09}"/>
              </a:ext>
            </a:extLst>
          </p:cNvPr>
          <p:cNvSpPr/>
          <p:nvPr/>
        </p:nvSpPr>
        <p:spPr>
          <a:xfrm>
            <a:off x="0" y="531784"/>
            <a:ext cx="841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Proposed mechanism for the ODI-[5+2] cascade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E6CB7C5-0171-DF77-B10B-535883EE2969}"/>
              </a:ext>
            </a:extLst>
          </p:cNvPr>
          <p:cNvCxnSpPr/>
          <p:nvPr/>
        </p:nvCxnSpPr>
        <p:spPr>
          <a:xfrm>
            <a:off x="71020" y="470951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40860AF-8C9B-71BA-F135-D06B6CDF58F6}"/>
              </a:ext>
            </a:extLst>
          </p:cNvPr>
          <p:cNvSpPr/>
          <p:nvPr/>
        </p:nvSpPr>
        <p:spPr>
          <a:xfrm>
            <a:off x="2410567" y="47008"/>
            <a:ext cx="7398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Oxidative </a:t>
            </a:r>
            <a:r>
              <a:rPr lang="en-US" sz="2000" dirty="0" err="1">
                <a:latin typeface="Arial Black" panose="020B0A04020102020204" pitchFamily="34" charset="0"/>
              </a:rPr>
              <a:t>Dearomatization</a:t>
            </a:r>
            <a:r>
              <a:rPr lang="en-US" sz="2000" dirty="0">
                <a:latin typeface="Arial Black" panose="020B0A04020102020204" pitchFamily="34" charset="0"/>
              </a:rPr>
              <a:t>-Induced [5 + 2] Cascade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B67B082-3D38-9023-5A74-DB5EAEBE56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757370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18" imgW="1435374" imgH="833031" progId="ChemDraw_x64.Document.6.0">
                  <p:embed/>
                </p:oleObj>
              </mc:Choice>
              <mc:Fallback>
                <p:oleObj name="CS ChemDraw 64-bit Drawing" r:id="rId18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FF9BDE1-D655-2B51-D576-95FC198A9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5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25BFF7E-DA12-406E-9690-CF6ECDFDB2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015528"/>
              </p:ext>
            </p:extLst>
          </p:nvPr>
        </p:nvGraphicFramePr>
        <p:xfrm>
          <a:off x="762000" y="1619250"/>
          <a:ext cx="10694988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2" imgW="12066487" imgH="4316943" progId="ChemDraw_x64.Document.6.0">
                  <p:embed/>
                </p:oleObj>
              </mc:Choice>
              <mc:Fallback>
                <p:oleObj name="CS ChemDraw 64-bit Drawing" r:id="rId2" imgW="12066487" imgH="4316943" progId="ChemDraw_x64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86AAD3F-6B0E-413F-93DC-AC2B338326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1619250"/>
                        <a:ext cx="10694988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77FB2035-0338-4CEB-AFDF-C408A933765C}"/>
              </a:ext>
            </a:extLst>
          </p:cNvPr>
          <p:cNvSpPr/>
          <p:nvPr/>
        </p:nvSpPr>
        <p:spPr>
          <a:xfrm>
            <a:off x="4675759" y="6533993"/>
            <a:ext cx="38970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Pettus, T.R.R. </a:t>
            </a:r>
            <a:r>
              <a:rPr lang="en-US" sz="1200" i="1" dirty="0"/>
              <a:t>et al, J. Am. Chem. Soc. </a:t>
            </a:r>
            <a:r>
              <a:rPr lang="en-US" sz="1200" b="1" dirty="0"/>
              <a:t>2011</a:t>
            </a:r>
            <a:r>
              <a:rPr lang="en-US" sz="1200" i="1" dirty="0"/>
              <a:t>, 133, </a:t>
            </a:r>
            <a:r>
              <a:rPr lang="en-US" sz="1200" dirty="0"/>
              <a:t>1603–1608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0E0EFF-51AC-4328-AA86-AD6233D4DD81}"/>
              </a:ext>
            </a:extLst>
          </p:cNvPr>
          <p:cNvSpPr/>
          <p:nvPr/>
        </p:nvSpPr>
        <p:spPr>
          <a:xfrm>
            <a:off x="114150" y="581026"/>
            <a:ext cx="7617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Pettus’s ODI-[5+2] cascade process: scopes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0E1E9C-4F7F-4998-013B-DFC6009FF723}"/>
              </a:ext>
            </a:extLst>
          </p:cNvPr>
          <p:cNvCxnSpPr/>
          <p:nvPr/>
        </p:nvCxnSpPr>
        <p:spPr>
          <a:xfrm>
            <a:off x="114150" y="479577"/>
            <a:ext cx="118605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D9A6725-979A-2674-7A2B-F01AF54A35AB}"/>
              </a:ext>
            </a:extLst>
          </p:cNvPr>
          <p:cNvSpPr/>
          <p:nvPr/>
        </p:nvSpPr>
        <p:spPr>
          <a:xfrm>
            <a:off x="2410567" y="47008"/>
            <a:ext cx="7398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Oxidative </a:t>
            </a:r>
            <a:r>
              <a:rPr lang="en-US" sz="2000" dirty="0" err="1">
                <a:latin typeface="Arial Black" panose="020B0A04020102020204" pitchFamily="34" charset="0"/>
              </a:rPr>
              <a:t>Dearomatization</a:t>
            </a:r>
            <a:r>
              <a:rPr lang="en-US" sz="2000" dirty="0">
                <a:latin typeface="Arial Black" panose="020B0A04020102020204" pitchFamily="34" charset="0"/>
              </a:rPr>
              <a:t>-Induced [5 + 2] Cascade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F11A28E-3F0B-2F30-789F-B108C3065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757370"/>
              </p:ext>
            </p:extLst>
          </p:nvPr>
        </p:nvGraphicFramePr>
        <p:xfrm>
          <a:off x="11267453" y="-17737"/>
          <a:ext cx="924547" cy="53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64-bit Drawing" r:id="rId4" imgW="1435374" imgH="833031" progId="ChemDraw_x64.Document.6.0">
                  <p:embed/>
                </p:oleObj>
              </mc:Choice>
              <mc:Fallback>
                <p:oleObj name="CS ChemDraw 64-bit Drawing" r:id="rId4" imgW="1435374" imgH="833031" progId="ChemDraw_x64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6A65D88-2604-9C2C-AC49-D69D5114C2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67453" y="-17737"/>
                        <a:ext cx="924547" cy="5370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8953D-5E21-02EB-F7B5-7AE9135D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23840-A730-488C-B3B0-895D361A655E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4F4B84-8666-F94B-D36A-1FFE0F010FBF}"/>
              </a:ext>
            </a:extLst>
          </p:cNvPr>
          <p:cNvSpPr txBox="1"/>
          <p:nvPr/>
        </p:nvSpPr>
        <p:spPr>
          <a:xfrm>
            <a:off x="1235976" y="5572276"/>
            <a:ext cx="34397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Benzyl substituents play a crucial role.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1BA5F9-82A0-12EC-EFEF-AA871C609BB5}"/>
              </a:ext>
            </a:extLst>
          </p:cNvPr>
          <p:cNvSpPr txBox="1"/>
          <p:nvPr/>
        </p:nvSpPr>
        <p:spPr>
          <a:xfrm>
            <a:off x="7151832" y="4269687"/>
            <a:ext cx="4822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/>
              <a:t>Trisubstituted alkenes can afford higher yields.</a:t>
            </a:r>
            <a:endParaRPr lang="en-CH" sz="1400" b="1" dirty="0"/>
          </a:p>
        </p:txBody>
      </p:sp>
    </p:spTree>
    <p:extLst>
      <p:ext uri="{BB962C8B-B14F-4D97-AF65-F5344CB8AC3E}">
        <p14:creationId xmlns:p14="http://schemas.microsoft.com/office/powerpoint/2010/main" val="3457642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45354</TotalTime>
  <Words>1309</Words>
  <Application>Microsoft Office PowerPoint</Application>
  <PresentationFormat>Widescreen</PresentationFormat>
  <Paragraphs>162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AdvOT46dcae81</vt:lpstr>
      <vt:lpstr>AdvOT65f8a23b.I</vt:lpstr>
      <vt:lpstr>AdvOT8608a8d1+22</vt:lpstr>
      <vt:lpstr>Abadi</vt:lpstr>
      <vt:lpstr>Arial</vt:lpstr>
      <vt:lpstr>Arial Black</vt:lpstr>
      <vt:lpstr>Calibri</vt:lpstr>
      <vt:lpstr>Calibri Light</vt:lpstr>
      <vt:lpstr>Wingdings</vt:lpstr>
      <vt:lpstr>Office Theme</vt:lpstr>
      <vt:lpstr>CS ChemDraw 64-bit Drawing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Gong</dc:creator>
  <cp:lastModifiedBy>Jing Gong</cp:lastModifiedBy>
  <cp:revision>311</cp:revision>
  <dcterms:created xsi:type="dcterms:W3CDTF">2025-05-07T17:50:48Z</dcterms:created>
  <dcterms:modified xsi:type="dcterms:W3CDTF">2025-10-02T17:01:10Z</dcterms:modified>
</cp:coreProperties>
</file>