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0"/>
  </p:notesMasterIdLst>
  <p:sldIdLst>
    <p:sldId id="256" r:id="rId2"/>
    <p:sldId id="287" r:id="rId3"/>
    <p:sldId id="291" r:id="rId4"/>
    <p:sldId id="292" r:id="rId5"/>
    <p:sldId id="323" r:id="rId6"/>
    <p:sldId id="289" r:id="rId7"/>
    <p:sldId id="299" r:id="rId8"/>
    <p:sldId id="300" r:id="rId9"/>
    <p:sldId id="321" r:id="rId10"/>
    <p:sldId id="301" r:id="rId11"/>
    <p:sldId id="322" r:id="rId12"/>
    <p:sldId id="305" r:id="rId13"/>
    <p:sldId id="308" r:id="rId14"/>
    <p:sldId id="309" r:id="rId15"/>
    <p:sldId id="310" r:id="rId16"/>
    <p:sldId id="311" r:id="rId17"/>
    <p:sldId id="302" r:id="rId18"/>
    <p:sldId id="312" r:id="rId19"/>
    <p:sldId id="313" r:id="rId20"/>
    <p:sldId id="314" r:id="rId21"/>
    <p:sldId id="315" r:id="rId22"/>
    <p:sldId id="306" r:id="rId23"/>
    <p:sldId id="316" r:id="rId24"/>
    <p:sldId id="317" r:id="rId25"/>
    <p:sldId id="318" r:id="rId26"/>
    <p:sldId id="320" r:id="rId27"/>
    <p:sldId id="326" r:id="rId28"/>
    <p:sldId id="32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attre Morgane Elodie Marie" initials="DMEM" lastIdx="2" clrIdx="0">
    <p:extLst>
      <p:ext uri="{19B8F6BF-5375-455C-9EA6-DF929625EA0E}">
        <p15:presenceInfo xmlns:p15="http://schemas.microsoft.com/office/powerpoint/2012/main" userId="S-1-5-21-57989841-436374069-839522115-8219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4" autoAdjust="0"/>
    <p:restoredTop sz="73950" autoAdjust="0"/>
  </p:normalViewPr>
  <p:slideViewPr>
    <p:cSldViewPr snapToGrid="0">
      <p:cViewPr varScale="1">
        <p:scale>
          <a:sx n="85" d="100"/>
          <a:sy n="85" d="100"/>
        </p:scale>
        <p:origin x="108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4F7B6-096E-425B-8488-1FECE9B54B71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B6A1B-53CC-4BBA-BA4B-59269EA9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0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4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45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12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74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2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22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14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31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05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9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26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96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40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78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20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7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1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6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0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2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8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3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99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B6A1B-53CC-4BBA-BA4B-59269EA9F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1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1874246-EB98-4CEC-82C3-960CD87CE90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C289896-4115-4A96-9C6D-BA19C9FD8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7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4246-EB98-4CEC-82C3-960CD87CE90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9896-4115-4A96-9C6D-BA19C9FD8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0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4246-EB98-4CEC-82C3-960CD87CE90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9896-4115-4A96-9C6D-BA19C9FD8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2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4246-EB98-4CEC-82C3-960CD87CE90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9896-4115-4A96-9C6D-BA19C9FD8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3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4246-EB98-4CEC-82C3-960CD87CE90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9896-4115-4A96-9C6D-BA19C9FD8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4246-EB98-4CEC-82C3-960CD87CE90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9896-4115-4A96-9C6D-BA19C9FD8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5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4246-EB98-4CEC-82C3-960CD87CE90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9896-4115-4A96-9C6D-BA19C9FD8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5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4246-EB98-4CEC-82C3-960CD87CE90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9896-4115-4A96-9C6D-BA19C9FD8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4246-EB98-4CEC-82C3-960CD87CE90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9896-4115-4A96-9C6D-BA19C9FD8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4246-EB98-4CEC-82C3-960CD87CE90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C289896-4115-4A96-9C6D-BA19C9FD8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6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1874246-EB98-4CEC-82C3-960CD87CE90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C289896-4115-4A96-9C6D-BA19C9FD8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94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1874246-EB98-4CEC-82C3-960CD87CE90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C289896-4115-4A96-9C6D-BA19C9FD8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0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3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e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96589-1C17-40BD-ADFF-BEDF03331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503" y="4064626"/>
            <a:ext cx="9607159" cy="1476235"/>
          </a:xfrm>
        </p:spPr>
        <p:txBody>
          <a:bodyPr>
            <a:normAutofit/>
          </a:bodyPr>
          <a:lstStyle/>
          <a:p>
            <a:pPr algn="ctr"/>
            <a:r>
              <a:rPr lang="fr-CH" sz="2800" dirty="0">
                <a:solidFill>
                  <a:srgbClr val="FFFFFF"/>
                </a:solidFill>
              </a:rPr>
              <a:t>Morgane Delattre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90C2-4580-4C7C-BA79-925A3CAFB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503" y="1285196"/>
            <a:ext cx="9607160" cy="27794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Kharasch–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Sosnovsky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reaction and its application in total synthesis </a:t>
            </a:r>
            <a:br>
              <a:rPr lang="fr-CH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2902525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Asymmetric Kharasch–</a:t>
            </a:r>
            <a:r>
              <a:rPr lang="en-US" b="1" dirty="0" err="1"/>
              <a:t>Sosnovsky</a:t>
            </a:r>
            <a:r>
              <a:rPr lang="en-US" b="1" dirty="0"/>
              <a:t> reaction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10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D0A412-DCE9-4D7F-9354-DA725CD4BF2E}"/>
              </a:ext>
            </a:extLst>
          </p:cNvPr>
          <p:cNvSpPr/>
          <p:nvPr/>
        </p:nvSpPr>
        <p:spPr>
          <a:xfrm>
            <a:off x="287245" y="1079770"/>
            <a:ext cx="3602367" cy="49686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4C91B7-19F9-4E65-922F-BFB2D7ED971D}"/>
              </a:ext>
            </a:extLst>
          </p:cNvPr>
          <p:cNvSpPr/>
          <p:nvPr/>
        </p:nvSpPr>
        <p:spPr>
          <a:xfrm>
            <a:off x="4293561" y="1079770"/>
            <a:ext cx="3602367" cy="4968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BF26A2-FB4D-447B-9701-BFF707C7C2FB}"/>
              </a:ext>
            </a:extLst>
          </p:cNvPr>
          <p:cNvSpPr/>
          <p:nvPr/>
        </p:nvSpPr>
        <p:spPr>
          <a:xfrm>
            <a:off x="8302388" y="1079770"/>
            <a:ext cx="3602367" cy="4968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AF179-B968-4D87-A633-AA24E3DD683F}"/>
              </a:ext>
            </a:extLst>
          </p:cNvPr>
          <p:cNvSpPr txBox="1"/>
          <p:nvPr/>
        </p:nvSpPr>
        <p:spPr>
          <a:xfrm>
            <a:off x="1039292" y="107977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CH" b="1" dirty="0">
                <a:solidFill>
                  <a:srgbClr val="50B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Boyd group(1)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DD97A4-CEF9-48F8-BF06-468F9502AB85}"/>
              </a:ext>
            </a:extLst>
          </p:cNvPr>
          <p:cNvSpPr txBox="1"/>
          <p:nvPr/>
        </p:nvSpPr>
        <p:spPr>
          <a:xfrm>
            <a:off x="5046866" y="107977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CH" b="1" dirty="0">
                <a:solidFill>
                  <a:srgbClr val="50B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Hayashi group(2)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BB97C4-C71A-42F9-A213-CDBDFDC5BF90}"/>
              </a:ext>
            </a:extLst>
          </p:cNvPr>
          <p:cNvSpPr txBox="1"/>
          <p:nvPr/>
        </p:nvSpPr>
        <p:spPr>
          <a:xfrm>
            <a:off x="335437" y="149212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2,2-bipyridine ligands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69CCD57-C0A8-40F8-891A-1417B27EA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942393"/>
              </p:ext>
            </p:extLst>
          </p:nvPr>
        </p:nvGraphicFramePr>
        <p:xfrm>
          <a:off x="688975" y="3462338"/>
          <a:ext cx="2998788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CS ChemDraw Drawing" r:id="rId4" imgW="2999232" imgH="1544009" progId="ChemDraw.Document.6.0">
                  <p:embed/>
                </p:oleObj>
              </mc:Choice>
              <mc:Fallback>
                <p:oleObj name="CS ChemDraw Drawing" r:id="rId4" imgW="2999232" imgH="1544009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69CCD57-C0A8-40F8-891A-1417B27EA8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975" y="3462338"/>
                        <a:ext cx="2998788" cy="154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A2DA802-0B5B-47EB-9E66-3B5B55D4FD1D}"/>
              </a:ext>
            </a:extLst>
          </p:cNvPr>
          <p:cNvSpPr txBox="1"/>
          <p:nvPr/>
        </p:nvSpPr>
        <p:spPr>
          <a:xfrm>
            <a:off x="1528573" y="502561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C86C7BE-937D-4D04-83A1-000E0610A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961500"/>
              </p:ext>
            </p:extLst>
          </p:nvPr>
        </p:nvGraphicFramePr>
        <p:xfrm>
          <a:off x="1405804" y="1866172"/>
          <a:ext cx="1114425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CS ChemDraw Drawing" r:id="rId6" imgW="1113822" imgH="1538968" progId="ChemDraw.Document.6.0">
                  <p:embed/>
                </p:oleObj>
              </mc:Choice>
              <mc:Fallback>
                <p:oleObj name="CS ChemDraw Drawing" r:id="rId6" imgW="1113822" imgH="15389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5804" y="1866172"/>
                        <a:ext cx="1114425" cy="153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BE245BB8-FFAC-487E-8111-06B6B29BA6C6}"/>
              </a:ext>
            </a:extLst>
          </p:cNvPr>
          <p:cNvSpPr txBox="1"/>
          <p:nvPr/>
        </p:nvSpPr>
        <p:spPr>
          <a:xfrm>
            <a:off x="4480139" y="1492127"/>
            <a:ext cx="257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 Schiff base ligands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594F4CFD-7D97-4E34-96FA-B5E088BED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206771"/>
              </p:ext>
            </p:extLst>
          </p:nvPr>
        </p:nvGraphicFramePr>
        <p:xfrm>
          <a:off x="5207000" y="2001838"/>
          <a:ext cx="13049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CS ChemDraw Drawing" r:id="rId8" imgW="1304156" imgH="993594" progId="ChemDraw.Document.6.0">
                  <p:embed/>
                </p:oleObj>
              </mc:Choice>
              <mc:Fallback>
                <p:oleObj name="CS ChemDraw Drawing" r:id="rId8" imgW="1304156" imgH="993594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C86C7BE-937D-4D04-83A1-000E0610AE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07000" y="2001838"/>
                        <a:ext cx="1304925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5D45BB1C-5FAB-4D5F-885C-30091121C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010722"/>
              </p:ext>
            </p:extLst>
          </p:nvPr>
        </p:nvGraphicFramePr>
        <p:xfrm>
          <a:off x="4422775" y="3267075"/>
          <a:ext cx="3297238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CS ChemDraw Drawing" r:id="rId10" imgW="3296518" imgH="1532923" progId="ChemDraw.Document.6.0">
                  <p:embed/>
                </p:oleObj>
              </mc:Choice>
              <mc:Fallback>
                <p:oleObj name="CS ChemDraw Drawing" r:id="rId10" imgW="3296518" imgH="1532923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69CCD57-C0A8-40F8-891A-1417B27EA8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22775" y="3267075"/>
                        <a:ext cx="3297238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2417B671-2F32-4C19-9BF4-736F299C723D}"/>
              </a:ext>
            </a:extLst>
          </p:cNvPr>
          <p:cNvSpPr txBox="1"/>
          <p:nvPr/>
        </p:nvSpPr>
        <p:spPr>
          <a:xfrm>
            <a:off x="4663988" y="4996172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reactivity compared with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previously reported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F002F9-5D75-4975-9115-B25683B36B84}"/>
              </a:ext>
            </a:extLst>
          </p:cNvPr>
          <p:cNvSpPr txBox="1"/>
          <p:nvPr/>
        </p:nvSpPr>
        <p:spPr>
          <a:xfrm>
            <a:off x="8587771" y="106705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CH" b="1" dirty="0">
                <a:solidFill>
                  <a:srgbClr val="50B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Zhu &amp; Zhou group(3)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DB3CD7-58A9-4198-BADE-0F3F138E18E8}"/>
              </a:ext>
            </a:extLst>
          </p:cNvPr>
          <p:cNvSpPr txBox="1"/>
          <p:nvPr/>
        </p:nvSpPr>
        <p:spPr>
          <a:xfrm>
            <a:off x="8490961" y="1492127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 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spiro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bisoxazoline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ligands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D369E261-300A-476D-A443-1BA88419F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20724"/>
              </p:ext>
            </p:extLst>
          </p:nvPr>
        </p:nvGraphicFramePr>
        <p:xfrm>
          <a:off x="9420946" y="1837796"/>
          <a:ext cx="13652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CS ChemDraw Drawing" r:id="rId12" imgW="1365014" imgH="1009922" progId="ChemDraw.Document.6.0">
                  <p:embed/>
                </p:oleObj>
              </mc:Choice>
              <mc:Fallback>
                <p:oleObj name="CS ChemDraw Drawing" r:id="rId12" imgW="1365014" imgH="1009922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C86C7BE-937D-4D04-83A1-000E0610AE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20946" y="1837796"/>
                        <a:ext cx="13652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7D70839D-1D33-4C20-8FCE-6B943CE03425}"/>
              </a:ext>
            </a:extLst>
          </p:cNvPr>
          <p:cNvSpPr txBox="1"/>
          <p:nvPr/>
        </p:nvSpPr>
        <p:spPr>
          <a:xfrm>
            <a:off x="9420946" y="4679563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Acyclic alkenes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520D02C3-ED61-4715-AD15-EFC34950BD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649106"/>
              </p:ext>
            </p:extLst>
          </p:nvPr>
        </p:nvGraphicFramePr>
        <p:xfrm>
          <a:off x="8325571" y="3139903"/>
          <a:ext cx="3556000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CS ChemDraw Drawing" r:id="rId14" imgW="3555527" imgH="1471947" progId="ChemDraw.Document.6.0">
                  <p:embed/>
                </p:oleObj>
              </mc:Choice>
              <mc:Fallback>
                <p:oleObj name="CS ChemDraw Drawing" r:id="rId14" imgW="3555527" imgH="14719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25571" y="3139903"/>
                        <a:ext cx="3556000" cy="1471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94E758E-4F05-404B-9425-92FB29195B39}"/>
              </a:ext>
            </a:extLst>
          </p:cNvPr>
          <p:cNvSpPr txBox="1"/>
          <p:nvPr/>
        </p:nvSpPr>
        <p:spPr>
          <a:xfrm>
            <a:off x="8557769" y="5069339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this work, the highest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40% with very low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regioselectivity (1/1)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4F58DE-B8DE-4BCA-8373-C2961F77EFE7}"/>
              </a:ext>
            </a:extLst>
          </p:cNvPr>
          <p:cNvSpPr txBox="1"/>
          <p:nvPr/>
        </p:nvSpPr>
        <p:spPr>
          <a:xfrm>
            <a:off x="169446" y="584239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Recent developments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268CDB-14AE-486C-9570-E5E42817EBEB}"/>
              </a:ext>
            </a:extLst>
          </p:cNvPr>
          <p:cNvSpPr txBox="1"/>
          <p:nvPr/>
        </p:nvSpPr>
        <p:spPr>
          <a:xfrm>
            <a:off x="0" y="6267472"/>
            <a:ext cx="1187824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R. Boyd, N. D. Sharma, L.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Sbircea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Murphy, T.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Belhocine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F. Malone, S. L. James, C. C. R. Allen, J. T. G. Hamilton,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Chem. Comm.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5535–5537.</a:t>
            </a:r>
            <a:r>
              <a:rPr lang="fr-CH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Q. Tan, M. Hayashi,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Adv. Synth. </a:t>
            </a:r>
            <a:r>
              <a:rPr lang="en-US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Catal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350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2639–2644.</a:t>
            </a:r>
            <a:r>
              <a:rPr lang="fr-CH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Zhang, S.-F. Zhu, Q.-L. Zhou,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Tetrahedron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2665–2668.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0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Asymmetric Kharasch–</a:t>
            </a:r>
            <a:r>
              <a:rPr lang="en-US" b="1" dirty="0" err="1"/>
              <a:t>Sosnovsky</a:t>
            </a:r>
            <a:r>
              <a:rPr lang="en-US" b="1" dirty="0"/>
              <a:t> reaction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11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D0A412-DCE9-4D7F-9354-DA725CD4BF2E}"/>
              </a:ext>
            </a:extLst>
          </p:cNvPr>
          <p:cNvSpPr/>
          <p:nvPr/>
        </p:nvSpPr>
        <p:spPr>
          <a:xfrm>
            <a:off x="287245" y="1079770"/>
            <a:ext cx="11591003" cy="49686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AF179-B968-4D87-A633-AA24E3DD683F}"/>
              </a:ext>
            </a:extLst>
          </p:cNvPr>
          <p:cNvSpPr txBox="1"/>
          <p:nvPr/>
        </p:nvSpPr>
        <p:spPr>
          <a:xfrm>
            <a:off x="1039292" y="1079770"/>
            <a:ext cx="18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CH" b="1" dirty="0">
                <a:solidFill>
                  <a:srgbClr val="50B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Yu group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4F58DE-B8DE-4BCA-8373-C2961F77EFE7}"/>
              </a:ext>
            </a:extLst>
          </p:cNvPr>
          <p:cNvSpPr txBox="1"/>
          <p:nvPr/>
        </p:nvSpPr>
        <p:spPr>
          <a:xfrm>
            <a:off x="169446" y="584239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Recent developments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268CDB-14AE-486C-9570-E5E42817EBEB}"/>
              </a:ext>
            </a:extLst>
          </p:cNvPr>
          <p:cNvSpPr txBox="1"/>
          <p:nvPr/>
        </p:nvSpPr>
        <p:spPr>
          <a:xfrm>
            <a:off x="0" y="6267472"/>
            <a:ext cx="1187824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 Tang, H. Xu, Y. Dang, S. Yu,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Chem. Soc.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146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27196–27203.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4AAA990-7A33-46EF-8C91-02D1540C8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456305"/>
              </p:ext>
            </p:extLst>
          </p:nvPr>
        </p:nvGraphicFramePr>
        <p:xfrm>
          <a:off x="449263" y="1622425"/>
          <a:ext cx="548322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CS ChemDraw Drawing" r:id="rId4" imgW="5483423" imgH="1743567" progId="ChemDraw.Document.6.0">
                  <p:embed/>
                </p:oleObj>
              </mc:Choice>
              <mc:Fallback>
                <p:oleObj name="CS ChemDraw Drawing" r:id="rId4" imgW="5483423" imgH="17435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263" y="1622425"/>
                        <a:ext cx="5483225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FEBC2BB-027E-4859-BFD7-88C4702A0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638795"/>
              </p:ext>
            </p:extLst>
          </p:nvPr>
        </p:nvGraphicFramePr>
        <p:xfrm>
          <a:off x="6096000" y="2090738"/>
          <a:ext cx="5467350" cy="363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CS ChemDraw Drawing" r:id="rId6" imgW="5467816" imgH="3637598" progId="ChemDraw.Document.6.0">
                  <p:embed/>
                </p:oleObj>
              </mc:Choice>
              <mc:Fallback>
                <p:oleObj name="CS ChemDraw Drawing" r:id="rId6" imgW="5467816" imgH="36375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2090738"/>
                        <a:ext cx="5467350" cy="363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B02EF7B-C7C9-4D41-A051-B1578C4AD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931002"/>
              </p:ext>
            </p:extLst>
          </p:nvPr>
        </p:nvGraphicFramePr>
        <p:xfrm>
          <a:off x="7547193" y="1095102"/>
          <a:ext cx="12874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CS ChemDraw Drawing" r:id="rId8" imgW="1287410" imgH="869905" progId="ChemDraw.Document.6.0">
                  <p:embed/>
                </p:oleObj>
              </mc:Choice>
              <mc:Fallback>
                <p:oleObj name="CS ChemDraw Drawing" r:id="rId8" imgW="1287410" imgH="8699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47193" y="1095102"/>
                        <a:ext cx="1287463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F71C0F4-A92E-BF74-99DF-789B7FFB91F6}"/>
              </a:ext>
            </a:extLst>
          </p:cNvPr>
          <p:cNvSpPr txBox="1"/>
          <p:nvPr/>
        </p:nvSpPr>
        <p:spPr>
          <a:xfrm>
            <a:off x="313752" y="3603626"/>
            <a:ext cx="54168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Acyclic internal alkenes through a photoinduced process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Broad substrate scope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Excellent yields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acyclic alkenes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Scalability of the reaction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Short reaction time (24 h)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High regioselectivity</a:t>
            </a:r>
          </a:p>
        </p:txBody>
      </p:sp>
    </p:spTree>
    <p:extLst>
      <p:ext uri="{BB962C8B-B14F-4D97-AF65-F5344CB8AC3E}">
        <p14:creationId xmlns:p14="http://schemas.microsoft.com/office/powerpoint/2010/main" val="4165474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12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0275CB7-4F9D-4D9A-86E4-D236F0194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500789"/>
              </p:ext>
            </p:extLst>
          </p:nvPr>
        </p:nvGraphicFramePr>
        <p:xfrm>
          <a:off x="2092325" y="481672"/>
          <a:ext cx="8374063" cy="565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CS ChemDraw Drawing" r:id="rId4" imgW="8374291" imgH="5659891" progId="ChemDraw.Document.6.0">
                  <p:embed/>
                </p:oleObj>
              </mc:Choice>
              <mc:Fallback>
                <p:oleObj name="CS ChemDraw Drawing" r:id="rId4" imgW="8374291" imgH="5659891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0275CB7-4F9D-4D9A-86E4-D236F0194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2325" y="481672"/>
                        <a:ext cx="8374063" cy="565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477835-F9B1-48D7-9CFD-78CA97133C0B}"/>
              </a:ext>
            </a:extLst>
          </p:cNvPr>
          <p:cNvSpPr txBox="1"/>
          <p:nvPr/>
        </p:nvSpPr>
        <p:spPr>
          <a:xfrm>
            <a:off x="0" y="6245157"/>
            <a:ext cx="816214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J. Corey, J. Lee,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Soc.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1993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115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8873–8874.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18E25-DC9F-4747-B5B6-BE5E550B7108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Applications in total </a:t>
            </a:r>
            <a:r>
              <a:rPr lang="fr-CH" b="1" dirty="0" err="1"/>
              <a:t>syntheses</a:t>
            </a:r>
            <a:r>
              <a:rPr lang="fr-CH" b="1" dirty="0"/>
              <a:t> - </a:t>
            </a:r>
            <a:r>
              <a:rPr lang="en-US" b="1" dirty="0"/>
              <a:t>Enantioselective Total Synthesis of Oleanolic Acid, Corey </a:t>
            </a:r>
            <a:r>
              <a:rPr lang="en-US" b="1" i="1" dirty="0"/>
              <a:t>et al</a:t>
            </a:r>
            <a:r>
              <a:rPr lang="en-US" b="1" dirty="0"/>
              <a:t>, 1993</a:t>
            </a:r>
          </a:p>
        </p:txBody>
      </p:sp>
    </p:spTree>
    <p:extLst>
      <p:ext uri="{BB962C8B-B14F-4D97-AF65-F5344CB8AC3E}">
        <p14:creationId xmlns:p14="http://schemas.microsoft.com/office/powerpoint/2010/main" val="259248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13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18E25-DC9F-4747-B5B6-BE5E550B7108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Applications in total </a:t>
            </a:r>
            <a:r>
              <a:rPr lang="fr-CH" b="1" dirty="0" err="1"/>
              <a:t>syntheses</a:t>
            </a:r>
            <a:r>
              <a:rPr lang="fr-CH" b="1" dirty="0"/>
              <a:t> - </a:t>
            </a:r>
            <a:r>
              <a:rPr lang="en-US" b="1" dirty="0"/>
              <a:t>Enantioselective Total Synthesis of Oleanolic Acid, Corey </a:t>
            </a:r>
            <a:r>
              <a:rPr lang="en-US" b="1" i="1" dirty="0"/>
              <a:t>et al</a:t>
            </a:r>
            <a:r>
              <a:rPr lang="en-US" b="1" dirty="0"/>
              <a:t>, 1993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C1C8B5C-9E39-4AFA-B515-DB3CAEF40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899674"/>
              </p:ext>
            </p:extLst>
          </p:nvPr>
        </p:nvGraphicFramePr>
        <p:xfrm>
          <a:off x="2092325" y="463550"/>
          <a:ext cx="8375650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CS ChemDraw Drawing" r:id="rId4" imgW="8375516" imgH="5696222" progId="ChemDraw.Document.6.0">
                  <p:embed/>
                </p:oleObj>
              </mc:Choice>
              <mc:Fallback>
                <p:oleObj name="CS ChemDraw Drawing" r:id="rId4" imgW="8375516" imgH="5696222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0275CB7-4F9D-4D9A-86E4-D236F0194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2325" y="463550"/>
                        <a:ext cx="8375650" cy="569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5B300F-2702-4795-8B17-42A76137074B}"/>
              </a:ext>
            </a:extLst>
          </p:cNvPr>
          <p:cNvSpPr txBox="1"/>
          <p:nvPr/>
        </p:nvSpPr>
        <p:spPr>
          <a:xfrm>
            <a:off x="0" y="6245157"/>
            <a:ext cx="816214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J. Corey, J. Lee,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Soc.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1993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115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8873–8874.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57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C9E4995-E648-44AB-BE54-CBA80D9E49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163379"/>
              </p:ext>
            </p:extLst>
          </p:nvPr>
        </p:nvGraphicFramePr>
        <p:xfrm>
          <a:off x="2348706" y="496350"/>
          <a:ext cx="7491412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CS ChemDraw Drawing" r:id="rId4" imgW="7491647" imgH="1297713" progId="ChemDraw.Document.6.0">
                  <p:embed/>
                </p:oleObj>
              </mc:Choice>
              <mc:Fallback>
                <p:oleObj name="CS ChemDraw Drawing" r:id="rId4" imgW="7491647" imgH="12977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8706" y="496350"/>
                        <a:ext cx="7491412" cy="12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48ECAB9-A9BD-43B6-B380-2D253F80A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569183"/>
              </p:ext>
            </p:extLst>
          </p:nvPr>
        </p:nvGraphicFramePr>
        <p:xfrm>
          <a:off x="327025" y="1965325"/>
          <a:ext cx="11536363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CS ChemDraw Drawing" r:id="rId6" imgW="11536450" imgH="3410222" progId="ChemDraw.Document.6.0">
                  <p:embed/>
                </p:oleObj>
              </mc:Choice>
              <mc:Fallback>
                <p:oleObj name="CS ChemDraw Drawing" r:id="rId6" imgW="11536450" imgH="34102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025" y="1965325"/>
                        <a:ext cx="11536363" cy="340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E9D87A-26A2-4F35-9476-1BCF4AB58B5F}"/>
              </a:ext>
            </a:extLst>
          </p:cNvPr>
          <p:cNvSpPr txBox="1"/>
          <p:nvPr/>
        </p:nvSpPr>
        <p:spPr>
          <a:xfrm>
            <a:off x="768522" y="5569404"/>
            <a:ext cx="893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combination of Simmons−Smith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cyclopropanation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Kharasch reaction allowed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installation of an oxidized methyl group in a stereoselective manner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FC5ACE6-1582-4A00-B1F7-1E07F933D6FD}"/>
              </a:ext>
            </a:extLst>
          </p:cNvPr>
          <p:cNvSpPr/>
          <p:nvPr/>
        </p:nvSpPr>
        <p:spPr>
          <a:xfrm>
            <a:off x="391417" y="5654225"/>
            <a:ext cx="377105" cy="199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103A9A-DE18-4D7E-A26A-633583F92583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96444E7-9DE2-40A5-88A2-CF38D1AB5E21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Applications in total </a:t>
            </a:r>
            <a:r>
              <a:rPr lang="fr-CH" b="1" dirty="0" err="1"/>
              <a:t>syntheses</a:t>
            </a:r>
            <a:r>
              <a:rPr lang="fr-CH" b="1" dirty="0"/>
              <a:t> - </a:t>
            </a:r>
            <a:r>
              <a:rPr lang="en-US" b="1" dirty="0"/>
              <a:t>Enantioselective Total Synthesis of Oleanolic Acid, Corey </a:t>
            </a:r>
            <a:r>
              <a:rPr lang="en-US" b="1" i="1" dirty="0"/>
              <a:t>et al</a:t>
            </a:r>
            <a:r>
              <a:rPr lang="en-US" b="1" dirty="0"/>
              <a:t>, 1993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B4B029B-DDDF-4C0B-A898-50274149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14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6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15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18E25-DC9F-4747-B5B6-BE5E550B7108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Applications in total </a:t>
            </a:r>
            <a:r>
              <a:rPr lang="fr-CH" b="1" dirty="0" err="1"/>
              <a:t>syntheses</a:t>
            </a:r>
            <a:r>
              <a:rPr lang="fr-CH" b="1" dirty="0"/>
              <a:t> - </a:t>
            </a:r>
            <a:r>
              <a:rPr lang="en-US" b="1" dirty="0"/>
              <a:t>Enantioselective Total Synthesis of Oleanolic Acid, Corey </a:t>
            </a:r>
            <a:r>
              <a:rPr lang="en-US" b="1" i="1" dirty="0"/>
              <a:t>et al</a:t>
            </a:r>
            <a:r>
              <a:rPr lang="en-US" b="1" dirty="0"/>
              <a:t>, 1993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0B5398C-DE03-422F-BBF7-34887175E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529056"/>
              </p:ext>
            </p:extLst>
          </p:nvPr>
        </p:nvGraphicFramePr>
        <p:xfrm>
          <a:off x="147245" y="519098"/>
          <a:ext cx="8420100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CS ChemDraw Drawing" r:id="rId4" imgW="8420853" imgH="5628050" progId="ChemDraw.Document.6.0">
                  <p:embed/>
                </p:oleObj>
              </mc:Choice>
              <mc:Fallback>
                <p:oleObj name="CS ChemDraw Drawing" r:id="rId4" imgW="8420853" imgH="5628050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0275CB7-4F9D-4D9A-86E4-D236F0194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245" y="519098"/>
                        <a:ext cx="8420100" cy="562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AAC6533-024D-47F9-94F1-0E141B079B04}"/>
              </a:ext>
            </a:extLst>
          </p:cNvPr>
          <p:cNvSpPr txBox="1"/>
          <p:nvPr/>
        </p:nvSpPr>
        <p:spPr>
          <a:xfrm>
            <a:off x="7672002" y="2136009"/>
            <a:ext cx="4519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control of the stereochemistry and position specificity of this 1,3-diene reduction,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author’s proposed: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Formation of </a:t>
            </a:r>
            <a:r>
              <a:rPr lang="el-G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π</a:t>
            </a:r>
            <a:r>
              <a:rPr lang="fr-CH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radical anion intermediate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Internal proton transfer from the primary hydroxyl to C18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06E13-5C6A-4A0A-B350-00DE1581CCE0}"/>
              </a:ext>
            </a:extLst>
          </p:cNvPr>
          <p:cNvSpPr txBox="1"/>
          <p:nvPr/>
        </p:nvSpPr>
        <p:spPr>
          <a:xfrm>
            <a:off x="0" y="6245157"/>
            <a:ext cx="816214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J. Corey, J. Lee,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Soc.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1993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115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8873–8874.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C5925-A2CA-41BD-B817-07974B50F980}"/>
              </a:ext>
            </a:extLst>
          </p:cNvPr>
          <p:cNvSpPr txBox="1"/>
          <p:nvPr/>
        </p:nvSpPr>
        <p:spPr>
          <a:xfrm>
            <a:off x="6709717" y="654014"/>
            <a:ext cx="612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method for the hydroxyl-directed,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stereocontrolled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1,4-reduction of 1,3-dienes</a:t>
            </a:r>
          </a:p>
        </p:txBody>
      </p:sp>
    </p:spTree>
    <p:extLst>
      <p:ext uri="{BB962C8B-B14F-4D97-AF65-F5344CB8AC3E}">
        <p14:creationId xmlns:p14="http://schemas.microsoft.com/office/powerpoint/2010/main" val="4008912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16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18E25-DC9F-4747-B5B6-BE5E550B7108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Applications in total </a:t>
            </a:r>
            <a:r>
              <a:rPr lang="fr-CH" b="1" dirty="0" err="1"/>
              <a:t>syntheses</a:t>
            </a:r>
            <a:r>
              <a:rPr lang="fr-CH" b="1" dirty="0"/>
              <a:t> - </a:t>
            </a:r>
            <a:r>
              <a:rPr lang="en-US" b="1" dirty="0"/>
              <a:t>Enantioselective Total Synthesis of Oleanolic Acid, Corey </a:t>
            </a:r>
            <a:r>
              <a:rPr lang="en-US" b="1" i="1" dirty="0"/>
              <a:t>et al</a:t>
            </a:r>
            <a:r>
              <a:rPr lang="en-US" b="1" dirty="0"/>
              <a:t>, 1993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0B5398C-DE03-422F-BBF7-34887175E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35753"/>
              </p:ext>
            </p:extLst>
          </p:nvPr>
        </p:nvGraphicFramePr>
        <p:xfrm>
          <a:off x="1855788" y="484188"/>
          <a:ext cx="8480425" cy="572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CS ChemDraw Drawing" r:id="rId4" imgW="8480486" imgH="5726838" progId="ChemDraw.Document.6.0">
                  <p:embed/>
                </p:oleObj>
              </mc:Choice>
              <mc:Fallback>
                <p:oleObj name="CS ChemDraw Drawing" r:id="rId4" imgW="8480486" imgH="5726838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0B5398C-DE03-422F-BBF7-34887175E5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5788" y="484188"/>
                        <a:ext cx="8480425" cy="572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BDB35A5-F9FC-40F0-9E17-8163BBDDC0C3}"/>
              </a:ext>
            </a:extLst>
          </p:cNvPr>
          <p:cNvSpPr txBox="1"/>
          <p:nvPr/>
        </p:nvSpPr>
        <p:spPr>
          <a:xfrm>
            <a:off x="0" y="6245157"/>
            <a:ext cx="816214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J. Corey, J. Lee,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Soc.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1993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115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8873–8874.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70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Applications in total </a:t>
            </a:r>
            <a:r>
              <a:rPr lang="fr-CH" b="1" dirty="0" err="1"/>
              <a:t>syntheses</a:t>
            </a:r>
            <a:r>
              <a:rPr lang="fr-CH" b="1" dirty="0"/>
              <a:t> - </a:t>
            </a:r>
            <a:r>
              <a:rPr lang="en-US" b="1" dirty="0"/>
              <a:t>Asymmetric Total Synthesis of Taxol, </a:t>
            </a:r>
            <a:r>
              <a:rPr lang="en-US" b="1" dirty="0" err="1"/>
              <a:t>Mukaiyama</a:t>
            </a:r>
            <a:r>
              <a:rPr lang="en-US" b="1" dirty="0"/>
              <a:t> </a:t>
            </a:r>
            <a:r>
              <a:rPr lang="en-US" b="1" i="1" dirty="0"/>
              <a:t>et al</a:t>
            </a:r>
            <a:r>
              <a:rPr lang="en-US" b="1" dirty="0"/>
              <a:t>, 1999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17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0275CB7-4F9D-4D9A-86E4-D236F0194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902009"/>
              </p:ext>
            </p:extLst>
          </p:nvPr>
        </p:nvGraphicFramePr>
        <p:xfrm>
          <a:off x="153988" y="461963"/>
          <a:ext cx="11861800" cy="574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CS ChemDraw Drawing" r:id="rId4" imgW="11862387" imgH="5748474" progId="ChemDraw.Document.6.0">
                  <p:embed/>
                </p:oleObj>
              </mc:Choice>
              <mc:Fallback>
                <p:oleObj name="CS ChemDraw Drawing" r:id="rId4" imgW="11862387" imgH="57484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988" y="461963"/>
                        <a:ext cx="11861800" cy="574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477835-F9B1-48D7-9CFD-78CA97133C0B}"/>
              </a:ext>
            </a:extLst>
          </p:cNvPr>
          <p:cNvSpPr txBox="1"/>
          <p:nvPr/>
        </p:nvSpPr>
        <p:spPr>
          <a:xfrm>
            <a:off x="0" y="6245157"/>
            <a:ext cx="1177038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Mukaiyama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Shiina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Iwadare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Saitoh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Nishimura, N.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Ohkawa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Nishimura, Y.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Tani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Hasegawa, K. Yamada, K.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Saitoh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Chem. Eur. J.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1999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121–161. (2) a) K. C. Nicolaou, P. G.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Nantermet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Ueno, R. K. Guy, E. A.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Couladouros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 J. Sorensen,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Chem. Soc.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1995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117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624–633. 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J. Parish, T.-Y. Wei,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Synth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Commun.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1987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1227–1233.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02438-F6F2-4BC7-836A-30AADAF75B46}"/>
              </a:ext>
            </a:extLst>
          </p:cNvPr>
          <p:cNvSpPr txBox="1"/>
          <p:nvPr/>
        </p:nvSpPr>
        <p:spPr>
          <a:xfrm>
            <a:off x="8337053" y="889686"/>
            <a:ext cx="343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method developed for the construction of oxetane ring </a:t>
            </a:r>
          </a:p>
        </p:txBody>
      </p:sp>
    </p:spTree>
    <p:extLst>
      <p:ext uri="{BB962C8B-B14F-4D97-AF65-F5344CB8AC3E}">
        <p14:creationId xmlns:p14="http://schemas.microsoft.com/office/powerpoint/2010/main" val="141594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Applications in total </a:t>
            </a:r>
            <a:r>
              <a:rPr lang="fr-CH" b="1" dirty="0" err="1"/>
              <a:t>syntheses</a:t>
            </a:r>
            <a:r>
              <a:rPr lang="fr-CH" b="1" dirty="0"/>
              <a:t> - </a:t>
            </a:r>
            <a:r>
              <a:rPr lang="en-US" b="1" dirty="0"/>
              <a:t>Asymmetric Total Synthesis of Taxol, </a:t>
            </a:r>
            <a:r>
              <a:rPr lang="en-US" b="1" dirty="0" err="1"/>
              <a:t>Mukaiyama</a:t>
            </a:r>
            <a:r>
              <a:rPr lang="en-US" b="1" dirty="0"/>
              <a:t> </a:t>
            </a:r>
            <a:r>
              <a:rPr lang="en-US" b="1" i="1" dirty="0"/>
              <a:t>et al</a:t>
            </a:r>
            <a:r>
              <a:rPr lang="en-US" b="1" dirty="0"/>
              <a:t>, 1999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18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6504520-FFD7-403C-9DD6-28E2C37E7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63872"/>
              </p:ext>
            </p:extLst>
          </p:nvPr>
        </p:nvGraphicFramePr>
        <p:xfrm>
          <a:off x="982662" y="663671"/>
          <a:ext cx="1022667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CS ChemDraw Drawing" r:id="rId4" imgW="10227393" imgH="1532845" progId="ChemDraw.Document.6.0">
                  <p:embed/>
                </p:oleObj>
              </mc:Choice>
              <mc:Fallback>
                <p:oleObj name="CS ChemDraw Drawing" r:id="rId4" imgW="10227393" imgH="15328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2662" y="663671"/>
                        <a:ext cx="10226675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D20FF87-8E86-4BEB-8E72-375BC45A2769}"/>
              </a:ext>
            </a:extLst>
          </p:cNvPr>
          <p:cNvSpPr txBox="1"/>
          <p:nvPr/>
        </p:nvSpPr>
        <p:spPr>
          <a:xfrm>
            <a:off x="523982" y="2434975"/>
            <a:ext cx="95974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Failed attempts for allylic oxidation at C5 position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(1)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SeO2 with TBHP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SeO2 without TBHP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PCC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Unexpected allylic bromides 1 and 2 formed when excess amount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CuBr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t-BuCO3Ph used (1,2)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3C4F82-6A38-440C-BC22-FC978A68CB71}"/>
              </a:ext>
            </a:extLst>
          </p:cNvPr>
          <p:cNvSpPr txBox="1"/>
          <p:nvPr/>
        </p:nvSpPr>
        <p:spPr>
          <a:xfrm>
            <a:off x="0" y="6245157"/>
            <a:ext cx="1177038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Mukaiyama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Shiina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Iwadare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Saitoh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Nishimura, N.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Ohkawa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Nishimura, Y.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Tani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Hasegawa, K. Yamada, K.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Saitoh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Chem. Eur. J.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1999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121–161. (2) a) M. S. Kharasch, F. R. Mayo,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Chem. Soc.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1933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2468–2496. b) I.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Shiina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Saitoh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Nishimura, K.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Saitoh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Mukaiyama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Chem. Lett.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1996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223–224.</a:t>
            </a:r>
            <a:endParaRPr lang="fr-CH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85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Applications in total </a:t>
            </a:r>
            <a:r>
              <a:rPr lang="fr-CH" b="1" dirty="0" err="1"/>
              <a:t>syntheses</a:t>
            </a:r>
            <a:r>
              <a:rPr lang="fr-CH" b="1" dirty="0"/>
              <a:t> - </a:t>
            </a:r>
            <a:r>
              <a:rPr lang="en-US" b="1" dirty="0"/>
              <a:t>Asymmetric Total Synthesis of Taxol, </a:t>
            </a:r>
            <a:r>
              <a:rPr lang="en-US" b="1" dirty="0" err="1"/>
              <a:t>Mukaiyama</a:t>
            </a:r>
            <a:r>
              <a:rPr lang="en-US" b="1" dirty="0"/>
              <a:t> </a:t>
            </a:r>
            <a:r>
              <a:rPr lang="en-US" b="1" i="1" dirty="0"/>
              <a:t>et al</a:t>
            </a:r>
            <a:r>
              <a:rPr lang="en-US" b="1" dirty="0"/>
              <a:t>, 1999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19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0275CB7-4F9D-4D9A-86E4-D236F0194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270940"/>
              </p:ext>
            </p:extLst>
          </p:nvPr>
        </p:nvGraphicFramePr>
        <p:xfrm>
          <a:off x="120695" y="507375"/>
          <a:ext cx="11930062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CS ChemDraw Drawing" r:id="rId4" imgW="11929372" imgH="5676628" progId="ChemDraw.Document.6.0">
                  <p:embed/>
                </p:oleObj>
              </mc:Choice>
              <mc:Fallback>
                <p:oleObj name="CS ChemDraw Drawing" r:id="rId4" imgW="11929372" imgH="5676628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0275CB7-4F9D-4D9A-86E4-D236F0194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695" y="507375"/>
                        <a:ext cx="11930062" cy="567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88D28B-9A3E-44A6-B5F7-CD00EC14D7FA}"/>
              </a:ext>
            </a:extLst>
          </p:cNvPr>
          <p:cNvSpPr txBox="1"/>
          <p:nvPr/>
        </p:nvSpPr>
        <p:spPr>
          <a:xfrm>
            <a:off x="0" y="6245157"/>
            <a:ext cx="117703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Mukaiyama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Shiina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Iwadare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Saitoh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Nishimura, N.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Ohkawa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Nishimura, Y.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Tani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Hasegawa, K. Yamada, K.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Saitoh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Chem. Eur. J.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1999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121–161. (2) 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 </a:t>
            </a:r>
            <a:r>
              <a:rPr lang="fr-CH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Ettouati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</a:t>
            </a:r>
            <a:r>
              <a:rPr lang="fr-CH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Ahond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</a:t>
            </a:r>
            <a:r>
              <a:rPr lang="fr-CH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Poupat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Potier,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Tetrahedron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1991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9823–9838. (3)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 A. Holton, H. B. Kim, C. Somoza, F. Liang, R. J.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Biediger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D. Boatman, M.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Shindo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C. Smith, S. Kim,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Soc.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1994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116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1599–1600.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DD5E6-8D8E-49D1-B522-22FB3F28CE7B}"/>
              </a:ext>
            </a:extLst>
          </p:cNvPr>
          <p:cNvSpPr txBox="1"/>
          <p:nvPr/>
        </p:nvSpPr>
        <p:spPr>
          <a:xfrm>
            <a:off x="8337053" y="889686"/>
            <a:ext cx="343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method developed for the construction of oxetane ring </a:t>
            </a:r>
          </a:p>
        </p:txBody>
      </p:sp>
    </p:spTree>
    <p:extLst>
      <p:ext uri="{BB962C8B-B14F-4D97-AF65-F5344CB8AC3E}">
        <p14:creationId xmlns:p14="http://schemas.microsoft.com/office/powerpoint/2010/main" val="178674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 err="1"/>
              <a:t>Who</a:t>
            </a:r>
            <a:r>
              <a:rPr lang="fr-CH" b="1" dirty="0"/>
              <a:t> </a:t>
            </a:r>
            <a:r>
              <a:rPr lang="fr-CH" b="1" dirty="0" err="1"/>
              <a:t>is</a:t>
            </a:r>
            <a:r>
              <a:rPr lang="fr-CH" b="1" dirty="0"/>
              <a:t> Morris </a:t>
            </a:r>
            <a:r>
              <a:rPr lang="fr-CH" b="1" dirty="0" err="1"/>
              <a:t>Selig</a:t>
            </a:r>
            <a:r>
              <a:rPr lang="fr-CH" b="1" dirty="0"/>
              <a:t> </a:t>
            </a:r>
            <a:r>
              <a:rPr lang="fr-CH" b="1" dirty="0" err="1"/>
              <a:t>Kharasch</a:t>
            </a:r>
            <a:r>
              <a:rPr lang="fr-CH" b="1" dirty="0"/>
              <a:t> ? </a:t>
            </a:r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2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pic>
        <p:nvPicPr>
          <p:cNvPr id="6" name="Picture 2" descr="Morris Selig Kharasch">
            <a:extLst>
              <a:ext uri="{FF2B5EF4-FFF2-40B4-BE49-F238E27FC236}">
                <a16:creationId xmlns:a16="http://schemas.microsoft.com/office/drawing/2014/main" id="{D2D7022D-0A07-2664-79C5-86947C4C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652" y="1698578"/>
            <a:ext cx="2476666" cy="346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F44138-1E06-941B-2A4D-6F6A6F4BBDB7}"/>
              </a:ext>
            </a:extLst>
          </p:cNvPr>
          <p:cNvSpPr txBox="1"/>
          <p:nvPr/>
        </p:nvSpPr>
        <p:spPr>
          <a:xfrm>
            <a:off x="700910" y="1997839"/>
            <a:ext cx="7812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1895-1957</a:t>
            </a:r>
          </a:p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Arrived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USA 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13 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50B4C8"/>
              </a:buClr>
            </a:pP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Spent most of his professional career at the University of Chicago</a:t>
            </a:r>
          </a:p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known for his work on free radical addition and polymerizations</a:t>
            </a:r>
          </a:p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peroxide effect anti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markovnikov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radical additions of HBr</a:t>
            </a: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66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0B337F1-0846-4CB3-9438-C8205E4E1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961981"/>
              </p:ext>
            </p:extLst>
          </p:nvPr>
        </p:nvGraphicFramePr>
        <p:xfrm>
          <a:off x="3817142" y="554138"/>
          <a:ext cx="4557713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CS ChemDraw Drawing" r:id="rId4" imgW="4558215" imgH="1612038" progId="ChemDraw.Document.6.0">
                  <p:embed/>
                </p:oleObj>
              </mc:Choice>
              <mc:Fallback>
                <p:oleObj name="CS ChemDraw Drawing" r:id="rId4" imgW="4558215" imgH="16120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7142" y="554138"/>
                        <a:ext cx="4557713" cy="161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88A4757-7A24-488A-A38E-B8C5E5D594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573" r="12525"/>
          <a:stretch/>
        </p:blipFill>
        <p:spPr>
          <a:xfrm>
            <a:off x="4950430" y="2252662"/>
            <a:ext cx="2291138" cy="2352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D629B-7740-4754-9E7C-80F7BBF7A7E4}"/>
              </a:ext>
            </a:extLst>
          </p:cNvPr>
          <p:cNvSpPr txBox="1"/>
          <p:nvPr/>
        </p:nvSpPr>
        <p:spPr>
          <a:xfrm>
            <a:off x="4014198" y="4822172"/>
            <a:ext cx="4163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conformation of allylic bromide (1)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9E4870-C257-4E95-8339-6A691303741D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Applications in total </a:t>
            </a:r>
            <a:r>
              <a:rPr lang="fr-CH" b="1" dirty="0" err="1"/>
              <a:t>syntheses</a:t>
            </a:r>
            <a:r>
              <a:rPr lang="fr-CH" b="1" dirty="0"/>
              <a:t> - </a:t>
            </a:r>
            <a:r>
              <a:rPr lang="en-US" b="1" dirty="0"/>
              <a:t>Asymmetric Total Synthesis of Taxol, </a:t>
            </a:r>
            <a:r>
              <a:rPr lang="en-US" b="1" dirty="0" err="1"/>
              <a:t>Mukaiyama</a:t>
            </a:r>
            <a:r>
              <a:rPr lang="en-US" b="1" dirty="0"/>
              <a:t> </a:t>
            </a:r>
            <a:r>
              <a:rPr lang="en-US" b="1" i="1" dirty="0"/>
              <a:t>et al</a:t>
            </a:r>
            <a:r>
              <a:rPr lang="en-US" b="1" dirty="0"/>
              <a:t>, 1999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A30F6D-32E1-4995-82F2-C99DF3DC4A82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05856F9-2695-4FE4-A5E6-94AA7F351114}"/>
              </a:ext>
            </a:extLst>
          </p:cNvPr>
          <p:cNvSpPr txBox="1"/>
          <p:nvPr/>
        </p:nvSpPr>
        <p:spPr>
          <a:xfrm>
            <a:off x="0" y="6245157"/>
            <a:ext cx="1177038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Mukaiyama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Shiina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Iwadare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Saitoh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Nishimura, N.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Ohkawa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Nishimura, Y.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Tani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Hasegawa, K. Yamada, K.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Saitoh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Chem. Eur. J.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1999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121–161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51508B9-41AC-41B4-932A-71109B91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20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11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Applications in total </a:t>
            </a:r>
            <a:r>
              <a:rPr lang="fr-CH" b="1" dirty="0" err="1"/>
              <a:t>syntheses</a:t>
            </a:r>
            <a:r>
              <a:rPr lang="fr-CH" b="1" dirty="0"/>
              <a:t> - </a:t>
            </a:r>
            <a:r>
              <a:rPr lang="en-US" b="1" dirty="0"/>
              <a:t>Asymmetric Total Synthesis of Taxol, </a:t>
            </a:r>
            <a:r>
              <a:rPr lang="en-US" b="1" dirty="0" err="1"/>
              <a:t>Mukaiyama</a:t>
            </a:r>
            <a:r>
              <a:rPr lang="en-US" b="1" dirty="0"/>
              <a:t> </a:t>
            </a:r>
            <a:r>
              <a:rPr lang="en-US" b="1" i="1" dirty="0"/>
              <a:t>et al</a:t>
            </a:r>
            <a:r>
              <a:rPr lang="en-US" b="1" dirty="0"/>
              <a:t>, 1999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21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0275CB7-4F9D-4D9A-86E4-D236F0194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73111"/>
              </p:ext>
            </p:extLst>
          </p:nvPr>
        </p:nvGraphicFramePr>
        <p:xfrm>
          <a:off x="155575" y="501650"/>
          <a:ext cx="11861800" cy="568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CS ChemDraw Drawing" r:id="rId4" imgW="11861162" imgH="5682343" progId="ChemDraw.Document.6.0">
                  <p:embed/>
                </p:oleObj>
              </mc:Choice>
              <mc:Fallback>
                <p:oleObj name="CS ChemDraw Drawing" r:id="rId4" imgW="11861162" imgH="5682343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0275CB7-4F9D-4D9A-86E4-D236F0194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575" y="501650"/>
                        <a:ext cx="11861800" cy="568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B05DFB-DC46-4CE6-A58E-ACDDA1291D38}"/>
              </a:ext>
            </a:extLst>
          </p:cNvPr>
          <p:cNvSpPr txBox="1"/>
          <p:nvPr/>
        </p:nvSpPr>
        <p:spPr>
          <a:xfrm>
            <a:off x="0" y="6245157"/>
            <a:ext cx="117703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Mukaiyama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Shiina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Iwadare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Saitoh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Nishimura, N.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Ohkawa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Nishimura, Y.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Tani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Hasegawa, K. Yamada, K.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Saitoh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Chem. Eur. J.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1999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121–161. (2) 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 </a:t>
            </a:r>
            <a:r>
              <a:rPr lang="fr-CH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Ettouati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</a:t>
            </a:r>
            <a:r>
              <a:rPr lang="fr-CH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Ahond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</a:t>
            </a:r>
            <a:r>
              <a:rPr lang="fr-CH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Poupat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Potier,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Tetrahedron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1991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9823–9838. (3)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 A. Holton, H. B. Kim, C. Somoza, F. Liang, R. J.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Biediger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D. Boatman, M.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Shindo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C. Smith, S. Kim,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Soc.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1994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116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1599–1600.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92787-2BBB-47EA-8D1A-A0B28B03B252}"/>
              </a:ext>
            </a:extLst>
          </p:cNvPr>
          <p:cNvSpPr txBox="1"/>
          <p:nvPr/>
        </p:nvSpPr>
        <p:spPr>
          <a:xfrm>
            <a:off x="8337053" y="905588"/>
            <a:ext cx="343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method developed for the construction of oxetane ring </a:t>
            </a:r>
          </a:p>
        </p:txBody>
      </p:sp>
    </p:spTree>
    <p:extLst>
      <p:ext uri="{BB962C8B-B14F-4D97-AF65-F5344CB8AC3E}">
        <p14:creationId xmlns:p14="http://schemas.microsoft.com/office/powerpoint/2010/main" val="689960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Applications in total </a:t>
            </a:r>
            <a:r>
              <a:rPr lang="fr-CH" b="1" dirty="0" err="1"/>
              <a:t>syntheses</a:t>
            </a:r>
            <a:r>
              <a:rPr lang="fr-CH" b="1" dirty="0"/>
              <a:t> - </a:t>
            </a:r>
            <a:r>
              <a:rPr lang="en-US" b="1" dirty="0"/>
              <a:t>Total Synthesis of </a:t>
            </a:r>
            <a:r>
              <a:rPr lang="en-US" b="1" dirty="0" err="1"/>
              <a:t>Mollanol</a:t>
            </a:r>
            <a:r>
              <a:rPr lang="en-US" b="1" dirty="0"/>
              <a:t> A, Yang </a:t>
            </a:r>
            <a:r>
              <a:rPr lang="en-US" b="1" i="1" dirty="0"/>
              <a:t>et al</a:t>
            </a:r>
            <a:r>
              <a:rPr lang="en-US" b="1" dirty="0"/>
              <a:t>, 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22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0275CB7-4F9D-4D9A-86E4-D236F0194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003657"/>
              </p:ext>
            </p:extLst>
          </p:nvPr>
        </p:nvGraphicFramePr>
        <p:xfrm>
          <a:off x="2386013" y="1252538"/>
          <a:ext cx="7419975" cy="417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CS ChemDraw Drawing" r:id="rId4" imgW="7420170" imgH="4173991" progId="ChemDraw.Document.6.0">
                  <p:embed/>
                </p:oleObj>
              </mc:Choice>
              <mc:Fallback>
                <p:oleObj name="CS ChemDraw Drawing" r:id="rId4" imgW="7420170" imgH="4173991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0275CB7-4F9D-4D9A-86E4-D236F0194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6013" y="1252538"/>
                        <a:ext cx="7419975" cy="417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477835-F9B1-48D7-9CFD-78CA97133C0B}"/>
              </a:ext>
            </a:extLst>
          </p:cNvPr>
          <p:cNvSpPr txBox="1"/>
          <p:nvPr/>
        </p:nvSpPr>
        <p:spPr>
          <a:xfrm>
            <a:off x="0" y="6245157"/>
            <a:ext cx="8162149" cy="253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Y. Wang, R. Zhao, M. Yang,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Soc.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144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15033–15037.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5365B-D3A0-4015-A1F9-A235060CFE4F}"/>
              </a:ext>
            </a:extLst>
          </p:cNvPr>
          <p:cNvSpPr txBox="1"/>
          <p:nvPr/>
        </p:nvSpPr>
        <p:spPr>
          <a:xfrm>
            <a:off x="0" y="525996"/>
            <a:ext cx="3504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the racemic C/D ring fragment: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379B782-DAD7-4150-B30E-4CC0C6A3D1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168575"/>
              </p:ext>
            </p:extLst>
          </p:nvPr>
        </p:nvGraphicFramePr>
        <p:xfrm>
          <a:off x="10829925" y="569913"/>
          <a:ext cx="12096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CS ChemDraw Drawing" r:id="rId6" imgW="1209806" imgH="1304245" progId="ChemDraw.Document.6.0">
                  <p:embed/>
                </p:oleObj>
              </mc:Choice>
              <mc:Fallback>
                <p:oleObj name="CS ChemDraw Drawing" r:id="rId6" imgW="1209806" imgH="13042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29925" y="569913"/>
                        <a:ext cx="1209675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719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Applications in total </a:t>
            </a:r>
            <a:r>
              <a:rPr lang="fr-CH" b="1" dirty="0" err="1"/>
              <a:t>syntheses</a:t>
            </a:r>
            <a:r>
              <a:rPr lang="fr-CH" b="1" dirty="0"/>
              <a:t> - </a:t>
            </a:r>
            <a:r>
              <a:rPr lang="en-US" b="1" dirty="0"/>
              <a:t>Total Synthesis of </a:t>
            </a:r>
            <a:r>
              <a:rPr lang="en-US" b="1" dirty="0" err="1"/>
              <a:t>Mollanol</a:t>
            </a:r>
            <a:r>
              <a:rPr lang="en-US" b="1" dirty="0"/>
              <a:t> A, Yang </a:t>
            </a:r>
            <a:r>
              <a:rPr lang="en-US" b="1" i="1" dirty="0"/>
              <a:t>et al</a:t>
            </a:r>
            <a:r>
              <a:rPr lang="en-US" b="1" dirty="0"/>
              <a:t>, 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23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77835-F9B1-48D7-9CFD-78CA97133C0B}"/>
              </a:ext>
            </a:extLst>
          </p:cNvPr>
          <p:cNvSpPr txBox="1"/>
          <p:nvPr/>
        </p:nvSpPr>
        <p:spPr>
          <a:xfrm>
            <a:off x="0" y="6245157"/>
            <a:ext cx="816214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Q. Ye, P. Qu, S. A. Snyder,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Soc.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139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18428–18431.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5365B-D3A0-4015-A1F9-A235060CFE4F}"/>
              </a:ext>
            </a:extLst>
          </p:cNvPr>
          <p:cNvSpPr txBox="1"/>
          <p:nvPr/>
        </p:nvSpPr>
        <p:spPr>
          <a:xfrm>
            <a:off x="0" y="525996"/>
            <a:ext cx="3504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the racemic C/D ring fragment: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379B782-DAD7-4150-B30E-4CC0C6A3D1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29960" y="570558"/>
          <a:ext cx="1208087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CS ChemDraw Drawing" r:id="rId4" imgW="1208172" imgH="1305878" progId="ChemDraw.Document.6.0">
                  <p:embed/>
                </p:oleObj>
              </mc:Choice>
              <mc:Fallback>
                <p:oleObj name="CS ChemDraw Drawing" r:id="rId4" imgW="1208172" imgH="1305878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379B782-DAD7-4150-B30E-4CC0C6A3D1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29960" y="570558"/>
                        <a:ext cx="1208087" cy="130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911BD41-C990-4566-9F9F-F93482AC3C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53397"/>
              </p:ext>
            </p:extLst>
          </p:nvPr>
        </p:nvGraphicFramePr>
        <p:xfrm>
          <a:off x="4779963" y="946150"/>
          <a:ext cx="386556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CS ChemDraw Drawing" r:id="rId6" imgW="3865906" imgH="893989" progId="ChemDraw.Document.6.0">
                  <p:embed/>
                </p:oleObj>
              </mc:Choice>
              <mc:Fallback>
                <p:oleObj name="CS ChemDraw Drawing" r:id="rId6" imgW="3865906" imgH="8939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9963" y="946150"/>
                        <a:ext cx="3865562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8893D28-880F-4DE4-B1CA-0069E81707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25699"/>
              </p:ext>
            </p:extLst>
          </p:nvPr>
        </p:nvGraphicFramePr>
        <p:xfrm>
          <a:off x="2139950" y="2867025"/>
          <a:ext cx="79121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CS ChemDraw Drawing" r:id="rId8" imgW="7912343" imgH="1124222" progId="ChemDraw.Document.6.0">
                  <p:embed/>
                </p:oleObj>
              </mc:Choice>
              <mc:Fallback>
                <p:oleObj name="CS ChemDraw Drawing" r:id="rId8" imgW="7912343" imgH="11242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39950" y="2867025"/>
                        <a:ext cx="791210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5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Applications in total </a:t>
            </a:r>
            <a:r>
              <a:rPr lang="fr-CH" b="1" dirty="0" err="1"/>
              <a:t>syntheses</a:t>
            </a:r>
            <a:r>
              <a:rPr lang="fr-CH" b="1" dirty="0"/>
              <a:t> - </a:t>
            </a:r>
            <a:r>
              <a:rPr lang="en-US" b="1" dirty="0"/>
              <a:t>Total Synthesis of </a:t>
            </a:r>
            <a:r>
              <a:rPr lang="en-US" b="1" dirty="0" err="1"/>
              <a:t>Mollanol</a:t>
            </a:r>
            <a:r>
              <a:rPr lang="en-US" b="1" dirty="0"/>
              <a:t> A, Yang </a:t>
            </a:r>
            <a:r>
              <a:rPr lang="en-US" b="1" i="1" dirty="0"/>
              <a:t>et al</a:t>
            </a:r>
            <a:r>
              <a:rPr lang="en-US" b="1" dirty="0"/>
              <a:t>, 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24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0275CB7-4F9D-4D9A-86E4-D236F0194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213744"/>
              </p:ext>
            </p:extLst>
          </p:nvPr>
        </p:nvGraphicFramePr>
        <p:xfrm>
          <a:off x="26507" y="1252538"/>
          <a:ext cx="7419975" cy="417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CS ChemDraw Drawing" r:id="rId4" imgW="7420170" imgH="4173583" progId="ChemDraw.Document.6.0">
                  <p:embed/>
                </p:oleObj>
              </mc:Choice>
              <mc:Fallback>
                <p:oleObj name="CS ChemDraw Drawing" r:id="rId4" imgW="7420170" imgH="4173583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0275CB7-4F9D-4D9A-86E4-D236F0194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7" y="1252538"/>
                        <a:ext cx="7419975" cy="417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A5365B-D3A0-4015-A1F9-A235060CFE4F}"/>
              </a:ext>
            </a:extLst>
          </p:cNvPr>
          <p:cNvSpPr txBox="1"/>
          <p:nvPr/>
        </p:nvSpPr>
        <p:spPr>
          <a:xfrm>
            <a:off x="0" y="525996"/>
            <a:ext cx="3504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the racemic C/D ring fragment: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379B782-DAD7-4150-B30E-4CC0C6A3D1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29960" y="570558"/>
          <a:ext cx="1208087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CS ChemDraw Drawing" r:id="rId6" imgW="1208172" imgH="1305878" progId="ChemDraw.Document.6.0">
                  <p:embed/>
                </p:oleObj>
              </mc:Choice>
              <mc:Fallback>
                <p:oleObj name="CS ChemDraw Drawing" r:id="rId6" imgW="1208172" imgH="1305878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379B782-DAD7-4150-B30E-4CC0C6A3D1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29960" y="570558"/>
                        <a:ext cx="1208087" cy="130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2D1C620-3770-4E93-AA93-1CA0BD2382ED}"/>
              </a:ext>
            </a:extLst>
          </p:cNvPr>
          <p:cNvSpPr txBox="1"/>
          <p:nvPr/>
        </p:nvSpPr>
        <p:spPr>
          <a:xfrm>
            <a:off x="7849457" y="2013752"/>
            <a:ext cx="36535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Allylic oxidation very challenging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total synthesis: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 proposed that decomposition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 be due to the instability of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bridged 1,3-diketone.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952AC-3F12-4130-A716-57C5E0854533}"/>
              </a:ext>
            </a:extLst>
          </p:cNvPr>
          <p:cNvSpPr txBox="1"/>
          <p:nvPr/>
        </p:nvSpPr>
        <p:spPr>
          <a:xfrm>
            <a:off x="7849457" y="4077151"/>
            <a:ext cx="402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 Kharasch−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its product is allylic esters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BF27DF2-7F84-4957-A4AE-72C7D24D73F0}"/>
              </a:ext>
            </a:extLst>
          </p:cNvPr>
          <p:cNvSpPr/>
          <p:nvPr/>
        </p:nvSpPr>
        <p:spPr>
          <a:xfrm>
            <a:off x="7472352" y="4161972"/>
            <a:ext cx="377105" cy="199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604765-5007-4431-A790-565C5584962D}"/>
              </a:ext>
            </a:extLst>
          </p:cNvPr>
          <p:cNvSpPr txBox="1"/>
          <p:nvPr/>
        </p:nvSpPr>
        <p:spPr>
          <a:xfrm>
            <a:off x="0" y="6245157"/>
            <a:ext cx="8162149" cy="253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Y. Wang, R. Zhao, M. Yang,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Soc.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144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15033–15037.</a:t>
            </a:r>
          </a:p>
        </p:txBody>
      </p:sp>
    </p:spTree>
    <p:extLst>
      <p:ext uri="{BB962C8B-B14F-4D97-AF65-F5344CB8AC3E}">
        <p14:creationId xmlns:p14="http://schemas.microsoft.com/office/powerpoint/2010/main" val="2414777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Applications in total </a:t>
            </a:r>
            <a:r>
              <a:rPr lang="fr-CH" b="1" dirty="0" err="1"/>
              <a:t>syntheses</a:t>
            </a:r>
            <a:r>
              <a:rPr lang="fr-CH" b="1" dirty="0"/>
              <a:t> - </a:t>
            </a:r>
            <a:r>
              <a:rPr lang="en-US" b="1" dirty="0"/>
              <a:t>Total Synthesis of </a:t>
            </a:r>
            <a:r>
              <a:rPr lang="en-US" b="1" dirty="0" err="1"/>
              <a:t>Mollanol</a:t>
            </a:r>
            <a:r>
              <a:rPr lang="en-US" b="1" dirty="0"/>
              <a:t> A, Yang </a:t>
            </a:r>
            <a:r>
              <a:rPr lang="en-US" b="1" i="1" dirty="0"/>
              <a:t>et al</a:t>
            </a:r>
            <a:r>
              <a:rPr lang="en-US" b="1" dirty="0"/>
              <a:t>, 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25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0275CB7-4F9D-4D9A-86E4-D236F0194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114931"/>
              </p:ext>
            </p:extLst>
          </p:nvPr>
        </p:nvGraphicFramePr>
        <p:xfrm>
          <a:off x="26507" y="1188161"/>
          <a:ext cx="7580313" cy="42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CS ChemDraw Drawing" r:id="rId4" imgW="7580279" imgH="4269513" progId="ChemDraw.Document.6.0">
                  <p:embed/>
                </p:oleObj>
              </mc:Choice>
              <mc:Fallback>
                <p:oleObj name="CS ChemDraw Drawing" r:id="rId4" imgW="7580279" imgH="4269513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0275CB7-4F9D-4D9A-86E4-D236F0194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7" y="1188161"/>
                        <a:ext cx="7580313" cy="426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477835-F9B1-48D7-9CFD-78CA97133C0B}"/>
              </a:ext>
            </a:extLst>
          </p:cNvPr>
          <p:cNvSpPr txBox="1"/>
          <p:nvPr/>
        </p:nvSpPr>
        <p:spPr>
          <a:xfrm>
            <a:off x="0" y="6245157"/>
            <a:ext cx="816214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Demuth, </a:t>
            </a:r>
            <a:r>
              <a:rPr lang="en-US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Helv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Acta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1978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3136–3138.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5365B-D3A0-4015-A1F9-A235060CFE4F}"/>
              </a:ext>
            </a:extLst>
          </p:cNvPr>
          <p:cNvSpPr txBox="1"/>
          <p:nvPr/>
        </p:nvSpPr>
        <p:spPr>
          <a:xfrm>
            <a:off x="0" y="525996"/>
            <a:ext cx="3504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the racemic C/D ring fragment: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379B782-DAD7-4150-B30E-4CC0C6A3D1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29960" y="570558"/>
          <a:ext cx="1208087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CS ChemDraw Drawing" r:id="rId6" imgW="1208172" imgH="1305878" progId="ChemDraw.Document.6.0">
                  <p:embed/>
                </p:oleObj>
              </mc:Choice>
              <mc:Fallback>
                <p:oleObj name="CS ChemDraw Drawing" r:id="rId6" imgW="1208172" imgH="1305878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379B782-DAD7-4150-B30E-4CC0C6A3D1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29960" y="570558"/>
                        <a:ext cx="1208087" cy="130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E6F4DFA-DC97-45B7-B458-1F24A9F201AF}"/>
              </a:ext>
            </a:extLst>
          </p:cNvPr>
          <p:cNvSpPr txBox="1"/>
          <p:nvPr/>
        </p:nvSpPr>
        <p:spPr>
          <a:xfrm>
            <a:off x="7715892" y="2334341"/>
            <a:ext cx="4322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point for the step d: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Lithium reagent is crucial to avoid formation  of allyl silane</a:t>
            </a:r>
          </a:p>
        </p:txBody>
      </p:sp>
    </p:spTree>
    <p:extLst>
      <p:ext uri="{BB962C8B-B14F-4D97-AF65-F5344CB8AC3E}">
        <p14:creationId xmlns:p14="http://schemas.microsoft.com/office/powerpoint/2010/main" val="2691265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Applications in total </a:t>
            </a:r>
            <a:r>
              <a:rPr lang="fr-CH" b="1" dirty="0" err="1"/>
              <a:t>syntheses</a:t>
            </a:r>
            <a:r>
              <a:rPr lang="fr-CH" b="1" dirty="0"/>
              <a:t> - </a:t>
            </a:r>
            <a:r>
              <a:rPr lang="en-US" b="1" dirty="0"/>
              <a:t>Total Synthesis of </a:t>
            </a:r>
            <a:r>
              <a:rPr lang="en-US" b="1" dirty="0" err="1"/>
              <a:t>Mollanol</a:t>
            </a:r>
            <a:r>
              <a:rPr lang="en-US" b="1" dirty="0"/>
              <a:t> A, Yang </a:t>
            </a:r>
            <a:r>
              <a:rPr lang="en-US" b="1" i="1" dirty="0"/>
              <a:t>et al</a:t>
            </a:r>
            <a:r>
              <a:rPr lang="en-US" b="1" dirty="0"/>
              <a:t>, 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26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0275CB7-4F9D-4D9A-86E4-D236F0194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590306"/>
              </p:ext>
            </p:extLst>
          </p:nvPr>
        </p:nvGraphicFramePr>
        <p:xfrm>
          <a:off x="2359025" y="1223985"/>
          <a:ext cx="7473950" cy="402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CS ChemDraw Drawing" r:id="rId4" imgW="7473267" imgH="4021319" progId="ChemDraw.Document.6.0">
                  <p:embed/>
                </p:oleObj>
              </mc:Choice>
              <mc:Fallback>
                <p:oleObj name="CS ChemDraw Drawing" r:id="rId4" imgW="7473267" imgH="4021319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0275CB7-4F9D-4D9A-86E4-D236F0194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9025" y="1223985"/>
                        <a:ext cx="7473950" cy="402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A5365B-D3A0-4015-A1F9-A235060CFE4F}"/>
              </a:ext>
            </a:extLst>
          </p:cNvPr>
          <p:cNvSpPr txBox="1"/>
          <p:nvPr/>
        </p:nvSpPr>
        <p:spPr>
          <a:xfrm>
            <a:off x="0" y="525996"/>
            <a:ext cx="3504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the racemic C/D ring fragment: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379B782-DAD7-4150-B30E-4CC0C6A3D1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29960" y="570558"/>
          <a:ext cx="1208087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CS ChemDraw Drawing" r:id="rId6" imgW="1208172" imgH="1305878" progId="ChemDraw.Document.6.0">
                  <p:embed/>
                </p:oleObj>
              </mc:Choice>
              <mc:Fallback>
                <p:oleObj name="CS ChemDraw Drawing" r:id="rId6" imgW="1208172" imgH="1305878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379B782-DAD7-4150-B30E-4CC0C6A3D1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29960" y="570558"/>
                        <a:ext cx="1208087" cy="130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7FC6BF2-360F-4B11-BCA6-18829EE6DE76}"/>
              </a:ext>
            </a:extLst>
          </p:cNvPr>
          <p:cNvSpPr txBox="1"/>
          <p:nvPr/>
        </p:nvSpPr>
        <p:spPr>
          <a:xfrm>
            <a:off x="0" y="6245157"/>
            <a:ext cx="8162149" cy="253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Y. Wang, R. Zhao, M. Yang,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Soc.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144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15033–15037.</a:t>
            </a:r>
          </a:p>
        </p:txBody>
      </p:sp>
    </p:spTree>
    <p:extLst>
      <p:ext uri="{BB962C8B-B14F-4D97-AF65-F5344CB8AC3E}">
        <p14:creationId xmlns:p14="http://schemas.microsoft.com/office/powerpoint/2010/main" val="1606485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Conclusion</a:t>
            </a:r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27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6E50A-6321-409B-9F72-C031A63C0626}"/>
              </a:ext>
            </a:extLst>
          </p:cNvPr>
          <p:cNvSpPr txBox="1"/>
          <p:nvPr/>
        </p:nvSpPr>
        <p:spPr>
          <a:xfrm>
            <a:off x="2189132" y="2684300"/>
            <a:ext cx="7812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Kharasch-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Sosnovksy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 is a radical allylic C-H oxidation process</a:t>
            </a:r>
          </a:p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still not fully elucidated</a:t>
            </a:r>
          </a:p>
          <a:p>
            <a:pPr>
              <a:buClr>
                <a:srgbClr val="50B4C8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asymmetric allylic oxidations have been developed on cyclic and acyclic alkenes with good yields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 applications in total synthesis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E90EA38-7BCD-48F7-BC3C-6FF972D34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536226"/>
              </p:ext>
            </p:extLst>
          </p:nvPr>
        </p:nvGraphicFramePr>
        <p:xfrm>
          <a:off x="3956048" y="800814"/>
          <a:ext cx="42783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CS ChemDraw Drawing" r:id="rId4" imgW="4277615" imgH="653551" progId="ChemDraw.Document.6.0">
                  <p:embed/>
                </p:oleObj>
              </mc:Choice>
              <mc:Fallback>
                <p:oleObj name="CS ChemDraw Drawing" r:id="rId4" imgW="4277615" imgH="653551" progId="ChemDraw.Document.6.0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0BD8DE1-1BE2-4D7C-BD9D-4DC5017EB1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6048" y="800814"/>
                        <a:ext cx="4278313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070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90C2-4580-4C7C-BA79-925A3CAFB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503" y="1285196"/>
            <a:ext cx="9607160" cy="2779429"/>
          </a:xfrm>
        </p:spPr>
        <p:txBody>
          <a:bodyPr>
            <a:normAutofit/>
          </a:bodyPr>
          <a:lstStyle/>
          <a:p>
            <a:pPr algn="ctr"/>
            <a:r>
              <a:rPr lang="fr-CH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</a:t>
            </a:r>
            <a:r>
              <a:rPr lang="fr-CH" sz="6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CH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CH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fr-CH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attention</a:t>
            </a: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217118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Kharasch–</a:t>
            </a:r>
            <a:r>
              <a:rPr lang="en-US" b="1" dirty="0" err="1"/>
              <a:t>Sosnovsky</a:t>
            </a:r>
            <a:r>
              <a:rPr lang="en-US" b="1" dirty="0"/>
              <a:t> reaction: allylic oxidation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3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A0272-7947-4F81-9985-973C4A3E75B0}"/>
              </a:ext>
            </a:extLst>
          </p:cNvPr>
          <p:cNvSpPr txBox="1"/>
          <p:nvPr/>
        </p:nvSpPr>
        <p:spPr>
          <a:xfrm>
            <a:off x="294299" y="737515"/>
            <a:ext cx="75264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reported in the late 1950s by Kharasch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(1,2)</a:t>
            </a:r>
          </a:p>
          <a:p>
            <a:pPr marL="285750" indent="-285750" algn="just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Kharasch-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Sosnovksy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 is a radical allylic C-H oxidation process </a:t>
            </a:r>
          </a:p>
          <a:p>
            <a:pPr marL="285750" indent="-285750" algn="just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Converts allylic C(sp3 )- H bonds to allylic esters</a:t>
            </a:r>
          </a:p>
          <a:p>
            <a:pPr marL="285750" indent="-285750" algn="just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 racemic  allylic  benzoates in presence of Cu(II) or  Co(II) salts(1)</a:t>
            </a:r>
          </a:p>
          <a:p>
            <a:pPr marL="285750" indent="-285750" algn="just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Stereospecific reaction (1)</a:t>
            </a:r>
          </a:p>
          <a:p>
            <a:pPr marL="285750" indent="-28575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B3C1A8-F021-4662-ADC8-C0BEB87208EB}"/>
              </a:ext>
            </a:extLst>
          </p:cNvPr>
          <p:cNvSpPr txBox="1"/>
          <p:nvPr/>
        </p:nvSpPr>
        <p:spPr>
          <a:xfrm>
            <a:off x="0" y="6245458"/>
            <a:ext cx="1195374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M. S. Kharasch, G.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Sosnovsky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Chem. Soc.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1958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756–756. (2) M. S. Kharasch, G.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Sosnovsky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C. Yang,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Chem. Soc.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1959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81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5819–5824.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0BD8DE1-1BE2-4D7C-BD9D-4DC5017EB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607141"/>
              </p:ext>
            </p:extLst>
          </p:nvPr>
        </p:nvGraphicFramePr>
        <p:xfrm>
          <a:off x="803275" y="3967631"/>
          <a:ext cx="42799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S ChemDraw Drawing" r:id="rId4" imgW="4279249" imgH="979306" progId="ChemDraw.Document.6.0">
                  <p:embed/>
                </p:oleObj>
              </mc:Choice>
              <mc:Fallback>
                <p:oleObj name="CS ChemDraw Drawing" r:id="rId4" imgW="4279249" imgH="9793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3275" y="3967631"/>
                        <a:ext cx="4279900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26CD715-3FC5-4A1A-9679-D30E1C45EECB}"/>
              </a:ext>
            </a:extLst>
          </p:cNvPr>
          <p:cNvSpPr txBox="1"/>
          <p:nvPr/>
        </p:nvSpPr>
        <p:spPr>
          <a:xfrm>
            <a:off x="5480755" y="3746789"/>
            <a:ext cx="641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50B4C8"/>
              </a:buClr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limitations(2):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suitable temperatures is between 80°C and 125°C,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volatile substances (ex: 1-pentene (b.p.40°)) do not react.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availability of the type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-butyl peresters</a:t>
            </a:r>
          </a:p>
        </p:txBody>
      </p:sp>
    </p:spTree>
    <p:extLst>
      <p:ext uri="{BB962C8B-B14F-4D97-AF65-F5344CB8AC3E}">
        <p14:creationId xmlns:p14="http://schemas.microsoft.com/office/powerpoint/2010/main" val="158261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4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225A1-57CE-44B1-B336-58AF2483DF1D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Kharasch–</a:t>
            </a:r>
            <a:r>
              <a:rPr lang="en-US" b="1" dirty="0" err="1"/>
              <a:t>Sosnovsky</a:t>
            </a:r>
            <a:r>
              <a:rPr lang="en-US" b="1" dirty="0"/>
              <a:t> reaction: allylic oxidation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84B66-FED7-4F82-A746-B7616B3A83F8}"/>
              </a:ext>
            </a:extLst>
          </p:cNvPr>
          <p:cNvSpPr txBox="1"/>
          <p:nvPr/>
        </p:nvSpPr>
        <p:spPr>
          <a:xfrm>
            <a:off x="214489" y="835378"/>
            <a:ext cx="6885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Mechanism: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Radical mechanism that proceed in a concerted manner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 mechanism was investigated by Kochi (1)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Zavitsas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EE200-F50A-44BE-BEF4-D2A49E81FF0E}"/>
              </a:ext>
            </a:extLst>
          </p:cNvPr>
          <p:cNvSpPr txBox="1"/>
          <p:nvPr/>
        </p:nvSpPr>
        <p:spPr>
          <a:xfrm>
            <a:off x="0" y="6245157"/>
            <a:ext cx="12620978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K. Kochi,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Tetrahedron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1962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483–497. (2) A. L. J. Beckwith, A. A.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Zavitsas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Soc.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1986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8230–8234.</a:t>
            </a:r>
          </a:p>
          <a:p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62A8C15-40C6-4F7C-A3B1-83D86367F1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15084"/>
              </p:ext>
            </p:extLst>
          </p:nvPr>
        </p:nvGraphicFramePr>
        <p:xfrm>
          <a:off x="599517" y="2613795"/>
          <a:ext cx="8205788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S ChemDraw Drawing" r:id="rId4" imgW="8206421" imgH="1916974" progId="ChemDraw.Document.6.0">
                  <p:embed/>
                </p:oleObj>
              </mc:Choice>
              <mc:Fallback>
                <p:oleObj name="CS ChemDraw Drawing" r:id="rId4" imgW="8206421" imgH="19169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9517" y="2613795"/>
                        <a:ext cx="8205788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25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5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225A1-57CE-44B1-B336-58AF2483DF1D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Kharasch–</a:t>
            </a:r>
            <a:r>
              <a:rPr lang="en-US" b="1" dirty="0" err="1"/>
              <a:t>Sosnovsky</a:t>
            </a:r>
            <a:r>
              <a:rPr lang="en-US" b="1" dirty="0"/>
              <a:t> reaction: allylic oxidation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84B66-FED7-4F82-A746-B7616B3A83F8}"/>
              </a:ext>
            </a:extLst>
          </p:cNvPr>
          <p:cNvSpPr txBox="1"/>
          <p:nvPr/>
        </p:nvSpPr>
        <p:spPr>
          <a:xfrm>
            <a:off x="214489" y="835378"/>
            <a:ext cx="6885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Mechanism: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Radical mechanism that proceed in a concerted manner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 mechanism was investigated by Kochi (1)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Zavitsas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EE200-F50A-44BE-BEF4-D2A49E81FF0E}"/>
              </a:ext>
            </a:extLst>
          </p:cNvPr>
          <p:cNvSpPr txBox="1"/>
          <p:nvPr/>
        </p:nvSpPr>
        <p:spPr>
          <a:xfrm>
            <a:off x="0" y="6245157"/>
            <a:ext cx="12620978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K. Kochi,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Tetrahedron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1962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483–497. (2) A. L. J. Beckwith, A. A.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Zavitsas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</a:t>
            </a:r>
            <a:r>
              <a:rPr lang="fr-CH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Soc.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1986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</a:t>
            </a:r>
            <a:r>
              <a:rPr lang="fr-CH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8230–8234.</a:t>
            </a:r>
          </a:p>
          <a:p>
            <a:endParaRPr lang="en-US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773D085-A3B1-4618-8B3F-4FCD41C0A5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426058"/>
              </p:ext>
            </p:extLst>
          </p:nvPr>
        </p:nvGraphicFramePr>
        <p:xfrm>
          <a:off x="617538" y="1893888"/>
          <a:ext cx="5019675" cy="401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S ChemDraw Drawing" r:id="rId4" imgW="5019755" imgH="4011930" progId="ChemDraw.Document.6.0">
                  <p:embed/>
                </p:oleObj>
              </mc:Choice>
              <mc:Fallback>
                <p:oleObj name="CS ChemDraw Drawing" r:id="rId4" imgW="5019755" imgH="4011930" progId="ChemDraw.Document.6.0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773D085-A3B1-4618-8B3F-4FCD41C0A5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538" y="1893888"/>
                        <a:ext cx="5019675" cy="4011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662F0E9-8564-4621-B957-FB5A621DE0FF}"/>
              </a:ext>
            </a:extLst>
          </p:cNvPr>
          <p:cNvSpPr txBox="1"/>
          <p:nvPr/>
        </p:nvSpPr>
        <p:spPr>
          <a:xfrm>
            <a:off x="6096000" y="2346125"/>
            <a:ext cx="58256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Homolytic cleavage of the perester initiated by the cuprous salt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Allylic H-abstraction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-butoxy radical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Addition of Cu(II) to the allyl radical to generate Cu(III) benzoate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Regioselective step: rearrangement of the Cu(III) intermediate to give the allyl ester product and the regenerated Cu(I)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Asymmetric Kharasch–</a:t>
            </a:r>
            <a:r>
              <a:rPr lang="en-US" b="1" dirty="0" err="1"/>
              <a:t>Sosnovsky</a:t>
            </a:r>
            <a:r>
              <a:rPr lang="en-US" b="1" dirty="0"/>
              <a:t> reaction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6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D0A412-DCE9-4D7F-9354-DA725CD4BF2E}"/>
              </a:ext>
            </a:extLst>
          </p:cNvPr>
          <p:cNvSpPr/>
          <p:nvPr/>
        </p:nvSpPr>
        <p:spPr>
          <a:xfrm>
            <a:off x="287245" y="1079770"/>
            <a:ext cx="3602367" cy="49686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4C91B7-19F9-4E65-922F-BFB2D7ED971D}"/>
              </a:ext>
            </a:extLst>
          </p:cNvPr>
          <p:cNvSpPr/>
          <p:nvPr/>
        </p:nvSpPr>
        <p:spPr>
          <a:xfrm>
            <a:off x="4293561" y="1079770"/>
            <a:ext cx="3602367" cy="4968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BF26A2-FB4D-447B-9701-BFF707C7C2FB}"/>
              </a:ext>
            </a:extLst>
          </p:cNvPr>
          <p:cNvSpPr/>
          <p:nvPr/>
        </p:nvSpPr>
        <p:spPr>
          <a:xfrm>
            <a:off x="8302388" y="1079770"/>
            <a:ext cx="3602367" cy="4968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AF179-B968-4D87-A633-AA24E3DD683F}"/>
              </a:ext>
            </a:extLst>
          </p:cNvPr>
          <p:cNvSpPr txBox="1"/>
          <p:nvPr/>
        </p:nvSpPr>
        <p:spPr>
          <a:xfrm>
            <a:off x="1039292" y="107977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CH" b="1" dirty="0">
                <a:solidFill>
                  <a:srgbClr val="50B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Pfaltz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group(1)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DD97A4-CEF9-48F8-BF06-468F9502AB85}"/>
              </a:ext>
            </a:extLst>
          </p:cNvPr>
          <p:cNvSpPr txBox="1"/>
          <p:nvPr/>
        </p:nvSpPr>
        <p:spPr>
          <a:xfrm>
            <a:off x="5046866" y="1079770"/>
            <a:ext cx="25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CH" b="1" dirty="0">
                <a:solidFill>
                  <a:srgbClr val="50B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Andrus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group(2)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54AC53-6DC6-4759-9645-FA98927A0ACF}"/>
              </a:ext>
            </a:extLst>
          </p:cNvPr>
          <p:cNvSpPr txBox="1"/>
          <p:nvPr/>
        </p:nvSpPr>
        <p:spPr>
          <a:xfrm>
            <a:off x="9057648" y="1079770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CH" b="1" dirty="0">
                <a:solidFill>
                  <a:srgbClr val="50B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Katsuki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group(3)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BB97C4-C71A-42F9-A213-CDBDFDC5BF90}"/>
              </a:ext>
            </a:extLst>
          </p:cNvPr>
          <p:cNvSpPr txBox="1"/>
          <p:nvPr/>
        </p:nvSpPr>
        <p:spPr>
          <a:xfrm>
            <a:off x="335437" y="149212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 Box ligands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9B50C9C-4AB0-4D83-AF38-F5BD6004B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922091"/>
              </p:ext>
            </p:extLst>
          </p:nvPr>
        </p:nvGraphicFramePr>
        <p:xfrm>
          <a:off x="359640" y="3803628"/>
          <a:ext cx="345757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CS ChemDraw Drawing" r:id="rId4" imgW="3457463" imgH="1561828" progId="ChemDraw.Document.6.0">
                  <p:embed/>
                </p:oleObj>
              </mc:Choice>
              <mc:Fallback>
                <p:oleObj name="CS ChemDraw Drawing" r:id="rId4" imgW="3457463" imgH="15618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640" y="3803628"/>
                        <a:ext cx="3457575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3C82CB9-5961-493D-A764-E2DF576F6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00638"/>
              </p:ext>
            </p:extLst>
          </p:nvPr>
        </p:nvGraphicFramePr>
        <p:xfrm>
          <a:off x="1513481" y="2334068"/>
          <a:ext cx="11747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CS ChemDraw Drawing" r:id="rId6" imgW="1174271" imgH="996451" progId="ChemDraw.Document.6.0">
                  <p:embed/>
                </p:oleObj>
              </mc:Choice>
              <mc:Fallback>
                <p:oleObj name="CS ChemDraw Drawing" r:id="rId6" imgW="1174271" imgH="9964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3481" y="2334068"/>
                        <a:ext cx="1174750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AA58FEF-02EF-4530-802E-2A5A5E4AD39D}"/>
              </a:ext>
            </a:extLst>
          </p:cNvPr>
          <p:cNvSpPr txBox="1"/>
          <p:nvPr/>
        </p:nvSpPr>
        <p:spPr>
          <a:xfrm>
            <a:off x="0" y="6245149"/>
            <a:ext cx="1187824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S. Gokhale, A. B. E.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Minidis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Pfaltz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Tetrahedron Lett.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1995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1831–1834.</a:t>
            </a:r>
            <a:r>
              <a:rPr lang="fr-CH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B. Andrus, A. B.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Argade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X. Chen, M. G.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Pamment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Tetrahedron Lett.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1995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2945–2948. (3) K. Kawasaki, S. Tsumura, T.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Katsuki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Synlett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2000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1995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1245–1246.</a:t>
            </a:r>
            <a:endParaRPr lang="fr-CH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85CD3B2-CD40-4460-A7FE-CE04A1E8D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082349"/>
              </p:ext>
            </p:extLst>
          </p:nvPr>
        </p:nvGraphicFramePr>
        <p:xfrm>
          <a:off x="5276385" y="1791905"/>
          <a:ext cx="1157287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CS ChemDraw Drawing" r:id="rId8" imgW="1157934" imgH="1526721" progId="ChemDraw.Document.6.0">
                  <p:embed/>
                </p:oleObj>
              </mc:Choice>
              <mc:Fallback>
                <p:oleObj name="CS ChemDraw Drawing" r:id="rId8" imgW="1157934" imgH="15267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76385" y="1791905"/>
                        <a:ext cx="1157287" cy="152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E71F565-A2B4-4D7B-B26D-B90CE34EFA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354286"/>
              </p:ext>
            </p:extLst>
          </p:nvPr>
        </p:nvGraphicFramePr>
        <p:xfrm>
          <a:off x="4344818" y="3367603"/>
          <a:ext cx="3586163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CS ChemDraw Drawing" r:id="rId10" imgW="3585714" imgH="2657475" progId="ChemDraw.Document.6.0">
                  <p:embed/>
                </p:oleObj>
              </mc:Choice>
              <mc:Fallback>
                <p:oleObj name="CS ChemDraw Drawing" r:id="rId10" imgW="3585714" imgH="26574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44818" y="3367603"/>
                        <a:ext cx="3586163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E402B89-A1D6-4B50-A927-7DE8C94132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532659"/>
              </p:ext>
            </p:extLst>
          </p:nvPr>
        </p:nvGraphicFramePr>
        <p:xfrm>
          <a:off x="9689161" y="2222183"/>
          <a:ext cx="77946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CS ChemDraw Drawing" r:id="rId12" imgW="780125" imgH="740092" progId="ChemDraw.Document.6.0">
                  <p:embed/>
                </p:oleObj>
              </mc:Choice>
              <mc:Fallback>
                <p:oleObj name="CS ChemDraw Drawing" r:id="rId12" imgW="780125" imgH="7400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689161" y="2222183"/>
                        <a:ext cx="779463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4E387FC-78C4-46D5-BD66-AE87EDA5A722}"/>
              </a:ext>
            </a:extLst>
          </p:cNvPr>
          <p:cNvSpPr txBox="1"/>
          <p:nvPr/>
        </p:nvSpPr>
        <p:spPr>
          <a:xfrm>
            <a:off x="4421404" y="149212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 Box ligands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DA90A9-6FAE-42F0-B974-716F63B43370}"/>
              </a:ext>
            </a:extLst>
          </p:cNvPr>
          <p:cNvSpPr txBox="1"/>
          <p:nvPr/>
        </p:nvSpPr>
        <p:spPr>
          <a:xfrm>
            <a:off x="8427720" y="1492127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 tris(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oxazoline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ligands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C35F42B-A737-4986-866D-0030E01B94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117319"/>
              </p:ext>
            </p:extLst>
          </p:nvPr>
        </p:nvGraphicFramePr>
        <p:xfrm>
          <a:off x="8429625" y="3112829"/>
          <a:ext cx="33718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CS ChemDraw Drawing" r:id="rId14" imgW="3372099" imgH="1371192" progId="ChemDraw.Document.6.0">
                  <p:embed/>
                </p:oleObj>
              </mc:Choice>
              <mc:Fallback>
                <p:oleObj name="CS ChemDraw Drawing" r:id="rId14" imgW="3372099" imgH="13711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29625" y="3112829"/>
                        <a:ext cx="337185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733726FE-A90E-4869-ABF3-DFAC415DC2CA}"/>
              </a:ext>
            </a:extLst>
          </p:cNvPr>
          <p:cNvSpPr txBox="1"/>
          <p:nvPr/>
        </p:nvSpPr>
        <p:spPr>
          <a:xfrm>
            <a:off x="8668217" y="4834832"/>
            <a:ext cx="29784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 Cu(II)-L showed higher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induction then Cu(I)-L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for cyclopentene, Cu(I)-L gave DP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67 % yield and 66%ee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82068B-02DE-4B41-9E8E-1566DF6A1FD1}"/>
              </a:ext>
            </a:extLst>
          </p:cNvPr>
          <p:cNvSpPr txBox="1"/>
          <p:nvPr/>
        </p:nvSpPr>
        <p:spPr>
          <a:xfrm>
            <a:off x="169433" y="588683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Asymmetric variant was only reported in the mid 1990s</a:t>
            </a:r>
          </a:p>
        </p:txBody>
      </p:sp>
    </p:spTree>
    <p:extLst>
      <p:ext uri="{BB962C8B-B14F-4D97-AF65-F5344CB8AC3E}">
        <p14:creationId xmlns:p14="http://schemas.microsoft.com/office/powerpoint/2010/main" val="80204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1BDC8F-4CD4-4C30-9BE3-F0514880279B}"/>
              </a:ext>
            </a:extLst>
          </p:cNvPr>
          <p:cNvSpPr txBox="1"/>
          <p:nvPr/>
        </p:nvSpPr>
        <p:spPr>
          <a:xfrm>
            <a:off x="2683631" y="919264"/>
            <a:ext cx="7785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Advantage: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level of enantioselectivity could be reached</a:t>
            </a: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C2-symmetric ligand, the facial preference give an S conformation at the allylic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85A24-7C0C-4018-B197-A3723F87C794}"/>
              </a:ext>
            </a:extLst>
          </p:cNvPr>
          <p:cNvSpPr txBox="1"/>
          <p:nvPr/>
        </p:nvSpPr>
        <p:spPr>
          <a:xfrm>
            <a:off x="2683632" y="2889496"/>
            <a:ext cx="77857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limitations: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restricted to cyclic olefins (when acyclic alkene worked, low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obtained)</a:t>
            </a: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reaction time </a:t>
            </a: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Yields were variables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04467-6692-439C-B5CE-6C10FB189B56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Asymmetric Kharasch–</a:t>
            </a:r>
            <a:r>
              <a:rPr lang="en-US" b="1" dirty="0" err="1"/>
              <a:t>Sosnovsky</a:t>
            </a:r>
            <a:r>
              <a:rPr lang="en-US" b="1" dirty="0"/>
              <a:t> reaction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86501-CBDC-4D59-9C5E-A9238883A6A2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0D66BD4-508D-4F64-AD94-B55BBF86E8A1}"/>
              </a:ext>
            </a:extLst>
          </p:cNvPr>
          <p:cNvSpPr txBox="1"/>
          <p:nvPr/>
        </p:nvSpPr>
        <p:spPr>
          <a:xfrm>
            <a:off x="169433" y="588683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Asymmetric variant was only reported in the mid 1990s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3B117-43C4-4AB8-9B80-EBB052331FFD}"/>
              </a:ext>
            </a:extLst>
          </p:cNvPr>
          <p:cNvSpPr txBox="1"/>
          <p:nvPr/>
        </p:nvSpPr>
        <p:spPr>
          <a:xfrm>
            <a:off x="5574993" y="243941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E1851-6E79-4800-B8E3-E13573C13520}"/>
              </a:ext>
            </a:extLst>
          </p:cNvPr>
          <p:cNvSpPr txBox="1"/>
          <p:nvPr/>
        </p:nvSpPr>
        <p:spPr>
          <a:xfrm>
            <a:off x="768522" y="5569404"/>
            <a:ext cx="387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more developments were needed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878ECD2-DDF5-40DA-92CE-ED839B4108FA}"/>
              </a:ext>
            </a:extLst>
          </p:cNvPr>
          <p:cNvSpPr/>
          <p:nvPr/>
        </p:nvSpPr>
        <p:spPr>
          <a:xfrm>
            <a:off x="391417" y="5654225"/>
            <a:ext cx="377105" cy="199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2A216D3-4EDC-4EE7-9CAA-BA699BD23707}"/>
              </a:ext>
            </a:extLst>
          </p:cNvPr>
          <p:cNvSpPr/>
          <p:nvPr/>
        </p:nvSpPr>
        <p:spPr>
          <a:xfrm>
            <a:off x="391417" y="5174093"/>
            <a:ext cx="377105" cy="199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62A681-2919-4E1E-8870-CEA798FBAF45}"/>
              </a:ext>
            </a:extLst>
          </p:cNvPr>
          <p:cNvSpPr txBox="1"/>
          <p:nvPr/>
        </p:nvSpPr>
        <p:spPr>
          <a:xfrm>
            <a:off x="768522" y="5089271"/>
            <a:ext cx="859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finding was that the more conformationally rigid the alkene, the better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stereocontrol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156D891-3384-40EF-B8D6-A0CB9A85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7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4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Asymmetric Kharasch–</a:t>
            </a:r>
            <a:r>
              <a:rPr lang="en-US" b="1" dirty="0" err="1"/>
              <a:t>Sosnovsky</a:t>
            </a:r>
            <a:r>
              <a:rPr lang="en-US" b="1" dirty="0"/>
              <a:t> reaction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8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D0A412-DCE9-4D7F-9354-DA725CD4BF2E}"/>
              </a:ext>
            </a:extLst>
          </p:cNvPr>
          <p:cNvSpPr/>
          <p:nvPr/>
        </p:nvSpPr>
        <p:spPr>
          <a:xfrm>
            <a:off x="287245" y="1079770"/>
            <a:ext cx="3602367" cy="49686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4C91B7-19F9-4E65-922F-BFB2D7ED971D}"/>
              </a:ext>
            </a:extLst>
          </p:cNvPr>
          <p:cNvSpPr/>
          <p:nvPr/>
        </p:nvSpPr>
        <p:spPr>
          <a:xfrm>
            <a:off x="4293561" y="1079770"/>
            <a:ext cx="3602367" cy="4968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BF26A2-FB4D-447B-9701-BFF707C7C2FB}"/>
              </a:ext>
            </a:extLst>
          </p:cNvPr>
          <p:cNvSpPr/>
          <p:nvPr/>
        </p:nvSpPr>
        <p:spPr>
          <a:xfrm>
            <a:off x="8302388" y="1079770"/>
            <a:ext cx="3602367" cy="4968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AF179-B968-4D87-A633-AA24E3DD683F}"/>
              </a:ext>
            </a:extLst>
          </p:cNvPr>
          <p:cNvSpPr txBox="1"/>
          <p:nvPr/>
        </p:nvSpPr>
        <p:spPr>
          <a:xfrm>
            <a:off x="1039292" y="107977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CH" b="1" dirty="0">
                <a:solidFill>
                  <a:srgbClr val="50B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Pfaltz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group(1)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DD97A4-CEF9-48F8-BF06-468F9502AB85}"/>
              </a:ext>
            </a:extLst>
          </p:cNvPr>
          <p:cNvSpPr txBox="1"/>
          <p:nvPr/>
        </p:nvSpPr>
        <p:spPr>
          <a:xfrm>
            <a:off x="5046866" y="107977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CH" b="1" dirty="0">
                <a:solidFill>
                  <a:srgbClr val="50B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Andrus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group(2)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54AC53-6DC6-4759-9645-FA98927A0ACF}"/>
              </a:ext>
            </a:extLst>
          </p:cNvPr>
          <p:cNvSpPr txBox="1"/>
          <p:nvPr/>
        </p:nvSpPr>
        <p:spPr>
          <a:xfrm>
            <a:off x="9057648" y="107977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CH" b="1" dirty="0">
                <a:solidFill>
                  <a:srgbClr val="50B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Kim group(3)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BB97C4-C71A-42F9-A213-CDBDFDC5BF90}"/>
              </a:ext>
            </a:extLst>
          </p:cNvPr>
          <p:cNvSpPr txBox="1"/>
          <p:nvPr/>
        </p:nvSpPr>
        <p:spPr>
          <a:xfrm>
            <a:off x="335437" y="1492127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 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boron-bridged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bisoxazoline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ligands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A58FEF-02EF-4530-802E-2A5A5E4AD39D}"/>
              </a:ext>
            </a:extLst>
          </p:cNvPr>
          <p:cNvSpPr txBox="1"/>
          <p:nvPr/>
        </p:nvSpPr>
        <p:spPr>
          <a:xfrm>
            <a:off x="0" y="6267472"/>
            <a:ext cx="1187824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Köhler, C.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Mazet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Toussaint, K.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Kulicke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Häussinger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Neuburger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Schaffner, S. Kaiser, A.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Pfaltz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Chem. Eur. J.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8530–8539.</a:t>
            </a:r>
            <a:r>
              <a:rPr lang="fr-CH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a)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B. Andrus, X. Chen,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Tetrahedron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1997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16229–16240. b) M. B. Andrus, Z. Zhou,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Am. Chem. Soc.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2002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124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8806–8807. (3) V. D. M. Hoang, P. A. N. Reddy, T.-J. Kim,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Organometallics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1026–1027.</a:t>
            </a:r>
            <a:endParaRPr lang="fr-CH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E387FC-78C4-46D5-BD66-AE87EDA5A722}"/>
              </a:ext>
            </a:extLst>
          </p:cNvPr>
          <p:cNvSpPr txBox="1"/>
          <p:nvPr/>
        </p:nvSpPr>
        <p:spPr>
          <a:xfrm>
            <a:off x="4421404" y="149212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 Box ligands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DA90A9-6FAE-42F0-B974-716F63B43370}"/>
              </a:ext>
            </a:extLst>
          </p:cNvPr>
          <p:cNvSpPr txBox="1"/>
          <p:nvPr/>
        </p:nvSpPr>
        <p:spPr>
          <a:xfrm>
            <a:off x="8332106" y="1492127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iminophosphoranyl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)ferrocenes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E152A68-9146-485A-93D2-906DF305F7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672148"/>
              </p:ext>
            </p:extLst>
          </p:nvPr>
        </p:nvGraphicFramePr>
        <p:xfrm>
          <a:off x="1583203" y="1898581"/>
          <a:ext cx="10731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CS ChemDraw Drawing" r:id="rId4" imgW="1072569" imgH="996451" progId="ChemDraw.Document.6.0">
                  <p:embed/>
                </p:oleObj>
              </mc:Choice>
              <mc:Fallback>
                <p:oleObj name="CS ChemDraw Drawing" r:id="rId4" imgW="1072569" imgH="996451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E152A68-9146-485A-93D2-906DF305F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3203" y="1898581"/>
                        <a:ext cx="1073150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69CCD57-C0A8-40F8-891A-1417B27EA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4420"/>
              </p:ext>
            </p:extLst>
          </p:nvPr>
        </p:nvGraphicFramePr>
        <p:xfrm>
          <a:off x="502801" y="3078092"/>
          <a:ext cx="3254375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CS ChemDraw Drawing" r:id="rId6" imgW="3254876" imgH="2166801" progId="ChemDraw.Document.6.0">
                  <p:embed/>
                </p:oleObj>
              </mc:Choice>
              <mc:Fallback>
                <p:oleObj name="CS ChemDraw Drawing" r:id="rId6" imgW="3254876" imgH="2166801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69CCD57-C0A8-40F8-891A-1417B27EA8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801" y="3078092"/>
                        <a:ext cx="3254375" cy="216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A2DA802-0B5B-47EB-9E66-3B5B55D4FD1D}"/>
              </a:ext>
            </a:extLst>
          </p:cNvPr>
          <p:cNvSpPr txBox="1"/>
          <p:nvPr/>
        </p:nvSpPr>
        <p:spPr>
          <a:xfrm>
            <a:off x="492590" y="5256187"/>
            <a:ext cx="3137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Enantioselectivity comparable 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BOX ligand but reaction faster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66F9EE-006C-41E9-9FDA-272B54B0E4DD}"/>
              </a:ext>
            </a:extLst>
          </p:cNvPr>
          <p:cNvSpPr txBox="1"/>
          <p:nvPr/>
        </p:nvSpPr>
        <p:spPr>
          <a:xfrm>
            <a:off x="4560014" y="4993252"/>
            <a:ext cx="30694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electron deficient perester for weakening the perester bond.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selectivities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94-99%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F48DA3C-7F7D-4409-8419-B1273084A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768514"/>
              </p:ext>
            </p:extLst>
          </p:nvPr>
        </p:nvGraphicFramePr>
        <p:xfrm>
          <a:off x="5558169" y="2183175"/>
          <a:ext cx="10731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CS ChemDraw Drawing" r:id="rId8" imgW="1072569" imgH="996451" progId="ChemDraw.Document.6.0">
                  <p:embed/>
                </p:oleObj>
              </mc:Choice>
              <mc:Fallback>
                <p:oleObj name="CS ChemDraw Drawing" r:id="rId8" imgW="1072569" imgH="996451" progId="ChemDraw.Document.6.0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F48DA3C-7F7D-4409-8419-B1273084A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58169" y="2183175"/>
                        <a:ext cx="1073150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6ACEAA3-71FA-443B-84B2-2DA7686329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086441"/>
              </p:ext>
            </p:extLst>
          </p:nvPr>
        </p:nvGraphicFramePr>
        <p:xfrm>
          <a:off x="4421404" y="3443176"/>
          <a:ext cx="3440112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CS ChemDraw Drawing" r:id="rId10" imgW="3440717" imgH="1394052" progId="ChemDraw.Document.6.0">
                  <p:embed/>
                </p:oleObj>
              </mc:Choice>
              <mc:Fallback>
                <p:oleObj name="CS ChemDraw Drawing" r:id="rId10" imgW="3440717" imgH="1394052" progId="ChemDraw.Document.6.0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6ACEAA3-71FA-443B-84B2-2DA7686329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21404" y="3443176"/>
                        <a:ext cx="3440112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C62CDDA5-BF88-4E50-ACB9-870A31C0E88D}"/>
              </a:ext>
            </a:extLst>
          </p:cNvPr>
          <p:cNvSpPr txBox="1"/>
          <p:nvPr/>
        </p:nvSpPr>
        <p:spPr>
          <a:xfrm>
            <a:off x="169446" y="584239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Recent developments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F78687B-DC34-44B4-9612-D383C7B863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87740"/>
              </p:ext>
            </p:extLst>
          </p:nvPr>
        </p:nvGraphicFramePr>
        <p:xfrm>
          <a:off x="9565757" y="1898581"/>
          <a:ext cx="127158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CS ChemDraw Drawing" r:id="rId12" imgW="1272297" imgH="921748" progId="ChemDraw.Document.6.0">
                  <p:embed/>
                </p:oleObj>
              </mc:Choice>
              <mc:Fallback>
                <p:oleObj name="CS ChemDraw Drawing" r:id="rId12" imgW="1272297" imgH="9217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565757" y="1898581"/>
                        <a:ext cx="1271588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1C163CD-E375-4FC2-8155-9765BC45B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123619"/>
              </p:ext>
            </p:extLst>
          </p:nvPr>
        </p:nvGraphicFramePr>
        <p:xfrm>
          <a:off x="8605838" y="3089275"/>
          <a:ext cx="2995612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CS ChemDraw Drawing" r:id="rId14" imgW="2995924" imgH="1686741" progId="ChemDraw.Document.6.0">
                  <p:embed/>
                </p:oleObj>
              </mc:Choice>
              <mc:Fallback>
                <p:oleObj name="CS ChemDraw Drawing" r:id="rId14" imgW="2995924" imgH="16867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605838" y="3089275"/>
                        <a:ext cx="2995612" cy="168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271A9C2-45DC-4E1C-829C-AA8C61D1C2F5}"/>
              </a:ext>
            </a:extLst>
          </p:cNvPr>
          <p:cNvSpPr txBox="1"/>
          <p:nvPr/>
        </p:nvSpPr>
        <p:spPr>
          <a:xfrm>
            <a:off x="7032824" y="4752931"/>
            <a:ext cx="61414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enantioselectivity (up to 98%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 to high yield,</a:t>
            </a:r>
          </a:p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independent of the nature of 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oleﬁn and the ligand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contrary at previous works done</a:t>
            </a:r>
          </a:p>
        </p:txBody>
      </p:sp>
    </p:spTree>
    <p:extLst>
      <p:ext uri="{BB962C8B-B14F-4D97-AF65-F5344CB8AC3E}">
        <p14:creationId xmlns:p14="http://schemas.microsoft.com/office/powerpoint/2010/main" val="183053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A1E2CE-8DCA-0734-B4A2-A0BC1FA9D3E5}"/>
              </a:ext>
            </a:extLst>
          </p:cNvPr>
          <p:cNvSpPr/>
          <p:nvPr/>
        </p:nvSpPr>
        <p:spPr>
          <a:xfrm>
            <a:off x="0" y="0"/>
            <a:ext cx="12192000" cy="4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Asymmetric Kharasch–</a:t>
            </a:r>
            <a:r>
              <a:rPr lang="en-US" b="1" dirty="0" err="1"/>
              <a:t>Sosnovsky</a:t>
            </a:r>
            <a:r>
              <a:rPr lang="en-US" b="1" dirty="0"/>
              <a:t> reaction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F07D1-2C26-C7E9-3469-08FAA3AFAC9F}"/>
              </a:ext>
            </a:extLst>
          </p:cNvPr>
          <p:cNvCxnSpPr/>
          <p:nvPr/>
        </p:nvCxnSpPr>
        <p:spPr>
          <a:xfrm>
            <a:off x="0" y="62451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5366-2DE7-F65A-FAEE-4097572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6008" y="6048414"/>
            <a:ext cx="1515992" cy="809586"/>
          </a:xfrm>
        </p:spPr>
        <p:txBody>
          <a:bodyPr/>
          <a:lstStyle/>
          <a:p>
            <a:fld id="{2C289896-4115-4A96-9C6D-BA19C9FD8446}" type="slidenum">
              <a:rPr lang="en-US" sz="2000" b="1" smtClean="0">
                <a:solidFill>
                  <a:schemeClr val="tx1">
                    <a:alpha val="25000"/>
                  </a:schemeClr>
                </a:solidFill>
              </a:rPr>
              <a:pPr/>
              <a:t>9</a:t>
            </a:fld>
            <a:endParaRPr lang="en-US" sz="2000" b="1" dirty="0">
              <a:solidFill>
                <a:schemeClr val="tx1">
                  <a:alpha val="25000"/>
                </a:schemeClr>
              </a:solidFill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F48DA3C-7F7D-4409-8419-B1273084A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279706"/>
              </p:ext>
            </p:extLst>
          </p:nvPr>
        </p:nvGraphicFramePr>
        <p:xfrm>
          <a:off x="0" y="870651"/>
          <a:ext cx="6443663" cy="51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CS ChemDraw Drawing" r:id="rId4" imgW="6443176" imgH="5123498" progId="ChemDraw.Document.6.0">
                  <p:embed/>
                </p:oleObj>
              </mc:Choice>
              <mc:Fallback>
                <p:oleObj name="CS ChemDraw Drawing" r:id="rId4" imgW="6443176" imgH="5123498" progId="ChemDraw.Document.6.0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F48DA3C-7F7D-4409-8419-B1273084A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870651"/>
                        <a:ext cx="6443663" cy="512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C62CDDA5-BF88-4E50-ACB9-870A31C0E88D}"/>
              </a:ext>
            </a:extLst>
          </p:cNvPr>
          <p:cNvSpPr txBox="1"/>
          <p:nvPr/>
        </p:nvSpPr>
        <p:spPr>
          <a:xfrm>
            <a:off x="90415" y="479005"/>
            <a:ext cx="8888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Mechanism and factors that determine the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stereocontrol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reaction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98C90C4-8CF6-4C2B-87CB-24E012FE65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346182"/>
              </p:ext>
            </p:extLst>
          </p:nvPr>
        </p:nvGraphicFramePr>
        <p:xfrm>
          <a:off x="6254750" y="495300"/>
          <a:ext cx="5937250" cy="578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CS ChemDraw Drawing" r:id="rId6" imgW="6223842" imgH="6071371" progId="ChemDraw.Document.6.0">
                  <p:embed/>
                </p:oleObj>
              </mc:Choice>
              <mc:Fallback>
                <p:oleObj name="CS ChemDraw Drawing" r:id="rId6" imgW="6223842" imgH="60713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54750" y="495300"/>
                        <a:ext cx="5937250" cy="578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2E5ECD5-432B-4390-A7F6-080B693C1B82}"/>
              </a:ext>
            </a:extLst>
          </p:cNvPr>
          <p:cNvSpPr txBox="1"/>
          <p:nvPr/>
        </p:nvSpPr>
        <p:spPr>
          <a:xfrm>
            <a:off x="0" y="6267472"/>
            <a:ext cx="1187824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K. Kochi,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Tetrahedron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1962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483–497.</a:t>
            </a:r>
            <a:r>
              <a:rPr lang="fr-CH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A. Mayoral, S. Rodríguez-Rodríguez, L.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Salvatella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Chem. Eur. J.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9274–9285.</a:t>
            </a:r>
            <a:r>
              <a:rPr lang="fr-CH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S.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Samadi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Arvinnezhad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Mansoori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Parsa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Sci. Rep.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15038. (4) D. B. Denney, D. Z. Denney, G. Feig,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Tetrahedron Lett.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1959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19–23.</a:t>
            </a:r>
            <a:endParaRPr lang="fr-CH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821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479</TotalTime>
  <Words>2795</Words>
  <Application>Microsoft Office PowerPoint</Application>
  <PresentationFormat>Widescreen</PresentationFormat>
  <Paragraphs>239</Paragraphs>
  <Slides>28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Times New Roman</vt:lpstr>
      <vt:lpstr>Wingdings</vt:lpstr>
      <vt:lpstr>Metropolitan</vt:lpstr>
      <vt:lpstr>CS ChemDraw Drawing</vt:lpstr>
      <vt:lpstr>Kharasch–Sosnovsky reaction and its application in total synthesis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application of Kharasch reaction in total synthesis</dc:title>
  <dc:creator>Delattre Morgane Elodie Marie</dc:creator>
  <cp:lastModifiedBy>Morgane Elodie Marie Delattre</cp:lastModifiedBy>
  <cp:revision>201</cp:revision>
  <dcterms:created xsi:type="dcterms:W3CDTF">2024-04-23T12:10:20Z</dcterms:created>
  <dcterms:modified xsi:type="dcterms:W3CDTF">2025-07-08T08:13:56Z</dcterms:modified>
</cp:coreProperties>
</file>