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5"/>
  </p:notesMasterIdLst>
  <p:handoutMasterIdLst>
    <p:handoutMasterId r:id="rId46"/>
  </p:handoutMasterIdLst>
  <p:sldIdLst>
    <p:sldId id="279" r:id="rId2"/>
    <p:sldId id="256" r:id="rId3"/>
    <p:sldId id="311" r:id="rId4"/>
    <p:sldId id="301" r:id="rId5"/>
    <p:sldId id="332" r:id="rId6"/>
    <p:sldId id="297" r:id="rId7"/>
    <p:sldId id="314" r:id="rId8"/>
    <p:sldId id="282" r:id="rId9"/>
    <p:sldId id="292" r:id="rId10"/>
    <p:sldId id="298" r:id="rId11"/>
    <p:sldId id="299" r:id="rId12"/>
    <p:sldId id="284" r:id="rId13"/>
    <p:sldId id="285" r:id="rId14"/>
    <p:sldId id="270" r:id="rId15"/>
    <p:sldId id="333" r:id="rId16"/>
    <p:sldId id="315" r:id="rId17"/>
    <p:sldId id="283" r:id="rId18"/>
    <p:sldId id="267" r:id="rId19"/>
    <p:sldId id="286" r:id="rId20"/>
    <p:sldId id="288" r:id="rId21"/>
    <p:sldId id="260" r:id="rId22"/>
    <p:sldId id="290" r:id="rId23"/>
    <p:sldId id="278" r:id="rId24"/>
    <p:sldId id="266" r:id="rId25"/>
    <p:sldId id="316" r:id="rId26"/>
    <p:sldId id="277" r:id="rId27"/>
    <p:sldId id="294" r:id="rId28"/>
    <p:sldId id="259" r:id="rId29"/>
    <p:sldId id="317" r:id="rId30"/>
    <p:sldId id="318" r:id="rId31"/>
    <p:sldId id="319" r:id="rId32"/>
    <p:sldId id="324" r:id="rId33"/>
    <p:sldId id="320" r:id="rId34"/>
    <p:sldId id="321" r:id="rId35"/>
    <p:sldId id="322" r:id="rId36"/>
    <p:sldId id="323" r:id="rId37"/>
    <p:sldId id="325" r:id="rId38"/>
    <p:sldId id="326" r:id="rId39"/>
    <p:sldId id="329" r:id="rId40"/>
    <p:sldId id="307" r:id="rId41"/>
    <p:sldId id="331" r:id="rId42"/>
    <p:sldId id="309" r:id="rId43"/>
    <p:sldId id="330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1DDD"/>
    <a:srgbClr val="006C31"/>
    <a:srgbClr val="3DE359"/>
    <a:srgbClr val="00C425"/>
    <a:srgbClr val="21FF4B"/>
    <a:srgbClr val="E85706"/>
    <a:srgbClr val="FCA60C"/>
    <a:srgbClr val="C89800"/>
    <a:srgbClr val="000000"/>
    <a:srgbClr val="2B0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92" autoAdjust="0"/>
    <p:restoredTop sz="89720" autoAdjust="0"/>
  </p:normalViewPr>
  <p:slideViewPr>
    <p:cSldViewPr snapToGrid="0">
      <p:cViewPr varScale="1">
        <p:scale>
          <a:sx n="99" d="100"/>
          <a:sy n="99" d="100"/>
        </p:scale>
        <p:origin x="167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.emf"/><Relationship Id="rId4" Type="http://schemas.openxmlformats.org/officeDocument/2006/relationships/image" Target="../media/image7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55E14B-01C9-432A-B0BD-0237B0C06681}" type="datetime1">
              <a:rPr lang="en-GB" smtClean="0"/>
              <a:t>10/02/2024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4B85C-0C90-4F28-94D7-735DBBCA2B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879522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FA6B2-D470-4132-B1B5-3E841E43D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78205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769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1675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Isolated-NHC_Ag-CH2F _Stable </a:t>
            </a:r>
            <a:r>
              <a:rPr lang="fr-FR" dirty="0" err="1"/>
              <a:t>complex</a:t>
            </a:r>
            <a:r>
              <a:rPr lang="fr-FR" dirty="0"/>
              <a:t>)- </a:t>
            </a:r>
            <a:r>
              <a:rPr lang="fr-FR" dirty="0" err="1"/>
              <a:t>homolytic</a:t>
            </a:r>
            <a:r>
              <a:rPr lang="fr-FR" dirty="0"/>
              <a:t> </a:t>
            </a:r>
            <a:r>
              <a:rPr lang="fr-FR" dirty="0" err="1"/>
              <a:t>cleavage</a:t>
            </a:r>
            <a:r>
              <a:rPr lang="fr-FR" dirty="0"/>
              <a:t> of Ag-CH2F- </a:t>
            </a:r>
            <a:r>
              <a:rPr lang="fr-FR" dirty="0" err="1"/>
              <a:t>even</a:t>
            </a:r>
            <a:r>
              <a:rPr lang="fr-FR" dirty="0"/>
              <a:t> at -50 </a:t>
            </a:r>
            <a:r>
              <a:rPr lang="fr-FR" dirty="0" err="1"/>
              <a:t>oC</a:t>
            </a:r>
            <a:r>
              <a:rPr lang="fr-FR" dirty="0"/>
              <a:t>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614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861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Polyfluoroarylation-Allylation</a:t>
            </a:r>
            <a:r>
              <a:rPr lang="fr-FR" dirty="0"/>
              <a:t> –f </a:t>
            </a:r>
            <a:r>
              <a:rPr lang="fr-FR" dirty="0" err="1"/>
              <a:t>diazocompound</a:t>
            </a:r>
            <a:r>
              <a:rPr lang="fr-FR" dirty="0"/>
              <a:t>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219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992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938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1164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0000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6838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Catellani</a:t>
            </a:r>
            <a:r>
              <a:rPr lang="fr-FR" dirty="0"/>
              <a:t> 2004-ArI/P-</a:t>
            </a:r>
            <a:r>
              <a:rPr lang="fr-FR" dirty="0" err="1"/>
              <a:t>sub</a:t>
            </a:r>
            <a:r>
              <a:rPr lang="fr-FR" dirty="0"/>
              <a:t>-</a:t>
            </a:r>
            <a:r>
              <a:rPr lang="fr-FR" dirty="0" err="1"/>
              <a:t>ArI</a:t>
            </a:r>
            <a:r>
              <a:rPr lang="fr-FR" dirty="0"/>
              <a:t>, </a:t>
            </a:r>
            <a:r>
              <a:rPr lang="fr-FR" dirty="0" err="1"/>
              <a:t>Phenyl</a:t>
            </a:r>
            <a:r>
              <a:rPr lang="fr-FR" dirty="0"/>
              <a:t> </a:t>
            </a:r>
            <a:r>
              <a:rPr lang="fr-FR" dirty="0" err="1"/>
              <a:t>acetylene</a:t>
            </a:r>
            <a:r>
              <a:rPr lang="fr-FR" dirty="0"/>
              <a:t>, slow  addition- </a:t>
            </a:r>
            <a:r>
              <a:rPr lang="fr-FR" dirty="0" err="1"/>
              <a:t>otherwise</a:t>
            </a:r>
            <a:r>
              <a:rPr lang="fr-FR" dirty="0"/>
              <a:t> </a:t>
            </a:r>
            <a:r>
              <a:rPr lang="fr-FR" dirty="0" err="1"/>
              <a:t>bypdt</a:t>
            </a:r>
            <a:r>
              <a:rPr lang="fr-FR" dirty="0"/>
              <a:t>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598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7685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0942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9991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0177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Control </a:t>
            </a:r>
            <a:r>
              <a:rPr lang="fr-FR" dirty="0" err="1"/>
              <a:t>exp-Cu+Phosphine</a:t>
            </a:r>
            <a:r>
              <a:rPr lang="fr-FR" dirty="0"/>
              <a:t> ligand – </a:t>
            </a:r>
            <a:r>
              <a:rPr lang="fr-FR" dirty="0" err="1"/>
              <a:t>recemise</a:t>
            </a:r>
            <a:r>
              <a:rPr lang="fr-FR" dirty="0"/>
              <a:t> the </a:t>
            </a:r>
            <a:r>
              <a:rPr lang="fr-FR" dirty="0" err="1"/>
              <a:t>enantiopure</a:t>
            </a:r>
            <a:r>
              <a:rPr lang="fr-FR" dirty="0"/>
              <a:t> </a:t>
            </a:r>
            <a:r>
              <a:rPr lang="fr-FR" dirty="0" err="1"/>
              <a:t>aziridide</a:t>
            </a:r>
            <a:r>
              <a:rPr lang="fr-FR" dirty="0"/>
              <a:t> </a:t>
            </a:r>
            <a:r>
              <a:rPr lang="fr-FR" dirty="0" err="1"/>
              <a:t>faster</a:t>
            </a:r>
            <a:r>
              <a:rPr lang="fr-FR" dirty="0"/>
              <a:t>. 10% NHC </a:t>
            </a:r>
            <a:r>
              <a:rPr lang="fr-FR" dirty="0" err="1"/>
              <a:t>completely</a:t>
            </a:r>
            <a:r>
              <a:rPr lang="fr-FR" dirty="0"/>
              <a:t> </a:t>
            </a:r>
            <a:r>
              <a:rPr lang="fr-FR" dirty="0" err="1"/>
              <a:t>supress</a:t>
            </a:r>
            <a:r>
              <a:rPr lang="fr-FR" dirty="0"/>
              <a:t> the </a:t>
            </a:r>
            <a:r>
              <a:rPr lang="fr-FR" dirty="0" err="1"/>
              <a:t>racemization</a:t>
            </a:r>
            <a:r>
              <a:rPr lang="fr-FR" dirty="0"/>
              <a:t>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5330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Breslow </a:t>
            </a:r>
            <a:r>
              <a:rPr lang="fr-FR" dirty="0" err="1"/>
              <a:t>intermediate</a:t>
            </a:r>
            <a:r>
              <a:rPr lang="fr-FR" dirty="0"/>
              <a:t> I-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90002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8761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Suzukicoupling</a:t>
            </a:r>
            <a:r>
              <a:rPr lang="fr-FR" dirty="0"/>
              <a:t>- </a:t>
            </a:r>
            <a:r>
              <a:rPr lang="fr-FR" dirty="0" err="1"/>
              <a:t>lower</a:t>
            </a:r>
            <a:r>
              <a:rPr lang="fr-FR" dirty="0"/>
              <a:t> the rate of </a:t>
            </a:r>
            <a:r>
              <a:rPr lang="fr-FR" dirty="0" err="1"/>
              <a:t>oxidative</a:t>
            </a:r>
            <a:r>
              <a:rPr lang="fr-FR" dirty="0"/>
              <a:t> addition and </a:t>
            </a:r>
            <a:r>
              <a:rPr lang="fr-FR" dirty="0" err="1"/>
              <a:t>transmetallation</a:t>
            </a:r>
            <a:r>
              <a:rPr lang="fr-FR" dirty="0"/>
              <a:t> for SP3 center- for  sp3 center facile beta hydride </a:t>
            </a:r>
            <a:r>
              <a:rPr lang="fr-FR" dirty="0" err="1"/>
              <a:t>elimination</a:t>
            </a:r>
            <a:endParaRPr lang="fr-FR" dirty="0"/>
          </a:p>
          <a:p>
            <a:r>
              <a:rPr lang="fr-FR" dirty="0" err="1"/>
              <a:t>Secondary</a:t>
            </a:r>
            <a:r>
              <a:rPr lang="fr-FR" dirty="0"/>
              <a:t> </a:t>
            </a:r>
            <a:r>
              <a:rPr lang="fr-FR" dirty="0" err="1"/>
              <a:t>benzylic</a:t>
            </a:r>
            <a:r>
              <a:rPr lang="fr-FR" dirty="0"/>
              <a:t> Borane- </a:t>
            </a:r>
            <a:r>
              <a:rPr lang="fr-FR" dirty="0" err="1"/>
              <a:t>works</a:t>
            </a:r>
            <a:r>
              <a:rPr lang="fr-FR" dirty="0"/>
              <a:t> </a:t>
            </a:r>
            <a:r>
              <a:rPr lang="fr-FR" dirty="0" err="1"/>
              <a:t>moderate</a:t>
            </a:r>
            <a:r>
              <a:rPr lang="fr-FR" dirty="0"/>
              <a:t> %</a:t>
            </a:r>
            <a:r>
              <a:rPr lang="fr-FR" dirty="0" err="1"/>
              <a:t>ee</a:t>
            </a:r>
            <a:r>
              <a:rPr lang="fr-FR" dirty="0"/>
              <a:t> and </a:t>
            </a:r>
            <a:r>
              <a:rPr lang="fr-FR" dirty="0" err="1"/>
              <a:t>yield</a:t>
            </a:r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4581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Visible light source- 26w compact </a:t>
            </a:r>
            <a:r>
              <a:rPr lang="fr-FR" dirty="0" err="1"/>
              <a:t>fluorecent</a:t>
            </a:r>
            <a:r>
              <a:rPr lang="fr-FR" dirty="0"/>
              <a:t> light bulb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1991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9586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26w compact </a:t>
            </a:r>
            <a:r>
              <a:rPr lang="fr-FR" dirty="0" err="1"/>
              <a:t>fluorecent</a:t>
            </a:r>
            <a:r>
              <a:rPr lang="fr-FR" dirty="0"/>
              <a:t> light bulb- light source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902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5419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Nicholas </a:t>
            </a:r>
            <a:r>
              <a:rPr lang="fr-FR" dirty="0" err="1"/>
              <a:t>reaction</a:t>
            </a:r>
            <a:r>
              <a:rPr lang="fr-FR" dirty="0"/>
              <a:t> 1972-multistep- 1st </a:t>
            </a:r>
            <a:r>
              <a:rPr lang="fr-FR" dirty="0" err="1"/>
              <a:t>asymmetric</a:t>
            </a:r>
            <a:r>
              <a:rPr lang="fr-FR" dirty="0"/>
              <a:t> </a:t>
            </a:r>
            <a:r>
              <a:rPr lang="fr-FR" dirty="0" err="1"/>
              <a:t>proporgyl</a:t>
            </a:r>
            <a:r>
              <a:rPr lang="fr-FR" dirty="0"/>
              <a:t> radical </a:t>
            </a:r>
            <a:r>
              <a:rPr lang="fr-FR" dirty="0" err="1"/>
              <a:t>cyanation</a:t>
            </a:r>
            <a:endParaRPr lang="fr-FR" dirty="0"/>
          </a:p>
          <a:p>
            <a:endParaRPr lang="fr-FR" dirty="0"/>
          </a:p>
          <a:p>
            <a:r>
              <a:rPr lang="fr-FR" dirty="0"/>
              <a:t>Ph-PTZ- </a:t>
            </a:r>
            <a:r>
              <a:rPr lang="fr-FR" dirty="0" err="1"/>
              <a:t>phenothiazine</a:t>
            </a:r>
            <a:endParaRPr lang="fr-FR" dirty="0"/>
          </a:p>
          <a:p>
            <a:r>
              <a:rPr lang="fr-FR" dirty="0"/>
              <a:t>Visible light- 300- 400 nm ( 2*  3W </a:t>
            </a:r>
            <a:r>
              <a:rPr lang="fr-FR" dirty="0" err="1"/>
              <a:t>purple</a:t>
            </a:r>
            <a:r>
              <a:rPr lang="fr-FR" dirty="0"/>
              <a:t> </a:t>
            </a:r>
            <a:r>
              <a:rPr lang="fr-FR" dirty="0" err="1"/>
              <a:t>LEDs</a:t>
            </a:r>
            <a:r>
              <a:rPr lang="fr-FR" dirty="0"/>
              <a:t> 390nm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5309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8067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8470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30135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Dual activation – </a:t>
            </a:r>
            <a:r>
              <a:rPr lang="fr-FR" dirty="0" err="1"/>
              <a:t>confirmed</a:t>
            </a:r>
            <a:r>
              <a:rPr lang="fr-FR" dirty="0"/>
              <a:t> by  mass- domino </a:t>
            </a:r>
            <a:r>
              <a:rPr lang="fr-FR" dirty="0" err="1"/>
              <a:t>manner</a:t>
            </a:r>
            <a:r>
              <a:rPr lang="fr-FR" dirty="0"/>
              <a:t> (box)</a:t>
            </a:r>
          </a:p>
          <a:p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0050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6519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1334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Deracemization-complete</a:t>
            </a:r>
            <a:r>
              <a:rPr lang="fr-FR" dirty="0"/>
              <a:t> transformation </a:t>
            </a:r>
            <a:r>
              <a:rPr lang="fr-FR" dirty="0" err="1"/>
              <a:t>racemate</a:t>
            </a:r>
            <a:r>
              <a:rPr lang="fr-FR" dirty="0"/>
              <a:t> to single </a:t>
            </a:r>
            <a:r>
              <a:rPr lang="fr-FR" dirty="0" err="1"/>
              <a:t>stereo</a:t>
            </a:r>
            <a:r>
              <a:rPr lang="fr-FR" dirty="0"/>
              <a:t> </a:t>
            </a:r>
            <a:r>
              <a:rPr lang="fr-FR" dirty="0" err="1"/>
              <a:t>isomeric</a:t>
            </a:r>
            <a:r>
              <a:rPr lang="fr-FR" dirty="0"/>
              <a:t> </a:t>
            </a:r>
            <a:r>
              <a:rPr lang="fr-FR" dirty="0" err="1"/>
              <a:t>product</a:t>
            </a:r>
            <a:r>
              <a:rPr lang="fr-FR" dirty="0"/>
              <a:t>.</a:t>
            </a:r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2223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53765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110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Note- </a:t>
            </a:r>
            <a:r>
              <a:rPr lang="en-IN" sz="900" u="none" dirty="0"/>
              <a:t>One catalyst and one catalytic cycle but substrate activation across two sites-ex- asymmetric hydrogenation of polar compound (</a:t>
            </a:r>
            <a:r>
              <a:rPr lang="en-IN" sz="900" u="none" dirty="0" err="1"/>
              <a:t>Nayori</a:t>
            </a:r>
            <a:r>
              <a:rPr lang="en-IN" sz="900" u="none" dirty="0"/>
              <a:t>)</a:t>
            </a:r>
            <a:endParaRPr lang="fr-FR" u="none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8832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0506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09837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6154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144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Note- </a:t>
            </a:r>
            <a:r>
              <a:rPr lang="en-IN" sz="900" u="none" dirty="0"/>
              <a:t>One catalyst and one catalytic cycle but substrate activation across two sites-ex- asymmetric hydrogenation of polar compound (</a:t>
            </a:r>
            <a:r>
              <a:rPr lang="en-IN" sz="900" u="none" dirty="0" err="1"/>
              <a:t>Nayori</a:t>
            </a:r>
            <a:r>
              <a:rPr lang="en-IN" sz="900" u="none" dirty="0"/>
              <a:t>)</a:t>
            </a:r>
            <a:endParaRPr lang="fr-FR" u="none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166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922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8247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DBPO = di-</a:t>
            </a:r>
            <a:r>
              <a:rPr lang="fr-FR" dirty="0" err="1"/>
              <a:t>tertbutyl</a:t>
            </a:r>
            <a:r>
              <a:rPr lang="fr-FR" dirty="0"/>
              <a:t> </a:t>
            </a:r>
            <a:r>
              <a:rPr lang="fr-FR" dirty="0" err="1"/>
              <a:t>peroxyoxalate</a:t>
            </a:r>
            <a:endParaRPr lang="fr-FR" dirty="0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082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e l'en-têt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E7968B2-4A5F-4D84-B4C8-475C26277558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0FA6B2-D470-4132-B1B5-3E841E43D95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927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02B9-2F0E-409D-8FA3-CDC27D9BBD53}" type="datetime1">
              <a:rPr lang="en-GB" smtClean="0"/>
              <a:t>10/02/2024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LCSA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1006-67CF-4275-8BB6-2AA49A52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340277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02B9-2F0E-409D-8FA3-CDC27D9BBD53}" type="datetime1">
              <a:rPr lang="en-GB" smtClean="0"/>
              <a:t>10/02/2024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LCSA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1006-67CF-4275-8BB6-2AA49A52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393560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02B9-2F0E-409D-8FA3-CDC27D9BBD53}" type="datetime1">
              <a:rPr lang="en-GB" smtClean="0"/>
              <a:t>10/02/2024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LCSA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1006-67CF-4275-8BB6-2AA49A52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178016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02B9-2F0E-409D-8FA3-CDC27D9BBD53}" type="datetime1">
              <a:rPr lang="en-GB" smtClean="0"/>
              <a:t>10/02/2024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LCSA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1006-67CF-4275-8BB6-2AA49A52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084935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02B9-2F0E-409D-8FA3-CDC27D9BBD53}" type="datetime1">
              <a:rPr lang="en-GB" smtClean="0"/>
              <a:t>10/02/2024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LCSA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1006-67CF-4275-8BB6-2AA49A52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05829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02B9-2F0E-409D-8FA3-CDC27D9BBD53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LCSA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1006-67CF-4275-8BB6-2AA49A52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814642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02B9-2F0E-409D-8FA3-CDC27D9BBD53}" type="datetime1">
              <a:rPr lang="en-GB" smtClean="0"/>
              <a:t>10/02/2024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LCSA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1006-67CF-4275-8BB6-2AA49A52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478943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02B9-2F0E-409D-8FA3-CDC27D9BBD53}" type="datetime1">
              <a:rPr lang="en-GB" smtClean="0"/>
              <a:t>10/02/2024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LCSA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1006-67CF-4275-8BB6-2AA49A52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66680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02B9-2F0E-409D-8FA3-CDC27D9BBD53}" type="datetime1">
              <a:rPr lang="en-GB" smtClean="0"/>
              <a:t>10/02/2024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LCSA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1006-67CF-4275-8BB6-2AA49A52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908712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02B9-2F0E-409D-8FA3-CDC27D9BBD53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LCSA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1006-67CF-4275-8BB6-2AA49A52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048324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02B9-2F0E-409D-8FA3-CDC27D9BBD53}" type="datetime1">
              <a:rPr lang="en-GB" smtClean="0"/>
              <a:t>10/02/2024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LCSA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F21006-67CF-4275-8BB6-2AA49A52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42464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02B9-2F0E-409D-8FA3-CDC27D9BBD53}" type="datetime1">
              <a:rPr lang="en-GB" smtClean="0"/>
              <a:t>10/02/2024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LCSA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21006-67CF-4275-8BB6-2AA49A5245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127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1.emf"/><Relationship Id="rId4" Type="http://schemas.openxmlformats.org/officeDocument/2006/relationships/oleObject" Target="../embeddings/oleObject9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0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5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6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7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9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1.bin"/><Relationship Id="rId5" Type="http://schemas.openxmlformats.org/officeDocument/2006/relationships/image" Target="../media/image23.emf"/><Relationship Id="rId4" Type="http://schemas.openxmlformats.org/officeDocument/2006/relationships/oleObject" Target="../embeddings/oleObject20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2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23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29.emf"/><Relationship Id="rId4" Type="http://schemas.openxmlformats.org/officeDocument/2006/relationships/oleObject" Target="../embeddings/oleObject24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25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26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33.emf"/><Relationship Id="rId4" Type="http://schemas.openxmlformats.org/officeDocument/2006/relationships/oleObject" Target="../embeddings/oleObject27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34.emf"/><Relationship Id="rId4" Type="http://schemas.openxmlformats.org/officeDocument/2006/relationships/oleObject" Target="../embeddings/oleObject28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29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36.emf"/><Relationship Id="rId4" Type="http://schemas.openxmlformats.org/officeDocument/2006/relationships/oleObject" Target="../embeddings/oleObject30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6.vml"/><Relationship Id="rId5" Type="http://schemas.openxmlformats.org/officeDocument/2006/relationships/image" Target="../media/image37.emf"/><Relationship Id="rId4" Type="http://schemas.openxmlformats.org/officeDocument/2006/relationships/oleObject" Target="../embeddings/oleObject31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38.emf"/><Relationship Id="rId4" Type="http://schemas.openxmlformats.org/officeDocument/2006/relationships/oleObject" Target="../embeddings/oleObject32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8.vml"/><Relationship Id="rId5" Type="http://schemas.openxmlformats.org/officeDocument/2006/relationships/image" Target="../media/image39.emf"/><Relationship Id="rId4" Type="http://schemas.openxmlformats.org/officeDocument/2006/relationships/oleObject" Target="../embeddings/oleObject33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7.emf"/><Relationship Id="rId5" Type="http://schemas.openxmlformats.org/officeDocument/2006/relationships/image" Target="../media/image4.e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6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9.vml"/><Relationship Id="rId5" Type="http://schemas.openxmlformats.org/officeDocument/2006/relationships/image" Target="../media/image40.emf"/><Relationship Id="rId4" Type="http://schemas.openxmlformats.org/officeDocument/2006/relationships/oleObject" Target="../embeddings/oleObject34.bin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476994" y="6309318"/>
            <a:ext cx="319248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1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886761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270198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3">
            <a:extLst>
              <a:ext uri="{FF2B5EF4-FFF2-40B4-BE49-F238E27FC236}">
                <a16:creationId xmlns:a16="http://schemas.microsoft.com/office/drawing/2014/main" id="{266059C6-5EC4-4FDA-A0E7-15FB1DC6C0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608140-4FF5-4D36-A3CD-FB816027D5BB}"/>
              </a:ext>
            </a:extLst>
          </p:cNvPr>
          <p:cNvSpPr txBox="1"/>
          <p:nvPr/>
        </p:nvSpPr>
        <p:spPr>
          <a:xfrm>
            <a:off x="347754" y="269699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EEB925-D594-481A-9AFC-DEAE0E712799}"/>
              </a:ext>
            </a:extLst>
          </p:cNvPr>
          <p:cNvSpPr/>
          <p:nvPr/>
        </p:nvSpPr>
        <p:spPr>
          <a:xfrm>
            <a:off x="1622503" y="970939"/>
            <a:ext cx="58989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Cooperative Catalysis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C9EDF5F-8FF5-4349-9462-CD207D42EC80}"/>
              </a:ext>
            </a:extLst>
          </p:cNvPr>
          <p:cNvCxnSpPr/>
          <p:nvPr/>
        </p:nvCxnSpPr>
        <p:spPr>
          <a:xfrm>
            <a:off x="1129118" y="1505760"/>
            <a:ext cx="702526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6A909CC-E83D-4A98-B248-7017EF910B8F}"/>
              </a:ext>
            </a:extLst>
          </p:cNvPr>
          <p:cNvSpPr txBox="1"/>
          <p:nvPr/>
        </p:nvSpPr>
        <p:spPr>
          <a:xfrm>
            <a:off x="3082565" y="5017132"/>
            <a:ext cx="2978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Speaker: D Sathish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Supervisor: Prof.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Jieping Zhu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Date: 08/02/2024</a:t>
            </a:r>
          </a:p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Venue/Time: </a:t>
            </a:r>
            <a:r>
              <a:rPr lang="en-CH" sz="1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BCH3118 at 17:30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C489AFE-4322-45A3-B789-2E8C99E739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2218961"/>
              </p:ext>
            </p:extLst>
          </p:nvPr>
        </p:nvGraphicFramePr>
        <p:xfrm>
          <a:off x="1959398" y="2329798"/>
          <a:ext cx="5225205" cy="22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21" name="CS ChemDraw Drawing" r:id="rId4" imgW="7715452" imgH="3296156" progId="ChemDraw.Document.6.0">
                  <p:embed/>
                </p:oleObj>
              </mc:Choice>
              <mc:Fallback>
                <p:oleObj name="CS ChemDraw Drawing" r:id="rId4" imgW="7715452" imgH="329615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9398" y="2329798"/>
                        <a:ext cx="5225205" cy="223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0014881C-840C-4506-96F7-1A9772ABDA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97" y="78735"/>
            <a:ext cx="1514701" cy="7270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2D48ED-D279-4B8B-909B-155DF9D8E3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4603" y="78735"/>
            <a:ext cx="1579236" cy="7769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643727-8C7C-4F04-A938-8623BDF1460E}"/>
              </a:ext>
            </a:extLst>
          </p:cNvPr>
          <p:cNvSpPr txBox="1"/>
          <p:nvPr/>
        </p:nvSpPr>
        <p:spPr>
          <a:xfrm>
            <a:off x="3165493" y="1650523"/>
            <a:ext cx="27927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LSPN Group Seminar</a:t>
            </a:r>
          </a:p>
        </p:txBody>
      </p:sp>
    </p:spTree>
    <p:extLst>
      <p:ext uri="{BB962C8B-B14F-4D97-AF65-F5344CB8AC3E}">
        <p14:creationId xmlns:p14="http://schemas.microsoft.com/office/powerpoint/2010/main" val="3781068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191099" y="6309318"/>
            <a:ext cx="605143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10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E791224-2475-4674-A41A-69F362DE7FEE}"/>
              </a:ext>
            </a:extLst>
          </p:cNvPr>
          <p:cNvSpPr/>
          <p:nvPr/>
        </p:nvSpPr>
        <p:spPr>
          <a:xfrm>
            <a:off x="209168" y="2609850"/>
            <a:ext cx="8725664" cy="1733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56652FFF-0A04-4826-A56A-94B8A31D9A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9512941"/>
              </p:ext>
            </p:extLst>
          </p:nvPr>
        </p:nvGraphicFramePr>
        <p:xfrm>
          <a:off x="766685" y="1196239"/>
          <a:ext cx="7610631" cy="46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68" name="CS ChemDraw Drawing" r:id="rId4" imgW="15675583" imgH="9492455" progId="ChemDraw.Document.6.0">
                  <p:embed/>
                </p:oleObj>
              </mc:Choice>
              <mc:Fallback>
                <p:oleObj name="CS ChemDraw Drawing" r:id="rId4" imgW="15675583" imgH="949245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6685" y="1196239"/>
                        <a:ext cx="7610631" cy="46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9FC1214-707F-4F2F-A280-6BF924AA7DA0}"/>
              </a:ext>
            </a:extLst>
          </p:cNvPr>
          <p:cNvSpPr txBox="1"/>
          <p:nvPr/>
        </p:nvSpPr>
        <p:spPr>
          <a:xfrm>
            <a:off x="347754" y="726574"/>
            <a:ext cx="62903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Arylboration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 of Alkenes by Cooperative Palladium/Copper Catalysis</a:t>
            </a:r>
            <a:endParaRPr lang="en-CH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D46A9D-096D-4844-84A6-2EF67F5B7037}"/>
              </a:ext>
            </a:extLst>
          </p:cNvPr>
          <p:cNvSpPr txBox="1"/>
          <p:nvPr/>
        </p:nvSpPr>
        <p:spPr>
          <a:xfrm>
            <a:off x="294069" y="395573"/>
            <a:ext cx="4018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Metal/Metal Cooperative Catalysis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90C2702-EB2F-4BA6-B8E3-2FBE9ED92B21}"/>
              </a:ext>
            </a:extLst>
          </p:cNvPr>
          <p:cNvSpPr/>
          <p:nvPr/>
        </p:nvSpPr>
        <p:spPr>
          <a:xfrm>
            <a:off x="347754" y="5913958"/>
            <a:ext cx="43323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Kazuhiko Semba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J. Am. Chem. Soc.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136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7567−7570.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ate Placeholder 13">
            <a:extLst>
              <a:ext uri="{FF2B5EF4-FFF2-40B4-BE49-F238E27FC236}">
                <a16:creationId xmlns:a16="http://schemas.microsoft.com/office/drawing/2014/main" id="{1660A30B-1811-4D96-ABA0-CC298A2605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</p:spTree>
    <p:extLst>
      <p:ext uri="{BB962C8B-B14F-4D97-AF65-F5344CB8AC3E}">
        <p14:creationId xmlns:p14="http://schemas.microsoft.com/office/powerpoint/2010/main" val="183857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476994" y="6309318"/>
            <a:ext cx="319248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11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B1FDC9E0-403C-49EB-8D34-8F2F1E360649}"/>
              </a:ext>
            </a:extLst>
          </p:cNvPr>
          <p:cNvSpPr/>
          <p:nvPr/>
        </p:nvSpPr>
        <p:spPr>
          <a:xfrm>
            <a:off x="347754" y="5913958"/>
            <a:ext cx="34658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Qilong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Shen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 Commun</a:t>
            </a:r>
            <a:r>
              <a:rPr lang="fr-FR" sz="1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2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r>
              <a:rPr lang="fr-FR" sz="12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20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5405-5411.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611FC68-31CB-4BB7-B7E9-7C7E4FADB6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1928198"/>
              </p:ext>
            </p:extLst>
          </p:nvPr>
        </p:nvGraphicFramePr>
        <p:xfrm>
          <a:off x="1563688" y="1397000"/>
          <a:ext cx="601662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86" name="CS ChemDraw Drawing" r:id="rId4" imgW="10903816" imgH="7366715" progId="ChemDraw.Document.6.0">
                  <p:embed/>
                </p:oleObj>
              </mc:Choice>
              <mc:Fallback>
                <p:oleObj name="CS ChemDraw Drawing" r:id="rId4" imgW="10903816" imgH="736671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63688" y="1397000"/>
                        <a:ext cx="6016625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5B247C2-6FC0-4685-BD97-DB430111FD49}"/>
              </a:ext>
            </a:extLst>
          </p:cNvPr>
          <p:cNvSpPr txBox="1"/>
          <p:nvPr/>
        </p:nvSpPr>
        <p:spPr>
          <a:xfrm>
            <a:off x="294069" y="803092"/>
            <a:ext cx="5120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Direct </a:t>
            </a:r>
            <a:r>
              <a:rPr lang="en-US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difluoromethylation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 of aryl bromides and iodides</a:t>
            </a:r>
            <a:endParaRPr lang="en-CH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7B348E-5730-4A92-91F9-9DB968DA7253}"/>
              </a:ext>
            </a:extLst>
          </p:cNvPr>
          <p:cNvSpPr txBox="1"/>
          <p:nvPr/>
        </p:nvSpPr>
        <p:spPr>
          <a:xfrm>
            <a:off x="294069" y="401228"/>
            <a:ext cx="4277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Metal/Metal Cooperative Catalysis</a:t>
            </a:r>
          </a:p>
        </p:txBody>
      </p:sp>
      <p:sp>
        <p:nvSpPr>
          <p:cNvPr id="11" name="Date Placeholder 13">
            <a:extLst>
              <a:ext uri="{FF2B5EF4-FFF2-40B4-BE49-F238E27FC236}">
                <a16:creationId xmlns:a16="http://schemas.microsoft.com/office/drawing/2014/main" id="{1579802A-F3D5-46C7-8A52-BBF2A19C5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</p:spTree>
    <p:extLst>
      <p:ext uri="{BB962C8B-B14F-4D97-AF65-F5344CB8AC3E}">
        <p14:creationId xmlns:p14="http://schemas.microsoft.com/office/powerpoint/2010/main" val="3046068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341567" y="6309318"/>
            <a:ext cx="454675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12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8929DC7-A008-42DD-8C3A-A0071DD8C2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0603961"/>
              </p:ext>
            </p:extLst>
          </p:nvPr>
        </p:nvGraphicFramePr>
        <p:xfrm>
          <a:off x="580467" y="1240930"/>
          <a:ext cx="7983061" cy="43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68" name="CS ChemDraw Drawing" r:id="rId4" imgW="16595731" imgH="8982062" progId="ChemDraw.Document.6.0">
                  <p:embed/>
                </p:oleObj>
              </mc:Choice>
              <mc:Fallback>
                <p:oleObj name="CS ChemDraw Drawing" r:id="rId4" imgW="16595731" imgH="898206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0467" y="1240930"/>
                        <a:ext cx="7983061" cy="43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4B2D9138-DD3A-49A6-BB76-F09DA96D24F9}"/>
              </a:ext>
            </a:extLst>
          </p:cNvPr>
          <p:cNvSpPr txBox="1"/>
          <p:nvPr/>
        </p:nvSpPr>
        <p:spPr>
          <a:xfrm>
            <a:off x="294069" y="810717"/>
            <a:ext cx="39479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>
                <a:latin typeface="Arial" panose="020B0604020202020204" pitchFamily="34" charset="0"/>
                <a:cs typeface="Arial" panose="020B0604020202020204" pitchFamily="34" charset="0"/>
              </a:rPr>
              <a:t>Cooperative Palladium/Copper Catalysis.</a:t>
            </a:r>
            <a:endParaRPr lang="en-US" sz="1600" i="1" u="sng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5A1C3B-88D7-4418-B9AD-1D732021ADFE}"/>
              </a:ext>
            </a:extLst>
          </p:cNvPr>
          <p:cNvSpPr txBox="1"/>
          <p:nvPr/>
        </p:nvSpPr>
        <p:spPr>
          <a:xfrm>
            <a:off x="294069" y="401228"/>
            <a:ext cx="415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Metal/Metal Cooperative Catalysis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B971909-BA14-4326-B0DA-3968D8EE9A9B}"/>
              </a:ext>
            </a:extLst>
          </p:cNvPr>
          <p:cNvSpPr/>
          <p:nvPr/>
        </p:nvSpPr>
        <p:spPr>
          <a:xfrm>
            <a:off x="347754" y="5913958"/>
            <a:ext cx="45739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Kazuhiko Semba</a:t>
            </a:r>
            <a:r>
              <a:rPr lang="en-GB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Angew. Chem. Int. Ed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128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6383– 6387.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ate Placeholder 13">
            <a:extLst>
              <a:ext uri="{FF2B5EF4-FFF2-40B4-BE49-F238E27FC236}">
                <a16:creationId xmlns:a16="http://schemas.microsoft.com/office/drawing/2014/main" id="{4195AC31-E29D-4234-A535-40C9AAA652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</p:spTree>
    <p:extLst>
      <p:ext uri="{BB962C8B-B14F-4D97-AF65-F5344CB8AC3E}">
        <p14:creationId xmlns:p14="http://schemas.microsoft.com/office/powerpoint/2010/main" val="20041222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361575" y="6309318"/>
            <a:ext cx="434667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13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9D3DFC-BAD4-4558-AEAF-7FD0566C95DC}"/>
              </a:ext>
            </a:extLst>
          </p:cNvPr>
          <p:cNvSpPr txBox="1"/>
          <p:nvPr/>
        </p:nvSpPr>
        <p:spPr>
          <a:xfrm>
            <a:off x="294069" y="401228"/>
            <a:ext cx="4470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Metal/Metal Cooperative Catalysis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9E547B1-FC8E-4215-93A3-EC0223970D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9135073"/>
              </p:ext>
            </p:extLst>
          </p:nvPr>
        </p:nvGraphicFramePr>
        <p:xfrm>
          <a:off x="2314715" y="1331455"/>
          <a:ext cx="4514570" cy="44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37" name="CS ChemDraw Drawing" r:id="rId4" imgW="8637757" imgH="8542886" progId="ChemDraw.Document.6.0">
                  <p:embed/>
                </p:oleObj>
              </mc:Choice>
              <mc:Fallback>
                <p:oleObj name="CS ChemDraw Drawing" r:id="rId4" imgW="8637757" imgH="854288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14715" y="1331455"/>
                        <a:ext cx="4514570" cy="44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F7249FAB-6FBB-4BDA-8299-BFB79FAAAA51}"/>
              </a:ext>
            </a:extLst>
          </p:cNvPr>
          <p:cNvSpPr/>
          <p:nvPr/>
        </p:nvSpPr>
        <p:spPr>
          <a:xfrm>
            <a:off x="347754" y="5913958"/>
            <a:ext cx="39231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Xiaoming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Wang,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Angew</a:t>
            </a:r>
            <a:r>
              <a:rPr lang="en-GB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Chem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135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e2023079.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0AA4BB-D8EB-4719-99C1-1874AE67DFA0}"/>
              </a:ext>
            </a:extLst>
          </p:cNvPr>
          <p:cNvSpPr txBox="1"/>
          <p:nvPr/>
        </p:nvSpPr>
        <p:spPr>
          <a:xfrm>
            <a:off x="294069" y="810708"/>
            <a:ext cx="56636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Cooperative Bimetallic Catalysis via One-Metal/Two-Ligands</a:t>
            </a:r>
            <a:endParaRPr lang="en-CH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ate Placeholder 13">
            <a:extLst>
              <a:ext uri="{FF2B5EF4-FFF2-40B4-BE49-F238E27FC236}">
                <a16:creationId xmlns:a16="http://schemas.microsoft.com/office/drawing/2014/main" id="{67BC4221-A1BE-434E-9A04-CA71B4A6BD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</p:spTree>
    <p:extLst>
      <p:ext uri="{BB962C8B-B14F-4D97-AF65-F5344CB8AC3E}">
        <p14:creationId xmlns:p14="http://schemas.microsoft.com/office/powerpoint/2010/main" val="3358444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90560" y="6309318"/>
            <a:ext cx="505682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14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D8E8452-8614-4C69-8776-9B1AB168C4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306843"/>
              </p:ext>
            </p:extLst>
          </p:nvPr>
        </p:nvGraphicFramePr>
        <p:xfrm>
          <a:off x="1274763" y="1524000"/>
          <a:ext cx="6594475" cy="3636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760" name="CS ChemDraw Drawing" r:id="rId4" imgW="12921604" imgH="7125726" progId="ChemDraw.Document.6.0">
                  <p:embed/>
                </p:oleObj>
              </mc:Choice>
              <mc:Fallback>
                <p:oleObj name="CS ChemDraw Drawing" r:id="rId4" imgW="12921604" imgH="712572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74763" y="1524000"/>
                        <a:ext cx="6594475" cy="3636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EDA4AAFD-03B3-4F95-ADD4-CB98CACE59BA}"/>
              </a:ext>
            </a:extLst>
          </p:cNvPr>
          <p:cNvSpPr txBox="1"/>
          <p:nvPr/>
        </p:nvSpPr>
        <p:spPr>
          <a:xfrm>
            <a:off x="294069" y="401228"/>
            <a:ext cx="416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Metal/Metal Cooperative Catalysis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7937EA-C370-42F8-921E-EFA22EC23342}"/>
              </a:ext>
            </a:extLst>
          </p:cNvPr>
          <p:cNvSpPr/>
          <p:nvPr/>
        </p:nvSpPr>
        <p:spPr>
          <a:xfrm>
            <a:off x="347754" y="5913958"/>
            <a:ext cx="39231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Xiaoming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Wang,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Angew</a:t>
            </a:r>
            <a:r>
              <a:rPr lang="en-GB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Chem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135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e2023079.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E766BF-18AF-4CCC-9EF1-88859F70B8B8}"/>
              </a:ext>
            </a:extLst>
          </p:cNvPr>
          <p:cNvSpPr txBox="1"/>
          <p:nvPr/>
        </p:nvSpPr>
        <p:spPr>
          <a:xfrm>
            <a:off x="300636" y="813850"/>
            <a:ext cx="5493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Cooperative bimetallic </a:t>
            </a:r>
            <a:r>
              <a:rPr lang="en-GB" sz="1600" u="sng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160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atalysis via one-metal/two-Ligands</a:t>
            </a:r>
            <a:endParaRPr lang="en-CH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ate Placeholder 13">
            <a:extLst>
              <a:ext uri="{FF2B5EF4-FFF2-40B4-BE49-F238E27FC236}">
                <a16:creationId xmlns:a16="http://schemas.microsoft.com/office/drawing/2014/main" id="{A056B80A-D9D8-4943-9719-96082B3888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</p:spTree>
    <p:extLst>
      <p:ext uri="{BB962C8B-B14F-4D97-AF65-F5344CB8AC3E}">
        <p14:creationId xmlns:p14="http://schemas.microsoft.com/office/powerpoint/2010/main" val="2459688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90560" y="6309318"/>
            <a:ext cx="505682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15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DA4AAFD-03B3-4F95-ADD4-CB98CACE59BA}"/>
              </a:ext>
            </a:extLst>
          </p:cNvPr>
          <p:cNvSpPr txBox="1"/>
          <p:nvPr/>
        </p:nvSpPr>
        <p:spPr>
          <a:xfrm>
            <a:off x="294069" y="401228"/>
            <a:ext cx="416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Metal/Metal Cooperative Catalysis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7937EA-C370-42F8-921E-EFA22EC23342}"/>
              </a:ext>
            </a:extLst>
          </p:cNvPr>
          <p:cNvSpPr/>
          <p:nvPr/>
        </p:nvSpPr>
        <p:spPr>
          <a:xfrm>
            <a:off x="347754" y="5913958"/>
            <a:ext cx="39231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Xiaoming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Wang,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i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Angew</a:t>
            </a:r>
            <a:r>
              <a:rPr lang="en-GB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Chem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135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e2023079.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E766BF-18AF-4CCC-9EF1-88859F70B8B8}"/>
              </a:ext>
            </a:extLst>
          </p:cNvPr>
          <p:cNvSpPr txBox="1"/>
          <p:nvPr/>
        </p:nvSpPr>
        <p:spPr>
          <a:xfrm>
            <a:off x="300636" y="813850"/>
            <a:ext cx="5493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Cooperative bimetallic </a:t>
            </a:r>
            <a:r>
              <a:rPr lang="en-GB" sz="1600" u="sng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160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atalysis via one-metal/two-Ligands</a:t>
            </a:r>
            <a:endParaRPr lang="en-CH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ate Placeholder 13">
            <a:extLst>
              <a:ext uri="{FF2B5EF4-FFF2-40B4-BE49-F238E27FC236}">
                <a16:creationId xmlns:a16="http://schemas.microsoft.com/office/drawing/2014/main" id="{A056B80A-D9D8-4943-9719-96082B3888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21BB3B-32AE-4649-88D6-DF80BC913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604" y="1309536"/>
            <a:ext cx="6064792" cy="44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21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036888" y="6309318"/>
            <a:ext cx="759354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16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D29164C-F593-4179-B760-46DFCBB9F589}"/>
              </a:ext>
            </a:extLst>
          </p:cNvPr>
          <p:cNvSpPr txBox="1"/>
          <p:nvPr/>
        </p:nvSpPr>
        <p:spPr>
          <a:xfrm>
            <a:off x="1012628" y="1549803"/>
            <a:ext cx="7118744" cy="357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endParaRPr lang="en-US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Different combinations of cooperative catalysis in organic transformations</a:t>
            </a:r>
          </a:p>
          <a:p>
            <a:endParaRPr lang="en-US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Metal/Metal Cooperative Catalysis</a:t>
            </a:r>
          </a:p>
          <a:p>
            <a:pPr lvl="1"/>
            <a:endParaRPr lang="en-US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Metal/Organo- Cooperative Catalysis</a:t>
            </a:r>
          </a:p>
          <a:p>
            <a:pPr lvl="1"/>
            <a:endParaRPr lang="en-US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Metal/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Photoredox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Cooperative Catalysis  </a:t>
            </a:r>
          </a:p>
          <a:p>
            <a:pPr lvl="1"/>
            <a:endParaRPr lang="en-US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Organo-/Organo- Cooperative Catalysis</a:t>
            </a:r>
          </a:p>
          <a:p>
            <a:pPr lvl="1"/>
            <a:endParaRPr lang="en-US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Date Placeholder 13">
            <a:extLst>
              <a:ext uri="{FF2B5EF4-FFF2-40B4-BE49-F238E27FC236}">
                <a16:creationId xmlns:a16="http://schemas.microsoft.com/office/drawing/2014/main" id="{06B2C781-FD15-4A32-8F38-643CEC57C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</p:spTree>
    <p:extLst>
      <p:ext uri="{BB962C8B-B14F-4D97-AF65-F5344CB8AC3E}">
        <p14:creationId xmlns:p14="http://schemas.microsoft.com/office/powerpoint/2010/main" val="1554211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322906" y="6309318"/>
            <a:ext cx="473336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17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401444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6B0D3DF-C9FF-4405-8454-1EAAE543CAD5}"/>
              </a:ext>
            </a:extLst>
          </p:cNvPr>
          <p:cNvSpPr txBox="1"/>
          <p:nvPr/>
        </p:nvSpPr>
        <p:spPr>
          <a:xfrm>
            <a:off x="294069" y="401228"/>
            <a:ext cx="4127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Metal/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Organio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Cooperative Catalysis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7D4599A-1027-41DB-A5F8-EAD9C1E52D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9904485"/>
              </p:ext>
            </p:extLst>
          </p:nvPr>
        </p:nvGraphicFramePr>
        <p:xfrm>
          <a:off x="604838" y="1601788"/>
          <a:ext cx="7631112" cy="359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764" name="CS ChemDraw Drawing" r:id="rId4" imgW="11077354" imgH="5223710" progId="ChemDraw.Document.6.0">
                  <p:embed/>
                </p:oleObj>
              </mc:Choice>
              <mc:Fallback>
                <p:oleObj name="CS ChemDraw Drawing" r:id="rId4" imgW="11077354" imgH="522371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4838" y="1601788"/>
                        <a:ext cx="7631112" cy="3598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0DC3D0AA-3143-4763-BB64-1EA911D826D2}"/>
              </a:ext>
            </a:extLst>
          </p:cNvPr>
          <p:cNvSpPr/>
          <p:nvPr/>
        </p:nvSpPr>
        <p:spPr>
          <a:xfrm>
            <a:off x="294069" y="5917783"/>
            <a:ext cx="42906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Benjamin List, </a:t>
            </a:r>
            <a:r>
              <a:rPr 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Angew. Chem. Int. Ed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9471 –9474.</a:t>
            </a:r>
            <a:endParaRPr lang="de-DE" sz="1200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54C314-E684-4AA2-9E32-99AE87006F88}"/>
              </a:ext>
            </a:extLst>
          </p:cNvPr>
          <p:cNvSpPr txBox="1"/>
          <p:nvPr/>
        </p:nvSpPr>
        <p:spPr>
          <a:xfrm>
            <a:off x="300636" y="813850"/>
            <a:ext cx="6954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u="sng" dirty="0">
                <a:latin typeface="Arial" panose="020B0604020202020204" pitchFamily="34" charset="0"/>
                <a:cs typeface="Arial" panose="020B0604020202020204" pitchFamily="34" charset="0"/>
              </a:rPr>
              <a:t>Asymmetric </a:t>
            </a:r>
            <a:r>
              <a:rPr lang="el-GR" sz="1600" u="sng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IN" sz="1600" u="sng" dirty="0">
                <a:latin typeface="Arial" panose="020B0604020202020204" pitchFamily="34" charset="0"/>
                <a:cs typeface="Arial" panose="020B0604020202020204" pitchFamily="34" charset="0"/>
              </a:rPr>
              <a:t>-allylation of </a:t>
            </a:r>
            <a:r>
              <a:rPr lang="el-GR" sz="1600" u="sng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IN" sz="1600" u="sng" dirty="0">
                <a:latin typeface="Arial" panose="020B0604020202020204" pitchFamily="34" charset="0"/>
                <a:cs typeface="Arial" panose="020B0604020202020204" pitchFamily="34" charset="0"/>
              </a:rPr>
              <a:t>-branched aldehydes by Pd/enamine-catalysis </a:t>
            </a:r>
            <a:endParaRPr lang="en-CH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ate Placeholder 13">
            <a:extLst>
              <a:ext uri="{FF2B5EF4-FFF2-40B4-BE49-F238E27FC236}">
                <a16:creationId xmlns:a16="http://schemas.microsoft.com/office/drawing/2014/main" id="{18C082DF-D635-47A1-AD62-200ED7F8A1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</p:spTree>
    <p:extLst>
      <p:ext uri="{BB962C8B-B14F-4D97-AF65-F5344CB8AC3E}">
        <p14:creationId xmlns:p14="http://schemas.microsoft.com/office/powerpoint/2010/main" val="123087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332237" y="6309318"/>
            <a:ext cx="464005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18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9E64AD9-1B81-4E00-8B2F-854823C78B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1874462"/>
              </p:ext>
            </p:extLst>
          </p:nvPr>
        </p:nvGraphicFramePr>
        <p:xfrm>
          <a:off x="1039813" y="1357313"/>
          <a:ext cx="6997700" cy="435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304" name="CS ChemDraw Drawing" r:id="rId4" imgW="11990317" imgH="7465628" progId="ChemDraw.Document.6.0">
                  <p:embed/>
                </p:oleObj>
              </mc:Choice>
              <mc:Fallback>
                <p:oleObj name="CS ChemDraw Drawing" r:id="rId4" imgW="11990317" imgH="746562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39813" y="1357313"/>
                        <a:ext cx="6997700" cy="4356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0EC80870-F1E6-40C2-AD4C-E982B4102F93}"/>
              </a:ext>
            </a:extLst>
          </p:cNvPr>
          <p:cNvSpPr/>
          <p:nvPr/>
        </p:nvSpPr>
        <p:spPr>
          <a:xfrm>
            <a:off x="294069" y="5917783"/>
            <a:ext cx="42906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Benjamin List, </a:t>
            </a:r>
            <a:r>
              <a:rPr 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Angew. Chem. Int. Ed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9471 –9474.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830DC4-3925-4F3C-BFE1-6C816852D0EA}"/>
              </a:ext>
            </a:extLst>
          </p:cNvPr>
          <p:cNvSpPr txBox="1"/>
          <p:nvPr/>
        </p:nvSpPr>
        <p:spPr>
          <a:xfrm>
            <a:off x="294069" y="401228"/>
            <a:ext cx="4127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Metal/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Organio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Cooperative Catalysis</a:t>
            </a:r>
          </a:p>
        </p:txBody>
      </p:sp>
      <p:sp>
        <p:nvSpPr>
          <p:cNvPr id="10" name="Date Placeholder 13">
            <a:extLst>
              <a:ext uri="{FF2B5EF4-FFF2-40B4-BE49-F238E27FC236}">
                <a16:creationId xmlns:a16="http://schemas.microsoft.com/office/drawing/2014/main" id="{4C9DB811-5564-461B-BE5D-C2CA63375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3778F4-A52F-4EFD-A8E9-5FFDA0CFDCE1}"/>
              </a:ext>
            </a:extLst>
          </p:cNvPr>
          <p:cNvSpPr txBox="1"/>
          <p:nvPr/>
        </p:nvSpPr>
        <p:spPr>
          <a:xfrm>
            <a:off x="300636" y="813850"/>
            <a:ext cx="6954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u="sng" dirty="0">
                <a:latin typeface="Arial" panose="020B0604020202020204" pitchFamily="34" charset="0"/>
                <a:cs typeface="Arial" panose="020B0604020202020204" pitchFamily="34" charset="0"/>
              </a:rPr>
              <a:t>Asymmetric </a:t>
            </a:r>
            <a:r>
              <a:rPr lang="el-GR" sz="1600" u="sng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IN" sz="1600" u="sng" dirty="0">
                <a:latin typeface="Arial" panose="020B0604020202020204" pitchFamily="34" charset="0"/>
                <a:cs typeface="Arial" panose="020B0604020202020204" pitchFamily="34" charset="0"/>
              </a:rPr>
              <a:t>-allylation of </a:t>
            </a:r>
            <a:r>
              <a:rPr lang="el-GR" sz="1600" u="sng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IN" sz="1600" u="sng" dirty="0">
                <a:latin typeface="Arial" panose="020B0604020202020204" pitchFamily="34" charset="0"/>
                <a:cs typeface="Arial" panose="020B0604020202020204" pitchFamily="34" charset="0"/>
              </a:rPr>
              <a:t>-branched aldehydes by Pd/enamine-catalysis </a:t>
            </a:r>
            <a:endParaRPr lang="en-CH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4752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76253" y="6309318"/>
            <a:ext cx="519989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19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FE10272-5E35-4E5B-89A3-E852258AA5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7736203"/>
              </p:ext>
            </p:extLst>
          </p:nvPr>
        </p:nvGraphicFramePr>
        <p:xfrm>
          <a:off x="1314899" y="1234276"/>
          <a:ext cx="6514198" cy="46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64" name="CS ChemDraw Drawing" r:id="rId4" imgW="13721749" imgH="9705749" progId="ChemDraw.Document.6.0">
                  <p:embed/>
                </p:oleObj>
              </mc:Choice>
              <mc:Fallback>
                <p:oleObj name="CS ChemDraw Drawing" r:id="rId4" imgW="13721749" imgH="970574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14899" y="1234276"/>
                        <a:ext cx="6514198" cy="46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2A1D643A-701B-4306-BF2F-62EE4DE7784C}"/>
              </a:ext>
            </a:extLst>
          </p:cNvPr>
          <p:cNvSpPr/>
          <p:nvPr/>
        </p:nvSpPr>
        <p:spPr>
          <a:xfrm>
            <a:off x="294069" y="589915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Jianrong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Zhou</a:t>
            </a:r>
            <a:r>
              <a:rPr lang="de-DE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ACS </a:t>
            </a:r>
            <a:r>
              <a:rPr lang="en-GB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Catal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1635−1639.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37E9A5-F5CB-4B4A-98AE-ABFC704073C9}"/>
              </a:ext>
            </a:extLst>
          </p:cNvPr>
          <p:cNvSpPr txBox="1"/>
          <p:nvPr/>
        </p:nvSpPr>
        <p:spPr>
          <a:xfrm>
            <a:off x="294069" y="401228"/>
            <a:ext cx="4127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Metal/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Organio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Cooperative Catalysis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B193F4-8507-4DC5-BCB2-68DF4B0C0FC3}"/>
              </a:ext>
            </a:extLst>
          </p:cNvPr>
          <p:cNvSpPr txBox="1"/>
          <p:nvPr/>
        </p:nvSpPr>
        <p:spPr>
          <a:xfrm>
            <a:off x="300636" y="813850"/>
            <a:ext cx="5665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u="sng" dirty="0">
                <a:latin typeface="Arial" panose="020B0604020202020204" pitchFamily="34" charset="0"/>
                <a:cs typeface="Arial" panose="020B0604020202020204" pitchFamily="34" charset="0"/>
              </a:rPr>
              <a:t>Cooperative catalysis by norbornene and palladium complex</a:t>
            </a:r>
            <a:endParaRPr lang="en-CH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ate Placeholder 13">
            <a:extLst>
              <a:ext uri="{FF2B5EF4-FFF2-40B4-BE49-F238E27FC236}">
                <a16:creationId xmlns:a16="http://schemas.microsoft.com/office/drawing/2014/main" id="{4CC26983-3A7E-419A-AB9C-50681FD11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</p:spTree>
    <p:extLst>
      <p:ext uri="{BB962C8B-B14F-4D97-AF65-F5344CB8AC3E}">
        <p14:creationId xmlns:p14="http://schemas.microsoft.com/office/powerpoint/2010/main" val="1888498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476994" y="6309318"/>
            <a:ext cx="319248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2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4608140-4FF5-4D36-A3CD-FB816027D5BB}"/>
              </a:ext>
            </a:extLst>
          </p:cNvPr>
          <p:cNvSpPr txBox="1"/>
          <p:nvPr/>
        </p:nvSpPr>
        <p:spPr>
          <a:xfrm>
            <a:off x="347754" y="474115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Outlook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29164C-F593-4179-B760-46DFCBB9F589}"/>
              </a:ext>
            </a:extLst>
          </p:cNvPr>
          <p:cNvSpPr txBox="1"/>
          <p:nvPr/>
        </p:nvSpPr>
        <p:spPr>
          <a:xfrm>
            <a:off x="1012628" y="1549803"/>
            <a:ext cx="7118744" cy="357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Different combinations of cooperative catalysis in organic transformations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Metal/Metal Cooperative Catalysis</a:t>
            </a: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Metal/Organo- Cooperative Catalysis</a:t>
            </a: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Metal/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Photoredox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Cooperative Catalysis  </a:t>
            </a: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Organo-/Organo- Cooperative Catalysis</a:t>
            </a: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Date Placeholder 13">
            <a:extLst>
              <a:ext uri="{FF2B5EF4-FFF2-40B4-BE49-F238E27FC236}">
                <a16:creationId xmlns:a16="http://schemas.microsoft.com/office/drawing/2014/main" id="{17473DA4-B52F-4488-B533-D2F397D28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</p:spTree>
    <p:extLst>
      <p:ext uri="{BB962C8B-B14F-4D97-AF65-F5344CB8AC3E}">
        <p14:creationId xmlns:p14="http://schemas.microsoft.com/office/powerpoint/2010/main" val="193046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85584" y="6309318"/>
            <a:ext cx="510658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20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DA76CB0-3274-4B0C-BD04-6E89DF2FA9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2813861"/>
              </p:ext>
            </p:extLst>
          </p:nvPr>
        </p:nvGraphicFramePr>
        <p:xfrm>
          <a:off x="1968500" y="1255713"/>
          <a:ext cx="4676775" cy="237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22" name="CS ChemDraw Drawing" r:id="rId4" imgW="11080588" imgH="5633751" progId="ChemDraw.Document.6.0">
                  <p:embed/>
                </p:oleObj>
              </mc:Choice>
              <mc:Fallback>
                <p:oleObj name="CS ChemDraw Drawing" r:id="rId4" imgW="11080588" imgH="563375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68500" y="1255713"/>
                        <a:ext cx="4676775" cy="2378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3C585AB-D27B-4DB2-BB61-B3DA25582D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4802014"/>
              </p:ext>
            </p:extLst>
          </p:nvPr>
        </p:nvGraphicFramePr>
        <p:xfrm>
          <a:off x="2548011" y="3907240"/>
          <a:ext cx="3870162" cy="205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23" name="CS ChemDraw Drawing" r:id="rId6" imgW="8879920" imgH="4708640" progId="ChemDraw.Document.6.0">
                  <p:embed/>
                </p:oleObj>
              </mc:Choice>
              <mc:Fallback>
                <p:oleObj name="CS ChemDraw Drawing" r:id="rId6" imgW="8879920" imgH="470864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48011" y="3907240"/>
                        <a:ext cx="3870162" cy="205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88C5899-0DBE-4AFC-8EAB-8B43008C5881}"/>
              </a:ext>
            </a:extLst>
          </p:cNvPr>
          <p:cNvCxnSpPr>
            <a:cxnSpLocks/>
          </p:cNvCxnSpPr>
          <p:nvPr/>
        </p:nvCxnSpPr>
        <p:spPr>
          <a:xfrm>
            <a:off x="662473" y="3817504"/>
            <a:ext cx="7641238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F4DC12F-9E08-4367-B1B4-8AF2D168B819}"/>
              </a:ext>
            </a:extLst>
          </p:cNvPr>
          <p:cNvSpPr txBox="1"/>
          <p:nvPr/>
        </p:nvSpPr>
        <p:spPr>
          <a:xfrm>
            <a:off x="347753" y="401228"/>
            <a:ext cx="4073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Metal/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Organio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Cooperative Catalysis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D133D8-E2C3-4BE2-8359-33332A54CB36}"/>
              </a:ext>
            </a:extLst>
          </p:cNvPr>
          <p:cNvSpPr txBox="1"/>
          <p:nvPr/>
        </p:nvSpPr>
        <p:spPr>
          <a:xfrm>
            <a:off x="347754" y="756405"/>
            <a:ext cx="84484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</a:rPr>
              <a:t>cooperative N-heterocyclic carbene and </a:t>
            </a:r>
            <a:r>
              <a:rPr lang="en-GB" u="sng" dirty="0" err="1"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</a:rPr>
              <a:t> catalysis- </a:t>
            </a:r>
            <a:r>
              <a:rPr lang="en-GB" u="sng" dirty="0" err="1">
                <a:latin typeface="Arial" panose="020B0604020202020204" pitchFamily="34" charset="0"/>
                <a:cs typeface="Arial" panose="020B0604020202020204" pitchFamily="34" charset="0"/>
              </a:rPr>
              <a:t>Diastereodivergent</a:t>
            </a:r>
            <a:r>
              <a:rPr lang="en-GB" u="sng" dirty="0">
                <a:latin typeface="Arial" panose="020B0604020202020204" pitchFamily="34" charset="0"/>
                <a:cs typeface="Arial" panose="020B0604020202020204" pitchFamily="34" charset="0"/>
              </a:rPr>
              <a:t> synthesis</a:t>
            </a:r>
            <a:endParaRPr lang="en-CH" sz="1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EE505C-A675-41E9-87A2-7F3D2E5186E4}"/>
              </a:ext>
            </a:extLst>
          </p:cNvPr>
          <p:cNvSpPr/>
          <p:nvPr/>
        </p:nvSpPr>
        <p:spPr>
          <a:xfrm>
            <a:off x="255491" y="5917783"/>
            <a:ext cx="35573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Frank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Glorius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Nature Catalysis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,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48–54.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38D2D4CB-7901-4D2A-BB5B-CADC527C79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</p:spTree>
    <p:extLst>
      <p:ext uri="{BB962C8B-B14F-4D97-AF65-F5344CB8AC3E}">
        <p14:creationId xmlns:p14="http://schemas.microsoft.com/office/powerpoint/2010/main" val="18808700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303711" y="6309318"/>
            <a:ext cx="492531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21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F6EC00B-4AD4-431C-BF56-6B7AA4A083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3958294"/>
              </p:ext>
            </p:extLst>
          </p:nvPr>
        </p:nvGraphicFramePr>
        <p:xfrm>
          <a:off x="873125" y="1724025"/>
          <a:ext cx="7397750" cy="356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546" name="CS ChemDraw Drawing" r:id="rId4" imgW="14646568" imgH="7057026" progId="ChemDraw.Document.6.0">
                  <p:embed/>
                </p:oleObj>
              </mc:Choice>
              <mc:Fallback>
                <p:oleObj name="CS ChemDraw Drawing" r:id="rId4" imgW="14646568" imgH="705702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3125" y="1724025"/>
                        <a:ext cx="7397750" cy="3563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C075C813-C520-4671-B2BA-C9F79929D9AD}"/>
              </a:ext>
            </a:extLst>
          </p:cNvPr>
          <p:cNvSpPr/>
          <p:nvPr/>
        </p:nvSpPr>
        <p:spPr>
          <a:xfrm>
            <a:off x="255491" y="5917783"/>
            <a:ext cx="35141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Frank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Glorius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Nature Catalysis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,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48–54.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9CBC58-B003-4A55-AFEC-3D4EF9EC2530}"/>
              </a:ext>
            </a:extLst>
          </p:cNvPr>
          <p:cNvSpPr txBox="1"/>
          <p:nvPr/>
        </p:nvSpPr>
        <p:spPr>
          <a:xfrm>
            <a:off x="347753" y="401228"/>
            <a:ext cx="4073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Metal/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Organio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Cooperative Catalysis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621A3C-0A31-4578-A50C-2B233178AA20}"/>
              </a:ext>
            </a:extLst>
          </p:cNvPr>
          <p:cNvSpPr txBox="1"/>
          <p:nvPr/>
        </p:nvSpPr>
        <p:spPr>
          <a:xfrm>
            <a:off x="347753" y="758415"/>
            <a:ext cx="850217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u="sng" dirty="0">
                <a:latin typeface="Arial" panose="020B0604020202020204" pitchFamily="34" charset="0"/>
                <a:cs typeface="Arial" panose="020B0604020202020204" pitchFamily="34" charset="0"/>
              </a:rPr>
              <a:t>cooperative N-heterocyclic carbene and </a:t>
            </a:r>
            <a:r>
              <a:rPr lang="en-GB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Ir</a:t>
            </a:r>
            <a:r>
              <a:rPr lang="en-GB" sz="1600" u="sng" dirty="0">
                <a:latin typeface="Arial" panose="020B0604020202020204" pitchFamily="34" charset="0"/>
                <a:cs typeface="Arial" panose="020B0604020202020204" pitchFamily="34" charset="0"/>
              </a:rPr>
              <a:t> catalysis- </a:t>
            </a:r>
            <a:r>
              <a:rPr lang="en-GB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Diastereodivergent</a:t>
            </a:r>
            <a:r>
              <a:rPr lang="en-GB" sz="1600" u="sng" dirty="0">
                <a:latin typeface="Arial" panose="020B0604020202020204" pitchFamily="34" charset="0"/>
                <a:cs typeface="Arial" panose="020B0604020202020204" pitchFamily="34" charset="0"/>
              </a:rPr>
              <a:t> synthesis</a:t>
            </a:r>
            <a:endParaRPr lang="en-CH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ate Placeholder 13">
            <a:extLst>
              <a:ext uri="{FF2B5EF4-FFF2-40B4-BE49-F238E27FC236}">
                <a16:creationId xmlns:a16="http://schemas.microsoft.com/office/drawing/2014/main" id="{264650B2-0CA1-4F6B-A75A-C371297099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</p:spTree>
    <p:extLst>
      <p:ext uri="{BB962C8B-B14F-4D97-AF65-F5344CB8AC3E}">
        <p14:creationId xmlns:p14="http://schemas.microsoft.com/office/powerpoint/2010/main" val="3076248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48675" y="6309318"/>
            <a:ext cx="547567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22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7F7AE7C-AA05-4CD6-BF6D-F67C8ECDAB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5599827"/>
              </p:ext>
            </p:extLst>
          </p:nvPr>
        </p:nvGraphicFramePr>
        <p:xfrm>
          <a:off x="2794000" y="1371600"/>
          <a:ext cx="3556000" cy="154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14" name="CS ChemDraw Drawing" r:id="rId4" imgW="7346818" imgH="3199761" progId="ChemDraw.Document.6.0">
                  <p:embed/>
                </p:oleObj>
              </mc:Choice>
              <mc:Fallback>
                <p:oleObj name="CS ChemDraw Drawing" r:id="rId4" imgW="7346818" imgH="319976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94000" y="1371600"/>
                        <a:ext cx="3556000" cy="154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BF96147-4E52-47FF-B724-F25A007369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8218301"/>
              </p:ext>
            </p:extLst>
          </p:nvPr>
        </p:nvGraphicFramePr>
        <p:xfrm>
          <a:off x="560066" y="3196957"/>
          <a:ext cx="7876924" cy="21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15" name="CS ChemDraw Drawing" r:id="rId6" imgW="15190897" imgH="4167674" progId="ChemDraw.Document.6.0">
                  <p:embed/>
                </p:oleObj>
              </mc:Choice>
              <mc:Fallback>
                <p:oleObj name="CS ChemDraw Drawing" r:id="rId6" imgW="15190897" imgH="416767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60066" y="3196957"/>
                        <a:ext cx="7876924" cy="216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B37E4038-AC99-4E6B-A944-897DA4AE3885}"/>
              </a:ext>
            </a:extLst>
          </p:cNvPr>
          <p:cNvSpPr txBox="1"/>
          <p:nvPr/>
        </p:nvSpPr>
        <p:spPr>
          <a:xfrm>
            <a:off x="347753" y="401228"/>
            <a:ext cx="4073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Metal/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Organio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Cooperative Catalysis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7235E4-2002-4093-8790-0AB1345F84DC}"/>
              </a:ext>
            </a:extLst>
          </p:cNvPr>
          <p:cNvSpPr txBox="1"/>
          <p:nvPr/>
        </p:nvSpPr>
        <p:spPr>
          <a:xfrm>
            <a:off x="347754" y="756405"/>
            <a:ext cx="80892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u="sng" dirty="0">
                <a:latin typeface="Arial" panose="020B0604020202020204" pitchFamily="34" charset="0"/>
                <a:cs typeface="Arial" panose="020B0604020202020204" pitchFamily="34" charset="0"/>
              </a:rPr>
              <a:t>Kinetic resolution of aziridine –NHC/Copper cooperative catalysis</a:t>
            </a:r>
            <a:endParaRPr lang="en-CH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330B92-AA6F-488D-BF4E-2FEE8F3B94DA}"/>
              </a:ext>
            </a:extLst>
          </p:cNvPr>
          <p:cNvSpPr/>
          <p:nvPr/>
        </p:nvSpPr>
        <p:spPr>
          <a:xfrm>
            <a:off x="255491" y="5917783"/>
            <a:ext cx="42734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Liu-Zhu Gong,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Angew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. Chem. Int. Ed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,60, 3268–3276.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ate Placeholder 13">
            <a:extLst>
              <a:ext uri="{FF2B5EF4-FFF2-40B4-BE49-F238E27FC236}">
                <a16:creationId xmlns:a16="http://schemas.microsoft.com/office/drawing/2014/main" id="{4735007A-8075-4461-AD81-D95C3D4AD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</p:spTree>
    <p:extLst>
      <p:ext uri="{BB962C8B-B14F-4D97-AF65-F5344CB8AC3E}">
        <p14:creationId xmlns:p14="http://schemas.microsoft.com/office/powerpoint/2010/main" val="3672234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85584" y="6309318"/>
            <a:ext cx="510658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23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AA2E740-A121-4F35-9115-6D14FF5C841D}"/>
              </a:ext>
            </a:extLst>
          </p:cNvPr>
          <p:cNvSpPr/>
          <p:nvPr/>
        </p:nvSpPr>
        <p:spPr>
          <a:xfrm>
            <a:off x="255491" y="5860512"/>
            <a:ext cx="87725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006C31"/>
              </a:solidFill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10A2B2B-B219-45AB-84CE-0875DCE54E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5330949"/>
              </p:ext>
            </p:extLst>
          </p:nvPr>
        </p:nvGraphicFramePr>
        <p:xfrm>
          <a:off x="1642773" y="1215000"/>
          <a:ext cx="5858455" cy="442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519" name="CS ChemDraw Drawing" r:id="rId4" imgW="12691297" imgH="9593167" progId="ChemDraw.Document.6.0">
                  <p:embed/>
                </p:oleObj>
              </mc:Choice>
              <mc:Fallback>
                <p:oleObj name="CS ChemDraw Drawing" r:id="rId4" imgW="12691297" imgH="959316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42773" y="1215000"/>
                        <a:ext cx="5858455" cy="442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234C255F-581A-4916-A272-104959393D37}"/>
              </a:ext>
            </a:extLst>
          </p:cNvPr>
          <p:cNvSpPr txBox="1"/>
          <p:nvPr/>
        </p:nvSpPr>
        <p:spPr>
          <a:xfrm>
            <a:off x="347753" y="401228"/>
            <a:ext cx="4073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Metal/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Organio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Cooperative Catalysis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EC15AA-F64D-49BB-9E85-3D98DD2A5B43}"/>
              </a:ext>
            </a:extLst>
          </p:cNvPr>
          <p:cNvSpPr/>
          <p:nvPr/>
        </p:nvSpPr>
        <p:spPr>
          <a:xfrm>
            <a:off x="255491" y="5917783"/>
            <a:ext cx="42301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Liu-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ZhuGong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Angew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. Chem. Int. Ed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,60, 3268–3276.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ate Placeholder 13">
            <a:extLst>
              <a:ext uri="{FF2B5EF4-FFF2-40B4-BE49-F238E27FC236}">
                <a16:creationId xmlns:a16="http://schemas.microsoft.com/office/drawing/2014/main" id="{174579BC-146D-4178-92BB-81AA578592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2A896B-F432-4412-A61C-E1913F4DEFBC}"/>
              </a:ext>
            </a:extLst>
          </p:cNvPr>
          <p:cNvSpPr txBox="1"/>
          <p:nvPr/>
        </p:nvSpPr>
        <p:spPr>
          <a:xfrm>
            <a:off x="347754" y="756405"/>
            <a:ext cx="80892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u="sng" dirty="0">
                <a:latin typeface="Arial" panose="020B0604020202020204" pitchFamily="34" charset="0"/>
                <a:cs typeface="Arial" panose="020B0604020202020204" pitchFamily="34" charset="0"/>
              </a:rPr>
              <a:t>Kinetic resolution of aziridine –NHC/Copper cooperative catalysis</a:t>
            </a:r>
            <a:endParaRPr lang="en-CH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6433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126963" y="6309318"/>
            <a:ext cx="669279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24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77782291-3755-4C7E-9BA6-94F96D839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967" y="1197000"/>
            <a:ext cx="5775246" cy="4464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B5FABF2-46F8-4EB8-B4BA-29C50154432F}"/>
              </a:ext>
            </a:extLst>
          </p:cNvPr>
          <p:cNvSpPr txBox="1"/>
          <p:nvPr/>
        </p:nvSpPr>
        <p:spPr>
          <a:xfrm>
            <a:off x="347753" y="401228"/>
            <a:ext cx="4073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Metal/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Organio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Cooperative Catalysis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2D5E8B-0975-4676-A00A-30AC288C54FF}"/>
              </a:ext>
            </a:extLst>
          </p:cNvPr>
          <p:cNvSpPr/>
          <p:nvPr/>
        </p:nvSpPr>
        <p:spPr>
          <a:xfrm>
            <a:off x="255491" y="5917783"/>
            <a:ext cx="423019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Liu-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ZhuGong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Angew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. Chem. Int. Ed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,60, 3268–3276.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Date Placeholder 13">
            <a:extLst>
              <a:ext uri="{FF2B5EF4-FFF2-40B4-BE49-F238E27FC236}">
                <a16:creationId xmlns:a16="http://schemas.microsoft.com/office/drawing/2014/main" id="{8CE4DC63-9E72-41C5-99B8-3EC949BA4A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09F5BF-7193-4DC0-BAAD-CE8062579C33}"/>
              </a:ext>
            </a:extLst>
          </p:cNvPr>
          <p:cNvSpPr txBox="1"/>
          <p:nvPr/>
        </p:nvSpPr>
        <p:spPr>
          <a:xfrm>
            <a:off x="347754" y="756405"/>
            <a:ext cx="80892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u="sng" dirty="0">
                <a:latin typeface="Arial" panose="020B0604020202020204" pitchFamily="34" charset="0"/>
                <a:cs typeface="Arial" panose="020B0604020202020204" pitchFamily="34" charset="0"/>
              </a:rPr>
              <a:t>Kinetic resolution of aziridine –NHC/Copper cooperative catalysis</a:t>
            </a:r>
            <a:endParaRPr lang="en-CH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94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87352" y="6309318"/>
            <a:ext cx="508890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25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D29164C-F593-4179-B760-46DFCBB9F589}"/>
              </a:ext>
            </a:extLst>
          </p:cNvPr>
          <p:cNvSpPr txBox="1"/>
          <p:nvPr/>
        </p:nvSpPr>
        <p:spPr>
          <a:xfrm>
            <a:off x="1012628" y="1549803"/>
            <a:ext cx="7118744" cy="357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endParaRPr lang="en-US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Different combinations of cooperative catalysis in organic transformations</a:t>
            </a:r>
          </a:p>
          <a:p>
            <a:endParaRPr lang="en-US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Metal/Metal Cooperative Catalysis</a:t>
            </a:r>
          </a:p>
          <a:p>
            <a:pPr lvl="1"/>
            <a:endParaRPr lang="en-US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Metal/Organo- Cooperative Catalysis</a:t>
            </a:r>
          </a:p>
          <a:p>
            <a:pPr lvl="1"/>
            <a:endParaRPr lang="en-US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Metal/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Photoredox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Cooperative Catalysis  </a:t>
            </a:r>
          </a:p>
          <a:p>
            <a:pPr lvl="1"/>
            <a:endParaRPr lang="en-US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Organo-/Organo- Cooperative Catalysis</a:t>
            </a:r>
          </a:p>
          <a:p>
            <a:pPr lvl="1"/>
            <a:endParaRPr lang="en-US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Date Placeholder 13">
            <a:extLst>
              <a:ext uri="{FF2B5EF4-FFF2-40B4-BE49-F238E27FC236}">
                <a16:creationId xmlns:a16="http://schemas.microsoft.com/office/drawing/2014/main" id="{DD51D96A-3B40-47D9-9ADA-D6016EBA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</p:spTree>
    <p:extLst>
      <p:ext uri="{BB962C8B-B14F-4D97-AF65-F5344CB8AC3E}">
        <p14:creationId xmlns:p14="http://schemas.microsoft.com/office/powerpoint/2010/main" val="11871093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337550" y="6309318"/>
            <a:ext cx="458692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26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44467E2-29D3-400D-B788-E6A137C3697C}"/>
              </a:ext>
            </a:extLst>
          </p:cNvPr>
          <p:cNvSpPr txBox="1"/>
          <p:nvPr/>
        </p:nvSpPr>
        <p:spPr>
          <a:xfrm>
            <a:off x="294069" y="399568"/>
            <a:ext cx="451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Metal/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Photoredox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Cooperative Catalysis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AABF11-D6E2-47FD-A89C-CA4850D43B29}"/>
              </a:ext>
            </a:extLst>
          </p:cNvPr>
          <p:cNvSpPr txBox="1"/>
          <p:nvPr/>
        </p:nvSpPr>
        <p:spPr>
          <a:xfrm>
            <a:off x="280376" y="846686"/>
            <a:ext cx="71407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Single-electron </a:t>
            </a:r>
            <a:r>
              <a:rPr lang="en-GB" sz="1600" u="sng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transmetalation</a:t>
            </a:r>
            <a:r>
              <a:rPr lang="en-GB" sz="160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organoboron cross-coupling</a:t>
            </a:r>
            <a:endParaRPr lang="en-CH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E65B92-9A87-43FD-92D1-530FDE96FC20}"/>
              </a:ext>
            </a:extLst>
          </p:cNvPr>
          <p:cNvSpPr/>
          <p:nvPr/>
        </p:nvSpPr>
        <p:spPr>
          <a:xfrm>
            <a:off x="255491" y="5917783"/>
            <a:ext cx="34955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Gary A. </a:t>
            </a:r>
            <a:r>
              <a:rPr lang="en-GB" sz="1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Molander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 345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433–436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A3EC61C-FC68-4713-911F-63CD61730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8528" y="1374784"/>
            <a:ext cx="5266944" cy="4213860"/>
          </a:xfrm>
          <a:prstGeom prst="rect">
            <a:avLst/>
          </a:prstGeom>
        </p:spPr>
      </p:pic>
      <p:sp>
        <p:nvSpPr>
          <p:cNvPr id="11" name="Date Placeholder 13">
            <a:extLst>
              <a:ext uri="{FF2B5EF4-FFF2-40B4-BE49-F238E27FC236}">
                <a16:creationId xmlns:a16="http://schemas.microsoft.com/office/drawing/2014/main" id="{BD36A0C1-0305-434F-9FDC-D7264F714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</p:spTree>
    <p:extLst>
      <p:ext uri="{BB962C8B-B14F-4D97-AF65-F5344CB8AC3E}">
        <p14:creationId xmlns:p14="http://schemas.microsoft.com/office/powerpoint/2010/main" val="6854976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388220" y="6309318"/>
            <a:ext cx="408022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27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6C98DD9-E1E5-4328-928B-1D23BA3A3BDE}"/>
              </a:ext>
            </a:extLst>
          </p:cNvPr>
          <p:cNvSpPr/>
          <p:nvPr/>
        </p:nvSpPr>
        <p:spPr>
          <a:xfrm>
            <a:off x="255491" y="5917783"/>
            <a:ext cx="34955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Gary A. </a:t>
            </a:r>
            <a:r>
              <a:rPr lang="en-GB" sz="1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Molander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 345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433–436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262BF2-097D-4839-B8A6-D87E2C02F4FC}"/>
              </a:ext>
            </a:extLst>
          </p:cNvPr>
          <p:cNvSpPr txBox="1"/>
          <p:nvPr/>
        </p:nvSpPr>
        <p:spPr>
          <a:xfrm>
            <a:off x="347753" y="401228"/>
            <a:ext cx="4503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Metal/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Photoredox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Cooperative Catalysis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D5BDE268-3F58-40E7-8BD5-AA5ECABF6F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7727609"/>
              </p:ext>
            </p:extLst>
          </p:nvPr>
        </p:nvGraphicFramePr>
        <p:xfrm>
          <a:off x="880269" y="1483882"/>
          <a:ext cx="7383462" cy="3702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874" name="CS ChemDraw Drawing" r:id="rId4" imgW="11781568" imgH="5912867" progId="ChemDraw.Document.6.0">
                  <p:embed/>
                </p:oleObj>
              </mc:Choice>
              <mc:Fallback>
                <p:oleObj name="CS ChemDraw Drawing" r:id="rId4" imgW="11781568" imgH="591286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80269" y="1483882"/>
                        <a:ext cx="7383462" cy="3702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3066EFB-8B6F-49F7-A4DD-ED2F7522D53E}"/>
              </a:ext>
            </a:extLst>
          </p:cNvPr>
          <p:cNvSpPr txBox="1"/>
          <p:nvPr/>
        </p:nvSpPr>
        <p:spPr>
          <a:xfrm>
            <a:off x="280376" y="846686"/>
            <a:ext cx="71407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Single-electron </a:t>
            </a:r>
            <a:r>
              <a:rPr lang="en-GB" sz="1600" u="sng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transmetalation</a:t>
            </a:r>
            <a:r>
              <a:rPr lang="en-GB" sz="160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u="sng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inorganoboron</a:t>
            </a:r>
            <a:r>
              <a:rPr lang="en-GB" sz="160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cross-coupling</a:t>
            </a:r>
            <a:endParaRPr lang="en-CH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6C8AF673-12B2-45DA-9F83-2B7F66D41E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</p:spTree>
    <p:extLst>
      <p:ext uri="{BB962C8B-B14F-4D97-AF65-F5344CB8AC3E}">
        <p14:creationId xmlns:p14="http://schemas.microsoft.com/office/powerpoint/2010/main" val="27617418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322906" y="6309318"/>
            <a:ext cx="473336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28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AC51133-D3F9-4171-84D2-E4EE7B6152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5852201"/>
              </p:ext>
            </p:extLst>
          </p:nvPr>
        </p:nvGraphicFramePr>
        <p:xfrm>
          <a:off x="2418536" y="1315283"/>
          <a:ext cx="4306928" cy="43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99" name="CS ChemDraw Drawing" r:id="rId4" imgW="7282864" imgH="7304130" progId="ChemDraw.Document.6.0">
                  <p:embed/>
                </p:oleObj>
              </mc:Choice>
              <mc:Fallback>
                <p:oleObj name="CS ChemDraw Drawing" r:id="rId4" imgW="7282864" imgH="730413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18536" y="1315283"/>
                        <a:ext cx="4306928" cy="43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35DD955-247C-486C-952A-AA3AA806D7B1}"/>
              </a:ext>
            </a:extLst>
          </p:cNvPr>
          <p:cNvSpPr txBox="1"/>
          <p:nvPr/>
        </p:nvSpPr>
        <p:spPr>
          <a:xfrm>
            <a:off x="347752" y="401228"/>
            <a:ext cx="4895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Metal/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Photoredox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Cooperative Catalysis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4150C1-6F2D-4EC7-A6D5-FDC9D82F65AC}"/>
              </a:ext>
            </a:extLst>
          </p:cNvPr>
          <p:cNvSpPr/>
          <p:nvPr/>
        </p:nvSpPr>
        <p:spPr>
          <a:xfrm>
            <a:off x="255491" y="5917783"/>
            <a:ext cx="49879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David W. C. MacMillan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Abigail G. Doyle,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 345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437–440.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Date Placeholder 13">
            <a:extLst>
              <a:ext uri="{FF2B5EF4-FFF2-40B4-BE49-F238E27FC236}">
                <a16:creationId xmlns:a16="http://schemas.microsoft.com/office/drawing/2014/main" id="{8AF40197-0A64-4E07-B30F-7AE4604E16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5BBA06-9C36-436A-972C-BF9096561EC6}"/>
              </a:ext>
            </a:extLst>
          </p:cNvPr>
          <p:cNvSpPr txBox="1"/>
          <p:nvPr/>
        </p:nvSpPr>
        <p:spPr>
          <a:xfrm>
            <a:off x="347751" y="768647"/>
            <a:ext cx="5648787" cy="342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6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Coupling of α-carboxyl sp</a:t>
            </a:r>
            <a:r>
              <a:rPr lang="en-US" sz="1600" u="sng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6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-carbons with aryl halides</a:t>
            </a:r>
            <a:endParaRPr lang="en-CH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2439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322906" y="6309318"/>
            <a:ext cx="473336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29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F1DAAF3-4865-4CA5-9E16-21736F9A99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4644268"/>
              </p:ext>
            </p:extLst>
          </p:nvPr>
        </p:nvGraphicFramePr>
        <p:xfrm>
          <a:off x="1643984" y="1322358"/>
          <a:ext cx="5856033" cy="40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20" name="CS ChemDraw Drawing" r:id="rId4" imgW="6900576" imgH="4751443" progId="ChemDraw.Document.6.0">
                  <p:embed/>
                </p:oleObj>
              </mc:Choice>
              <mc:Fallback>
                <p:oleObj name="CS ChemDraw Drawing" r:id="rId4" imgW="6900576" imgH="475144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43984" y="1322358"/>
                        <a:ext cx="5856033" cy="403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7E82A23-2753-47E8-99F5-F942758A08D5}"/>
              </a:ext>
            </a:extLst>
          </p:cNvPr>
          <p:cNvSpPr txBox="1"/>
          <p:nvPr/>
        </p:nvSpPr>
        <p:spPr>
          <a:xfrm>
            <a:off x="347752" y="401228"/>
            <a:ext cx="4513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Metal/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Photoredox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Cooperative Catalysis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32BDCF-EB5B-4C81-979A-ADC5323CEFB5}"/>
              </a:ext>
            </a:extLst>
          </p:cNvPr>
          <p:cNvSpPr/>
          <p:nvPr/>
        </p:nvSpPr>
        <p:spPr>
          <a:xfrm>
            <a:off x="255491" y="5917783"/>
            <a:ext cx="49879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David W. C. MacMillan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Abigail G. Doyle,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 345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437–440.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Date Placeholder 13">
            <a:extLst>
              <a:ext uri="{FF2B5EF4-FFF2-40B4-BE49-F238E27FC236}">
                <a16:creationId xmlns:a16="http://schemas.microsoft.com/office/drawing/2014/main" id="{9FD70A70-6381-486B-9E11-A0B9062B8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E8C5FE-696A-4B4D-BE76-DA6BC875A2F0}"/>
              </a:ext>
            </a:extLst>
          </p:cNvPr>
          <p:cNvSpPr txBox="1"/>
          <p:nvPr/>
        </p:nvSpPr>
        <p:spPr>
          <a:xfrm>
            <a:off x="347751" y="768647"/>
            <a:ext cx="5648787" cy="342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6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Coupling of α-carboxylsp</a:t>
            </a:r>
            <a:r>
              <a:rPr lang="en-US" sz="1600" u="sng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6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-carbons with aryl halides</a:t>
            </a:r>
            <a:endParaRPr lang="en-CH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534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533555" y="6309318"/>
            <a:ext cx="319248" cy="375685"/>
          </a:xfrm>
        </p:spPr>
        <p:txBody>
          <a:bodyPr/>
          <a:lstStyle/>
          <a:p>
            <a:fld id="{21F21006-67CF-4275-8BB6-2AA49A524542}" type="slidenum"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404316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93449" y="221730"/>
            <a:ext cx="870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404316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4608140-4FF5-4D36-A3CD-FB816027D5BB}"/>
              </a:ext>
            </a:extLst>
          </p:cNvPr>
          <p:cNvSpPr txBox="1"/>
          <p:nvPr/>
        </p:nvSpPr>
        <p:spPr>
          <a:xfrm>
            <a:off x="347754" y="46735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Introduction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E382AE-26DB-4F88-8C73-B8D3A5C525DE}"/>
              </a:ext>
            </a:extLst>
          </p:cNvPr>
          <p:cNvSpPr txBox="1"/>
          <p:nvPr/>
        </p:nvSpPr>
        <p:spPr>
          <a:xfrm>
            <a:off x="528858" y="917474"/>
            <a:ext cx="83239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u="sng" dirty="0">
                <a:latin typeface="Arial" panose="020B0604020202020204" pitchFamily="34" charset="0"/>
                <a:cs typeface="Arial" panose="020B0604020202020204" pitchFamily="34" charset="0"/>
              </a:rPr>
              <a:t>What is Cooperative Catalysis?</a:t>
            </a:r>
          </a:p>
          <a:p>
            <a:endParaRPr lang="en-IN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 single chemical transformation is achieved by activating both the nucleophile and the electrophile concurrently with two different catalysts or one catalyst with different sites.</a:t>
            </a:r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1600" u="sng" dirty="0">
                <a:latin typeface="Arial" panose="020B0604020202020204" pitchFamily="34" charset="0"/>
                <a:cs typeface="Arial" panose="020B0604020202020204" pitchFamily="34" charset="0"/>
              </a:rPr>
              <a:t>Two Categories</a:t>
            </a:r>
          </a:p>
          <a:p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Two catalysts and two catalytic cycles work in concert for a single transformation</a:t>
            </a:r>
          </a:p>
          <a:p>
            <a:pPr marL="342900" indent="-342900">
              <a:buAutoNum type="arabicPeriod"/>
            </a:pPr>
            <a:endParaRPr lang="en-I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One catalyst and one catalytic cycle but substrate activation across two sites of catalyst.</a:t>
            </a:r>
          </a:p>
          <a:p>
            <a:endParaRPr lang="en-I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Traditional catalyst- One catalyst, one catalyst site, one catalytic cycle.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D215C6-7E9E-4EA0-A981-0F5F737D333E}"/>
              </a:ext>
            </a:extLst>
          </p:cNvPr>
          <p:cNvSpPr txBox="1"/>
          <p:nvPr/>
        </p:nvSpPr>
        <p:spPr>
          <a:xfrm>
            <a:off x="528858" y="4241461"/>
            <a:ext cx="363888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u="sng" dirty="0">
                <a:latin typeface="Arial" panose="020B0604020202020204" pitchFamily="34" charset="0"/>
                <a:cs typeface="Arial" panose="020B0604020202020204" pitchFamily="34" charset="0"/>
              </a:rPr>
              <a:t>Synonyms</a:t>
            </a:r>
          </a:p>
          <a:p>
            <a:endParaRPr lang="en-IN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Synergistic  catalysis (MacMillan)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Cooperative dual catalysis (Jacobsen)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Contemporaneous dual catalysis (</a:t>
            </a:r>
            <a:r>
              <a:rPr lang="en-IN" sz="1400" dirty="0" err="1">
                <a:latin typeface="Arial" panose="020B0604020202020204" pitchFamily="34" charset="0"/>
                <a:cs typeface="Arial" panose="020B0604020202020204" pitchFamily="34" charset="0"/>
              </a:rPr>
              <a:t>Trost</a:t>
            </a: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DE750B-25D1-4D20-AAC1-601811911316}"/>
              </a:ext>
            </a:extLst>
          </p:cNvPr>
          <p:cNvSpPr txBox="1"/>
          <p:nvPr/>
        </p:nvSpPr>
        <p:spPr>
          <a:xfrm>
            <a:off x="276576" y="5733117"/>
            <a:ext cx="83284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David W. C. MacMillan, </a:t>
            </a:r>
            <a:r>
              <a:rPr 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Chem. Sci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633–658; 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Eric N. Jacobsen</a:t>
            </a:r>
            <a:r>
              <a:rPr lang="de-DE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J. Am. Chem. Soc</a:t>
            </a:r>
            <a:r>
              <a:rPr lang="de-DE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de-DE" sz="1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2004</a:t>
            </a:r>
            <a:r>
              <a:rPr lang="de-DE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de-DE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126</a:t>
            </a:r>
            <a:r>
              <a:rPr lang="de-DE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9928-9929; </a:t>
            </a:r>
          </a:p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Barry M. Trost,</a:t>
            </a:r>
            <a:r>
              <a:rPr 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 J. Am. Chem. Soc.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r>
              <a:rPr 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, 133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1706–1709</a:t>
            </a:r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20784249-1D40-4BA9-A34B-DCDCA3E64F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</p:spTree>
    <p:extLst>
      <p:ext uri="{BB962C8B-B14F-4D97-AF65-F5344CB8AC3E}">
        <p14:creationId xmlns:p14="http://schemas.microsoft.com/office/powerpoint/2010/main" val="7228848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322906" y="6309318"/>
            <a:ext cx="473336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30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944CB61-12F4-4179-A7D3-12E9A6C24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993" y="1230372"/>
            <a:ext cx="6670009" cy="424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0DC2E0-0EAB-414D-9DC4-7FCD94C85DE7}"/>
              </a:ext>
            </a:extLst>
          </p:cNvPr>
          <p:cNvSpPr txBox="1"/>
          <p:nvPr/>
        </p:nvSpPr>
        <p:spPr>
          <a:xfrm>
            <a:off x="347752" y="734686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u="sng" dirty="0">
                <a:latin typeface="Arial" panose="020B0604020202020204" pitchFamily="34" charset="0"/>
                <a:cs typeface="Arial" panose="020B0604020202020204" pitchFamily="34" charset="0"/>
              </a:rPr>
              <a:t>Asymmetric Propargylic Radical </a:t>
            </a:r>
            <a:r>
              <a:rPr lang="en-GB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Cyanation</a:t>
            </a:r>
            <a:endParaRPr lang="en-CH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9EDAD5-8111-404B-92A8-6293A2245AAD}"/>
              </a:ext>
            </a:extLst>
          </p:cNvPr>
          <p:cNvSpPr txBox="1"/>
          <p:nvPr/>
        </p:nvSpPr>
        <p:spPr>
          <a:xfrm>
            <a:off x="347752" y="401228"/>
            <a:ext cx="457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Metal/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Photoredox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Cooperative Catalysis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EFF3D0-8B43-4392-AF3E-72769C9FA3E7}"/>
              </a:ext>
            </a:extLst>
          </p:cNvPr>
          <p:cNvSpPr/>
          <p:nvPr/>
        </p:nvSpPr>
        <p:spPr>
          <a:xfrm>
            <a:off x="255491" y="5917783"/>
            <a:ext cx="42109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Wen-Jing Xiao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J. Am. Chem. Soc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141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6167−6172.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0DE9A7D2-9891-4403-A2D8-D6A04F89A1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</p:spTree>
    <p:extLst>
      <p:ext uri="{BB962C8B-B14F-4D97-AF65-F5344CB8AC3E}">
        <p14:creationId xmlns:p14="http://schemas.microsoft.com/office/powerpoint/2010/main" val="3113474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322906" y="6309318"/>
            <a:ext cx="473336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31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0D07EF1-B2EF-4E05-AF03-C44D5AB613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2355223"/>
              </p:ext>
            </p:extLst>
          </p:nvPr>
        </p:nvGraphicFramePr>
        <p:xfrm>
          <a:off x="1083394" y="1529452"/>
          <a:ext cx="6977213" cy="385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34" name="CS ChemDraw Drawing" r:id="rId4" imgW="12671895" imgH="6994800" progId="ChemDraw.Document.6.0">
                  <p:embed/>
                </p:oleObj>
              </mc:Choice>
              <mc:Fallback>
                <p:oleObj name="CS ChemDraw Drawing" r:id="rId4" imgW="12671895" imgH="699480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83394" y="1529452"/>
                        <a:ext cx="6977213" cy="385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567F0F6-AFE3-4481-BFE7-3E1A128D6F88}"/>
              </a:ext>
            </a:extLst>
          </p:cNvPr>
          <p:cNvSpPr txBox="1"/>
          <p:nvPr/>
        </p:nvSpPr>
        <p:spPr>
          <a:xfrm>
            <a:off x="400070" y="76421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u="sng" dirty="0">
                <a:latin typeface="Arial" panose="020B0604020202020204" pitchFamily="34" charset="0"/>
                <a:cs typeface="Arial" panose="020B0604020202020204" pitchFamily="34" charset="0"/>
              </a:rPr>
              <a:t>Asymmetric Propargylic Radical </a:t>
            </a:r>
            <a:r>
              <a:rPr lang="en-GB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Cyanation</a:t>
            </a:r>
            <a:endParaRPr lang="en-CH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A53250-9CB9-4FE6-8573-1F0635A859CF}"/>
              </a:ext>
            </a:extLst>
          </p:cNvPr>
          <p:cNvSpPr txBox="1"/>
          <p:nvPr/>
        </p:nvSpPr>
        <p:spPr>
          <a:xfrm>
            <a:off x="347753" y="401228"/>
            <a:ext cx="4676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Metal/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Photoredox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Cooperative Catalysis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96807B-CFE5-4D89-890F-CBD57534A98C}"/>
              </a:ext>
            </a:extLst>
          </p:cNvPr>
          <p:cNvSpPr/>
          <p:nvPr/>
        </p:nvSpPr>
        <p:spPr>
          <a:xfrm>
            <a:off x="255491" y="5917783"/>
            <a:ext cx="42109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Wen-Jing Xiao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J. Am. Chem. Soc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141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6167−6172.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ate Placeholder 13">
            <a:extLst>
              <a:ext uri="{FF2B5EF4-FFF2-40B4-BE49-F238E27FC236}">
                <a16:creationId xmlns:a16="http://schemas.microsoft.com/office/drawing/2014/main" id="{6D6D66C2-5010-43E0-A32B-0029C0DCE3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</p:spTree>
    <p:extLst>
      <p:ext uri="{BB962C8B-B14F-4D97-AF65-F5344CB8AC3E}">
        <p14:creationId xmlns:p14="http://schemas.microsoft.com/office/powerpoint/2010/main" val="9253274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431731" y="6309318"/>
            <a:ext cx="364511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32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D29164C-F593-4179-B760-46DFCBB9F589}"/>
              </a:ext>
            </a:extLst>
          </p:cNvPr>
          <p:cNvSpPr txBox="1"/>
          <p:nvPr/>
        </p:nvSpPr>
        <p:spPr>
          <a:xfrm>
            <a:off x="1012628" y="1549803"/>
            <a:ext cx="7118744" cy="357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endParaRPr lang="en-US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Different combinations of cooperative catalysis in organic transformations</a:t>
            </a:r>
          </a:p>
          <a:p>
            <a:endParaRPr lang="en-US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Metal/Metal Cooperative Catalysis</a:t>
            </a:r>
          </a:p>
          <a:p>
            <a:pPr lvl="1"/>
            <a:endParaRPr lang="en-US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Metal/Organo- Cooperative Catalysis</a:t>
            </a:r>
          </a:p>
          <a:p>
            <a:pPr lvl="1"/>
            <a:endParaRPr lang="en-US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Metal/</a:t>
            </a:r>
            <a:r>
              <a:rPr lang="en-US" sz="1600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Photoredox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Cooperative Catalysis  </a:t>
            </a:r>
          </a:p>
          <a:p>
            <a:pPr lvl="1"/>
            <a:endParaRPr lang="en-US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Organo-/Organo- Cooperative Catalysis</a:t>
            </a:r>
          </a:p>
          <a:p>
            <a:pPr lvl="1"/>
            <a:endParaRPr lang="en-US" sz="16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Date Placeholder 13">
            <a:extLst>
              <a:ext uri="{FF2B5EF4-FFF2-40B4-BE49-F238E27FC236}">
                <a16:creationId xmlns:a16="http://schemas.microsoft.com/office/drawing/2014/main" id="{10C6ED45-AF7F-45C6-8D47-CB09D4438E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</p:spTree>
    <p:extLst>
      <p:ext uri="{BB962C8B-B14F-4D97-AF65-F5344CB8AC3E}">
        <p14:creationId xmlns:p14="http://schemas.microsoft.com/office/powerpoint/2010/main" val="25073966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322906" y="6309318"/>
            <a:ext cx="473336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33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226315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1775861"/>
              </p:ext>
            </p:extLst>
          </p:nvPr>
        </p:nvGraphicFramePr>
        <p:xfrm>
          <a:off x="1525588" y="1993900"/>
          <a:ext cx="6092825" cy="285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43" name="CS ChemDraw Drawing" r:id="rId4" imgW="9504730" imgH="4451106" progId="ChemDraw.Document.6.0">
                  <p:embed/>
                </p:oleObj>
              </mc:Choice>
              <mc:Fallback>
                <p:oleObj name="CS ChemDraw Drawing" r:id="rId4" imgW="9504730" imgH="445110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5588" y="1993900"/>
                        <a:ext cx="6092825" cy="2854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347753" y="872114"/>
            <a:ext cx="8796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The Enantioselective </a:t>
            </a:r>
            <a:r>
              <a:rPr lang="en-US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Oxa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-Michael–</a:t>
            </a:r>
            <a:r>
              <a:rPr lang="en-US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Mannich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 Reaction of Salicylic Aldehydes with </a:t>
            </a:r>
            <a:r>
              <a:rPr lang="en-US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Cyclohexenones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A53250-9CB9-4FE6-8573-1F0635A859CF}"/>
              </a:ext>
            </a:extLst>
          </p:cNvPr>
          <p:cNvSpPr txBox="1"/>
          <p:nvPr/>
        </p:nvSpPr>
        <p:spPr>
          <a:xfrm>
            <a:off x="347753" y="421785"/>
            <a:ext cx="464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Organo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Organo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Cooperative Catalysis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96807B-CFE5-4D89-890F-CBD57534A98C}"/>
              </a:ext>
            </a:extLst>
          </p:cNvPr>
          <p:cNvSpPr/>
          <p:nvPr/>
        </p:nvSpPr>
        <p:spPr>
          <a:xfrm>
            <a:off x="255491" y="5917783"/>
            <a:ext cx="35512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Zhen-Yuan Xu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Chem. Eur. J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801–804.</a:t>
            </a:r>
          </a:p>
        </p:txBody>
      </p:sp>
      <p:sp>
        <p:nvSpPr>
          <p:cNvPr id="11" name="Date Placeholder 13">
            <a:extLst>
              <a:ext uri="{FF2B5EF4-FFF2-40B4-BE49-F238E27FC236}">
                <a16:creationId xmlns:a16="http://schemas.microsoft.com/office/drawing/2014/main" id="{B7A76A6E-E522-40ED-A99D-503BC7298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</p:spTree>
    <p:extLst>
      <p:ext uri="{BB962C8B-B14F-4D97-AF65-F5344CB8AC3E}">
        <p14:creationId xmlns:p14="http://schemas.microsoft.com/office/powerpoint/2010/main" val="16764008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322906" y="6309318"/>
            <a:ext cx="473336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34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731703"/>
              </p:ext>
            </p:extLst>
          </p:nvPr>
        </p:nvGraphicFramePr>
        <p:xfrm>
          <a:off x="2100263" y="1563688"/>
          <a:ext cx="4941887" cy="410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67" name="CS ChemDraw Drawing" r:id="rId4" imgW="5675029" imgH="4710439" progId="ChemDraw.Document.6.0">
                  <p:embed/>
                </p:oleObj>
              </mc:Choice>
              <mc:Fallback>
                <p:oleObj name="CS ChemDraw Drawing" r:id="rId4" imgW="5675029" imgH="471043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00263" y="1563688"/>
                        <a:ext cx="4941887" cy="410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FA53250-9CB9-4FE6-8573-1F0635A859CF}"/>
              </a:ext>
            </a:extLst>
          </p:cNvPr>
          <p:cNvSpPr txBox="1"/>
          <p:nvPr/>
        </p:nvSpPr>
        <p:spPr>
          <a:xfrm>
            <a:off x="347753" y="421785"/>
            <a:ext cx="464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Organo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Organo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Cooperative Catalysis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96807B-CFE5-4D89-890F-CBD57534A98C}"/>
              </a:ext>
            </a:extLst>
          </p:cNvPr>
          <p:cNvSpPr/>
          <p:nvPr/>
        </p:nvSpPr>
        <p:spPr>
          <a:xfrm>
            <a:off x="255491" y="5917783"/>
            <a:ext cx="35512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Zhen-Yuan Xu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Chem. Eur. J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801–804.</a:t>
            </a:r>
          </a:p>
        </p:txBody>
      </p:sp>
      <p:sp>
        <p:nvSpPr>
          <p:cNvPr id="10" name="Date Placeholder 13">
            <a:extLst>
              <a:ext uri="{FF2B5EF4-FFF2-40B4-BE49-F238E27FC236}">
                <a16:creationId xmlns:a16="http://schemas.microsoft.com/office/drawing/2014/main" id="{BAED754D-1CDB-4BCC-A96B-B94CAE78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74B6C3-3434-4101-A05C-0182CDF24A44}"/>
              </a:ext>
            </a:extLst>
          </p:cNvPr>
          <p:cNvSpPr/>
          <p:nvPr/>
        </p:nvSpPr>
        <p:spPr>
          <a:xfrm>
            <a:off x="347753" y="872114"/>
            <a:ext cx="87962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The Enantioselective </a:t>
            </a:r>
            <a:r>
              <a:rPr lang="en-US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Oxa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-Michael–</a:t>
            </a:r>
            <a:r>
              <a:rPr lang="en-US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Mannich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 Reaction of Salicylic Aldehydes with </a:t>
            </a:r>
            <a:r>
              <a:rPr lang="en-US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Cyclohexenones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77417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322906" y="6309318"/>
            <a:ext cx="473336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35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384677"/>
              </p:ext>
            </p:extLst>
          </p:nvPr>
        </p:nvGraphicFramePr>
        <p:xfrm>
          <a:off x="678859" y="1505099"/>
          <a:ext cx="7880715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86" name="CS ChemDraw Drawing" r:id="rId4" imgW="11440575" imgH="5973526" progId="ChemDraw.Document.6.0">
                  <p:embed/>
                </p:oleObj>
              </mc:Choice>
              <mc:Fallback>
                <p:oleObj name="CS ChemDraw Drawing" r:id="rId4" imgW="11440575" imgH="597352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8859" y="1505099"/>
                        <a:ext cx="7880715" cy="411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254035" y="701636"/>
            <a:ext cx="85958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Michael–aldol–dehydration reaction-combination of a chiral diamine and a chiral dicarboxylic acid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A53250-9CB9-4FE6-8573-1F0635A859CF}"/>
              </a:ext>
            </a:extLst>
          </p:cNvPr>
          <p:cNvSpPr txBox="1"/>
          <p:nvPr/>
        </p:nvSpPr>
        <p:spPr>
          <a:xfrm>
            <a:off x="254035" y="394878"/>
            <a:ext cx="464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Organo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Organo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Cooperative Catalysis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96807B-CFE5-4D89-890F-CBD57534A98C}"/>
              </a:ext>
            </a:extLst>
          </p:cNvPr>
          <p:cNvSpPr/>
          <p:nvPr/>
        </p:nvSpPr>
        <p:spPr>
          <a:xfrm>
            <a:off x="255490" y="5917783"/>
            <a:ext cx="45630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Hiyoshizo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Kotsuki</a:t>
            </a:r>
            <a:r>
              <a:rPr lang="en-GB" sz="12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n-NO" sz="1200" i="1" dirty="0">
                <a:latin typeface="Arial" panose="020B0604020202020204" pitchFamily="34" charset="0"/>
                <a:cs typeface="Arial" panose="020B0604020202020204" pitchFamily="34" charset="0"/>
              </a:rPr>
              <a:t>Org. Lett</a:t>
            </a:r>
            <a:r>
              <a:rPr lang="nn-NO" sz="12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nn-NO" sz="1200" b="1" dirty="0">
                <a:latin typeface="Arial" panose="020B0604020202020204" pitchFamily="34" charset="0"/>
                <a:cs typeface="Arial" panose="020B0604020202020204" pitchFamily="34" charset="0"/>
              </a:rPr>
              <a:t>2010,</a:t>
            </a:r>
            <a:r>
              <a:rPr lang="nn-N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n-NO" sz="1200" i="1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nn-NO" sz="1200" dirty="0">
                <a:latin typeface="Arial" panose="020B0604020202020204" pitchFamily="34" charset="0"/>
                <a:cs typeface="Arial" panose="020B0604020202020204" pitchFamily="34" charset="0"/>
              </a:rPr>
              <a:t>, 1616–1619.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ate Placeholder 13">
            <a:extLst>
              <a:ext uri="{FF2B5EF4-FFF2-40B4-BE49-F238E27FC236}">
                <a16:creationId xmlns:a16="http://schemas.microsoft.com/office/drawing/2014/main" id="{08AA71C6-CC2C-4864-9018-FF172DB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</p:spTree>
    <p:extLst>
      <p:ext uri="{BB962C8B-B14F-4D97-AF65-F5344CB8AC3E}">
        <p14:creationId xmlns:p14="http://schemas.microsoft.com/office/powerpoint/2010/main" val="37166990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322906" y="6309318"/>
            <a:ext cx="473336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36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5258055"/>
              </p:ext>
            </p:extLst>
          </p:nvPr>
        </p:nvGraphicFramePr>
        <p:xfrm>
          <a:off x="2046288" y="1330325"/>
          <a:ext cx="5053012" cy="429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004" name="CS ChemDraw Drawing" r:id="rId4" imgW="5947732" imgH="5059334" progId="ChemDraw.Document.6.0">
                  <p:embed/>
                </p:oleObj>
              </mc:Choice>
              <mc:Fallback>
                <p:oleObj name="CS ChemDraw Drawing" r:id="rId4" imgW="5947732" imgH="505933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46288" y="1330325"/>
                        <a:ext cx="5053012" cy="4294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9FA53250-9CB9-4FE6-8573-1F0635A859CF}"/>
              </a:ext>
            </a:extLst>
          </p:cNvPr>
          <p:cNvSpPr txBox="1"/>
          <p:nvPr/>
        </p:nvSpPr>
        <p:spPr>
          <a:xfrm>
            <a:off x="254035" y="394878"/>
            <a:ext cx="464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Organo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Organo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Cooperative Catalysis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96807B-CFE5-4D89-890F-CBD57534A98C}"/>
              </a:ext>
            </a:extLst>
          </p:cNvPr>
          <p:cNvSpPr/>
          <p:nvPr/>
        </p:nvSpPr>
        <p:spPr>
          <a:xfrm>
            <a:off x="255491" y="5917783"/>
            <a:ext cx="4353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Armando Cordova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Adv. Synth.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Catal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354,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2865–2872.</a:t>
            </a:r>
          </a:p>
        </p:txBody>
      </p:sp>
      <p:sp>
        <p:nvSpPr>
          <p:cNvPr id="11" name="Date Placeholder 13">
            <a:extLst>
              <a:ext uri="{FF2B5EF4-FFF2-40B4-BE49-F238E27FC236}">
                <a16:creationId xmlns:a16="http://schemas.microsoft.com/office/drawing/2014/main" id="{C5FA74FF-5943-432A-B356-E146D1F519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8E2835-A29F-48F5-B5E8-A88F515ADFA7}"/>
              </a:ext>
            </a:extLst>
          </p:cNvPr>
          <p:cNvSpPr/>
          <p:nvPr/>
        </p:nvSpPr>
        <p:spPr>
          <a:xfrm>
            <a:off x="254035" y="807117"/>
            <a:ext cx="8595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Pseudo three-component domino Michael–aldol reaction- </a:t>
            </a:r>
            <a:r>
              <a:rPr lang="en-US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stereoconvergent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 deracemization</a:t>
            </a:r>
          </a:p>
        </p:txBody>
      </p:sp>
    </p:spTree>
    <p:extLst>
      <p:ext uri="{BB962C8B-B14F-4D97-AF65-F5344CB8AC3E}">
        <p14:creationId xmlns:p14="http://schemas.microsoft.com/office/powerpoint/2010/main" val="13779133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322906" y="6309318"/>
            <a:ext cx="473336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37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9921161"/>
              </p:ext>
            </p:extLst>
          </p:nvPr>
        </p:nvGraphicFramePr>
        <p:xfrm>
          <a:off x="1987290" y="1423873"/>
          <a:ext cx="5169421" cy="406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25" name="CS ChemDraw Drawing" r:id="rId4" imgW="6586583" imgH="5182985" progId="ChemDraw.Document.6.0">
                  <p:embed/>
                </p:oleObj>
              </mc:Choice>
              <mc:Fallback>
                <p:oleObj name="CS ChemDraw Drawing" r:id="rId4" imgW="6586583" imgH="518298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87290" y="1423873"/>
                        <a:ext cx="5169421" cy="406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FD96807B-CFE5-4D89-890F-CBD57534A98C}"/>
              </a:ext>
            </a:extLst>
          </p:cNvPr>
          <p:cNvSpPr/>
          <p:nvPr/>
        </p:nvSpPr>
        <p:spPr>
          <a:xfrm>
            <a:off x="255491" y="5917783"/>
            <a:ext cx="4353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Armando Cordova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Adv. Synth.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Catal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354,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2865–2872.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A53250-9CB9-4FE6-8573-1F0635A859CF}"/>
              </a:ext>
            </a:extLst>
          </p:cNvPr>
          <p:cNvSpPr txBox="1"/>
          <p:nvPr/>
        </p:nvSpPr>
        <p:spPr>
          <a:xfrm>
            <a:off x="254035" y="394878"/>
            <a:ext cx="464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Organo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Organo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Cooperative Catalysis</a:t>
            </a:r>
          </a:p>
        </p:txBody>
      </p:sp>
      <p:sp>
        <p:nvSpPr>
          <p:cNvPr id="11" name="Date Placeholder 13">
            <a:extLst>
              <a:ext uri="{FF2B5EF4-FFF2-40B4-BE49-F238E27FC236}">
                <a16:creationId xmlns:a16="http://schemas.microsoft.com/office/drawing/2014/main" id="{5DFCA0BE-2617-4E54-9554-3EEABFD20D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25DF5C-2837-4BE4-A78B-8FA37EDB47DE}"/>
              </a:ext>
            </a:extLst>
          </p:cNvPr>
          <p:cNvSpPr/>
          <p:nvPr/>
        </p:nvSpPr>
        <p:spPr>
          <a:xfrm>
            <a:off x="254035" y="807117"/>
            <a:ext cx="8595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Pseudo three-component domino Michael–aldol reaction- </a:t>
            </a:r>
            <a:r>
              <a:rPr lang="en-US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stereoconvergent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 deracemization</a:t>
            </a:r>
          </a:p>
        </p:txBody>
      </p:sp>
    </p:spTree>
    <p:extLst>
      <p:ext uri="{BB962C8B-B14F-4D97-AF65-F5344CB8AC3E}">
        <p14:creationId xmlns:p14="http://schemas.microsoft.com/office/powerpoint/2010/main" val="21730032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322906" y="6309318"/>
            <a:ext cx="473336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38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9502777"/>
              </p:ext>
            </p:extLst>
          </p:nvPr>
        </p:nvGraphicFramePr>
        <p:xfrm>
          <a:off x="193675" y="1633538"/>
          <a:ext cx="8756650" cy="340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40" name="CS ChemDraw Drawing" r:id="rId4" imgW="15405878" imgH="5992229" progId="ChemDraw.Document.6.0">
                  <p:embed/>
                </p:oleObj>
              </mc:Choice>
              <mc:Fallback>
                <p:oleObj name="CS ChemDraw Drawing" r:id="rId4" imgW="15405878" imgH="599222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3675" y="1633538"/>
                        <a:ext cx="8756650" cy="3402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9FA53250-9CB9-4FE6-8573-1F0635A859CF}"/>
              </a:ext>
            </a:extLst>
          </p:cNvPr>
          <p:cNvSpPr txBox="1"/>
          <p:nvPr/>
        </p:nvSpPr>
        <p:spPr>
          <a:xfrm>
            <a:off x="254035" y="394878"/>
            <a:ext cx="464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Organo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Organo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Cooperative Catalysis</a:t>
            </a:r>
          </a:p>
        </p:txBody>
      </p:sp>
      <p:sp>
        <p:nvSpPr>
          <p:cNvPr id="3" name="Rectangle 2"/>
          <p:cNvSpPr/>
          <p:nvPr/>
        </p:nvSpPr>
        <p:spPr>
          <a:xfrm>
            <a:off x="254035" y="770293"/>
            <a:ext cx="86595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Enantioselective </a:t>
            </a:r>
            <a:r>
              <a:rPr lang="en-US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vinylogous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 addition of </a:t>
            </a:r>
            <a:r>
              <a:rPr lang="en-US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butenolides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allenoates</a:t>
            </a:r>
            <a:endParaRPr lang="en-US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96807B-CFE5-4D89-890F-CBD57534A98C}"/>
              </a:ext>
            </a:extLst>
          </p:cNvPr>
          <p:cNvSpPr/>
          <p:nvPr/>
        </p:nvSpPr>
        <p:spPr>
          <a:xfrm>
            <a:off x="255491" y="5917783"/>
            <a:ext cx="44514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Santanu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Mukherjee,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Chem. </a:t>
            </a:r>
            <a:r>
              <a:rPr lang="en-US" sz="1200" i="1" dirty="0" err="1">
                <a:latin typeface="Arial" panose="020B0604020202020204" pitchFamily="34" charset="0"/>
                <a:cs typeface="Arial" panose="020B0604020202020204" pitchFamily="34" charset="0"/>
              </a:rPr>
              <a:t>Commun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11203-11205.</a:t>
            </a:r>
          </a:p>
        </p:txBody>
      </p:sp>
      <p:sp>
        <p:nvSpPr>
          <p:cNvPr id="11" name="Date Placeholder 13">
            <a:extLst>
              <a:ext uri="{FF2B5EF4-FFF2-40B4-BE49-F238E27FC236}">
                <a16:creationId xmlns:a16="http://schemas.microsoft.com/office/drawing/2014/main" id="{C0BE24A5-67B8-4D8D-8E27-596F263D67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</p:spTree>
    <p:extLst>
      <p:ext uri="{BB962C8B-B14F-4D97-AF65-F5344CB8AC3E}">
        <p14:creationId xmlns:p14="http://schemas.microsoft.com/office/powerpoint/2010/main" val="23485214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322906" y="6309318"/>
            <a:ext cx="473336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39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5A2369C-C602-4430-82BD-83ACA27F86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2382689"/>
              </p:ext>
            </p:extLst>
          </p:nvPr>
        </p:nvGraphicFramePr>
        <p:xfrm>
          <a:off x="1512066" y="1254772"/>
          <a:ext cx="5899642" cy="442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54" name="CS ChemDraw Drawing" r:id="rId4" imgW="7179028" imgH="5388446" progId="ChemDraw.Document.6.0">
                  <p:embed/>
                </p:oleObj>
              </mc:Choice>
              <mc:Fallback>
                <p:oleObj name="CS ChemDraw Drawing" r:id="rId4" imgW="7179028" imgH="538844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12066" y="1254772"/>
                        <a:ext cx="5899642" cy="442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3308B3B-7351-4AA8-A881-5B82EE2B0C46}"/>
              </a:ext>
            </a:extLst>
          </p:cNvPr>
          <p:cNvSpPr txBox="1"/>
          <p:nvPr/>
        </p:nvSpPr>
        <p:spPr>
          <a:xfrm>
            <a:off x="254035" y="394878"/>
            <a:ext cx="464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Organo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Organo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Cooperative Catalysis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E296D1-A0C7-4492-91FA-9FAA7F65099B}"/>
              </a:ext>
            </a:extLst>
          </p:cNvPr>
          <p:cNvSpPr txBox="1"/>
          <p:nvPr/>
        </p:nvSpPr>
        <p:spPr>
          <a:xfrm>
            <a:off x="254035" y="764210"/>
            <a:ext cx="73728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 err="1"/>
              <a:t>Isothiourea</a:t>
            </a:r>
            <a:r>
              <a:rPr lang="en-US" u="sng" dirty="0"/>
              <a:t> and </a:t>
            </a:r>
            <a:r>
              <a:rPr lang="en-US" u="sng" dirty="0" err="1"/>
              <a:t>Brønsted</a:t>
            </a:r>
            <a:r>
              <a:rPr lang="en-US" u="sng" dirty="0"/>
              <a:t> Acid Cooperative Catalysis</a:t>
            </a:r>
            <a:endParaRPr lang="en-CH" u="sng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A2F515-BE70-41CC-8960-5B432DDB632B}"/>
              </a:ext>
            </a:extLst>
          </p:cNvPr>
          <p:cNvSpPr/>
          <p:nvPr/>
        </p:nvSpPr>
        <p:spPr>
          <a:xfrm>
            <a:off x="254035" y="5917783"/>
            <a:ext cx="35397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Jin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Song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Chem. </a:t>
            </a:r>
            <a:r>
              <a:rPr lang="nn-NO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Org. Lett.</a:t>
            </a:r>
            <a:r>
              <a:rPr lang="nn-NO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nn-NO" sz="1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nn-NO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n-NO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nn-NO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2261–2265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Date Placeholder 13">
            <a:extLst>
              <a:ext uri="{FF2B5EF4-FFF2-40B4-BE49-F238E27FC236}">
                <a16:creationId xmlns:a16="http://schemas.microsoft.com/office/drawing/2014/main" id="{FC9EEAE2-3BE7-4B3D-81AD-144E5105FE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</p:spTree>
    <p:extLst>
      <p:ext uri="{BB962C8B-B14F-4D97-AF65-F5344CB8AC3E}">
        <p14:creationId xmlns:p14="http://schemas.microsoft.com/office/powerpoint/2010/main" val="1133414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476994" y="6309318"/>
            <a:ext cx="319248" cy="375685"/>
          </a:xfrm>
        </p:spPr>
        <p:txBody>
          <a:bodyPr/>
          <a:lstStyle/>
          <a:p>
            <a:fld id="{21F21006-67CF-4275-8BB6-2AA49A524542}" type="slidenum"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70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4608140-4FF5-4D36-A3CD-FB816027D5BB}"/>
              </a:ext>
            </a:extLst>
          </p:cNvPr>
          <p:cNvSpPr txBox="1"/>
          <p:nvPr/>
        </p:nvSpPr>
        <p:spPr>
          <a:xfrm>
            <a:off x="298638" y="454029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Introduction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212E0BF-2163-4294-B664-9473B87B55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0657690"/>
              </p:ext>
            </p:extLst>
          </p:nvPr>
        </p:nvGraphicFramePr>
        <p:xfrm>
          <a:off x="5136323" y="1366123"/>
          <a:ext cx="2293298" cy="15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57" name="CS ChemDraw Drawing" r:id="rId4" imgW="5265076" imgH="3553691" progId="ChemDraw.Document.6.0">
                  <p:embed/>
                </p:oleObj>
              </mc:Choice>
              <mc:Fallback>
                <p:oleObj name="CS ChemDraw Drawing" r:id="rId4" imgW="5265076" imgH="355369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36323" y="1366123"/>
                        <a:ext cx="2293298" cy="154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0E9E1543-A2A2-4962-8F46-821F2C30F4A0}"/>
              </a:ext>
            </a:extLst>
          </p:cNvPr>
          <p:cNvSpPr txBox="1"/>
          <p:nvPr/>
        </p:nvSpPr>
        <p:spPr>
          <a:xfrm>
            <a:off x="347754" y="842911"/>
            <a:ext cx="87962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1. Two catalysts and two catalytic cycles working in concert for a single transformation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B83CD92B-0A76-461F-9C8D-4A34EB430F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4165461"/>
              </p:ext>
            </p:extLst>
          </p:nvPr>
        </p:nvGraphicFramePr>
        <p:xfrm>
          <a:off x="1164326" y="1347353"/>
          <a:ext cx="2843353" cy="154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58" name="CS ChemDraw Drawing" r:id="rId6" imgW="4216300" imgH="2296231" progId="ChemDraw.Document.6.0">
                  <p:embed/>
                </p:oleObj>
              </mc:Choice>
              <mc:Fallback>
                <p:oleObj name="CS ChemDraw Drawing" r:id="rId6" imgW="4216300" imgH="229623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64326" y="1347353"/>
                        <a:ext cx="2843353" cy="154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73CD2348-CFAB-447F-8A0E-977AF00C6902}"/>
              </a:ext>
            </a:extLst>
          </p:cNvPr>
          <p:cNvSpPr txBox="1"/>
          <p:nvPr/>
        </p:nvSpPr>
        <p:spPr>
          <a:xfrm>
            <a:off x="347754" y="3052485"/>
            <a:ext cx="78556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2. One catalyst and one catalytic cycle but substrate activation across two sites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3F920C86-4B6B-4BB8-98FF-10196C72D0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1650617"/>
              </p:ext>
            </p:extLst>
          </p:nvPr>
        </p:nvGraphicFramePr>
        <p:xfrm>
          <a:off x="1754261" y="3550206"/>
          <a:ext cx="5635478" cy="79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59" name="CS ChemDraw Drawing" r:id="rId8" imgW="7432329" imgH="1043807" progId="ChemDraw.Document.6.0">
                  <p:embed/>
                </p:oleObj>
              </mc:Choice>
              <mc:Fallback>
                <p:oleObj name="CS ChemDraw Drawing" r:id="rId8" imgW="7432329" imgH="104380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54261" y="3550206"/>
                        <a:ext cx="5635478" cy="79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7B5ACB36-24E0-43C9-A08A-33CCC715FCBF}"/>
              </a:ext>
            </a:extLst>
          </p:cNvPr>
          <p:cNvSpPr txBox="1"/>
          <p:nvPr/>
        </p:nvSpPr>
        <p:spPr>
          <a:xfrm>
            <a:off x="347754" y="4409375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Traditional catalyst</a:t>
            </a:r>
            <a:endParaRPr lang="en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B2959064-F19B-4443-93B5-4CB7B73E7E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6453849"/>
              </p:ext>
            </p:extLst>
          </p:nvPr>
        </p:nvGraphicFramePr>
        <p:xfrm>
          <a:off x="2612544" y="5120130"/>
          <a:ext cx="3918912" cy="39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60" name="CS ChemDraw Drawing" r:id="rId10" imgW="5451189" imgH="551398" progId="ChemDraw.Document.6.0">
                  <p:embed/>
                </p:oleObj>
              </mc:Choice>
              <mc:Fallback>
                <p:oleObj name="CS ChemDraw Drawing" r:id="rId10" imgW="5451189" imgH="55139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612544" y="5120130"/>
                        <a:ext cx="3918912" cy="39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Date Placeholder 13">
            <a:extLst>
              <a:ext uri="{FF2B5EF4-FFF2-40B4-BE49-F238E27FC236}">
                <a16:creationId xmlns:a16="http://schemas.microsoft.com/office/drawing/2014/main" id="{4CC77C6D-CA6F-48DD-95C2-AE5A3ED21F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</p:spTree>
    <p:extLst>
      <p:ext uri="{BB962C8B-B14F-4D97-AF65-F5344CB8AC3E}">
        <p14:creationId xmlns:p14="http://schemas.microsoft.com/office/powerpoint/2010/main" val="22444583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362950" y="6309318"/>
            <a:ext cx="433292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40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F48434C-3573-4005-ACDB-6799EC7BCA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0102066"/>
              </p:ext>
            </p:extLst>
          </p:nvPr>
        </p:nvGraphicFramePr>
        <p:xfrm>
          <a:off x="1517074" y="1364805"/>
          <a:ext cx="6109852" cy="428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78" name="CS ChemDraw Drawing" r:id="rId4" imgW="7776532" imgH="5452470" progId="ChemDraw.Document.6.0">
                  <p:embed/>
                </p:oleObj>
              </mc:Choice>
              <mc:Fallback>
                <p:oleObj name="CS ChemDraw Drawing" r:id="rId4" imgW="7776532" imgH="545247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17074" y="1364805"/>
                        <a:ext cx="6109852" cy="428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FED30EC-BFB0-4CBF-9BE7-22DEB6E360FE}"/>
              </a:ext>
            </a:extLst>
          </p:cNvPr>
          <p:cNvSpPr txBox="1"/>
          <p:nvPr/>
        </p:nvSpPr>
        <p:spPr>
          <a:xfrm>
            <a:off x="254035" y="394878"/>
            <a:ext cx="464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Organo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Organo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Cooperative Catalysis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B56F6C-D1A9-4137-94BB-2CAE39F15102}"/>
              </a:ext>
            </a:extLst>
          </p:cNvPr>
          <p:cNvSpPr txBox="1"/>
          <p:nvPr/>
        </p:nvSpPr>
        <p:spPr>
          <a:xfrm>
            <a:off x="254035" y="764210"/>
            <a:ext cx="73728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Isothiourea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Brønsted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 Acid Cooperative Catalysis</a:t>
            </a:r>
            <a:endParaRPr lang="en-CH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AFC5C8-B9DC-4D30-BF5C-D1C7309A946D}"/>
              </a:ext>
            </a:extLst>
          </p:cNvPr>
          <p:cNvSpPr/>
          <p:nvPr/>
        </p:nvSpPr>
        <p:spPr>
          <a:xfrm>
            <a:off x="254035" y="5917783"/>
            <a:ext cx="35397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Jin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Song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GB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Chem. </a:t>
            </a:r>
            <a:r>
              <a:rPr lang="nn-NO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Org. Lett.</a:t>
            </a:r>
            <a:r>
              <a:rPr lang="nn-NO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nn-NO" sz="1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nn-NO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n-NO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nn-NO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2261–2265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B0BEB960-DB17-45EB-8B21-BB70E809DC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</p:spTree>
    <p:extLst>
      <p:ext uri="{BB962C8B-B14F-4D97-AF65-F5344CB8AC3E}">
        <p14:creationId xmlns:p14="http://schemas.microsoft.com/office/powerpoint/2010/main" val="3009528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322906" y="6309318"/>
            <a:ext cx="473336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41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0EB3F7B-21CE-47FC-A161-497C3A4B0CC4}"/>
              </a:ext>
            </a:extLst>
          </p:cNvPr>
          <p:cNvSpPr txBox="1"/>
          <p:nvPr/>
        </p:nvSpPr>
        <p:spPr>
          <a:xfrm>
            <a:off x="254035" y="394878"/>
            <a:ext cx="4645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AE3168-6919-4DD1-9C4D-C74ACB4ABC30}"/>
              </a:ext>
            </a:extLst>
          </p:cNvPr>
          <p:cNvSpPr txBox="1"/>
          <p:nvPr/>
        </p:nvSpPr>
        <p:spPr>
          <a:xfrm>
            <a:off x="693019" y="1422934"/>
            <a:ext cx="81569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Applied in an increasing number of novel (or improving previously known) chemical transformations.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Yielding increased reactivity, selectivity, and efficiency.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Further information</a:t>
            </a: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David W. C. MacMillan., 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Chem. Sci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633–658.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Nitin T. Patil., 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Org. Biomol. Chem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8116-8162.</a:t>
            </a:r>
          </a:p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Sang-gi Lee., 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Chem. Rev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400" i="1" dirty="0">
                <a:latin typeface="Arial" panose="020B0604020202020204" pitchFamily="34" charset="0"/>
                <a:cs typeface="Arial" panose="020B0604020202020204" pitchFamily="34" charset="0"/>
              </a:rPr>
              <a:t>120,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13382-13433.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DD28898A-5F54-4481-9784-9258964F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</p:spTree>
    <p:extLst>
      <p:ext uri="{BB962C8B-B14F-4D97-AF65-F5344CB8AC3E}">
        <p14:creationId xmlns:p14="http://schemas.microsoft.com/office/powerpoint/2010/main" val="22371116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341567" y="6309318"/>
            <a:ext cx="454675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42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47E7630-C6BA-4344-9608-3D1EF367B3A7}"/>
              </a:ext>
            </a:extLst>
          </p:cNvPr>
          <p:cNvSpPr txBox="1"/>
          <p:nvPr/>
        </p:nvSpPr>
        <p:spPr>
          <a:xfrm>
            <a:off x="1268758" y="2567268"/>
            <a:ext cx="6606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Thank you all for your attention !</a:t>
            </a:r>
            <a:endParaRPr lang="en-US" sz="2400" b="1" dirty="0">
              <a:solidFill>
                <a:srgbClr val="FF0000"/>
              </a:solidFill>
            </a:endParaRPr>
          </a:p>
          <a:p>
            <a:pPr lvl="1" algn="ctr"/>
            <a:endParaRPr lang="en-US" dirty="0">
              <a:solidFill>
                <a:srgbClr val="FF0000"/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Date Placeholder 13">
            <a:extLst>
              <a:ext uri="{FF2B5EF4-FFF2-40B4-BE49-F238E27FC236}">
                <a16:creationId xmlns:a16="http://schemas.microsoft.com/office/drawing/2014/main" id="{D5944816-4464-46EC-8A5E-106295FA22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</p:spTree>
    <p:extLst>
      <p:ext uri="{BB962C8B-B14F-4D97-AF65-F5344CB8AC3E}">
        <p14:creationId xmlns:p14="http://schemas.microsoft.com/office/powerpoint/2010/main" val="33345693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341567" y="6309318"/>
            <a:ext cx="454675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43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13">
            <a:extLst>
              <a:ext uri="{FF2B5EF4-FFF2-40B4-BE49-F238E27FC236}">
                <a16:creationId xmlns:a16="http://schemas.microsoft.com/office/drawing/2014/main" id="{20C52015-9771-4E2C-A7B9-450EC5036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</p:spTree>
    <p:extLst>
      <p:ext uri="{BB962C8B-B14F-4D97-AF65-F5344CB8AC3E}">
        <p14:creationId xmlns:p14="http://schemas.microsoft.com/office/powerpoint/2010/main" val="1875106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476994" y="6309318"/>
            <a:ext cx="319248" cy="375685"/>
          </a:xfrm>
        </p:spPr>
        <p:txBody>
          <a:bodyPr/>
          <a:lstStyle/>
          <a:p>
            <a:fld id="{21F21006-67CF-4275-8BB6-2AA49A524542}" type="slidenum"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707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Arial" panose="020B0604020202020204" pitchFamily="34" charset="0"/>
                <a:cs typeface="Arial" panose="020B0604020202020204" pitchFamily="34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4608140-4FF5-4D36-A3CD-FB816027D5BB}"/>
              </a:ext>
            </a:extLst>
          </p:cNvPr>
          <p:cNvSpPr txBox="1"/>
          <p:nvPr/>
        </p:nvSpPr>
        <p:spPr>
          <a:xfrm>
            <a:off x="298638" y="454029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Introduction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9E1543-A2A2-4962-8F46-821F2C30F4A0}"/>
              </a:ext>
            </a:extLst>
          </p:cNvPr>
          <p:cNvSpPr txBox="1"/>
          <p:nvPr/>
        </p:nvSpPr>
        <p:spPr>
          <a:xfrm>
            <a:off x="347754" y="1078828"/>
            <a:ext cx="8796246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u="sng" dirty="0">
                <a:latin typeface="Arial" panose="020B0604020202020204" pitchFamily="34" charset="0"/>
                <a:cs typeface="Arial" panose="020B0604020202020204" pitchFamily="34" charset="0"/>
              </a:rPr>
              <a:t>Why </a:t>
            </a:r>
            <a:r>
              <a:rPr lang="en-IN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multicatalytic</a:t>
            </a:r>
            <a:r>
              <a:rPr lang="en-IN" sz="1600" u="sng" dirty="0">
                <a:latin typeface="Arial" panose="020B0604020202020204" pitchFamily="34" charset="0"/>
                <a:cs typeface="Arial" panose="020B0604020202020204" pitchFamily="34" charset="0"/>
              </a:rPr>
              <a:t> system?</a:t>
            </a:r>
          </a:p>
          <a:p>
            <a:endParaRPr lang="en-IN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Monocatalytic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strategy </a:t>
            </a:r>
          </a:p>
          <a:p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Some transformations are still challenging or nigh impossible.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Utilizes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substoichiometric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amounts of the catalyst to activate one of the reactants.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second reactant often requires further activation.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Requires prior functional group manipulation.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IN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Multicatalytic</a:t>
            </a:r>
            <a:r>
              <a:rPr lang="en-IN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strategy </a:t>
            </a:r>
          </a:p>
          <a:p>
            <a:pPr lvl="1"/>
            <a:endParaRPr lang="en-GB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Maximize the chemical usefulness and efficiency of catalyst-driven reactions.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Minimizing waste -economic and environmental impact.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</a:p>
          <a:p>
            <a:pPr lvl="1"/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Difficulty in ensuring redox compatibility between the transition metal catalysts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Balanced kinetics between the two catalytic cycles.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Avoiding catalyst deactivation.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ate Placeholder 13">
            <a:extLst>
              <a:ext uri="{FF2B5EF4-FFF2-40B4-BE49-F238E27FC236}">
                <a16:creationId xmlns:a16="http://schemas.microsoft.com/office/drawing/2014/main" id="{2C29E950-F930-4144-B73B-F6ECF8F07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</p:spTree>
    <p:extLst>
      <p:ext uri="{BB962C8B-B14F-4D97-AF65-F5344CB8AC3E}">
        <p14:creationId xmlns:p14="http://schemas.microsoft.com/office/powerpoint/2010/main" val="2006168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533555" y="6309318"/>
            <a:ext cx="319248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6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404316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93449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404316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D387D0E-C581-406A-8534-5042D401D5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1807457"/>
              </p:ext>
            </p:extLst>
          </p:nvPr>
        </p:nvGraphicFramePr>
        <p:xfrm>
          <a:off x="2159934" y="1496529"/>
          <a:ext cx="4824133" cy="262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47" name="CS ChemDraw Drawing" r:id="rId4" imgW="7075552" imgH="3854028" progId="ChemDraw.Document.6.0">
                  <p:embed/>
                </p:oleObj>
              </mc:Choice>
              <mc:Fallback>
                <p:oleObj name="CS ChemDraw Drawing" r:id="rId4" imgW="7075552" imgH="385402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59934" y="1496529"/>
                        <a:ext cx="4824133" cy="262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C231BBB7-D9D3-4FEC-B04A-D83D7E6C8C2F}"/>
              </a:ext>
            </a:extLst>
          </p:cNvPr>
          <p:cNvSpPr txBox="1"/>
          <p:nvPr/>
        </p:nvSpPr>
        <p:spPr>
          <a:xfrm>
            <a:off x="404316" y="4468945"/>
            <a:ext cx="309706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Other multi-catalyst reactions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Bifunctional catalysis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Cascade Catalysis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Double Activation Catalysis</a:t>
            </a:r>
            <a:endParaRPr lang="en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DA6502-CAB7-4406-A129-365F42731623}"/>
              </a:ext>
            </a:extLst>
          </p:cNvPr>
          <p:cNvSpPr txBox="1"/>
          <p:nvPr/>
        </p:nvSpPr>
        <p:spPr>
          <a:xfrm>
            <a:off x="347754" y="920158"/>
            <a:ext cx="1277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A3EB6B-3E95-4345-AB29-F9A3C778B3AF}"/>
              </a:ext>
            </a:extLst>
          </p:cNvPr>
          <p:cNvSpPr txBox="1"/>
          <p:nvPr/>
        </p:nvSpPr>
        <p:spPr>
          <a:xfrm>
            <a:off x="291197" y="437174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Introduction </a:t>
            </a:r>
          </a:p>
        </p:txBody>
      </p:sp>
      <p:sp>
        <p:nvSpPr>
          <p:cNvPr id="11" name="Date Placeholder 13">
            <a:extLst>
              <a:ext uri="{FF2B5EF4-FFF2-40B4-BE49-F238E27FC236}">
                <a16:creationId xmlns:a16="http://schemas.microsoft.com/office/drawing/2014/main" id="{926EC440-7A18-4727-B9FA-BA7D7C35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</p:spTree>
    <p:extLst>
      <p:ext uri="{BB962C8B-B14F-4D97-AF65-F5344CB8AC3E}">
        <p14:creationId xmlns:p14="http://schemas.microsoft.com/office/powerpoint/2010/main" val="2626380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476994" y="6309318"/>
            <a:ext cx="319248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7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D29164C-F593-4179-B760-46DFCBB9F589}"/>
              </a:ext>
            </a:extLst>
          </p:cNvPr>
          <p:cNvSpPr txBox="1"/>
          <p:nvPr/>
        </p:nvSpPr>
        <p:spPr>
          <a:xfrm>
            <a:off x="1012628" y="1549803"/>
            <a:ext cx="7118744" cy="3570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Different combinations of cooperative catalysis in organic transformations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Metal/Metal Cooperative Catalysis</a:t>
            </a:r>
          </a:p>
          <a:p>
            <a:pPr lvl="1"/>
            <a:endParaRPr lang="en-US" sz="16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Metal/Organo- Cooperative Catalysis</a:t>
            </a:r>
          </a:p>
          <a:p>
            <a:pPr lvl="1"/>
            <a:endParaRPr lang="en-US" sz="16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Metal/</a:t>
            </a:r>
            <a:r>
              <a:rPr lang="en-US" sz="16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Photoredox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Cooperative Catalysis  </a:t>
            </a:r>
          </a:p>
          <a:p>
            <a:pPr lvl="1"/>
            <a:endParaRPr lang="en-US" sz="16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Organo-/Organo- Cooperative Catalysis</a:t>
            </a:r>
          </a:p>
          <a:p>
            <a:pPr lvl="1"/>
            <a:endParaRPr lang="en-US" sz="16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Date Placeholder 13">
            <a:extLst>
              <a:ext uri="{FF2B5EF4-FFF2-40B4-BE49-F238E27FC236}">
                <a16:creationId xmlns:a16="http://schemas.microsoft.com/office/drawing/2014/main" id="{DA8BB7FE-4D60-4BCA-81DC-021FF08047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</p:spTree>
    <p:extLst>
      <p:ext uri="{BB962C8B-B14F-4D97-AF65-F5344CB8AC3E}">
        <p14:creationId xmlns:p14="http://schemas.microsoft.com/office/powerpoint/2010/main" val="1826980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476994" y="6309318"/>
            <a:ext cx="319248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8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4608140-4FF5-4D36-A3CD-FB816027D5BB}"/>
              </a:ext>
            </a:extLst>
          </p:cNvPr>
          <p:cNvSpPr txBox="1"/>
          <p:nvPr/>
        </p:nvSpPr>
        <p:spPr>
          <a:xfrm>
            <a:off x="294069" y="453442"/>
            <a:ext cx="4104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Metal/Metal Cooperative Catalysis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C3D64D60-7CD8-47D8-8A61-87F3BA046D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0696082"/>
              </p:ext>
            </p:extLst>
          </p:nvPr>
        </p:nvGraphicFramePr>
        <p:xfrm>
          <a:off x="184150" y="1498087"/>
          <a:ext cx="8775700" cy="403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767" name="CS ChemDraw Drawing" r:id="rId4" imgW="17361025" imgH="7976382" progId="ChemDraw.Document.6.0">
                  <p:embed/>
                </p:oleObj>
              </mc:Choice>
              <mc:Fallback>
                <p:oleObj name="CS ChemDraw Drawing" r:id="rId4" imgW="17361025" imgH="797638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4150" y="1498087"/>
                        <a:ext cx="8775700" cy="4030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C8EB0BB3-BD96-4B7A-ACD6-2505ACF4B79A}"/>
              </a:ext>
            </a:extLst>
          </p:cNvPr>
          <p:cNvSpPr/>
          <p:nvPr/>
        </p:nvSpPr>
        <p:spPr>
          <a:xfrm>
            <a:off x="347754" y="5913958"/>
            <a:ext cx="41278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Barry M. Trost,</a:t>
            </a:r>
            <a:r>
              <a:rPr 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 J. Am. Chem. Soc.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r>
              <a:rPr 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, 133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1706–1709.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CA3DD1-7C3C-4999-A1E0-FC3A463E71A4}"/>
              </a:ext>
            </a:extLst>
          </p:cNvPr>
          <p:cNvSpPr txBox="1"/>
          <p:nvPr/>
        </p:nvSpPr>
        <p:spPr>
          <a:xfrm>
            <a:off x="294069" y="764210"/>
            <a:ext cx="55402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u="sng" dirty="0">
                <a:latin typeface="Arial" panose="020B0604020202020204" pitchFamily="34" charset="0"/>
                <a:cs typeface="Arial" panose="020B0604020202020204" pitchFamily="34" charset="0"/>
              </a:rPr>
              <a:t>palladium- and vanadium-</a:t>
            </a:r>
            <a:r>
              <a:rPr lang="en-GB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catalyzed</a:t>
            </a:r>
            <a:r>
              <a:rPr lang="en-GB" sz="1600" u="sng" dirty="0">
                <a:latin typeface="Arial" panose="020B0604020202020204" pitchFamily="34" charset="0"/>
                <a:cs typeface="Arial" panose="020B0604020202020204" pitchFamily="34" charset="0"/>
              </a:rPr>
              <a:t> a-allyl </a:t>
            </a:r>
            <a:r>
              <a:rPr lang="en-GB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enone</a:t>
            </a:r>
            <a:r>
              <a:rPr lang="en-GB" sz="1600" u="sng" dirty="0">
                <a:latin typeface="Arial" panose="020B0604020202020204" pitchFamily="34" charset="0"/>
                <a:cs typeface="Arial" panose="020B0604020202020204" pitchFamily="34" charset="0"/>
              </a:rPr>
              <a:t> formation</a:t>
            </a:r>
            <a:endParaRPr lang="en-CH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ate Placeholder 13">
            <a:extLst>
              <a:ext uri="{FF2B5EF4-FFF2-40B4-BE49-F238E27FC236}">
                <a16:creationId xmlns:a16="http://schemas.microsoft.com/office/drawing/2014/main" id="{7B8B061B-56F4-43E4-9F3D-38B8DD7881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</p:spTree>
    <p:extLst>
      <p:ext uri="{BB962C8B-B14F-4D97-AF65-F5344CB8AC3E}">
        <p14:creationId xmlns:p14="http://schemas.microsoft.com/office/powerpoint/2010/main" val="2835253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304245" y="6309318"/>
            <a:ext cx="491997" cy="375685"/>
          </a:xfrm>
        </p:spPr>
        <p:txBody>
          <a:bodyPr/>
          <a:lstStyle/>
          <a:p>
            <a:fld id="{21F21006-67CF-4275-8BB6-2AA49A524542}" type="slidenum">
              <a:rPr lang="en-GB" sz="1400"/>
              <a:t>9</a:t>
            </a:fld>
            <a:endParaRPr lang="en-GB" sz="1400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347755" y="764210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D08F6710-D32A-E84A-A837-4F415BE8897E}"/>
              </a:ext>
            </a:extLst>
          </p:cNvPr>
          <p:cNvSpPr txBox="1"/>
          <p:nvPr/>
        </p:nvSpPr>
        <p:spPr>
          <a:xfrm>
            <a:off x="8036888" y="221730"/>
            <a:ext cx="81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LSPN</a:t>
            </a:r>
          </a:p>
        </p:txBody>
      </p:sp>
      <p:cxnSp>
        <p:nvCxnSpPr>
          <p:cNvPr id="19" name="Straight Connector 4">
            <a:extLst>
              <a:ext uri="{FF2B5EF4-FFF2-40B4-BE49-F238E27FC236}">
                <a16:creationId xmlns:a16="http://schemas.microsoft.com/office/drawing/2014/main" id="{6C4F31C2-3ACB-474A-91DB-0646EA86FC9D}"/>
              </a:ext>
            </a:extLst>
          </p:cNvPr>
          <p:cNvCxnSpPr>
            <a:cxnSpLocks/>
          </p:cNvCxnSpPr>
          <p:nvPr/>
        </p:nvCxnSpPr>
        <p:spPr>
          <a:xfrm>
            <a:off x="347755" y="6194782"/>
            <a:ext cx="8448487" cy="44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794D625-2243-4FF5-A1D4-3D71D9D5AB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6065492"/>
              </p:ext>
            </p:extLst>
          </p:nvPr>
        </p:nvGraphicFramePr>
        <p:xfrm>
          <a:off x="401869" y="1989988"/>
          <a:ext cx="8340263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55" name="CS ChemDraw Drawing" r:id="rId4" imgW="17710257" imgH="6117168" progId="ChemDraw.Document.6.0">
                  <p:embed/>
                </p:oleObj>
              </mc:Choice>
              <mc:Fallback>
                <p:oleObj name="CS ChemDraw Drawing" r:id="rId4" imgW="17710257" imgH="611716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1869" y="1989988"/>
                        <a:ext cx="8340263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72E899D-B8F9-4B44-8936-00EB3B8007C8}"/>
              </a:ext>
            </a:extLst>
          </p:cNvPr>
          <p:cNvSpPr txBox="1"/>
          <p:nvPr/>
        </p:nvSpPr>
        <p:spPr>
          <a:xfrm>
            <a:off x="294069" y="814360"/>
            <a:ext cx="8555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Synthesis of Substituted </a:t>
            </a:r>
            <a:r>
              <a:rPr lang="en-US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Butenolides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600" u="sng" dirty="0" err="1">
                <a:latin typeface="Arial" panose="020B0604020202020204" pitchFamily="34" charset="0"/>
                <a:cs typeface="Arial" panose="020B0604020202020204" pitchFamily="34" charset="0"/>
              </a:rPr>
              <a:t>Isocoumarins</a:t>
            </a:r>
            <a:r>
              <a:rPr lang="en-US" sz="1600" u="sng" dirty="0">
                <a:latin typeface="Arial" panose="020B0604020202020204" pitchFamily="34" charset="0"/>
                <a:cs typeface="Arial" panose="020B0604020202020204" pitchFamily="34" charset="0"/>
              </a:rPr>
              <a:t> Using Carbophilic Lewis Acid and Lewis Base.</a:t>
            </a:r>
            <a:endParaRPr lang="en-CH" sz="16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774A74-1F3A-4A89-B012-A93D2324E2A7}"/>
              </a:ext>
            </a:extLst>
          </p:cNvPr>
          <p:cNvSpPr txBox="1"/>
          <p:nvPr/>
        </p:nvSpPr>
        <p:spPr>
          <a:xfrm>
            <a:off x="197735" y="421785"/>
            <a:ext cx="4249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Metal/Metal Cooperative Catalysis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463588-1968-40CF-9F05-74C2CF7FDCBB}"/>
              </a:ext>
            </a:extLst>
          </p:cNvPr>
          <p:cNvSpPr/>
          <p:nvPr/>
        </p:nvSpPr>
        <p:spPr>
          <a:xfrm>
            <a:off x="294069" y="5932137"/>
            <a:ext cx="4472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Suzanne A. Blum, </a:t>
            </a:r>
            <a:r>
              <a:rPr 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J. Am. Chem. Soc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i="1" dirty="0">
                <a:latin typeface="Arial" panose="020B0604020202020204" pitchFamily="34" charset="0"/>
                <a:cs typeface="Arial" panose="020B0604020202020204" pitchFamily="34" charset="0"/>
              </a:rPr>
              <a:t>131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18022–18023.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ate Placeholder 13">
            <a:extLst>
              <a:ext uri="{FF2B5EF4-FFF2-40B4-BE49-F238E27FC236}">
                <a16:creationId xmlns:a16="http://schemas.microsoft.com/office/drawing/2014/main" id="{ABBA0172-114E-4079-9195-6201E252D6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7754" y="6356351"/>
            <a:ext cx="1283569" cy="365125"/>
          </a:xfrm>
        </p:spPr>
        <p:txBody>
          <a:bodyPr/>
          <a:lstStyle/>
          <a:p>
            <a:r>
              <a:rPr lang="en-GB" sz="1400" dirty="0"/>
              <a:t>08/02/24</a:t>
            </a:r>
          </a:p>
        </p:txBody>
      </p:sp>
    </p:spTree>
    <p:extLst>
      <p:ext uri="{BB962C8B-B14F-4D97-AF65-F5344CB8AC3E}">
        <p14:creationId xmlns:p14="http://schemas.microsoft.com/office/powerpoint/2010/main" val="3273161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104749</TotalTime>
  <Words>1807</Words>
  <Application>Microsoft Office PowerPoint</Application>
  <PresentationFormat>On-screen Show (4:3)</PresentationFormat>
  <Paragraphs>464</Paragraphs>
  <Slides>43</Slides>
  <Notes>43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Times New Roman</vt:lpstr>
      <vt:lpstr>Office Theme</vt:lpstr>
      <vt:lpstr>CS ChemDraw 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EPFL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ACCESS TO SUBSTITUTED AZABICYCLOHEXANES BY REDUCTIVE AMINATION</dc:title>
  <dc:creator>Group Cramer</dc:creator>
  <cp:lastModifiedBy>Dhamodharan Sathish</cp:lastModifiedBy>
  <cp:revision>1199</cp:revision>
  <dcterms:created xsi:type="dcterms:W3CDTF">2020-08-08T13:26:20Z</dcterms:created>
  <dcterms:modified xsi:type="dcterms:W3CDTF">2024-02-10T18:17:20Z</dcterms:modified>
</cp:coreProperties>
</file>