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8" r:id="rId3"/>
    <p:sldId id="425" r:id="rId4"/>
    <p:sldId id="269" r:id="rId5"/>
    <p:sldId id="426" r:id="rId6"/>
    <p:sldId id="270" r:id="rId7"/>
    <p:sldId id="427" r:id="rId8"/>
    <p:sldId id="309" r:id="rId9"/>
    <p:sldId id="304" r:id="rId10"/>
    <p:sldId id="310" r:id="rId11"/>
    <p:sldId id="306" r:id="rId12"/>
    <p:sldId id="428" r:id="rId13"/>
    <p:sldId id="429" r:id="rId14"/>
    <p:sldId id="430" r:id="rId15"/>
    <p:sldId id="431" r:id="rId16"/>
    <p:sldId id="423" r:id="rId17"/>
    <p:sldId id="424" r:id="rId18"/>
    <p:sldId id="419" r:id="rId19"/>
    <p:sldId id="432" r:id="rId20"/>
    <p:sldId id="420" r:id="rId21"/>
    <p:sldId id="421" r:id="rId22"/>
    <p:sldId id="433" r:id="rId23"/>
    <p:sldId id="286" r:id="rId24"/>
    <p:sldId id="298" r:id="rId25"/>
    <p:sldId id="300" r:id="rId26"/>
    <p:sldId id="422" r:id="rId27"/>
    <p:sldId id="417" r:id="rId28"/>
    <p:sldId id="418" r:id="rId29"/>
    <p:sldId id="301" r:id="rId30"/>
    <p:sldId id="356" r:id="rId31"/>
    <p:sldId id="411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4152" autoAdjust="0"/>
  </p:normalViewPr>
  <p:slideViewPr>
    <p:cSldViewPr>
      <p:cViewPr varScale="1">
        <p:scale>
          <a:sx n="108" d="100"/>
          <a:sy n="108" d="100"/>
        </p:scale>
        <p:origin x="69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DA0E6-6E77-48BF-BF9E-FB43A545221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97180-17F8-4EAA-AE77-9EA17501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97180-17F8-4EAA-AE77-9EA1750175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5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97180-17F8-4EAA-AE77-9EA1750175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2452-79BE-4E8F-AE97-4D2741E349E8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CA3B-6BED-4DD2-946F-F7F9AF90F921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E126-C907-4142-866A-ECE40FC79FC2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4718" y="115888"/>
            <a:ext cx="6049433" cy="468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2880784" cy="749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693585" y="1600200"/>
            <a:ext cx="2882900" cy="2984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3693585" y="2051050"/>
            <a:ext cx="2882900" cy="2984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0860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FB1D-6455-4A6F-A59A-73A1F93210B1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7234-6260-4A82-972F-956FEBA54FCA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7DFE-C9E0-4D99-91E1-704C9EDCD6AE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248-BCAF-4404-A66B-344671EAFC8D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25EE-2084-4F56-9075-1F6D4F366288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2B98-E8C5-4187-9EC0-7B6E9D2BDA35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406C-8668-442A-86E2-F0868BB89E9B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133E-0F72-46F2-91F2-24A030B7CCFB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AF0D-14BD-4E6C-94E3-6086E9F60F48}" type="datetime1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776" y="1844825"/>
            <a:ext cx="8604448" cy="261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Nitrene Transfer in Gold Catalysis</a:t>
            </a:r>
          </a:p>
          <a:p>
            <a:pPr algn="ctr">
              <a:lnSpc>
                <a:spcPts val="5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Xinqi Zhu</a:t>
            </a:r>
          </a:p>
          <a:p>
            <a:pPr algn="ctr">
              <a:lnSpc>
                <a:spcPts val="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02.02.2023</a:t>
            </a:r>
            <a:br>
              <a:rPr lang="en-US" sz="4000" dirty="0"/>
            </a:b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3578CB-2387-4752-8095-FD2650E7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982" y="29155"/>
            <a:ext cx="1410666" cy="7217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AF5811-9F0A-4908-8D75-F5F41D25D284}"/>
              </a:ext>
            </a:extLst>
          </p:cNvPr>
          <p:cNvCxnSpPr/>
          <p:nvPr/>
        </p:nvCxnSpPr>
        <p:spPr>
          <a:xfrm>
            <a:off x="152400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E3A96B-D1F4-499E-99BC-4D577C6D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BA675-5D4B-4472-AFCE-266852333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224" y="61944"/>
            <a:ext cx="1579236" cy="7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FFA95B-01F5-4611-B582-21490FA6CC43}"/>
              </a:ext>
            </a:extLst>
          </p:cNvPr>
          <p:cNvSpPr/>
          <p:nvPr/>
        </p:nvSpPr>
        <p:spPr>
          <a:xfrm>
            <a:off x="2135560" y="13407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E8455-6771-475B-A2C4-6C21C012FA73}"/>
              </a:ext>
            </a:extLst>
          </p:cNvPr>
          <p:cNvSpPr txBox="1"/>
          <p:nvPr/>
        </p:nvSpPr>
        <p:spPr>
          <a:xfrm>
            <a:off x="335360" y="128842"/>
            <a:ext cx="482453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X-H insertion: intramolecular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69409-8DF0-4C1A-BDEB-99CAB368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F5CB00-3EB7-4C99-B86D-FC9475D0D969}"/>
              </a:ext>
            </a:extLst>
          </p:cNvPr>
          <p:cNvSpPr>
            <a:spLocks noChangeArrowheads="1"/>
          </p:cNvSpPr>
          <p:nvPr/>
        </p:nvSpPr>
        <p:spPr bwMode="auto">
          <a:xfrm rot="16629114">
            <a:off x="1487488" y="1819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02EE8F2-254E-49D6-98D9-DAD040B8D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205743"/>
              </p:ext>
            </p:extLst>
          </p:nvPr>
        </p:nvGraphicFramePr>
        <p:xfrm>
          <a:off x="551384" y="764704"/>
          <a:ext cx="4676750" cy="523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CS ChemDraw Drawing" r:id="rId4" imgW="4452601" imgH="4952610" progId="ChemDraw.Document.6.0">
                  <p:embed/>
                </p:oleObj>
              </mc:Choice>
              <mc:Fallback>
                <p:oleObj name="CS ChemDraw Drawing" r:id="rId4" imgW="4452601" imgH="495261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764704"/>
                        <a:ext cx="4676750" cy="5234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4DB610E3-7F87-409D-90ED-018BD3B63D62}"/>
              </a:ext>
            </a:extLst>
          </p:cNvPr>
          <p:cNvSpPr>
            <a:spLocks noChangeArrowheads="1"/>
          </p:cNvSpPr>
          <p:nvPr/>
        </p:nvSpPr>
        <p:spPr bwMode="auto">
          <a:xfrm rot="16363847" flipV="1">
            <a:off x="5231011" y="133787"/>
            <a:ext cx="174452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62FD09B-360F-436A-9420-83C828BED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19788"/>
              </p:ext>
            </p:extLst>
          </p:nvPr>
        </p:nvGraphicFramePr>
        <p:xfrm>
          <a:off x="5740046" y="1663934"/>
          <a:ext cx="5842354" cy="349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CS ChemDraw Drawing" r:id="rId6" imgW="4720843" imgH="2838780" progId="ChemDraw.Document.6.0">
                  <p:embed/>
                </p:oleObj>
              </mc:Choice>
              <mc:Fallback>
                <p:oleObj name="CS ChemDraw Drawing" r:id="rId6" imgW="4720843" imgH="283878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046" y="1663934"/>
                        <a:ext cx="5842354" cy="3490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B264E96-ECC6-48AB-A7BD-1281A7FB2C51}"/>
              </a:ext>
            </a:extLst>
          </p:cNvPr>
          <p:cNvSpPr/>
          <p:nvPr/>
        </p:nvSpPr>
        <p:spPr>
          <a:xfrm>
            <a:off x="348037" y="6173144"/>
            <a:ext cx="5083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Ye, L.-W. et al.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Org. Chem. Front.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2016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491–495</a:t>
            </a:r>
            <a:endParaRPr lang="zh-CN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DBDD1-2AD0-4D4A-894E-6BC3431C1618}"/>
              </a:ext>
            </a:extLst>
          </p:cNvPr>
          <p:cNvSpPr/>
          <p:nvPr/>
        </p:nvSpPr>
        <p:spPr>
          <a:xfrm>
            <a:off x="6824534" y="5570947"/>
            <a:ext cx="434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ea typeface="Times New Roman" panose="02020603050405020304" pitchFamily="18" charset="0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Xu, X. et al. </a:t>
            </a:r>
            <a:r>
              <a:rPr lang="nn-NO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Org. Lett. </a:t>
            </a:r>
            <a:r>
              <a:rPr lang="nn-NO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2018</a:t>
            </a:r>
            <a:r>
              <a:rPr lang="nn-NO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nn-NO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</a:t>
            </a:r>
            <a:r>
              <a:rPr lang="nn-NO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2733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–2736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727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E3247-F204-42D2-BAFC-C060FF93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F10B0-D56D-4035-B2A2-61FF562302CF}"/>
              </a:ext>
            </a:extLst>
          </p:cNvPr>
          <p:cNvSpPr txBox="1"/>
          <p:nvPr/>
        </p:nvSpPr>
        <p:spPr>
          <a:xfrm>
            <a:off x="152663" y="87014"/>
            <a:ext cx="450317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Annulation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gold carbene: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4FB80EF-2608-4B27-AF78-F55109B6B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42129"/>
              </p:ext>
            </p:extLst>
          </p:nvPr>
        </p:nvGraphicFramePr>
        <p:xfrm>
          <a:off x="534185" y="764704"/>
          <a:ext cx="5007233" cy="500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" name="CS ChemDraw Drawing" r:id="rId4" imgW="4448009" imgH="4475520" progId="ChemDraw.Document.6.0">
                  <p:embed/>
                </p:oleObj>
              </mc:Choice>
              <mc:Fallback>
                <p:oleObj name="CS ChemDraw Drawing" r:id="rId4" imgW="4448009" imgH="44755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85" y="764704"/>
                        <a:ext cx="5007233" cy="5007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C38801D-E4AA-404C-BC35-B938C33AE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198181"/>
              </p:ext>
            </p:extLst>
          </p:nvPr>
        </p:nvGraphicFramePr>
        <p:xfrm>
          <a:off x="6395887" y="87014"/>
          <a:ext cx="461645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" name="CS ChemDraw Drawing" r:id="rId6" imgW="4787943" imgH="2409160" progId="ChemDraw.Document.6.0">
                  <p:embed/>
                </p:oleObj>
              </mc:Choice>
              <mc:Fallback>
                <p:oleObj name="CS ChemDraw Drawing" r:id="rId6" imgW="4787943" imgH="240916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887" y="87014"/>
                        <a:ext cx="4616450" cy="2319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9">
            <a:extLst>
              <a:ext uri="{FF2B5EF4-FFF2-40B4-BE49-F238E27FC236}">
                <a16:creationId xmlns:a16="http://schemas.microsoft.com/office/drawing/2014/main" id="{A271FF21-DF33-4206-9675-036035C3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F4D8AC9-0CD6-4CC9-B84D-0634BF7AA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391609"/>
              </p:ext>
            </p:extLst>
          </p:nvPr>
        </p:nvGraphicFramePr>
        <p:xfrm>
          <a:off x="6649603" y="2402904"/>
          <a:ext cx="4362734" cy="382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1" name="CS ChemDraw Drawing" r:id="rId8" imgW="4443687" imgH="3888810" progId="ChemDraw.Document.6.0">
                  <p:embed/>
                </p:oleObj>
              </mc:Choice>
              <mc:Fallback>
                <p:oleObj name="CS ChemDraw Drawing" r:id="rId8" imgW="4443687" imgH="3888810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9603" y="2402904"/>
                        <a:ext cx="4362734" cy="3829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C367E34-806F-4DD1-8205-8574FE07ACDC}"/>
              </a:ext>
            </a:extLst>
          </p:cNvPr>
          <p:cNvSpPr/>
          <p:nvPr/>
        </p:nvSpPr>
        <p:spPr>
          <a:xfrm>
            <a:off x="509518" y="5863562"/>
            <a:ext cx="4576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Zhang, L. et al.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Org. Lett. </a:t>
            </a:r>
            <a:r>
              <a:rPr lang="de-DE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2012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14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4662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–4665</a:t>
            </a:r>
            <a:endParaRPr lang="zh-CN" alt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4CC8B1-8C43-4C66-9F32-3BEE96CAF0D8}"/>
              </a:ext>
            </a:extLst>
          </p:cNvPr>
          <p:cNvSpPr/>
          <p:nvPr/>
        </p:nvSpPr>
        <p:spPr>
          <a:xfrm>
            <a:off x="6162390" y="6232894"/>
            <a:ext cx="5083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Zhang, L. et al.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Chem. - Eur. J.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2015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21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3585–3588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304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E3247-F204-42D2-BAFC-C060FF93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F10B0-D56D-4035-B2A2-61FF562302CF}"/>
              </a:ext>
            </a:extLst>
          </p:cNvPr>
          <p:cNvSpPr txBox="1"/>
          <p:nvPr/>
        </p:nvSpPr>
        <p:spPr>
          <a:xfrm>
            <a:off x="119336" y="116632"/>
            <a:ext cx="6735425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Cyclopropanation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Cyclopropenation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gold carbene: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A271FF21-DF33-4206-9675-036035C3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6DBE73-C9FB-4709-A422-E10E67302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38973"/>
              </p:ext>
            </p:extLst>
          </p:nvPr>
        </p:nvGraphicFramePr>
        <p:xfrm>
          <a:off x="297230" y="694928"/>
          <a:ext cx="6557531" cy="152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2" name="CS ChemDraw Drawing" r:id="rId3" imgW="6324352" imgH="1465560" progId="ChemDraw.Document.6.0">
                  <p:embed/>
                </p:oleObj>
              </mc:Choice>
              <mc:Fallback>
                <p:oleObj name="CS ChemDraw Drawing" r:id="rId3" imgW="6324352" imgH="146556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0" y="694928"/>
                        <a:ext cx="6557531" cy="1528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591D663-B6D6-4AC3-B82F-0C3FB5417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9499"/>
              </p:ext>
            </p:extLst>
          </p:nvPr>
        </p:nvGraphicFramePr>
        <p:xfrm>
          <a:off x="1055440" y="2736468"/>
          <a:ext cx="4704184" cy="398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3" name="CS ChemDraw Drawing" r:id="rId5" imgW="4676812" imgH="3966570" progId="ChemDraw.Document.6.0">
                  <p:embed/>
                </p:oleObj>
              </mc:Choice>
              <mc:Fallback>
                <p:oleObj name="CS ChemDraw Drawing" r:id="rId5" imgW="4676812" imgH="396657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2736468"/>
                        <a:ext cx="4704184" cy="3983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36D9A5AC-0AE1-4CFE-8821-88CF41E82ED3}"/>
              </a:ext>
            </a:extLst>
          </p:cNvPr>
          <p:cNvSpPr>
            <a:spLocks noChangeArrowheads="1"/>
          </p:cNvSpPr>
          <p:nvPr/>
        </p:nvSpPr>
        <p:spPr bwMode="auto">
          <a:xfrm rot="13897594">
            <a:off x="8544272" y="26369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8F4726B-56D7-4B39-807D-264CF016D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128565"/>
              </p:ext>
            </p:extLst>
          </p:nvPr>
        </p:nvGraphicFramePr>
        <p:xfrm>
          <a:off x="6871113" y="1196752"/>
          <a:ext cx="4910336" cy="464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4" name="CS ChemDraw Drawing" r:id="rId7" imgW="4288090" imgH="4042980" progId="ChemDraw.Document.6.0">
                  <p:embed/>
                </p:oleObj>
              </mc:Choice>
              <mc:Fallback>
                <p:oleObj name="CS ChemDraw Drawing" r:id="rId7" imgW="4288090" imgH="404298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113" y="1196752"/>
                        <a:ext cx="4910336" cy="4641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122804B-5D87-4AAB-8CBB-C36F519D617E}"/>
              </a:ext>
            </a:extLst>
          </p:cNvPr>
          <p:cNvSpPr/>
          <p:nvPr/>
        </p:nvSpPr>
        <p:spPr>
          <a:xfrm>
            <a:off x="1057955" y="2223490"/>
            <a:ext cx="452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Ohno, H. et al. </a:t>
            </a:r>
            <a:r>
              <a:rPr lang="nn-NO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Org. Lett. </a:t>
            </a:r>
            <a:r>
              <a:rPr lang="nn-NO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2014</a:t>
            </a:r>
            <a:r>
              <a:rPr lang="nn-NO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nn-NO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16</a:t>
            </a:r>
            <a:r>
              <a:rPr lang="nn-NO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3138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–3141</a:t>
            </a:r>
            <a:endParaRPr lang="zh-CN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41E021-4C06-4AAD-A6FF-12F632CA13DC}"/>
              </a:ext>
            </a:extLst>
          </p:cNvPr>
          <p:cNvSpPr/>
          <p:nvPr/>
        </p:nvSpPr>
        <p:spPr>
          <a:xfrm>
            <a:off x="6828074" y="6029518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Gong, L.-Z. et al. </a:t>
            </a:r>
            <a:r>
              <a:rPr lang="nn-NO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Org. Lett. </a:t>
            </a:r>
            <a:r>
              <a:rPr lang="nn-NO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2016</a:t>
            </a:r>
            <a:r>
              <a:rPr lang="nn-NO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nn-NO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18</a:t>
            </a:r>
            <a:r>
              <a:rPr lang="nn-NO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4178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–418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7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E3247-F204-42D2-BAFC-C060FF93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F10B0-D56D-4035-B2A2-61FF562302CF}"/>
              </a:ext>
            </a:extLst>
          </p:cNvPr>
          <p:cNvSpPr txBox="1"/>
          <p:nvPr/>
        </p:nvSpPr>
        <p:spPr>
          <a:xfrm>
            <a:off x="119337" y="116632"/>
            <a:ext cx="302433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4π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Electrocyclization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A271FF21-DF33-4206-9675-036035C3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D9A5AC-0AE1-4CFE-8821-88CF41E82ED3}"/>
              </a:ext>
            </a:extLst>
          </p:cNvPr>
          <p:cNvSpPr>
            <a:spLocks noChangeArrowheads="1"/>
          </p:cNvSpPr>
          <p:nvPr/>
        </p:nvSpPr>
        <p:spPr bwMode="auto">
          <a:xfrm rot="13897594">
            <a:off x="8544272" y="26369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9B58E03-080E-4FD2-A788-CFB0A8EA783F}"/>
              </a:ext>
            </a:extLst>
          </p:cNvPr>
          <p:cNvSpPr>
            <a:spLocks noChangeArrowheads="1"/>
          </p:cNvSpPr>
          <p:nvPr/>
        </p:nvSpPr>
        <p:spPr bwMode="auto">
          <a:xfrm rot="2110830">
            <a:off x="911424" y="17728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55E968-ED1E-497B-8974-C5888C1B5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35543"/>
              </p:ext>
            </p:extLst>
          </p:nvPr>
        </p:nvGraphicFramePr>
        <p:xfrm>
          <a:off x="377230" y="823992"/>
          <a:ext cx="5574754" cy="486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CS ChemDraw Drawing" r:id="rId3" imgW="4359676" imgH="3818880" progId="ChemDraw.Document.6.0">
                  <p:embed/>
                </p:oleObj>
              </mc:Choice>
              <mc:Fallback>
                <p:oleObj name="CS ChemDraw Drawing" r:id="rId3" imgW="4359676" imgH="381888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30" y="823992"/>
                        <a:ext cx="5574754" cy="4863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BE41D21-72BE-464B-A1BD-3A4AD35D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236484E-6E4E-41C3-A6D8-B42161371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421131"/>
              </p:ext>
            </p:extLst>
          </p:nvPr>
        </p:nvGraphicFramePr>
        <p:xfrm>
          <a:off x="6096000" y="1772816"/>
          <a:ext cx="6037951" cy="289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CS ChemDraw Drawing" r:id="rId5" imgW="4731649" imgH="2259630" progId="ChemDraw.Document.6.0">
                  <p:embed/>
                </p:oleObj>
              </mc:Choice>
              <mc:Fallback>
                <p:oleObj name="CS ChemDraw Drawing" r:id="rId5" imgW="4731649" imgH="225963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72816"/>
                        <a:ext cx="6037951" cy="289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9084226-CA6F-4475-97F5-7C771650CD33}"/>
              </a:ext>
            </a:extLst>
          </p:cNvPr>
          <p:cNvSpPr/>
          <p:nvPr/>
        </p:nvSpPr>
        <p:spPr>
          <a:xfrm>
            <a:off x="3126450" y="5836666"/>
            <a:ext cx="586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ea typeface="Times New Roman" panose="02020603050405020304" pitchFamily="18" charset="0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Zhang, L. et al.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Angew. Chem., Int. Ed. </a:t>
            </a:r>
            <a:r>
              <a:rPr lang="de-DE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2012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51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8624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–8627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7793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E3247-F204-42D2-BAFC-C060FF93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F10B0-D56D-4035-B2A2-61FF562302CF}"/>
              </a:ext>
            </a:extLst>
          </p:cNvPr>
          <p:cNvSpPr txBox="1"/>
          <p:nvPr/>
        </p:nvSpPr>
        <p:spPr>
          <a:xfrm>
            <a:off x="119337" y="116632"/>
            <a:ext cx="302433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Carbene Metathesis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A271FF21-DF33-4206-9675-036035C3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D9A5AC-0AE1-4CFE-8821-88CF41E82ED3}"/>
              </a:ext>
            </a:extLst>
          </p:cNvPr>
          <p:cNvSpPr>
            <a:spLocks noChangeArrowheads="1"/>
          </p:cNvSpPr>
          <p:nvPr/>
        </p:nvSpPr>
        <p:spPr bwMode="auto">
          <a:xfrm rot="13897594">
            <a:off x="8544272" y="26369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9B58E03-080E-4FD2-A788-CFB0A8EA783F}"/>
              </a:ext>
            </a:extLst>
          </p:cNvPr>
          <p:cNvSpPr>
            <a:spLocks noChangeArrowheads="1"/>
          </p:cNvSpPr>
          <p:nvPr/>
        </p:nvSpPr>
        <p:spPr bwMode="auto">
          <a:xfrm rot="2110830">
            <a:off x="911424" y="17728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BE41D21-72BE-464B-A1BD-3A4AD35D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9B15CB-0F3E-4CF5-9562-E51145293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019732"/>
              </p:ext>
            </p:extLst>
          </p:nvPr>
        </p:nvGraphicFramePr>
        <p:xfrm>
          <a:off x="152034" y="769849"/>
          <a:ext cx="5731345" cy="548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CS ChemDraw Drawing" r:id="rId3" imgW="4717872" imgH="4506030" progId="ChemDraw.Document.6.0">
                  <p:embed/>
                </p:oleObj>
              </mc:Choice>
              <mc:Fallback>
                <p:oleObj name="CS ChemDraw Drawing" r:id="rId3" imgW="4717872" imgH="450603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34" y="769849"/>
                        <a:ext cx="5731345" cy="5482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782834B-F162-4510-9E76-90DFF2D04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68782"/>
              </p:ext>
            </p:extLst>
          </p:nvPr>
        </p:nvGraphicFramePr>
        <p:xfrm>
          <a:off x="5883379" y="2060848"/>
          <a:ext cx="6317166" cy="298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CS ChemDraw Drawing" r:id="rId5" imgW="6202252" imgH="2937870" progId="ChemDraw.Document.6.0">
                  <p:embed/>
                </p:oleObj>
              </mc:Choice>
              <mc:Fallback>
                <p:oleObj name="CS ChemDraw Drawing" r:id="rId5" imgW="6202252" imgH="293787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379" y="2060848"/>
                        <a:ext cx="6317166" cy="2987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E07666E-0C99-4EEA-A374-772D7B9EA1AD}"/>
              </a:ext>
            </a:extLst>
          </p:cNvPr>
          <p:cNvSpPr/>
          <p:nvPr/>
        </p:nvSpPr>
        <p:spPr>
          <a:xfrm>
            <a:off x="4555996" y="6284169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Ye, L.-W. et al. </a:t>
            </a:r>
            <a:r>
              <a:rPr lang="fr-FR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Nat. Commun. </a:t>
            </a:r>
            <a:r>
              <a:rPr lang="fr-FR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2017</a:t>
            </a:r>
            <a:r>
              <a:rPr lang="fr-FR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8</a:t>
            </a:r>
            <a:r>
              <a:rPr lang="fr-FR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1748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–1756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0406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939E67-3E61-4410-B3EE-828690192C90}"/>
              </a:ext>
            </a:extLst>
          </p:cNvPr>
          <p:cNvCxnSpPr/>
          <p:nvPr/>
        </p:nvCxnSpPr>
        <p:spPr>
          <a:xfrm>
            <a:off x="152400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38E6FA5-E734-4BBC-B089-E8B8C43E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6487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5E88A-0AA1-4900-8DD5-32F7F8160604}"/>
              </a:ext>
            </a:extLst>
          </p:cNvPr>
          <p:cNvSpPr/>
          <p:nvPr/>
        </p:nvSpPr>
        <p:spPr>
          <a:xfrm>
            <a:off x="4799856" y="116633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417D927A-DDED-4933-89FE-F29CF538273F}"/>
              </a:ext>
            </a:extLst>
          </p:cNvPr>
          <p:cNvSpPr/>
          <p:nvPr/>
        </p:nvSpPr>
        <p:spPr>
          <a:xfrm>
            <a:off x="1919536" y="409020"/>
            <a:ext cx="9180512" cy="599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</a:t>
            </a: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de-CH" sz="2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Azides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Nitrene Transfer Reagents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From Pyridine Aza-Ylides</a:t>
            </a:r>
            <a:b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Sulfur Aza-Ylides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Isoxazoles </a:t>
            </a: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Anthranils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Summary</a:t>
            </a:r>
            <a:endParaRPr lang="de-CH" sz="2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4E6567-F218-401C-95D6-F3ECAF13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5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AFEF-8832-4312-9AF4-242816A9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8F6BA-B9C5-418E-8AD4-85E210619208}"/>
              </a:ext>
            </a:extLst>
          </p:cNvPr>
          <p:cNvSpPr txBox="1"/>
          <p:nvPr/>
        </p:nvSpPr>
        <p:spPr>
          <a:xfrm>
            <a:off x="0" y="29829"/>
            <a:ext cx="199154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Pioneer work: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554F96-B01D-4E60-8C3D-BAE2BC987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962" y="2669936"/>
            <a:ext cx="285750" cy="314325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39A8F79-4995-481F-9F61-FF0594656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311488"/>
              </p:ext>
            </p:extLst>
          </p:nvPr>
        </p:nvGraphicFramePr>
        <p:xfrm>
          <a:off x="1847528" y="-4453"/>
          <a:ext cx="7811757" cy="61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CS ChemDraw Drawing" r:id="rId4" imgW="5947905" imgH="4698190" progId="ChemDraw.Document.6.0">
                  <p:embed/>
                </p:oleObj>
              </mc:Choice>
              <mc:Fallback>
                <p:oleObj name="CS ChemDraw Drawing" r:id="rId4" imgW="5947905" imgH="469819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-4453"/>
                        <a:ext cx="7811757" cy="6165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300A952-1E50-4478-A8E4-868E075770FE}"/>
              </a:ext>
            </a:extLst>
          </p:cNvPr>
          <p:cNvSpPr/>
          <p:nvPr/>
        </p:nvSpPr>
        <p:spPr>
          <a:xfrm>
            <a:off x="3647728" y="6171685"/>
            <a:ext cx="4576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Zhang, L. et al.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Org. Lett.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2011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13, 1738–1741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862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AFEF-8832-4312-9AF4-242816A9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18DEF0F-B97F-4243-83C1-A0D93458FF7E}"/>
              </a:ext>
            </a:extLst>
          </p:cNvPr>
          <p:cNvSpPr>
            <a:spLocks noChangeArrowheads="1"/>
          </p:cNvSpPr>
          <p:nvPr/>
        </p:nvSpPr>
        <p:spPr bwMode="auto">
          <a:xfrm rot="17083853">
            <a:off x="1415480" y="21097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2F54880-9590-4F78-BA7D-E1825A2C2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03720"/>
              </p:ext>
            </p:extLst>
          </p:nvPr>
        </p:nvGraphicFramePr>
        <p:xfrm>
          <a:off x="119980" y="692696"/>
          <a:ext cx="6041479" cy="48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CS ChemDraw Drawing" r:id="rId3" imgW="5088224" imgH="4064040" progId="ChemDraw.Document.6.0">
                  <p:embed/>
                </p:oleObj>
              </mc:Choice>
              <mc:Fallback>
                <p:oleObj name="CS ChemDraw Drawing" r:id="rId3" imgW="5088224" imgH="406404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80" y="692696"/>
                        <a:ext cx="6041479" cy="4822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70B976F-2494-48F4-9E36-0952F7A19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789824"/>
              </p:ext>
            </p:extLst>
          </p:nvPr>
        </p:nvGraphicFramePr>
        <p:xfrm>
          <a:off x="6183750" y="1772816"/>
          <a:ext cx="5992483" cy="288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8" name="CS ChemDraw Drawing" r:id="rId5" imgW="5975341" imgH="2884410" progId="ChemDraw.Document.6.0">
                  <p:embed/>
                </p:oleObj>
              </mc:Choice>
              <mc:Fallback>
                <p:oleObj name="CS ChemDraw Drawing" r:id="rId5" imgW="5975341" imgH="288441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750" y="1772816"/>
                        <a:ext cx="5992483" cy="2886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A73DA00-8DF5-4B59-9F31-F595C929638D}"/>
              </a:ext>
            </a:extLst>
          </p:cNvPr>
          <p:cNvSpPr txBox="1"/>
          <p:nvPr/>
        </p:nvSpPr>
        <p:spPr>
          <a:xfrm>
            <a:off x="155482" y="71889"/>
            <a:ext cx="226866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Annulation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5678FA-14B8-42BE-BB4B-9065CBE35370}"/>
              </a:ext>
            </a:extLst>
          </p:cNvPr>
          <p:cNvSpPr/>
          <p:nvPr/>
        </p:nvSpPr>
        <p:spPr>
          <a:xfrm>
            <a:off x="2932966" y="5845791"/>
            <a:ext cx="612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Davies, P. W. et al.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i="1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Angew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. Chem., Int. Ed.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2011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50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8931–8935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02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AFEF-8832-4312-9AF4-242816A9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A1787-9E31-49B9-B5B9-A10E13F5E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1870208"/>
            <a:ext cx="533400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62FE8-283B-4721-9686-5A803367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2153570"/>
            <a:ext cx="533400" cy="276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A06E47-C7F7-497C-92BD-A5E9D689C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2146433"/>
            <a:ext cx="533400" cy="27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F9EEEB-B12A-464F-BE09-D71280AB4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759" y="2138788"/>
            <a:ext cx="533400" cy="27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42C1B4-7EB5-4376-A6C3-17028A97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3534307"/>
            <a:ext cx="533400" cy="276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9DBB7D-D54F-4D2D-92E7-FF89A94B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3639007"/>
            <a:ext cx="533400" cy="276225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4D4CF2A-8770-44E8-8660-BF896E9A4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786299"/>
              </p:ext>
            </p:extLst>
          </p:nvPr>
        </p:nvGraphicFramePr>
        <p:xfrm>
          <a:off x="47328" y="980728"/>
          <a:ext cx="5296409" cy="449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CS ChemDraw Drawing" r:id="rId4" imgW="5513413" imgH="4692060" progId="ChemDraw.Document.6.0">
                  <p:embed/>
                </p:oleObj>
              </mc:Choice>
              <mc:Fallback>
                <p:oleObj name="CS ChemDraw Drawing" r:id="rId4" imgW="5513413" imgH="469206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8" y="980728"/>
                        <a:ext cx="5296409" cy="4493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5CFC3D7-9F4B-4661-93FB-51F53E1B4F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05487"/>
              </p:ext>
            </p:extLst>
          </p:nvPr>
        </p:nvGraphicFramePr>
        <p:xfrm>
          <a:off x="5396538" y="1158737"/>
          <a:ext cx="6682124" cy="413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CS ChemDraw Drawing" r:id="rId6" imgW="5033387" imgH="3117960" progId="ChemDraw.Document.6.0">
                  <p:embed/>
                </p:oleObj>
              </mc:Choice>
              <mc:Fallback>
                <p:oleObj name="CS ChemDraw Drawing" r:id="rId6" imgW="5033387" imgH="311796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538" y="1158737"/>
                        <a:ext cx="6682124" cy="4137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7DEC62D-846C-4BDB-84A9-DA1CDC517194}"/>
              </a:ext>
            </a:extLst>
          </p:cNvPr>
          <p:cNvSpPr txBox="1"/>
          <p:nvPr/>
        </p:nvSpPr>
        <p:spPr>
          <a:xfrm>
            <a:off x="155482" y="71889"/>
            <a:ext cx="226866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Annulation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493223-99A2-4145-9829-5EC056458CEE}"/>
              </a:ext>
            </a:extLst>
          </p:cNvPr>
          <p:cNvSpPr/>
          <p:nvPr/>
        </p:nvSpPr>
        <p:spPr>
          <a:xfrm>
            <a:off x="3287688" y="5798406"/>
            <a:ext cx="641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Davies, P. W. et al.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i="1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Angew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. Chem., Int. Ed.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2017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56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13310–13313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363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939E67-3E61-4410-B3EE-828690192C90}"/>
              </a:ext>
            </a:extLst>
          </p:cNvPr>
          <p:cNvCxnSpPr/>
          <p:nvPr/>
        </p:nvCxnSpPr>
        <p:spPr>
          <a:xfrm>
            <a:off x="152400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38E6FA5-E734-4BBC-B089-E8B8C43E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6487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5E88A-0AA1-4900-8DD5-32F7F8160604}"/>
              </a:ext>
            </a:extLst>
          </p:cNvPr>
          <p:cNvSpPr/>
          <p:nvPr/>
        </p:nvSpPr>
        <p:spPr>
          <a:xfrm>
            <a:off x="4799856" y="116633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417D927A-DDED-4933-89FE-F29CF538273F}"/>
              </a:ext>
            </a:extLst>
          </p:cNvPr>
          <p:cNvSpPr/>
          <p:nvPr/>
        </p:nvSpPr>
        <p:spPr>
          <a:xfrm>
            <a:off x="1919536" y="409020"/>
            <a:ext cx="9180512" cy="599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de-CH" sz="2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Azides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Nitrene Transfer Reagents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From Pyridine Aza-Ylides</a:t>
            </a:r>
            <a:b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Sulfur Aza-Ylides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Isoxazoles 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Anthranils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Summary</a:t>
            </a:r>
            <a:endParaRPr lang="de-CH" sz="2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4E6567-F218-401C-95D6-F3ECAF13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06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939E67-3E61-4410-B3EE-828690192C90}"/>
              </a:ext>
            </a:extLst>
          </p:cNvPr>
          <p:cNvCxnSpPr/>
          <p:nvPr/>
        </p:nvCxnSpPr>
        <p:spPr>
          <a:xfrm>
            <a:off x="152400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38E6FA5-E734-4BBC-B089-E8B8C43E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6487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5E88A-0AA1-4900-8DD5-32F7F8160604}"/>
              </a:ext>
            </a:extLst>
          </p:cNvPr>
          <p:cNvSpPr/>
          <p:nvPr/>
        </p:nvSpPr>
        <p:spPr>
          <a:xfrm>
            <a:off x="4799856" y="116633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417D927A-DDED-4933-89FE-F29CF538273F}"/>
              </a:ext>
            </a:extLst>
          </p:cNvPr>
          <p:cNvSpPr/>
          <p:nvPr/>
        </p:nvSpPr>
        <p:spPr>
          <a:xfrm>
            <a:off x="1919536" y="409020"/>
            <a:ext cx="9180512" cy="599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de-CH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Azides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Nitrene Transfer Reagents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From Pyridine Aza-Ylides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Sulfur Aza-Ylides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Isoxazoles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Anthranils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Summary</a:t>
            </a:r>
            <a:endParaRPr lang="de-CH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4E6567-F218-401C-95D6-F3ECAF13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39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AFEF-8832-4312-9AF4-242816A9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8F6BA-B9C5-418E-8AD4-85E210619208}"/>
              </a:ext>
            </a:extLst>
          </p:cNvPr>
          <p:cNvSpPr txBox="1"/>
          <p:nvPr/>
        </p:nvSpPr>
        <p:spPr>
          <a:xfrm>
            <a:off x="21696" y="116632"/>
            <a:ext cx="338437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Pioneer work: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368D659-E0B4-41CF-82F1-4236AE5A3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49507"/>
              </p:ext>
            </p:extLst>
          </p:nvPr>
        </p:nvGraphicFramePr>
        <p:xfrm>
          <a:off x="191344" y="683954"/>
          <a:ext cx="5535712" cy="567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CS ChemDraw Drawing" r:id="rId3" imgW="4768117" imgH="4862700" progId="ChemDraw.Document.6.0">
                  <p:embed/>
                </p:oleObj>
              </mc:Choice>
              <mc:Fallback>
                <p:oleObj name="CS ChemDraw Drawing" r:id="rId3" imgW="4768117" imgH="48627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683954"/>
                        <a:ext cx="5535712" cy="5672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492CD655-4825-4FAE-AA31-776E0B17CB04}"/>
              </a:ext>
            </a:extLst>
          </p:cNvPr>
          <p:cNvSpPr>
            <a:spLocks noChangeArrowheads="1"/>
          </p:cNvSpPr>
          <p:nvPr/>
        </p:nvSpPr>
        <p:spPr bwMode="auto">
          <a:xfrm rot="14057801">
            <a:off x="6744072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CA4146F-5BFD-45D8-ACC9-5AC992A5B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95007"/>
              </p:ext>
            </p:extLst>
          </p:nvPr>
        </p:nvGraphicFramePr>
        <p:xfrm>
          <a:off x="5735368" y="1268760"/>
          <a:ext cx="6390968" cy="420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CS ChemDraw Drawing" r:id="rId5" imgW="6551465" imgH="4318667" progId="ChemDraw.Document.6.0">
                  <p:embed/>
                </p:oleObj>
              </mc:Choice>
              <mc:Fallback>
                <p:oleObj name="CS ChemDraw Drawing" r:id="rId5" imgW="6551465" imgH="431866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368" y="1268760"/>
                        <a:ext cx="6390968" cy="4203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A351045-48D7-40F9-B52C-BD4684784E5F}"/>
              </a:ext>
            </a:extLst>
          </p:cNvPr>
          <p:cNvSpPr/>
          <p:nvPr/>
        </p:nvSpPr>
        <p:spPr>
          <a:xfrm>
            <a:off x="5484145" y="5674750"/>
            <a:ext cx="650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Hashmi, A. S. K.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et al. </a:t>
            </a:r>
            <a:r>
              <a:rPr lang="en-US" altLang="zh-CN" i="1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Angew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. Chem., Int. Ed.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2019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58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3589–3593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737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AFEF-8832-4312-9AF4-242816A9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B60194B-25C7-4C89-83A8-111772A33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473784"/>
              </p:ext>
            </p:extLst>
          </p:nvPr>
        </p:nvGraphicFramePr>
        <p:xfrm>
          <a:off x="695400" y="260648"/>
          <a:ext cx="5269582" cy="601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CS ChemDraw Drawing" r:id="rId3" imgW="4906965" imgH="5560650" progId="ChemDraw.Document.6.0">
                  <p:embed/>
                </p:oleObj>
              </mc:Choice>
              <mc:Fallback>
                <p:oleObj name="CS ChemDraw Drawing" r:id="rId3" imgW="4906965" imgH="556065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260648"/>
                        <a:ext cx="5269582" cy="6011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567112C-738E-438F-91DF-393CD8582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35934"/>
              </p:ext>
            </p:extLst>
          </p:nvPr>
        </p:nvGraphicFramePr>
        <p:xfrm>
          <a:off x="6456040" y="136524"/>
          <a:ext cx="4693012" cy="601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CS ChemDraw Drawing" r:id="rId5" imgW="4733269" imgH="6074190" progId="ChemDraw.Document.6.0">
                  <p:embed/>
                </p:oleObj>
              </mc:Choice>
              <mc:Fallback>
                <p:oleObj name="CS ChemDraw Drawing" r:id="rId5" imgW="4733269" imgH="607419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040" y="136524"/>
                        <a:ext cx="4693012" cy="6011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D72BD3D-CBBD-4841-9057-AA966AAF2F05}"/>
              </a:ext>
            </a:extLst>
          </p:cNvPr>
          <p:cNvSpPr/>
          <p:nvPr/>
        </p:nvSpPr>
        <p:spPr>
          <a:xfrm>
            <a:off x="695400" y="6258128"/>
            <a:ext cx="525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Hashmi, A. S. K.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et al.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Org. Lett.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2019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21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2937–2940</a:t>
            </a:r>
            <a:endParaRPr lang="zh-CN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99C4CF-6F79-42E7-988F-92C1C39D2CD4}"/>
              </a:ext>
            </a:extLst>
          </p:cNvPr>
          <p:cNvSpPr/>
          <p:nvPr/>
        </p:nvSpPr>
        <p:spPr>
          <a:xfrm>
            <a:off x="6528048" y="6258128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Hashmi, A. S. K.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Org. Lett.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2019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21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4327–4330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7548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939E67-3E61-4410-B3EE-828690192C90}"/>
              </a:ext>
            </a:extLst>
          </p:cNvPr>
          <p:cNvCxnSpPr/>
          <p:nvPr/>
        </p:nvCxnSpPr>
        <p:spPr>
          <a:xfrm>
            <a:off x="152400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38E6FA5-E734-4BBC-B089-E8B8C43E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6487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5E88A-0AA1-4900-8DD5-32F7F8160604}"/>
              </a:ext>
            </a:extLst>
          </p:cNvPr>
          <p:cNvSpPr/>
          <p:nvPr/>
        </p:nvSpPr>
        <p:spPr>
          <a:xfrm>
            <a:off x="4799856" y="116633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417D927A-DDED-4933-89FE-F29CF538273F}"/>
              </a:ext>
            </a:extLst>
          </p:cNvPr>
          <p:cNvSpPr/>
          <p:nvPr/>
        </p:nvSpPr>
        <p:spPr>
          <a:xfrm>
            <a:off x="1919536" y="409020"/>
            <a:ext cx="9180512" cy="599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de-CH" sz="2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Azides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Nitrene Transfer Reagents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From Pyridine Aza-Ylides</a:t>
            </a:r>
            <a:b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Sulfur Aza-Ylides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Isoxazoles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Anthranils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Summary</a:t>
            </a:r>
            <a:endParaRPr lang="de-CH" sz="2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4E6567-F218-401C-95D6-F3ECAF13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78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AFEF-8832-4312-9AF4-242816A9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9EF726-6FD6-4D46-B8AE-E54572FF43E7}"/>
              </a:ext>
            </a:extLst>
          </p:cNvPr>
          <p:cNvSpPr txBox="1"/>
          <p:nvPr/>
        </p:nvSpPr>
        <p:spPr>
          <a:xfrm>
            <a:off x="0" y="0"/>
            <a:ext cx="338437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Pioneer work: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62458D0-5884-4734-86DC-23E100B2C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518690"/>
              </p:ext>
            </p:extLst>
          </p:nvPr>
        </p:nvGraphicFramePr>
        <p:xfrm>
          <a:off x="551384" y="476672"/>
          <a:ext cx="4930874" cy="568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4" name="CS ChemDraw Drawing" r:id="rId3" imgW="4501495" imgH="5181300" progId="ChemDraw.Document.6.0">
                  <p:embed/>
                </p:oleObj>
              </mc:Choice>
              <mc:Fallback>
                <p:oleObj name="CS ChemDraw Drawing" r:id="rId3" imgW="4501495" imgH="5181300" progId="ChemDraw.Document.6.0">
                  <p:embed/>
                  <p:pic>
                    <p:nvPicPr>
                      <p:cNvPr id="0" name="Object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476672"/>
                        <a:ext cx="4930874" cy="5688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D383466-28A4-4D65-A418-71500DCFA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197469"/>
              </p:ext>
            </p:extLst>
          </p:nvPr>
        </p:nvGraphicFramePr>
        <p:xfrm>
          <a:off x="5591944" y="1484784"/>
          <a:ext cx="6495753" cy="3703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" name="CS ChemDraw Drawing" r:id="rId5" imgW="6566391" imgH="3733290" progId="ChemDraw.Document.6.0">
                  <p:embed/>
                </p:oleObj>
              </mc:Choice>
              <mc:Fallback>
                <p:oleObj name="CS ChemDraw Drawing" r:id="rId5" imgW="6566391" imgH="3733290" progId="ChemDraw.Document.6.0">
                  <p:embed/>
                  <p:pic>
                    <p:nvPicPr>
                      <p:cNvPr id="0" name="Object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44" y="1484784"/>
                        <a:ext cx="6495753" cy="3703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6D22330-B5D1-4055-9FF0-EA757CCBCD8E}"/>
              </a:ext>
            </a:extLst>
          </p:cNvPr>
          <p:cNvSpPr/>
          <p:nvPr/>
        </p:nvSpPr>
        <p:spPr>
          <a:xfrm>
            <a:off x="4151784" y="6137528"/>
            <a:ext cx="459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Ye, L.-W. et al.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Chem. Sci.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2015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1265−1271</a:t>
            </a:r>
            <a:endParaRPr lang="zh-CN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FAC270-BCF0-4A46-B21E-D939E4AB8F40}"/>
              </a:ext>
            </a:extLst>
          </p:cNvPr>
          <p:cNvSpPr/>
          <p:nvPr/>
        </p:nvSpPr>
        <p:spPr>
          <a:xfrm>
            <a:off x="5159896" y="821375"/>
            <a:ext cx="515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Isoxazoles: atom economical nitrene transfer reagents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753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9B5ED-90FD-4DA2-9E25-16599C17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38598B-1DB2-4204-A6F6-8EB3C317139B}"/>
              </a:ext>
            </a:extLst>
          </p:cNvPr>
          <p:cNvSpPr txBox="1"/>
          <p:nvPr/>
        </p:nvSpPr>
        <p:spPr>
          <a:xfrm>
            <a:off x="119336" y="44624"/>
            <a:ext cx="446449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[3+2] Annulation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A11B4D-9FC3-4B92-8579-B56F1D579C74}"/>
              </a:ext>
            </a:extLst>
          </p:cNvPr>
          <p:cNvSpPr>
            <a:spLocks noChangeArrowheads="1"/>
          </p:cNvSpPr>
          <p:nvPr/>
        </p:nvSpPr>
        <p:spPr bwMode="auto">
          <a:xfrm rot="2172937">
            <a:off x="983432" y="1844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ABA0CC7-AEA4-4F98-8D42-944DCBE6A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60864"/>
              </p:ext>
            </p:extLst>
          </p:nvPr>
        </p:nvGraphicFramePr>
        <p:xfrm>
          <a:off x="335360" y="621750"/>
          <a:ext cx="5133257" cy="56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9" name="CS ChemDraw Drawing" r:id="rId3" imgW="4695181" imgH="5146200" progId="ChemDraw.Document.6.0">
                  <p:embed/>
                </p:oleObj>
              </mc:Choice>
              <mc:Fallback>
                <p:oleObj name="CS ChemDraw Drawing" r:id="rId3" imgW="4695181" imgH="51462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621750"/>
                        <a:ext cx="5133257" cy="561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F153AC8-DA2B-4500-9250-87196D2FD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97719"/>
              </p:ext>
            </p:extLst>
          </p:nvPr>
        </p:nvGraphicFramePr>
        <p:xfrm>
          <a:off x="5468617" y="1196752"/>
          <a:ext cx="6676042" cy="411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0" name="CS ChemDraw Drawing" r:id="rId5" imgW="5231395" imgH="3203010" progId="ChemDraw.Document.6.0">
                  <p:embed/>
                </p:oleObj>
              </mc:Choice>
              <mc:Fallback>
                <p:oleObj name="CS ChemDraw Drawing" r:id="rId5" imgW="5231395" imgH="320301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617" y="1196752"/>
                        <a:ext cx="6676042" cy="4118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6AA8984B-6D24-42AC-8A82-FBE46FB0057E}"/>
              </a:ext>
            </a:extLst>
          </p:cNvPr>
          <p:cNvSpPr/>
          <p:nvPr/>
        </p:nvSpPr>
        <p:spPr>
          <a:xfrm>
            <a:off x="5468617" y="5890214"/>
            <a:ext cx="6335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Hashmi, A. S. K.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et al. </a:t>
            </a:r>
            <a:r>
              <a:rPr lang="en-US" altLang="zh-CN" i="1" kern="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Angew</a:t>
            </a:r>
            <a:r>
              <a:rPr lang="en-US" altLang="zh-CN" i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. Chem., Int. Ed. </a:t>
            </a:r>
            <a:r>
              <a:rPr lang="en-US" altLang="zh-CN" b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2016</a:t>
            </a:r>
            <a:r>
              <a:rPr lang="en-US" altLang="zh-CN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55</a:t>
            </a:r>
            <a:r>
              <a:rPr lang="en-US" altLang="zh-CN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, 794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−797.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199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C67B37-700A-4D0C-BA32-28EB607C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CF1AE-8A4F-4F9A-9FB8-EE949FBC729F}"/>
              </a:ext>
            </a:extLst>
          </p:cNvPr>
          <p:cNvSpPr txBox="1"/>
          <p:nvPr/>
        </p:nvSpPr>
        <p:spPr>
          <a:xfrm>
            <a:off x="27621" y="116632"/>
            <a:ext cx="26840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[4+2] Annulation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CAB55ED-A6B1-43DE-B3E8-D68BA5CA6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82097"/>
              </p:ext>
            </p:extLst>
          </p:nvPr>
        </p:nvGraphicFramePr>
        <p:xfrm>
          <a:off x="263352" y="501003"/>
          <a:ext cx="4713589" cy="611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7" name="CS ChemDraw Drawing" r:id="rId3" imgW="4941812" imgH="6389550" progId="ChemDraw.Document.6.0">
                  <p:embed/>
                </p:oleObj>
              </mc:Choice>
              <mc:Fallback>
                <p:oleObj name="CS ChemDraw Drawing" r:id="rId3" imgW="4941812" imgH="6389550" progId="ChemDraw.Document.6.0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01003"/>
                        <a:ext cx="4713589" cy="6112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30E2F05-D0C4-4326-A2A5-6D0DF771AA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817703"/>
              </p:ext>
            </p:extLst>
          </p:nvPr>
        </p:nvGraphicFramePr>
        <p:xfrm>
          <a:off x="5206865" y="1268760"/>
          <a:ext cx="6742507" cy="403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8" name="CS ChemDraw Drawing" r:id="rId5" imgW="6014780" imgH="3594510" progId="ChemDraw.Document.6.0">
                  <p:embed/>
                </p:oleObj>
              </mc:Choice>
              <mc:Fallback>
                <p:oleObj name="CS ChemDraw Drawing" r:id="rId5" imgW="6014780" imgH="3594510" progId="ChemDraw.Document.6.0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865" y="1268760"/>
                        <a:ext cx="6742507" cy="4038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0578609-9C58-4991-8498-42179A237C86}"/>
              </a:ext>
            </a:extLst>
          </p:cNvPr>
          <p:cNvSpPr/>
          <p:nvPr/>
        </p:nvSpPr>
        <p:spPr>
          <a:xfrm>
            <a:off x="5087888" y="6155040"/>
            <a:ext cx="6739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Hashmi, A. S. K.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et al. </a:t>
            </a:r>
            <a:r>
              <a:rPr lang="en-US" altLang="zh-CN" i="1" kern="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Angew</a:t>
            </a:r>
            <a:r>
              <a:rPr lang="en-US" altLang="zh-CN" i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. Chem., Int. Ed. </a:t>
            </a:r>
            <a:r>
              <a:rPr lang="en-US" altLang="zh-CN" b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2016</a:t>
            </a:r>
            <a:r>
              <a:rPr lang="en-US" altLang="zh-CN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55</a:t>
            </a:r>
            <a:r>
              <a:rPr lang="en-US" altLang="zh-CN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, 12688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−12692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7382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CAFEF-8832-4312-9AF4-242816A9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2" name="Rectangle 65">
            <a:extLst>
              <a:ext uri="{FF2B5EF4-FFF2-40B4-BE49-F238E27FC236}">
                <a16:creationId xmlns:a16="http://schemas.microsoft.com/office/drawing/2014/main" id="{5830AE01-46E2-4D26-94AC-19264E930477}"/>
              </a:ext>
            </a:extLst>
          </p:cNvPr>
          <p:cNvSpPr>
            <a:spLocks noChangeArrowheads="1"/>
          </p:cNvSpPr>
          <p:nvPr/>
        </p:nvSpPr>
        <p:spPr bwMode="auto">
          <a:xfrm rot="15092453">
            <a:off x="1271464" y="14847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95289C-77DF-4CAD-94E9-9650B362A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2632"/>
              </p:ext>
            </p:extLst>
          </p:nvPr>
        </p:nvGraphicFramePr>
        <p:xfrm>
          <a:off x="3076" y="908719"/>
          <a:ext cx="6092924" cy="465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" name="CS ChemDraw Drawing" r:id="rId3" imgW="6267624" imgH="4784940" progId="ChemDraw.Document.6.0">
                  <p:embed/>
                </p:oleObj>
              </mc:Choice>
              <mc:Fallback>
                <p:oleObj name="CS ChemDraw Drawing" r:id="rId3" imgW="6267624" imgH="4784940" progId="ChemDraw.Document.6.0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" y="908719"/>
                        <a:ext cx="6092924" cy="4655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1D04535-FFA6-4715-8E6D-7566298EC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70592"/>
              </p:ext>
            </p:extLst>
          </p:nvPr>
        </p:nvGraphicFramePr>
        <p:xfrm>
          <a:off x="6096000" y="1628800"/>
          <a:ext cx="6092924" cy="340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3" name="CS ChemDraw Drawing" r:id="rId5" imgW="6895954" imgH="3859920" progId="ChemDraw.Document.6.0">
                  <p:embed/>
                </p:oleObj>
              </mc:Choice>
              <mc:Fallback>
                <p:oleObj name="CS ChemDraw Drawing" r:id="rId5" imgW="6895954" imgH="3859920" progId="ChemDraw.Document.6.0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628800"/>
                        <a:ext cx="6092924" cy="3406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02A4D75-7F14-4B35-A6C5-B2FFE3ACCE3C}"/>
              </a:ext>
            </a:extLst>
          </p:cNvPr>
          <p:cNvSpPr txBox="1"/>
          <p:nvPr/>
        </p:nvSpPr>
        <p:spPr>
          <a:xfrm>
            <a:off x="119336" y="116632"/>
            <a:ext cx="386032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[4+3] and [4+2] Annulation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7E1B5C-2639-4B92-9FCD-8BE707A91A92}"/>
              </a:ext>
            </a:extLst>
          </p:cNvPr>
          <p:cNvSpPr/>
          <p:nvPr/>
        </p:nvSpPr>
        <p:spPr>
          <a:xfrm>
            <a:off x="4133949" y="5949281"/>
            <a:ext cx="457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Liu, R.-S. et al.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Chem. Sci.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2018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9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2991−2995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975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201F9-3519-4ECD-9690-38C19F3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BE55D-2DBE-4D84-9157-BDB475012295}"/>
              </a:ext>
            </a:extLst>
          </p:cNvPr>
          <p:cNvSpPr txBox="1"/>
          <p:nvPr/>
        </p:nvSpPr>
        <p:spPr>
          <a:xfrm>
            <a:off x="0" y="0"/>
            <a:ext cx="32156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[4+1] Annulation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F35A1D-F0C9-4E44-A2EE-87C3A80A515A}"/>
              </a:ext>
            </a:extLst>
          </p:cNvPr>
          <p:cNvSpPr>
            <a:spLocks noChangeArrowheads="1"/>
          </p:cNvSpPr>
          <p:nvPr/>
        </p:nvSpPr>
        <p:spPr bwMode="auto">
          <a:xfrm rot="4042086">
            <a:off x="911424" y="12795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3C70DD-569E-4E27-BE96-6EFDE4D6F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601616"/>
              </p:ext>
            </p:extLst>
          </p:nvPr>
        </p:nvGraphicFramePr>
        <p:xfrm>
          <a:off x="308696" y="646582"/>
          <a:ext cx="4691595" cy="561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CS ChemDraw Drawing" r:id="rId3" imgW="4407029" imgH="5278819" progId="ChemDraw.Document.6.0">
                  <p:embed/>
                </p:oleObj>
              </mc:Choice>
              <mc:Fallback>
                <p:oleObj name="CS ChemDraw Drawing" r:id="rId3" imgW="4407029" imgH="527881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96" y="646582"/>
                        <a:ext cx="4691595" cy="5616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A3BF4FF1-4FA1-4477-BEB3-4EE65B42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008" y="1143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A57C8B0-2BEA-4C20-8E16-F68B9BFE3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819587"/>
              </p:ext>
            </p:extLst>
          </p:nvPr>
        </p:nvGraphicFramePr>
        <p:xfrm>
          <a:off x="5231904" y="517779"/>
          <a:ext cx="6582109" cy="5874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CS ChemDraw Drawing" r:id="rId5" imgW="5959959" imgH="5323005" progId="ChemDraw.Document.6.0">
                  <p:embed/>
                </p:oleObj>
              </mc:Choice>
              <mc:Fallback>
                <p:oleObj name="CS ChemDraw Drawing" r:id="rId5" imgW="5959959" imgH="532300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4" y="517779"/>
                        <a:ext cx="6582109" cy="5874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767FC15-6A96-420F-91ED-33387BA7E42C}"/>
              </a:ext>
            </a:extLst>
          </p:cNvPr>
          <p:cNvSpPr/>
          <p:nvPr/>
        </p:nvSpPr>
        <p:spPr>
          <a:xfrm>
            <a:off x="4223792" y="6289866"/>
            <a:ext cx="459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Liu, R.-S. et al.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Org. Lett.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2018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3806−3809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97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201F9-3519-4ECD-9690-38C19F3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B4ACD7-95F1-445E-BFEB-9216B568C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672587"/>
              </p:ext>
            </p:extLst>
          </p:nvPr>
        </p:nvGraphicFramePr>
        <p:xfrm>
          <a:off x="33530" y="764704"/>
          <a:ext cx="6264696" cy="5077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5" name="CS ChemDraw Drawing" r:id="rId3" imgW="5317027" imgH="4306500" progId="ChemDraw.Document.6.0">
                  <p:embed/>
                </p:oleObj>
              </mc:Choice>
              <mc:Fallback>
                <p:oleObj name="CS ChemDraw Drawing" r:id="rId3" imgW="5317027" imgH="43065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0" y="764704"/>
                        <a:ext cx="6264696" cy="5077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27E06161-7E9E-4BF3-8170-07207053B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16" y="1623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F1AA6BF-5593-4043-9D53-35D8EF742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248264"/>
              </p:ext>
            </p:extLst>
          </p:nvPr>
        </p:nvGraphicFramePr>
        <p:xfrm>
          <a:off x="6239938" y="1924987"/>
          <a:ext cx="5953054" cy="30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6" name="CS ChemDraw Drawing" r:id="rId5" imgW="5498286" imgH="2789910" progId="ChemDraw.Document.6.0">
                  <p:embed/>
                </p:oleObj>
              </mc:Choice>
              <mc:Fallback>
                <p:oleObj name="CS ChemDraw Drawing" r:id="rId5" imgW="5498286" imgH="278991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938" y="1924987"/>
                        <a:ext cx="5953054" cy="300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A9D5ED2-7716-457B-8264-CF49D2020FE0}"/>
              </a:ext>
            </a:extLst>
          </p:cNvPr>
          <p:cNvSpPr txBox="1"/>
          <p:nvPr/>
        </p:nvSpPr>
        <p:spPr>
          <a:xfrm>
            <a:off x="27621" y="116632"/>
            <a:ext cx="333207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Regioselective C–H Annulation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409F40-BF58-4A02-8886-3C6558DC56A9}"/>
              </a:ext>
            </a:extLst>
          </p:cNvPr>
          <p:cNvSpPr/>
          <p:nvPr/>
        </p:nvSpPr>
        <p:spPr>
          <a:xfrm>
            <a:off x="4377111" y="6074918"/>
            <a:ext cx="650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Hashmi, A. S. K.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et al. </a:t>
            </a:r>
            <a:r>
              <a:rPr lang="en-US" altLang="zh-CN" i="1" kern="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Angew</a:t>
            </a:r>
            <a:r>
              <a:rPr lang="en-US" altLang="zh-CN" i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. Chem., Int. Ed. </a:t>
            </a:r>
            <a:r>
              <a:rPr lang="en-US" altLang="zh-CN" b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2018</a:t>
            </a:r>
            <a:r>
              <a:rPr lang="en-US" altLang="zh-CN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57</a:t>
            </a:r>
            <a:r>
              <a:rPr lang="en-US" altLang="zh-CN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, 6935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−6939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141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201F9-3519-4ECD-9690-38C19F3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02F9C9F-50F1-4D97-AD57-A9EE752E1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34085"/>
              </p:ext>
            </p:extLst>
          </p:nvPr>
        </p:nvGraphicFramePr>
        <p:xfrm>
          <a:off x="119336" y="980728"/>
          <a:ext cx="5347447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0" name="CS ChemDraw Drawing" r:id="rId3" imgW="5880794" imgH="4676670" progId="ChemDraw.Document.6.0">
                  <p:embed/>
                </p:oleObj>
              </mc:Choice>
              <mc:Fallback>
                <p:oleObj name="CS ChemDraw Drawing" r:id="rId3" imgW="5880794" imgH="4676670" progId="ChemDraw.Document.6.0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36" y="980728"/>
                        <a:ext cx="5347447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5">
            <a:extLst>
              <a:ext uri="{FF2B5EF4-FFF2-40B4-BE49-F238E27FC236}">
                <a16:creationId xmlns:a16="http://schemas.microsoft.com/office/drawing/2014/main" id="{493B9F47-71CA-45C3-BC04-A8F0BE73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064" y="21328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CDE3F11-DE3A-41A7-902A-C3694FAEF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506263"/>
              </p:ext>
            </p:extLst>
          </p:nvPr>
        </p:nvGraphicFramePr>
        <p:xfrm>
          <a:off x="5505146" y="1678163"/>
          <a:ext cx="6672063" cy="29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1" name="CS ChemDraw Drawing" r:id="rId5" imgW="6860566" imgH="2991330" progId="ChemDraw.Document.6.0">
                  <p:embed/>
                </p:oleObj>
              </mc:Choice>
              <mc:Fallback>
                <p:oleObj name="CS ChemDraw Drawing" r:id="rId5" imgW="6860566" imgH="2991330" progId="ChemDraw.Document.6.0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146" y="1678163"/>
                        <a:ext cx="6672063" cy="29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D9BFC38-4C38-449C-B8C3-2197E5062E57}"/>
              </a:ext>
            </a:extLst>
          </p:cNvPr>
          <p:cNvSpPr txBox="1"/>
          <p:nvPr/>
        </p:nvSpPr>
        <p:spPr>
          <a:xfrm>
            <a:off x="0" y="0"/>
            <a:ext cx="32156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[4+2] Annulation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D09613-C6DB-48D8-80F6-D80006ED6FE1}"/>
              </a:ext>
            </a:extLst>
          </p:cNvPr>
          <p:cNvSpPr/>
          <p:nvPr/>
        </p:nvSpPr>
        <p:spPr>
          <a:xfrm>
            <a:off x="3639022" y="5683893"/>
            <a:ext cx="6066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Liu, R.-S. et al. </a:t>
            </a:r>
            <a:r>
              <a:rPr lang="en-US" altLang="zh-CN" i="1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Angew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. Chem., Int. Ed.</a:t>
            </a:r>
            <a:r>
              <a:rPr lang="en-US" altLang="zh-CN" i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2017</a:t>
            </a:r>
            <a:r>
              <a:rPr lang="en-US" altLang="zh-CN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56</a:t>
            </a:r>
            <a:r>
              <a:rPr lang="en-US" altLang="zh-CN" kern="0" dirty="0">
                <a:latin typeface="Times New Roman" panose="02020603050405020304" pitchFamily="18" charset="0"/>
                <a:ea typeface="PMingLiU" panose="02020500000000000000" pitchFamily="18" charset="-120"/>
              </a:rPr>
              <a:t>, 12736</a:t>
            </a:r>
            <a:r>
              <a:rPr lang="en-US" altLang="zh-CN" kern="0" dirty="0">
                <a:latin typeface="Times New Roman" panose="02020603050405020304" pitchFamily="18" charset="0"/>
                <a:ea typeface="MS Mincho" panose="02020609040205080304" pitchFamily="49" charset="-128"/>
              </a:rPr>
              <a:t>−12740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612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>
            <a:extLst>
              <a:ext uri="{FF2B5EF4-FFF2-40B4-BE49-F238E27FC236}">
                <a16:creationId xmlns:a16="http://schemas.microsoft.com/office/drawing/2014/main" id="{79726B86-B335-40D1-BD87-F8E001752A2B}"/>
              </a:ext>
            </a:extLst>
          </p:cNvPr>
          <p:cNvGrpSpPr>
            <a:grpSpLocks/>
          </p:cNvGrpSpPr>
          <p:nvPr/>
        </p:nvGrpSpPr>
        <p:grpSpPr bwMode="auto">
          <a:xfrm>
            <a:off x="2497817" y="695462"/>
            <a:ext cx="6705600" cy="1016000"/>
            <a:chOff x="144" y="528"/>
            <a:chExt cx="4224" cy="640"/>
          </a:xfrm>
        </p:grpSpPr>
        <p:sp>
          <p:nvSpPr>
            <p:cNvPr id="256014" name="Rectangle 14">
              <a:extLst>
                <a:ext uri="{FF2B5EF4-FFF2-40B4-BE49-F238E27FC236}">
                  <a16:creationId xmlns:a16="http://schemas.microsoft.com/office/drawing/2014/main" id="{D60C524E-4F5B-4452-B9AD-0085C2BC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8"/>
              <a:ext cx="2880" cy="60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 dirty="0"/>
                <a:t>Migratory Insertion</a:t>
              </a:r>
            </a:p>
            <a:p>
              <a:pPr algn="ctr" eaLnBrk="1" hangingPunct="1"/>
              <a:r>
                <a:rPr lang="en-US" altLang="zh-CN" b="1" dirty="0"/>
                <a:t>Oxidative Addition</a:t>
              </a:r>
            </a:p>
            <a:p>
              <a:pPr algn="ctr" eaLnBrk="1" hangingPunct="1"/>
              <a:r>
                <a:rPr lang="en-US" altLang="zh-CN" b="1" dirty="0"/>
                <a:t>     Reductive Elimination</a:t>
              </a:r>
            </a:p>
            <a:p>
              <a:pPr algn="ctr" eaLnBrk="1" hangingPunct="1"/>
              <a:r>
                <a:rPr lang="en-US" altLang="zh-CN" b="1" dirty="0"/>
                <a:t>    β-Hydride Elimination</a:t>
              </a:r>
            </a:p>
          </p:txBody>
        </p:sp>
        <p:sp>
          <p:nvSpPr>
            <p:cNvPr id="256015" name="Rectangle 15">
              <a:extLst>
                <a:ext uri="{FF2B5EF4-FFF2-40B4-BE49-F238E27FC236}">
                  <a16:creationId xmlns:a16="http://schemas.microsoft.com/office/drawing/2014/main" id="{D704FA35-B576-43B3-8BFA-5EE7AAF2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720"/>
              <a:ext cx="1301" cy="233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ea typeface="宋体" pitchFamily="2" charset="-122"/>
                </a:rPr>
                <a:t>Proto-</a:t>
              </a:r>
              <a:r>
                <a:rPr lang="en-US" altLang="zh-CN" b="1" dirty="0" err="1">
                  <a:ea typeface="宋体" pitchFamily="2" charset="-122"/>
                </a:rPr>
                <a:t>demetalation</a:t>
              </a:r>
              <a:endParaRPr lang="en-US" altLang="zh-CN" b="1" dirty="0">
                <a:ea typeface="宋体" pitchFamily="2" charset="-122"/>
              </a:endParaRPr>
            </a:p>
          </p:txBody>
        </p:sp>
        <p:sp>
          <p:nvSpPr>
            <p:cNvPr id="6192" name="Line 16">
              <a:extLst>
                <a:ext uri="{FF2B5EF4-FFF2-40B4-BE49-F238E27FC236}">
                  <a16:creationId xmlns:a16="http://schemas.microsoft.com/office/drawing/2014/main" id="{1EAC3BDF-D316-448D-8391-EF8A4EA6F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prstShdw prst="shdw13" dist="53882" dir="13500000">
                <a:srgbClr val="99000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3" name="Rectangle 17">
              <a:extLst>
                <a:ext uri="{FF2B5EF4-FFF2-40B4-BE49-F238E27FC236}">
                  <a16:creationId xmlns:a16="http://schemas.microsoft.com/office/drawing/2014/main" id="{329BE1FB-93B3-45A4-8796-CB551917F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544"/>
              <a:ext cx="1440" cy="624"/>
            </a:xfrm>
            <a:prstGeom prst="rect">
              <a:avLst/>
            </a:prstGeom>
            <a:noFill/>
            <a:ln w="38100" algn="ctr">
              <a:solidFill>
                <a:srgbClr val="0066CC"/>
              </a:solidFill>
              <a:miter lim="800000"/>
              <a:headEnd/>
              <a:tailEnd/>
            </a:ln>
            <a:effectLst>
              <a:prstShdw prst="shdw13" dist="53882" dir="13500000">
                <a:srgbClr val="003D7A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100200"/>
                </a:buClr>
                <a:buFont typeface="Wingdings" panose="05000000000000000000" pitchFamily="2" charset="2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194" name="Oval 18">
              <a:extLst>
                <a:ext uri="{FF2B5EF4-FFF2-40B4-BE49-F238E27FC236}">
                  <a16:creationId xmlns:a16="http://schemas.microsoft.com/office/drawing/2014/main" id="{42455813-0015-4A21-9287-55B260920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688"/>
              <a:ext cx="1344" cy="288"/>
            </a:xfrm>
            <a:prstGeom prst="ellipse">
              <a:avLst/>
            </a:prstGeom>
            <a:noFill/>
            <a:ln w="38100" algn="ctr">
              <a:solidFill>
                <a:srgbClr val="0066CC"/>
              </a:solidFill>
              <a:round/>
              <a:headEnd/>
              <a:tailEnd/>
            </a:ln>
            <a:effectLst>
              <a:prstShdw prst="shdw13" dist="53882" dir="13500000">
                <a:srgbClr val="003D7A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100200"/>
                </a:buClr>
                <a:buFont typeface="Wingdings" panose="05000000000000000000" pitchFamily="2" charset="2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6111C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56019" name="Rectangle 19">
            <a:extLst>
              <a:ext uri="{FF2B5EF4-FFF2-40B4-BE49-F238E27FC236}">
                <a16:creationId xmlns:a16="http://schemas.microsoft.com/office/drawing/2014/main" id="{1E96AD4A-E448-44B4-AA7F-78D28FBB7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1790628"/>
            <a:ext cx="7435049" cy="33855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rgbClr val="1217EE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•Gold rarely performs some common transition metal catalyzed processes</a:t>
            </a:r>
          </a:p>
        </p:txBody>
      </p:sp>
      <p:sp>
        <p:nvSpPr>
          <p:cNvPr id="256020" name="Rectangle 20">
            <a:extLst>
              <a:ext uri="{FF2B5EF4-FFF2-40B4-BE49-F238E27FC236}">
                <a16:creationId xmlns:a16="http://schemas.microsoft.com/office/drawing/2014/main" id="{8FDA386B-D502-4CD5-AFD6-827AA42FA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803" y="2131639"/>
            <a:ext cx="7048724" cy="33855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rgbClr val="1217EE"/>
                </a:solidFill>
              </a:rPr>
              <a:t>•Gold </a:t>
            </a:r>
            <a:r>
              <a:rPr lang="en-US" altLang="zh-CN" sz="1600" b="1" dirty="0" err="1">
                <a:solidFill>
                  <a:srgbClr val="1217EE"/>
                </a:solidFill>
              </a:rPr>
              <a:t>exhits</a:t>
            </a:r>
            <a:r>
              <a:rPr lang="en-US" altLang="zh-CN" sz="1600" b="1" dirty="0">
                <a:solidFill>
                  <a:srgbClr val="1217EE"/>
                </a:solidFill>
              </a:rPr>
              <a:t> a soft Lewis acid character and a high affinity for </a:t>
            </a:r>
            <a:r>
              <a:rPr lang="el-GR" altLang="zh-CN" sz="1600" b="1" dirty="0">
                <a:solidFill>
                  <a:srgbClr val="1217EE"/>
                </a:solidFill>
                <a:cs typeface="Arial" panose="020B0604020202020204" pitchFamily="34" charset="0"/>
              </a:rPr>
              <a:t>π</a:t>
            </a:r>
            <a:r>
              <a:rPr lang="en-US" altLang="zh-CN" sz="1600" b="1" dirty="0">
                <a:solidFill>
                  <a:srgbClr val="1217EE"/>
                </a:solidFill>
              </a:rPr>
              <a:t>-bond</a:t>
            </a:r>
          </a:p>
        </p:txBody>
      </p:sp>
      <p:pic>
        <p:nvPicPr>
          <p:cNvPr id="6150" name="Picture 22">
            <a:extLst>
              <a:ext uri="{FF2B5EF4-FFF2-40B4-BE49-F238E27FC236}">
                <a16:creationId xmlns:a16="http://schemas.microsoft.com/office/drawing/2014/main" id="{5C519CC8-24A0-4BA1-BA40-9D763DB5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54782"/>
            <a:ext cx="104298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255091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6151" name="Text Box 9">
            <a:extLst>
              <a:ext uri="{FF2B5EF4-FFF2-40B4-BE49-F238E27FC236}">
                <a16:creationId xmlns:a16="http://schemas.microsoft.com/office/drawing/2014/main" id="{C42191B7-7CFE-4C98-B514-B393D3723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919" y="3512408"/>
            <a:ext cx="1668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00200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B2F0D"/>
              </a:buClr>
            </a:pPr>
            <a:r>
              <a:rPr lang="en-US" altLang="zh-CN" sz="1300" b="1" dirty="0"/>
              <a:t> </a:t>
            </a:r>
            <a:r>
              <a:rPr lang="en-US" altLang="zh-CN" sz="1400" b="1" dirty="0"/>
              <a:t>Au(III</a:t>
            </a:r>
            <a:r>
              <a:rPr lang="en-US" altLang="zh-CN" sz="1600" b="1" dirty="0"/>
              <a:t>) catalysts</a:t>
            </a:r>
          </a:p>
        </p:txBody>
      </p:sp>
      <p:sp>
        <p:nvSpPr>
          <p:cNvPr id="6152" name="Text Box 10">
            <a:extLst>
              <a:ext uri="{FF2B5EF4-FFF2-40B4-BE49-F238E27FC236}">
                <a16:creationId xmlns:a16="http://schemas.microsoft.com/office/drawing/2014/main" id="{F4724985-09B8-4037-9ADE-C5D8A05EC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807" y="4106270"/>
            <a:ext cx="6080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00200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300"/>
              <a:t>AuCl</a:t>
            </a:r>
            <a:r>
              <a:rPr lang="en-US" altLang="zh-CN" sz="1300" baseline="-25000"/>
              <a:t>3</a:t>
            </a:r>
            <a:endParaRPr lang="en-US" altLang="zh-CN" sz="1300"/>
          </a:p>
        </p:txBody>
      </p:sp>
      <p:sp>
        <p:nvSpPr>
          <p:cNvPr id="6153" name="Text Box 11">
            <a:extLst>
              <a:ext uri="{FF2B5EF4-FFF2-40B4-BE49-F238E27FC236}">
                <a16:creationId xmlns:a16="http://schemas.microsoft.com/office/drawing/2014/main" id="{08E700BC-D5D3-4F28-AD8C-5221395CE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619" y="4603021"/>
            <a:ext cx="8445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00200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300"/>
              <a:t>NaAuCl</a:t>
            </a:r>
            <a:r>
              <a:rPr lang="en-US" altLang="zh-CN" sz="1300" baseline="-25000"/>
              <a:t>4</a:t>
            </a:r>
          </a:p>
        </p:txBody>
      </p:sp>
      <p:sp>
        <p:nvSpPr>
          <p:cNvPr id="6154" name="AutoShape 5">
            <a:extLst>
              <a:ext uri="{FF2B5EF4-FFF2-40B4-BE49-F238E27FC236}">
                <a16:creationId xmlns:a16="http://schemas.microsoft.com/office/drawing/2014/main" id="{765A9C19-6218-4BFF-82C7-B34E5B7F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879" y="5171036"/>
            <a:ext cx="2349500" cy="1620838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100200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zh-CN" sz="1800" b="1"/>
          </a:p>
        </p:txBody>
      </p:sp>
      <p:sp>
        <p:nvSpPr>
          <p:cNvPr id="6179" name="Line 67">
            <a:extLst>
              <a:ext uri="{FF2B5EF4-FFF2-40B4-BE49-F238E27FC236}">
                <a16:creationId xmlns:a16="http://schemas.microsoft.com/office/drawing/2014/main" id="{695B531E-9976-413D-A246-C13CBD5DA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9818" y="3488596"/>
            <a:ext cx="39687" cy="2419942"/>
          </a:xfrm>
          <a:prstGeom prst="line">
            <a:avLst/>
          </a:prstGeom>
          <a:noFill/>
          <a:ln w="38100">
            <a:solidFill>
              <a:srgbClr val="1217EE"/>
            </a:solidFill>
            <a:round/>
            <a:headEnd/>
            <a:tailEnd/>
          </a:ln>
          <a:effectLst>
            <a:prstShdw prst="shdw13" dist="53882" dir="13500000">
              <a:srgbClr val="993D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8" name="Rectangle 68">
            <a:extLst>
              <a:ext uri="{FF2B5EF4-FFF2-40B4-BE49-F238E27FC236}">
                <a16:creationId xmlns:a16="http://schemas.microsoft.com/office/drawing/2014/main" id="{BA930FB0-2C09-4861-8B77-61B910E01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622" y="3393346"/>
            <a:ext cx="4176713" cy="46487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  <a:buClr>
                <a:srgbClr val="FB2F0D"/>
              </a:buClr>
              <a:buFont typeface="Wingdings" pitchFamily="2" charset="2"/>
              <a:buNone/>
              <a:defRPr/>
            </a:pPr>
            <a:r>
              <a:rPr lang="en-US" altLang="zh-CN" b="1" dirty="0">
                <a:solidFill>
                  <a:srgbClr val="06111C"/>
                </a:solidFill>
                <a:ea typeface="宋体" pitchFamily="2" charset="-122"/>
              </a:rPr>
              <a:t> Cationic Au(I) complexes: [</a:t>
            </a:r>
            <a:r>
              <a:rPr lang="en-US" altLang="zh-CN" b="1" dirty="0" err="1">
                <a:solidFill>
                  <a:srgbClr val="06111C"/>
                </a:solidFill>
                <a:ea typeface="宋体" pitchFamily="2" charset="-122"/>
              </a:rPr>
              <a:t>LAu</a:t>
            </a:r>
            <a:r>
              <a:rPr lang="en-US" altLang="zh-CN" b="1" dirty="0">
                <a:solidFill>
                  <a:srgbClr val="06111C"/>
                </a:solidFill>
                <a:ea typeface="宋体" pitchFamily="2" charset="-122"/>
              </a:rPr>
              <a:t>]</a:t>
            </a:r>
            <a:r>
              <a:rPr lang="en-US" altLang="zh-CN" b="1" baseline="30000" dirty="0">
                <a:solidFill>
                  <a:srgbClr val="06111C"/>
                </a:solidFill>
                <a:ea typeface="宋体" pitchFamily="2" charset="-122"/>
              </a:rPr>
              <a:t>+</a:t>
            </a:r>
            <a:r>
              <a:rPr lang="en-US" altLang="zh-CN" b="1" dirty="0">
                <a:solidFill>
                  <a:srgbClr val="06111C"/>
                </a:solidFill>
                <a:ea typeface="宋体" pitchFamily="2" charset="-122"/>
              </a:rPr>
              <a:t> X</a:t>
            </a:r>
            <a:r>
              <a:rPr lang="en-US" altLang="zh-CN" b="1" baseline="30000" dirty="0">
                <a:solidFill>
                  <a:srgbClr val="06111C"/>
                </a:solidFill>
                <a:ea typeface="宋体" pitchFamily="2" charset="-122"/>
              </a:rPr>
              <a:t>-</a:t>
            </a:r>
          </a:p>
        </p:txBody>
      </p:sp>
      <p:sp>
        <p:nvSpPr>
          <p:cNvPr id="6181" name="Line 70">
            <a:extLst>
              <a:ext uri="{FF2B5EF4-FFF2-40B4-BE49-F238E27FC236}">
                <a16:creationId xmlns:a16="http://schemas.microsoft.com/office/drawing/2014/main" id="{CE5EC14F-8CCA-442B-9341-7764E55625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4006" y="3488596"/>
            <a:ext cx="5905500" cy="0"/>
          </a:xfrm>
          <a:prstGeom prst="line">
            <a:avLst/>
          </a:prstGeom>
          <a:noFill/>
          <a:ln w="38100">
            <a:solidFill>
              <a:srgbClr val="1217EE"/>
            </a:solidFill>
            <a:round/>
            <a:headEnd/>
            <a:tailEnd/>
          </a:ln>
          <a:effectLst>
            <a:prstShdw prst="shdw13" dist="53882" dir="13500000">
              <a:srgbClr val="993D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83" name="Text Box 77">
            <a:extLst>
              <a:ext uri="{FF2B5EF4-FFF2-40B4-BE49-F238E27FC236}">
                <a16:creationId xmlns:a16="http://schemas.microsoft.com/office/drawing/2014/main" id="{3E1EE773-1E22-492E-AAAD-CAB1826A7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945" y="5865083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00200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endParaRPr lang="zh-CN" altLang="zh-CN" sz="1400">
              <a:solidFill>
                <a:schemeClr val="tx1"/>
              </a:solidFill>
            </a:endParaRPr>
          </a:p>
        </p:txBody>
      </p:sp>
      <p:sp>
        <p:nvSpPr>
          <p:cNvPr id="6184" name="矩形 29">
            <a:extLst>
              <a:ext uri="{FF2B5EF4-FFF2-40B4-BE49-F238E27FC236}">
                <a16:creationId xmlns:a16="http://schemas.microsoft.com/office/drawing/2014/main" id="{24272798-F7AA-4610-826B-9A5E6563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555" y="-2209"/>
            <a:ext cx="6833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100200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6111C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de-CH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Homogeneous Gold Catalysis</a:t>
            </a:r>
            <a:endParaRPr lang="en-US" altLang="zh-CN" b="1" dirty="0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A5228766-4EF0-4CFC-856C-CE15DFE0A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609432"/>
              </p:ext>
            </p:extLst>
          </p:nvPr>
        </p:nvGraphicFramePr>
        <p:xfrm>
          <a:off x="6840620" y="5198333"/>
          <a:ext cx="81438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1" name="CS ChemDraw Drawing" r:id="rId4" imgW="854659" imgH="840943" progId="ChemDraw.Document.6.0">
                  <p:embed/>
                </p:oleObj>
              </mc:Choice>
              <mc:Fallback>
                <p:oleObj name="CS ChemDraw Drawing" r:id="rId4" imgW="854659" imgH="840943" progId="ChemDraw.Document.6.0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A5228766-4EF0-4CFC-856C-CE15DFE0A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620" y="5198333"/>
                        <a:ext cx="81438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7" name="对象 3">
            <a:extLst>
              <a:ext uri="{FF2B5EF4-FFF2-40B4-BE49-F238E27FC236}">
                <a16:creationId xmlns:a16="http://schemas.microsoft.com/office/drawing/2014/main" id="{EA3E132C-0E33-42FA-8AEE-BD43D7038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9861"/>
              </p:ext>
            </p:extLst>
          </p:nvPr>
        </p:nvGraphicFramePr>
        <p:xfrm>
          <a:off x="8600621" y="2166582"/>
          <a:ext cx="2125145" cy="3441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2" name="CS ChemDraw Drawing" r:id="rId6" imgW="1907485" imgH="3090057" progId="ChemDraw.Document.6.0">
                  <p:embed/>
                </p:oleObj>
              </mc:Choice>
              <mc:Fallback>
                <p:oleObj name="CS ChemDraw Drawing" r:id="rId6" imgW="1907485" imgH="3090057" progId="ChemDraw.Document.6.0">
                  <p:embed/>
                  <p:pic>
                    <p:nvPicPr>
                      <p:cNvPr id="6187" name="对象 3">
                        <a:extLst>
                          <a:ext uri="{FF2B5EF4-FFF2-40B4-BE49-F238E27FC236}">
                            <a16:creationId xmlns:a16="http://schemas.microsoft.com/office/drawing/2014/main" id="{EA3E132C-0E33-42FA-8AEE-BD43D70382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0621" y="2166582"/>
                        <a:ext cx="2125145" cy="344183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8" name="对象 6">
            <a:extLst>
              <a:ext uri="{FF2B5EF4-FFF2-40B4-BE49-F238E27FC236}">
                <a16:creationId xmlns:a16="http://schemas.microsoft.com/office/drawing/2014/main" id="{FBBB7A1D-BC65-43C4-AFE3-5870F2AEA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638490"/>
              </p:ext>
            </p:extLst>
          </p:nvPr>
        </p:nvGraphicFramePr>
        <p:xfrm>
          <a:off x="2155114" y="2449578"/>
          <a:ext cx="54721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" name="CS ChemDraw Drawing" r:id="rId8" imgW="4798354" imgH="773683" progId="ChemDraw.Document.6.0">
                  <p:embed/>
                </p:oleObj>
              </mc:Choice>
              <mc:Fallback>
                <p:oleObj name="CS ChemDraw Drawing" r:id="rId8" imgW="4798354" imgH="773683" progId="ChemDraw.Document.6.0">
                  <p:embed/>
                  <p:pic>
                    <p:nvPicPr>
                      <p:cNvPr id="6188" name="对象 6">
                        <a:extLst>
                          <a:ext uri="{FF2B5EF4-FFF2-40B4-BE49-F238E27FC236}">
                            <a16:creationId xmlns:a16="http://schemas.microsoft.com/office/drawing/2014/main" id="{FBBB7A1D-BC65-43C4-AFE3-5870F2AEA7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14" y="2449578"/>
                        <a:ext cx="54721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9" name="对象 3">
            <a:extLst>
              <a:ext uri="{FF2B5EF4-FFF2-40B4-BE49-F238E27FC236}">
                <a16:creationId xmlns:a16="http://schemas.microsoft.com/office/drawing/2014/main" id="{BB62E5E4-D876-4F1A-B14E-BD306BE09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774661"/>
              </p:ext>
            </p:extLst>
          </p:nvPr>
        </p:nvGraphicFramePr>
        <p:xfrm>
          <a:off x="2198770" y="3848958"/>
          <a:ext cx="425767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" name="CS ChemDraw Drawing" r:id="rId10" imgW="4257619" imgH="1968558" progId="ChemDraw.Document.6.0">
                  <p:embed/>
                </p:oleObj>
              </mc:Choice>
              <mc:Fallback>
                <p:oleObj name="CS ChemDraw Drawing" r:id="rId10" imgW="4257619" imgH="1968558" progId="ChemDraw.Document.6.0">
                  <p:embed/>
                  <p:pic>
                    <p:nvPicPr>
                      <p:cNvPr id="6189" name="对象 3">
                        <a:extLst>
                          <a:ext uri="{FF2B5EF4-FFF2-40B4-BE49-F238E27FC236}">
                            <a16:creationId xmlns:a16="http://schemas.microsoft.com/office/drawing/2014/main" id="{BB62E5E4-D876-4F1A-B14E-BD306BE091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770" y="3848958"/>
                        <a:ext cx="4257675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5D00E9D5-6394-4924-AC5D-72C6D99E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272" y="50355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76EE05-B821-491F-A7D9-EDCF1D09C882}"/>
              </a:ext>
            </a:extLst>
          </p:cNvPr>
          <p:cNvSpPr/>
          <p:nvPr/>
        </p:nvSpPr>
        <p:spPr>
          <a:xfrm>
            <a:off x="1808045" y="5926352"/>
            <a:ext cx="8699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200" kern="0" dirty="0">
                <a:solidFill>
                  <a:sysClr val="windowText" lastClr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For reviews, see:</a:t>
            </a:r>
          </a:p>
          <a:p>
            <a:pPr>
              <a:defRPr/>
            </a:pPr>
            <a:r>
              <a:rPr lang="da-DK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Echavarren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A. M. et al. 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Chem. Rev.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8613; 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Hashmi, A. S. K.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et al. 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Chem. Rev.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8948; </a:t>
            </a:r>
            <a:r>
              <a:rPr lang="en-US" altLang="zh-CN" sz="1200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Gagosz</a:t>
            </a:r>
            <a:r>
              <a:rPr lang="en-US" altLang="zh-CN" sz="1200" kern="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F. 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et al.</a:t>
            </a:r>
            <a:r>
              <a:rPr lang="en-US" altLang="zh-CN" sz="1200" kern="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Chem. Rev.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8756; 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L. Zhang, et al. 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Chem. Rev.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8979; </a:t>
            </a:r>
            <a:r>
              <a:rPr lang="da-DK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Toste, F. D. et al. 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Chem. Soc. Rev.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2016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45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4567; Hashmi, A. S. K.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et al. 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Chem. Soc. Rev.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2016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45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4471; </a:t>
            </a:r>
            <a:r>
              <a:rPr lang="en-US" altLang="zh-CN" sz="12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Echavarren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A. M. et al. 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Chem. Rev.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2015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1200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115</a:t>
            </a:r>
            <a:r>
              <a:rPr lang="en-US" altLang="zh-CN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9028; </a:t>
            </a:r>
            <a:endParaRPr lang="da-DK" altLang="zh-CN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1492436" y="1077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de-CH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1504" y="5157192"/>
            <a:ext cx="5851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Catalytic asymmetric versions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5B2229-9FFE-446B-8DB2-2E8AC7FED12A}"/>
              </a:ext>
            </a:extLst>
          </p:cNvPr>
          <p:cNvCxnSpPr/>
          <p:nvPr/>
        </p:nvCxnSpPr>
        <p:spPr>
          <a:xfrm>
            <a:off x="152400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358086B-CC71-4CFF-B68B-55ED21D15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6487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aphicFrame>
        <p:nvGraphicFramePr>
          <p:cNvPr id="11" name="对象 1">
            <a:extLst>
              <a:ext uri="{FF2B5EF4-FFF2-40B4-BE49-F238E27FC236}">
                <a16:creationId xmlns:a16="http://schemas.microsoft.com/office/drawing/2014/main" id="{0E0217B2-12B9-4AD7-A9B2-C7DE455CD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424969"/>
              </p:ext>
            </p:extLst>
          </p:nvPr>
        </p:nvGraphicFramePr>
        <p:xfrm>
          <a:off x="1631504" y="784343"/>
          <a:ext cx="8677490" cy="360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8" name="CS ChemDraw Drawing" r:id="rId3" imgW="9336868" imgH="3882825" progId="ChemDraw.Document.6.0">
                  <p:embed/>
                </p:oleObj>
              </mc:Choice>
              <mc:Fallback>
                <p:oleObj name="CS ChemDraw Drawing" r:id="rId3" imgW="9336868" imgH="3882825" progId="ChemDraw.Document.6.0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1504" y="784343"/>
                        <a:ext cx="8677490" cy="3606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44006BA-FBAD-44AF-AE32-EB319BAAFD86}"/>
              </a:ext>
            </a:extLst>
          </p:cNvPr>
          <p:cNvSpPr/>
          <p:nvPr/>
        </p:nvSpPr>
        <p:spPr>
          <a:xfrm>
            <a:off x="1878100" y="4419205"/>
            <a:ext cx="27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Nitrene Transfer Reagents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6843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31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576487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D5ED96B-8CD5-4C14-8B67-64EE33AA916D}"/>
              </a:ext>
            </a:extLst>
          </p:cNvPr>
          <p:cNvSpPr/>
          <p:nvPr/>
        </p:nvSpPr>
        <p:spPr>
          <a:xfrm>
            <a:off x="2271876" y="2636912"/>
            <a:ext cx="7648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172061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12C4C6-5244-4A85-8093-AE44A1EB3247}"/>
              </a:ext>
            </a:extLst>
          </p:cNvPr>
          <p:cNvCxnSpPr/>
          <p:nvPr/>
        </p:nvCxnSpPr>
        <p:spPr>
          <a:xfrm>
            <a:off x="152400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D988D02-CD17-4D95-AF1F-FC55971B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6487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195AD-1D9F-4AC6-993D-1E92B67DF4E3}"/>
              </a:ext>
            </a:extLst>
          </p:cNvPr>
          <p:cNvSpPr/>
          <p:nvPr/>
        </p:nvSpPr>
        <p:spPr>
          <a:xfrm>
            <a:off x="2423592" y="44288"/>
            <a:ext cx="6484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Nitrene Transfer Reagents</a:t>
            </a:r>
            <a:endParaRPr lang="en-US" sz="28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0E10CC4-99F9-4617-8809-E8AAB4D6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8122742-FC61-43B7-8DA1-0AEEA5F4B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18055"/>
              </p:ext>
            </p:extLst>
          </p:nvPr>
        </p:nvGraphicFramePr>
        <p:xfrm>
          <a:off x="1331629" y="614538"/>
          <a:ext cx="9384726" cy="49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CS ChemDraw Drawing" r:id="rId3" imgW="5482956" imgH="2866207" progId="ChemDraw.Document.6.0">
                  <p:embed/>
                </p:oleObj>
              </mc:Choice>
              <mc:Fallback>
                <p:oleObj name="CS ChemDraw Drawing" r:id="rId3" imgW="5482956" imgH="2866207" progId="ChemDraw.Document.6.0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29" y="614538"/>
                        <a:ext cx="9384726" cy="4906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4815EAE-41DC-4C17-AB6B-5FE5A5FF876C}"/>
              </a:ext>
            </a:extLst>
          </p:cNvPr>
          <p:cNvSpPr/>
          <p:nvPr/>
        </p:nvSpPr>
        <p:spPr>
          <a:xfrm>
            <a:off x="1991544" y="5482834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200" kern="0" dirty="0">
                <a:solidFill>
                  <a:sysClr val="windowText" lastClr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For reviews, see:</a:t>
            </a:r>
          </a:p>
          <a:p>
            <a:pPr>
              <a:defRPr/>
            </a:pPr>
            <a:r>
              <a:rPr lang="da-DK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Ye, L.-W.; Liu, R.-S. et al. </a:t>
            </a:r>
            <a:r>
              <a:rPr lang="da-DK" altLang="zh-CN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Chem. Rev.</a:t>
            </a:r>
            <a:r>
              <a:rPr lang="da-DK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zh-CN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da-DK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a-DK" altLang="zh-CN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da-DK" altLang="zh-CN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9039 </a:t>
            </a:r>
          </a:p>
          <a:p>
            <a:pPr>
              <a:defRPr/>
            </a:pPr>
            <a:r>
              <a:rPr lang="pt-BR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Santamaría, J. et al. 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Org. Chem. Front.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1513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Davies, P. W. et al.  </a:t>
            </a:r>
            <a:r>
              <a:rPr lang="fi-FI" altLang="zh-CN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Asian J. Org. Chem. </a:t>
            </a:r>
            <a:r>
              <a:rPr lang="fi-FI" altLang="zh-CN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2015, </a:t>
            </a:r>
            <a:r>
              <a:rPr lang="fi-FI" altLang="zh-CN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4, </a:t>
            </a:r>
            <a:r>
              <a:rPr lang="fi-FI" altLang="zh-C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694</a:t>
            </a:r>
            <a:endParaRPr lang="zh-CN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8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939E67-3E61-4410-B3EE-828690192C90}"/>
              </a:ext>
            </a:extLst>
          </p:cNvPr>
          <p:cNvCxnSpPr/>
          <p:nvPr/>
        </p:nvCxnSpPr>
        <p:spPr>
          <a:xfrm>
            <a:off x="152400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38E6FA5-E734-4BBC-B089-E8B8C43E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6487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5E88A-0AA1-4900-8DD5-32F7F8160604}"/>
              </a:ext>
            </a:extLst>
          </p:cNvPr>
          <p:cNvSpPr/>
          <p:nvPr/>
        </p:nvSpPr>
        <p:spPr>
          <a:xfrm>
            <a:off x="4799856" y="116633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417D927A-DDED-4933-89FE-F29CF538273F}"/>
              </a:ext>
            </a:extLst>
          </p:cNvPr>
          <p:cNvSpPr/>
          <p:nvPr/>
        </p:nvSpPr>
        <p:spPr>
          <a:xfrm>
            <a:off x="1919536" y="409020"/>
            <a:ext cx="9180512" cy="599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</a:t>
            </a: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de-CH" sz="2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Azides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Nitrene Transfer Reagents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From Pyridine Aza-Ylides</a:t>
            </a:r>
            <a:b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Sulfur Aza-Ylides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Isoxazoles </a:t>
            </a: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Anthranils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Summary</a:t>
            </a:r>
            <a:endParaRPr lang="de-CH" sz="2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4E6567-F218-401C-95D6-F3ECAF13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68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ABCD1-6BE6-471A-8EE6-326639AF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Rectangle 108">
            <a:extLst>
              <a:ext uri="{FF2B5EF4-FFF2-40B4-BE49-F238E27FC236}">
                <a16:creationId xmlns:a16="http://schemas.microsoft.com/office/drawing/2014/main" id="{8FA02A3B-5330-4B85-A0C4-2017D83E8FC7}"/>
              </a:ext>
            </a:extLst>
          </p:cNvPr>
          <p:cNvSpPr>
            <a:spLocks noChangeArrowheads="1"/>
          </p:cNvSpPr>
          <p:nvPr/>
        </p:nvSpPr>
        <p:spPr bwMode="auto">
          <a:xfrm rot="15453469" flipV="1">
            <a:off x="-4201144" y="3284984"/>
            <a:ext cx="27651071" cy="5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E19B04-B16A-43FD-BA37-A49579E9A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43478"/>
              </p:ext>
            </p:extLst>
          </p:nvPr>
        </p:nvGraphicFramePr>
        <p:xfrm>
          <a:off x="520140" y="1253214"/>
          <a:ext cx="5616624" cy="427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CS ChemDraw Drawing" r:id="rId3" imgW="3789965" imgH="2890620" progId="ChemDraw.Document.6.0">
                  <p:embed/>
                </p:oleObj>
              </mc:Choice>
              <mc:Fallback>
                <p:oleObj name="CS ChemDraw Drawing" r:id="rId3" imgW="3789965" imgH="2890620" progId="ChemDraw.Document.6.0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40" y="1253214"/>
                        <a:ext cx="5616624" cy="427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0">
            <a:extLst>
              <a:ext uri="{FF2B5EF4-FFF2-40B4-BE49-F238E27FC236}">
                <a16:creationId xmlns:a16="http://schemas.microsoft.com/office/drawing/2014/main" id="{8033F8FE-A76B-4C15-A941-0DC1A04B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BBC3D0E-D473-444F-A50C-C18495EA2F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689992"/>
              </p:ext>
            </p:extLst>
          </p:nvPr>
        </p:nvGraphicFramePr>
        <p:xfrm>
          <a:off x="6240016" y="1137414"/>
          <a:ext cx="5545475" cy="458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" name="CS ChemDraw Drawing" r:id="rId5" imgW="4987735" imgH="4096170" progId="ChemDraw.Document.6.0">
                  <p:embed/>
                </p:oleObj>
              </mc:Choice>
              <mc:Fallback>
                <p:oleObj name="CS ChemDraw Drawing" r:id="rId5" imgW="4987735" imgH="4096170" progId="ChemDraw.Document.6.0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1137414"/>
                        <a:ext cx="5545475" cy="4583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825F1D-C944-435B-8FBB-2D21108A50C0}"/>
              </a:ext>
            </a:extLst>
          </p:cNvPr>
          <p:cNvSpPr txBox="1"/>
          <p:nvPr/>
        </p:nvSpPr>
        <p:spPr>
          <a:xfrm>
            <a:off x="356397" y="285839"/>
            <a:ext cx="295232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Pioneer work: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EBA04-477B-4AF7-BF8F-9267436414D5}"/>
              </a:ext>
            </a:extLst>
          </p:cNvPr>
          <p:cNvSpPr/>
          <p:nvPr/>
        </p:nvSpPr>
        <p:spPr>
          <a:xfrm>
            <a:off x="1979156" y="5851533"/>
            <a:ext cx="589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Toste, F. D. et</a:t>
            </a:r>
            <a:r>
              <a:rPr lang="zh-CN" altLang="en-US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al.</a:t>
            </a:r>
            <a:r>
              <a:rPr lang="zh-CN" altLang="en-US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J. Am. Chem. Soc. </a:t>
            </a:r>
            <a:r>
              <a:rPr lang="de-DE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2005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127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11260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11261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421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81211-A80B-4847-ABE7-EA1A38F5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8C3330-C5FB-46D4-9459-28EC6B9D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24" y="23574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93477D-3A52-45AF-B208-55DD0977E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788572"/>
              </p:ext>
            </p:extLst>
          </p:nvPr>
        </p:nvGraphicFramePr>
        <p:xfrm>
          <a:off x="335360" y="1111108"/>
          <a:ext cx="5212680" cy="463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name="CS ChemDraw Drawing" r:id="rId3" imgW="3690641" imgH="3280709" progId="ChemDraw.Document.6.0">
                  <p:embed/>
                </p:oleObj>
              </mc:Choice>
              <mc:Fallback>
                <p:oleObj name="CS ChemDraw Drawing" r:id="rId3" imgW="3690641" imgH="328070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1111108"/>
                        <a:ext cx="5212680" cy="4635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BAB86CE-F644-4B31-9B9C-5D0531CC5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696" y="188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7B1D87-E3B4-4644-B21A-541F4FAA3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904101"/>
              </p:ext>
            </p:extLst>
          </p:nvPr>
        </p:nvGraphicFramePr>
        <p:xfrm>
          <a:off x="6008553" y="1696740"/>
          <a:ext cx="6021660" cy="346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name="CS ChemDraw Drawing" r:id="rId5" imgW="4317265" imgH="2468340" progId="ChemDraw.Document.6.0">
                  <p:embed/>
                </p:oleObj>
              </mc:Choice>
              <mc:Fallback>
                <p:oleObj name="CS ChemDraw Drawing" r:id="rId5" imgW="4317265" imgH="246834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553" y="1696740"/>
                        <a:ext cx="6021660" cy="3464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73872B-C49D-4946-B145-C43FC1795230}"/>
              </a:ext>
            </a:extLst>
          </p:cNvPr>
          <p:cNvSpPr txBox="1"/>
          <p:nvPr/>
        </p:nvSpPr>
        <p:spPr>
          <a:xfrm>
            <a:off x="166664" y="250193"/>
            <a:ext cx="576064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1,2-Shift and oxidation of gold carbene: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AA79CB-6F3C-4076-AF5A-81D1D4A9A301}"/>
              </a:ext>
            </a:extLst>
          </p:cNvPr>
          <p:cNvSpPr/>
          <p:nvPr/>
        </p:nvSpPr>
        <p:spPr>
          <a:xfrm>
            <a:off x="198232" y="5821954"/>
            <a:ext cx="589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Toste, F. D. et</a:t>
            </a:r>
            <a:r>
              <a:rPr lang="zh-CN" altLang="en-US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al.</a:t>
            </a:r>
            <a:r>
              <a:rPr lang="zh-CN" altLang="en-US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J. Am. Chem. Soc. </a:t>
            </a:r>
            <a:r>
              <a:rPr lang="de-DE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2005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127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11260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11261</a:t>
            </a:r>
            <a:endParaRPr lang="zh-CN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EBDAB-2BA7-4E62-BEFB-D15340018393}"/>
              </a:ext>
            </a:extLst>
          </p:cNvPr>
          <p:cNvSpPr/>
          <p:nvPr/>
        </p:nvSpPr>
        <p:spPr>
          <a:xfrm>
            <a:off x="6294024" y="5742204"/>
            <a:ext cx="566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Toste, F. D. et</a:t>
            </a:r>
            <a:r>
              <a:rPr lang="zh-CN" altLang="en-US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al.</a:t>
            </a:r>
            <a:r>
              <a:rPr lang="zh-CN" altLang="en-US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J. Am. Chem. Soc.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2007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129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5838–5839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8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1C7738-BB8A-4928-B89F-8A9FD4EDE76C}"/>
              </a:ext>
            </a:extLst>
          </p:cNvPr>
          <p:cNvSpPr txBox="1"/>
          <p:nvPr/>
        </p:nvSpPr>
        <p:spPr>
          <a:xfrm>
            <a:off x="191344" y="117829"/>
            <a:ext cx="295232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Rearrangement: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D13A4BC-4F96-4346-BEB6-7EA41284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69673F9-B8CB-4386-830D-499D5B0DF017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5051224" y="-56055"/>
            <a:ext cx="186505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7AB6D6E-7A2E-462A-A955-DCCD24DF8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566223"/>
              </p:ext>
            </p:extLst>
          </p:nvPr>
        </p:nvGraphicFramePr>
        <p:xfrm>
          <a:off x="263352" y="1124744"/>
          <a:ext cx="5974889" cy="427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5" name="CS ChemDraw Drawing" r:id="rId3" imgW="4886975" imgH="3503250" progId="ChemDraw.Document.6.0">
                  <p:embed/>
                </p:oleObj>
              </mc:Choice>
              <mc:Fallback>
                <p:oleObj name="CS ChemDraw Drawing" r:id="rId3" imgW="4886975" imgH="350325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1124744"/>
                        <a:ext cx="5974889" cy="4275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22E80C1-A3D6-4F6C-9E61-A6445A38A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300663"/>
              </p:ext>
            </p:extLst>
          </p:nvPr>
        </p:nvGraphicFramePr>
        <p:xfrm>
          <a:off x="6887429" y="785489"/>
          <a:ext cx="4655801" cy="4724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CS ChemDraw Drawing" r:id="rId5" imgW="3968253" imgH="4045680" progId="ChemDraw.Document.6.0">
                  <p:embed/>
                </p:oleObj>
              </mc:Choice>
              <mc:Fallback>
                <p:oleObj name="CS ChemDraw Drawing" r:id="rId5" imgW="3968253" imgH="404568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429" y="785489"/>
                        <a:ext cx="4655801" cy="4724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25D4A44-40AA-4E66-BCFF-D90ADDFD19FC}"/>
              </a:ext>
            </a:extLst>
          </p:cNvPr>
          <p:cNvSpPr/>
          <p:nvPr/>
        </p:nvSpPr>
        <p:spPr>
          <a:xfrm>
            <a:off x="3503712" y="5817961"/>
            <a:ext cx="466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Gagosz</a:t>
            </a:r>
            <a:r>
              <a:rPr lang="en-US" altLang="zh-CN" kern="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F. et al. </a:t>
            </a:r>
            <a:r>
              <a:rPr lang="en-US" altLang="zh-CN" i="1" kern="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Org. Lett. </a:t>
            </a:r>
            <a:r>
              <a:rPr lang="en-US" altLang="zh-CN" b="1" kern="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2013</a:t>
            </a:r>
            <a:r>
              <a:rPr lang="en-US" altLang="zh-CN" kern="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i="1" kern="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15</a:t>
            </a:r>
            <a:r>
              <a:rPr lang="en-US" altLang="zh-CN" kern="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4234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</a:t>
            </a:r>
            <a:r>
              <a:rPr lang="en-US" altLang="zh-CN" kern="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4237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216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2AD0FB-2D8B-4A9F-B597-FB1484E966ED}"/>
              </a:ext>
            </a:extLst>
          </p:cNvPr>
          <p:cNvSpPr txBox="1"/>
          <p:nvPr/>
        </p:nvSpPr>
        <p:spPr>
          <a:xfrm>
            <a:off x="191344" y="85233"/>
            <a:ext cx="36004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X-H insertion of gold carbene: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4747B-4F19-45CD-B2F0-B4B14E267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032" y="2636912"/>
            <a:ext cx="485775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6B3088-FF8E-425B-B666-64204FD9A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608" y="5340152"/>
            <a:ext cx="352425" cy="15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FDC81-3221-43F1-AA7C-BDECF2CE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683" y="3785115"/>
            <a:ext cx="352425" cy="1524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A70BDBD-A07F-48BC-AE9E-82684BF3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289701-841F-4C1F-9260-03DAC4CB4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18032"/>
              </p:ext>
            </p:extLst>
          </p:nvPr>
        </p:nvGraphicFramePr>
        <p:xfrm>
          <a:off x="516512" y="588528"/>
          <a:ext cx="5241346" cy="568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CS ChemDraw Drawing" r:id="rId5" imgW="4556632" imgH="4912810" progId="ChemDraw.Document.6.0">
                  <p:embed/>
                </p:oleObj>
              </mc:Choice>
              <mc:Fallback>
                <p:oleObj name="CS ChemDraw Drawing" r:id="rId5" imgW="4556632" imgH="491281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12" y="588528"/>
                        <a:ext cx="5241346" cy="5680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E3137E1B-4EB2-4201-A3FD-D8638C282026}"/>
              </a:ext>
            </a:extLst>
          </p:cNvPr>
          <p:cNvSpPr>
            <a:spLocks noChangeArrowheads="1"/>
          </p:cNvSpPr>
          <p:nvPr/>
        </p:nvSpPr>
        <p:spPr bwMode="auto">
          <a:xfrm rot="14975487">
            <a:off x="6744072" y="15079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5B601FE-1C2E-48EE-AE30-27FA5DC94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97063"/>
              </p:ext>
            </p:extLst>
          </p:nvPr>
        </p:nvGraphicFramePr>
        <p:xfrm>
          <a:off x="6209681" y="473903"/>
          <a:ext cx="4784414" cy="578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CS ChemDraw Drawing" r:id="rId7" imgW="4829167" imgH="5825790" progId="ChemDraw.Document.6.0">
                  <p:embed/>
                </p:oleObj>
              </mc:Choice>
              <mc:Fallback>
                <p:oleObj name="CS ChemDraw Drawing" r:id="rId7" imgW="4829167" imgH="582579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681" y="473903"/>
                        <a:ext cx="4784414" cy="5784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AAA4A49-C343-4447-8BCE-98F81288DB4D}"/>
              </a:ext>
            </a:extLst>
          </p:cNvPr>
          <p:cNvSpPr/>
          <p:nvPr/>
        </p:nvSpPr>
        <p:spPr>
          <a:xfrm>
            <a:off x="0" y="6312255"/>
            <a:ext cx="590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Gagosz</a:t>
            </a:r>
            <a:r>
              <a:rPr lang="en-US" altLang="zh-CN" kern="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F. et al.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Angew. Chem., Int. Ed. </a:t>
            </a:r>
            <a:r>
              <a:rPr lang="de-DE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2011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50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7354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7358</a:t>
            </a:r>
            <a:endParaRPr lang="zh-CN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416C69-2C8B-42C4-92E4-0E11CD6B0941}"/>
              </a:ext>
            </a:extLst>
          </p:cNvPr>
          <p:cNvSpPr/>
          <p:nvPr/>
        </p:nvSpPr>
        <p:spPr>
          <a:xfrm>
            <a:off x="5902033" y="6269471"/>
            <a:ext cx="5872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Zhang, L. et al.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Angew. Chem., Int. Ed. </a:t>
            </a:r>
            <a:r>
              <a:rPr lang="de-DE" altLang="zh-CN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2011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de-DE" altLang="zh-CN" i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50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8358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–</a:t>
            </a:r>
            <a:r>
              <a:rPr lang="de-DE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8362</a:t>
            </a:r>
            <a:r>
              <a:rPr lang="en-US" altLang="zh-CN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14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10748</TotalTime>
  <Words>1158</Words>
  <Application>Microsoft Office PowerPoint</Application>
  <PresentationFormat>Widescreen</PresentationFormat>
  <Paragraphs>136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DengXian</vt:lpstr>
      <vt:lpstr>MS Mincho</vt:lpstr>
      <vt:lpstr>PMingLiU</vt:lpstr>
      <vt:lpstr>SimHei</vt:lpstr>
      <vt:lpstr>SimSun</vt:lpstr>
      <vt:lpstr>SimSun</vt:lpstr>
      <vt:lpstr>Arial</vt:lpstr>
      <vt:lpstr>Calibri</vt:lpstr>
      <vt:lpstr>Times New Roman</vt:lpstr>
      <vt:lpstr>Wingdings</vt:lpstr>
      <vt:lpstr>Office 主题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Zhu Xinqi</cp:lastModifiedBy>
  <cp:revision>230</cp:revision>
  <dcterms:created xsi:type="dcterms:W3CDTF">2019-11-23T11:24:38Z</dcterms:created>
  <dcterms:modified xsi:type="dcterms:W3CDTF">2023-02-02T15:51:12Z</dcterms:modified>
</cp:coreProperties>
</file>