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56" r:id="rId3"/>
    <p:sldId id="259" r:id="rId4"/>
    <p:sldId id="260" r:id="rId5"/>
    <p:sldId id="262" r:id="rId6"/>
    <p:sldId id="264" r:id="rId7"/>
    <p:sldId id="265" r:id="rId8"/>
    <p:sldId id="266" r:id="rId9"/>
    <p:sldId id="272" r:id="rId10"/>
    <p:sldId id="269" r:id="rId11"/>
    <p:sldId id="273" r:id="rId12"/>
    <p:sldId id="268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70BC8-F414-4022-84E6-C70F7FB600DF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7ACAE-C97B-4959-9EF8-3E66809677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51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C28E6-BB20-0B84-17BC-AF393738C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CE98ED-D6A9-A4C8-CCB4-13FAE07E3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56E6A7-EB23-30EA-356A-19D94573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EAF620-5833-306A-AC40-4EFD10A5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44342B-3A33-54EA-B62B-7FB6D1B4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96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BAC62-9B07-31E3-D0EC-63364E6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48155D-DDBC-3AE4-5B05-A196C7C71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3C1968-6F92-A13B-4ED0-C7673F65A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A925CD-6D0B-74EB-4D37-252D40AE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5D698B-C2A8-F171-0479-77A1084B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22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3813C5-91BE-2852-AB1D-A8C71C514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53C425-6330-5C20-E03E-7943F0E1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D3788D-988F-E281-A6E2-E7F4DE68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73500A-8E19-1AD4-5A6C-FCA8887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8005C3-3452-059D-607E-85F920F7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18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1745F3-5D02-D1E4-227F-174ACF00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1D273B-92A5-B2CB-4645-5A9E018DF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A0366C-382E-09D7-B659-CCD8A0CA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C145F3-0AC3-10C5-82D6-D324B864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A2CAD3-AB5F-52BB-0071-2EE16AA3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28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15F5C6-BE7A-A747-5AB0-DFE2555A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D2E91E-16CF-8E39-717D-C4D4BDB46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E402CC-5613-DC3B-B907-65EEEBB6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C9E3CF-EC56-757C-F97A-27AA1459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9E1A2C-8A9B-8A57-9466-3450D04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7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95EBDF-A909-CEF2-0D10-47C839A8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0B6716-5F1E-DC04-D2B7-2658967B8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B39902-27D7-139D-B6F3-74DB1D4E5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650BED-7A74-DA1C-374A-09B003B6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9DF21-38DC-D2C1-0EEF-9DF95665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703B40-E5F2-8978-AF79-0EDBA395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24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C47D3E-8240-9D30-0E52-8FEC5A24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6F9EEE-2529-5D5F-1E3D-C63421608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980A18-A6BB-5D22-1B19-7870C4953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72112B-14C3-A6B0-ADA7-743C16E34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4D22FC-18B4-6844-7869-0B8BA34E1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D434D4-D737-C823-4D39-0D7591C0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D38711A-2CD2-D95A-00F5-E36093F8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7A1C527-4CAE-96B2-32FD-EFDCD60C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9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9C467D-068A-6A57-69E8-44A8E938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11412E-0BCE-46C7-1A78-44201DB6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757BE2-FC75-B5CC-9891-7CEAFE9C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79ECAF-2EEC-A0E7-0578-F1A50166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21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DF07C1-D749-A3FE-1E14-4C1B9A5E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FB77E4-C3AD-57F5-72FF-03490E32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7503B7-B789-08A4-A45F-ED7D9188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99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168AF-961D-609C-B14B-1B4CF4AA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A568B2-7F8F-FE18-8DE7-F3FD3B1F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59CA83-01CD-E1C6-35ED-A76CCE441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4195FD-A56E-0871-D3DA-E908B105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A64017-AA68-BC56-C9E1-FAF1EC46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81DD31-0391-DF4B-111D-8B4A9EA2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42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A27911-172C-C82A-A2BD-2EAEFDE3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56F5826-CC72-522F-339B-41051C30B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E9429C-7B61-EE4D-F4B7-D6B08CE7A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204F8C-5A79-AA58-C337-31EAB334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FF6E36-6713-53BE-9165-B29D26D7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E61223-100A-D554-3642-20E518E1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91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A073DC-FE86-B451-37A7-C74D5B74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47497E-9122-B0D9-D3EC-6BF883005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F7051D-3995-7E3C-79E9-89E27C6B6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3D4C-E265-4714-96FA-1412697929A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2427DE-C2B7-7649-73EB-00F04CFB9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3A5D9C-FE29-E6C9-FB64-ABB7A83DD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E485-B69C-4AA9-8AE4-D49D4EE87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26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1487F3B-DD80-E4AD-F2DE-8D574A7F25A9}"/>
              </a:ext>
            </a:extLst>
          </p:cNvPr>
          <p:cNvSpPr txBox="1"/>
          <p:nvPr/>
        </p:nvSpPr>
        <p:spPr>
          <a:xfrm>
            <a:off x="972621" y="1721391"/>
            <a:ext cx="11147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libri"/>
              </a:rPr>
              <a:t>Carbon radical </a:t>
            </a:r>
            <a:r>
              <a:rPr lang="en-US" altLang="zh-CN" sz="2800" b="1" dirty="0" err="1">
                <a:solidFill>
                  <a:srgbClr val="000000"/>
                </a:solidFill>
                <a:latin typeface="Calibri"/>
              </a:rPr>
              <a:t>philicity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</a:rPr>
              <a:t> and its role in selective organic transformations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B71ADF-FAE9-C754-6138-2F9A804E90A4}"/>
              </a:ext>
            </a:extLst>
          </p:cNvPr>
          <p:cNvSpPr txBox="1"/>
          <p:nvPr/>
        </p:nvSpPr>
        <p:spPr>
          <a:xfrm>
            <a:off x="2709809" y="5521945"/>
            <a:ext cx="6097712" cy="1017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altLang="zh-CN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等线 Light" pitchFamily="2"/>
                <a:cs typeface="Times New Roman" pitchFamily="18"/>
              </a:rPr>
              <a:t>Ruijia Wang (</a:t>
            </a:r>
            <a:r>
              <a:rPr lang="fr-FR" altLang="zh-CN" sz="18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等线 Light" pitchFamily="2"/>
                <a:cs typeface="Times New Roman" pitchFamily="18"/>
              </a:rPr>
              <a:t>March </a:t>
            </a:r>
            <a:r>
              <a:rPr lang="fr-CH" altLang="zh-CN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等线 Light" pitchFamily="2"/>
                <a:cs typeface="Times New Roman" pitchFamily="18"/>
              </a:rPr>
              <a:t>30, 2023)</a:t>
            </a:r>
            <a:endParaRPr lang="fr-FR" altLang="zh-CN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等线 Light" pitchFamily="2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altLang="zh-CN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等线 Light" pitchFamily="2"/>
                <a:cs typeface="Times New Roman" pitchFamily="18"/>
              </a:rPr>
              <a:t>Laboratory of Synthesis and Natural Products</a:t>
            </a:r>
          </a:p>
          <a:p>
            <a:pPr marL="0" marR="0" lvl="0" indent="0" algn="ctr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altLang="zh-CN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等线 Light" pitchFamily="2"/>
                <a:cs typeface="Times New Roman" pitchFamily="18"/>
              </a:rPr>
              <a:t>(LSPN)</a:t>
            </a:r>
          </a:p>
          <a:p>
            <a:pPr marL="0" marR="0" lvl="0" indent="0" algn="ctr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altLang="zh-CN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等线 Light" pitchFamily="2"/>
                <a:cs typeface="Times New Roman" pitchFamily="18"/>
              </a:rPr>
              <a:t>Supervisor: Prof. Jieping Zhu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50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手机屏幕的截图&#10;&#10;描述已自动生成">
            <a:extLst>
              <a:ext uri="{FF2B5EF4-FFF2-40B4-BE49-F238E27FC236}">
                <a16:creationId xmlns:a16="http://schemas.microsoft.com/office/drawing/2014/main" id="{AEA3204E-A2A6-B5E2-24AC-0218EBA8A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0" y="2464687"/>
            <a:ext cx="5936000" cy="11723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CB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9666D839-1736-DAB7-49CC-DAD0DA917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811" y="1935073"/>
            <a:ext cx="5872603" cy="22315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571131E-AD10-589E-50DB-4C0FF2F91A13}"/>
              </a:ext>
            </a:extLst>
          </p:cNvPr>
          <p:cNvSpPr txBox="1"/>
          <p:nvPr/>
        </p:nvSpPr>
        <p:spPr>
          <a:xfrm>
            <a:off x="160000" y="5897915"/>
            <a:ext cx="101890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Wang, L., Lear, J., Rafferty, S. M., </a:t>
            </a:r>
            <a:r>
              <a:rPr lang="en-US" altLang="zh-CN" sz="1200" dirty="0" err="1"/>
              <a:t>Fosu</a:t>
            </a:r>
            <a:r>
              <a:rPr lang="en-US" altLang="zh-CN" sz="1200" dirty="0"/>
              <a:t>, S. C. &amp; </a:t>
            </a:r>
            <a:r>
              <a:rPr lang="en-US" altLang="zh-CN" sz="1200" dirty="0" err="1"/>
              <a:t>Nagib</a:t>
            </a:r>
            <a:r>
              <a:rPr lang="en-US" altLang="zh-CN" sz="1200" dirty="0"/>
              <a:t>, D. A. </a:t>
            </a:r>
            <a:r>
              <a:rPr lang="en-US" altLang="zh-CN" sz="1200" dirty="0" err="1"/>
              <a:t>Ketyl</a:t>
            </a:r>
            <a:r>
              <a:rPr lang="en-US" altLang="zh-CN" sz="1200" dirty="0"/>
              <a:t> radical reactivity via atom transfer catalysis. Science 362, 225–229 (2018).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2495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05A850D9-3595-D2CF-B719-BF6318A61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5" y="111857"/>
            <a:ext cx="6040412" cy="2748385"/>
          </a:xfrm>
          <a:prstGeom prst="rect">
            <a:avLst/>
          </a:prstGeom>
        </p:spPr>
      </p:pic>
      <p:pic>
        <p:nvPicPr>
          <p:cNvPr id="9" name="图片 8" descr="手机屏幕截图&#10;&#10;描述已自动生成">
            <a:extLst>
              <a:ext uri="{FF2B5EF4-FFF2-40B4-BE49-F238E27FC236}">
                <a16:creationId xmlns:a16="http://schemas.microsoft.com/office/drawing/2014/main" id="{1D356428-AEF1-EC35-C403-03C36D254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" y="3319272"/>
            <a:ext cx="6085491" cy="176479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5EEACF3-1393-8CF4-2910-0EF72B9AC76A}"/>
              </a:ext>
            </a:extLst>
          </p:cNvPr>
          <p:cNvSpPr txBox="1"/>
          <p:nvPr/>
        </p:nvSpPr>
        <p:spPr>
          <a:xfrm>
            <a:off x="30076" y="5400145"/>
            <a:ext cx="121318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200" dirty="0"/>
              <a:t>Proctor, R. S. J. &amp; Phipps, R. J. Recent advances in </a:t>
            </a:r>
            <a:r>
              <a:rPr lang="en-US" altLang="zh-CN" sz="1200" dirty="0" err="1"/>
              <a:t>Minisci</a:t>
            </a:r>
            <a:r>
              <a:rPr lang="en-US" altLang="zh-CN" sz="1200" dirty="0"/>
              <a:t>-type reactions. </a:t>
            </a:r>
            <a:r>
              <a:rPr lang="en-US" altLang="zh-CN" sz="1200" dirty="0" err="1"/>
              <a:t>Angew</a:t>
            </a:r>
            <a:r>
              <a:rPr lang="en-US" altLang="zh-CN" sz="1200" dirty="0"/>
              <a:t>. Chem. Int. Ed. 58, 13666–13699 (2019).</a:t>
            </a:r>
          </a:p>
          <a:p>
            <a:pPr marL="228600" indent="-228600">
              <a:buAutoNum type="arabicPeriod"/>
            </a:pPr>
            <a:endParaRPr lang="en-US" altLang="zh-CN" sz="1200" dirty="0"/>
          </a:p>
          <a:p>
            <a:pPr marL="228600" indent="-228600">
              <a:buAutoNum type="arabicPeriod"/>
            </a:pPr>
            <a:r>
              <a:rPr lang="en-US" altLang="zh-CN" sz="1200" dirty="0"/>
              <a:t>Proctor, R. S. J., Davis, H. J. &amp; Phipps, R. J. Catalytic enantioselective </a:t>
            </a:r>
            <a:r>
              <a:rPr lang="en-US" altLang="zh-CN" sz="1200" dirty="0" err="1"/>
              <a:t>Minisci</a:t>
            </a:r>
            <a:r>
              <a:rPr lang="en-US" altLang="zh-CN" sz="1200" dirty="0"/>
              <a:t>-type addition to heteroarenes. Science 360, 419–422 (2018)</a:t>
            </a:r>
          </a:p>
          <a:p>
            <a:pPr marL="228600" indent="-228600">
              <a:buAutoNum type="arabicPeriod"/>
            </a:pPr>
            <a:endParaRPr lang="en-US" altLang="zh-CN" sz="1200" dirty="0"/>
          </a:p>
          <a:p>
            <a:pPr marL="228600" indent="-228600">
              <a:buAutoNum type="arabicPeriod"/>
            </a:pPr>
            <a:r>
              <a:rPr lang="en-US" altLang="zh-CN" sz="1200" dirty="0"/>
              <a:t>Qi, L. &amp; Chen, Y. Polarity-reversed allylations of aldehydes, ketones, and imines enabled by </a:t>
            </a:r>
            <a:r>
              <a:rPr lang="en-US" altLang="zh-CN" sz="1200" dirty="0" err="1"/>
              <a:t>Hantzsch</a:t>
            </a:r>
            <a:r>
              <a:rPr lang="en-US" altLang="zh-CN" sz="1200" dirty="0"/>
              <a:t> ester in </a:t>
            </a:r>
            <a:r>
              <a:rPr lang="en-US" altLang="zh-CN" sz="1200" dirty="0" err="1"/>
              <a:t>photoredox</a:t>
            </a:r>
            <a:r>
              <a:rPr lang="en-US" altLang="zh-CN" sz="1200" dirty="0"/>
              <a:t> catalysis. </a:t>
            </a:r>
            <a:r>
              <a:rPr lang="en-US" altLang="zh-CN" sz="1200" dirty="0" err="1"/>
              <a:t>Angew</a:t>
            </a:r>
            <a:r>
              <a:rPr lang="en-US" altLang="zh-CN" sz="1200" dirty="0"/>
              <a:t>. Chem. Int. Ed. 55, 13312–13315 (2016).</a:t>
            </a:r>
          </a:p>
          <a:p>
            <a:pPr marL="228600" indent="-228600">
              <a:buAutoNum type="arabicPeriod"/>
            </a:pPr>
            <a:endParaRPr lang="en-US" altLang="zh-CN" sz="1200" dirty="0"/>
          </a:p>
          <a:p>
            <a:pPr marL="228600" indent="-228600">
              <a:buAutoNum type="arabicPeriod"/>
            </a:pPr>
            <a:r>
              <a:rPr lang="en-US" altLang="zh-CN" sz="1200" dirty="0"/>
              <a:t>Lo, J. C. et al. Fe-catalyzed C–C bond construction from olefins via radicals. J. Am. Chem. Soc. 139, 2484–2503 (2017)</a:t>
            </a:r>
            <a:endParaRPr lang="zh-CN" altLang="en-US" sz="1200" dirty="0"/>
          </a:p>
        </p:txBody>
      </p:sp>
      <p:pic>
        <p:nvPicPr>
          <p:cNvPr id="11" name="图片 10" descr="图示, 示意图&#10;&#10;描述已自动生成">
            <a:extLst>
              <a:ext uri="{FF2B5EF4-FFF2-40B4-BE49-F238E27FC236}">
                <a16:creationId xmlns:a16="http://schemas.microsoft.com/office/drawing/2014/main" id="{D4C05E00-147C-B00E-2C84-D42C0164B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40" y="111857"/>
            <a:ext cx="5790384" cy="416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3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示, 示意图&#10;&#10;描述已自动生成">
            <a:extLst>
              <a:ext uri="{FF2B5EF4-FFF2-40B4-BE49-F238E27FC236}">
                <a16:creationId xmlns:a16="http://schemas.microsoft.com/office/drawing/2014/main" id="{F5BC6602-1E96-F66B-ACBC-8390B69D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55" y="1467391"/>
            <a:ext cx="5836845" cy="2699539"/>
          </a:xfrm>
          <a:prstGeom prst="rect">
            <a:avLst/>
          </a:prstGeom>
        </p:spPr>
      </p:pic>
      <p:pic>
        <p:nvPicPr>
          <p:cNvPr id="5" name="图片 4" descr="图示, 示意图&#10;&#10;描述已自动生成">
            <a:extLst>
              <a:ext uri="{FF2B5EF4-FFF2-40B4-BE49-F238E27FC236}">
                <a16:creationId xmlns:a16="http://schemas.microsoft.com/office/drawing/2014/main" id="{02CF1800-08A5-8B48-9CA8-24F6B06D4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" y="1556116"/>
            <a:ext cx="6256867" cy="19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5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754711-3CDE-F4F2-AA8F-7F23EE8CD4BB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Carbon-</a:t>
            </a:r>
            <a:r>
              <a:rPr lang="en-US" altLang="zh-CN" sz="3200" dirty="0" err="1">
                <a:solidFill>
                  <a:schemeClr val="bg1"/>
                </a:solidFill>
              </a:rPr>
              <a:t>centred</a:t>
            </a:r>
            <a:r>
              <a:rPr lang="en-US" altLang="zh-CN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</a:rPr>
              <a:t>spn</a:t>
            </a:r>
            <a:r>
              <a:rPr lang="en-US" altLang="zh-CN" sz="3200" dirty="0">
                <a:solidFill>
                  <a:schemeClr val="bg1"/>
                </a:solidFill>
              </a:rPr>
              <a:t> hybrid radicals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 Light" panose="020F0302020204030204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974680-C5BC-DECF-8B20-9BAE0F6DF0CB}"/>
              </a:ext>
            </a:extLst>
          </p:cNvPr>
          <p:cNvSpPr txBox="1"/>
          <p:nvPr/>
        </p:nvSpPr>
        <p:spPr>
          <a:xfrm>
            <a:off x="348384" y="5944250"/>
            <a:ext cx="11495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More electrophilic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More starting-material-like transition states than those of p-orbital SOMOs, resulting in increased proclivity towards </a:t>
            </a:r>
            <a:r>
              <a:rPr lang="en-US" altLang="zh-CN" dirty="0" err="1"/>
              <a:t>ambiphilicity</a:t>
            </a:r>
            <a:r>
              <a:rPr lang="en-US" altLang="zh-CN" dirty="0"/>
              <a:t>.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BE8ED862-15BD-9B8D-33E1-5A40CA48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24" y="1433717"/>
            <a:ext cx="9637540" cy="45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1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16B0B16A-B865-6C45-FFAB-851E1230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012"/>
            <a:ext cx="5852149" cy="29407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F2B760-BC34-90AC-8100-7570FB6B1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67" y="1880012"/>
            <a:ext cx="6334633" cy="251801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F3B8D88-6ACD-3C19-0BFA-A411F354C09A}"/>
              </a:ext>
            </a:extLst>
          </p:cNvPr>
          <p:cNvSpPr txBox="1"/>
          <p:nvPr/>
        </p:nvSpPr>
        <p:spPr>
          <a:xfrm>
            <a:off x="1322859" y="5110697"/>
            <a:ext cx="103200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200" dirty="0"/>
              <a:t>Kalyani, D., </a:t>
            </a:r>
            <a:r>
              <a:rPr lang="en-US" altLang="zh-CN" sz="1200" dirty="0" err="1"/>
              <a:t>McMurtrey</a:t>
            </a:r>
            <a:r>
              <a:rPr lang="en-US" altLang="zh-CN" sz="1200" dirty="0"/>
              <a:t>, K. B., </a:t>
            </a:r>
            <a:r>
              <a:rPr lang="en-US" altLang="zh-CN" sz="1200" dirty="0" err="1"/>
              <a:t>Neufeldt</a:t>
            </a:r>
            <a:r>
              <a:rPr lang="en-US" altLang="zh-CN" sz="1200" dirty="0"/>
              <a:t>, S. R. &amp; Sanford, M. S. Room-temperature C–H arylation: merger of Pd-catalyzed C–H functionalization and visible-light photocatalysis. J. Am. Chem. Soc. 133, 18566–18569 (2011). </a:t>
            </a:r>
          </a:p>
          <a:p>
            <a:pPr marL="228600" indent="-228600">
              <a:buAutoNum type="arabicPeriod"/>
            </a:pPr>
            <a:endParaRPr lang="en-US" altLang="zh-CN" sz="1200" dirty="0"/>
          </a:p>
          <a:p>
            <a:pPr marL="228600" indent="-228600">
              <a:buAutoNum type="arabicPeriod"/>
            </a:pPr>
            <a:r>
              <a:rPr lang="en-US" altLang="zh-CN" sz="1200" dirty="0" err="1"/>
              <a:t>Candish</a:t>
            </a:r>
            <a:r>
              <a:rPr lang="en-US" altLang="zh-CN" sz="1200" dirty="0"/>
              <a:t>, L., Freitag, M., </a:t>
            </a:r>
            <a:r>
              <a:rPr lang="en-US" altLang="zh-CN" sz="1200" dirty="0" err="1"/>
              <a:t>Gensch</a:t>
            </a:r>
            <a:r>
              <a:rPr lang="en-US" altLang="zh-CN" sz="1200" dirty="0"/>
              <a:t>, T. &amp; </a:t>
            </a:r>
            <a:r>
              <a:rPr lang="en-US" altLang="zh-CN" sz="1200" dirty="0" err="1"/>
              <a:t>Glorius</a:t>
            </a:r>
            <a:r>
              <a:rPr lang="en-US" altLang="zh-CN" sz="1200" dirty="0"/>
              <a:t>, F. Mild, visible light-mediated decarboxylation of aryl carboxylic acids to access aryl radicals. Chem. Sci. 8, 3618–3622 (2017).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7617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图示, 示意图&#10;&#10;描述已自动生成">
            <a:extLst>
              <a:ext uri="{FF2B5EF4-FFF2-40B4-BE49-F238E27FC236}">
                <a16:creationId xmlns:a16="http://schemas.microsoft.com/office/drawing/2014/main" id="{BDEB860A-C74A-28E9-BB7C-672BC167A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12" y="480060"/>
            <a:ext cx="6635576" cy="507621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3C33C06-2A0B-072A-1D94-274C8277BEF6}"/>
              </a:ext>
            </a:extLst>
          </p:cNvPr>
          <p:cNvSpPr txBox="1"/>
          <p:nvPr/>
        </p:nvSpPr>
        <p:spPr>
          <a:xfrm>
            <a:off x="996593" y="5334640"/>
            <a:ext cx="10202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Seiple</a:t>
            </a:r>
            <a:r>
              <a:rPr lang="en-US" altLang="zh-CN" sz="1200" dirty="0"/>
              <a:t>, I. B. et al. Direct C–H arylation of electron-deficient heterocycles with </a:t>
            </a:r>
            <a:r>
              <a:rPr lang="en-US" altLang="zh-CN" sz="1200" dirty="0" err="1"/>
              <a:t>arylboronic</a:t>
            </a:r>
            <a:r>
              <a:rPr lang="en-US" altLang="zh-CN" sz="1200" dirty="0"/>
              <a:t> acids. J. Am. Chem. Soc. 132, 13194–13196 (2010).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2283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185BE083-81DE-9294-2152-C55449041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96" y="0"/>
            <a:ext cx="6899156" cy="557106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78ED61F-6A05-5A2E-8693-D6E27BB2F597}"/>
              </a:ext>
            </a:extLst>
          </p:cNvPr>
          <p:cNvSpPr txBox="1"/>
          <p:nvPr/>
        </p:nvSpPr>
        <p:spPr>
          <a:xfrm>
            <a:off x="306421" y="5950449"/>
            <a:ext cx="11579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200" dirty="0"/>
              <a:t>Aycock, R. A., Wang, H. &amp; Jui, N. T. A mild catalytic system for radical conjugate addition of nitrogen heterocycles. Chem. Sci. 8, 3121–3125 (2017).</a:t>
            </a:r>
          </a:p>
          <a:p>
            <a:pPr marL="228600" indent="-228600">
              <a:buAutoNum type="arabicPeriod"/>
            </a:pPr>
            <a:endParaRPr lang="en-US" altLang="zh-CN" sz="1200" dirty="0"/>
          </a:p>
          <a:p>
            <a:pPr marL="228600" indent="-228600">
              <a:buAutoNum type="arabicPeriod"/>
            </a:pPr>
            <a:r>
              <a:rPr lang="en-US" altLang="zh-CN" sz="1200" dirty="0" err="1"/>
              <a:t>Boyington</a:t>
            </a:r>
            <a:r>
              <a:rPr lang="en-US" altLang="zh-CN" sz="1200" dirty="0"/>
              <a:t>, A. J., Riu, M.-L. Y. &amp; Jui, N. T. Anti-Markovnikov </a:t>
            </a:r>
            <a:r>
              <a:rPr lang="en-US" altLang="zh-CN" sz="1200" dirty="0" err="1"/>
              <a:t>hydroarylation</a:t>
            </a:r>
            <a:r>
              <a:rPr lang="en-US" altLang="zh-CN" sz="1200" dirty="0"/>
              <a:t> of </a:t>
            </a:r>
            <a:r>
              <a:rPr lang="en-US" altLang="zh-CN" sz="1200" dirty="0" err="1"/>
              <a:t>unactivated</a:t>
            </a:r>
            <a:r>
              <a:rPr lang="en-US" altLang="zh-CN" sz="1200" dirty="0"/>
              <a:t> olefins via pyridyl radical intermediates. J. Am. Chem. Soc. 139, 6582–6585 (2017).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42838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示, 示意图&#10;&#10;描述已自动生成">
            <a:extLst>
              <a:ext uri="{FF2B5EF4-FFF2-40B4-BE49-F238E27FC236}">
                <a16:creationId xmlns:a16="http://schemas.microsoft.com/office/drawing/2014/main" id="{61AD34A8-E688-B8F4-BE46-24A7CD5D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92" y="334994"/>
            <a:ext cx="819274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9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4DC01033-98E1-5A19-57AF-979B0168B92B}"/>
              </a:ext>
            </a:extLst>
          </p:cNvPr>
          <p:cNvSpPr txBox="1"/>
          <p:nvPr/>
        </p:nvSpPr>
        <p:spPr>
          <a:xfrm>
            <a:off x="922473" y="5816748"/>
            <a:ext cx="10033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de Pedro </a:t>
            </a:r>
            <a:r>
              <a:rPr lang="en-US" altLang="zh-CN" sz="1200" dirty="0" err="1"/>
              <a:t>Beato</a:t>
            </a:r>
            <a:r>
              <a:rPr lang="en-US" altLang="zh-CN" sz="1200" dirty="0"/>
              <a:t>, E., </a:t>
            </a:r>
            <a:r>
              <a:rPr lang="en-US" altLang="zh-CN" sz="1200" dirty="0" err="1"/>
              <a:t>Mazzarella</a:t>
            </a:r>
            <a:r>
              <a:rPr lang="en-US" altLang="zh-CN" sz="1200" dirty="0"/>
              <a:t>, D., </a:t>
            </a:r>
            <a:r>
              <a:rPr lang="en-US" altLang="zh-CN" sz="1200" dirty="0" err="1"/>
              <a:t>Balletti</a:t>
            </a:r>
            <a:r>
              <a:rPr lang="en-US" altLang="zh-CN" sz="1200" dirty="0"/>
              <a:t>, M. &amp; </a:t>
            </a:r>
            <a:r>
              <a:rPr lang="en-US" altLang="zh-CN" sz="1200" dirty="0" err="1"/>
              <a:t>Melchiorre</a:t>
            </a:r>
            <a:r>
              <a:rPr lang="en-US" altLang="zh-CN" sz="1200" dirty="0"/>
              <a:t>, P. Photochemical generation of acyl and carbamoyl radicals using a nucleophilic organic catalyst: applications and mechanism thereof. Chem. Sci. 11, 6312–6324 (2020).</a:t>
            </a:r>
            <a:endParaRPr lang="zh-CN" altLang="en-US" sz="1200" dirty="0"/>
          </a:p>
        </p:txBody>
      </p:sp>
      <p:pic>
        <p:nvPicPr>
          <p:cNvPr id="11" name="图片 10" descr="图示, 示意图&#10;&#10;描述已自动生成">
            <a:extLst>
              <a:ext uri="{FF2B5EF4-FFF2-40B4-BE49-F238E27FC236}">
                <a16:creationId xmlns:a16="http://schemas.microsoft.com/office/drawing/2014/main" id="{8A8DD479-06A7-26ED-5F32-AEA4E376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35" y="762607"/>
            <a:ext cx="6166167" cy="1524078"/>
          </a:xfrm>
          <a:prstGeom prst="rect">
            <a:avLst/>
          </a:prstGeom>
        </p:spPr>
      </p:pic>
      <p:pic>
        <p:nvPicPr>
          <p:cNvPr id="13" name="图片 12" descr="图示, 示意图&#10;&#10;描述已自动生成">
            <a:extLst>
              <a:ext uri="{FF2B5EF4-FFF2-40B4-BE49-F238E27FC236}">
                <a16:creationId xmlns:a16="http://schemas.microsoft.com/office/drawing/2014/main" id="{5C72D8D0-0BAC-FF46-29BB-0BF7EBB6B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06" y="2828669"/>
            <a:ext cx="3511730" cy="20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75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C52FD11-7BB7-D3F6-13E7-EBD03771B200}"/>
              </a:ext>
            </a:extLst>
          </p:cNvPr>
          <p:cNvSpPr txBox="1"/>
          <p:nvPr/>
        </p:nvSpPr>
        <p:spPr>
          <a:xfrm>
            <a:off x="3113070" y="2958957"/>
            <a:ext cx="7111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Thank you for your listening 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126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8F7D0ABA-24C1-462B-923E-F5FBC1E88CFF}"/>
              </a:ext>
            </a:extLst>
          </p:cNvPr>
          <p:cNvSpPr txBox="1"/>
          <p:nvPr/>
        </p:nvSpPr>
        <p:spPr>
          <a:xfrm>
            <a:off x="1480925" y="383995"/>
            <a:ext cx="626084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altLang="zh-CN" sz="28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Introduction.</a:t>
            </a:r>
          </a:p>
          <a:p>
            <a:pPr marL="342900" indent="-342900">
              <a:buAutoNum type="arabicPeriod"/>
            </a:pPr>
            <a:endParaRPr lang="en-US" altLang="zh-CN" sz="28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28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Carbon-</a:t>
            </a:r>
            <a:r>
              <a:rPr lang="en-US" altLang="zh-CN" sz="28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altLang="zh-CN" sz="28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alkyl radicals.</a:t>
            </a:r>
          </a:p>
          <a:p>
            <a:pPr marL="342900" indent="-342900">
              <a:buAutoNum type="arabicPeriod"/>
            </a:pPr>
            <a:endParaRPr lang="en-US" altLang="zh-CN" sz="28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28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 radicals with </a:t>
            </a:r>
            <a:r>
              <a:rPr lang="el-GR" altLang="zh-CN" sz="28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en-US" altLang="zh-CN" sz="28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heteroatoms.</a:t>
            </a:r>
          </a:p>
          <a:p>
            <a:pPr marL="342900" indent="-342900">
              <a:buAutoNum type="arabicPeriod"/>
            </a:pPr>
            <a:endParaRPr lang="en-US" altLang="zh-CN" sz="2800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28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Carbon-</a:t>
            </a:r>
            <a:r>
              <a:rPr lang="en-US" altLang="zh-CN" sz="28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altLang="zh-CN" sz="28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spn</a:t>
            </a:r>
            <a:r>
              <a:rPr lang="en-US" altLang="zh-CN" sz="2800" dirty="0">
                <a:solidFill>
                  <a:srgbClr val="33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hybrid radicals.</a:t>
            </a:r>
          </a:p>
          <a:p>
            <a:pPr marL="342900" indent="-342900">
              <a:buAutoNum type="arabicPeriod"/>
            </a:pPr>
            <a:endParaRPr lang="en-US" altLang="zh-CN" dirty="0">
              <a:solidFill>
                <a:srgbClr val="33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1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图片包含 图示&#10;&#10;描述已自动生成">
            <a:extLst>
              <a:ext uri="{FF2B5EF4-FFF2-40B4-BE49-F238E27FC236}">
                <a16:creationId xmlns:a16="http://schemas.microsoft.com/office/drawing/2014/main" id="{E707CD33-38E1-3921-9DA5-26EA49E49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10" y="337212"/>
            <a:ext cx="8222980" cy="55710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2E2E8D4-A54F-B903-5929-3E5BDA0FCA7C}"/>
              </a:ext>
            </a:extLst>
          </p:cNvPr>
          <p:cNvSpPr txBox="1"/>
          <p:nvPr/>
        </p:nvSpPr>
        <p:spPr>
          <a:xfrm>
            <a:off x="2113808" y="5994114"/>
            <a:ext cx="81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Farney</a:t>
            </a:r>
            <a:r>
              <a:rPr lang="en-US" altLang="zh-CN" sz="1200" dirty="0"/>
              <a:t>, E. P., Feng, S. S., Schäfers, F. &amp; Reisman, S. E. Total synthesis of (+)-pleuromutilin. J. Am. Chem. Soc. 140, 1267–1270 (2018).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1048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手机屏幕的截图&#10;&#10;中度可信度描述已自动生成">
            <a:extLst>
              <a:ext uri="{FF2B5EF4-FFF2-40B4-BE49-F238E27FC236}">
                <a16:creationId xmlns:a16="http://schemas.microsoft.com/office/drawing/2014/main" id="{F3B093EC-D5EE-F01F-9C9F-966D7F812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05" y="621714"/>
            <a:ext cx="9363560" cy="35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2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754711-3CDE-F4F2-AA8F-7F23EE8CD4BB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Carbon-centred alkyl radicals</a:t>
            </a:r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FBAED49C-BED6-575B-77A5-7E943776F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98" y="1675227"/>
            <a:ext cx="8491204" cy="439419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18D1992-4C85-3819-DA15-1197B75D7C92}"/>
              </a:ext>
            </a:extLst>
          </p:cNvPr>
          <p:cNvSpPr txBox="1"/>
          <p:nvPr/>
        </p:nvSpPr>
        <p:spPr>
          <a:xfrm>
            <a:off x="2294753" y="6171684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SOMO: singly occupied molecular orbital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255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7F36B207-7D79-E18D-FCBE-946E8B330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76" y="0"/>
            <a:ext cx="6534977" cy="557106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C68F942-F8BD-AF44-F1DF-C5C8520B49E0}"/>
              </a:ext>
            </a:extLst>
          </p:cNvPr>
          <p:cNvSpPr txBox="1"/>
          <p:nvPr/>
        </p:nvSpPr>
        <p:spPr>
          <a:xfrm>
            <a:off x="-41881" y="5485134"/>
            <a:ext cx="12275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altLang="zh-CN" sz="1200" dirty="0"/>
              <a:t>Hammond, G. S. A correlation of reaction rates. J. Am. Chem. Soc. 77, 334–338 (1955).</a:t>
            </a:r>
          </a:p>
          <a:p>
            <a:pPr marL="228600" indent="-228600">
              <a:buFontTx/>
              <a:buAutoNum type="arabicPeriod"/>
            </a:pPr>
            <a:endParaRPr lang="en-US" altLang="zh-CN" sz="1200" dirty="0"/>
          </a:p>
          <a:p>
            <a:pPr marL="228600" indent="-228600">
              <a:buFontTx/>
              <a:buAutoNum type="arabicPeriod"/>
            </a:pPr>
            <a:r>
              <a:rPr lang="en-US" altLang="zh-CN" sz="1200" dirty="0"/>
              <a:t>Sun, Y., Li, R., Zhang, W. &amp; Li, A. Total synthesis of </a:t>
            </a:r>
            <a:r>
              <a:rPr lang="en-US" altLang="zh-CN" sz="1200" dirty="0" err="1"/>
              <a:t>indotertine</a:t>
            </a:r>
            <a:r>
              <a:rPr lang="en-US" altLang="zh-CN" sz="1200" dirty="0"/>
              <a:t> A and </a:t>
            </a:r>
            <a:r>
              <a:rPr lang="en-US" altLang="zh-CN" sz="1200" dirty="0" err="1"/>
              <a:t>drimentines</a:t>
            </a:r>
            <a:r>
              <a:rPr lang="en-US" altLang="zh-CN" sz="1200" dirty="0"/>
              <a:t> A, F, and G. </a:t>
            </a:r>
            <a:r>
              <a:rPr lang="en-US" altLang="zh-CN" sz="1200" dirty="0" err="1"/>
              <a:t>Angew</a:t>
            </a:r>
            <a:r>
              <a:rPr lang="en-US" altLang="zh-CN" sz="1200" dirty="0"/>
              <a:t>. Chem. Int. Ed. 52, 9201–9204 (2013).</a:t>
            </a:r>
          </a:p>
          <a:p>
            <a:endParaRPr lang="en-US" altLang="zh-CN" sz="1200" dirty="0"/>
          </a:p>
          <a:p>
            <a:r>
              <a:rPr lang="en-US" altLang="zh-CN" sz="1200" dirty="0"/>
              <a:t>2. </a:t>
            </a:r>
            <a:r>
              <a:rPr lang="en-US" altLang="zh-CN" sz="1200" dirty="0" err="1"/>
              <a:t>Schnermann</a:t>
            </a:r>
            <a:r>
              <a:rPr lang="en-US" altLang="zh-CN" sz="1200" dirty="0"/>
              <a:t>, M. J. &amp; Overman, L. E. A concise synthesis of (−)-</a:t>
            </a:r>
            <a:r>
              <a:rPr lang="en-US" altLang="zh-CN" sz="1200" dirty="0" err="1"/>
              <a:t>aplyviolene</a:t>
            </a:r>
            <a:r>
              <a:rPr lang="en-US" altLang="zh-CN" sz="1200" dirty="0"/>
              <a:t> facilitated by a strategic tertiary radical conjugate addition. </a:t>
            </a:r>
            <a:r>
              <a:rPr lang="en-US" altLang="zh-CN" sz="1200" dirty="0" err="1"/>
              <a:t>Angew</a:t>
            </a:r>
            <a:r>
              <a:rPr lang="en-US" altLang="zh-CN" sz="1200" dirty="0"/>
              <a:t>. Chem. Int. Ed. 51,  9576–9580 (2012).</a:t>
            </a:r>
          </a:p>
          <a:p>
            <a:endParaRPr lang="en-US" altLang="zh-CN" sz="1200" dirty="0"/>
          </a:p>
          <a:p>
            <a:r>
              <a:rPr lang="en-US" altLang="zh-CN" sz="1200" dirty="0"/>
              <a:t>3. Yang, H.-B., </a:t>
            </a:r>
            <a:r>
              <a:rPr lang="en-US" altLang="zh-CN" sz="1200" dirty="0" err="1"/>
              <a:t>Feceu</a:t>
            </a:r>
            <a:r>
              <a:rPr lang="en-US" altLang="zh-CN" sz="1200" dirty="0"/>
              <a:t>, A. &amp; Martin, D. B. C. </a:t>
            </a:r>
            <a:r>
              <a:rPr lang="en-US" altLang="zh-CN" sz="1200" dirty="0" err="1"/>
              <a:t>Catalystcontrolled</a:t>
            </a:r>
            <a:r>
              <a:rPr lang="en-US" altLang="zh-CN" sz="1200" dirty="0"/>
              <a:t> C–H functionalization of adamantanes using selective H-atom transfer. ACS </a:t>
            </a:r>
            <a:r>
              <a:rPr lang="en-US" altLang="zh-CN" sz="1200" dirty="0" err="1"/>
              <a:t>Catal</a:t>
            </a:r>
            <a:r>
              <a:rPr lang="en-US" altLang="zh-CN" sz="1200" dirty="0"/>
              <a:t>. 9, 5708–5715 (2019).</a:t>
            </a:r>
          </a:p>
          <a:p>
            <a:r>
              <a:rPr lang="zh-CN" altLang="en-US" sz="1200" dirty="0"/>
              <a:t> </a:t>
            </a:r>
          </a:p>
        </p:txBody>
      </p:sp>
      <p:pic>
        <p:nvPicPr>
          <p:cNvPr id="10" name="图片 9" descr="棒球棍&#10;&#10;低可信度描述已自动生成">
            <a:extLst>
              <a:ext uri="{FF2B5EF4-FFF2-40B4-BE49-F238E27FC236}">
                <a16:creationId xmlns:a16="http://schemas.microsoft.com/office/drawing/2014/main" id="{4DE40CF9-97BA-FE29-679C-81537C222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" y="343683"/>
            <a:ext cx="5356863" cy="405782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966FBED-3939-5490-7F69-E32DC9D0F468}"/>
              </a:ext>
            </a:extLst>
          </p:cNvPr>
          <p:cNvSpPr txBox="1"/>
          <p:nvPr/>
        </p:nvSpPr>
        <p:spPr>
          <a:xfrm>
            <a:off x="233799" y="4401507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an early, starting-material-like transition state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043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图示, 示意图&#10;&#10;描述已自动生成">
            <a:extLst>
              <a:ext uri="{FF2B5EF4-FFF2-40B4-BE49-F238E27FC236}">
                <a16:creationId xmlns:a16="http://schemas.microsoft.com/office/drawing/2014/main" id="{D6C212CC-E202-4675-37BB-290E56BC2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28" y="381738"/>
            <a:ext cx="8725544" cy="48863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93FA129-C5E3-8FBA-AAB4-01483106D998}"/>
              </a:ext>
            </a:extLst>
          </p:cNvPr>
          <p:cNvSpPr txBox="1"/>
          <p:nvPr/>
        </p:nvSpPr>
        <p:spPr>
          <a:xfrm>
            <a:off x="249777" y="5588535"/>
            <a:ext cx="1065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200" dirty="0"/>
              <a:t>Fors, B. P. &amp; Hawker, C. J. Control of a living radical polymerization of </a:t>
            </a:r>
            <a:r>
              <a:rPr lang="en-US" altLang="zh-CN" sz="1200" dirty="0" err="1"/>
              <a:t>methacrylates</a:t>
            </a:r>
            <a:r>
              <a:rPr lang="en-US" altLang="zh-CN" sz="1200" dirty="0"/>
              <a:t> by light. </a:t>
            </a:r>
            <a:r>
              <a:rPr lang="en-US" altLang="zh-CN" sz="1200" dirty="0" err="1"/>
              <a:t>Angew</a:t>
            </a:r>
            <a:r>
              <a:rPr lang="en-US" altLang="zh-CN" sz="1200" dirty="0"/>
              <a:t>. Chem. Int. Ed. 51, 8850–8853 (2012).</a:t>
            </a:r>
          </a:p>
          <a:p>
            <a:pPr marL="228600" indent="-228600">
              <a:buAutoNum type="arabicPeriod"/>
            </a:pPr>
            <a:endParaRPr lang="en-US" altLang="zh-CN" sz="1200" dirty="0"/>
          </a:p>
          <a:p>
            <a:pPr marL="228600" indent="-228600">
              <a:buAutoNum type="arabicPeriod"/>
            </a:pPr>
            <a:r>
              <a:rPr lang="en-US" altLang="zh-CN" sz="1200" dirty="0"/>
              <a:t>Swift, E. C., Williams, T. M. &amp; Stephenson, C. R. J. Intermolecular photocatalytic C–H functionalization of electron-rich heterocycles with tertiary alkyl halides. </a:t>
            </a:r>
          </a:p>
          <a:p>
            <a:r>
              <a:rPr lang="en-US" altLang="zh-CN" sz="1200" dirty="0"/>
              <a:t>     </a:t>
            </a:r>
            <a:r>
              <a:rPr lang="en-US" altLang="zh-CN" sz="1200" dirty="0" err="1"/>
              <a:t>Synlett</a:t>
            </a:r>
            <a:r>
              <a:rPr lang="en-US" altLang="zh-CN" sz="1200" dirty="0"/>
              <a:t> 27, 754–758 (2016).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908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5B0BA15-8F61-5574-E5C8-10421E1E85DC}"/>
              </a:ext>
            </a:extLst>
          </p:cNvPr>
          <p:cNvSpPr txBox="1"/>
          <p:nvPr/>
        </p:nvSpPr>
        <p:spPr>
          <a:xfrm>
            <a:off x="5828652" y="3341582"/>
            <a:ext cx="6315518" cy="33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altLang="zh-CN" sz="1200" dirty="0" err="1"/>
              <a:t>Laudadio</a:t>
            </a:r>
            <a:r>
              <a:rPr lang="en-US" altLang="zh-CN" sz="1200" dirty="0"/>
              <a:t>, G. et al. C(sp3)–H </a:t>
            </a:r>
            <a:r>
              <a:rPr lang="en-US" altLang="zh-CN" sz="1200" dirty="0" err="1"/>
              <a:t>functonalizationsf</a:t>
            </a:r>
            <a:r>
              <a:rPr lang="en-US" altLang="zh-CN" sz="1200" dirty="0"/>
              <a:t> light hydrocarbons using  </a:t>
            </a:r>
            <a:r>
              <a:rPr lang="en-US" altLang="zh-CN" sz="1200" dirty="0" err="1"/>
              <a:t>decatungstate</a:t>
            </a:r>
            <a:r>
              <a:rPr lang="en-US" altLang="zh-CN" sz="1200" dirty="0"/>
              <a:t> photocatalysis in flow. Science 369, 92–96 (2020).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altLang="zh-CN" sz="1200" dirty="0" err="1"/>
              <a:t>Nicewicz</a:t>
            </a:r>
            <a:r>
              <a:rPr lang="en-US" altLang="zh-CN" sz="1200" dirty="0"/>
              <a:t>, D. A. &amp; MacMillan, D. W. C. Merging </a:t>
            </a:r>
            <a:r>
              <a:rPr lang="en-US" altLang="zh-CN" sz="1200" dirty="0" err="1"/>
              <a:t>photoredox</a:t>
            </a:r>
            <a:r>
              <a:rPr lang="en-US" altLang="zh-CN" sz="1200" dirty="0"/>
              <a:t> catalysis with </a:t>
            </a:r>
            <a:r>
              <a:rPr lang="en-US" altLang="zh-CN" sz="1200" dirty="0" err="1"/>
              <a:t>organocatalysis</a:t>
            </a:r>
            <a:r>
              <a:rPr lang="en-US" altLang="zh-CN" sz="1200" dirty="0"/>
              <a:t>: the direct asymmetric alkylation of aldehydes. Science 322, 77–80 (2008).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altLang="zh-CN" sz="1200" dirty="0"/>
              <a:t>Shih, H.-W., Vander Wal, M. N., Grange, R. L. &amp; MacMillan, D. W. C. Enantioselective </a:t>
            </a:r>
            <a:r>
              <a:rPr lang="el-GR" altLang="zh-CN" sz="1200" dirty="0"/>
              <a:t>α-</a:t>
            </a:r>
            <a:r>
              <a:rPr lang="en-US" altLang="zh-CN" sz="1200" dirty="0"/>
              <a:t>benzylation of aldehydes via </a:t>
            </a:r>
            <a:r>
              <a:rPr lang="en-US" altLang="zh-CN" sz="1200" dirty="0" err="1"/>
              <a:t>photoredox</a:t>
            </a:r>
            <a:r>
              <a:rPr lang="en-US" altLang="zh-CN" sz="1200" dirty="0"/>
              <a:t> </a:t>
            </a:r>
            <a:r>
              <a:rPr lang="en-US" altLang="zh-CN" sz="1200" dirty="0" err="1"/>
              <a:t>organocatalysis</a:t>
            </a:r>
            <a:r>
              <a:rPr lang="en-US" altLang="zh-CN" sz="1200" dirty="0"/>
              <a:t>. J. Am. Chem. Soc. 132, 13600–13603 (2010).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altLang="zh-CN" sz="1200" dirty="0" err="1"/>
              <a:t>Nacsa</a:t>
            </a:r>
            <a:r>
              <a:rPr lang="en-US" altLang="zh-CN" sz="1200" dirty="0"/>
              <a:t>, E. A. &amp; MacMillan, D. W. C. Spin-center shift-enabled direct enantioselective </a:t>
            </a:r>
            <a:r>
              <a:rPr lang="el-GR" altLang="zh-CN" sz="1200" dirty="0"/>
              <a:t>α-</a:t>
            </a:r>
            <a:r>
              <a:rPr lang="en-US" altLang="zh-CN" sz="1200" dirty="0"/>
              <a:t>benzylation of aldehydes with alcohols. J. Am. Chem. Soc. 140, 3322–3330 (2018).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altLang="zh-CN" sz="1200" dirty="0" err="1"/>
              <a:t>Welin</a:t>
            </a:r>
            <a:r>
              <a:rPr lang="en-US" altLang="zh-CN" sz="1200" dirty="0"/>
              <a:t>, E. R., Warkentin, A. A., Conrad, J. C. &amp; MacMillan, D. W. C. Enantioselective </a:t>
            </a:r>
            <a:r>
              <a:rPr lang="el-GR" altLang="zh-CN" sz="1200" dirty="0"/>
              <a:t>α-</a:t>
            </a:r>
            <a:r>
              <a:rPr lang="en-US" altLang="zh-CN" sz="1200" dirty="0"/>
              <a:t>alkylation of aldehydes by </a:t>
            </a:r>
            <a:r>
              <a:rPr lang="en-US" altLang="zh-CN" sz="1200" dirty="0" err="1"/>
              <a:t>photoredox</a:t>
            </a:r>
            <a:r>
              <a:rPr lang="en-US" altLang="zh-CN" sz="1200" dirty="0"/>
              <a:t> </a:t>
            </a:r>
            <a:r>
              <a:rPr lang="en-US" altLang="zh-CN" sz="1200" dirty="0" err="1"/>
              <a:t>organocatalysis</a:t>
            </a:r>
            <a:r>
              <a:rPr lang="en-US" altLang="zh-CN" sz="1200" dirty="0"/>
              <a:t>: rapid access to pharmacophore fragments from </a:t>
            </a:r>
            <a:r>
              <a:rPr lang="el-GR" altLang="zh-CN" sz="1200" dirty="0"/>
              <a:t>β-</a:t>
            </a:r>
            <a:r>
              <a:rPr lang="en-US" altLang="zh-CN" sz="1200" dirty="0" err="1"/>
              <a:t>cyanoaldehydes</a:t>
            </a:r>
            <a:r>
              <a:rPr lang="en-US" altLang="zh-CN" sz="1200" dirty="0"/>
              <a:t>. </a:t>
            </a:r>
            <a:r>
              <a:rPr lang="en-US" altLang="zh-CN" sz="1200" dirty="0" err="1"/>
              <a:t>Angew</a:t>
            </a:r>
            <a:r>
              <a:rPr lang="en-US" altLang="zh-CN" sz="1200" dirty="0"/>
              <a:t>. Chem. Int. Ed. 54, 9668–9672 (2015).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altLang="zh-CN" sz="1200" dirty="0"/>
              <a:t>Hu, A., Guo, J.-J., Pan, H. &amp; </a:t>
            </a:r>
            <a:r>
              <a:rPr lang="en-US" altLang="zh-CN" sz="1200" dirty="0" err="1"/>
              <a:t>Zuo</a:t>
            </a:r>
            <a:r>
              <a:rPr lang="en-US" altLang="zh-CN" sz="1200" dirty="0"/>
              <a:t>, Z. Selective functionalization of methane, ethane, and higher alkanes by cerium photocatalysis. Science 361, 668–672 (2018).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altLang="zh-CN" sz="12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altLang="zh-CN" sz="1200" dirty="0"/>
          </a:p>
        </p:txBody>
      </p:sp>
      <p:pic>
        <p:nvPicPr>
          <p:cNvPr id="12" name="图片 11" descr="图示&#10;&#10;描述已自动生成">
            <a:extLst>
              <a:ext uri="{FF2B5EF4-FFF2-40B4-BE49-F238E27FC236}">
                <a16:creationId xmlns:a16="http://schemas.microsoft.com/office/drawing/2014/main" id="{A485D02B-914F-DDC8-77B9-4E01CF3E7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" y="1850696"/>
            <a:ext cx="5563673" cy="5007304"/>
          </a:xfrm>
          <a:prstGeom prst="rect">
            <a:avLst/>
          </a:prstGeom>
        </p:spPr>
      </p:pic>
      <p:pic>
        <p:nvPicPr>
          <p:cNvPr id="9" name="图片 8" descr="手机屏幕截图&#10;&#10;中度可信度描述已自动生成">
            <a:extLst>
              <a:ext uri="{FF2B5EF4-FFF2-40B4-BE49-F238E27FC236}">
                <a16:creationId xmlns:a16="http://schemas.microsoft.com/office/drawing/2014/main" id="{530452A5-2281-46A8-1E67-C380B8FB5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" y="85870"/>
            <a:ext cx="6359737" cy="1764826"/>
          </a:xfrm>
          <a:prstGeom prst="rect">
            <a:avLst/>
          </a:prstGeom>
        </p:spPr>
      </p:pic>
      <p:pic>
        <p:nvPicPr>
          <p:cNvPr id="14" name="图片 13" descr="图示, 示意图&#10;&#10;描述已自动生成">
            <a:extLst>
              <a:ext uri="{FF2B5EF4-FFF2-40B4-BE49-F238E27FC236}">
                <a16:creationId xmlns:a16="http://schemas.microsoft.com/office/drawing/2014/main" id="{79F4E2F4-DBAB-65CB-4593-19DB7B8DF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71" y="1850696"/>
            <a:ext cx="6405080" cy="12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2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754711-3CDE-F4F2-AA8F-7F23EE8CD4BB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zh-CN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Alkyl radicals with α-heteroatoms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350454FC-71FA-BBDE-2C9F-083F4114F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82" y="1572814"/>
            <a:ext cx="8922235" cy="43941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7974680-C5BC-DECF-8B20-9BAE0F6DF0CB}"/>
              </a:ext>
            </a:extLst>
          </p:cNvPr>
          <p:cNvSpPr txBox="1"/>
          <p:nvPr/>
        </p:nvSpPr>
        <p:spPr>
          <a:xfrm>
            <a:off x="348383" y="6019491"/>
            <a:ext cx="11495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There are two factors that could affect the reactivity of the resulting α-heteroatom radical: the heteroatom’s electronegativity and its π-bonding capability.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0027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1105</Words>
  <Application>Microsoft Office PowerPoint</Application>
  <PresentationFormat>宽屏</PresentationFormat>
  <Paragraphs>61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wangruijia123@outlook.com</dc:creator>
  <cp:lastModifiedBy>wangruijia123@outlook.com</cp:lastModifiedBy>
  <cp:revision>9</cp:revision>
  <dcterms:created xsi:type="dcterms:W3CDTF">2023-03-29T06:38:33Z</dcterms:created>
  <dcterms:modified xsi:type="dcterms:W3CDTF">2023-03-30T15:27:30Z</dcterms:modified>
</cp:coreProperties>
</file>