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7"/>
  </p:notesMasterIdLst>
  <p:sldIdLst>
    <p:sldId id="256" r:id="rId2"/>
    <p:sldId id="257" r:id="rId3"/>
    <p:sldId id="282" r:id="rId4"/>
    <p:sldId id="281" r:id="rId5"/>
    <p:sldId id="280" r:id="rId6"/>
    <p:sldId id="279" r:id="rId7"/>
    <p:sldId id="267" r:id="rId8"/>
    <p:sldId id="283" r:id="rId9"/>
    <p:sldId id="284" r:id="rId10"/>
    <p:sldId id="285" r:id="rId11"/>
    <p:sldId id="286" r:id="rId12"/>
    <p:sldId id="287" r:id="rId13"/>
    <p:sldId id="288" r:id="rId14"/>
    <p:sldId id="289" r:id="rId15"/>
    <p:sldId id="290" r:id="rId16"/>
    <p:sldId id="276"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5" r:id="rId31"/>
    <p:sldId id="306" r:id="rId32"/>
    <p:sldId id="307" r:id="rId33"/>
    <p:sldId id="309" r:id="rId34"/>
    <p:sldId id="308" r:id="rId35"/>
    <p:sldId id="30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4" autoAdjust="0"/>
    <p:restoredTop sz="85451" autoAdjust="0"/>
  </p:normalViewPr>
  <p:slideViewPr>
    <p:cSldViewPr snapToGrid="0">
      <p:cViewPr varScale="1">
        <p:scale>
          <a:sx n="98" d="100"/>
          <a:sy n="98"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E5F4A-FFCD-4D5A-A9F2-745291771A51}" type="datetimeFigureOut">
              <a:rPr lang="es-MX" smtClean="0"/>
              <a:t>12/04/2018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78E42-456F-4474-AFA0-04F339C42423}" type="slidenum">
              <a:rPr lang="es-MX" smtClean="0"/>
              <a:t>‹Nº›</a:t>
            </a:fld>
            <a:endParaRPr lang="es-MX"/>
          </a:p>
        </p:txBody>
      </p:sp>
    </p:spTree>
    <p:extLst>
      <p:ext uri="{BB962C8B-B14F-4D97-AF65-F5344CB8AC3E}">
        <p14:creationId xmlns:p14="http://schemas.microsoft.com/office/powerpoint/2010/main" val="346536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TSPO_(protei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0C78E42-456F-4474-AFA0-04F339C42423}" type="slidenum">
              <a:rPr lang="es-MX" smtClean="0"/>
              <a:t>1</a:t>
            </a:fld>
            <a:endParaRPr lang="es-MX"/>
          </a:p>
        </p:txBody>
      </p:sp>
    </p:spTree>
    <p:extLst>
      <p:ext uri="{BB962C8B-B14F-4D97-AF65-F5344CB8AC3E}">
        <p14:creationId xmlns:p14="http://schemas.microsoft.com/office/powerpoint/2010/main" val="360053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0C78E42-456F-4474-AFA0-04F339C42423}" type="slidenum">
              <a:rPr lang="es-MX" smtClean="0"/>
              <a:t>24</a:t>
            </a:fld>
            <a:endParaRPr lang="es-MX"/>
          </a:p>
        </p:txBody>
      </p:sp>
    </p:spTree>
    <p:extLst>
      <p:ext uri="{BB962C8B-B14F-4D97-AF65-F5344CB8AC3E}">
        <p14:creationId xmlns:p14="http://schemas.microsoft.com/office/powerpoint/2010/main" val="1509373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0C78E42-456F-4474-AFA0-04F339C42423}" type="slidenum">
              <a:rPr lang="es-MX" smtClean="0"/>
              <a:t>25</a:t>
            </a:fld>
            <a:endParaRPr lang="es-MX"/>
          </a:p>
        </p:txBody>
      </p:sp>
    </p:spTree>
    <p:extLst>
      <p:ext uri="{BB962C8B-B14F-4D97-AF65-F5344CB8AC3E}">
        <p14:creationId xmlns:p14="http://schemas.microsoft.com/office/powerpoint/2010/main" val="1019039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it is noteworthy to mention that all four components are applied in strictly equimolar ratios</a:t>
            </a:r>
            <a:endParaRPr lang="es-MX" dirty="0"/>
          </a:p>
        </p:txBody>
      </p:sp>
      <p:sp>
        <p:nvSpPr>
          <p:cNvPr id="4" name="Marcador de número de diapositiva 3"/>
          <p:cNvSpPr>
            <a:spLocks noGrp="1"/>
          </p:cNvSpPr>
          <p:nvPr>
            <p:ph type="sldNum" sz="quarter" idx="10"/>
          </p:nvPr>
        </p:nvSpPr>
        <p:spPr/>
        <p:txBody>
          <a:bodyPr/>
          <a:lstStyle/>
          <a:p>
            <a:fld id="{A0C78E42-456F-4474-AFA0-04F339C42423}" type="slidenum">
              <a:rPr lang="es-MX" smtClean="0"/>
              <a:t>28</a:t>
            </a:fld>
            <a:endParaRPr lang="es-MX"/>
          </a:p>
        </p:txBody>
      </p:sp>
    </p:spTree>
    <p:extLst>
      <p:ext uri="{BB962C8B-B14F-4D97-AF65-F5344CB8AC3E}">
        <p14:creationId xmlns:p14="http://schemas.microsoft.com/office/powerpoint/2010/main" val="699845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new metal-free 10-step sequence, with only a single work up procedure and starting from simple and readily available compounds</a:t>
            </a:r>
            <a:endParaRPr lang="es-MX" dirty="0"/>
          </a:p>
        </p:txBody>
      </p:sp>
      <p:sp>
        <p:nvSpPr>
          <p:cNvPr id="4" name="Marcador de número de diapositiva 3"/>
          <p:cNvSpPr>
            <a:spLocks noGrp="1"/>
          </p:cNvSpPr>
          <p:nvPr>
            <p:ph type="sldNum" sz="quarter" idx="10"/>
          </p:nvPr>
        </p:nvSpPr>
        <p:spPr/>
        <p:txBody>
          <a:bodyPr/>
          <a:lstStyle/>
          <a:p>
            <a:fld id="{A0C78E42-456F-4474-AFA0-04F339C42423}" type="slidenum">
              <a:rPr lang="es-MX" smtClean="0"/>
              <a:t>30</a:t>
            </a:fld>
            <a:endParaRPr lang="es-MX"/>
          </a:p>
        </p:txBody>
      </p:sp>
    </p:spTree>
    <p:extLst>
      <p:ext uri="{BB962C8B-B14F-4D97-AF65-F5344CB8AC3E}">
        <p14:creationId xmlns:p14="http://schemas.microsoft.com/office/powerpoint/2010/main" val="578303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a:t>aldehydes</a:t>
            </a:r>
            <a:r>
              <a:rPr lang="es-MX" dirty="0"/>
              <a:t>, </a:t>
            </a:r>
            <a:r>
              <a:rPr lang="es-MX" dirty="0" err="1"/>
              <a:t>nitroalkenes</a:t>
            </a:r>
            <a:r>
              <a:rPr lang="es-MX" dirty="0"/>
              <a:t> and </a:t>
            </a:r>
            <a:r>
              <a:rPr lang="es-MX" dirty="0" err="1"/>
              <a:t>malononitrile</a:t>
            </a:r>
            <a:r>
              <a:rPr lang="es-MX" dirty="0"/>
              <a:t>: </a:t>
            </a:r>
            <a:r>
              <a:rPr lang="es-MX" dirty="0" err="1"/>
              <a:t>The</a:t>
            </a:r>
            <a:r>
              <a:rPr lang="es-MX" dirty="0"/>
              <a:t> </a:t>
            </a:r>
            <a:r>
              <a:rPr lang="es-MX" dirty="0" err="1"/>
              <a:t>proposed</a:t>
            </a:r>
            <a:r>
              <a:rPr lang="es-MX" dirty="0"/>
              <a:t> </a:t>
            </a:r>
            <a:r>
              <a:rPr lang="es-MX" dirty="0" err="1"/>
              <a:t>unprecedented</a:t>
            </a:r>
            <a:r>
              <a:rPr lang="es-MX" dirty="0"/>
              <a:t> </a:t>
            </a:r>
            <a:r>
              <a:rPr lang="es-MX" dirty="0" err="1"/>
              <a:t>quinazolines</a:t>
            </a:r>
            <a:r>
              <a:rPr lang="es-MX" dirty="0"/>
              <a:t>, </a:t>
            </a:r>
            <a:r>
              <a:rPr lang="es-MX" dirty="0" err="1"/>
              <a:t>bearing</a:t>
            </a:r>
            <a:r>
              <a:rPr lang="es-MX" dirty="0"/>
              <a:t> amino (</a:t>
            </a:r>
            <a:r>
              <a:rPr lang="es-MX" dirty="0" err="1"/>
              <a:t>donor</a:t>
            </a:r>
            <a:r>
              <a:rPr lang="es-MX" dirty="0"/>
              <a:t>) and </a:t>
            </a:r>
            <a:r>
              <a:rPr lang="es-MX" dirty="0" err="1"/>
              <a:t>cyano</a:t>
            </a:r>
            <a:r>
              <a:rPr lang="es-MX" dirty="0"/>
              <a:t> (</a:t>
            </a:r>
            <a:r>
              <a:rPr lang="es-MX" dirty="0" err="1"/>
              <a:t>acceptor</a:t>
            </a:r>
            <a:r>
              <a:rPr lang="es-MX" dirty="0"/>
              <a:t>) </a:t>
            </a:r>
            <a:r>
              <a:rPr lang="es-MX" dirty="0" err="1"/>
              <a:t>groups</a:t>
            </a:r>
            <a:r>
              <a:rPr lang="es-MX" dirty="0"/>
              <a:t> at </a:t>
            </a:r>
            <a:r>
              <a:rPr lang="es-MX" dirty="0" err="1"/>
              <a:t>the</a:t>
            </a:r>
            <a:r>
              <a:rPr lang="es-MX" dirty="0"/>
              <a:t> </a:t>
            </a:r>
            <a:r>
              <a:rPr lang="es-MX" dirty="0" err="1"/>
              <a:t>same</a:t>
            </a:r>
            <a:r>
              <a:rPr lang="es-MX" dirty="0"/>
              <a:t> time, </a:t>
            </a:r>
            <a:r>
              <a:rPr lang="es-MX" dirty="0" err="1"/>
              <a:t>were</a:t>
            </a:r>
            <a:r>
              <a:rPr lang="es-MX" dirty="0"/>
              <a:t> </a:t>
            </a:r>
            <a:r>
              <a:rPr lang="es-MX" dirty="0" err="1"/>
              <a:t>expected</a:t>
            </a:r>
            <a:r>
              <a:rPr lang="es-MX" dirty="0"/>
              <a:t> </a:t>
            </a:r>
            <a:r>
              <a:rPr lang="es-MX" dirty="0" err="1"/>
              <a:t>to</a:t>
            </a:r>
            <a:r>
              <a:rPr lang="es-MX" dirty="0"/>
              <a:t> </a:t>
            </a:r>
            <a:r>
              <a:rPr lang="es-MX" dirty="0" err="1"/>
              <a:t>demonstrate</a:t>
            </a:r>
            <a:r>
              <a:rPr lang="es-MX" dirty="0"/>
              <a:t> </a:t>
            </a:r>
            <a:r>
              <a:rPr lang="es-MX" dirty="0" err="1"/>
              <a:t>desirable</a:t>
            </a:r>
            <a:r>
              <a:rPr lang="es-MX" dirty="0"/>
              <a:t> </a:t>
            </a:r>
            <a:r>
              <a:rPr lang="es-MX" dirty="0" err="1"/>
              <a:t>fluorescence</a:t>
            </a:r>
            <a:r>
              <a:rPr lang="es-MX" dirty="0"/>
              <a:t> </a:t>
            </a:r>
            <a:r>
              <a:rPr lang="es-MX" dirty="0" err="1"/>
              <a:t>properties</a:t>
            </a:r>
            <a:r>
              <a:rPr lang="es-MX" dirty="0"/>
              <a:t>.</a:t>
            </a:r>
          </a:p>
          <a:p>
            <a:r>
              <a:rPr lang="en-US" dirty="0"/>
              <a:t>Since direct aromatization of 4a was not successful using different oxidizing agents, we assumed that hydrolysis of CN groups to COOH might facilitate the subsequent aromatization step through CO2 release and might also prevent generation of toxic hydrogen cyanide (HCN). Applying acetic acid (</a:t>
            </a:r>
            <a:r>
              <a:rPr lang="en-US" dirty="0" err="1"/>
              <a:t>AcOH</a:t>
            </a:r>
            <a:r>
              <a:rPr lang="en-US" dirty="0"/>
              <a:t>).</a:t>
            </a:r>
            <a:endParaRPr lang="es-MX" dirty="0"/>
          </a:p>
        </p:txBody>
      </p:sp>
      <p:sp>
        <p:nvSpPr>
          <p:cNvPr id="4" name="Marcador de número de diapositiva 3"/>
          <p:cNvSpPr>
            <a:spLocks noGrp="1"/>
          </p:cNvSpPr>
          <p:nvPr>
            <p:ph type="sldNum" sz="quarter" idx="10"/>
          </p:nvPr>
        </p:nvSpPr>
        <p:spPr/>
        <p:txBody>
          <a:bodyPr/>
          <a:lstStyle/>
          <a:p>
            <a:fld id="{A0C78E42-456F-4474-AFA0-04F339C42423}" type="slidenum">
              <a:rPr lang="es-MX" smtClean="0"/>
              <a:t>31</a:t>
            </a:fld>
            <a:endParaRPr lang="es-MX"/>
          </a:p>
        </p:txBody>
      </p:sp>
    </p:spTree>
    <p:extLst>
      <p:ext uri="{BB962C8B-B14F-4D97-AF65-F5344CB8AC3E}">
        <p14:creationId xmlns:p14="http://schemas.microsoft.com/office/powerpoint/2010/main" val="1682366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strong antiviral properties (EC50 down to 0.6±0.1 </a:t>
            </a:r>
            <a:r>
              <a:rPr lang="en-US" dirty="0" err="1"/>
              <a:t>mM</a:t>
            </a:r>
            <a:r>
              <a:rPr lang="en-US" dirty="0"/>
              <a:t>) against human cytomegalovirus (HCMV)</a:t>
            </a:r>
            <a:endParaRPr lang="es-MX" dirty="0"/>
          </a:p>
        </p:txBody>
      </p:sp>
      <p:sp>
        <p:nvSpPr>
          <p:cNvPr id="4" name="Marcador de número de diapositiva 3"/>
          <p:cNvSpPr>
            <a:spLocks noGrp="1"/>
          </p:cNvSpPr>
          <p:nvPr>
            <p:ph type="sldNum" sz="quarter" idx="10"/>
          </p:nvPr>
        </p:nvSpPr>
        <p:spPr/>
        <p:txBody>
          <a:bodyPr/>
          <a:lstStyle/>
          <a:p>
            <a:fld id="{A0C78E42-456F-4474-AFA0-04F339C42423}" type="slidenum">
              <a:rPr lang="es-MX" smtClean="0"/>
              <a:t>32</a:t>
            </a:fld>
            <a:endParaRPr lang="es-MX"/>
          </a:p>
        </p:txBody>
      </p:sp>
    </p:spTree>
    <p:extLst>
      <p:ext uri="{BB962C8B-B14F-4D97-AF65-F5344CB8AC3E}">
        <p14:creationId xmlns:p14="http://schemas.microsoft.com/office/powerpoint/2010/main" val="1495324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These results open up new perspectives for molecular imaging in the drug development process and mechanistic studies, avoiding the requirement of linkage of external fluorescent labels to potential drug molecules.</a:t>
            </a:r>
          </a:p>
          <a:p>
            <a:r>
              <a:rPr lang="en-US" dirty="0" err="1"/>
              <a:t>Artesunic</a:t>
            </a:r>
            <a:r>
              <a:rPr lang="en-US" dirty="0"/>
              <a:t> acid on the other hand was selected because it proved to be a valuable building block in order to get highly bioactive compounds with just a few chemical transformations and also because of its promising pharmacological properties.</a:t>
            </a:r>
          </a:p>
          <a:p>
            <a:r>
              <a:rPr lang="en-US" dirty="0"/>
              <a:t>For all quinazoline compounds, cytotoxicity for primary human fibroblasts (HFFs; CC50) was undetectable at concentrations up to 100 </a:t>
            </a:r>
            <a:r>
              <a:rPr lang="en-US" dirty="0" err="1"/>
              <a:t>mM</a:t>
            </a:r>
            <a:endParaRPr lang="es-MX" dirty="0"/>
          </a:p>
        </p:txBody>
      </p:sp>
      <p:sp>
        <p:nvSpPr>
          <p:cNvPr id="4" name="Marcador de número de diapositiva 3"/>
          <p:cNvSpPr>
            <a:spLocks noGrp="1"/>
          </p:cNvSpPr>
          <p:nvPr>
            <p:ph type="sldNum" sz="quarter" idx="10"/>
          </p:nvPr>
        </p:nvSpPr>
        <p:spPr/>
        <p:txBody>
          <a:bodyPr/>
          <a:lstStyle/>
          <a:p>
            <a:fld id="{A0C78E42-456F-4474-AFA0-04F339C42423}" type="slidenum">
              <a:rPr lang="es-MX" smtClean="0"/>
              <a:t>33</a:t>
            </a:fld>
            <a:endParaRPr lang="es-MX"/>
          </a:p>
        </p:txBody>
      </p:sp>
    </p:spTree>
    <p:extLst>
      <p:ext uri="{BB962C8B-B14F-4D97-AF65-F5344CB8AC3E}">
        <p14:creationId xmlns:p14="http://schemas.microsoft.com/office/powerpoint/2010/main" val="160894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0C78E42-456F-4474-AFA0-04F339C42423}" type="slidenum">
              <a:rPr lang="es-MX" smtClean="0"/>
              <a:t>14</a:t>
            </a:fld>
            <a:endParaRPr lang="es-MX"/>
          </a:p>
        </p:txBody>
      </p:sp>
    </p:spTree>
    <p:extLst>
      <p:ext uri="{BB962C8B-B14F-4D97-AF65-F5344CB8AC3E}">
        <p14:creationId xmlns:p14="http://schemas.microsoft.com/office/powerpoint/2010/main" val="2694917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 It is one of the most commonly used PBR ligands: </a:t>
            </a:r>
            <a:r>
              <a:rPr lang="es-MX" sz="1200" b="0" i="0" u="sng" kern="1200" dirty="0" err="1">
                <a:solidFill>
                  <a:schemeClr val="tx1"/>
                </a:solidFill>
                <a:effectLst/>
                <a:latin typeface="+mn-lt"/>
                <a:ea typeface="+mn-ea"/>
                <a:cs typeface="+mn-cs"/>
                <a:hlinkClick r:id="rId3" tooltip="TSPO (protein)"/>
              </a:rPr>
              <a:t>peripheral</a:t>
            </a:r>
            <a:r>
              <a:rPr lang="es-MX" sz="1200" b="0" i="0" u="sng" kern="1200" dirty="0">
                <a:solidFill>
                  <a:schemeClr val="tx1"/>
                </a:solidFill>
                <a:effectLst/>
                <a:latin typeface="+mn-lt"/>
                <a:ea typeface="+mn-ea"/>
                <a:cs typeface="+mn-cs"/>
                <a:hlinkClick r:id="rId3" tooltip="TSPO (protein)"/>
              </a:rPr>
              <a:t> </a:t>
            </a:r>
            <a:r>
              <a:rPr lang="es-MX" sz="1200" b="0" i="0" u="sng" kern="1200" dirty="0" err="1">
                <a:solidFill>
                  <a:schemeClr val="tx1"/>
                </a:solidFill>
                <a:effectLst/>
                <a:latin typeface="+mn-lt"/>
                <a:ea typeface="+mn-ea"/>
                <a:cs typeface="+mn-cs"/>
                <a:hlinkClick r:id="rId3" tooltip="TSPO (protein)"/>
              </a:rPr>
              <a:t>benzodiazepine</a:t>
            </a:r>
            <a:r>
              <a:rPr lang="es-MX" sz="1200" b="0" i="0" u="sng" kern="1200" dirty="0">
                <a:solidFill>
                  <a:schemeClr val="tx1"/>
                </a:solidFill>
                <a:effectLst/>
                <a:latin typeface="+mn-lt"/>
                <a:ea typeface="+mn-ea"/>
                <a:cs typeface="+mn-cs"/>
                <a:hlinkClick r:id="rId3" tooltip="TSPO (protein)"/>
              </a:rPr>
              <a:t> receptor</a:t>
            </a:r>
            <a:endParaRPr lang="es-MX" dirty="0"/>
          </a:p>
        </p:txBody>
      </p:sp>
      <p:sp>
        <p:nvSpPr>
          <p:cNvPr id="4" name="Marcador de número de diapositiva 3"/>
          <p:cNvSpPr>
            <a:spLocks noGrp="1"/>
          </p:cNvSpPr>
          <p:nvPr>
            <p:ph type="sldNum" sz="quarter" idx="10"/>
          </p:nvPr>
        </p:nvSpPr>
        <p:spPr/>
        <p:txBody>
          <a:bodyPr/>
          <a:lstStyle/>
          <a:p>
            <a:fld id="{A0C78E42-456F-4474-AFA0-04F339C42423}" type="slidenum">
              <a:rPr lang="es-MX" smtClean="0"/>
              <a:t>15</a:t>
            </a:fld>
            <a:endParaRPr lang="es-MX"/>
          </a:p>
        </p:txBody>
      </p:sp>
    </p:spTree>
    <p:extLst>
      <p:ext uri="{BB962C8B-B14F-4D97-AF65-F5344CB8AC3E}">
        <p14:creationId xmlns:p14="http://schemas.microsoft.com/office/powerpoint/2010/main" val="659528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F8011C1-ED6F-4D01-A676-12F40032D886}" type="slidenum">
              <a:rPr lang="es-MX" smtClean="0"/>
              <a:t>16</a:t>
            </a:fld>
            <a:endParaRPr lang="es-MX"/>
          </a:p>
        </p:txBody>
      </p:sp>
    </p:spTree>
    <p:extLst>
      <p:ext uri="{BB962C8B-B14F-4D97-AF65-F5344CB8AC3E}">
        <p14:creationId xmlns:p14="http://schemas.microsoft.com/office/powerpoint/2010/main" val="127852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tandem process using copper(II) oxide-copper(II) aluminate composite and D-glucose.</a:t>
            </a:r>
          </a:p>
          <a:p>
            <a:r>
              <a:rPr lang="en-US" dirty="0"/>
              <a:t>Group 11 metal (Cu, Ag, and Au) salts offer efficient catalysis for alkyne C−H activation in alkynylation with σ- activated imine and π-activation of triple bond toward cyclization</a:t>
            </a:r>
          </a:p>
          <a:p>
            <a:r>
              <a:rPr lang="en-US" dirty="0"/>
              <a:t>Cu(I) in situ generated by reduction of CuSO4 with reducing carbohydrates can be an efficient catalyst in A3 because classic methods  suffer from the requirements of a stringent anaerobic procedure and harsh conditions.</a:t>
            </a:r>
          </a:p>
        </p:txBody>
      </p:sp>
      <p:sp>
        <p:nvSpPr>
          <p:cNvPr id="4" name="Marcador de número de diapositiva 3"/>
          <p:cNvSpPr>
            <a:spLocks noGrp="1"/>
          </p:cNvSpPr>
          <p:nvPr>
            <p:ph type="sldNum" sz="quarter" idx="10"/>
          </p:nvPr>
        </p:nvSpPr>
        <p:spPr/>
        <p:txBody>
          <a:bodyPr/>
          <a:lstStyle/>
          <a:p>
            <a:fld id="{A0C78E42-456F-4474-AFA0-04F339C42423}" type="slidenum">
              <a:rPr lang="es-MX" smtClean="0"/>
              <a:t>17</a:t>
            </a:fld>
            <a:endParaRPr lang="es-MX"/>
          </a:p>
        </p:txBody>
      </p:sp>
    </p:spTree>
    <p:extLst>
      <p:ext uri="{BB962C8B-B14F-4D97-AF65-F5344CB8AC3E}">
        <p14:creationId xmlns:p14="http://schemas.microsoft.com/office/powerpoint/2010/main" val="131176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Despite the ease of getting blue Fluorescent emitters,</a:t>
            </a:r>
          </a:p>
          <a:p>
            <a:r>
              <a:rPr lang="en-US" dirty="0"/>
              <a:t>achieving a good trade-off among the necessary properties</a:t>
            </a:r>
          </a:p>
          <a:p>
            <a:r>
              <a:rPr lang="en-US" dirty="0"/>
              <a:t>required by the OLEDs  field really represents a huge challenge</a:t>
            </a:r>
          </a:p>
          <a:p>
            <a:r>
              <a:rPr lang="en-US" dirty="0"/>
              <a:t>to researchers. According to the standards of the full-color</a:t>
            </a:r>
          </a:p>
          <a:p>
            <a:r>
              <a:rPr lang="en-US" dirty="0"/>
              <a:t>display industry, blue emitting materials should emit a saturated</a:t>
            </a:r>
          </a:p>
          <a:p>
            <a:r>
              <a:rPr lang="en-US" dirty="0"/>
              <a:t>blue or deep-blue color to meet the demand of </a:t>
            </a:r>
            <a:r>
              <a:rPr lang="en-US" dirty="0" err="1"/>
              <a:t>highquality</a:t>
            </a:r>
            <a:endParaRPr lang="en-US" dirty="0"/>
          </a:p>
          <a:p>
            <a:r>
              <a:rPr lang="en-US" dirty="0"/>
              <a:t>displays. </a:t>
            </a:r>
            <a:r>
              <a:rPr lang="en-US" b="1" dirty="0"/>
              <a:t>This indicates that the blue emitters should</a:t>
            </a:r>
          </a:p>
          <a:p>
            <a:r>
              <a:rPr lang="en-US" b="1" dirty="0"/>
              <a:t>possess a very wide band-gap (</a:t>
            </a:r>
            <a:r>
              <a:rPr lang="en-US" b="1" dirty="0" err="1"/>
              <a:t>Eg</a:t>
            </a:r>
            <a:r>
              <a:rPr lang="en-US" dirty="0"/>
              <a:t>), making it difficult to design</a:t>
            </a:r>
          </a:p>
          <a:p>
            <a:r>
              <a:rPr lang="en-US" dirty="0"/>
              <a:t>their molecular structure.</a:t>
            </a:r>
            <a:r>
              <a:rPr lang="es-MX" sz="1200" b="0" i="0" u="none" strike="noStrike" kern="1200" baseline="0" dirty="0">
                <a:solidFill>
                  <a:schemeClr val="tx1"/>
                </a:solidFill>
                <a:latin typeface="+mn-lt"/>
                <a:ea typeface="+mn-ea"/>
                <a:cs typeface="+mn-cs"/>
              </a:rPr>
              <a:t> </a:t>
            </a:r>
            <a:endParaRPr lang="es-MX" dirty="0"/>
          </a:p>
        </p:txBody>
      </p:sp>
      <p:sp>
        <p:nvSpPr>
          <p:cNvPr id="4" name="Marcador de número de diapositiva 3"/>
          <p:cNvSpPr>
            <a:spLocks noGrp="1"/>
          </p:cNvSpPr>
          <p:nvPr>
            <p:ph type="sldNum" sz="quarter" idx="10"/>
          </p:nvPr>
        </p:nvSpPr>
        <p:spPr/>
        <p:txBody>
          <a:bodyPr/>
          <a:lstStyle/>
          <a:p>
            <a:fld id="{A0C78E42-456F-4474-AFA0-04F339C42423}" type="slidenum">
              <a:rPr lang="es-MX" smtClean="0"/>
              <a:t>18</a:t>
            </a:fld>
            <a:endParaRPr lang="es-MX"/>
          </a:p>
        </p:txBody>
      </p:sp>
    </p:spTree>
    <p:extLst>
      <p:ext uri="{BB962C8B-B14F-4D97-AF65-F5344CB8AC3E}">
        <p14:creationId xmlns:p14="http://schemas.microsoft.com/office/powerpoint/2010/main" val="370445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basis of this consideration, we assumed that the MCRs would proceed smoothly in the presence of a </a:t>
            </a:r>
            <a:r>
              <a:rPr lang="en-US" dirty="0" err="1"/>
              <a:t>Brønsted</a:t>
            </a:r>
            <a:r>
              <a:rPr lang="en-US" dirty="0"/>
              <a:t> acid as well</a:t>
            </a:r>
          </a:p>
          <a:p>
            <a:endParaRPr lang="es-MX" dirty="0"/>
          </a:p>
        </p:txBody>
      </p:sp>
      <p:sp>
        <p:nvSpPr>
          <p:cNvPr id="4" name="Marcador de número de diapositiva 3"/>
          <p:cNvSpPr>
            <a:spLocks noGrp="1"/>
          </p:cNvSpPr>
          <p:nvPr>
            <p:ph type="sldNum" sz="quarter" idx="10"/>
          </p:nvPr>
        </p:nvSpPr>
        <p:spPr/>
        <p:txBody>
          <a:bodyPr/>
          <a:lstStyle/>
          <a:p>
            <a:fld id="{A0C78E42-456F-4474-AFA0-04F339C42423}" type="slidenum">
              <a:rPr lang="es-MX" smtClean="0"/>
              <a:t>20</a:t>
            </a:fld>
            <a:endParaRPr lang="es-MX"/>
          </a:p>
        </p:txBody>
      </p:sp>
    </p:spTree>
    <p:extLst>
      <p:ext uri="{BB962C8B-B14F-4D97-AF65-F5344CB8AC3E}">
        <p14:creationId xmlns:p14="http://schemas.microsoft.com/office/powerpoint/2010/main" val="1668196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dirty="0"/>
              <a:t>Following three domino sequences: (1) two-component hydroamination; </a:t>
            </a:r>
          </a:p>
          <a:p>
            <a:r>
              <a:rPr lang="en-US" dirty="0"/>
              <a:t>(2) three </a:t>
            </a:r>
            <a:r>
              <a:rPr lang="es-MX" dirty="0" err="1"/>
              <a:t>component</a:t>
            </a:r>
            <a:r>
              <a:rPr lang="es-MX" dirty="0"/>
              <a:t> </a:t>
            </a:r>
            <a:r>
              <a:rPr lang="es-MX" dirty="0" err="1"/>
              <a:t>Mannich-type</a:t>
            </a:r>
            <a:r>
              <a:rPr lang="es-MX" dirty="0"/>
              <a:t> </a:t>
            </a:r>
            <a:r>
              <a:rPr lang="es-MX" dirty="0" err="1"/>
              <a:t>reaction</a:t>
            </a:r>
            <a:r>
              <a:rPr lang="es-MX" dirty="0"/>
              <a:t>; </a:t>
            </a:r>
          </a:p>
          <a:p>
            <a:r>
              <a:rPr lang="es-MX" dirty="0"/>
              <a:t>(3) </a:t>
            </a:r>
            <a:r>
              <a:rPr lang="es-MX" dirty="0" err="1"/>
              <a:t>two-component</a:t>
            </a:r>
            <a:r>
              <a:rPr lang="es-MX" dirty="0"/>
              <a:t> </a:t>
            </a:r>
            <a:r>
              <a:rPr lang="es-MX" dirty="0" err="1"/>
              <a:t>aminealdehyde</a:t>
            </a:r>
            <a:r>
              <a:rPr lang="es-MX" dirty="0"/>
              <a:t> </a:t>
            </a:r>
            <a:r>
              <a:rPr lang="es-MX" dirty="0" err="1"/>
              <a:t>dehydration-cyclization</a:t>
            </a:r>
            <a:r>
              <a:rPr lang="es-MX" dirty="0"/>
              <a:t> </a:t>
            </a:r>
            <a:r>
              <a:rPr lang="es-MX" dirty="0" err="1"/>
              <a:t>process</a:t>
            </a:r>
            <a:endParaRPr lang="es-MX" dirty="0"/>
          </a:p>
          <a:p>
            <a:endParaRPr lang="es-MX" dirty="0"/>
          </a:p>
        </p:txBody>
      </p:sp>
      <p:sp>
        <p:nvSpPr>
          <p:cNvPr id="4" name="Marcador de número de diapositiva 3"/>
          <p:cNvSpPr>
            <a:spLocks noGrp="1"/>
          </p:cNvSpPr>
          <p:nvPr>
            <p:ph type="sldNum" sz="quarter" idx="10"/>
          </p:nvPr>
        </p:nvSpPr>
        <p:spPr/>
        <p:txBody>
          <a:bodyPr/>
          <a:lstStyle/>
          <a:p>
            <a:fld id="{A0C78E42-456F-4474-AFA0-04F339C42423}" type="slidenum">
              <a:rPr lang="es-MX" smtClean="0"/>
              <a:t>21</a:t>
            </a:fld>
            <a:endParaRPr lang="es-MX"/>
          </a:p>
        </p:txBody>
      </p:sp>
    </p:spTree>
    <p:extLst>
      <p:ext uri="{BB962C8B-B14F-4D97-AF65-F5344CB8AC3E}">
        <p14:creationId xmlns:p14="http://schemas.microsoft.com/office/powerpoint/2010/main" val="2371874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u="none" strike="noStrike" kern="1200" baseline="0" dirty="0" err="1">
                <a:solidFill>
                  <a:schemeClr val="tx1"/>
                </a:solidFill>
                <a:latin typeface="+mn-lt"/>
                <a:ea typeface="+mn-ea"/>
                <a:cs typeface="+mn-cs"/>
              </a:rPr>
              <a:t>Because</a:t>
            </a:r>
            <a:r>
              <a:rPr lang="es-MX" sz="1200" b="0" i="0" u="none" strike="noStrike" kern="1200" baseline="0" dirty="0">
                <a:solidFill>
                  <a:schemeClr val="tx1"/>
                </a:solidFill>
                <a:latin typeface="+mn-lt"/>
                <a:ea typeface="+mn-ea"/>
                <a:cs typeface="+mn-cs"/>
              </a:rPr>
              <a:t> </a:t>
            </a:r>
            <a:r>
              <a:rPr lang="es-MX" sz="1200" b="0" i="0" u="none" strike="noStrike" kern="1200" baseline="0" dirty="0" err="1">
                <a:solidFill>
                  <a:schemeClr val="tx1"/>
                </a:solidFill>
                <a:latin typeface="+mn-lt"/>
                <a:ea typeface="+mn-ea"/>
                <a:cs typeface="+mn-cs"/>
              </a:rPr>
              <a:t>of</a:t>
            </a:r>
            <a:r>
              <a:rPr lang="es-MX"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electron-donating effect and steric hindrance of R2, the electrophilic</a:t>
            </a:r>
          </a:p>
          <a:p>
            <a:r>
              <a:rPr lang="en-US" sz="1200" b="0" i="0" u="none" strike="noStrike" kern="1200" baseline="0" dirty="0">
                <a:solidFill>
                  <a:schemeClr val="tx1"/>
                </a:solidFill>
                <a:latin typeface="+mn-lt"/>
                <a:ea typeface="+mn-ea"/>
                <a:cs typeface="+mn-cs"/>
              </a:rPr>
              <a:t>activity of the imine carbon in </a:t>
            </a:r>
            <a:r>
              <a:rPr lang="en-US" sz="1200" b="1" i="0" u="none" strike="noStrike" kern="1200" baseline="0" dirty="0">
                <a:solidFill>
                  <a:schemeClr val="tx1"/>
                </a:solidFill>
                <a:latin typeface="+mn-lt"/>
                <a:ea typeface="+mn-ea"/>
                <a:cs typeface="+mn-cs"/>
              </a:rPr>
              <a:t>9’ </a:t>
            </a:r>
            <a:r>
              <a:rPr lang="en-US" sz="1200" b="0" i="0" u="none" strike="noStrike" kern="1200" baseline="0" dirty="0">
                <a:solidFill>
                  <a:schemeClr val="tx1"/>
                </a:solidFill>
                <a:latin typeface="+mn-lt"/>
                <a:ea typeface="+mn-ea"/>
                <a:cs typeface="+mn-cs"/>
              </a:rPr>
              <a:t>is lower than that </a:t>
            </a:r>
            <a:r>
              <a:rPr lang="es-MX" sz="1200" b="0" i="0" u="none" strike="noStrike" kern="1200" baseline="0" dirty="0">
                <a:solidFill>
                  <a:schemeClr val="tx1"/>
                </a:solidFill>
                <a:latin typeface="+mn-lt"/>
                <a:ea typeface="+mn-ea"/>
                <a:cs typeface="+mn-cs"/>
              </a:rPr>
              <a:t>in</a:t>
            </a:r>
            <a:r>
              <a:rPr lang="es-MX" sz="1200" b="1" i="0" u="none" strike="noStrike" kern="1200" baseline="0" dirty="0">
                <a:solidFill>
                  <a:schemeClr val="tx1"/>
                </a:solidFill>
                <a:latin typeface="+mn-lt"/>
                <a:ea typeface="+mn-ea"/>
                <a:cs typeface="+mn-cs"/>
              </a:rPr>
              <a:t> 9.</a:t>
            </a:r>
          </a:p>
          <a:p>
            <a:endParaRPr lang="es-MX"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Reactant </a:t>
            </a:r>
            <a:r>
              <a:rPr lang="en-US" sz="1200" b="1" i="0" u="none" strike="noStrike" kern="1200" baseline="0" dirty="0">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 is activated by </a:t>
            </a:r>
            <a:r>
              <a:rPr lang="en-US" sz="1200" b="0" i="0" u="none" strike="noStrike" kern="1200" baseline="0" dirty="0" err="1">
                <a:solidFill>
                  <a:schemeClr val="tx1"/>
                </a:solidFill>
                <a:latin typeface="+mn-lt"/>
                <a:ea typeface="+mn-ea"/>
                <a:cs typeface="+mn-cs"/>
              </a:rPr>
              <a:t>AcOH</a:t>
            </a:r>
            <a:r>
              <a:rPr lang="en-US" sz="1200" b="0" i="0" u="none" strike="noStrike" kern="1200" baseline="0" dirty="0">
                <a:solidFill>
                  <a:schemeClr val="tx1"/>
                </a:solidFill>
                <a:latin typeface="+mn-lt"/>
                <a:ea typeface="+mn-ea"/>
                <a:cs typeface="+mn-cs"/>
              </a:rPr>
              <a:t> and urea, through which </a:t>
            </a:r>
            <a:r>
              <a:rPr lang="en-US" sz="1200" b="1" i="0" u="none" strike="noStrike" kern="1200" baseline="0" dirty="0">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 was converted to an active form </a:t>
            </a:r>
            <a:r>
              <a:rPr lang="es-MX" sz="1200" b="1" i="0" u="none" strike="noStrike" kern="1200" baseline="0" dirty="0">
                <a:solidFill>
                  <a:schemeClr val="tx1"/>
                </a:solidFill>
                <a:latin typeface="+mn-lt"/>
                <a:ea typeface="+mn-ea"/>
                <a:cs typeface="+mn-cs"/>
              </a:rPr>
              <a:t>3’</a:t>
            </a:r>
            <a:r>
              <a:rPr lang="es-MX" sz="1200" b="0" i="0" u="none" strike="noStrike" kern="1200" baseline="0" dirty="0">
                <a:solidFill>
                  <a:schemeClr val="tx1"/>
                </a:solidFill>
                <a:latin typeface="+mn-lt"/>
                <a:ea typeface="+mn-ea"/>
                <a:cs typeface="+mn-cs"/>
              </a:rPr>
              <a:t>.</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Reaction mixture A (1 mmol of </a:t>
            </a:r>
            <a:r>
              <a:rPr lang="en-US" sz="1200" b="1" i="0" u="none" strike="noStrike" kern="1200" baseline="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 and 1 mmol of </a:t>
            </a:r>
            <a:r>
              <a:rPr lang="en-US" sz="1200" b="1" i="0" u="sng" strike="noStrike" kern="1200" baseline="0" dirty="0">
                <a:solidFill>
                  <a:schemeClr val="tx1"/>
                </a:solidFill>
                <a:latin typeface="+mn-lt"/>
                <a:ea typeface="+mn-ea"/>
                <a:cs typeface="+mn-cs"/>
              </a:rPr>
              <a:t>R</a:t>
            </a:r>
            <a:r>
              <a:rPr lang="en-US" sz="1200" b="1" i="0" u="sng" strike="noStrike" kern="1200" baseline="30000" dirty="0">
                <a:solidFill>
                  <a:schemeClr val="tx1"/>
                </a:solidFill>
                <a:latin typeface="+mn-lt"/>
                <a:ea typeface="+mn-ea"/>
                <a:cs typeface="+mn-cs"/>
              </a:rPr>
              <a:t>2</a:t>
            </a:r>
            <a:r>
              <a:rPr lang="en-US" sz="1200" b="1" i="0" u="sng" strike="noStrike" kern="1200" baseline="0" dirty="0">
                <a:solidFill>
                  <a:schemeClr val="tx1"/>
                </a:solidFill>
                <a:latin typeface="+mn-lt"/>
                <a:ea typeface="+mn-ea"/>
                <a:cs typeface="+mn-cs"/>
              </a:rPr>
              <a:t>NH</a:t>
            </a:r>
            <a:r>
              <a:rPr lang="en-US" sz="1200" b="1" i="0" u="sng"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in 0.5 mL of MeOH kept for 10–30 min), </a:t>
            </a:r>
            <a:r>
              <a:rPr lang="en-US" sz="1200" b="1" i="0" u="sng" strike="noStrike" kern="1200" baseline="0" dirty="0">
                <a:solidFill>
                  <a:schemeClr val="tx1"/>
                </a:solidFill>
                <a:latin typeface="+mn-lt"/>
                <a:ea typeface="+mn-ea"/>
                <a:cs typeface="+mn-cs"/>
              </a:rPr>
              <a:t>R</a:t>
            </a:r>
            <a:r>
              <a:rPr lang="en-US" sz="1200" b="1" i="0" u="sng" strike="noStrike" kern="1200" baseline="30000" dirty="0">
                <a:solidFill>
                  <a:schemeClr val="tx1"/>
                </a:solidFill>
                <a:latin typeface="+mn-lt"/>
                <a:ea typeface="+mn-ea"/>
                <a:cs typeface="+mn-cs"/>
              </a:rPr>
              <a:t>3</a:t>
            </a:r>
            <a:r>
              <a:rPr lang="en-US" sz="1200" b="1" i="0" u="sng" strike="noStrike" kern="1200" baseline="0" dirty="0">
                <a:solidFill>
                  <a:schemeClr val="tx1"/>
                </a:solidFill>
                <a:latin typeface="+mn-lt"/>
                <a:ea typeface="+mn-ea"/>
                <a:cs typeface="+mn-cs"/>
              </a:rPr>
              <a:t>CHO</a:t>
            </a:r>
            <a:r>
              <a:rPr lang="en-US" sz="1200" b="0" i="0" u="none" strike="noStrike" kern="1200" baseline="0" dirty="0">
                <a:solidFill>
                  <a:schemeClr val="tx1"/>
                </a:solidFill>
                <a:latin typeface="+mn-lt"/>
                <a:ea typeface="+mn-ea"/>
                <a:cs typeface="+mn-cs"/>
              </a:rPr>
              <a:t> (3.5 mmol)</a:t>
            </a:r>
          </a:p>
          <a:p>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urea</a:t>
            </a:r>
            <a:r>
              <a:rPr lang="en-US" sz="1200" b="0" i="0" u="none" strike="noStrike" kern="1200" baseline="0" dirty="0">
                <a:solidFill>
                  <a:schemeClr val="tx1"/>
                </a:solidFill>
                <a:latin typeface="+mn-lt"/>
                <a:ea typeface="+mn-ea"/>
                <a:cs typeface="+mn-cs"/>
              </a:rPr>
              <a:t> (0.2 mmol) were added into reaction mixture B (3.5 mmol of </a:t>
            </a:r>
            <a:r>
              <a:rPr lang="en-US" sz="1200" b="1" i="0" u="sng" strike="noStrike" kern="1200" baseline="0" dirty="0">
                <a:solidFill>
                  <a:schemeClr val="tx1"/>
                </a:solidFill>
                <a:latin typeface="+mn-lt"/>
                <a:ea typeface="+mn-ea"/>
                <a:cs typeface="+mn-cs"/>
              </a:rPr>
              <a:t>R</a:t>
            </a:r>
            <a:r>
              <a:rPr lang="en-US" sz="1200" b="1" i="0" u="sng" strike="noStrike" kern="1200" baseline="30000" dirty="0">
                <a:solidFill>
                  <a:schemeClr val="tx1"/>
                </a:solidFill>
                <a:latin typeface="+mn-lt"/>
                <a:ea typeface="+mn-ea"/>
                <a:cs typeface="+mn-cs"/>
              </a:rPr>
              <a:t>4</a:t>
            </a:r>
            <a:r>
              <a:rPr lang="en-US" sz="1200" b="1" i="0" u="sng" strike="noStrike" kern="1200" baseline="0" dirty="0">
                <a:solidFill>
                  <a:schemeClr val="tx1"/>
                </a:solidFill>
                <a:latin typeface="+mn-lt"/>
                <a:ea typeface="+mn-ea"/>
                <a:cs typeface="+mn-cs"/>
              </a:rPr>
              <a:t>NH</a:t>
            </a:r>
            <a:r>
              <a:rPr lang="en-US" sz="1200" b="1" i="0" u="sng"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 1.4 mmol of 38% </a:t>
            </a:r>
            <a:r>
              <a:rPr lang="en-US" sz="1200" b="1" i="0" u="sng" strike="noStrike" kern="1200" baseline="0" dirty="0">
                <a:solidFill>
                  <a:schemeClr val="tx1"/>
                </a:solidFill>
                <a:latin typeface="+mn-lt"/>
                <a:ea typeface="+mn-ea"/>
                <a:cs typeface="+mn-cs"/>
              </a:rPr>
              <a:t>HCHO</a:t>
            </a:r>
            <a:r>
              <a:rPr lang="en-US" sz="1200" b="0" i="0" u="none" strike="noStrike" kern="1200" baseline="0" dirty="0">
                <a:solidFill>
                  <a:schemeClr val="tx1"/>
                </a:solidFill>
                <a:latin typeface="+mn-lt"/>
                <a:ea typeface="+mn-ea"/>
                <a:cs typeface="+mn-cs"/>
              </a:rPr>
              <a:t> and 4 mmol of </a:t>
            </a:r>
            <a:r>
              <a:rPr lang="en-US" sz="1200" b="1" i="0" u="none" strike="noStrike" kern="1200" baseline="0" dirty="0" err="1">
                <a:solidFill>
                  <a:schemeClr val="tx1"/>
                </a:solidFill>
                <a:latin typeface="+mn-lt"/>
                <a:ea typeface="+mn-ea"/>
                <a:cs typeface="+mn-cs"/>
              </a:rPr>
              <a:t>AcOH</a:t>
            </a:r>
            <a:r>
              <a:rPr lang="en-US" sz="1200" b="0" i="0" u="none" strike="noStrike" kern="1200" baseline="0" dirty="0">
                <a:solidFill>
                  <a:schemeClr val="tx1"/>
                </a:solidFill>
                <a:latin typeface="+mn-lt"/>
                <a:ea typeface="+mn-ea"/>
                <a:cs typeface="+mn-cs"/>
              </a:rPr>
              <a:t> in 3 mL of MeOH kept for</a:t>
            </a:r>
          </a:p>
          <a:p>
            <a:r>
              <a:rPr lang="en-US" sz="1200" b="0" i="0" u="none" strike="noStrike" kern="1200" baseline="0" dirty="0">
                <a:solidFill>
                  <a:schemeClr val="tx1"/>
                </a:solidFill>
                <a:latin typeface="+mn-lt"/>
                <a:ea typeface="+mn-ea"/>
                <a:cs typeface="+mn-cs"/>
              </a:rPr>
              <a:t>10 min) in sequence, followed with stirring for desired time (monitored by TLC). The addition of CH2Cl2 (0.5 mL) in reaction mixture B was</a:t>
            </a:r>
          </a:p>
          <a:p>
            <a:r>
              <a:rPr lang="en-US" sz="1200" b="0" i="0" u="none" strike="noStrike" kern="1200" baseline="0" dirty="0">
                <a:solidFill>
                  <a:schemeClr val="tx1"/>
                </a:solidFill>
                <a:latin typeface="+mn-lt"/>
                <a:ea typeface="+mn-ea"/>
                <a:cs typeface="+mn-cs"/>
              </a:rPr>
              <a:t>needed to increase the intermediate solubility and the 5CR yield if the </a:t>
            </a:r>
            <a:r>
              <a:rPr lang="es-MX" sz="1200" b="0" i="0" u="none" strike="noStrike" kern="1200" baseline="0" dirty="0">
                <a:solidFill>
                  <a:schemeClr val="tx1"/>
                </a:solidFill>
                <a:latin typeface="+mn-lt"/>
                <a:ea typeface="+mn-ea"/>
                <a:cs typeface="+mn-cs"/>
              </a:rPr>
              <a:t>5CR </a:t>
            </a:r>
            <a:r>
              <a:rPr lang="es-MX" sz="1200" b="0" i="0" u="none" strike="noStrike" kern="1200" baseline="0" dirty="0" err="1">
                <a:solidFill>
                  <a:schemeClr val="tx1"/>
                </a:solidFill>
                <a:latin typeface="+mn-lt"/>
                <a:ea typeface="+mn-ea"/>
                <a:cs typeface="+mn-cs"/>
              </a:rPr>
              <a:t>intermediate</a:t>
            </a:r>
            <a:r>
              <a:rPr lang="es-MX" sz="1200" b="0" i="0" u="none" strike="noStrike" kern="1200" baseline="0" dirty="0">
                <a:solidFill>
                  <a:schemeClr val="tx1"/>
                </a:solidFill>
                <a:latin typeface="+mn-lt"/>
                <a:ea typeface="+mn-ea"/>
                <a:cs typeface="+mn-cs"/>
              </a:rPr>
              <a:t> </a:t>
            </a:r>
            <a:r>
              <a:rPr lang="es-MX" sz="1200" b="0" i="0" u="none" strike="noStrike" kern="1200" baseline="0" dirty="0" err="1">
                <a:solidFill>
                  <a:schemeClr val="tx1"/>
                </a:solidFill>
                <a:latin typeface="+mn-lt"/>
                <a:ea typeface="+mn-ea"/>
                <a:cs typeface="+mn-cs"/>
              </a:rPr>
              <a:t>would</a:t>
            </a:r>
            <a:r>
              <a:rPr lang="es-MX" sz="1200" b="0" i="0" u="none" strike="noStrike" kern="1200" baseline="0" dirty="0">
                <a:solidFill>
                  <a:schemeClr val="tx1"/>
                </a:solidFill>
                <a:latin typeface="+mn-lt"/>
                <a:ea typeface="+mn-ea"/>
                <a:cs typeface="+mn-cs"/>
              </a:rPr>
              <a:t> </a:t>
            </a:r>
            <a:r>
              <a:rPr lang="es-MX" sz="1200" b="0" i="0" u="none" strike="noStrike" kern="1200" baseline="0" dirty="0" err="1">
                <a:solidFill>
                  <a:schemeClr val="tx1"/>
                </a:solidFill>
                <a:latin typeface="+mn-lt"/>
                <a:ea typeface="+mn-ea"/>
                <a:cs typeface="+mn-cs"/>
              </a:rPr>
              <a:t>precipitate</a:t>
            </a:r>
            <a:r>
              <a:rPr lang="es-MX" sz="1200" b="0" i="0" u="none" strike="noStrike" kern="1200" baseline="0" dirty="0">
                <a:solidFill>
                  <a:schemeClr val="tx1"/>
                </a:solidFill>
                <a:latin typeface="+mn-lt"/>
                <a:ea typeface="+mn-ea"/>
                <a:cs typeface="+mn-cs"/>
              </a:rPr>
              <a:t>.</a:t>
            </a:r>
            <a:endParaRPr lang="es-MX" dirty="0"/>
          </a:p>
        </p:txBody>
      </p:sp>
      <p:sp>
        <p:nvSpPr>
          <p:cNvPr id="4" name="Marcador de número de diapositiva 3"/>
          <p:cNvSpPr>
            <a:spLocks noGrp="1"/>
          </p:cNvSpPr>
          <p:nvPr>
            <p:ph type="sldNum" sz="quarter" idx="10"/>
          </p:nvPr>
        </p:nvSpPr>
        <p:spPr/>
        <p:txBody>
          <a:bodyPr/>
          <a:lstStyle/>
          <a:p>
            <a:fld id="{A0C78E42-456F-4474-AFA0-04F339C42423}" type="slidenum">
              <a:rPr lang="es-MX" smtClean="0"/>
              <a:t>22</a:t>
            </a:fld>
            <a:endParaRPr lang="es-MX"/>
          </a:p>
        </p:txBody>
      </p:sp>
    </p:spTree>
    <p:extLst>
      <p:ext uri="{BB962C8B-B14F-4D97-AF65-F5344CB8AC3E}">
        <p14:creationId xmlns:p14="http://schemas.microsoft.com/office/powerpoint/2010/main" val="3296980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6635EB-E9BE-4CD0-AE18-445FE7AB490B}" type="datetimeFigureOut">
              <a:rPr lang="es-MX" smtClean="0"/>
              <a:t>12/04/2018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403CD2-9A94-4B49-9518-82743E2FF52A}" type="slidenum">
              <a:rPr lang="es-MX" smtClean="0"/>
              <a:t>‹Nº›</a:t>
            </a:fld>
            <a:endParaRPr lang="es-MX"/>
          </a:p>
        </p:txBody>
      </p:sp>
    </p:spTree>
    <p:extLst>
      <p:ext uri="{BB962C8B-B14F-4D97-AF65-F5344CB8AC3E}">
        <p14:creationId xmlns:p14="http://schemas.microsoft.com/office/powerpoint/2010/main" val="55711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6635EB-E9BE-4CD0-AE18-445FE7AB490B}" type="datetimeFigureOut">
              <a:rPr lang="es-MX" smtClean="0"/>
              <a:t>12/04/2018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403CD2-9A94-4B49-9518-82743E2FF52A}" type="slidenum">
              <a:rPr lang="es-MX" smtClean="0"/>
              <a:t>‹Nº›</a:t>
            </a:fld>
            <a:endParaRPr lang="es-MX"/>
          </a:p>
        </p:txBody>
      </p:sp>
    </p:spTree>
    <p:extLst>
      <p:ext uri="{BB962C8B-B14F-4D97-AF65-F5344CB8AC3E}">
        <p14:creationId xmlns:p14="http://schemas.microsoft.com/office/powerpoint/2010/main" val="2111887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A6635EB-E9BE-4CD0-AE18-445FE7AB490B}" type="datetimeFigureOut">
              <a:rPr lang="es-MX" smtClean="0"/>
              <a:t>12/04/2018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403CD2-9A94-4B49-9518-82743E2FF52A}" type="slidenum">
              <a:rPr lang="es-MX" smtClean="0"/>
              <a:t>‹Nº›</a:t>
            </a:fld>
            <a:endParaRPr lang="es-MX"/>
          </a:p>
        </p:txBody>
      </p:sp>
    </p:spTree>
    <p:extLst>
      <p:ext uri="{BB962C8B-B14F-4D97-AF65-F5344CB8AC3E}">
        <p14:creationId xmlns:p14="http://schemas.microsoft.com/office/powerpoint/2010/main" val="292325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6635EB-E9BE-4CD0-AE18-445FE7AB490B}" type="datetimeFigureOut">
              <a:rPr lang="es-MX" smtClean="0"/>
              <a:t>12/04/2018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403CD2-9A94-4B49-9518-82743E2FF52A}" type="slidenum">
              <a:rPr lang="es-MX" smtClean="0"/>
              <a:t>‹Nº›</a:t>
            </a:fld>
            <a:endParaRPr lang="es-MX"/>
          </a:p>
        </p:txBody>
      </p:sp>
    </p:spTree>
    <p:extLst>
      <p:ext uri="{BB962C8B-B14F-4D97-AF65-F5344CB8AC3E}">
        <p14:creationId xmlns:p14="http://schemas.microsoft.com/office/powerpoint/2010/main" val="5232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A6635EB-E9BE-4CD0-AE18-445FE7AB490B}" type="datetimeFigureOut">
              <a:rPr lang="es-MX" smtClean="0"/>
              <a:t>12/04/2018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403CD2-9A94-4B49-9518-82743E2FF52A}" type="slidenum">
              <a:rPr lang="es-MX" smtClean="0"/>
              <a:t>‹Nº›</a:t>
            </a:fld>
            <a:endParaRPr lang="es-MX"/>
          </a:p>
        </p:txBody>
      </p:sp>
    </p:spTree>
    <p:extLst>
      <p:ext uri="{BB962C8B-B14F-4D97-AF65-F5344CB8AC3E}">
        <p14:creationId xmlns:p14="http://schemas.microsoft.com/office/powerpoint/2010/main" val="171505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A6635EB-E9BE-4CD0-AE18-445FE7AB490B}" type="datetimeFigureOut">
              <a:rPr lang="es-MX" smtClean="0"/>
              <a:t>12/04/2018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403CD2-9A94-4B49-9518-82743E2FF52A}" type="slidenum">
              <a:rPr lang="es-MX" smtClean="0"/>
              <a:t>‹Nº›</a:t>
            </a:fld>
            <a:endParaRPr lang="es-MX"/>
          </a:p>
        </p:txBody>
      </p:sp>
    </p:spTree>
    <p:extLst>
      <p:ext uri="{BB962C8B-B14F-4D97-AF65-F5344CB8AC3E}">
        <p14:creationId xmlns:p14="http://schemas.microsoft.com/office/powerpoint/2010/main" val="392416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9A6635EB-E9BE-4CD0-AE18-445FE7AB490B}" type="datetimeFigureOut">
              <a:rPr lang="es-MX" smtClean="0"/>
              <a:t>12/04/2018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E403CD2-9A94-4B49-9518-82743E2FF52A}" type="slidenum">
              <a:rPr lang="es-MX" smtClean="0"/>
              <a:t>‹Nº›</a:t>
            </a:fld>
            <a:endParaRPr lang="es-MX"/>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59749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6635EB-E9BE-4CD0-AE18-445FE7AB490B}" type="datetimeFigureOut">
              <a:rPr lang="es-MX" smtClean="0"/>
              <a:t>12/04/2018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E403CD2-9A94-4B49-9518-82743E2FF52A}" type="slidenum">
              <a:rPr lang="es-MX" smtClean="0"/>
              <a:t>‹Nº›</a:t>
            </a:fld>
            <a:endParaRPr lang="es-MX"/>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3408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635EB-E9BE-4CD0-AE18-445FE7AB490B}" type="datetimeFigureOut">
              <a:rPr lang="es-MX" smtClean="0"/>
              <a:t>12/04/2018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E403CD2-9A94-4B49-9518-82743E2FF52A}" type="slidenum">
              <a:rPr lang="es-MX" smtClean="0"/>
              <a:t>‹Nº›</a:t>
            </a:fld>
            <a:endParaRPr lang="es-MX"/>
          </a:p>
        </p:txBody>
      </p:sp>
    </p:spTree>
    <p:extLst>
      <p:ext uri="{BB962C8B-B14F-4D97-AF65-F5344CB8AC3E}">
        <p14:creationId xmlns:p14="http://schemas.microsoft.com/office/powerpoint/2010/main" val="136111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A6635EB-E9BE-4CD0-AE18-445FE7AB490B}" type="datetimeFigureOut">
              <a:rPr lang="es-MX" smtClean="0"/>
              <a:t>12/04/2018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403CD2-9A94-4B49-9518-82743E2FF52A}" type="slidenum">
              <a:rPr lang="es-MX" smtClean="0"/>
              <a:t>‹Nº›</a:t>
            </a:fld>
            <a:endParaRPr lang="es-MX"/>
          </a:p>
        </p:txBody>
      </p:sp>
    </p:spTree>
    <p:extLst>
      <p:ext uri="{BB962C8B-B14F-4D97-AF65-F5344CB8AC3E}">
        <p14:creationId xmlns:p14="http://schemas.microsoft.com/office/powerpoint/2010/main" val="3261404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A6635EB-E9BE-4CD0-AE18-445FE7AB490B}" type="datetimeFigureOut">
              <a:rPr lang="es-MX" smtClean="0"/>
              <a:t>12/04/2018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403CD2-9A94-4B49-9518-82743E2FF52A}" type="slidenum">
              <a:rPr lang="es-MX" smtClean="0"/>
              <a:t>‹Nº›</a:t>
            </a:fld>
            <a:endParaRPr lang="es-MX"/>
          </a:p>
        </p:txBody>
      </p:sp>
    </p:spTree>
    <p:extLst>
      <p:ext uri="{BB962C8B-B14F-4D97-AF65-F5344CB8AC3E}">
        <p14:creationId xmlns:p14="http://schemas.microsoft.com/office/powerpoint/2010/main" val="370137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A6635EB-E9BE-4CD0-AE18-445FE7AB490B}" type="datetimeFigureOut">
              <a:rPr lang="es-MX" smtClean="0"/>
              <a:t>12/04/2018</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MX"/>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E403CD2-9A94-4B49-9518-82743E2FF52A}" type="slidenum">
              <a:rPr lang="es-MX" smtClean="0"/>
              <a:t>‹Nº›</a:t>
            </a:fld>
            <a:endParaRPr lang="es-MX"/>
          </a:p>
        </p:txBody>
      </p:sp>
    </p:spTree>
    <p:extLst>
      <p:ext uri="{BB962C8B-B14F-4D97-AF65-F5344CB8AC3E}">
        <p14:creationId xmlns:p14="http://schemas.microsoft.com/office/powerpoint/2010/main" val="380586818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0C5024-BB08-45B0-97C1-402C8449D18F}"/>
              </a:ext>
            </a:extLst>
          </p:cNvPr>
          <p:cNvSpPr>
            <a:spLocks noGrp="1"/>
          </p:cNvSpPr>
          <p:nvPr>
            <p:ph type="title"/>
          </p:nvPr>
        </p:nvSpPr>
        <p:spPr>
          <a:xfrm>
            <a:off x="643116" y="562927"/>
            <a:ext cx="11227628" cy="2852737"/>
          </a:xfrm>
        </p:spPr>
        <p:txBody>
          <a:bodyPr>
            <a:normAutofit/>
          </a:bodyPr>
          <a:lstStyle/>
          <a:p>
            <a:pPr algn="just"/>
            <a:r>
              <a:rPr lang="en-US" sz="6600" b="1" dirty="0"/>
              <a:t>Multicomponent Syntheses of: </a:t>
            </a:r>
            <a:r>
              <a:rPr lang="es-MX" sz="6600" b="1" dirty="0">
                <a:solidFill>
                  <a:srgbClr val="7030A0"/>
                </a:solidFill>
              </a:rPr>
              <a:t>Fl</a:t>
            </a:r>
            <a:r>
              <a:rPr lang="es-MX" sz="6600" b="1" dirty="0">
                <a:solidFill>
                  <a:srgbClr val="0070C0"/>
                </a:solidFill>
              </a:rPr>
              <a:t>uo</a:t>
            </a:r>
            <a:r>
              <a:rPr lang="es-MX" sz="6600" b="1" dirty="0">
                <a:solidFill>
                  <a:srgbClr val="00B0F0"/>
                </a:solidFill>
              </a:rPr>
              <a:t>ro</a:t>
            </a:r>
            <a:r>
              <a:rPr lang="es-MX" sz="6600" b="1" dirty="0">
                <a:solidFill>
                  <a:srgbClr val="00B050"/>
                </a:solidFill>
              </a:rPr>
              <a:t>ph</a:t>
            </a:r>
            <a:r>
              <a:rPr lang="es-MX" sz="6600" b="1" dirty="0">
                <a:solidFill>
                  <a:srgbClr val="FFC000"/>
                </a:solidFill>
              </a:rPr>
              <a:t>or</a:t>
            </a:r>
            <a:r>
              <a:rPr lang="es-MX" sz="6600" b="1" dirty="0">
                <a:solidFill>
                  <a:srgbClr val="FF0000"/>
                </a:solidFill>
              </a:rPr>
              <a:t>es</a:t>
            </a:r>
            <a:r>
              <a:rPr lang="es-MX" sz="6600" b="1" dirty="0"/>
              <a:t> </a:t>
            </a:r>
          </a:p>
        </p:txBody>
      </p:sp>
      <p:sp>
        <p:nvSpPr>
          <p:cNvPr id="4" name="Marcador de texto 3">
            <a:extLst>
              <a:ext uri="{FF2B5EF4-FFF2-40B4-BE49-F238E27FC236}">
                <a16:creationId xmlns:a16="http://schemas.microsoft.com/office/drawing/2014/main" id="{997CE454-8BA3-4AC9-A58B-E6FC72EAE400}"/>
              </a:ext>
            </a:extLst>
          </p:cNvPr>
          <p:cNvSpPr>
            <a:spLocks noGrp="1"/>
          </p:cNvSpPr>
          <p:nvPr>
            <p:ph type="body" idx="1"/>
          </p:nvPr>
        </p:nvSpPr>
        <p:spPr>
          <a:xfrm>
            <a:off x="783772" y="5477223"/>
            <a:ext cx="9340068" cy="707318"/>
          </a:xfrm>
        </p:spPr>
        <p:txBody>
          <a:bodyPr/>
          <a:lstStyle/>
          <a:p>
            <a:r>
              <a:rPr lang="es-MX" dirty="0"/>
              <a:t>Ángel Rentería Gómez</a:t>
            </a:r>
          </a:p>
        </p:txBody>
      </p:sp>
      <p:pic>
        <p:nvPicPr>
          <p:cNvPr id="1026" name="Picture 2" descr="No hay texto alternativo automÃ¡tico disponible.">
            <a:extLst>
              <a:ext uri="{FF2B5EF4-FFF2-40B4-BE49-F238E27FC236}">
                <a16:creationId xmlns:a16="http://schemas.microsoft.com/office/drawing/2014/main" id="{C08E920D-6CD8-43D2-8AD9-8C5D3D3EA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166" y="3600212"/>
            <a:ext cx="6063668" cy="130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524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29A7851-2DF8-447B-B832-D3864F026732}"/>
              </a:ext>
            </a:extLst>
          </p:cNvPr>
          <p:cNvSpPr/>
          <p:nvPr/>
        </p:nvSpPr>
        <p:spPr>
          <a:xfrm>
            <a:off x="699081" y="86671"/>
            <a:ext cx="10550555" cy="646331"/>
          </a:xfrm>
          <a:prstGeom prst="rect">
            <a:avLst/>
          </a:prstGeom>
        </p:spPr>
        <p:txBody>
          <a:bodyPr wrap="square">
            <a:spAutoFit/>
          </a:bodyPr>
          <a:lstStyle/>
          <a:p>
            <a:pPr algn="just"/>
            <a:r>
              <a:rPr lang="en-US" b="1" dirty="0">
                <a:solidFill>
                  <a:srgbClr val="0070C0"/>
                </a:solidFill>
              </a:rPr>
              <a:t>MCRs</a:t>
            </a:r>
            <a:r>
              <a:rPr lang="en-US" dirty="0"/>
              <a:t> can increase the chemical diversity of </a:t>
            </a:r>
            <a:r>
              <a:rPr lang="en-US" b="1" dirty="0">
                <a:solidFill>
                  <a:srgbClr val="00B050"/>
                </a:solidFill>
              </a:rPr>
              <a:t>BODIPY</a:t>
            </a:r>
            <a:r>
              <a:rPr lang="en-US" dirty="0"/>
              <a:t> dyes with the </a:t>
            </a:r>
            <a:r>
              <a:rPr lang="en-US" dirty="0">
                <a:solidFill>
                  <a:srgbClr val="0070C0"/>
                </a:solidFill>
              </a:rPr>
              <a:t>formation of unusual C−C bonds </a:t>
            </a:r>
            <a:r>
              <a:rPr lang="en-US" dirty="0"/>
              <a:t>and give BODIPY compounds with unexplored chemical connectivity and potentially new features as imaging probes</a:t>
            </a:r>
            <a:endParaRPr lang="es-MX" dirty="0"/>
          </a:p>
        </p:txBody>
      </p:sp>
      <p:pic>
        <p:nvPicPr>
          <p:cNvPr id="5" name="Imagen 4">
            <a:extLst>
              <a:ext uri="{FF2B5EF4-FFF2-40B4-BE49-F238E27FC236}">
                <a16:creationId xmlns:a16="http://schemas.microsoft.com/office/drawing/2014/main" id="{176F6EDB-C52F-4E01-8712-2F6FE53F7F6D}"/>
              </a:ext>
            </a:extLst>
          </p:cNvPr>
          <p:cNvPicPr>
            <a:picLocks noChangeAspect="1"/>
          </p:cNvPicPr>
          <p:nvPr/>
        </p:nvPicPr>
        <p:blipFill>
          <a:blip r:embed="rId2"/>
          <a:stretch>
            <a:fillRect/>
          </a:stretch>
        </p:blipFill>
        <p:spPr>
          <a:xfrm>
            <a:off x="117446" y="921017"/>
            <a:ext cx="8474286" cy="5391996"/>
          </a:xfrm>
          <a:prstGeom prst="rect">
            <a:avLst/>
          </a:prstGeom>
        </p:spPr>
      </p:pic>
      <p:sp>
        <p:nvSpPr>
          <p:cNvPr id="6" name="Rectángulo 5">
            <a:extLst>
              <a:ext uri="{FF2B5EF4-FFF2-40B4-BE49-F238E27FC236}">
                <a16:creationId xmlns:a16="http://schemas.microsoft.com/office/drawing/2014/main" id="{4207A14D-5C88-4DA6-8EF4-479AC5A62ABD}"/>
              </a:ext>
            </a:extLst>
          </p:cNvPr>
          <p:cNvSpPr/>
          <p:nvPr/>
        </p:nvSpPr>
        <p:spPr>
          <a:xfrm>
            <a:off x="7838308" y="6501029"/>
            <a:ext cx="4353692" cy="307777"/>
          </a:xfrm>
          <a:prstGeom prst="rect">
            <a:avLst/>
          </a:prstGeom>
        </p:spPr>
        <p:txBody>
          <a:bodyPr wrap="none">
            <a:spAutoFit/>
          </a:bodyPr>
          <a:lstStyle/>
          <a:p>
            <a:r>
              <a:rPr lang="de-DE" sz="1400" dirty="0"/>
              <a:t>Rodolfo Lavilla, et. al. </a:t>
            </a:r>
            <a:r>
              <a:rPr lang="de-DE" sz="1400" i="1" dirty="0"/>
              <a:t>J. Am. Chem. Soc. </a:t>
            </a:r>
            <a:r>
              <a:rPr lang="de-DE" sz="1400" b="1" dirty="0"/>
              <a:t>2013</a:t>
            </a:r>
            <a:r>
              <a:rPr lang="de-DE" sz="1400" dirty="0"/>
              <a:t>, </a:t>
            </a:r>
            <a:r>
              <a:rPr lang="de-DE" sz="1400" i="1" dirty="0"/>
              <a:t>135</a:t>
            </a:r>
            <a:r>
              <a:rPr lang="de-DE" sz="1400" dirty="0"/>
              <a:t>, 16018</a:t>
            </a:r>
            <a:endParaRPr lang="es-MX" sz="1400" dirty="0"/>
          </a:p>
        </p:txBody>
      </p:sp>
      <p:pic>
        <p:nvPicPr>
          <p:cNvPr id="10" name="Imagen 9">
            <a:extLst>
              <a:ext uri="{FF2B5EF4-FFF2-40B4-BE49-F238E27FC236}">
                <a16:creationId xmlns:a16="http://schemas.microsoft.com/office/drawing/2014/main" id="{2845A724-3BF7-43A8-BFCE-41F421175090}"/>
              </a:ext>
            </a:extLst>
          </p:cNvPr>
          <p:cNvPicPr>
            <a:picLocks noChangeAspect="1"/>
          </p:cNvPicPr>
          <p:nvPr/>
        </p:nvPicPr>
        <p:blipFill>
          <a:blip r:embed="rId3"/>
          <a:stretch>
            <a:fillRect/>
          </a:stretch>
        </p:blipFill>
        <p:spPr>
          <a:xfrm>
            <a:off x="8909108" y="733002"/>
            <a:ext cx="2418651" cy="1860501"/>
          </a:xfrm>
          <a:prstGeom prst="rect">
            <a:avLst/>
          </a:prstGeom>
        </p:spPr>
      </p:pic>
      <p:pic>
        <p:nvPicPr>
          <p:cNvPr id="11" name="Imagen 10">
            <a:extLst>
              <a:ext uri="{FF2B5EF4-FFF2-40B4-BE49-F238E27FC236}">
                <a16:creationId xmlns:a16="http://schemas.microsoft.com/office/drawing/2014/main" id="{4F6C9D02-5D9A-4BFA-AB96-9F05073ABC8E}"/>
              </a:ext>
            </a:extLst>
          </p:cNvPr>
          <p:cNvPicPr>
            <a:picLocks noChangeAspect="1"/>
          </p:cNvPicPr>
          <p:nvPr/>
        </p:nvPicPr>
        <p:blipFill>
          <a:blip r:embed="rId4"/>
          <a:stretch>
            <a:fillRect/>
          </a:stretch>
        </p:blipFill>
        <p:spPr>
          <a:xfrm>
            <a:off x="8909108" y="2593503"/>
            <a:ext cx="2724981" cy="1926899"/>
          </a:xfrm>
          <a:prstGeom prst="rect">
            <a:avLst/>
          </a:prstGeom>
        </p:spPr>
      </p:pic>
      <p:pic>
        <p:nvPicPr>
          <p:cNvPr id="12" name="Imagen 11">
            <a:extLst>
              <a:ext uri="{FF2B5EF4-FFF2-40B4-BE49-F238E27FC236}">
                <a16:creationId xmlns:a16="http://schemas.microsoft.com/office/drawing/2014/main" id="{0129ADB7-2F21-42E1-956D-CD461613E8F2}"/>
              </a:ext>
            </a:extLst>
          </p:cNvPr>
          <p:cNvPicPr>
            <a:picLocks noChangeAspect="1"/>
          </p:cNvPicPr>
          <p:nvPr/>
        </p:nvPicPr>
        <p:blipFill>
          <a:blip r:embed="rId5"/>
          <a:stretch>
            <a:fillRect/>
          </a:stretch>
        </p:blipFill>
        <p:spPr>
          <a:xfrm>
            <a:off x="9199299" y="4594270"/>
            <a:ext cx="2324990" cy="1832891"/>
          </a:xfrm>
          <a:prstGeom prst="rect">
            <a:avLst/>
          </a:prstGeom>
        </p:spPr>
      </p:pic>
      <p:sp>
        <p:nvSpPr>
          <p:cNvPr id="2" name="Rectángulo 1">
            <a:extLst>
              <a:ext uri="{FF2B5EF4-FFF2-40B4-BE49-F238E27FC236}">
                <a16:creationId xmlns:a16="http://schemas.microsoft.com/office/drawing/2014/main" id="{B44C7AE5-F2B3-454E-8EE6-5548EE232561}"/>
              </a:ext>
            </a:extLst>
          </p:cNvPr>
          <p:cNvSpPr/>
          <p:nvPr/>
        </p:nvSpPr>
        <p:spPr>
          <a:xfrm>
            <a:off x="315433" y="6273272"/>
            <a:ext cx="8276299" cy="307777"/>
          </a:xfrm>
          <a:prstGeom prst="rect">
            <a:avLst/>
          </a:prstGeom>
        </p:spPr>
        <p:txBody>
          <a:bodyPr wrap="square">
            <a:spAutoFit/>
          </a:bodyPr>
          <a:lstStyle/>
          <a:p>
            <a:r>
              <a:rPr lang="es-MX" sz="1400" b="1" dirty="0" err="1">
                <a:solidFill>
                  <a:srgbClr val="7030A0"/>
                </a:solidFill>
              </a:rPr>
              <a:t>Fluorescence</a:t>
            </a:r>
            <a:r>
              <a:rPr lang="es-MX" sz="1400" b="1" dirty="0">
                <a:solidFill>
                  <a:srgbClr val="7030A0"/>
                </a:solidFill>
              </a:rPr>
              <a:t> </a:t>
            </a:r>
            <a:r>
              <a:rPr lang="en-US" sz="1400" b="1" dirty="0">
                <a:solidFill>
                  <a:srgbClr val="7030A0"/>
                </a:solidFill>
              </a:rPr>
              <a:t>quantum yield (</a:t>
            </a:r>
            <a:r>
              <a:rPr lang="en-US" sz="1400" b="1" dirty="0">
                <a:solidFill>
                  <a:srgbClr val="7030A0"/>
                </a:solidFill>
                <a:latin typeface="Symbol" panose="05050102010706020507" pitchFamily="18" charset="2"/>
              </a:rPr>
              <a:t>F</a:t>
            </a:r>
            <a:r>
              <a:rPr lang="en-US" sz="1400" b="1" baseline="-25000" dirty="0">
                <a:solidFill>
                  <a:srgbClr val="7030A0"/>
                </a:solidFill>
              </a:rPr>
              <a:t>F</a:t>
            </a:r>
            <a:r>
              <a:rPr lang="en-US" sz="1400" b="1" dirty="0">
                <a:solidFill>
                  <a:srgbClr val="7030A0"/>
                </a:solidFill>
              </a:rPr>
              <a:t>) </a:t>
            </a:r>
            <a:r>
              <a:rPr lang="en-US" sz="1400" dirty="0"/>
              <a:t>is an important optical property parameter of an organic fluorophore.</a:t>
            </a:r>
            <a:endParaRPr lang="es-MX" sz="1400" dirty="0"/>
          </a:p>
        </p:txBody>
      </p:sp>
    </p:spTree>
    <p:extLst>
      <p:ext uri="{BB962C8B-B14F-4D97-AF65-F5344CB8AC3E}">
        <p14:creationId xmlns:p14="http://schemas.microsoft.com/office/powerpoint/2010/main" val="164501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D16D58-A63E-477A-B09A-ACA69A2D5C40}"/>
              </a:ext>
            </a:extLst>
          </p:cNvPr>
          <p:cNvPicPr>
            <a:picLocks noChangeAspect="1"/>
          </p:cNvPicPr>
          <p:nvPr/>
        </p:nvPicPr>
        <p:blipFill>
          <a:blip r:embed="rId2"/>
          <a:stretch>
            <a:fillRect/>
          </a:stretch>
        </p:blipFill>
        <p:spPr>
          <a:xfrm>
            <a:off x="1680064" y="1251725"/>
            <a:ext cx="3091425" cy="2328110"/>
          </a:xfrm>
          <a:prstGeom prst="rect">
            <a:avLst/>
          </a:prstGeom>
        </p:spPr>
      </p:pic>
      <p:sp>
        <p:nvSpPr>
          <p:cNvPr id="5" name="Rectángulo 4">
            <a:extLst>
              <a:ext uri="{FF2B5EF4-FFF2-40B4-BE49-F238E27FC236}">
                <a16:creationId xmlns:a16="http://schemas.microsoft.com/office/drawing/2014/main" id="{B4B5CBE8-BB10-4A17-AF13-26DBCFA8E07C}"/>
              </a:ext>
            </a:extLst>
          </p:cNvPr>
          <p:cNvSpPr/>
          <p:nvPr/>
        </p:nvSpPr>
        <p:spPr>
          <a:xfrm>
            <a:off x="973122" y="257691"/>
            <a:ext cx="4149754" cy="1200329"/>
          </a:xfrm>
          <a:prstGeom prst="rect">
            <a:avLst/>
          </a:prstGeom>
        </p:spPr>
        <p:txBody>
          <a:bodyPr wrap="square">
            <a:spAutoFit/>
          </a:bodyPr>
          <a:lstStyle/>
          <a:p>
            <a:pPr algn="just"/>
            <a:r>
              <a:rPr lang="en-US" dirty="0"/>
              <a:t>While most adducts stained the cytoplasm and some lysosomes, compound </a:t>
            </a:r>
            <a:r>
              <a:rPr lang="en-US" b="1" dirty="0"/>
              <a:t>7</a:t>
            </a:r>
            <a:r>
              <a:rPr lang="en-US" dirty="0"/>
              <a:t> exhibited a </a:t>
            </a:r>
            <a:r>
              <a:rPr lang="es-MX" dirty="0" err="1"/>
              <a:t>distinctive</a:t>
            </a:r>
            <a:r>
              <a:rPr lang="es-MX" dirty="0"/>
              <a:t>, </a:t>
            </a:r>
            <a:r>
              <a:rPr lang="es-MX" dirty="0" err="1"/>
              <a:t>vesicle-like</a:t>
            </a:r>
            <a:r>
              <a:rPr lang="es-MX" dirty="0"/>
              <a:t> </a:t>
            </a:r>
            <a:r>
              <a:rPr lang="es-MX" dirty="0" err="1"/>
              <a:t>staining</a:t>
            </a:r>
            <a:r>
              <a:rPr lang="es-MX" dirty="0"/>
              <a:t> </a:t>
            </a:r>
            <a:r>
              <a:rPr lang="es-MX" dirty="0" err="1"/>
              <a:t>pattern</a:t>
            </a:r>
            <a:r>
              <a:rPr lang="es-MX" dirty="0"/>
              <a:t>.</a:t>
            </a:r>
          </a:p>
        </p:txBody>
      </p:sp>
      <p:pic>
        <p:nvPicPr>
          <p:cNvPr id="6" name="Imagen 5">
            <a:extLst>
              <a:ext uri="{FF2B5EF4-FFF2-40B4-BE49-F238E27FC236}">
                <a16:creationId xmlns:a16="http://schemas.microsoft.com/office/drawing/2014/main" id="{648900EC-6DDA-4A78-80B7-51FFFA63F4A9}"/>
              </a:ext>
            </a:extLst>
          </p:cNvPr>
          <p:cNvPicPr>
            <a:picLocks noChangeAspect="1"/>
          </p:cNvPicPr>
          <p:nvPr/>
        </p:nvPicPr>
        <p:blipFill>
          <a:blip r:embed="rId3"/>
          <a:stretch>
            <a:fillRect/>
          </a:stretch>
        </p:blipFill>
        <p:spPr>
          <a:xfrm>
            <a:off x="1524446" y="3645891"/>
            <a:ext cx="3402659" cy="3212109"/>
          </a:xfrm>
          <a:prstGeom prst="rect">
            <a:avLst/>
          </a:prstGeom>
        </p:spPr>
      </p:pic>
      <p:pic>
        <p:nvPicPr>
          <p:cNvPr id="7" name="Imagen 6">
            <a:extLst>
              <a:ext uri="{FF2B5EF4-FFF2-40B4-BE49-F238E27FC236}">
                <a16:creationId xmlns:a16="http://schemas.microsoft.com/office/drawing/2014/main" id="{1E068FC8-1061-480A-B3EF-6BD98201B789}"/>
              </a:ext>
            </a:extLst>
          </p:cNvPr>
          <p:cNvPicPr>
            <a:picLocks noChangeAspect="1"/>
          </p:cNvPicPr>
          <p:nvPr/>
        </p:nvPicPr>
        <p:blipFill>
          <a:blip r:embed="rId4"/>
          <a:stretch>
            <a:fillRect/>
          </a:stretch>
        </p:blipFill>
        <p:spPr>
          <a:xfrm>
            <a:off x="6288947" y="1379478"/>
            <a:ext cx="4818077" cy="3213974"/>
          </a:xfrm>
          <a:prstGeom prst="rect">
            <a:avLst/>
          </a:prstGeom>
        </p:spPr>
      </p:pic>
      <p:sp>
        <p:nvSpPr>
          <p:cNvPr id="8" name="Rectángulo 7">
            <a:extLst>
              <a:ext uri="{FF2B5EF4-FFF2-40B4-BE49-F238E27FC236}">
                <a16:creationId xmlns:a16="http://schemas.microsoft.com/office/drawing/2014/main" id="{8D915911-6FCD-427F-9683-D0C6B16F8373}"/>
              </a:ext>
            </a:extLst>
          </p:cNvPr>
          <p:cNvSpPr/>
          <p:nvPr/>
        </p:nvSpPr>
        <p:spPr>
          <a:xfrm>
            <a:off x="6012110" y="257691"/>
            <a:ext cx="5380139" cy="923330"/>
          </a:xfrm>
          <a:prstGeom prst="rect">
            <a:avLst/>
          </a:prstGeom>
        </p:spPr>
        <p:txBody>
          <a:bodyPr wrap="square">
            <a:spAutoFit/>
          </a:bodyPr>
          <a:lstStyle/>
          <a:p>
            <a:pPr algn="just"/>
            <a:r>
              <a:rPr lang="en-US" b="1" dirty="0"/>
              <a:t>7</a:t>
            </a:r>
            <a:r>
              <a:rPr lang="en-US" dirty="0"/>
              <a:t> is an </a:t>
            </a:r>
            <a:r>
              <a:rPr lang="en-US" dirty="0" err="1"/>
              <a:t>acidotropic</a:t>
            </a:r>
            <a:r>
              <a:rPr lang="en-US" dirty="0"/>
              <a:t> fluorescent molecule with bright fluorescence emission in subcellular acidic environments</a:t>
            </a:r>
            <a:endParaRPr lang="es-MX" dirty="0"/>
          </a:p>
        </p:txBody>
      </p:sp>
      <p:sp>
        <p:nvSpPr>
          <p:cNvPr id="9" name="Rectángulo 8">
            <a:extLst>
              <a:ext uri="{FF2B5EF4-FFF2-40B4-BE49-F238E27FC236}">
                <a16:creationId xmlns:a16="http://schemas.microsoft.com/office/drawing/2014/main" id="{2A8EF6FF-A156-4D57-AAFF-0D9D180FE623}"/>
              </a:ext>
            </a:extLst>
          </p:cNvPr>
          <p:cNvSpPr/>
          <p:nvPr/>
        </p:nvSpPr>
        <p:spPr>
          <a:xfrm>
            <a:off x="6150528" y="4948510"/>
            <a:ext cx="5094914" cy="1200329"/>
          </a:xfrm>
          <a:prstGeom prst="rect">
            <a:avLst/>
          </a:prstGeom>
        </p:spPr>
        <p:txBody>
          <a:bodyPr wrap="square">
            <a:spAutoFit/>
          </a:bodyPr>
          <a:lstStyle/>
          <a:p>
            <a:pPr algn="just"/>
            <a:r>
              <a:rPr lang="en-US" dirty="0"/>
              <a:t>Remarkable properties of </a:t>
            </a:r>
            <a:r>
              <a:rPr lang="en-US" b="1" dirty="0"/>
              <a:t>7</a:t>
            </a:r>
            <a:r>
              <a:rPr lang="en-US" dirty="0"/>
              <a:t> as a cell </a:t>
            </a:r>
            <a:r>
              <a:rPr lang="es-MX" dirty="0"/>
              <a:t>permeable </a:t>
            </a:r>
            <a:r>
              <a:rPr lang="es-MX" dirty="0" err="1"/>
              <a:t>fluorescent</a:t>
            </a:r>
            <a:r>
              <a:rPr lang="es-MX" dirty="0"/>
              <a:t> </a:t>
            </a:r>
            <a:r>
              <a:rPr lang="es-MX" dirty="0" err="1"/>
              <a:t>probe</a:t>
            </a:r>
            <a:r>
              <a:rPr lang="es-MX" dirty="0"/>
              <a:t> </a:t>
            </a:r>
            <a:r>
              <a:rPr lang="es-MX" dirty="0" err="1"/>
              <a:t>for</a:t>
            </a:r>
            <a:r>
              <a:rPr lang="es-MX" dirty="0"/>
              <a:t> </a:t>
            </a:r>
            <a:r>
              <a:rPr lang="es-MX" dirty="0" err="1"/>
              <a:t>acidic</a:t>
            </a:r>
            <a:r>
              <a:rPr lang="es-MX" dirty="0"/>
              <a:t> </a:t>
            </a:r>
            <a:r>
              <a:rPr lang="es-MX" dirty="0" err="1"/>
              <a:t>microenvironments</a:t>
            </a:r>
            <a:r>
              <a:rPr lang="es-MX" dirty="0"/>
              <a:t> </a:t>
            </a:r>
            <a:r>
              <a:rPr lang="es-MX" dirty="0" err="1">
                <a:solidFill>
                  <a:srgbClr val="00B050"/>
                </a:solidFill>
              </a:rPr>
              <a:t>was</a:t>
            </a:r>
            <a:r>
              <a:rPr lang="es-MX" dirty="0">
                <a:solidFill>
                  <a:srgbClr val="00B050"/>
                </a:solidFill>
              </a:rPr>
              <a:t> </a:t>
            </a:r>
            <a:r>
              <a:rPr lang="en-US" dirty="0">
                <a:solidFill>
                  <a:srgbClr val="00B050"/>
                </a:solidFill>
              </a:rPr>
              <a:t>applied to imaging </a:t>
            </a:r>
            <a:r>
              <a:rPr lang="en-US" dirty="0" err="1">
                <a:solidFill>
                  <a:srgbClr val="00B050"/>
                </a:solidFill>
              </a:rPr>
              <a:t>phagosomal</a:t>
            </a:r>
            <a:r>
              <a:rPr lang="en-US" dirty="0">
                <a:solidFill>
                  <a:srgbClr val="00B050"/>
                </a:solidFill>
              </a:rPr>
              <a:t> acidification in macrophages.</a:t>
            </a:r>
            <a:endParaRPr lang="es-MX" dirty="0">
              <a:solidFill>
                <a:srgbClr val="00B050"/>
              </a:solidFill>
            </a:endParaRPr>
          </a:p>
        </p:txBody>
      </p:sp>
    </p:spTree>
    <p:extLst>
      <p:ext uri="{BB962C8B-B14F-4D97-AF65-F5344CB8AC3E}">
        <p14:creationId xmlns:p14="http://schemas.microsoft.com/office/powerpoint/2010/main" val="161391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2C69FF1-7646-4A2A-B9D8-2B0BE08003A6}"/>
              </a:ext>
            </a:extLst>
          </p:cNvPr>
          <p:cNvSpPr>
            <a:spLocks noGrp="1"/>
          </p:cNvSpPr>
          <p:nvPr>
            <p:ph idx="1"/>
          </p:nvPr>
        </p:nvSpPr>
        <p:spPr>
          <a:xfrm>
            <a:off x="831273" y="99510"/>
            <a:ext cx="10515600" cy="5819410"/>
          </a:xfrm>
        </p:spPr>
        <p:txBody>
          <a:bodyPr>
            <a:normAutofit/>
          </a:bodyPr>
          <a:lstStyle/>
          <a:p>
            <a:pPr marL="0" indent="0" algn="just">
              <a:buNone/>
            </a:pPr>
            <a:r>
              <a:rPr lang="en-US" sz="1800" b="1" dirty="0" err="1">
                <a:solidFill>
                  <a:srgbClr val="00B050"/>
                </a:solidFill>
              </a:rPr>
              <a:t>Imidazo</a:t>
            </a:r>
            <a:r>
              <a:rPr lang="en-US" sz="1800" b="1" dirty="0">
                <a:solidFill>
                  <a:srgbClr val="00B050"/>
                </a:solidFill>
              </a:rPr>
              <a:t>[1,2-a]pyridines </a:t>
            </a:r>
            <a:r>
              <a:rPr lang="en-US" sz="1800" dirty="0"/>
              <a:t>are naturally occurring synthetic compounds that are widely used in medicinal chemistry.  Some of the </a:t>
            </a:r>
            <a:r>
              <a:rPr lang="en-US" sz="1800" dirty="0" err="1"/>
              <a:t>imidazo</a:t>
            </a:r>
            <a:r>
              <a:rPr lang="en-US" sz="1800" dirty="0"/>
              <a:t>[1,2-a]pyridines </a:t>
            </a:r>
            <a:r>
              <a:rPr lang="en-US" sz="1800" dirty="0" err="1"/>
              <a:t>autofluoresced</a:t>
            </a:r>
            <a:r>
              <a:rPr lang="en-US" sz="1800" dirty="0"/>
              <a:t> in UV and can be produced </a:t>
            </a:r>
            <a:r>
              <a:rPr lang="es-MX" sz="1800" dirty="0" err="1"/>
              <a:t>by</a:t>
            </a:r>
            <a:r>
              <a:rPr lang="es-MX" sz="1800" dirty="0"/>
              <a:t> the</a:t>
            </a:r>
            <a:r>
              <a:rPr lang="es-MX" sz="1800" b="1" dirty="0"/>
              <a:t> </a:t>
            </a:r>
            <a:r>
              <a:rPr lang="es-MX" sz="1800" b="1" dirty="0" err="1">
                <a:solidFill>
                  <a:srgbClr val="00B050"/>
                </a:solidFill>
              </a:rPr>
              <a:t>Groebke</a:t>
            </a:r>
            <a:r>
              <a:rPr lang="es-MX" sz="1800" b="1" dirty="0">
                <a:solidFill>
                  <a:srgbClr val="00B050"/>
                </a:solidFill>
              </a:rPr>
              <a:t> Blackburn–Bienaymé </a:t>
            </a:r>
            <a:r>
              <a:rPr lang="es-MX" sz="1800" b="1" dirty="0" err="1">
                <a:solidFill>
                  <a:srgbClr val="00B050"/>
                </a:solidFill>
              </a:rPr>
              <a:t>Multicomponent</a:t>
            </a:r>
            <a:r>
              <a:rPr lang="es-MX" sz="1800" b="1" dirty="0">
                <a:solidFill>
                  <a:srgbClr val="00B050"/>
                </a:solidFill>
              </a:rPr>
              <a:t> </a:t>
            </a:r>
            <a:r>
              <a:rPr lang="es-MX" sz="1800" b="1" dirty="0" err="1">
                <a:solidFill>
                  <a:srgbClr val="00B050"/>
                </a:solidFill>
              </a:rPr>
              <a:t>Reaction</a:t>
            </a:r>
            <a:r>
              <a:rPr lang="es-MX" sz="1800" b="1" dirty="0"/>
              <a:t>.</a:t>
            </a:r>
          </a:p>
        </p:txBody>
      </p:sp>
      <p:sp>
        <p:nvSpPr>
          <p:cNvPr id="4" name="Rectángulo 3">
            <a:extLst>
              <a:ext uri="{FF2B5EF4-FFF2-40B4-BE49-F238E27FC236}">
                <a16:creationId xmlns:a16="http://schemas.microsoft.com/office/drawing/2014/main" id="{9E905B58-9590-4B31-8566-4CE8BA712557}"/>
              </a:ext>
            </a:extLst>
          </p:cNvPr>
          <p:cNvSpPr/>
          <p:nvPr/>
        </p:nvSpPr>
        <p:spPr>
          <a:xfrm>
            <a:off x="831273" y="915881"/>
            <a:ext cx="4383572" cy="523220"/>
          </a:xfrm>
          <a:prstGeom prst="rect">
            <a:avLst/>
          </a:prstGeom>
        </p:spPr>
        <p:txBody>
          <a:bodyPr wrap="none">
            <a:spAutoFit/>
          </a:bodyPr>
          <a:lstStyle/>
          <a:p>
            <a:r>
              <a:rPr lang="es-MX" sz="1400" dirty="0"/>
              <a:t>Bienaymé, H. et. al.  </a:t>
            </a:r>
            <a:r>
              <a:rPr lang="es-MX" sz="1400" i="1" dirty="0" err="1"/>
              <a:t>Angew</a:t>
            </a:r>
            <a:r>
              <a:rPr lang="es-MX" sz="1400" i="1" dirty="0"/>
              <a:t>. </a:t>
            </a:r>
            <a:r>
              <a:rPr lang="es-MX" sz="1400" i="1" dirty="0" err="1"/>
              <a:t>Chem</a:t>
            </a:r>
            <a:r>
              <a:rPr lang="es-MX" sz="1400" i="1" dirty="0"/>
              <a:t>. </a:t>
            </a:r>
            <a:r>
              <a:rPr lang="es-MX" sz="1400" i="1" dirty="0" err="1"/>
              <a:t>Int</a:t>
            </a:r>
            <a:r>
              <a:rPr lang="es-MX" sz="1400" i="1" dirty="0"/>
              <a:t>. Ed. </a:t>
            </a:r>
            <a:r>
              <a:rPr lang="es-MX" sz="1400" b="1" dirty="0"/>
              <a:t>1998</a:t>
            </a:r>
            <a:r>
              <a:rPr lang="es-MX" sz="1400" dirty="0"/>
              <a:t>, </a:t>
            </a:r>
            <a:r>
              <a:rPr lang="es-MX" sz="1400" i="1" dirty="0"/>
              <a:t>37</a:t>
            </a:r>
            <a:r>
              <a:rPr lang="es-MX" sz="1400" dirty="0"/>
              <a:t>, 2234</a:t>
            </a:r>
          </a:p>
          <a:p>
            <a:r>
              <a:rPr lang="it-IT" sz="1400" dirty="0"/>
              <a:t>N. Devi et al. </a:t>
            </a:r>
            <a:r>
              <a:rPr lang="it-IT" sz="1400" i="1" dirty="0"/>
              <a:t>Tetrahedron </a:t>
            </a:r>
            <a:r>
              <a:rPr lang="it-IT" sz="1400" b="1" dirty="0"/>
              <a:t>2015</a:t>
            </a:r>
            <a:r>
              <a:rPr lang="it-IT" sz="1400" dirty="0"/>
              <a:t> </a:t>
            </a:r>
            <a:r>
              <a:rPr lang="it-IT" sz="1400" i="1" dirty="0"/>
              <a:t>71</a:t>
            </a:r>
            <a:r>
              <a:rPr lang="it-IT" sz="1400" dirty="0"/>
              <a:t> 183. (a review)</a:t>
            </a:r>
            <a:endParaRPr lang="es-MX" sz="1400" dirty="0"/>
          </a:p>
        </p:txBody>
      </p:sp>
      <p:pic>
        <p:nvPicPr>
          <p:cNvPr id="5" name="Imagen 4">
            <a:extLst>
              <a:ext uri="{FF2B5EF4-FFF2-40B4-BE49-F238E27FC236}">
                <a16:creationId xmlns:a16="http://schemas.microsoft.com/office/drawing/2014/main" id="{406CEF49-F886-49C6-A921-1EE10C6FBEA3}"/>
              </a:ext>
            </a:extLst>
          </p:cNvPr>
          <p:cNvPicPr>
            <a:picLocks noChangeAspect="1"/>
          </p:cNvPicPr>
          <p:nvPr/>
        </p:nvPicPr>
        <p:blipFill>
          <a:blip r:embed="rId2"/>
          <a:stretch>
            <a:fillRect/>
          </a:stretch>
        </p:blipFill>
        <p:spPr>
          <a:xfrm>
            <a:off x="3798421" y="1587336"/>
            <a:ext cx="4397624" cy="1391540"/>
          </a:xfrm>
          <a:prstGeom prst="rect">
            <a:avLst/>
          </a:prstGeom>
        </p:spPr>
      </p:pic>
      <p:pic>
        <p:nvPicPr>
          <p:cNvPr id="6" name="Imagen 5">
            <a:extLst>
              <a:ext uri="{FF2B5EF4-FFF2-40B4-BE49-F238E27FC236}">
                <a16:creationId xmlns:a16="http://schemas.microsoft.com/office/drawing/2014/main" id="{84A3F8A0-FDC8-4ADE-91CE-20D33122076A}"/>
              </a:ext>
            </a:extLst>
          </p:cNvPr>
          <p:cNvPicPr>
            <a:picLocks noChangeAspect="1"/>
          </p:cNvPicPr>
          <p:nvPr/>
        </p:nvPicPr>
        <p:blipFill>
          <a:blip r:embed="rId3"/>
          <a:stretch>
            <a:fillRect/>
          </a:stretch>
        </p:blipFill>
        <p:spPr>
          <a:xfrm>
            <a:off x="1069470" y="3339014"/>
            <a:ext cx="4671838" cy="1539066"/>
          </a:xfrm>
          <a:prstGeom prst="rect">
            <a:avLst/>
          </a:prstGeom>
        </p:spPr>
      </p:pic>
      <p:pic>
        <p:nvPicPr>
          <p:cNvPr id="7" name="Imagen 6">
            <a:extLst>
              <a:ext uri="{FF2B5EF4-FFF2-40B4-BE49-F238E27FC236}">
                <a16:creationId xmlns:a16="http://schemas.microsoft.com/office/drawing/2014/main" id="{E88ED20E-73AD-4B5D-9022-6D50A103C9C3}"/>
              </a:ext>
            </a:extLst>
          </p:cNvPr>
          <p:cNvPicPr>
            <a:picLocks noChangeAspect="1"/>
          </p:cNvPicPr>
          <p:nvPr/>
        </p:nvPicPr>
        <p:blipFill>
          <a:blip r:embed="rId4"/>
          <a:stretch>
            <a:fillRect/>
          </a:stretch>
        </p:blipFill>
        <p:spPr>
          <a:xfrm>
            <a:off x="7474469" y="3045987"/>
            <a:ext cx="4230915" cy="3712503"/>
          </a:xfrm>
          <a:prstGeom prst="rect">
            <a:avLst/>
          </a:prstGeom>
        </p:spPr>
      </p:pic>
      <p:pic>
        <p:nvPicPr>
          <p:cNvPr id="8" name="Imagen 7">
            <a:extLst>
              <a:ext uri="{FF2B5EF4-FFF2-40B4-BE49-F238E27FC236}">
                <a16:creationId xmlns:a16="http://schemas.microsoft.com/office/drawing/2014/main" id="{8DAB10CC-3DAE-4939-B763-96FD307263B0}"/>
              </a:ext>
            </a:extLst>
          </p:cNvPr>
          <p:cNvPicPr>
            <a:picLocks noChangeAspect="1"/>
          </p:cNvPicPr>
          <p:nvPr/>
        </p:nvPicPr>
        <p:blipFill>
          <a:blip r:embed="rId5"/>
          <a:stretch>
            <a:fillRect/>
          </a:stretch>
        </p:blipFill>
        <p:spPr>
          <a:xfrm>
            <a:off x="1103181" y="5398500"/>
            <a:ext cx="4638127" cy="1040840"/>
          </a:xfrm>
          <a:prstGeom prst="rect">
            <a:avLst/>
          </a:prstGeom>
        </p:spPr>
      </p:pic>
    </p:spTree>
    <p:extLst>
      <p:ext uri="{BB962C8B-B14F-4D97-AF65-F5344CB8AC3E}">
        <p14:creationId xmlns:p14="http://schemas.microsoft.com/office/powerpoint/2010/main" val="611920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21FD12-4DC4-4AB7-883C-5637F5FDB9A1}"/>
              </a:ext>
            </a:extLst>
          </p:cNvPr>
          <p:cNvPicPr>
            <a:picLocks noChangeAspect="1"/>
          </p:cNvPicPr>
          <p:nvPr/>
        </p:nvPicPr>
        <p:blipFill>
          <a:blip r:embed="rId2"/>
          <a:stretch>
            <a:fillRect/>
          </a:stretch>
        </p:blipFill>
        <p:spPr>
          <a:xfrm>
            <a:off x="5701851" y="290541"/>
            <a:ext cx="6248400" cy="5029200"/>
          </a:xfrm>
          <a:prstGeom prst="rect">
            <a:avLst/>
          </a:prstGeom>
        </p:spPr>
      </p:pic>
      <p:pic>
        <p:nvPicPr>
          <p:cNvPr id="5" name="Imagen 4">
            <a:extLst>
              <a:ext uri="{FF2B5EF4-FFF2-40B4-BE49-F238E27FC236}">
                <a16:creationId xmlns:a16="http://schemas.microsoft.com/office/drawing/2014/main" id="{0D56F7A9-9C12-4B19-8F20-DC4268F8F78F}"/>
              </a:ext>
            </a:extLst>
          </p:cNvPr>
          <p:cNvPicPr>
            <a:picLocks noChangeAspect="1"/>
          </p:cNvPicPr>
          <p:nvPr/>
        </p:nvPicPr>
        <p:blipFill>
          <a:blip r:embed="rId3"/>
          <a:stretch>
            <a:fillRect/>
          </a:stretch>
        </p:blipFill>
        <p:spPr>
          <a:xfrm>
            <a:off x="585219" y="1643959"/>
            <a:ext cx="3686175" cy="990600"/>
          </a:xfrm>
          <a:prstGeom prst="rect">
            <a:avLst/>
          </a:prstGeom>
        </p:spPr>
      </p:pic>
      <p:pic>
        <p:nvPicPr>
          <p:cNvPr id="6" name="Imagen 5">
            <a:extLst>
              <a:ext uri="{FF2B5EF4-FFF2-40B4-BE49-F238E27FC236}">
                <a16:creationId xmlns:a16="http://schemas.microsoft.com/office/drawing/2014/main" id="{D00E5879-8180-4DB4-BB84-67E731977E4F}"/>
              </a:ext>
            </a:extLst>
          </p:cNvPr>
          <p:cNvPicPr>
            <a:picLocks noChangeAspect="1"/>
          </p:cNvPicPr>
          <p:nvPr/>
        </p:nvPicPr>
        <p:blipFill>
          <a:blip r:embed="rId4"/>
          <a:stretch>
            <a:fillRect/>
          </a:stretch>
        </p:blipFill>
        <p:spPr>
          <a:xfrm>
            <a:off x="376672" y="2667000"/>
            <a:ext cx="4933950" cy="4191000"/>
          </a:xfrm>
          <a:prstGeom prst="rect">
            <a:avLst/>
          </a:prstGeom>
        </p:spPr>
      </p:pic>
      <p:pic>
        <p:nvPicPr>
          <p:cNvPr id="7" name="Imagen 6">
            <a:extLst>
              <a:ext uri="{FF2B5EF4-FFF2-40B4-BE49-F238E27FC236}">
                <a16:creationId xmlns:a16="http://schemas.microsoft.com/office/drawing/2014/main" id="{5167147F-C1BC-4778-A8C4-E2D5F9C3A4C8}"/>
              </a:ext>
            </a:extLst>
          </p:cNvPr>
          <p:cNvPicPr>
            <a:picLocks noChangeAspect="1"/>
          </p:cNvPicPr>
          <p:nvPr/>
        </p:nvPicPr>
        <p:blipFill>
          <a:blip r:embed="rId5"/>
          <a:stretch>
            <a:fillRect/>
          </a:stretch>
        </p:blipFill>
        <p:spPr>
          <a:xfrm>
            <a:off x="4567238" y="1653484"/>
            <a:ext cx="542925" cy="971550"/>
          </a:xfrm>
          <a:prstGeom prst="rect">
            <a:avLst/>
          </a:prstGeom>
        </p:spPr>
      </p:pic>
      <p:sp>
        <p:nvSpPr>
          <p:cNvPr id="8" name="Rectángulo 7">
            <a:extLst>
              <a:ext uri="{FF2B5EF4-FFF2-40B4-BE49-F238E27FC236}">
                <a16:creationId xmlns:a16="http://schemas.microsoft.com/office/drawing/2014/main" id="{FA649196-887A-4209-B089-A94F22F6F243}"/>
              </a:ext>
            </a:extLst>
          </p:cNvPr>
          <p:cNvSpPr/>
          <p:nvPr/>
        </p:nvSpPr>
        <p:spPr>
          <a:xfrm>
            <a:off x="5778051" y="5476948"/>
            <a:ext cx="6096000" cy="646331"/>
          </a:xfrm>
          <a:prstGeom prst="rect">
            <a:avLst/>
          </a:prstGeom>
        </p:spPr>
        <p:txBody>
          <a:bodyPr>
            <a:spAutoFit/>
          </a:bodyPr>
          <a:lstStyle/>
          <a:p>
            <a:pPr algn="just"/>
            <a:r>
              <a:rPr lang="en-US" dirty="0"/>
              <a:t>The repeated four-color spot motif is a set of control fluorophores: fluorescein, Cy3, </a:t>
            </a:r>
            <a:r>
              <a:rPr lang="en-US" dirty="0" err="1"/>
              <a:t>TxR</a:t>
            </a:r>
            <a:r>
              <a:rPr lang="en-US" dirty="0"/>
              <a:t>, and Cy5.</a:t>
            </a:r>
            <a:endParaRPr lang="es-MX" dirty="0"/>
          </a:p>
        </p:txBody>
      </p:sp>
      <p:sp>
        <p:nvSpPr>
          <p:cNvPr id="9" name="Rectángulo 8">
            <a:extLst>
              <a:ext uri="{FF2B5EF4-FFF2-40B4-BE49-F238E27FC236}">
                <a16:creationId xmlns:a16="http://schemas.microsoft.com/office/drawing/2014/main" id="{120E25CA-ECF0-4F2D-A3C2-1712004A77F6}"/>
              </a:ext>
            </a:extLst>
          </p:cNvPr>
          <p:cNvSpPr/>
          <p:nvPr/>
        </p:nvSpPr>
        <p:spPr>
          <a:xfrm>
            <a:off x="6645778" y="6485651"/>
            <a:ext cx="4610108" cy="307777"/>
          </a:xfrm>
          <a:prstGeom prst="rect">
            <a:avLst/>
          </a:prstGeom>
        </p:spPr>
        <p:txBody>
          <a:bodyPr wrap="none">
            <a:spAutoFit/>
          </a:bodyPr>
          <a:lstStyle/>
          <a:p>
            <a:r>
              <a:rPr lang="es-MX" sz="1400" dirty="0" err="1"/>
              <a:t>Maxim</a:t>
            </a:r>
            <a:r>
              <a:rPr lang="es-MX" sz="1400" dirty="0"/>
              <a:t> Y. </a:t>
            </a:r>
            <a:r>
              <a:rPr lang="es-MX" sz="1400" dirty="0" err="1"/>
              <a:t>Balakirev</a:t>
            </a:r>
            <a:r>
              <a:rPr lang="es-MX" sz="1400" dirty="0"/>
              <a:t>, et. al. </a:t>
            </a:r>
            <a:r>
              <a:rPr lang="de-DE" sz="1400" i="1" dirty="0"/>
              <a:t>J. Am. Chem. Soc. </a:t>
            </a:r>
            <a:r>
              <a:rPr lang="de-DE" sz="1400" b="1" dirty="0"/>
              <a:t>2011</a:t>
            </a:r>
            <a:r>
              <a:rPr lang="de-DE" sz="1400" dirty="0"/>
              <a:t>, </a:t>
            </a:r>
            <a:r>
              <a:rPr lang="de-DE" sz="1400" i="1" dirty="0"/>
              <a:t>133</a:t>
            </a:r>
            <a:r>
              <a:rPr lang="de-DE" sz="1400" dirty="0"/>
              <a:t>, 10058</a:t>
            </a:r>
            <a:endParaRPr lang="es-MX" sz="1400" dirty="0"/>
          </a:p>
        </p:txBody>
      </p:sp>
      <p:pic>
        <p:nvPicPr>
          <p:cNvPr id="1028" name="Picture 4" descr="Abstract Image">
            <a:extLst>
              <a:ext uri="{FF2B5EF4-FFF2-40B4-BE49-F238E27FC236}">
                <a16:creationId xmlns:a16="http://schemas.microsoft.com/office/drawing/2014/main" id="{ED571206-C0B8-44FB-AA9A-F7BA479A2B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9378" y="290541"/>
            <a:ext cx="2722016" cy="125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598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89163FF-8060-4ABC-A535-E63FDE28D622}"/>
              </a:ext>
            </a:extLst>
          </p:cNvPr>
          <p:cNvPicPr>
            <a:picLocks noChangeAspect="1"/>
          </p:cNvPicPr>
          <p:nvPr/>
        </p:nvPicPr>
        <p:blipFill>
          <a:blip r:embed="rId3"/>
          <a:stretch>
            <a:fillRect/>
          </a:stretch>
        </p:blipFill>
        <p:spPr>
          <a:xfrm>
            <a:off x="5479706" y="469676"/>
            <a:ext cx="6181204" cy="3212722"/>
          </a:xfrm>
          <a:prstGeom prst="rect">
            <a:avLst/>
          </a:prstGeom>
        </p:spPr>
      </p:pic>
      <p:sp>
        <p:nvSpPr>
          <p:cNvPr id="5" name="Rectángulo 4">
            <a:extLst>
              <a:ext uri="{FF2B5EF4-FFF2-40B4-BE49-F238E27FC236}">
                <a16:creationId xmlns:a16="http://schemas.microsoft.com/office/drawing/2014/main" id="{22112095-43BA-4E93-8843-9335C791858C}"/>
              </a:ext>
            </a:extLst>
          </p:cNvPr>
          <p:cNvSpPr/>
          <p:nvPr/>
        </p:nvSpPr>
        <p:spPr>
          <a:xfrm>
            <a:off x="5575852" y="8987"/>
            <a:ext cx="6616148" cy="646331"/>
          </a:xfrm>
          <a:prstGeom prst="rect">
            <a:avLst/>
          </a:prstGeom>
        </p:spPr>
        <p:txBody>
          <a:bodyPr wrap="square">
            <a:spAutoFit/>
          </a:bodyPr>
          <a:lstStyle/>
          <a:p>
            <a:pPr algn="ctr"/>
            <a:r>
              <a:rPr lang="es-MX" dirty="0" err="1"/>
              <a:t>Cumulative</a:t>
            </a:r>
            <a:r>
              <a:rPr lang="es-MX" dirty="0"/>
              <a:t> </a:t>
            </a:r>
            <a:r>
              <a:rPr lang="es-MX" dirty="0" err="1"/>
              <a:t>microarray</a:t>
            </a:r>
            <a:r>
              <a:rPr lang="es-MX" dirty="0"/>
              <a:t> 3-CR </a:t>
            </a:r>
            <a:r>
              <a:rPr lang="es-MX" dirty="0" err="1"/>
              <a:t>profiling</a:t>
            </a:r>
            <a:r>
              <a:rPr lang="es-MX" dirty="0"/>
              <a:t> </a:t>
            </a:r>
            <a:r>
              <a:rPr lang="es-MX" dirty="0" err="1"/>
              <a:t>results</a:t>
            </a:r>
            <a:r>
              <a:rPr lang="es-MX" dirty="0"/>
              <a:t> </a:t>
            </a:r>
            <a:r>
              <a:rPr lang="es-MX" dirty="0" err="1"/>
              <a:t>for</a:t>
            </a:r>
            <a:r>
              <a:rPr lang="es-MX" dirty="0"/>
              <a:t> </a:t>
            </a:r>
          </a:p>
          <a:p>
            <a:pPr algn="ctr"/>
            <a:r>
              <a:rPr lang="en-US" dirty="0"/>
              <a:t>eight amidines Ax, 40 aldehydes By, and five isocyanides </a:t>
            </a:r>
            <a:r>
              <a:rPr lang="en-US" dirty="0" err="1"/>
              <a:t>Cz</a:t>
            </a:r>
            <a:r>
              <a:rPr lang="en-US" dirty="0"/>
              <a:t>.</a:t>
            </a:r>
            <a:endParaRPr lang="es-MX" dirty="0"/>
          </a:p>
        </p:txBody>
      </p:sp>
      <p:pic>
        <p:nvPicPr>
          <p:cNvPr id="6" name="Imagen 5">
            <a:extLst>
              <a:ext uri="{FF2B5EF4-FFF2-40B4-BE49-F238E27FC236}">
                <a16:creationId xmlns:a16="http://schemas.microsoft.com/office/drawing/2014/main" id="{3D84AF3F-84AA-4A22-968F-3506CD35EF91}"/>
              </a:ext>
            </a:extLst>
          </p:cNvPr>
          <p:cNvPicPr>
            <a:picLocks noChangeAspect="1"/>
          </p:cNvPicPr>
          <p:nvPr/>
        </p:nvPicPr>
        <p:blipFill>
          <a:blip r:embed="rId4"/>
          <a:stretch>
            <a:fillRect/>
          </a:stretch>
        </p:blipFill>
        <p:spPr>
          <a:xfrm>
            <a:off x="110357" y="63171"/>
            <a:ext cx="5090156" cy="5217410"/>
          </a:xfrm>
          <a:prstGeom prst="rect">
            <a:avLst/>
          </a:prstGeom>
        </p:spPr>
      </p:pic>
      <p:pic>
        <p:nvPicPr>
          <p:cNvPr id="7" name="Imagen 6">
            <a:extLst>
              <a:ext uri="{FF2B5EF4-FFF2-40B4-BE49-F238E27FC236}">
                <a16:creationId xmlns:a16="http://schemas.microsoft.com/office/drawing/2014/main" id="{B62CAD3B-3A14-4181-8135-D04C88FFEA7D}"/>
              </a:ext>
            </a:extLst>
          </p:cNvPr>
          <p:cNvPicPr>
            <a:picLocks noChangeAspect="1"/>
          </p:cNvPicPr>
          <p:nvPr/>
        </p:nvPicPr>
        <p:blipFill>
          <a:blip r:embed="rId5"/>
          <a:stretch>
            <a:fillRect/>
          </a:stretch>
        </p:blipFill>
        <p:spPr>
          <a:xfrm>
            <a:off x="5575852" y="3816002"/>
            <a:ext cx="5381625" cy="1371600"/>
          </a:xfrm>
          <a:prstGeom prst="rect">
            <a:avLst/>
          </a:prstGeom>
        </p:spPr>
      </p:pic>
      <p:pic>
        <p:nvPicPr>
          <p:cNvPr id="15" name="Imagen 14">
            <a:extLst>
              <a:ext uri="{FF2B5EF4-FFF2-40B4-BE49-F238E27FC236}">
                <a16:creationId xmlns:a16="http://schemas.microsoft.com/office/drawing/2014/main" id="{9F3F3646-450E-4038-8A0D-D340A5294485}"/>
              </a:ext>
            </a:extLst>
          </p:cNvPr>
          <p:cNvPicPr>
            <a:picLocks noChangeAspect="1"/>
          </p:cNvPicPr>
          <p:nvPr/>
        </p:nvPicPr>
        <p:blipFill>
          <a:blip r:embed="rId6"/>
          <a:stretch>
            <a:fillRect/>
          </a:stretch>
        </p:blipFill>
        <p:spPr>
          <a:xfrm>
            <a:off x="5575852" y="5341810"/>
            <a:ext cx="2435681" cy="1552318"/>
          </a:xfrm>
          <a:prstGeom prst="rect">
            <a:avLst/>
          </a:prstGeom>
        </p:spPr>
      </p:pic>
      <p:sp>
        <p:nvSpPr>
          <p:cNvPr id="16" name="Globo: flecha hacia abajo 15">
            <a:extLst>
              <a:ext uri="{FF2B5EF4-FFF2-40B4-BE49-F238E27FC236}">
                <a16:creationId xmlns:a16="http://schemas.microsoft.com/office/drawing/2014/main" id="{D1046A8D-3F13-4ED2-A763-DF3AA31028AB}"/>
              </a:ext>
            </a:extLst>
          </p:cNvPr>
          <p:cNvSpPr/>
          <p:nvPr/>
        </p:nvSpPr>
        <p:spPr>
          <a:xfrm>
            <a:off x="5749492" y="5136717"/>
            <a:ext cx="1526796" cy="247475"/>
          </a:xfrm>
          <a:prstGeom prst="down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dirty="0"/>
          </a:p>
        </p:txBody>
      </p:sp>
      <p:pic>
        <p:nvPicPr>
          <p:cNvPr id="17" name="Imagen 16">
            <a:extLst>
              <a:ext uri="{FF2B5EF4-FFF2-40B4-BE49-F238E27FC236}">
                <a16:creationId xmlns:a16="http://schemas.microsoft.com/office/drawing/2014/main" id="{A5A78DAC-84CD-4CF5-AD62-E38FFCE9F05B}"/>
              </a:ext>
            </a:extLst>
          </p:cNvPr>
          <p:cNvPicPr>
            <a:picLocks noChangeAspect="1"/>
          </p:cNvPicPr>
          <p:nvPr/>
        </p:nvPicPr>
        <p:blipFill>
          <a:blip r:embed="rId7"/>
          <a:stretch>
            <a:fillRect/>
          </a:stretch>
        </p:blipFill>
        <p:spPr>
          <a:xfrm>
            <a:off x="8201420" y="5575469"/>
            <a:ext cx="2465100" cy="780031"/>
          </a:xfrm>
          <a:prstGeom prst="rect">
            <a:avLst/>
          </a:prstGeom>
        </p:spPr>
      </p:pic>
      <p:cxnSp>
        <p:nvCxnSpPr>
          <p:cNvPr id="20" name="Conector recto 19">
            <a:extLst>
              <a:ext uri="{FF2B5EF4-FFF2-40B4-BE49-F238E27FC236}">
                <a16:creationId xmlns:a16="http://schemas.microsoft.com/office/drawing/2014/main" id="{2C4B7F09-14F9-4F8F-B312-2258FD513593}"/>
              </a:ext>
            </a:extLst>
          </p:cNvPr>
          <p:cNvCxnSpPr/>
          <p:nvPr/>
        </p:nvCxnSpPr>
        <p:spPr>
          <a:xfrm>
            <a:off x="360189" y="4748169"/>
            <a:ext cx="2306972" cy="0"/>
          </a:xfrm>
          <a:prstGeom prst="line">
            <a:avLst/>
          </a:prstGeom>
        </p:spPr>
        <p:style>
          <a:lnRef idx="3">
            <a:schemeClr val="accent6"/>
          </a:lnRef>
          <a:fillRef idx="0">
            <a:schemeClr val="accent6"/>
          </a:fillRef>
          <a:effectRef idx="2">
            <a:schemeClr val="accent6"/>
          </a:effectRef>
          <a:fontRef idx="minor">
            <a:schemeClr val="tx1"/>
          </a:fontRef>
        </p:style>
      </p:cxnSp>
      <p:sp>
        <p:nvSpPr>
          <p:cNvPr id="21" name="Rectángulo 20">
            <a:extLst>
              <a:ext uri="{FF2B5EF4-FFF2-40B4-BE49-F238E27FC236}">
                <a16:creationId xmlns:a16="http://schemas.microsoft.com/office/drawing/2014/main" id="{E6B1CB04-7D8A-4604-93DF-C5D85242BA88}"/>
              </a:ext>
            </a:extLst>
          </p:cNvPr>
          <p:cNvSpPr/>
          <p:nvPr/>
        </p:nvSpPr>
        <p:spPr>
          <a:xfrm>
            <a:off x="8387551" y="5273152"/>
            <a:ext cx="2569926" cy="369332"/>
          </a:xfrm>
          <a:prstGeom prst="rect">
            <a:avLst/>
          </a:prstGeom>
        </p:spPr>
        <p:txBody>
          <a:bodyPr wrap="square">
            <a:spAutoFit/>
          </a:bodyPr>
          <a:lstStyle/>
          <a:p>
            <a:r>
              <a:rPr lang="es-MX" b="1" dirty="0" err="1">
                <a:solidFill>
                  <a:srgbClr val="7030A0"/>
                </a:solidFill>
              </a:rPr>
              <a:t>bathochromic</a:t>
            </a:r>
            <a:r>
              <a:rPr lang="es-MX" b="1" dirty="0">
                <a:solidFill>
                  <a:srgbClr val="7030A0"/>
                </a:solidFill>
              </a:rPr>
              <a:t> </a:t>
            </a:r>
            <a:r>
              <a:rPr lang="es-MX" b="1" dirty="0" err="1">
                <a:solidFill>
                  <a:srgbClr val="7030A0"/>
                </a:solidFill>
              </a:rPr>
              <a:t>effect</a:t>
            </a:r>
            <a:endParaRPr lang="es-MX" b="1" dirty="0">
              <a:solidFill>
                <a:srgbClr val="7030A0"/>
              </a:solidFill>
            </a:endParaRPr>
          </a:p>
        </p:txBody>
      </p:sp>
      <p:sp>
        <p:nvSpPr>
          <p:cNvPr id="22" name="Rectángulo 21">
            <a:extLst>
              <a:ext uri="{FF2B5EF4-FFF2-40B4-BE49-F238E27FC236}">
                <a16:creationId xmlns:a16="http://schemas.microsoft.com/office/drawing/2014/main" id="{516D573A-9472-4A49-AD04-A6D1A1407790}"/>
              </a:ext>
            </a:extLst>
          </p:cNvPr>
          <p:cNvSpPr/>
          <p:nvPr/>
        </p:nvSpPr>
        <p:spPr>
          <a:xfrm>
            <a:off x="253449" y="5189269"/>
            <a:ext cx="5579698" cy="276999"/>
          </a:xfrm>
          <a:prstGeom prst="rect">
            <a:avLst/>
          </a:prstGeom>
        </p:spPr>
        <p:txBody>
          <a:bodyPr wrap="square">
            <a:spAutoFit/>
          </a:bodyPr>
          <a:lstStyle/>
          <a:p>
            <a:r>
              <a:rPr lang="es-MX" sz="1200" dirty="0" err="1"/>
              <a:t>Excellent</a:t>
            </a:r>
            <a:r>
              <a:rPr lang="es-MX" sz="1200" dirty="0"/>
              <a:t> Stokes shift  (</a:t>
            </a:r>
            <a:r>
              <a:rPr lang="es-MX" sz="1200" b="1" dirty="0">
                <a:solidFill>
                  <a:srgbClr val="0070C0"/>
                </a:solidFill>
              </a:rPr>
              <a:t>272 nm</a:t>
            </a:r>
            <a:r>
              <a:rPr lang="es-MX" sz="1200" dirty="0"/>
              <a:t>)</a:t>
            </a:r>
            <a:r>
              <a:rPr lang="es-MX" sz="1200" b="1" dirty="0"/>
              <a:t> </a:t>
            </a:r>
            <a:r>
              <a:rPr lang="es-MX" sz="1200" dirty="0" err="1"/>
              <a:t>for</a:t>
            </a:r>
            <a:r>
              <a:rPr lang="es-MX" sz="1200" dirty="0"/>
              <a:t> </a:t>
            </a:r>
            <a:r>
              <a:rPr lang="es-MX" sz="1200" dirty="0" err="1"/>
              <a:t>Flugi</a:t>
            </a:r>
            <a:r>
              <a:rPr lang="es-MX" sz="1200" b="1" dirty="0"/>
              <a:t> 3 </a:t>
            </a:r>
            <a:r>
              <a:rPr lang="es-MX" sz="1200" dirty="0" err="1"/>
              <a:t>but</a:t>
            </a:r>
            <a:r>
              <a:rPr lang="es-MX" sz="1200" dirty="0"/>
              <a:t> </a:t>
            </a:r>
            <a:r>
              <a:rPr lang="es-MX" sz="1200" dirty="0" err="1"/>
              <a:t>low</a:t>
            </a:r>
            <a:r>
              <a:rPr lang="es-MX" sz="1200" dirty="0"/>
              <a:t> </a:t>
            </a:r>
            <a:r>
              <a:rPr lang="es-MX" sz="1200" dirty="0" err="1"/>
              <a:t>bright</a:t>
            </a:r>
            <a:r>
              <a:rPr lang="es-MX" sz="1200" dirty="0"/>
              <a:t> </a:t>
            </a:r>
            <a:r>
              <a:rPr lang="es-MX" sz="1200" dirty="0" err="1"/>
              <a:t>not</a:t>
            </a:r>
            <a:r>
              <a:rPr lang="es-MX" sz="1200" dirty="0"/>
              <a:t> </a:t>
            </a:r>
            <a:r>
              <a:rPr lang="es-MX" sz="1200" dirty="0" err="1"/>
              <a:t>useful</a:t>
            </a:r>
            <a:r>
              <a:rPr lang="es-MX" sz="1200" dirty="0"/>
              <a:t> as </a:t>
            </a:r>
            <a:r>
              <a:rPr lang="es-MX" sz="1200" dirty="0" err="1"/>
              <a:t>imaging</a:t>
            </a:r>
            <a:r>
              <a:rPr lang="es-MX" sz="1200" dirty="0"/>
              <a:t> </a:t>
            </a:r>
            <a:r>
              <a:rPr lang="es-MX" sz="1200" dirty="0" err="1"/>
              <a:t>probes</a:t>
            </a:r>
            <a:r>
              <a:rPr lang="es-MX" sz="1200" dirty="0"/>
              <a:t> </a:t>
            </a:r>
          </a:p>
        </p:txBody>
      </p:sp>
      <p:cxnSp>
        <p:nvCxnSpPr>
          <p:cNvPr id="24" name="Conector recto 23">
            <a:extLst>
              <a:ext uri="{FF2B5EF4-FFF2-40B4-BE49-F238E27FC236}">
                <a16:creationId xmlns:a16="http://schemas.microsoft.com/office/drawing/2014/main" id="{7D48C709-426B-4DE8-A26B-4FDE93689266}"/>
              </a:ext>
            </a:extLst>
          </p:cNvPr>
          <p:cNvCxnSpPr>
            <a:cxnSpLocks/>
          </p:cNvCxnSpPr>
          <p:nvPr/>
        </p:nvCxnSpPr>
        <p:spPr>
          <a:xfrm>
            <a:off x="389550" y="2432807"/>
            <a:ext cx="2277611" cy="0"/>
          </a:xfrm>
          <a:prstGeom prst="line">
            <a:avLst/>
          </a:prstGeom>
        </p:spPr>
        <p:style>
          <a:lnRef idx="3">
            <a:schemeClr val="accent5"/>
          </a:lnRef>
          <a:fillRef idx="0">
            <a:schemeClr val="accent5"/>
          </a:fillRef>
          <a:effectRef idx="2">
            <a:schemeClr val="accent5"/>
          </a:effectRef>
          <a:fontRef idx="minor">
            <a:schemeClr val="tx1"/>
          </a:fontRef>
        </p:style>
      </p:cxnSp>
      <p:sp>
        <p:nvSpPr>
          <p:cNvPr id="26" name="Rectángulo 25">
            <a:extLst>
              <a:ext uri="{FF2B5EF4-FFF2-40B4-BE49-F238E27FC236}">
                <a16:creationId xmlns:a16="http://schemas.microsoft.com/office/drawing/2014/main" id="{481E6CAC-BCC8-4C78-9023-F2DC28D9DB19}"/>
              </a:ext>
            </a:extLst>
          </p:cNvPr>
          <p:cNvSpPr/>
          <p:nvPr/>
        </p:nvSpPr>
        <p:spPr>
          <a:xfrm>
            <a:off x="253449" y="5436970"/>
            <a:ext cx="6096000" cy="276999"/>
          </a:xfrm>
          <a:prstGeom prst="rect">
            <a:avLst/>
          </a:prstGeom>
        </p:spPr>
        <p:txBody>
          <a:bodyPr>
            <a:spAutoFit/>
          </a:bodyPr>
          <a:lstStyle/>
          <a:p>
            <a:r>
              <a:rPr lang="es-MX" sz="1200" dirty="0"/>
              <a:t>Good Stokes shift  (</a:t>
            </a:r>
            <a:r>
              <a:rPr lang="es-MX" sz="1200" b="1" dirty="0">
                <a:solidFill>
                  <a:srgbClr val="0070C0"/>
                </a:solidFill>
              </a:rPr>
              <a:t>142 nm</a:t>
            </a:r>
            <a:r>
              <a:rPr lang="es-MX" sz="1200" dirty="0"/>
              <a:t>)</a:t>
            </a:r>
            <a:r>
              <a:rPr lang="es-MX" sz="1200" b="1" dirty="0"/>
              <a:t> </a:t>
            </a:r>
            <a:r>
              <a:rPr lang="es-MX" sz="1200" dirty="0" err="1"/>
              <a:t>for</a:t>
            </a:r>
            <a:r>
              <a:rPr lang="es-MX" sz="1200" dirty="0"/>
              <a:t> </a:t>
            </a:r>
            <a:r>
              <a:rPr lang="es-MX" sz="1200" dirty="0" err="1"/>
              <a:t>Flugi</a:t>
            </a:r>
            <a:r>
              <a:rPr lang="es-MX" sz="1200" b="1" dirty="0"/>
              <a:t> 14 </a:t>
            </a:r>
            <a:r>
              <a:rPr lang="es-MX" sz="1200" dirty="0"/>
              <a:t>and </a:t>
            </a:r>
            <a:r>
              <a:rPr lang="es-MX" sz="1200" dirty="0" err="1"/>
              <a:t>excellent</a:t>
            </a:r>
            <a:r>
              <a:rPr lang="es-MX" sz="1200" dirty="0"/>
              <a:t> </a:t>
            </a:r>
            <a:r>
              <a:rPr lang="es-MX" sz="1200" dirty="0" err="1"/>
              <a:t>bright</a:t>
            </a:r>
            <a:r>
              <a:rPr lang="es-MX" sz="1200" dirty="0"/>
              <a:t> </a:t>
            </a:r>
            <a:r>
              <a:rPr lang="es-MX" sz="1200" dirty="0" err="1"/>
              <a:t>useful</a:t>
            </a:r>
            <a:r>
              <a:rPr lang="es-MX" sz="1200" dirty="0"/>
              <a:t> as </a:t>
            </a:r>
            <a:r>
              <a:rPr lang="es-MX" sz="1200" dirty="0" err="1"/>
              <a:t>imagin</a:t>
            </a:r>
            <a:r>
              <a:rPr lang="es-MX" sz="1200" dirty="0"/>
              <a:t> </a:t>
            </a:r>
            <a:r>
              <a:rPr lang="es-MX" sz="1200" dirty="0" err="1"/>
              <a:t>probes</a:t>
            </a:r>
            <a:r>
              <a:rPr lang="es-MX" sz="1200" dirty="0"/>
              <a:t>   </a:t>
            </a:r>
          </a:p>
        </p:txBody>
      </p:sp>
      <p:sp>
        <p:nvSpPr>
          <p:cNvPr id="27" name="Rectángulo 26">
            <a:extLst>
              <a:ext uri="{FF2B5EF4-FFF2-40B4-BE49-F238E27FC236}">
                <a16:creationId xmlns:a16="http://schemas.microsoft.com/office/drawing/2014/main" id="{47B89739-21B3-4EC8-B734-03A12BD9222F}"/>
              </a:ext>
            </a:extLst>
          </p:cNvPr>
          <p:cNvSpPr/>
          <p:nvPr/>
        </p:nvSpPr>
        <p:spPr>
          <a:xfrm>
            <a:off x="9417888" y="3722443"/>
            <a:ext cx="1539589" cy="307777"/>
          </a:xfrm>
          <a:prstGeom prst="rect">
            <a:avLst/>
          </a:prstGeom>
        </p:spPr>
        <p:txBody>
          <a:bodyPr wrap="none">
            <a:spAutoFit/>
          </a:bodyPr>
          <a:lstStyle/>
          <a:p>
            <a:r>
              <a:rPr lang="es-MX" sz="1400" b="1" dirty="0" err="1">
                <a:solidFill>
                  <a:srgbClr val="0070C0"/>
                </a:solidFill>
                <a:latin typeface="+mj-lt"/>
              </a:rPr>
              <a:t>Hypsochromic</a:t>
            </a:r>
            <a:r>
              <a:rPr lang="es-MX" sz="1400" b="1" dirty="0">
                <a:solidFill>
                  <a:srgbClr val="0070C0"/>
                </a:solidFill>
                <a:latin typeface="+mj-lt"/>
              </a:rPr>
              <a:t> shift</a:t>
            </a:r>
            <a:endParaRPr lang="es-MX" sz="1400" dirty="0">
              <a:solidFill>
                <a:srgbClr val="0070C0"/>
              </a:solidFill>
              <a:latin typeface="+mj-lt"/>
            </a:endParaRPr>
          </a:p>
        </p:txBody>
      </p:sp>
      <p:cxnSp>
        <p:nvCxnSpPr>
          <p:cNvPr id="29" name="Conector recto de flecha 28">
            <a:extLst>
              <a:ext uri="{FF2B5EF4-FFF2-40B4-BE49-F238E27FC236}">
                <a16:creationId xmlns:a16="http://schemas.microsoft.com/office/drawing/2014/main" id="{F8CA3A60-1CB3-4127-BE6E-218957944C7C}"/>
              </a:ext>
            </a:extLst>
          </p:cNvPr>
          <p:cNvCxnSpPr/>
          <p:nvPr/>
        </p:nvCxnSpPr>
        <p:spPr>
          <a:xfrm flipH="1">
            <a:off x="9342802" y="3722443"/>
            <a:ext cx="16068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E15C841A-AFFA-416B-BEEA-71E103B986CD}"/>
              </a:ext>
            </a:extLst>
          </p:cNvPr>
          <p:cNvPicPr>
            <a:picLocks noChangeAspect="1"/>
          </p:cNvPicPr>
          <p:nvPr/>
        </p:nvPicPr>
        <p:blipFill>
          <a:blip r:embed="rId8"/>
          <a:stretch>
            <a:fillRect/>
          </a:stretch>
        </p:blipFill>
        <p:spPr>
          <a:xfrm>
            <a:off x="11778555" y="6061992"/>
            <a:ext cx="409575" cy="638175"/>
          </a:xfrm>
          <a:prstGeom prst="rect">
            <a:avLst/>
          </a:prstGeom>
        </p:spPr>
      </p:pic>
      <p:pic>
        <p:nvPicPr>
          <p:cNvPr id="3" name="Imagen 2">
            <a:extLst>
              <a:ext uri="{FF2B5EF4-FFF2-40B4-BE49-F238E27FC236}">
                <a16:creationId xmlns:a16="http://schemas.microsoft.com/office/drawing/2014/main" id="{26E6DD61-CE94-431C-80E3-0E759D3F7E43}"/>
              </a:ext>
            </a:extLst>
          </p:cNvPr>
          <p:cNvPicPr>
            <a:picLocks noChangeAspect="1"/>
          </p:cNvPicPr>
          <p:nvPr/>
        </p:nvPicPr>
        <p:blipFill>
          <a:blip r:embed="rId9"/>
          <a:stretch>
            <a:fillRect/>
          </a:stretch>
        </p:blipFill>
        <p:spPr>
          <a:xfrm>
            <a:off x="11764213" y="5199231"/>
            <a:ext cx="342900" cy="752475"/>
          </a:xfrm>
          <a:prstGeom prst="rect">
            <a:avLst/>
          </a:prstGeom>
        </p:spPr>
      </p:pic>
      <p:pic>
        <p:nvPicPr>
          <p:cNvPr id="8" name="Imagen 7">
            <a:extLst>
              <a:ext uri="{FF2B5EF4-FFF2-40B4-BE49-F238E27FC236}">
                <a16:creationId xmlns:a16="http://schemas.microsoft.com/office/drawing/2014/main" id="{64E4CC19-9082-4949-B5E7-0EC24985201E}"/>
              </a:ext>
            </a:extLst>
          </p:cNvPr>
          <p:cNvPicPr>
            <a:picLocks noChangeAspect="1"/>
          </p:cNvPicPr>
          <p:nvPr/>
        </p:nvPicPr>
        <p:blipFill>
          <a:blip r:embed="rId10"/>
          <a:stretch>
            <a:fillRect/>
          </a:stretch>
        </p:blipFill>
        <p:spPr>
          <a:xfrm>
            <a:off x="11627420" y="3958877"/>
            <a:ext cx="457200" cy="1085850"/>
          </a:xfrm>
          <a:prstGeom prst="rect">
            <a:avLst/>
          </a:prstGeom>
        </p:spPr>
      </p:pic>
      <p:pic>
        <p:nvPicPr>
          <p:cNvPr id="9" name="Imagen 8">
            <a:extLst>
              <a:ext uri="{FF2B5EF4-FFF2-40B4-BE49-F238E27FC236}">
                <a16:creationId xmlns:a16="http://schemas.microsoft.com/office/drawing/2014/main" id="{5F8594A5-158F-4555-A6F5-6683B67F163D}"/>
              </a:ext>
            </a:extLst>
          </p:cNvPr>
          <p:cNvPicPr>
            <a:picLocks noChangeAspect="1"/>
          </p:cNvPicPr>
          <p:nvPr/>
        </p:nvPicPr>
        <p:blipFill>
          <a:blip r:embed="rId11"/>
          <a:stretch>
            <a:fillRect/>
          </a:stretch>
        </p:blipFill>
        <p:spPr>
          <a:xfrm>
            <a:off x="11574636" y="2806137"/>
            <a:ext cx="485775" cy="1114425"/>
          </a:xfrm>
          <a:prstGeom prst="rect">
            <a:avLst/>
          </a:prstGeom>
        </p:spPr>
      </p:pic>
    </p:spTree>
    <p:extLst>
      <p:ext uri="{BB962C8B-B14F-4D97-AF65-F5344CB8AC3E}">
        <p14:creationId xmlns:p14="http://schemas.microsoft.com/office/powerpoint/2010/main" val="366820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B807015-504D-4F62-92F7-5C8111E575B4}"/>
              </a:ext>
            </a:extLst>
          </p:cNvPr>
          <p:cNvPicPr>
            <a:picLocks noChangeAspect="1"/>
          </p:cNvPicPr>
          <p:nvPr/>
        </p:nvPicPr>
        <p:blipFill>
          <a:blip r:embed="rId3"/>
          <a:stretch>
            <a:fillRect/>
          </a:stretch>
        </p:blipFill>
        <p:spPr>
          <a:xfrm>
            <a:off x="603858" y="1481505"/>
            <a:ext cx="7058643" cy="1102913"/>
          </a:xfrm>
          <a:prstGeom prst="rect">
            <a:avLst/>
          </a:prstGeom>
        </p:spPr>
      </p:pic>
      <p:pic>
        <p:nvPicPr>
          <p:cNvPr id="5" name="Imagen 4">
            <a:extLst>
              <a:ext uri="{FF2B5EF4-FFF2-40B4-BE49-F238E27FC236}">
                <a16:creationId xmlns:a16="http://schemas.microsoft.com/office/drawing/2014/main" id="{111E3F18-8D32-4FBC-B9C5-0F40DA476FD4}"/>
              </a:ext>
            </a:extLst>
          </p:cNvPr>
          <p:cNvPicPr>
            <a:picLocks noChangeAspect="1"/>
          </p:cNvPicPr>
          <p:nvPr/>
        </p:nvPicPr>
        <p:blipFill>
          <a:blip r:embed="rId4"/>
          <a:stretch>
            <a:fillRect/>
          </a:stretch>
        </p:blipFill>
        <p:spPr>
          <a:xfrm>
            <a:off x="1766656" y="3311432"/>
            <a:ext cx="4889202" cy="2867425"/>
          </a:xfrm>
          <a:prstGeom prst="rect">
            <a:avLst/>
          </a:prstGeom>
        </p:spPr>
      </p:pic>
      <p:pic>
        <p:nvPicPr>
          <p:cNvPr id="6" name="Imagen 5">
            <a:extLst>
              <a:ext uri="{FF2B5EF4-FFF2-40B4-BE49-F238E27FC236}">
                <a16:creationId xmlns:a16="http://schemas.microsoft.com/office/drawing/2014/main" id="{1AE365D8-9800-4346-8883-AA9F6246E6DC}"/>
              </a:ext>
            </a:extLst>
          </p:cNvPr>
          <p:cNvPicPr>
            <a:picLocks noChangeAspect="1"/>
          </p:cNvPicPr>
          <p:nvPr/>
        </p:nvPicPr>
        <p:blipFill>
          <a:blip r:embed="rId5"/>
          <a:stretch>
            <a:fillRect/>
          </a:stretch>
        </p:blipFill>
        <p:spPr>
          <a:xfrm>
            <a:off x="7725717" y="992503"/>
            <a:ext cx="4373695" cy="4071675"/>
          </a:xfrm>
          <a:prstGeom prst="rect">
            <a:avLst/>
          </a:prstGeom>
        </p:spPr>
      </p:pic>
      <p:sp>
        <p:nvSpPr>
          <p:cNvPr id="7" name="Rectángulo 6">
            <a:extLst>
              <a:ext uri="{FF2B5EF4-FFF2-40B4-BE49-F238E27FC236}">
                <a16:creationId xmlns:a16="http://schemas.microsoft.com/office/drawing/2014/main" id="{3FA36A83-9A74-43DB-80C1-FEC03BE9A73E}"/>
              </a:ext>
            </a:extLst>
          </p:cNvPr>
          <p:cNvSpPr/>
          <p:nvPr/>
        </p:nvSpPr>
        <p:spPr>
          <a:xfrm>
            <a:off x="7903154" y="5085617"/>
            <a:ext cx="1697110" cy="738664"/>
          </a:xfrm>
          <a:prstGeom prst="rect">
            <a:avLst/>
          </a:prstGeom>
        </p:spPr>
        <p:txBody>
          <a:bodyPr wrap="square">
            <a:spAutoFit/>
          </a:bodyPr>
          <a:lstStyle/>
          <a:p>
            <a:pPr algn="ctr"/>
            <a:r>
              <a:rPr lang="en-US" sz="1400" dirty="0"/>
              <a:t>Colocalization of Flugi_42 in </a:t>
            </a:r>
            <a:r>
              <a:rPr lang="es-MX" sz="1400" dirty="0" err="1"/>
              <a:t>mitochondria</a:t>
            </a:r>
            <a:endParaRPr lang="es-MX" sz="1400" dirty="0"/>
          </a:p>
        </p:txBody>
      </p:sp>
      <p:sp>
        <p:nvSpPr>
          <p:cNvPr id="8" name="Rectángulo 7">
            <a:extLst>
              <a:ext uri="{FF2B5EF4-FFF2-40B4-BE49-F238E27FC236}">
                <a16:creationId xmlns:a16="http://schemas.microsoft.com/office/drawing/2014/main" id="{0F176714-9AA1-4332-8DF5-0F93E0404A35}"/>
              </a:ext>
            </a:extLst>
          </p:cNvPr>
          <p:cNvSpPr/>
          <p:nvPr/>
        </p:nvSpPr>
        <p:spPr>
          <a:xfrm>
            <a:off x="9377331" y="5042118"/>
            <a:ext cx="1356220" cy="1815882"/>
          </a:xfrm>
          <a:prstGeom prst="rect">
            <a:avLst/>
          </a:prstGeom>
        </p:spPr>
        <p:txBody>
          <a:bodyPr wrap="square">
            <a:spAutoFit/>
          </a:bodyPr>
          <a:lstStyle/>
          <a:p>
            <a:pPr algn="ctr"/>
            <a:r>
              <a:rPr lang="es-MX" sz="1400" dirty="0"/>
              <a:t>Different</a:t>
            </a:r>
          </a:p>
          <a:p>
            <a:pPr algn="ctr"/>
            <a:r>
              <a:rPr lang="en-US" sz="1400" dirty="0"/>
              <a:t>patterns of cell staining observed with Flugi_43. (</a:t>
            </a:r>
            <a:r>
              <a:rPr lang="es-MX" sz="1400" dirty="0" err="1"/>
              <a:t>cytoplasm</a:t>
            </a:r>
            <a:r>
              <a:rPr lang="es-MX" sz="1400" dirty="0"/>
              <a:t> and the plasma </a:t>
            </a:r>
            <a:r>
              <a:rPr lang="es-MX" sz="1400" dirty="0" err="1"/>
              <a:t>membrane</a:t>
            </a:r>
            <a:r>
              <a:rPr lang="es-MX" sz="1400" dirty="0"/>
              <a:t>)</a:t>
            </a:r>
          </a:p>
        </p:txBody>
      </p:sp>
      <p:sp>
        <p:nvSpPr>
          <p:cNvPr id="9" name="Rectángulo 8">
            <a:extLst>
              <a:ext uri="{FF2B5EF4-FFF2-40B4-BE49-F238E27FC236}">
                <a16:creationId xmlns:a16="http://schemas.microsoft.com/office/drawing/2014/main" id="{ADA08454-224A-45D5-9862-37863FCC7652}"/>
              </a:ext>
            </a:extLst>
          </p:cNvPr>
          <p:cNvSpPr/>
          <p:nvPr/>
        </p:nvSpPr>
        <p:spPr>
          <a:xfrm>
            <a:off x="10670123" y="5064178"/>
            <a:ext cx="1205219" cy="1384995"/>
          </a:xfrm>
          <a:prstGeom prst="rect">
            <a:avLst/>
          </a:prstGeom>
        </p:spPr>
        <p:txBody>
          <a:bodyPr wrap="square">
            <a:spAutoFit/>
          </a:bodyPr>
          <a:lstStyle/>
          <a:p>
            <a:pPr algn="ctr"/>
            <a:r>
              <a:rPr lang="en-US" sz="1400" dirty="0"/>
              <a:t>Flugi_42 fluorescent staining was affected</a:t>
            </a:r>
          </a:p>
          <a:p>
            <a:pPr algn="ctr"/>
            <a:r>
              <a:rPr lang="es-MX" sz="1400" dirty="0" err="1"/>
              <a:t>with</a:t>
            </a:r>
            <a:r>
              <a:rPr lang="es-MX" sz="1400" dirty="0"/>
              <a:t> PK11195.</a:t>
            </a:r>
          </a:p>
        </p:txBody>
      </p:sp>
      <p:pic>
        <p:nvPicPr>
          <p:cNvPr id="10" name="Imagen 9">
            <a:extLst>
              <a:ext uri="{FF2B5EF4-FFF2-40B4-BE49-F238E27FC236}">
                <a16:creationId xmlns:a16="http://schemas.microsoft.com/office/drawing/2014/main" id="{86A2783C-3F38-4B08-A2CC-92A85B631072}"/>
              </a:ext>
            </a:extLst>
          </p:cNvPr>
          <p:cNvPicPr>
            <a:picLocks noChangeAspect="1"/>
          </p:cNvPicPr>
          <p:nvPr/>
        </p:nvPicPr>
        <p:blipFill>
          <a:blip r:embed="rId6"/>
          <a:stretch>
            <a:fillRect/>
          </a:stretch>
        </p:blipFill>
        <p:spPr>
          <a:xfrm>
            <a:off x="10813198" y="17737"/>
            <a:ext cx="1102662" cy="891514"/>
          </a:xfrm>
          <a:prstGeom prst="rect">
            <a:avLst/>
          </a:prstGeom>
        </p:spPr>
      </p:pic>
      <p:sp>
        <p:nvSpPr>
          <p:cNvPr id="11" name="CuadroTexto 10">
            <a:extLst>
              <a:ext uri="{FF2B5EF4-FFF2-40B4-BE49-F238E27FC236}">
                <a16:creationId xmlns:a16="http://schemas.microsoft.com/office/drawing/2014/main" id="{65BAC5DA-171C-497F-A341-3ABB730623B8}"/>
              </a:ext>
            </a:extLst>
          </p:cNvPr>
          <p:cNvSpPr txBox="1"/>
          <p:nvPr/>
        </p:nvSpPr>
        <p:spPr>
          <a:xfrm>
            <a:off x="11364529" y="663287"/>
            <a:ext cx="827471" cy="307777"/>
          </a:xfrm>
          <a:prstGeom prst="rect">
            <a:avLst/>
          </a:prstGeom>
          <a:noFill/>
        </p:spPr>
        <p:txBody>
          <a:bodyPr wrap="none" rtlCol="0">
            <a:spAutoFit/>
          </a:bodyPr>
          <a:lstStyle/>
          <a:p>
            <a:r>
              <a:rPr lang="es-MX" sz="1400" dirty="0"/>
              <a:t>PK11195</a:t>
            </a:r>
          </a:p>
        </p:txBody>
      </p:sp>
      <p:sp>
        <p:nvSpPr>
          <p:cNvPr id="12" name="Rectángulo 11">
            <a:extLst>
              <a:ext uri="{FF2B5EF4-FFF2-40B4-BE49-F238E27FC236}">
                <a16:creationId xmlns:a16="http://schemas.microsoft.com/office/drawing/2014/main" id="{6572C62E-76A2-4BA9-8A72-5C6227D3D344}"/>
              </a:ext>
            </a:extLst>
          </p:cNvPr>
          <p:cNvSpPr/>
          <p:nvPr/>
        </p:nvSpPr>
        <p:spPr>
          <a:xfrm>
            <a:off x="603858" y="2584418"/>
            <a:ext cx="1728037" cy="307777"/>
          </a:xfrm>
          <a:prstGeom prst="rect">
            <a:avLst/>
          </a:prstGeom>
        </p:spPr>
        <p:txBody>
          <a:bodyPr wrap="none">
            <a:spAutoFit/>
          </a:bodyPr>
          <a:lstStyle/>
          <a:p>
            <a:r>
              <a:rPr lang="es-MX" sz="1400" dirty="0" err="1"/>
              <a:t>treatment</a:t>
            </a:r>
            <a:r>
              <a:rPr lang="es-MX" sz="1400" dirty="0"/>
              <a:t> </a:t>
            </a:r>
            <a:r>
              <a:rPr lang="es-MX" sz="1400" dirty="0" err="1"/>
              <a:t>of</a:t>
            </a:r>
            <a:r>
              <a:rPr lang="es-MX" sz="1400" dirty="0"/>
              <a:t> </a:t>
            </a:r>
            <a:r>
              <a:rPr lang="es-MX" sz="1400" dirty="0" err="1"/>
              <a:t>anxiety</a:t>
            </a:r>
            <a:r>
              <a:rPr lang="es-MX" sz="1400" dirty="0"/>
              <a:t> </a:t>
            </a:r>
            <a:endParaRPr lang="es-MX" sz="1400" b="1" i="1" dirty="0">
              <a:solidFill>
                <a:schemeClr val="accent1"/>
              </a:solidFill>
            </a:endParaRPr>
          </a:p>
        </p:txBody>
      </p:sp>
      <p:sp>
        <p:nvSpPr>
          <p:cNvPr id="13" name="Rectángulo 12">
            <a:extLst>
              <a:ext uri="{FF2B5EF4-FFF2-40B4-BE49-F238E27FC236}">
                <a16:creationId xmlns:a16="http://schemas.microsoft.com/office/drawing/2014/main" id="{018A7790-BEDD-4699-BC9D-3F4091491C4C}"/>
              </a:ext>
            </a:extLst>
          </p:cNvPr>
          <p:cNvSpPr/>
          <p:nvPr/>
        </p:nvSpPr>
        <p:spPr>
          <a:xfrm>
            <a:off x="461285" y="165545"/>
            <a:ext cx="7138000" cy="1200329"/>
          </a:xfrm>
          <a:prstGeom prst="rect">
            <a:avLst/>
          </a:prstGeom>
        </p:spPr>
        <p:txBody>
          <a:bodyPr wrap="square">
            <a:spAutoFit/>
          </a:bodyPr>
          <a:lstStyle/>
          <a:p>
            <a:pPr algn="just"/>
            <a:r>
              <a:rPr lang="en-US" dirty="0"/>
              <a:t>To determine whether these compounds could be used as </a:t>
            </a:r>
            <a:r>
              <a:rPr lang="en-US" dirty="0">
                <a:solidFill>
                  <a:srgbClr val="0070C0"/>
                </a:solidFill>
              </a:rPr>
              <a:t>imaging probes for the mitochondrial benzodiazepine receptor TSPO</a:t>
            </a:r>
            <a:r>
              <a:rPr lang="en-US" dirty="0"/>
              <a:t>, we studied their localization in PC-3 prostate carcinoma cells. These cells show a high level of TSPO expression that is thought to be a hallmark of prostate </a:t>
            </a:r>
            <a:r>
              <a:rPr lang="es-MX" dirty="0"/>
              <a:t>cáncer.</a:t>
            </a:r>
          </a:p>
        </p:txBody>
      </p:sp>
      <p:pic>
        <p:nvPicPr>
          <p:cNvPr id="2" name="Imagen 1">
            <a:extLst>
              <a:ext uri="{FF2B5EF4-FFF2-40B4-BE49-F238E27FC236}">
                <a16:creationId xmlns:a16="http://schemas.microsoft.com/office/drawing/2014/main" id="{4DE4817A-CA56-4904-86FA-A84FDB5A1068}"/>
              </a:ext>
            </a:extLst>
          </p:cNvPr>
          <p:cNvPicPr>
            <a:picLocks noChangeAspect="1"/>
          </p:cNvPicPr>
          <p:nvPr/>
        </p:nvPicPr>
        <p:blipFill>
          <a:blip r:embed="rId7"/>
          <a:stretch>
            <a:fillRect/>
          </a:stretch>
        </p:blipFill>
        <p:spPr>
          <a:xfrm>
            <a:off x="179995" y="4126019"/>
            <a:ext cx="847725" cy="619125"/>
          </a:xfrm>
          <a:prstGeom prst="rect">
            <a:avLst/>
          </a:prstGeom>
        </p:spPr>
      </p:pic>
      <p:pic>
        <p:nvPicPr>
          <p:cNvPr id="3" name="Imagen 2">
            <a:extLst>
              <a:ext uri="{FF2B5EF4-FFF2-40B4-BE49-F238E27FC236}">
                <a16:creationId xmlns:a16="http://schemas.microsoft.com/office/drawing/2014/main" id="{AEE0F33B-BE6B-4515-A360-8E0CC7D1B94C}"/>
              </a:ext>
            </a:extLst>
          </p:cNvPr>
          <p:cNvPicPr>
            <a:picLocks noChangeAspect="1"/>
          </p:cNvPicPr>
          <p:nvPr/>
        </p:nvPicPr>
        <p:blipFill>
          <a:blip r:embed="rId8"/>
          <a:stretch>
            <a:fillRect/>
          </a:stretch>
        </p:blipFill>
        <p:spPr>
          <a:xfrm>
            <a:off x="414317" y="4947981"/>
            <a:ext cx="438150" cy="876300"/>
          </a:xfrm>
          <a:prstGeom prst="rect">
            <a:avLst/>
          </a:prstGeom>
        </p:spPr>
      </p:pic>
    </p:spTree>
    <p:extLst>
      <p:ext uri="{BB962C8B-B14F-4D97-AF65-F5344CB8AC3E}">
        <p14:creationId xmlns:p14="http://schemas.microsoft.com/office/powerpoint/2010/main" val="1439975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1082621-A38A-4CE8-816C-B4BCC0F5CB47}"/>
              </a:ext>
            </a:extLst>
          </p:cNvPr>
          <p:cNvPicPr>
            <a:picLocks noChangeAspect="1"/>
          </p:cNvPicPr>
          <p:nvPr/>
        </p:nvPicPr>
        <p:blipFill>
          <a:blip r:embed="rId3"/>
          <a:stretch>
            <a:fillRect/>
          </a:stretch>
        </p:blipFill>
        <p:spPr>
          <a:xfrm>
            <a:off x="2745325" y="607689"/>
            <a:ext cx="6315075" cy="6124575"/>
          </a:xfrm>
          <a:prstGeom prst="rect">
            <a:avLst/>
          </a:prstGeom>
        </p:spPr>
      </p:pic>
      <p:sp>
        <p:nvSpPr>
          <p:cNvPr id="5" name="Rectángulo 4">
            <a:extLst>
              <a:ext uri="{FF2B5EF4-FFF2-40B4-BE49-F238E27FC236}">
                <a16:creationId xmlns:a16="http://schemas.microsoft.com/office/drawing/2014/main" id="{8AE85D53-9095-4453-BB80-B27515F7F407}"/>
              </a:ext>
            </a:extLst>
          </p:cNvPr>
          <p:cNvSpPr/>
          <p:nvPr/>
        </p:nvSpPr>
        <p:spPr>
          <a:xfrm>
            <a:off x="9165864" y="6478671"/>
            <a:ext cx="2322046" cy="307777"/>
          </a:xfrm>
          <a:prstGeom prst="rect">
            <a:avLst/>
          </a:prstGeom>
        </p:spPr>
        <p:txBody>
          <a:bodyPr wrap="none">
            <a:spAutoFit/>
          </a:bodyPr>
          <a:lstStyle/>
          <a:p>
            <a:r>
              <a:rPr lang="en-US" sz="1400" i="1" dirty="0"/>
              <a:t>New J. Chem., </a:t>
            </a:r>
            <a:r>
              <a:rPr lang="en-US" sz="1400" b="1" dirty="0"/>
              <a:t>2014</a:t>
            </a:r>
            <a:r>
              <a:rPr lang="en-US" sz="1400" dirty="0"/>
              <a:t>, </a:t>
            </a:r>
            <a:r>
              <a:rPr lang="en-US" sz="1400" i="1" dirty="0"/>
              <a:t>38</a:t>
            </a:r>
            <a:r>
              <a:rPr lang="en-US" sz="1400" dirty="0"/>
              <a:t>, 4607</a:t>
            </a:r>
            <a:endParaRPr lang="es-MX" sz="1400" dirty="0"/>
          </a:p>
        </p:txBody>
      </p:sp>
      <p:sp>
        <p:nvSpPr>
          <p:cNvPr id="2" name="Rectángulo 1">
            <a:extLst>
              <a:ext uri="{FF2B5EF4-FFF2-40B4-BE49-F238E27FC236}">
                <a16:creationId xmlns:a16="http://schemas.microsoft.com/office/drawing/2014/main" id="{69B5F43F-F650-4378-B188-68C0C4B5F603}"/>
              </a:ext>
            </a:extLst>
          </p:cNvPr>
          <p:cNvSpPr/>
          <p:nvPr/>
        </p:nvSpPr>
        <p:spPr>
          <a:xfrm>
            <a:off x="2028433" y="22914"/>
            <a:ext cx="8496893" cy="584775"/>
          </a:xfrm>
          <a:prstGeom prst="rect">
            <a:avLst/>
          </a:prstGeom>
        </p:spPr>
        <p:txBody>
          <a:bodyPr wrap="square">
            <a:spAutoFit/>
          </a:bodyPr>
          <a:lstStyle/>
          <a:p>
            <a:r>
              <a:rPr lang="en-US" sz="3200" b="1" dirty="0">
                <a:solidFill>
                  <a:srgbClr val="7030A0"/>
                </a:solidFill>
              </a:rPr>
              <a:t>Excited state intramolecular proton transfer </a:t>
            </a:r>
            <a:endParaRPr lang="es-MX" sz="3200" b="1" dirty="0"/>
          </a:p>
        </p:txBody>
      </p:sp>
    </p:spTree>
    <p:extLst>
      <p:ext uri="{BB962C8B-B14F-4D97-AF65-F5344CB8AC3E}">
        <p14:creationId xmlns:p14="http://schemas.microsoft.com/office/powerpoint/2010/main" val="689823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FC56FF9-FD51-4A00-9050-93D82C9058FF}"/>
              </a:ext>
            </a:extLst>
          </p:cNvPr>
          <p:cNvSpPr/>
          <p:nvPr/>
        </p:nvSpPr>
        <p:spPr>
          <a:xfrm>
            <a:off x="657725" y="125034"/>
            <a:ext cx="10803347" cy="646331"/>
          </a:xfrm>
          <a:prstGeom prst="rect">
            <a:avLst/>
          </a:prstGeom>
        </p:spPr>
        <p:txBody>
          <a:bodyPr wrap="square">
            <a:spAutoFit/>
          </a:bodyPr>
          <a:lstStyle/>
          <a:p>
            <a:pPr algn="just"/>
            <a:r>
              <a:rPr lang="en-US" b="1" dirty="0" err="1">
                <a:solidFill>
                  <a:srgbClr val="00B050"/>
                </a:solidFill>
                <a:latin typeface="AdvOT999035f4"/>
              </a:rPr>
              <a:t>Imidazo</a:t>
            </a:r>
            <a:r>
              <a:rPr lang="en-US" b="1" dirty="0">
                <a:solidFill>
                  <a:srgbClr val="00B050"/>
                </a:solidFill>
                <a:latin typeface="AdvOT999035f4"/>
              </a:rPr>
              <a:t>[1,2-</a:t>
            </a:r>
            <a:r>
              <a:rPr lang="en-US" b="1" dirty="0">
                <a:solidFill>
                  <a:srgbClr val="00B050"/>
                </a:solidFill>
                <a:latin typeface="AdvOTce71c481.I"/>
              </a:rPr>
              <a:t>a</a:t>
            </a:r>
            <a:r>
              <a:rPr lang="en-US" b="1" dirty="0">
                <a:solidFill>
                  <a:srgbClr val="00B050"/>
                </a:solidFill>
                <a:latin typeface="AdvOT999035f4"/>
              </a:rPr>
              <a:t>]-pyridines</a:t>
            </a:r>
            <a:r>
              <a:rPr lang="en-US" dirty="0">
                <a:latin typeface="AdvOT999035f4"/>
              </a:rPr>
              <a:t> </a:t>
            </a:r>
            <a:r>
              <a:rPr lang="en-US" b="1" dirty="0">
                <a:latin typeface="AdvOTaa6301a5.B"/>
              </a:rPr>
              <a:t>13</a:t>
            </a:r>
            <a:r>
              <a:rPr lang="en-US" dirty="0">
                <a:latin typeface="AdvOTaa6301a5.B"/>
              </a:rPr>
              <a:t> </a:t>
            </a:r>
            <a:r>
              <a:rPr lang="en-US" dirty="0">
                <a:latin typeface="AdvOT999035f4"/>
              </a:rPr>
              <a:t>with a similar structure were prepared under copper and glucose catalysis, resulting in systems with </a:t>
            </a:r>
            <a:r>
              <a:rPr lang="en-US" dirty="0">
                <a:solidFill>
                  <a:srgbClr val="7030A0"/>
                </a:solidFill>
                <a:latin typeface="AdvOT999035f4"/>
              </a:rPr>
              <a:t>excited state intramolecular proton transfer </a:t>
            </a:r>
            <a:r>
              <a:rPr lang="en-US" dirty="0">
                <a:latin typeface="AdvOT999035f4"/>
              </a:rPr>
              <a:t>(ESIPT) characteristics.</a:t>
            </a:r>
            <a:endParaRPr lang="es-MX" dirty="0"/>
          </a:p>
        </p:txBody>
      </p:sp>
      <p:pic>
        <p:nvPicPr>
          <p:cNvPr id="5" name="Imagen 4">
            <a:extLst>
              <a:ext uri="{FF2B5EF4-FFF2-40B4-BE49-F238E27FC236}">
                <a16:creationId xmlns:a16="http://schemas.microsoft.com/office/drawing/2014/main" id="{0D668B5D-02D6-424E-8BC8-D5631438A792}"/>
              </a:ext>
            </a:extLst>
          </p:cNvPr>
          <p:cNvPicPr>
            <a:picLocks noChangeAspect="1"/>
          </p:cNvPicPr>
          <p:nvPr/>
        </p:nvPicPr>
        <p:blipFill>
          <a:blip r:embed="rId3"/>
          <a:stretch>
            <a:fillRect/>
          </a:stretch>
        </p:blipFill>
        <p:spPr>
          <a:xfrm>
            <a:off x="850097" y="1664477"/>
            <a:ext cx="4730998" cy="4277014"/>
          </a:xfrm>
          <a:prstGeom prst="rect">
            <a:avLst/>
          </a:prstGeom>
        </p:spPr>
      </p:pic>
      <p:sp>
        <p:nvSpPr>
          <p:cNvPr id="6" name="Rectángulo 5">
            <a:extLst>
              <a:ext uri="{FF2B5EF4-FFF2-40B4-BE49-F238E27FC236}">
                <a16:creationId xmlns:a16="http://schemas.microsoft.com/office/drawing/2014/main" id="{F10DADD5-E799-489F-88F7-99AA869A3779}"/>
              </a:ext>
            </a:extLst>
          </p:cNvPr>
          <p:cNvSpPr/>
          <p:nvPr/>
        </p:nvSpPr>
        <p:spPr>
          <a:xfrm>
            <a:off x="186430" y="6550223"/>
            <a:ext cx="7475621" cy="307777"/>
          </a:xfrm>
          <a:prstGeom prst="rect">
            <a:avLst/>
          </a:prstGeom>
        </p:spPr>
        <p:txBody>
          <a:bodyPr wrap="square">
            <a:spAutoFit/>
          </a:bodyPr>
          <a:lstStyle/>
          <a:p>
            <a:r>
              <a:rPr lang="es-MX" sz="1400" dirty="0"/>
              <a:t>B. </a:t>
            </a:r>
            <a:r>
              <a:rPr lang="es-MX" sz="1400" dirty="0" err="1"/>
              <a:t>Umamahesh</a:t>
            </a:r>
            <a:r>
              <a:rPr lang="es-MX" sz="1400" dirty="0"/>
              <a:t> and K. I. </a:t>
            </a:r>
            <a:r>
              <a:rPr lang="es-MX" sz="1400" dirty="0" err="1"/>
              <a:t>Sathiyanarayanan</a:t>
            </a:r>
            <a:r>
              <a:rPr lang="es-MX" sz="1400" dirty="0"/>
              <a:t>, Dyes </a:t>
            </a:r>
            <a:r>
              <a:rPr lang="es-MX" sz="1400" dirty="0" err="1"/>
              <a:t>Pigm</a:t>
            </a:r>
            <a:r>
              <a:rPr lang="es-MX" sz="1400" dirty="0"/>
              <a:t>., </a:t>
            </a:r>
            <a:r>
              <a:rPr lang="es-MX" sz="1400" b="1" dirty="0"/>
              <a:t>2015</a:t>
            </a:r>
            <a:r>
              <a:rPr lang="es-MX" sz="1400" dirty="0"/>
              <a:t>, </a:t>
            </a:r>
            <a:r>
              <a:rPr lang="es-MX" sz="1400" i="1" dirty="0"/>
              <a:t>121</a:t>
            </a:r>
            <a:r>
              <a:rPr lang="es-MX" sz="1400" dirty="0"/>
              <a:t>, 88.</a:t>
            </a:r>
          </a:p>
        </p:txBody>
      </p:sp>
      <p:pic>
        <p:nvPicPr>
          <p:cNvPr id="7" name="Imagen 6">
            <a:extLst>
              <a:ext uri="{FF2B5EF4-FFF2-40B4-BE49-F238E27FC236}">
                <a16:creationId xmlns:a16="http://schemas.microsoft.com/office/drawing/2014/main" id="{0E216057-FE8D-431B-8736-70FE302BE459}"/>
              </a:ext>
            </a:extLst>
          </p:cNvPr>
          <p:cNvPicPr>
            <a:picLocks noChangeAspect="1"/>
          </p:cNvPicPr>
          <p:nvPr/>
        </p:nvPicPr>
        <p:blipFill>
          <a:blip r:embed="rId4"/>
          <a:stretch>
            <a:fillRect/>
          </a:stretch>
        </p:blipFill>
        <p:spPr>
          <a:xfrm>
            <a:off x="7396328" y="771365"/>
            <a:ext cx="3726783" cy="3498612"/>
          </a:xfrm>
          <a:prstGeom prst="rect">
            <a:avLst/>
          </a:prstGeom>
        </p:spPr>
      </p:pic>
      <p:pic>
        <p:nvPicPr>
          <p:cNvPr id="8" name="Imagen 7">
            <a:extLst>
              <a:ext uri="{FF2B5EF4-FFF2-40B4-BE49-F238E27FC236}">
                <a16:creationId xmlns:a16="http://schemas.microsoft.com/office/drawing/2014/main" id="{FF753219-1A6E-4227-A122-27A6350D7E0C}"/>
              </a:ext>
            </a:extLst>
          </p:cNvPr>
          <p:cNvPicPr>
            <a:picLocks noChangeAspect="1"/>
          </p:cNvPicPr>
          <p:nvPr/>
        </p:nvPicPr>
        <p:blipFill>
          <a:blip r:embed="rId5"/>
          <a:stretch>
            <a:fillRect/>
          </a:stretch>
        </p:blipFill>
        <p:spPr>
          <a:xfrm>
            <a:off x="6809975" y="4399690"/>
            <a:ext cx="4899488" cy="2458310"/>
          </a:xfrm>
          <a:prstGeom prst="rect">
            <a:avLst/>
          </a:prstGeom>
        </p:spPr>
      </p:pic>
      <p:sp>
        <p:nvSpPr>
          <p:cNvPr id="9" name="Rectángulo 8">
            <a:extLst>
              <a:ext uri="{FF2B5EF4-FFF2-40B4-BE49-F238E27FC236}">
                <a16:creationId xmlns:a16="http://schemas.microsoft.com/office/drawing/2014/main" id="{E33E46A3-E2F8-4629-9CE4-3135D290A9B7}"/>
              </a:ext>
            </a:extLst>
          </p:cNvPr>
          <p:cNvSpPr/>
          <p:nvPr/>
        </p:nvSpPr>
        <p:spPr>
          <a:xfrm>
            <a:off x="4208076" y="1495200"/>
            <a:ext cx="1175194" cy="338554"/>
          </a:xfrm>
          <a:prstGeom prst="rect">
            <a:avLst/>
          </a:prstGeom>
        </p:spPr>
        <p:txBody>
          <a:bodyPr wrap="none">
            <a:spAutoFit/>
          </a:bodyPr>
          <a:lstStyle/>
          <a:p>
            <a:r>
              <a:rPr lang="es-MX" sz="1600" dirty="0">
                <a:solidFill>
                  <a:srgbClr val="0070C0"/>
                </a:solidFill>
              </a:rPr>
              <a:t>A3-coupling</a:t>
            </a:r>
          </a:p>
        </p:txBody>
      </p:sp>
      <p:sp>
        <p:nvSpPr>
          <p:cNvPr id="10" name="Rectángulo 9">
            <a:extLst>
              <a:ext uri="{FF2B5EF4-FFF2-40B4-BE49-F238E27FC236}">
                <a16:creationId xmlns:a16="http://schemas.microsoft.com/office/drawing/2014/main" id="{B116AA12-559E-4F0C-A1F5-496E82E518A9}"/>
              </a:ext>
            </a:extLst>
          </p:cNvPr>
          <p:cNvSpPr/>
          <p:nvPr/>
        </p:nvSpPr>
        <p:spPr>
          <a:xfrm>
            <a:off x="3662606" y="1272061"/>
            <a:ext cx="2266133" cy="307777"/>
          </a:xfrm>
          <a:prstGeom prst="rect">
            <a:avLst/>
          </a:prstGeom>
        </p:spPr>
        <p:txBody>
          <a:bodyPr wrap="none">
            <a:spAutoFit/>
          </a:bodyPr>
          <a:lstStyle/>
          <a:p>
            <a:r>
              <a:rPr lang="en-US" sz="1400" i="1" dirty="0"/>
              <a:t>J. Org. Chem. </a:t>
            </a:r>
            <a:r>
              <a:rPr lang="en-US" sz="1400" b="1" dirty="0"/>
              <a:t>2012</a:t>
            </a:r>
            <a:r>
              <a:rPr lang="en-US" sz="1400" dirty="0"/>
              <a:t>, </a:t>
            </a:r>
            <a:r>
              <a:rPr lang="en-US" sz="1400" i="1" dirty="0"/>
              <a:t>77</a:t>
            </a:r>
            <a:r>
              <a:rPr lang="en-US" sz="1400" dirty="0"/>
              <a:t>, 4438</a:t>
            </a:r>
            <a:endParaRPr lang="es-MX" sz="1400" dirty="0"/>
          </a:p>
        </p:txBody>
      </p:sp>
    </p:spTree>
    <p:extLst>
      <p:ext uri="{BB962C8B-B14F-4D97-AF65-F5344CB8AC3E}">
        <p14:creationId xmlns:p14="http://schemas.microsoft.com/office/powerpoint/2010/main" val="3003690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404BC72-8F98-4B29-AAB8-73B4447DDCDA}"/>
              </a:ext>
            </a:extLst>
          </p:cNvPr>
          <p:cNvPicPr>
            <a:picLocks noChangeAspect="1"/>
          </p:cNvPicPr>
          <p:nvPr/>
        </p:nvPicPr>
        <p:blipFill>
          <a:blip r:embed="rId3"/>
          <a:stretch>
            <a:fillRect/>
          </a:stretch>
        </p:blipFill>
        <p:spPr>
          <a:xfrm>
            <a:off x="153063" y="2374396"/>
            <a:ext cx="4967856" cy="4114272"/>
          </a:xfrm>
          <a:prstGeom prst="rect">
            <a:avLst/>
          </a:prstGeom>
        </p:spPr>
      </p:pic>
      <p:sp>
        <p:nvSpPr>
          <p:cNvPr id="5" name="Rectángulo 4">
            <a:extLst>
              <a:ext uri="{FF2B5EF4-FFF2-40B4-BE49-F238E27FC236}">
                <a16:creationId xmlns:a16="http://schemas.microsoft.com/office/drawing/2014/main" id="{9E7DAA93-892C-4008-8024-3538A17BFA2E}"/>
              </a:ext>
            </a:extLst>
          </p:cNvPr>
          <p:cNvSpPr/>
          <p:nvPr/>
        </p:nvSpPr>
        <p:spPr>
          <a:xfrm>
            <a:off x="685800" y="98107"/>
            <a:ext cx="10820400" cy="1089529"/>
          </a:xfrm>
          <a:prstGeom prst="rect">
            <a:avLst/>
          </a:prstGeom>
        </p:spPr>
        <p:txBody>
          <a:bodyPr wrap="square">
            <a:spAutoFit/>
          </a:bodyPr>
          <a:lstStyle/>
          <a:p>
            <a:pPr lvl="0" algn="just">
              <a:lnSpc>
                <a:spcPct val="90000"/>
              </a:lnSpc>
              <a:spcBef>
                <a:spcPts val="1000"/>
              </a:spcBef>
            </a:pPr>
            <a:r>
              <a:rPr lang="en-US" b="1" dirty="0">
                <a:solidFill>
                  <a:srgbClr val="0070C0"/>
                </a:solidFill>
              </a:rPr>
              <a:t>Blue-emitting</a:t>
            </a:r>
            <a:r>
              <a:rPr lang="en-US" dirty="0"/>
              <a:t> emitters are indispensable in practical applications as indicated by the commercialization of inorganic light-emitting diodes. According to the standards of the full-color display industry, blue emitting materials should emit a saturated blue or </a:t>
            </a:r>
            <a:r>
              <a:rPr lang="en-US" b="1" dirty="0">
                <a:solidFill>
                  <a:srgbClr val="0070C0"/>
                </a:solidFill>
              </a:rPr>
              <a:t>deep-blue color </a:t>
            </a:r>
            <a:r>
              <a:rPr lang="en-US" dirty="0"/>
              <a:t>to meet the demand of high quality displays. Unfortunately,  deep-blue phosphorescent emitters are extremely rare.</a:t>
            </a:r>
            <a:endParaRPr kumimoji="0" lang="es-MX" b="0" i="0" u="none" strike="noStrike" kern="0" cap="none" spc="0" normalizeH="0" baseline="0" noProof="0" dirty="0">
              <a:ln>
                <a:noFill/>
              </a:ln>
              <a:solidFill>
                <a:prstClr val="black"/>
              </a:solidFill>
              <a:effectLst/>
              <a:uLnTx/>
              <a:uFillTx/>
            </a:endParaRPr>
          </a:p>
        </p:txBody>
      </p:sp>
      <p:sp>
        <p:nvSpPr>
          <p:cNvPr id="9" name="Rectángulo 8">
            <a:extLst>
              <a:ext uri="{FF2B5EF4-FFF2-40B4-BE49-F238E27FC236}">
                <a16:creationId xmlns:a16="http://schemas.microsoft.com/office/drawing/2014/main" id="{829053DB-DA51-437A-BEAE-0F8FBB9F2EA5}"/>
              </a:ext>
            </a:extLst>
          </p:cNvPr>
          <p:cNvSpPr/>
          <p:nvPr/>
        </p:nvSpPr>
        <p:spPr>
          <a:xfrm>
            <a:off x="391189" y="6488668"/>
            <a:ext cx="4635243" cy="369332"/>
          </a:xfrm>
          <a:prstGeom prst="rect">
            <a:avLst/>
          </a:prstGeom>
        </p:spPr>
        <p:txBody>
          <a:bodyPr wrap="none">
            <a:spAutoFit/>
          </a:bodyPr>
          <a:lstStyle/>
          <a:p>
            <a:r>
              <a:rPr lang="nl-NL" dirty="0">
                <a:latin typeface="AdvOTce71c481.I"/>
              </a:rPr>
              <a:t>Ma, Y.; et. al</a:t>
            </a:r>
            <a:r>
              <a:rPr lang="nl-NL" i="1" dirty="0">
                <a:latin typeface="AdvOTce71c481.I"/>
              </a:rPr>
              <a:t>. Adv. Funct. Mater.</a:t>
            </a:r>
            <a:r>
              <a:rPr lang="nl-NL" i="1" dirty="0">
                <a:latin typeface="AdvOT999035f4"/>
              </a:rPr>
              <a:t>, </a:t>
            </a:r>
            <a:r>
              <a:rPr lang="nl-NL" b="1" dirty="0">
                <a:latin typeface="AdvOT999035f4"/>
              </a:rPr>
              <a:t>2012</a:t>
            </a:r>
            <a:r>
              <a:rPr lang="nl-NL" dirty="0">
                <a:latin typeface="AdvOT999035f4"/>
              </a:rPr>
              <a:t>, </a:t>
            </a:r>
            <a:r>
              <a:rPr lang="nl-NL" i="1" dirty="0">
                <a:latin typeface="AdvOTaa6301a5.B"/>
              </a:rPr>
              <a:t>22</a:t>
            </a:r>
            <a:r>
              <a:rPr lang="nl-NL" dirty="0">
                <a:latin typeface="AdvOT999035f4"/>
              </a:rPr>
              <a:t>, 2797</a:t>
            </a:r>
            <a:endParaRPr lang="es-MX" dirty="0"/>
          </a:p>
        </p:txBody>
      </p:sp>
      <p:pic>
        <p:nvPicPr>
          <p:cNvPr id="11" name="Imagen 10">
            <a:extLst>
              <a:ext uri="{FF2B5EF4-FFF2-40B4-BE49-F238E27FC236}">
                <a16:creationId xmlns:a16="http://schemas.microsoft.com/office/drawing/2014/main" id="{29133BB3-DA3E-40AD-A6DE-07FB334D035A}"/>
              </a:ext>
            </a:extLst>
          </p:cNvPr>
          <p:cNvPicPr>
            <a:picLocks noChangeAspect="1"/>
          </p:cNvPicPr>
          <p:nvPr/>
        </p:nvPicPr>
        <p:blipFill>
          <a:blip r:embed="rId4"/>
          <a:stretch>
            <a:fillRect/>
          </a:stretch>
        </p:blipFill>
        <p:spPr>
          <a:xfrm>
            <a:off x="6257925" y="2008567"/>
            <a:ext cx="5781012" cy="4849433"/>
          </a:xfrm>
          <a:prstGeom prst="rect">
            <a:avLst/>
          </a:prstGeom>
        </p:spPr>
      </p:pic>
      <p:sp>
        <p:nvSpPr>
          <p:cNvPr id="12" name="Rectángulo 11">
            <a:extLst>
              <a:ext uri="{FF2B5EF4-FFF2-40B4-BE49-F238E27FC236}">
                <a16:creationId xmlns:a16="http://schemas.microsoft.com/office/drawing/2014/main" id="{1189A99D-3FF6-41F5-B0C5-82A786988648}"/>
              </a:ext>
            </a:extLst>
          </p:cNvPr>
          <p:cNvSpPr/>
          <p:nvPr/>
        </p:nvSpPr>
        <p:spPr>
          <a:xfrm>
            <a:off x="685800" y="1186761"/>
            <a:ext cx="3076035" cy="369332"/>
          </a:xfrm>
          <a:prstGeom prst="rect">
            <a:avLst/>
          </a:prstGeom>
        </p:spPr>
        <p:txBody>
          <a:bodyPr wrap="none">
            <a:spAutoFit/>
          </a:bodyPr>
          <a:lstStyle/>
          <a:p>
            <a:r>
              <a:rPr lang="es-MX" i="1" dirty="0"/>
              <a:t>J. Mater. </a:t>
            </a:r>
            <a:r>
              <a:rPr lang="es-MX" i="1" dirty="0" err="1"/>
              <a:t>Chem</a:t>
            </a:r>
            <a:r>
              <a:rPr lang="es-MX" i="1" dirty="0"/>
              <a:t>. C</a:t>
            </a:r>
            <a:r>
              <a:rPr lang="es-MX" dirty="0"/>
              <a:t>, </a:t>
            </a:r>
            <a:r>
              <a:rPr lang="es-MX" b="1" dirty="0"/>
              <a:t>2015</a:t>
            </a:r>
            <a:r>
              <a:rPr lang="es-MX" dirty="0"/>
              <a:t>, </a:t>
            </a:r>
            <a:r>
              <a:rPr lang="es-MX" i="1" dirty="0"/>
              <a:t>3</a:t>
            </a:r>
            <a:r>
              <a:rPr lang="es-MX" dirty="0"/>
              <a:t>, 913</a:t>
            </a:r>
          </a:p>
        </p:txBody>
      </p:sp>
      <p:sp>
        <p:nvSpPr>
          <p:cNvPr id="13" name="Rectángulo 12">
            <a:extLst>
              <a:ext uri="{FF2B5EF4-FFF2-40B4-BE49-F238E27FC236}">
                <a16:creationId xmlns:a16="http://schemas.microsoft.com/office/drawing/2014/main" id="{1BF43437-7FA9-4C41-B0E1-9523571BF5A1}"/>
              </a:ext>
            </a:extLst>
          </p:cNvPr>
          <p:cNvSpPr/>
          <p:nvPr/>
        </p:nvSpPr>
        <p:spPr>
          <a:xfrm>
            <a:off x="161925" y="1729816"/>
            <a:ext cx="5561542" cy="646331"/>
          </a:xfrm>
          <a:prstGeom prst="rect">
            <a:avLst/>
          </a:prstGeom>
        </p:spPr>
        <p:txBody>
          <a:bodyPr wrap="square">
            <a:spAutoFit/>
          </a:bodyPr>
          <a:lstStyle/>
          <a:p>
            <a:r>
              <a:rPr lang="es-MX" dirty="0"/>
              <a:t>A </a:t>
            </a:r>
            <a:r>
              <a:rPr lang="es-MX" b="1" dirty="0" err="1">
                <a:solidFill>
                  <a:srgbClr val="0070C0"/>
                </a:solidFill>
              </a:rPr>
              <a:t>deep</a:t>
            </a:r>
            <a:r>
              <a:rPr lang="es-MX" b="1" dirty="0">
                <a:solidFill>
                  <a:srgbClr val="0070C0"/>
                </a:solidFill>
              </a:rPr>
              <a:t>-blue</a:t>
            </a:r>
            <a:r>
              <a:rPr lang="es-MX" dirty="0"/>
              <a:t> </a:t>
            </a:r>
            <a:r>
              <a:rPr lang="es-MX" dirty="0" err="1"/>
              <a:t>electroluminescent</a:t>
            </a:r>
            <a:r>
              <a:rPr lang="es-MX" dirty="0"/>
              <a:t> </a:t>
            </a:r>
            <a:r>
              <a:rPr lang="en-US" dirty="0"/>
              <a:t>chromophore </a:t>
            </a:r>
            <a:r>
              <a:rPr lang="en-US" b="1" dirty="0"/>
              <a:t>10</a:t>
            </a:r>
            <a:r>
              <a:rPr lang="en-US" dirty="0"/>
              <a:t> with a current efficiency of &gt;5.0% was recently reported</a:t>
            </a:r>
            <a:endParaRPr lang="es-MX" dirty="0"/>
          </a:p>
        </p:txBody>
      </p:sp>
      <p:sp>
        <p:nvSpPr>
          <p:cNvPr id="14" name="Rectángulo 13">
            <a:extLst>
              <a:ext uri="{FF2B5EF4-FFF2-40B4-BE49-F238E27FC236}">
                <a16:creationId xmlns:a16="http://schemas.microsoft.com/office/drawing/2014/main" id="{389EAC9D-7F57-4D8D-A4E8-C82F2865979A}"/>
              </a:ext>
            </a:extLst>
          </p:cNvPr>
          <p:cNvSpPr/>
          <p:nvPr/>
        </p:nvSpPr>
        <p:spPr>
          <a:xfrm>
            <a:off x="6100431" y="1591316"/>
            <a:ext cx="6096000" cy="276999"/>
          </a:xfrm>
          <a:prstGeom prst="rect">
            <a:avLst/>
          </a:prstGeom>
        </p:spPr>
        <p:txBody>
          <a:bodyPr>
            <a:spAutoFit/>
          </a:bodyPr>
          <a:lstStyle/>
          <a:p>
            <a:r>
              <a:rPr lang="es-MX" sz="1200" dirty="0"/>
              <a:t>1,2-diphenyl- 1H-phenanthro[9,10-d]</a:t>
            </a:r>
            <a:r>
              <a:rPr lang="es-MX" sz="1200" dirty="0" err="1"/>
              <a:t>imidazole</a:t>
            </a:r>
            <a:r>
              <a:rPr lang="es-MX" sz="1200" dirty="0"/>
              <a:t> (PPI)</a:t>
            </a:r>
          </a:p>
        </p:txBody>
      </p:sp>
      <p:sp>
        <p:nvSpPr>
          <p:cNvPr id="15" name="Rectángulo 14">
            <a:extLst>
              <a:ext uri="{FF2B5EF4-FFF2-40B4-BE49-F238E27FC236}">
                <a16:creationId xmlns:a16="http://schemas.microsoft.com/office/drawing/2014/main" id="{76151029-9522-45CE-9D80-162AC45CCE04}"/>
              </a:ext>
            </a:extLst>
          </p:cNvPr>
          <p:cNvSpPr/>
          <p:nvPr/>
        </p:nvSpPr>
        <p:spPr>
          <a:xfrm>
            <a:off x="8430680" y="2657312"/>
            <a:ext cx="860075" cy="369332"/>
          </a:xfrm>
          <a:prstGeom prst="rect">
            <a:avLst/>
          </a:prstGeom>
        </p:spPr>
        <p:txBody>
          <a:bodyPr wrap="square">
            <a:spAutoFit/>
          </a:bodyPr>
          <a:lstStyle/>
          <a:p>
            <a:r>
              <a:rPr lang="es-MX" dirty="0">
                <a:latin typeface="ScalaLF-Regular"/>
              </a:rPr>
              <a:t>369</a:t>
            </a:r>
            <a:endParaRPr lang="es-MX" dirty="0"/>
          </a:p>
        </p:txBody>
      </p:sp>
      <p:sp>
        <p:nvSpPr>
          <p:cNvPr id="16" name="Rectángulo 15">
            <a:extLst>
              <a:ext uri="{FF2B5EF4-FFF2-40B4-BE49-F238E27FC236}">
                <a16:creationId xmlns:a16="http://schemas.microsoft.com/office/drawing/2014/main" id="{D5021F06-808B-436C-A1E0-9789C6066CD8}"/>
              </a:ext>
            </a:extLst>
          </p:cNvPr>
          <p:cNvSpPr/>
          <p:nvPr/>
        </p:nvSpPr>
        <p:spPr>
          <a:xfrm>
            <a:off x="9653518" y="2657312"/>
            <a:ext cx="535724" cy="369332"/>
          </a:xfrm>
          <a:prstGeom prst="rect">
            <a:avLst/>
          </a:prstGeom>
        </p:spPr>
        <p:txBody>
          <a:bodyPr wrap="none">
            <a:spAutoFit/>
          </a:bodyPr>
          <a:lstStyle/>
          <a:p>
            <a:r>
              <a:rPr lang="es-MX" dirty="0">
                <a:latin typeface="ScalaLF-Regular"/>
              </a:rPr>
              <a:t>438</a:t>
            </a:r>
            <a:endParaRPr lang="es-MX" dirty="0"/>
          </a:p>
        </p:txBody>
      </p:sp>
      <p:sp>
        <p:nvSpPr>
          <p:cNvPr id="17" name="Rectángulo 16">
            <a:extLst>
              <a:ext uri="{FF2B5EF4-FFF2-40B4-BE49-F238E27FC236}">
                <a16:creationId xmlns:a16="http://schemas.microsoft.com/office/drawing/2014/main" id="{A42334E9-1662-4C8F-8D06-7749F554943B}"/>
              </a:ext>
            </a:extLst>
          </p:cNvPr>
          <p:cNvSpPr/>
          <p:nvPr/>
        </p:nvSpPr>
        <p:spPr>
          <a:xfrm>
            <a:off x="1959740" y="5668614"/>
            <a:ext cx="752129" cy="369332"/>
          </a:xfrm>
          <a:prstGeom prst="rect">
            <a:avLst/>
          </a:prstGeom>
        </p:spPr>
        <p:txBody>
          <a:bodyPr wrap="none">
            <a:spAutoFit/>
          </a:bodyPr>
          <a:lstStyle/>
          <a:p>
            <a:r>
              <a:rPr lang="es-MX" dirty="0" err="1">
                <a:latin typeface="ScalaLF-Regular"/>
              </a:rPr>
              <a:t>donor</a:t>
            </a:r>
            <a:endParaRPr lang="es-MX" dirty="0"/>
          </a:p>
        </p:txBody>
      </p:sp>
      <p:sp>
        <p:nvSpPr>
          <p:cNvPr id="18" name="Rectángulo 17">
            <a:extLst>
              <a:ext uri="{FF2B5EF4-FFF2-40B4-BE49-F238E27FC236}">
                <a16:creationId xmlns:a16="http://schemas.microsoft.com/office/drawing/2014/main" id="{1E57B888-CBD8-45A8-B2A5-DA356970A418}"/>
              </a:ext>
            </a:extLst>
          </p:cNvPr>
          <p:cNvSpPr/>
          <p:nvPr/>
        </p:nvSpPr>
        <p:spPr>
          <a:xfrm>
            <a:off x="4771681" y="5601641"/>
            <a:ext cx="1003736" cy="369332"/>
          </a:xfrm>
          <a:prstGeom prst="rect">
            <a:avLst/>
          </a:prstGeom>
        </p:spPr>
        <p:txBody>
          <a:bodyPr wrap="none">
            <a:spAutoFit/>
          </a:bodyPr>
          <a:lstStyle/>
          <a:p>
            <a:r>
              <a:rPr lang="es-MX" dirty="0" err="1">
                <a:latin typeface="ScalaLF-Regular"/>
              </a:rPr>
              <a:t>acceptor</a:t>
            </a:r>
            <a:endParaRPr lang="es-MX" dirty="0"/>
          </a:p>
        </p:txBody>
      </p:sp>
      <p:sp>
        <p:nvSpPr>
          <p:cNvPr id="2" name="Rectangle 1">
            <a:extLst>
              <a:ext uri="{FF2B5EF4-FFF2-40B4-BE49-F238E27FC236}">
                <a16:creationId xmlns:a16="http://schemas.microsoft.com/office/drawing/2014/main" id="{F83B3B73-9720-4881-9150-C88E5CF5B53E}"/>
              </a:ext>
            </a:extLst>
          </p:cNvPr>
          <p:cNvSpPr>
            <a:spLocks noChangeArrowheads="1"/>
          </p:cNvSpPr>
          <p:nvPr/>
        </p:nvSpPr>
        <p:spPr bwMode="auto">
          <a:xfrm>
            <a:off x="1263662" y="3516549"/>
            <a:ext cx="1320874" cy="400110"/>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800" b="1" i="0" u="none" strike="noStrike" cap="none" normalizeH="0" baseline="0" dirty="0">
                <a:ln>
                  <a:noFill/>
                </a:ln>
                <a:solidFill>
                  <a:srgbClr val="403C36"/>
                </a:solidFill>
                <a:effectLst/>
                <a:latin typeface="Helvitica"/>
              </a:rPr>
              <a:t>9,10-Phenanthrenequinone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23083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4FAA56E-CEAC-4605-8B72-A407514D34D7}"/>
              </a:ext>
            </a:extLst>
          </p:cNvPr>
          <p:cNvSpPr txBox="1"/>
          <p:nvPr/>
        </p:nvSpPr>
        <p:spPr>
          <a:xfrm>
            <a:off x="2120740" y="103611"/>
            <a:ext cx="8111067" cy="461665"/>
          </a:xfrm>
          <a:prstGeom prst="rect">
            <a:avLst/>
          </a:prstGeom>
          <a:noFill/>
        </p:spPr>
        <p:txBody>
          <a:bodyPr wrap="none" rtlCol="0">
            <a:spAutoFit/>
          </a:bodyPr>
          <a:lstStyle/>
          <a:p>
            <a:r>
              <a:rPr lang="es-MX" sz="2400" dirty="0">
                <a:solidFill>
                  <a:srgbClr val="0070C0"/>
                </a:solidFill>
              </a:rPr>
              <a:t>Time </a:t>
            </a:r>
            <a:r>
              <a:rPr lang="es-MX" sz="2400" dirty="0" err="1">
                <a:solidFill>
                  <a:srgbClr val="0070C0"/>
                </a:solidFill>
              </a:rPr>
              <a:t>dependent</a:t>
            </a:r>
            <a:r>
              <a:rPr lang="es-MX" sz="2400" dirty="0">
                <a:solidFill>
                  <a:srgbClr val="0070C0"/>
                </a:solidFill>
              </a:rPr>
              <a:t> </a:t>
            </a:r>
            <a:r>
              <a:rPr lang="es-MX" sz="2400" dirty="0" err="1">
                <a:solidFill>
                  <a:srgbClr val="0070C0"/>
                </a:solidFill>
              </a:rPr>
              <a:t>density</a:t>
            </a:r>
            <a:r>
              <a:rPr lang="es-MX" sz="2400" dirty="0">
                <a:solidFill>
                  <a:srgbClr val="0070C0"/>
                </a:solidFill>
              </a:rPr>
              <a:t> </a:t>
            </a:r>
            <a:r>
              <a:rPr lang="es-MX" sz="2400" dirty="0" err="1">
                <a:solidFill>
                  <a:srgbClr val="0070C0"/>
                </a:solidFill>
              </a:rPr>
              <a:t>functional</a:t>
            </a:r>
            <a:r>
              <a:rPr lang="es-MX" sz="2400" dirty="0">
                <a:solidFill>
                  <a:srgbClr val="0070C0"/>
                </a:solidFill>
              </a:rPr>
              <a:t> </a:t>
            </a:r>
            <a:r>
              <a:rPr lang="es-MX" sz="2400" dirty="0" err="1">
                <a:solidFill>
                  <a:srgbClr val="0070C0"/>
                </a:solidFill>
              </a:rPr>
              <a:t>theory</a:t>
            </a:r>
            <a:r>
              <a:rPr lang="es-MX" sz="2400" dirty="0">
                <a:solidFill>
                  <a:srgbClr val="0070C0"/>
                </a:solidFill>
              </a:rPr>
              <a:t> (TD-DFT) </a:t>
            </a:r>
            <a:r>
              <a:rPr lang="es-MX" sz="2400" dirty="0" err="1">
                <a:solidFill>
                  <a:srgbClr val="0070C0"/>
                </a:solidFill>
              </a:rPr>
              <a:t>calculation</a:t>
            </a:r>
            <a:r>
              <a:rPr lang="es-MX" sz="2400" dirty="0">
                <a:solidFill>
                  <a:srgbClr val="0070C0"/>
                </a:solidFill>
              </a:rPr>
              <a:t> </a:t>
            </a:r>
          </a:p>
        </p:txBody>
      </p:sp>
      <p:pic>
        <p:nvPicPr>
          <p:cNvPr id="5" name="Imagen 4">
            <a:extLst>
              <a:ext uri="{FF2B5EF4-FFF2-40B4-BE49-F238E27FC236}">
                <a16:creationId xmlns:a16="http://schemas.microsoft.com/office/drawing/2014/main" id="{C9B2D9EE-8E51-49D6-B745-40E92282034E}"/>
              </a:ext>
            </a:extLst>
          </p:cNvPr>
          <p:cNvPicPr>
            <a:picLocks noChangeAspect="1"/>
          </p:cNvPicPr>
          <p:nvPr/>
        </p:nvPicPr>
        <p:blipFill>
          <a:blip r:embed="rId2"/>
          <a:stretch>
            <a:fillRect/>
          </a:stretch>
        </p:blipFill>
        <p:spPr>
          <a:xfrm>
            <a:off x="1892323" y="731660"/>
            <a:ext cx="7765690" cy="2292343"/>
          </a:xfrm>
          <a:prstGeom prst="rect">
            <a:avLst/>
          </a:prstGeom>
        </p:spPr>
      </p:pic>
      <p:pic>
        <p:nvPicPr>
          <p:cNvPr id="6" name="Imagen 5">
            <a:extLst>
              <a:ext uri="{FF2B5EF4-FFF2-40B4-BE49-F238E27FC236}">
                <a16:creationId xmlns:a16="http://schemas.microsoft.com/office/drawing/2014/main" id="{7F26334C-4EC2-4197-A9DC-E40E355ACF9C}"/>
              </a:ext>
            </a:extLst>
          </p:cNvPr>
          <p:cNvPicPr>
            <a:picLocks noChangeAspect="1"/>
          </p:cNvPicPr>
          <p:nvPr/>
        </p:nvPicPr>
        <p:blipFill>
          <a:blip r:embed="rId3"/>
          <a:stretch>
            <a:fillRect/>
          </a:stretch>
        </p:blipFill>
        <p:spPr>
          <a:xfrm>
            <a:off x="872512" y="3012314"/>
            <a:ext cx="4210841" cy="3838262"/>
          </a:xfrm>
          <a:prstGeom prst="rect">
            <a:avLst/>
          </a:prstGeom>
        </p:spPr>
      </p:pic>
      <p:pic>
        <p:nvPicPr>
          <p:cNvPr id="7" name="Imagen 6">
            <a:extLst>
              <a:ext uri="{FF2B5EF4-FFF2-40B4-BE49-F238E27FC236}">
                <a16:creationId xmlns:a16="http://schemas.microsoft.com/office/drawing/2014/main" id="{9C7B550F-AC85-4B70-A5B1-393906E0A880}"/>
              </a:ext>
            </a:extLst>
          </p:cNvPr>
          <p:cNvPicPr>
            <a:picLocks noChangeAspect="1"/>
          </p:cNvPicPr>
          <p:nvPr/>
        </p:nvPicPr>
        <p:blipFill>
          <a:blip r:embed="rId4"/>
          <a:stretch>
            <a:fillRect/>
          </a:stretch>
        </p:blipFill>
        <p:spPr>
          <a:xfrm>
            <a:off x="5922738" y="3190386"/>
            <a:ext cx="4924338" cy="3482119"/>
          </a:xfrm>
          <a:prstGeom prst="rect">
            <a:avLst/>
          </a:prstGeom>
        </p:spPr>
      </p:pic>
    </p:spTree>
    <p:extLst>
      <p:ext uri="{BB962C8B-B14F-4D97-AF65-F5344CB8AC3E}">
        <p14:creationId xmlns:p14="http://schemas.microsoft.com/office/powerpoint/2010/main" val="820861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3886D006-9B5F-4E97-9967-B6108EAC8FF0}"/>
              </a:ext>
            </a:extLst>
          </p:cNvPr>
          <p:cNvSpPr txBox="1"/>
          <p:nvPr/>
        </p:nvSpPr>
        <p:spPr>
          <a:xfrm>
            <a:off x="357809" y="197346"/>
            <a:ext cx="11688418" cy="5509200"/>
          </a:xfrm>
          <a:prstGeom prst="rect">
            <a:avLst/>
          </a:prstGeom>
          <a:noFill/>
        </p:spPr>
        <p:txBody>
          <a:bodyPr wrap="square" rtlCol="0">
            <a:spAutoFit/>
          </a:bodyPr>
          <a:lstStyle/>
          <a:p>
            <a:pPr algn="just"/>
            <a:r>
              <a:rPr lang="en-US" sz="3200" dirty="0"/>
              <a:t>A group of atoms in a molecule that is responsible for the absorption of radiation is called a </a:t>
            </a:r>
            <a:r>
              <a:rPr lang="en-US" sz="3200" b="1" dirty="0">
                <a:solidFill>
                  <a:schemeClr val="accent2">
                    <a:lumMod val="75000"/>
                  </a:schemeClr>
                </a:solidFill>
              </a:rPr>
              <a:t>chromophore</a:t>
            </a:r>
            <a:r>
              <a:rPr lang="en-US" sz="3200" dirty="0"/>
              <a:t>. </a:t>
            </a:r>
          </a:p>
          <a:p>
            <a:pPr algn="just"/>
            <a:endParaRPr lang="en-US" sz="2400" dirty="0"/>
          </a:p>
          <a:p>
            <a:pPr algn="just"/>
            <a:r>
              <a:rPr lang="en-US" sz="2400" dirty="0"/>
              <a:t>Applications in:</a:t>
            </a:r>
          </a:p>
          <a:p>
            <a:pPr algn="just"/>
            <a:endParaRPr lang="en-US" sz="2400" dirty="0"/>
          </a:p>
          <a:p>
            <a:r>
              <a:rPr lang="en-US" sz="2400" b="1" dirty="0">
                <a:solidFill>
                  <a:srgbClr val="00B050"/>
                </a:solidFill>
              </a:rPr>
              <a:t>Organic light-emitting diodes (OLEDs)</a:t>
            </a:r>
          </a:p>
          <a:p>
            <a:r>
              <a:rPr lang="en-US" sz="2400" b="1" dirty="0"/>
              <a:t> </a:t>
            </a:r>
          </a:p>
          <a:p>
            <a:r>
              <a:rPr lang="es-MX" sz="2400" b="1" dirty="0" err="1">
                <a:solidFill>
                  <a:srgbClr val="7030A0"/>
                </a:solidFill>
              </a:rPr>
              <a:t>Dye-sensitized</a:t>
            </a:r>
            <a:r>
              <a:rPr lang="es-MX" sz="2400" b="1" dirty="0">
                <a:solidFill>
                  <a:srgbClr val="7030A0"/>
                </a:solidFill>
              </a:rPr>
              <a:t> solar </a:t>
            </a:r>
            <a:r>
              <a:rPr lang="es-MX" sz="2400" b="1" dirty="0" err="1">
                <a:solidFill>
                  <a:srgbClr val="7030A0"/>
                </a:solidFill>
              </a:rPr>
              <a:t>cells</a:t>
            </a:r>
            <a:r>
              <a:rPr lang="es-MX" sz="2400" b="1" dirty="0">
                <a:solidFill>
                  <a:srgbClr val="7030A0"/>
                </a:solidFill>
              </a:rPr>
              <a:t> (</a:t>
            </a:r>
            <a:r>
              <a:rPr lang="es-MX" sz="2400" b="1" dirty="0" err="1">
                <a:solidFill>
                  <a:srgbClr val="7030A0"/>
                </a:solidFill>
              </a:rPr>
              <a:t>DSSCs</a:t>
            </a:r>
            <a:r>
              <a:rPr lang="es-MX" sz="2400" b="1" dirty="0">
                <a:solidFill>
                  <a:srgbClr val="7030A0"/>
                </a:solidFill>
              </a:rPr>
              <a:t>)</a:t>
            </a:r>
          </a:p>
          <a:p>
            <a:endParaRPr lang="es-MX" sz="2400" b="1" dirty="0"/>
          </a:p>
          <a:p>
            <a:pPr algn="just"/>
            <a:r>
              <a:rPr lang="es-MX" sz="2400" b="1" dirty="0" err="1">
                <a:solidFill>
                  <a:schemeClr val="accent2">
                    <a:lumMod val="50000"/>
                  </a:schemeClr>
                </a:solidFill>
              </a:rPr>
              <a:t>Organic</a:t>
            </a:r>
            <a:r>
              <a:rPr lang="es-MX" sz="2400" b="1" dirty="0">
                <a:solidFill>
                  <a:schemeClr val="accent2">
                    <a:lumMod val="50000"/>
                  </a:schemeClr>
                </a:solidFill>
              </a:rPr>
              <a:t> </a:t>
            </a:r>
            <a:r>
              <a:rPr lang="es-MX" sz="2400" b="1" dirty="0" err="1">
                <a:solidFill>
                  <a:schemeClr val="accent2">
                    <a:lumMod val="50000"/>
                  </a:schemeClr>
                </a:solidFill>
              </a:rPr>
              <a:t>photovoltaics</a:t>
            </a:r>
            <a:r>
              <a:rPr lang="es-MX" sz="2400" b="1" dirty="0">
                <a:solidFill>
                  <a:schemeClr val="accent2">
                    <a:lumMod val="50000"/>
                  </a:schemeClr>
                </a:solidFill>
              </a:rPr>
              <a:t> (</a:t>
            </a:r>
            <a:r>
              <a:rPr lang="es-MX" sz="2400" b="1" dirty="0" err="1">
                <a:solidFill>
                  <a:schemeClr val="accent2">
                    <a:lumMod val="50000"/>
                  </a:schemeClr>
                </a:solidFill>
              </a:rPr>
              <a:t>OPVs</a:t>
            </a:r>
            <a:r>
              <a:rPr lang="es-MX" sz="2400" b="1" dirty="0">
                <a:solidFill>
                  <a:schemeClr val="accent2">
                    <a:lumMod val="50000"/>
                  </a:schemeClr>
                </a:solidFill>
              </a:rPr>
              <a:t>)</a:t>
            </a:r>
          </a:p>
          <a:p>
            <a:pPr algn="just"/>
            <a:endParaRPr lang="es-MX" sz="2400" b="1" dirty="0"/>
          </a:p>
          <a:p>
            <a:pPr algn="just"/>
            <a:r>
              <a:rPr lang="en-US" sz="2400" b="1" dirty="0">
                <a:solidFill>
                  <a:srgbClr val="0070C0"/>
                </a:solidFill>
              </a:rPr>
              <a:t>Organic field effect transistors (OFETs) </a:t>
            </a:r>
          </a:p>
          <a:p>
            <a:pPr algn="just"/>
            <a:endParaRPr lang="en-US" sz="2400" b="1" dirty="0"/>
          </a:p>
          <a:p>
            <a:pPr algn="just"/>
            <a:r>
              <a:rPr lang="en-US" sz="2400" b="1" dirty="0">
                <a:solidFill>
                  <a:schemeClr val="bg2">
                    <a:lumMod val="25000"/>
                  </a:schemeClr>
                </a:solidFill>
              </a:rPr>
              <a:t>Sensor arrays in bio- or </a:t>
            </a:r>
            <a:r>
              <a:rPr lang="es-MX" sz="2400" b="1" dirty="0" err="1">
                <a:solidFill>
                  <a:schemeClr val="bg2">
                    <a:lumMod val="25000"/>
                  </a:schemeClr>
                </a:solidFill>
              </a:rPr>
              <a:t>environmental</a:t>
            </a:r>
            <a:r>
              <a:rPr lang="es-MX" sz="2400" b="1" dirty="0">
                <a:solidFill>
                  <a:schemeClr val="bg2">
                    <a:lumMod val="25000"/>
                  </a:schemeClr>
                </a:solidFill>
              </a:rPr>
              <a:t> </a:t>
            </a:r>
            <a:r>
              <a:rPr lang="es-MX" sz="2400" b="1" dirty="0" err="1">
                <a:solidFill>
                  <a:schemeClr val="bg2">
                    <a:lumMod val="25000"/>
                  </a:schemeClr>
                </a:solidFill>
              </a:rPr>
              <a:t>analytics</a:t>
            </a:r>
            <a:r>
              <a:rPr lang="en-US" sz="2400" b="1" dirty="0">
                <a:solidFill>
                  <a:schemeClr val="bg2">
                    <a:lumMod val="25000"/>
                  </a:schemeClr>
                </a:solidFill>
              </a:rPr>
              <a:t>   </a:t>
            </a:r>
          </a:p>
        </p:txBody>
      </p:sp>
      <p:sp>
        <p:nvSpPr>
          <p:cNvPr id="8" name="Rectángulo 7">
            <a:extLst>
              <a:ext uri="{FF2B5EF4-FFF2-40B4-BE49-F238E27FC236}">
                <a16:creationId xmlns:a16="http://schemas.microsoft.com/office/drawing/2014/main" id="{F99051B6-E56D-4DBC-A36B-0729B992903C}"/>
              </a:ext>
            </a:extLst>
          </p:cNvPr>
          <p:cNvSpPr/>
          <p:nvPr/>
        </p:nvSpPr>
        <p:spPr>
          <a:xfrm>
            <a:off x="8039488" y="6260544"/>
            <a:ext cx="3454728" cy="400110"/>
          </a:xfrm>
          <a:prstGeom prst="rect">
            <a:avLst/>
          </a:prstGeom>
        </p:spPr>
        <p:txBody>
          <a:bodyPr wrap="none">
            <a:spAutoFit/>
          </a:bodyPr>
          <a:lstStyle/>
          <a:p>
            <a:r>
              <a:rPr lang="es-MX" sz="2000" i="1" dirty="0" err="1"/>
              <a:t>Chem</a:t>
            </a:r>
            <a:r>
              <a:rPr lang="es-MX" sz="2000" i="1" dirty="0"/>
              <a:t>. Soc. Rev., </a:t>
            </a:r>
            <a:r>
              <a:rPr lang="es-MX" sz="2000" b="1" dirty="0"/>
              <a:t>2016</a:t>
            </a:r>
            <a:r>
              <a:rPr lang="es-MX" sz="2000" dirty="0"/>
              <a:t>, </a:t>
            </a:r>
            <a:r>
              <a:rPr lang="es-MX" sz="2000" i="1" dirty="0"/>
              <a:t>45</a:t>
            </a:r>
            <a:r>
              <a:rPr lang="es-MX" sz="2000" dirty="0"/>
              <a:t>, 2825</a:t>
            </a:r>
          </a:p>
        </p:txBody>
      </p:sp>
      <p:pic>
        <p:nvPicPr>
          <p:cNvPr id="1026" name="Picture 2" descr="Resultado de imagen de OLEDs">
            <a:extLst>
              <a:ext uri="{FF2B5EF4-FFF2-40B4-BE49-F238E27FC236}">
                <a16:creationId xmlns:a16="http://schemas.microsoft.com/office/drawing/2014/main" id="{C6483929-42B0-46DF-92DC-72893D4D0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487" y="1436208"/>
            <a:ext cx="2928730" cy="1759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relacionada">
            <a:extLst>
              <a:ext uri="{FF2B5EF4-FFF2-40B4-BE49-F238E27FC236}">
                <a16:creationId xmlns:a16="http://schemas.microsoft.com/office/drawing/2014/main" id="{160E3367-C21C-4C1D-8A49-29CD8C364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487" y="3662000"/>
            <a:ext cx="2928730" cy="1971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134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E5BF1C4-73BE-48C3-84F0-5510B8F632DE}"/>
              </a:ext>
            </a:extLst>
          </p:cNvPr>
          <p:cNvSpPr/>
          <p:nvPr/>
        </p:nvSpPr>
        <p:spPr>
          <a:xfrm>
            <a:off x="506135" y="110803"/>
            <a:ext cx="11020117" cy="707886"/>
          </a:xfrm>
          <a:prstGeom prst="rect">
            <a:avLst/>
          </a:prstGeom>
        </p:spPr>
        <p:txBody>
          <a:bodyPr wrap="square">
            <a:spAutoFit/>
          </a:bodyPr>
          <a:lstStyle/>
          <a:p>
            <a:pPr algn="just"/>
            <a:r>
              <a:rPr lang="en-US" sz="2000" b="1" dirty="0">
                <a:solidFill>
                  <a:srgbClr val="00B050"/>
                </a:solidFill>
              </a:rPr>
              <a:t>Tetrahydropyrimidines</a:t>
            </a:r>
            <a:r>
              <a:rPr lang="en-US" sz="2000" dirty="0"/>
              <a:t> are another noteworthy class of biologically </a:t>
            </a:r>
            <a:r>
              <a:rPr lang="es-MX" sz="2000" dirty="0"/>
              <a:t>active </a:t>
            </a:r>
            <a:r>
              <a:rPr lang="es-MX" sz="2000" dirty="0" err="1"/>
              <a:t>compounds</a:t>
            </a:r>
            <a:r>
              <a:rPr lang="es-MX" sz="2000" dirty="0"/>
              <a:t>. </a:t>
            </a:r>
            <a:r>
              <a:rPr lang="en-US" sz="2000" dirty="0"/>
              <a:t>Additionally some derivatives show interesting magnetic and </a:t>
            </a:r>
            <a:r>
              <a:rPr lang="en-US" sz="2000" dirty="0">
                <a:solidFill>
                  <a:srgbClr val="00B0F0"/>
                </a:solidFill>
              </a:rPr>
              <a:t>photophysical properties</a:t>
            </a:r>
            <a:r>
              <a:rPr lang="en-US" sz="2000" dirty="0"/>
              <a:t>. </a:t>
            </a:r>
            <a:endParaRPr lang="es-MX" sz="2000" dirty="0"/>
          </a:p>
        </p:txBody>
      </p:sp>
      <p:sp>
        <p:nvSpPr>
          <p:cNvPr id="6" name="Rectángulo 5">
            <a:extLst>
              <a:ext uri="{FF2B5EF4-FFF2-40B4-BE49-F238E27FC236}">
                <a16:creationId xmlns:a16="http://schemas.microsoft.com/office/drawing/2014/main" id="{E0AE392F-7F9A-429F-AD9D-2DC520D2D70E}"/>
              </a:ext>
            </a:extLst>
          </p:cNvPr>
          <p:cNvSpPr/>
          <p:nvPr/>
        </p:nvSpPr>
        <p:spPr>
          <a:xfrm>
            <a:off x="8331460" y="6207509"/>
            <a:ext cx="4448746" cy="307777"/>
          </a:xfrm>
          <a:prstGeom prst="rect">
            <a:avLst/>
          </a:prstGeom>
        </p:spPr>
        <p:txBody>
          <a:bodyPr wrap="square">
            <a:spAutoFit/>
          </a:bodyPr>
          <a:lstStyle/>
          <a:p>
            <a:r>
              <a:rPr lang="es-MX" sz="1400"/>
              <a:t>H. Jiang, et. al. </a:t>
            </a:r>
            <a:r>
              <a:rPr lang="es-MX" sz="1400" i="1"/>
              <a:t>Tetrahedron </a:t>
            </a:r>
            <a:r>
              <a:rPr lang="es-MX" sz="1400" b="1"/>
              <a:t>2009</a:t>
            </a:r>
            <a:r>
              <a:rPr lang="es-MX" sz="1400"/>
              <a:t>, </a:t>
            </a:r>
            <a:r>
              <a:rPr lang="es-MX" sz="1400" i="1"/>
              <a:t>65</a:t>
            </a:r>
            <a:r>
              <a:rPr lang="es-MX" sz="1400"/>
              <a:t>, 4604 .</a:t>
            </a:r>
            <a:endParaRPr lang="es-MX" sz="1400" dirty="0"/>
          </a:p>
        </p:txBody>
      </p:sp>
      <p:sp>
        <p:nvSpPr>
          <p:cNvPr id="9" name="Rectángulo 8">
            <a:extLst>
              <a:ext uri="{FF2B5EF4-FFF2-40B4-BE49-F238E27FC236}">
                <a16:creationId xmlns:a16="http://schemas.microsoft.com/office/drawing/2014/main" id="{B3D1F297-3DEF-4F8F-9FAE-5ED35E5F115A}"/>
              </a:ext>
            </a:extLst>
          </p:cNvPr>
          <p:cNvSpPr/>
          <p:nvPr/>
        </p:nvSpPr>
        <p:spPr>
          <a:xfrm>
            <a:off x="8033230" y="3351516"/>
            <a:ext cx="2994922" cy="523220"/>
          </a:xfrm>
          <a:prstGeom prst="rect">
            <a:avLst/>
          </a:prstGeom>
        </p:spPr>
        <p:txBody>
          <a:bodyPr wrap="none">
            <a:spAutoFit/>
          </a:bodyPr>
          <a:lstStyle/>
          <a:p>
            <a:pPr algn="ctr"/>
            <a:r>
              <a:rPr lang="es-MX" sz="1400" dirty="0"/>
              <a:t>H. </a:t>
            </a:r>
            <a:r>
              <a:rPr lang="es-MX" sz="1400" dirty="0" err="1"/>
              <a:t>Jiang</a:t>
            </a:r>
            <a:r>
              <a:rPr lang="es-MX" sz="1400" dirty="0"/>
              <a:t>, et. al. </a:t>
            </a:r>
            <a:r>
              <a:rPr lang="nn-NO" sz="1400" i="1" dirty="0"/>
              <a:t>Org. Lett. </a:t>
            </a:r>
            <a:r>
              <a:rPr lang="nn-NO" sz="1400" b="1" dirty="0"/>
              <a:t>2007</a:t>
            </a:r>
            <a:r>
              <a:rPr lang="nn-NO" sz="1400" dirty="0"/>
              <a:t>, </a:t>
            </a:r>
            <a:r>
              <a:rPr lang="nn-NO" sz="1400" i="1" dirty="0"/>
              <a:t>9</a:t>
            </a:r>
            <a:r>
              <a:rPr lang="nn-NO" sz="1400" dirty="0"/>
              <a:t>, 4111</a:t>
            </a:r>
          </a:p>
          <a:p>
            <a:pPr algn="ctr"/>
            <a:r>
              <a:rPr lang="nn-NO" sz="1400" dirty="0"/>
              <a:t> </a:t>
            </a:r>
            <a:endParaRPr lang="es-MX" sz="1400" dirty="0"/>
          </a:p>
        </p:txBody>
      </p:sp>
      <p:pic>
        <p:nvPicPr>
          <p:cNvPr id="11" name="Imagen 10">
            <a:extLst>
              <a:ext uri="{FF2B5EF4-FFF2-40B4-BE49-F238E27FC236}">
                <a16:creationId xmlns:a16="http://schemas.microsoft.com/office/drawing/2014/main" id="{1FC20843-ADB8-4EC4-A6FE-BD136887621C}"/>
              </a:ext>
            </a:extLst>
          </p:cNvPr>
          <p:cNvPicPr>
            <a:picLocks noChangeAspect="1"/>
          </p:cNvPicPr>
          <p:nvPr/>
        </p:nvPicPr>
        <p:blipFill>
          <a:blip r:embed="rId3"/>
          <a:stretch>
            <a:fillRect/>
          </a:stretch>
        </p:blipFill>
        <p:spPr>
          <a:xfrm>
            <a:off x="2265029" y="1033607"/>
            <a:ext cx="7399933" cy="2210714"/>
          </a:xfrm>
          <a:prstGeom prst="rect">
            <a:avLst/>
          </a:prstGeom>
        </p:spPr>
      </p:pic>
      <p:pic>
        <p:nvPicPr>
          <p:cNvPr id="13" name="Imagen 12">
            <a:extLst>
              <a:ext uri="{FF2B5EF4-FFF2-40B4-BE49-F238E27FC236}">
                <a16:creationId xmlns:a16="http://schemas.microsoft.com/office/drawing/2014/main" id="{37110844-92D8-4A2C-9B1E-8588E28F8393}"/>
              </a:ext>
            </a:extLst>
          </p:cNvPr>
          <p:cNvPicPr>
            <a:picLocks noChangeAspect="1"/>
          </p:cNvPicPr>
          <p:nvPr/>
        </p:nvPicPr>
        <p:blipFill>
          <a:blip r:embed="rId4"/>
          <a:stretch>
            <a:fillRect/>
          </a:stretch>
        </p:blipFill>
        <p:spPr>
          <a:xfrm>
            <a:off x="1313604" y="3874736"/>
            <a:ext cx="9564791" cy="2238001"/>
          </a:xfrm>
          <a:prstGeom prst="rect">
            <a:avLst/>
          </a:prstGeom>
        </p:spPr>
      </p:pic>
    </p:spTree>
    <p:extLst>
      <p:ext uri="{BB962C8B-B14F-4D97-AF65-F5344CB8AC3E}">
        <p14:creationId xmlns:p14="http://schemas.microsoft.com/office/powerpoint/2010/main" val="639919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AD3FABF-125A-4C88-8EFB-A438B800BAC9}"/>
              </a:ext>
            </a:extLst>
          </p:cNvPr>
          <p:cNvPicPr>
            <a:picLocks noChangeAspect="1"/>
          </p:cNvPicPr>
          <p:nvPr/>
        </p:nvPicPr>
        <p:blipFill>
          <a:blip r:embed="rId3"/>
          <a:stretch>
            <a:fillRect/>
          </a:stretch>
        </p:blipFill>
        <p:spPr>
          <a:xfrm>
            <a:off x="1280208" y="115378"/>
            <a:ext cx="6302116" cy="6365631"/>
          </a:xfrm>
          <a:prstGeom prst="rect">
            <a:avLst/>
          </a:prstGeom>
        </p:spPr>
      </p:pic>
      <p:sp>
        <p:nvSpPr>
          <p:cNvPr id="6" name="Rectángulo 5">
            <a:extLst>
              <a:ext uri="{FF2B5EF4-FFF2-40B4-BE49-F238E27FC236}">
                <a16:creationId xmlns:a16="http://schemas.microsoft.com/office/drawing/2014/main" id="{2B523942-EA4A-49B5-9D81-FBA9E3E0A7BA}"/>
              </a:ext>
            </a:extLst>
          </p:cNvPr>
          <p:cNvSpPr/>
          <p:nvPr/>
        </p:nvSpPr>
        <p:spPr>
          <a:xfrm>
            <a:off x="8665057" y="6550223"/>
            <a:ext cx="6096000" cy="307777"/>
          </a:xfrm>
          <a:prstGeom prst="rect">
            <a:avLst/>
          </a:prstGeom>
        </p:spPr>
        <p:txBody>
          <a:bodyPr>
            <a:spAutoFit/>
          </a:bodyPr>
          <a:lstStyle/>
          <a:p>
            <a:r>
              <a:rPr lang="es-MX" sz="1400" dirty="0"/>
              <a:t>H. </a:t>
            </a:r>
            <a:r>
              <a:rPr lang="es-MX" sz="1400" dirty="0" err="1"/>
              <a:t>Jiang</a:t>
            </a:r>
            <a:r>
              <a:rPr lang="es-MX" sz="1400" dirty="0"/>
              <a:t>, et. al. </a:t>
            </a:r>
            <a:r>
              <a:rPr lang="es-MX" sz="1400" i="1" dirty="0" err="1"/>
              <a:t>Tetrahedron</a:t>
            </a:r>
            <a:r>
              <a:rPr lang="es-MX" sz="1400" i="1" dirty="0"/>
              <a:t> </a:t>
            </a:r>
            <a:r>
              <a:rPr lang="es-MX" sz="1400" b="1" dirty="0"/>
              <a:t>2009</a:t>
            </a:r>
            <a:r>
              <a:rPr lang="es-MX" sz="1400" dirty="0"/>
              <a:t>, </a:t>
            </a:r>
            <a:r>
              <a:rPr lang="es-MX" sz="1400" i="1" dirty="0"/>
              <a:t>65</a:t>
            </a:r>
            <a:r>
              <a:rPr lang="es-MX" sz="1400" dirty="0"/>
              <a:t>, 4604 .</a:t>
            </a:r>
          </a:p>
        </p:txBody>
      </p:sp>
      <p:sp>
        <p:nvSpPr>
          <p:cNvPr id="7" name="Rectángulo 6">
            <a:extLst>
              <a:ext uri="{FF2B5EF4-FFF2-40B4-BE49-F238E27FC236}">
                <a16:creationId xmlns:a16="http://schemas.microsoft.com/office/drawing/2014/main" id="{EEAAD1F0-FFDD-4816-BD2B-25C8667489CD}"/>
              </a:ext>
            </a:extLst>
          </p:cNvPr>
          <p:cNvSpPr/>
          <p:nvPr/>
        </p:nvSpPr>
        <p:spPr>
          <a:xfrm>
            <a:off x="1088822" y="3167389"/>
            <a:ext cx="1426994" cy="261610"/>
          </a:xfrm>
          <a:prstGeom prst="rect">
            <a:avLst/>
          </a:prstGeom>
        </p:spPr>
        <p:txBody>
          <a:bodyPr wrap="none">
            <a:spAutoFit/>
          </a:bodyPr>
          <a:lstStyle/>
          <a:p>
            <a:r>
              <a:rPr lang="es-MX" sz="1100" dirty="0" err="1"/>
              <a:t>Ethyl</a:t>
            </a:r>
            <a:r>
              <a:rPr lang="es-MX" sz="1100" dirty="0"/>
              <a:t> but-2-ynedioate</a:t>
            </a:r>
          </a:p>
        </p:txBody>
      </p:sp>
      <p:sp>
        <p:nvSpPr>
          <p:cNvPr id="8" name="Rectángulo 7">
            <a:extLst>
              <a:ext uri="{FF2B5EF4-FFF2-40B4-BE49-F238E27FC236}">
                <a16:creationId xmlns:a16="http://schemas.microsoft.com/office/drawing/2014/main" id="{D6198031-BB99-4AD2-A5B2-0DC93F4FE308}"/>
              </a:ext>
            </a:extLst>
          </p:cNvPr>
          <p:cNvSpPr/>
          <p:nvPr/>
        </p:nvSpPr>
        <p:spPr>
          <a:xfrm>
            <a:off x="7773710" y="2228670"/>
            <a:ext cx="4221125" cy="1200329"/>
          </a:xfrm>
          <a:prstGeom prst="rect">
            <a:avLst/>
          </a:prstGeom>
        </p:spPr>
        <p:txBody>
          <a:bodyPr wrap="square">
            <a:spAutoFit/>
          </a:bodyPr>
          <a:lstStyle/>
          <a:p>
            <a:pPr algn="just"/>
            <a:r>
              <a:rPr lang="en-US" dirty="0"/>
              <a:t>However, the substitution on the C-2/C-6 position of 4aaa remains a synthetic challenge owing to steric </a:t>
            </a:r>
            <a:r>
              <a:rPr lang="es-MX" dirty="0" err="1"/>
              <a:t>hindrance</a:t>
            </a:r>
            <a:r>
              <a:rPr lang="es-MX" dirty="0"/>
              <a:t> and </a:t>
            </a:r>
            <a:r>
              <a:rPr lang="es-MX" dirty="0" err="1"/>
              <a:t>regioselectivity</a:t>
            </a:r>
            <a:r>
              <a:rPr lang="es-MX" dirty="0"/>
              <a:t>.</a:t>
            </a:r>
          </a:p>
        </p:txBody>
      </p:sp>
    </p:spTree>
    <p:extLst>
      <p:ext uri="{BB962C8B-B14F-4D97-AF65-F5344CB8AC3E}">
        <p14:creationId xmlns:p14="http://schemas.microsoft.com/office/powerpoint/2010/main" val="2799185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F0CF770-45F8-440F-B1A2-1373AE581FE2}"/>
              </a:ext>
            </a:extLst>
          </p:cNvPr>
          <p:cNvPicPr>
            <a:picLocks noChangeAspect="1"/>
          </p:cNvPicPr>
          <p:nvPr/>
        </p:nvPicPr>
        <p:blipFill>
          <a:blip r:embed="rId3"/>
          <a:stretch>
            <a:fillRect/>
          </a:stretch>
        </p:blipFill>
        <p:spPr>
          <a:xfrm>
            <a:off x="814076" y="1376134"/>
            <a:ext cx="5981037" cy="2986831"/>
          </a:xfrm>
          <a:prstGeom prst="rect">
            <a:avLst/>
          </a:prstGeom>
        </p:spPr>
      </p:pic>
      <p:sp>
        <p:nvSpPr>
          <p:cNvPr id="5" name="Rectángulo 4">
            <a:extLst>
              <a:ext uri="{FF2B5EF4-FFF2-40B4-BE49-F238E27FC236}">
                <a16:creationId xmlns:a16="http://schemas.microsoft.com/office/drawing/2014/main" id="{11B870D5-51A7-479E-8E10-4E764E994788}"/>
              </a:ext>
            </a:extLst>
          </p:cNvPr>
          <p:cNvSpPr/>
          <p:nvPr/>
        </p:nvSpPr>
        <p:spPr>
          <a:xfrm>
            <a:off x="429486" y="6051904"/>
            <a:ext cx="4254626" cy="369332"/>
          </a:xfrm>
          <a:prstGeom prst="rect">
            <a:avLst/>
          </a:prstGeom>
        </p:spPr>
        <p:txBody>
          <a:bodyPr wrap="none">
            <a:spAutoFit/>
          </a:bodyPr>
          <a:lstStyle/>
          <a:p>
            <a:pPr algn="ctr"/>
            <a:r>
              <a:rPr lang="en-US" dirty="0"/>
              <a:t>S. Liu, et. al.  </a:t>
            </a:r>
            <a:r>
              <a:rPr lang="en-US" i="1" dirty="0"/>
              <a:t>Chem. – Eur. J.</a:t>
            </a:r>
            <a:r>
              <a:rPr lang="en-US" dirty="0"/>
              <a:t>, </a:t>
            </a:r>
            <a:r>
              <a:rPr lang="en-US" b="1" dirty="0"/>
              <a:t>2013</a:t>
            </a:r>
            <a:r>
              <a:rPr lang="en-US" dirty="0"/>
              <a:t>, </a:t>
            </a:r>
            <a:r>
              <a:rPr lang="en-US" i="1" dirty="0"/>
              <a:t>19</a:t>
            </a:r>
            <a:r>
              <a:rPr lang="en-US" dirty="0"/>
              <a:t>, 1268</a:t>
            </a:r>
            <a:endParaRPr lang="es-MX" dirty="0"/>
          </a:p>
        </p:txBody>
      </p:sp>
      <p:sp>
        <p:nvSpPr>
          <p:cNvPr id="6" name="CuadroTexto 5">
            <a:extLst>
              <a:ext uri="{FF2B5EF4-FFF2-40B4-BE49-F238E27FC236}">
                <a16:creationId xmlns:a16="http://schemas.microsoft.com/office/drawing/2014/main" id="{3A820FF5-1858-45D3-A153-2A7981E1E5C4}"/>
              </a:ext>
            </a:extLst>
          </p:cNvPr>
          <p:cNvSpPr txBox="1"/>
          <p:nvPr/>
        </p:nvSpPr>
        <p:spPr>
          <a:xfrm>
            <a:off x="429486" y="4493556"/>
            <a:ext cx="6725880" cy="369332"/>
          </a:xfrm>
          <a:prstGeom prst="rect">
            <a:avLst/>
          </a:prstGeom>
          <a:noFill/>
        </p:spPr>
        <p:txBody>
          <a:bodyPr wrap="none" rtlCol="0">
            <a:spAutoFit/>
          </a:bodyPr>
          <a:lstStyle/>
          <a:p>
            <a:r>
              <a:rPr lang="en-US" dirty="0"/>
              <a:t>Five-component synthesis of C-6 unsubstituted </a:t>
            </a:r>
            <a:r>
              <a:rPr lang="en-US" dirty="0" err="1"/>
              <a:t>tetrahydropyrimidines</a:t>
            </a:r>
            <a:r>
              <a:rPr lang="en-US" dirty="0"/>
              <a:t> </a:t>
            </a:r>
          </a:p>
        </p:txBody>
      </p:sp>
      <p:sp>
        <p:nvSpPr>
          <p:cNvPr id="8" name="Rectángulo 7">
            <a:extLst>
              <a:ext uri="{FF2B5EF4-FFF2-40B4-BE49-F238E27FC236}">
                <a16:creationId xmlns:a16="http://schemas.microsoft.com/office/drawing/2014/main" id="{4602D72B-3824-4232-8E8A-A2E5453085B0}"/>
              </a:ext>
            </a:extLst>
          </p:cNvPr>
          <p:cNvSpPr/>
          <p:nvPr/>
        </p:nvSpPr>
        <p:spPr>
          <a:xfrm>
            <a:off x="489099" y="298264"/>
            <a:ext cx="11332534" cy="646331"/>
          </a:xfrm>
          <a:prstGeom prst="rect">
            <a:avLst/>
          </a:prstGeom>
        </p:spPr>
        <p:txBody>
          <a:bodyPr wrap="square">
            <a:spAutoFit/>
          </a:bodyPr>
          <a:lstStyle/>
          <a:p>
            <a:pPr algn="just"/>
            <a:r>
              <a:rPr lang="es-MX" dirty="0"/>
              <a:t>Five-</a:t>
            </a:r>
            <a:r>
              <a:rPr lang="es-MX" dirty="0" err="1"/>
              <a:t>component</a:t>
            </a:r>
            <a:r>
              <a:rPr lang="es-MX" dirty="0"/>
              <a:t> </a:t>
            </a:r>
            <a:r>
              <a:rPr lang="es-MX" dirty="0" err="1"/>
              <a:t>reaction</a:t>
            </a:r>
            <a:r>
              <a:rPr lang="es-MX" dirty="0"/>
              <a:t> </a:t>
            </a:r>
            <a:r>
              <a:rPr lang="en-US" dirty="0"/>
              <a:t>(5CR) using urea as the </a:t>
            </a:r>
            <a:r>
              <a:rPr lang="en-US" dirty="0" err="1"/>
              <a:t>organocatalyst</a:t>
            </a:r>
            <a:r>
              <a:rPr lang="en-US" dirty="0"/>
              <a:t> could </a:t>
            </a:r>
            <a:r>
              <a:rPr lang="en-US" dirty="0" err="1"/>
              <a:t>chemoselectively</a:t>
            </a:r>
            <a:r>
              <a:rPr lang="en-US" dirty="0"/>
              <a:t> provide a direct and mild synthesis of C-6 unsubstituted </a:t>
            </a:r>
            <a:r>
              <a:rPr lang="en-US" dirty="0" err="1"/>
              <a:t>tetrahydropyrimidines</a:t>
            </a:r>
            <a:r>
              <a:rPr lang="en-US" dirty="0"/>
              <a:t> </a:t>
            </a:r>
            <a:r>
              <a:rPr lang="en-US" b="1" dirty="0"/>
              <a:t>20</a:t>
            </a:r>
            <a:r>
              <a:rPr lang="en-US" dirty="0"/>
              <a:t> (C-2 substituted)</a:t>
            </a:r>
            <a:endParaRPr lang="es-MX" dirty="0"/>
          </a:p>
        </p:txBody>
      </p:sp>
      <p:sp>
        <p:nvSpPr>
          <p:cNvPr id="9" name="Rectángulo 8">
            <a:extLst>
              <a:ext uri="{FF2B5EF4-FFF2-40B4-BE49-F238E27FC236}">
                <a16:creationId xmlns:a16="http://schemas.microsoft.com/office/drawing/2014/main" id="{B0F825EF-428E-44C6-B4EA-1D817FB0D7E3}"/>
              </a:ext>
            </a:extLst>
          </p:cNvPr>
          <p:cNvSpPr/>
          <p:nvPr/>
        </p:nvSpPr>
        <p:spPr>
          <a:xfrm>
            <a:off x="429486" y="4905764"/>
            <a:ext cx="6365627" cy="923330"/>
          </a:xfrm>
          <a:prstGeom prst="rect">
            <a:avLst/>
          </a:prstGeom>
        </p:spPr>
        <p:txBody>
          <a:bodyPr wrap="square">
            <a:spAutoFit/>
          </a:bodyPr>
          <a:lstStyle/>
          <a:p>
            <a:pPr algn="just"/>
            <a:endParaRPr lang="en-US" dirty="0"/>
          </a:p>
          <a:p>
            <a:pPr algn="just"/>
            <a:r>
              <a:rPr lang="en-US" dirty="0"/>
              <a:t>Compounds </a:t>
            </a:r>
            <a:r>
              <a:rPr lang="en-US" b="1" dirty="0"/>
              <a:t>20</a:t>
            </a:r>
            <a:r>
              <a:rPr lang="en-US" dirty="0"/>
              <a:t> show no fluorescence in solutions but emit </a:t>
            </a:r>
            <a:r>
              <a:rPr lang="en-US" dirty="0">
                <a:solidFill>
                  <a:srgbClr val="0070C0"/>
                </a:solidFill>
              </a:rPr>
              <a:t>strong blue or green fluorescence in aggregates</a:t>
            </a:r>
            <a:r>
              <a:rPr lang="en-US" dirty="0"/>
              <a:t>.</a:t>
            </a:r>
            <a:endParaRPr lang="es-MX" dirty="0"/>
          </a:p>
        </p:txBody>
      </p:sp>
      <p:pic>
        <p:nvPicPr>
          <p:cNvPr id="13" name="Imagen 12">
            <a:extLst>
              <a:ext uri="{FF2B5EF4-FFF2-40B4-BE49-F238E27FC236}">
                <a16:creationId xmlns:a16="http://schemas.microsoft.com/office/drawing/2014/main" id="{BC6983A9-DD32-404F-8C0D-36F3F9E9D403}"/>
              </a:ext>
            </a:extLst>
          </p:cNvPr>
          <p:cNvPicPr>
            <a:picLocks noChangeAspect="1"/>
          </p:cNvPicPr>
          <p:nvPr/>
        </p:nvPicPr>
        <p:blipFill>
          <a:blip r:embed="rId4"/>
          <a:stretch>
            <a:fillRect/>
          </a:stretch>
        </p:blipFill>
        <p:spPr>
          <a:xfrm>
            <a:off x="6955814" y="896513"/>
            <a:ext cx="5121530" cy="5064973"/>
          </a:xfrm>
          <a:prstGeom prst="rect">
            <a:avLst/>
          </a:prstGeom>
        </p:spPr>
      </p:pic>
      <p:sp>
        <p:nvSpPr>
          <p:cNvPr id="14" name="Rectángulo 13">
            <a:extLst>
              <a:ext uri="{FF2B5EF4-FFF2-40B4-BE49-F238E27FC236}">
                <a16:creationId xmlns:a16="http://schemas.microsoft.com/office/drawing/2014/main" id="{EFD94CE3-5BAA-42FB-8FA6-E9C36D48A2B6}"/>
              </a:ext>
            </a:extLst>
          </p:cNvPr>
          <p:cNvSpPr/>
          <p:nvPr/>
        </p:nvSpPr>
        <p:spPr>
          <a:xfrm>
            <a:off x="7957684" y="6051904"/>
            <a:ext cx="3804830" cy="646331"/>
          </a:xfrm>
          <a:prstGeom prst="rect">
            <a:avLst/>
          </a:prstGeom>
        </p:spPr>
        <p:txBody>
          <a:bodyPr wrap="square">
            <a:spAutoFit/>
          </a:bodyPr>
          <a:lstStyle/>
          <a:p>
            <a:r>
              <a:rPr lang="es-MX" i="1" dirty="0" err="1"/>
              <a:t>Tetrahedron</a:t>
            </a:r>
            <a:r>
              <a:rPr lang="es-MX" i="1" dirty="0"/>
              <a:t> </a:t>
            </a:r>
            <a:r>
              <a:rPr lang="es-MX" b="1" dirty="0"/>
              <a:t>2009</a:t>
            </a:r>
            <a:r>
              <a:rPr lang="es-MX" dirty="0"/>
              <a:t>, </a:t>
            </a:r>
            <a:r>
              <a:rPr lang="es-MX" i="1" dirty="0"/>
              <a:t>65</a:t>
            </a:r>
            <a:r>
              <a:rPr lang="es-MX" dirty="0"/>
              <a:t>, 4604</a:t>
            </a:r>
            <a:endParaRPr lang="en-US" i="1" dirty="0"/>
          </a:p>
          <a:p>
            <a:r>
              <a:rPr lang="en-US" i="1" dirty="0"/>
              <a:t>J. Comb. Chem. </a:t>
            </a:r>
            <a:r>
              <a:rPr lang="en-US" b="1" dirty="0"/>
              <a:t>2009</a:t>
            </a:r>
            <a:r>
              <a:rPr lang="en-US" dirty="0"/>
              <a:t>, </a:t>
            </a:r>
            <a:r>
              <a:rPr lang="en-US" i="1" dirty="0"/>
              <a:t>11</a:t>
            </a:r>
            <a:r>
              <a:rPr lang="en-US" dirty="0"/>
              <a:t>, 685</a:t>
            </a:r>
            <a:endParaRPr lang="es-MX" dirty="0"/>
          </a:p>
        </p:txBody>
      </p:sp>
    </p:spTree>
    <p:extLst>
      <p:ext uri="{BB962C8B-B14F-4D97-AF65-F5344CB8AC3E}">
        <p14:creationId xmlns:p14="http://schemas.microsoft.com/office/powerpoint/2010/main" val="3696311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26FF6AF-14AF-4DCA-8EF9-7F2D18E09526}"/>
              </a:ext>
            </a:extLst>
          </p:cNvPr>
          <p:cNvPicPr>
            <a:picLocks noChangeAspect="1"/>
          </p:cNvPicPr>
          <p:nvPr/>
        </p:nvPicPr>
        <p:blipFill>
          <a:blip r:embed="rId2"/>
          <a:stretch>
            <a:fillRect/>
          </a:stretch>
        </p:blipFill>
        <p:spPr>
          <a:xfrm>
            <a:off x="306573" y="1360108"/>
            <a:ext cx="8433390" cy="4866083"/>
          </a:xfrm>
          <a:prstGeom prst="rect">
            <a:avLst/>
          </a:prstGeom>
        </p:spPr>
      </p:pic>
      <p:sp>
        <p:nvSpPr>
          <p:cNvPr id="5" name="Rectángulo 4">
            <a:extLst>
              <a:ext uri="{FF2B5EF4-FFF2-40B4-BE49-F238E27FC236}">
                <a16:creationId xmlns:a16="http://schemas.microsoft.com/office/drawing/2014/main" id="{109BB2B8-29E6-42A5-8FFC-958834005BCE}"/>
              </a:ext>
            </a:extLst>
          </p:cNvPr>
          <p:cNvSpPr/>
          <p:nvPr/>
        </p:nvSpPr>
        <p:spPr>
          <a:xfrm>
            <a:off x="975537" y="188049"/>
            <a:ext cx="10710531" cy="1477328"/>
          </a:xfrm>
          <a:prstGeom prst="rect">
            <a:avLst/>
          </a:prstGeom>
        </p:spPr>
        <p:txBody>
          <a:bodyPr wrap="square">
            <a:spAutoFit/>
          </a:bodyPr>
          <a:lstStyle/>
          <a:p>
            <a:pPr algn="just"/>
            <a:r>
              <a:rPr lang="en-US" dirty="0"/>
              <a:t>The QY values of conventional fluorophores often decrease at high concentration or in solid state due to the formation of detrimental </a:t>
            </a:r>
            <a:r>
              <a:rPr lang="en-US" dirty="0" err="1"/>
              <a:t>excimeric</a:t>
            </a:r>
            <a:r>
              <a:rPr lang="en-US" dirty="0"/>
              <a:t> species, which is called aggregation-caused quenching but </a:t>
            </a:r>
            <a:r>
              <a:rPr lang="es-MX" dirty="0"/>
              <a:t> </a:t>
            </a:r>
            <a:r>
              <a:rPr lang="en-US" dirty="0"/>
              <a:t>products </a:t>
            </a:r>
            <a:r>
              <a:rPr lang="en-US" b="1" dirty="0"/>
              <a:t>20</a:t>
            </a:r>
            <a:r>
              <a:rPr lang="en-US" dirty="0"/>
              <a:t> show unusual characteristics of </a:t>
            </a:r>
            <a:r>
              <a:rPr lang="en-US" dirty="0">
                <a:solidFill>
                  <a:srgbClr val="00B0F0"/>
                </a:solidFill>
              </a:rPr>
              <a:t>aggregation-induced emission enhancement </a:t>
            </a:r>
            <a:r>
              <a:rPr lang="en-US" b="1" dirty="0">
                <a:solidFill>
                  <a:srgbClr val="00B0F0"/>
                </a:solidFill>
              </a:rPr>
              <a:t>(AIEE)</a:t>
            </a:r>
            <a:r>
              <a:rPr lang="en-US" dirty="0"/>
              <a:t>.</a:t>
            </a:r>
            <a:r>
              <a:rPr lang="en-US" b="1" dirty="0">
                <a:solidFill>
                  <a:srgbClr val="00B0F0"/>
                </a:solidFill>
              </a:rPr>
              <a:t> </a:t>
            </a:r>
          </a:p>
          <a:p>
            <a:pPr algn="just"/>
            <a:endParaRPr lang="en-US" b="1" dirty="0">
              <a:solidFill>
                <a:srgbClr val="00B0F0"/>
              </a:solidFill>
            </a:endParaRPr>
          </a:p>
          <a:p>
            <a:pPr algn="just"/>
            <a:endParaRPr lang="en-US" b="1" dirty="0">
              <a:solidFill>
                <a:srgbClr val="00B0F0"/>
              </a:solidFill>
            </a:endParaRPr>
          </a:p>
        </p:txBody>
      </p:sp>
      <p:sp>
        <p:nvSpPr>
          <p:cNvPr id="6" name="Rectángulo 5">
            <a:extLst>
              <a:ext uri="{FF2B5EF4-FFF2-40B4-BE49-F238E27FC236}">
                <a16:creationId xmlns:a16="http://schemas.microsoft.com/office/drawing/2014/main" id="{2A2DEBC3-3DF7-483A-B447-3906284B1FF0}"/>
              </a:ext>
            </a:extLst>
          </p:cNvPr>
          <p:cNvSpPr/>
          <p:nvPr/>
        </p:nvSpPr>
        <p:spPr>
          <a:xfrm>
            <a:off x="8519186" y="1175442"/>
            <a:ext cx="2697277" cy="369332"/>
          </a:xfrm>
          <a:prstGeom prst="rect">
            <a:avLst/>
          </a:prstGeom>
        </p:spPr>
        <p:txBody>
          <a:bodyPr wrap="none">
            <a:spAutoFit/>
          </a:bodyPr>
          <a:lstStyle/>
          <a:p>
            <a:r>
              <a:rPr lang="es-MX" i="1" dirty="0"/>
              <a:t>Adv. Mater. </a:t>
            </a:r>
            <a:r>
              <a:rPr lang="es-MX" b="1" dirty="0"/>
              <a:t>2014</a:t>
            </a:r>
            <a:r>
              <a:rPr lang="es-MX" dirty="0"/>
              <a:t>, </a:t>
            </a:r>
            <a:r>
              <a:rPr lang="es-MX" i="1" dirty="0"/>
              <a:t>26</a:t>
            </a:r>
            <a:r>
              <a:rPr lang="es-MX" dirty="0"/>
              <a:t>, 5429</a:t>
            </a:r>
          </a:p>
        </p:txBody>
      </p:sp>
      <p:sp>
        <p:nvSpPr>
          <p:cNvPr id="8" name="Rectángulo 7">
            <a:extLst>
              <a:ext uri="{FF2B5EF4-FFF2-40B4-BE49-F238E27FC236}">
                <a16:creationId xmlns:a16="http://schemas.microsoft.com/office/drawing/2014/main" id="{EF04B43E-7B38-4DAC-A168-C0A299C2A12C}"/>
              </a:ext>
            </a:extLst>
          </p:cNvPr>
          <p:cNvSpPr/>
          <p:nvPr/>
        </p:nvSpPr>
        <p:spPr>
          <a:xfrm>
            <a:off x="8450375" y="2745454"/>
            <a:ext cx="3374952" cy="1200329"/>
          </a:xfrm>
          <a:prstGeom prst="rect">
            <a:avLst/>
          </a:prstGeom>
        </p:spPr>
        <p:txBody>
          <a:bodyPr wrap="square">
            <a:spAutoFit/>
          </a:bodyPr>
          <a:lstStyle/>
          <a:p>
            <a:pPr algn="just"/>
            <a:r>
              <a:rPr lang="en-US" dirty="0"/>
              <a:t>Usually used as a </a:t>
            </a:r>
            <a:r>
              <a:rPr lang="en-US" b="1" dirty="0">
                <a:solidFill>
                  <a:schemeClr val="accent6">
                    <a:lumMod val="75000"/>
                  </a:schemeClr>
                </a:solidFill>
              </a:rPr>
              <a:t>solid form</a:t>
            </a:r>
            <a:r>
              <a:rPr lang="en-US" dirty="0"/>
              <a:t> in practical applications, such as thin films </a:t>
            </a:r>
            <a:r>
              <a:rPr lang="en-US" b="1" dirty="0">
                <a:solidFill>
                  <a:schemeClr val="accent6">
                    <a:lumMod val="75000"/>
                  </a:schemeClr>
                </a:solidFill>
              </a:rPr>
              <a:t>in the fabrication </a:t>
            </a:r>
            <a:r>
              <a:rPr lang="es-MX" b="1" dirty="0" err="1">
                <a:solidFill>
                  <a:schemeClr val="accent6">
                    <a:lumMod val="75000"/>
                  </a:schemeClr>
                </a:solidFill>
              </a:rPr>
              <a:t>of</a:t>
            </a:r>
            <a:r>
              <a:rPr lang="es-MX" b="1" dirty="0">
                <a:solidFill>
                  <a:schemeClr val="accent6">
                    <a:lumMod val="75000"/>
                  </a:schemeClr>
                </a:solidFill>
              </a:rPr>
              <a:t> </a:t>
            </a:r>
            <a:r>
              <a:rPr lang="es-MX" b="1" dirty="0" err="1">
                <a:solidFill>
                  <a:schemeClr val="accent6">
                    <a:lumMod val="75000"/>
                  </a:schemeClr>
                </a:solidFill>
              </a:rPr>
              <a:t>organic</a:t>
            </a:r>
            <a:r>
              <a:rPr lang="es-MX" b="1" dirty="0">
                <a:solidFill>
                  <a:schemeClr val="accent6">
                    <a:lumMod val="75000"/>
                  </a:schemeClr>
                </a:solidFill>
              </a:rPr>
              <a:t> light-</a:t>
            </a:r>
            <a:r>
              <a:rPr lang="es-MX" b="1" dirty="0" err="1">
                <a:solidFill>
                  <a:schemeClr val="accent6">
                    <a:lumMod val="75000"/>
                  </a:schemeClr>
                </a:solidFill>
              </a:rPr>
              <a:t>emitting</a:t>
            </a:r>
            <a:r>
              <a:rPr lang="es-MX" b="1" dirty="0">
                <a:solidFill>
                  <a:schemeClr val="accent6">
                    <a:lumMod val="75000"/>
                  </a:schemeClr>
                </a:solidFill>
              </a:rPr>
              <a:t> </a:t>
            </a:r>
            <a:r>
              <a:rPr lang="es-MX" b="1" dirty="0" err="1">
                <a:solidFill>
                  <a:schemeClr val="accent6">
                    <a:lumMod val="75000"/>
                  </a:schemeClr>
                </a:solidFill>
              </a:rPr>
              <a:t>diodes</a:t>
            </a:r>
            <a:r>
              <a:rPr lang="es-MX" b="1" dirty="0">
                <a:solidFill>
                  <a:schemeClr val="accent6">
                    <a:lumMod val="75000"/>
                  </a:schemeClr>
                </a:solidFill>
              </a:rPr>
              <a:t>  (</a:t>
            </a:r>
            <a:r>
              <a:rPr lang="es-MX" b="1" dirty="0" err="1">
                <a:solidFill>
                  <a:schemeClr val="accent6">
                    <a:lumMod val="75000"/>
                  </a:schemeClr>
                </a:solidFill>
              </a:rPr>
              <a:t>OLEDs</a:t>
            </a:r>
            <a:r>
              <a:rPr lang="es-MX" b="1" dirty="0">
                <a:solidFill>
                  <a:schemeClr val="accent6">
                    <a:lumMod val="75000"/>
                  </a:schemeClr>
                </a:solidFill>
              </a:rPr>
              <a:t>)</a:t>
            </a:r>
          </a:p>
        </p:txBody>
      </p:sp>
      <p:sp>
        <p:nvSpPr>
          <p:cNvPr id="9" name="Rectángulo 8">
            <a:extLst>
              <a:ext uri="{FF2B5EF4-FFF2-40B4-BE49-F238E27FC236}">
                <a16:creationId xmlns:a16="http://schemas.microsoft.com/office/drawing/2014/main" id="{35683362-C2BA-44A2-AAD5-47085C6232C1}"/>
              </a:ext>
            </a:extLst>
          </p:cNvPr>
          <p:cNvSpPr/>
          <p:nvPr/>
        </p:nvSpPr>
        <p:spPr>
          <a:xfrm>
            <a:off x="8837427" y="3978787"/>
            <a:ext cx="6096000" cy="369332"/>
          </a:xfrm>
          <a:prstGeom prst="rect">
            <a:avLst/>
          </a:prstGeom>
        </p:spPr>
        <p:txBody>
          <a:bodyPr>
            <a:spAutoFit/>
          </a:bodyPr>
          <a:lstStyle/>
          <a:p>
            <a:r>
              <a:rPr lang="es-MX" i="1" dirty="0"/>
              <a:t>Nature</a:t>
            </a:r>
            <a:r>
              <a:rPr lang="es-MX" dirty="0"/>
              <a:t> </a:t>
            </a:r>
            <a:r>
              <a:rPr lang="es-MX" b="1" dirty="0"/>
              <a:t>1999</a:t>
            </a:r>
            <a:r>
              <a:rPr lang="es-MX" dirty="0"/>
              <a:t>, </a:t>
            </a:r>
            <a:r>
              <a:rPr lang="es-MX" i="1" dirty="0"/>
              <a:t>397</a:t>
            </a:r>
            <a:r>
              <a:rPr lang="es-MX" dirty="0"/>
              <a:t>, 121.</a:t>
            </a:r>
          </a:p>
        </p:txBody>
      </p:sp>
    </p:spTree>
    <p:extLst>
      <p:ext uri="{BB962C8B-B14F-4D97-AF65-F5344CB8AC3E}">
        <p14:creationId xmlns:p14="http://schemas.microsoft.com/office/powerpoint/2010/main" val="373408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935D93C-D412-42C7-A05F-1957AEEFCFAA}"/>
              </a:ext>
            </a:extLst>
          </p:cNvPr>
          <p:cNvPicPr>
            <a:picLocks noChangeAspect="1"/>
          </p:cNvPicPr>
          <p:nvPr/>
        </p:nvPicPr>
        <p:blipFill>
          <a:blip r:embed="rId3"/>
          <a:stretch>
            <a:fillRect/>
          </a:stretch>
        </p:blipFill>
        <p:spPr>
          <a:xfrm>
            <a:off x="2166937" y="120316"/>
            <a:ext cx="7858125" cy="2971800"/>
          </a:xfrm>
          <a:prstGeom prst="rect">
            <a:avLst/>
          </a:prstGeom>
        </p:spPr>
      </p:pic>
      <p:pic>
        <p:nvPicPr>
          <p:cNvPr id="6" name="Imagen 5">
            <a:extLst>
              <a:ext uri="{FF2B5EF4-FFF2-40B4-BE49-F238E27FC236}">
                <a16:creationId xmlns:a16="http://schemas.microsoft.com/office/drawing/2014/main" id="{948401FA-0FA3-4A46-A9CF-D22B98BDB3C2}"/>
              </a:ext>
            </a:extLst>
          </p:cNvPr>
          <p:cNvPicPr>
            <a:picLocks noChangeAspect="1"/>
          </p:cNvPicPr>
          <p:nvPr/>
        </p:nvPicPr>
        <p:blipFill>
          <a:blip r:embed="rId4"/>
          <a:stretch>
            <a:fillRect/>
          </a:stretch>
        </p:blipFill>
        <p:spPr>
          <a:xfrm>
            <a:off x="2531225" y="3765884"/>
            <a:ext cx="2494716" cy="2082967"/>
          </a:xfrm>
          <a:prstGeom prst="rect">
            <a:avLst/>
          </a:prstGeom>
        </p:spPr>
      </p:pic>
      <p:pic>
        <p:nvPicPr>
          <p:cNvPr id="7" name="Imagen 6">
            <a:extLst>
              <a:ext uri="{FF2B5EF4-FFF2-40B4-BE49-F238E27FC236}">
                <a16:creationId xmlns:a16="http://schemas.microsoft.com/office/drawing/2014/main" id="{81133AC5-AAEF-4A0D-8AD4-D83ADE97D79E}"/>
              </a:ext>
            </a:extLst>
          </p:cNvPr>
          <p:cNvPicPr>
            <a:picLocks noChangeAspect="1"/>
          </p:cNvPicPr>
          <p:nvPr/>
        </p:nvPicPr>
        <p:blipFill>
          <a:blip r:embed="rId5"/>
          <a:stretch>
            <a:fillRect/>
          </a:stretch>
        </p:blipFill>
        <p:spPr>
          <a:xfrm>
            <a:off x="6894094" y="3799621"/>
            <a:ext cx="2367213" cy="2049229"/>
          </a:xfrm>
          <a:prstGeom prst="rect">
            <a:avLst/>
          </a:prstGeom>
        </p:spPr>
      </p:pic>
    </p:spTree>
    <p:extLst>
      <p:ext uri="{BB962C8B-B14F-4D97-AF65-F5344CB8AC3E}">
        <p14:creationId xmlns:p14="http://schemas.microsoft.com/office/powerpoint/2010/main" val="122816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4AF3745-E16E-401E-9211-D5DCDF872FF0}"/>
              </a:ext>
            </a:extLst>
          </p:cNvPr>
          <p:cNvPicPr>
            <a:picLocks noChangeAspect="1"/>
          </p:cNvPicPr>
          <p:nvPr/>
        </p:nvPicPr>
        <p:blipFill>
          <a:blip r:embed="rId3"/>
          <a:stretch>
            <a:fillRect/>
          </a:stretch>
        </p:blipFill>
        <p:spPr>
          <a:xfrm>
            <a:off x="2749197" y="87399"/>
            <a:ext cx="6851733" cy="4116386"/>
          </a:xfrm>
          <a:prstGeom prst="rect">
            <a:avLst/>
          </a:prstGeom>
        </p:spPr>
      </p:pic>
      <p:pic>
        <p:nvPicPr>
          <p:cNvPr id="5" name="Imagen 4">
            <a:extLst>
              <a:ext uri="{FF2B5EF4-FFF2-40B4-BE49-F238E27FC236}">
                <a16:creationId xmlns:a16="http://schemas.microsoft.com/office/drawing/2014/main" id="{BFE7089D-D136-4DDB-93C9-E2C283A165FA}"/>
              </a:ext>
            </a:extLst>
          </p:cNvPr>
          <p:cNvPicPr>
            <a:picLocks noChangeAspect="1"/>
          </p:cNvPicPr>
          <p:nvPr/>
        </p:nvPicPr>
        <p:blipFill>
          <a:blip r:embed="rId4"/>
          <a:stretch>
            <a:fillRect/>
          </a:stretch>
        </p:blipFill>
        <p:spPr>
          <a:xfrm>
            <a:off x="278605" y="326356"/>
            <a:ext cx="2276475" cy="1514475"/>
          </a:xfrm>
          <a:prstGeom prst="rect">
            <a:avLst/>
          </a:prstGeom>
        </p:spPr>
      </p:pic>
      <p:pic>
        <p:nvPicPr>
          <p:cNvPr id="6" name="Imagen 5">
            <a:extLst>
              <a:ext uri="{FF2B5EF4-FFF2-40B4-BE49-F238E27FC236}">
                <a16:creationId xmlns:a16="http://schemas.microsoft.com/office/drawing/2014/main" id="{A5041473-FE9B-4F0A-96E4-54B5629A51D8}"/>
              </a:ext>
            </a:extLst>
          </p:cNvPr>
          <p:cNvPicPr>
            <a:picLocks noChangeAspect="1"/>
          </p:cNvPicPr>
          <p:nvPr/>
        </p:nvPicPr>
        <p:blipFill>
          <a:blip r:embed="rId5"/>
          <a:stretch>
            <a:fillRect/>
          </a:stretch>
        </p:blipFill>
        <p:spPr>
          <a:xfrm>
            <a:off x="300038" y="2286754"/>
            <a:ext cx="1924050" cy="1504950"/>
          </a:xfrm>
          <a:prstGeom prst="rect">
            <a:avLst/>
          </a:prstGeom>
        </p:spPr>
      </p:pic>
      <p:pic>
        <p:nvPicPr>
          <p:cNvPr id="7" name="Imagen 6">
            <a:extLst>
              <a:ext uri="{FF2B5EF4-FFF2-40B4-BE49-F238E27FC236}">
                <a16:creationId xmlns:a16="http://schemas.microsoft.com/office/drawing/2014/main" id="{751A045B-5CDB-46ED-9B93-58D8DD8253B7}"/>
              </a:ext>
            </a:extLst>
          </p:cNvPr>
          <p:cNvPicPr>
            <a:picLocks noChangeAspect="1"/>
          </p:cNvPicPr>
          <p:nvPr/>
        </p:nvPicPr>
        <p:blipFill>
          <a:blip r:embed="rId6"/>
          <a:stretch>
            <a:fillRect/>
          </a:stretch>
        </p:blipFill>
        <p:spPr>
          <a:xfrm>
            <a:off x="10056019" y="241132"/>
            <a:ext cx="2047875" cy="1466850"/>
          </a:xfrm>
          <a:prstGeom prst="rect">
            <a:avLst/>
          </a:prstGeom>
        </p:spPr>
      </p:pic>
      <p:pic>
        <p:nvPicPr>
          <p:cNvPr id="8" name="Imagen 7">
            <a:extLst>
              <a:ext uri="{FF2B5EF4-FFF2-40B4-BE49-F238E27FC236}">
                <a16:creationId xmlns:a16="http://schemas.microsoft.com/office/drawing/2014/main" id="{B8FD23A2-409F-49E6-8DD6-7EB5D2BCCC41}"/>
              </a:ext>
            </a:extLst>
          </p:cNvPr>
          <p:cNvPicPr>
            <a:picLocks noChangeAspect="1"/>
          </p:cNvPicPr>
          <p:nvPr/>
        </p:nvPicPr>
        <p:blipFill>
          <a:blip r:embed="rId7"/>
          <a:stretch>
            <a:fillRect/>
          </a:stretch>
        </p:blipFill>
        <p:spPr>
          <a:xfrm>
            <a:off x="10387011" y="2286754"/>
            <a:ext cx="1470394" cy="1350042"/>
          </a:xfrm>
          <a:prstGeom prst="rect">
            <a:avLst/>
          </a:prstGeom>
        </p:spPr>
      </p:pic>
      <p:pic>
        <p:nvPicPr>
          <p:cNvPr id="9" name="Imagen 8">
            <a:extLst>
              <a:ext uri="{FF2B5EF4-FFF2-40B4-BE49-F238E27FC236}">
                <a16:creationId xmlns:a16="http://schemas.microsoft.com/office/drawing/2014/main" id="{820BFFDB-F5D0-4BCA-B062-F2878F79D580}"/>
              </a:ext>
            </a:extLst>
          </p:cNvPr>
          <p:cNvPicPr>
            <a:picLocks noChangeAspect="1"/>
          </p:cNvPicPr>
          <p:nvPr/>
        </p:nvPicPr>
        <p:blipFill>
          <a:blip r:embed="rId8"/>
          <a:stretch>
            <a:fillRect/>
          </a:stretch>
        </p:blipFill>
        <p:spPr>
          <a:xfrm>
            <a:off x="108284" y="4649708"/>
            <a:ext cx="6337133" cy="2068955"/>
          </a:xfrm>
          <a:prstGeom prst="rect">
            <a:avLst/>
          </a:prstGeom>
        </p:spPr>
      </p:pic>
      <p:sp>
        <p:nvSpPr>
          <p:cNvPr id="10" name="CuadroTexto 9">
            <a:extLst>
              <a:ext uri="{FF2B5EF4-FFF2-40B4-BE49-F238E27FC236}">
                <a16:creationId xmlns:a16="http://schemas.microsoft.com/office/drawing/2014/main" id="{E477A49E-76FA-4230-B103-939892775040}"/>
              </a:ext>
            </a:extLst>
          </p:cNvPr>
          <p:cNvSpPr txBox="1"/>
          <p:nvPr/>
        </p:nvSpPr>
        <p:spPr>
          <a:xfrm>
            <a:off x="2224088" y="4480431"/>
            <a:ext cx="2840008" cy="338554"/>
          </a:xfrm>
          <a:prstGeom prst="rect">
            <a:avLst/>
          </a:prstGeom>
          <a:noFill/>
        </p:spPr>
        <p:txBody>
          <a:bodyPr wrap="none" rtlCol="0">
            <a:spAutoFit/>
          </a:bodyPr>
          <a:lstStyle/>
          <a:p>
            <a:r>
              <a:rPr lang="en-US" sz="1600" dirty="0">
                <a:solidFill>
                  <a:srgbClr val="0070C0"/>
                </a:solidFill>
              </a:rPr>
              <a:t>Same NMR, different melt point</a:t>
            </a:r>
          </a:p>
        </p:txBody>
      </p:sp>
      <p:pic>
        <p:nvPicPr>
          <p:cNvPr id="12" name="Imagen 11">
            <a:extLst>
              <a:ext uri="{FF2B5EF4-FFF2-40B4-BE49-F238E27FC236}">
                <a16:creationId xmlns:a16="http://schemas.microsoft.com/office/drawing/2014/main" id="{9E39A207-8C58-48E3-AA09-A8A0D40330E4}"/>
              </a:ext>
            </a:extLst>
          </p:cNvPr>
          <p:cNvPicPr>
            <a:picLocks noChangeAspect="1"/>
          </p:cNvPicPr>
          <p:nvPr/>
        </p:nvPicPr>
        <p:blipFill>
          <a:blip r:embed="rId9"/>
          <a:stretch>
            <a:fillRect/>
          </a:stretch>
        </p:blipFill>
        <p:spPr>
          <a:xfrm>
            <a:off x="6970526" y="4144232"/>
            <a:ext cx="4459355" cy="2626369"/>
          </a:xfrm>
          <a:prstGeom prst="rect">
            <a:avLst/>
          </a:prstGeom>
        </p:spPr>
      </p:pic>
    </p:spTree>
    <p:extLst>
      <p:ext uri="{BB962C8B-B14F-4D97-AF65-F5344CB8AC3E}">
        <p14:creationId xmlns:p14="http://schemas.microsoft.com/office/powerpoint/2010/main" val="1079661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4A33AFC-8326-4C75-ABCC-602E0B2BD55B}"/>
              </a:ext>
            </a:extLst>
          </p:cNvPr>
          <p:cNvPicPr>
            <a:picLocks noChangeAspect="1"/>
          </p:cNvPicPr>
          <p:nvPr/>
        </p:nvPicPr>
        <p:blipFill>
          <a:blip r:embed="rId2"/>
          <a:stretch>
            <a:fillRect/>
          </a:stretch>
        </p:blipFill>
        <p:spPr>
          <a:xfrm>
            <a:off x="593656" y="859509"/>
            <a:ext cx="5502344" cy="2988342"/>
          </a:xfrm>
          <a:prstGeom prst="rect">
            <a:avLst/>
          </a:prstGeom>
        </p:spPr>
      </p:pic>
      <p:pic>
        <p:nvPicPr>
          <p:cNvPr id="5" name="Imagen 4">
            <a:extLst>
              <a:ext uri="{FF2B5EF4-FFF2-40B4-BE49-F238E27FC236}">
                <a16:creationId xmlns:a16="http://schemas.microsoft.com/office/drawing/2014/main" id="{AC8452D0-8F73-4C19-AFAF-D49FDB4A2B3F}"/>
              </a:ext>
            </a:extLst>
          </p:cNvPr>
          <p:cNvPicPr>
            <a:picLocks noChangeAspect="1"/>
          </p:cNvPicPr>
          <p:nvPr/>
        </p:nvPicPr>
        <p:blipFill>
          <a:blip r:embed="rId3"/>
          <a:stretch>
            <a:fillRect/>
          </a:stretch>
        </p:blipFill>
        <p:spPr>
          <a:xfrm>
            <a:off x="6512815" y="866081"/>
            <a:ext cx="5370374" cy="3108658"/>
          </a:xfrm>
          <a:prstGeom prst="rect">
            <a:avLst/>
          </a:prstGeom>
        </p:spPr>
      </p:pic>
      <p:sp>
        <p:nvSpPr>
          <p:cNvPr id="6" name="Rectángulo 5">
            <a:extLst>
              <a:ext uri="{FF2B5EF4-FFF2-40B4-BE49-F238E27FC236}">
                <a16:creationId xmlns:a16="http://schemas.microsoft.com/office/drawing/2014/main" id="{A764AECE-EDC5-4182-A73B-DF4CA2E1AB88}"/>
              </a:ext>
            </a:extLst>
          </p:cNvPr>
          <p:cNvSpPr/>
          <p:nvPr/>
        </p:nvSpPr>
        <p:spPr>
          <a:xfrm>
            <a:off x="816141" y="4471489"/>
            <a:ext cx="10998869" cy="923330"/>
          </a:xfrm>
          <a:prstGeom prst="rect">
            <a:avLst/>
          </a:prstGeom>
        </p:spPr>
        <p:txBody>
          <a:bodyPr wrap="square">
            <a:spAutoFit/>
          </a:bodyPr>
          <a:lstStyle/>
          <a:p>
            <a:pPr algn="just"/>
            <a:r>
              <a:rPr lang="en-US" dirty="0"/>
              <a:t>The analysis of single-crystal X-ray diffraction data indicates that the blue and green light-emitting properties of </a:t>
            </a:r>
            <a:r>
              <a:rPr lang="en-US" b="1" dirty="0"/>
              <a:t>6aa </a:t>
            </a:r>
            <a:r>
              <a:rPr lang="en-US" dirty="0"/>
              <a:t>result from different MSMs: R/S-S/R mode for blue light emission (left) and R/R-S/S modes for green light emission (right).</a:t>
            </a:r>
            <a:endParaRPr lang="es-MX" dirty="0"/>
          </a:p>
        </p:txBody>
      </p:sp>
      <p:sp>
        <p:nvSpPr>
          <p:cNvPr id="7" name="Rectángulo 6">
            <a:extLst>
              <a:ext uri="{FF2B5EF4-FFF2-40B4-BE49-F238E27FC236}">
                <a16:creationId xmlns:a16="http://schemas.microsoft.com/office/drawing/2014/main" id="{9E480BB7-ED48-4A3F-B42A-D5ABF724AF3C}"/>
              </a:ext>
            </a:extLst>
          </p:cNvPr>
          <p:cNvSpPr/>
          <p:nvPr/>
        </p:nvSpPr>
        <p:spPr>
          <a:xfrm>
            <a:off x="4515853" y="0"/>
            <a:ext cx="6096000" cy="369332"/>
          </a:xfrm>
          <a:prstGeom prst="rect">
            <a:avLst/>
          </a:prstGeom>
        </p:spPr>
        <p:txBody>
          <a:bodyPr>
            <a:spAutoFit/>
          </a:bodyPr>
          <a:lstStyle/>
          <a:p>
            <a:r>
              <a:rPr lang="es-MX" dirty="0">
                <a:solidFill>
                  <a:srgbClr val="0070C0"/>
                </a:solidFill>
                <a:latin typeface="AdvTTR"/>
              </a:rPr>
              <a:t>Molecular </a:t>
            </a:r>
            <a:r>
              <a:rPr lang="es-MX" dirty="0" err="1">
                <a:solidFill>
                  <a:srgbClr val="0070C0"/>
                </a:solidFill>
                <a:latin typeface="AdvTTR"/>
              </a:rPr>
              <a:t>stacking</a:t>
            </a:r>
            <a:r>
              <a:rPr lang="es-MX" dirty="0">
                <a:solidFill>
                  <a:srgbClr val="0070C0"/>
                </a:solidFill>
                <a:latin typeface="AdvTTR"/>
              </a:rPr>
              <a:t> </a:t>
            </a:r>
            <a:r>
              <a:rPr lang="es-MX" dirty="0" err="1">
                <a:solidFill>
                  <a:srgbClr val="0070C0"/>
                </a:solidFill>
                <a:latin typeface="AdvTTR"/>
              </a:rPr>
              <a:t>modes</a:t>
            </a:r>
            <a:r>
              <a:rPr lang="es-MX" dirty="0">
                <a:solidFill>
                  <a:srgbClr val="0070C0"/>
                </a:solidFill>
                <a:latin typeface="AdvTTR"/>
              </a:rPr>
              <a:t> (MSM)</a:t>
            </a:r>
            <a:endParaRPr lang="es-MX" dirty="0">
              <a:solidFill>
                <a:srgbClr val="0070C0"/>
              </a:solidFill>
            </a:endParaRPr>
          </a:p>
        </p:txBody>
      </p:sp>
    </p:spTree>
    <p:extLst>
      <p:ext uri="{BB962C8B-B14F-4D97-AF65-F5344CB8AC3E}">
        <p14:creationId xmlns:p14="http://schemas.microsoft.com/office/powerpoint/2010/main" val="2691940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8154CE7-2EA6-40BB-AB48-149B0FE1C630}"/>
              </a:ext>
            </a:extLst>
          </p:cNvPr>
          <p:cNvSpPr/>
          <p:nvPr/>
        </p:nvSpPr>
        <p:spPr>
          <a:xfrm>
            <a:off x="733926" y="32760"/>
            <a:ext cx="10840453" cy="923330"/>
          </a:xfrm>
          <a:prstGeom prst="rect">
            <a:avLst/>
          </a:prstGeom>
        </p:spPr>
        <p:txBody>
          <a:bodyPr wrap="square">
            <a:spAutoFit/>
          </a:bodyPr>
          <a:lstStyle/>
          <a:p>
            <a:pPr algn="just"/>
            <a:r>
              <a:rPr lang="en-US" dirty="0"/>
              <a:t>Due to the steadily growing industrialization the detection of toxic heavy metal ions in the environment is an important Task </a:t>
            </a:r>
            <a:r>
              <a:rPr lang="en-US" dirty="0" err="1">
                <a:solidFill>
                  <a:srgbClr val="0070C0"/>
                </a:solidFill>
              </a:rPr>
              <a:t>Chemosensors</a:t>
            </a:r>
            <a:r>
              <a:rPr lang="en-US" dirty="0"/>
              <a:t> with defined optical and mechanistic properties are the most elegant method for the recognition of </a:t>
            </a:r>
            <a:r>
              <a:rPr lang="es-MX" dirty="0"/>
              <a:t>metal </a:t>
            </a:r>
            <a:r>
              <a:rPr lang="es-MX" dirty="0" err="1"/>
              <a:t>ions</a:t>
            </a:r>
            <a:r>
              <a:rPr lang="es-MX" dirty="0"/>
              <a:t>.</a:t>
            </a:r>
          </a:p>
        </p:txBody>
      </p:sp>
      <p:pic>
        <p:nvPicPr>
          <p:cNvPr id="5" name="Imagen 4">
            <a:extLst>
              <a:ext uri="{FF2B5EF4-FFF2-40B4-BE49-F238E27FC236}">
                <a16:creationId xmlns:a16="http://schemas.microsoft.com/office/drawing/2014/main" id="{50BD4196-D517-4BB1-87F6-FBA0556960D2}"/>
              </a:ext>
            </a:extLst>
          </p:cNvPr>
          <p:cNvPicPr>
            <a:picLocks noChangeAspect="1"/>
          </p:cNvPicPr>
          <p:nvPr/>
        </p:nvPicPr>
        <p:blipFill>
          <a:blip r:embed="rId2"/>
          <a:stretch>
            <a:fillRect/>
          </a:stretch>
        </p:blipFill>
        <p:spPr>
          <a:xfrm>
            <a:off x="401984" y="1183504"/>
            <a:ext cx="5649590" cy="2686802"/>
          </a:xfrm>
          <a:prstGeom prst="rect">
            <a:avLst/>
          </a:prstGeom>
        </p:spPr>
      </p:pic>
      <p:pic>
        <p:nvPicPr>
          <p:cNvPr id="6" name="Imagen 5">
            <a:extLst>
              <a:ext uri="{FF2B5EF4-FFF2-40B4-BE49-F238E27FC236}">
                <a16:creationId xmlns:a16="http://schemas.microsoft.com/office/drawing/2014/main" id="{E940DD91-2814-4B2E-AA1A-D9DA0838E1D6}"/>
              </a:ext>
            </a:extLst>
          </p:cNvPr>
          <p:cNvPicPr>
            <a:picLocks noChangeAspect="1"/>
          </p:cNvPicPr>
          <p:nvPr/>
        </p:nvPicPr>
        <p:blipFill>
          <a:blip r:embed="rId3"/>
          <a:stretch>
            <a:fillRect/>
          </a:stretch>
        </p:blipFill>
        <p:spPr>
          <a:xfrm>
            <a:off x="6841338" y="874546"/>
            <a:ext cx="4733041" cy="2686802"/>
          </a:xfrm>
          <a:prstGeom prst="rect">
            <a:avLst/>
          </a:prstGeom>
        </p:spPr>
      </p:pic>
      <p:pic>
        <p:nvPicPr>
          <p:cNvPr id="7" name="Imagen 6">
            <a:extLst>
              <a:ext uri="{FF2B5EF4-FFF2-40B4-BE49-F238E27FC236}">
                <a16:creationId xmlns:a16="http://schemas.microsoft.com/office/drawing/2014/main" id="{5B1C29E7-18A2-44C9-878C-10440D0216B4}"/>
              </a:ext>
            </a:extLst>
          </p:cNvPr>
          <p:cNvPicPr>
            <a:picLocks noChangeAspect="1"/>
          </p:cNvPicPr>
          <p:nvPr/>
        </p:nvPicPr>
        <p:blipFill>
          <a:blip r:embed="rId4"/>
          <a:stretch>
            <a:fillRect/>
          </a:stretch>
        </p:blipFill>
        <p:spPr>
          <a:xfrm>
            <a:off x="459516" y="3897804"/>
            <a:ext cx="5534526" cy="2714301"/>
          </a:xfrm>
          <a:prstGeom prst="rect">
            <a:avLst/>
          </a:prstGeom>
        </p:spPr>
      </p:pic>
      <p:sp>
        <p:nvSpPr>
          <p:cNvPr id="8" name="Rectángulo 7">
            <a:extLst>
              <a:ext uri="{FF2B5EF4-FFF2-40B4-BE49-F238E27FC236}">
                <a16:creationId xmlns:a16="http://schemas.microsoft.com/office/drawing/2014/main" id="{422BF424-737C-42F7-8E93-99E1F37B6471}"/>
              </a:ext>
            </a:extLst>
          </p:cNvPr>
          <p:cNvSpPr/>
          <p:nvPr/>
        </p:nvSpPr>
        <p:spPr>
          <a:xfrm>
            <a:off x="561474" y="6442688"/>
            <a:ext cx="4270721" cy="369332"/>
          </a:xfrm>
          <a:prstGeom prst="rect">
            <a:avLst/>
          </a:prstGeom>
        </p:spPr>
        <p:txBody>
          <a:bodyPr wrap="none">
            <a:spAutoFit/>
          </a:bodyPr>
          <a:lstStyle/>
          <a:p>
            <a:r>
              <a:rPr lang="es-MX" dirty="0"/>
              <a:t>Navneet </a:t>
            </a:r>
            <a:r>
              <a:rPr lang="es-MX" dirty="0" err="1"/>
              <a:t>Kaur</a:t>
            </a:r>
            <a:r>
              <a:rPr lang="es-MX" dirty="0"/>
              <a:t> et. al. </a:t>
            </a:r>
            <a:r>
              <a:rPr lang="en-US" i="1" dirty="0"/>
              <a:t>RSC Adv., </a:t>
            </a:r>
            <a:r>
              <a:rPr lang="en-US" b="1" dirty="0"/>
              <a:t>2013</a:t>
            </a:r>
            <a:r>
              <a:rPr lang="en-US" dirty="0"/>
              <a:t>, </a:t>
            </a:r>
            <a:r>
              <a:rPr lang="en-US" i="1" dirty="0"/>
              <a:t>3</a:t>
            </a:r>
            <a:r>
              <a:rPr lang="en-US" dirty="0"/>
              <a:t>, 6160</a:t>
            </a:r>
            <a:endParaRPr lang="es-MX" dirty="0"/>
          </a:p>
        </p:txBody>
      </p:sp>
      <p:pic>
        <p:nvPicPr>
          <p:cNvPr id="9" name="Imagen 8">
            <a:extLst>
              <a:ext uri="{FF2B5EF4-FFF2-40B4-BE49-F238E27FC236}">
                <a16:creationId xmlns:a16="http://schemas.microsoft.com/office/drawing/2014/main" id="{37A2CC1E-DDDB-4A1F-A41C-C42C104C7EBB}"/>
              </a:ext>
            </a:extLst>
          </p:cNvPr>
          <p:cNvPicPr>
            <a:picLocks noChangeAspect="1"/>
          </p:cNvPicPr>
          <p:nvPr/>
        </p:nvPicPr>
        <p:blipFill>
          <a:blip r:embed="rId5"/>
          <a:stretch>
            <a:fillRect/>
          </a:stretch>
        </p:blipFill>
        <p:spPr>
          <a:xfrm>
            <a:off x="6972994" y="4087165"/>
            <a:ext cx="4504328" cy="2625380"/>
          </a:xfrm>
          <a:prstGeom prst="rect">
            <a:avLst/>
          </a:prstGeom>
        </p:spPr>
      </p:pic>
      <p:sp>
        <p:nvSpPr>
          <p:cNvPr id="10" name="Rectángulo 9">
            <a:extLst>
              <a:ext uri="{FF2B5EF4-FFF2-40B4-BE49-F238E27FC236}">
                <a16:creationId xmlns:a16="http://schemas.microsoft.com/office/drawing/2014/main" id="{CA910DCD-78EA-4C0D-85CF-B73F589864B9}"/>
              </a:ext>
            </a:extLst>
          </p:cNvPr>
          <p:cNvSpPr/>
          <p:nvPr/>
        </p:nvSpPr>
        <p:spPr>
          <a:xfrm>
            <a:off x="745338" y="971340"/>
            <a:ext cx="6096000" cy="369332"/>
          </a:xfrm>
          <a:prstGeom prst="rect">
            <a:avLst/>
          </a:prstGeom>
        </p:spPr>
        <p:txBody>
          <a:bodyPr>
            <a:spAutoFit/>
          </a:bodyPr>
          <a:lstStyle/>
          <a:p>
            <a:r>
              <a:rPr lang="es-MX" i="1" dirty="0" err="1"/>
              <a:t>Analyst</a:t>
            </a:r>
            <a:r>
              <a:rPr lang="es-MX" i="1" dirty="0"/>
              <a:t>, </a:t>
            </a:r>
            <a:r>
              <a:rPr lang="es-MX" b="1" dirty="0"/>
              <a:t>2011</a:t>
            </a:r>
            <a:r>
              <a:rPr lang="es-MX" dirty="0"/>
              <a:t>, </a:t>
            </a:r>
            <a:r>
              <a:rPr lang="es-MX" i="1" dirty="0"/>
              <a:t>136</a:t>
            </a:r>
            <a:r>
              <a:rPr lang="es-MX" dirty="0"/>
              <a:t>, 3289</a:t>
            </a:r>
          </a:p>
        </p:txBody>
      </p:sp>
    </p:spTree>
    <p:extLst>
      <p:ext uri="{BB962C8B-B14F-4D97-AF65-F5344CB8AC3E}">
        <p14:creationId xmlns:p14="http://schemas.microsoft.com/office/powerpoint/2010/main" val="184256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142F4EF-A7A9-4711-854F-85B761310F64}"/>
              </a:ext>
            </a:extLst>
          </p:cNvPr>
          <p:cNvPicPr>
            <a:picLocks noChangeAspect="1"/>
          </p:cNvPicPr>
          <p:nvPr/>
        </p:nvPicPr>
        <p:blipFill>
          <a:blip r:embed="rId3"/>
          <a:stretch>
            <a:fillRect/>
          </a:stretch>
        </p:blipFill>
        <p:spPr>
          <a:xfrm>
            <a:off x="352926" y="2367377"/>
            <a:ext cx="4893922" cy="4324690"/>
          </a:xfrm>
          <a:prstGeom prst="rect">
            <a:avLst/>
          </a:prstGeom>
        </p:spPr>
      </p:pic>
      <p:pic>
        <p:nvPicPr>
          <p:cNvPr id="5" name="Imagen 4">
            <a:extLst>
              <a:ext uri="{FF2B5EF4-FFF2-40B4-BE49-F238E27FC236}">
                <a16:creationId xmlns:a16="http://schemas.microsoft.com/office/drawing/2014/main" id="{67A172A7-2DBC-4B00-A498-E23F0DE6C682}"/>
              </a:ext>
            </a:extLst>
          </p:cNvPr>
          <p:cNvPicPr>
            <a:picLocks noChangeAspect="1"/>
          </p:cNvPicPr>
          <p:nvPr/>
        </p:nvPicPr>
        <p:blipFill>
          <a:blip r:embed="rId4"/>
          <a:stretch>
            <a:fillRect/>
          </a:stretch>
        </p:blipFill>
        <p:spPr>
          <a:xfrm>
            <a:off x="5610923" y="2843465"/>
            <a:ext cx="6228151" cy="2943882"/>
          </a:xfrm>
          <a:prstGeom prst="rect">
            <a:avLst/>
          </a:prstGeom>
        </p:spPr>
      </p:pic>
      <p:sp>
        <p:nvSpPr>
          <p:cNvPr id="6" name="Rectángulo 5">
            <a:extLst>
              <a:ext uri="{FF2B5EF4-FFF2-40B4-BE49-F238E27FC236}">
                <a16:creationId xmlns:a16="http://schemas.microsoft.com/office/drawing/2014/main" id="{FAF03269-ABD5-4D37-B0B7-ADFB764821AA}"/>
              </a:ext>
            </a:extLst>
          </p:cNvPr>
          <p:cNvSpPr/>
          <p:nvPr/>
        </p:nvSpPr>
        <p:spPr>
          <a:xfrm>
            <a:off x="457199" y="152831"/>
            <a:ext cx="11258551" cy="646331"/>
          </a:xfrm>
          <a:prstGeom prst="rect">
            <a:avLst/>
          </a:prstGeom>
        </p:spPr>
        <p:txBody>
          <a:bodyPr wrap="square">
            <a:spAutoFit/>
          </a:bodyPr>
          <a:lstStyle/>
          <a:p>
            <a:pPr algn="just"/>
            <a:r>
              <a:rPr lang="en-US" dirty="0"/>
              <a:t>The solvent polarity sensitivity of </a:t>
            </a:r>
            <a:r>
              <a:rPr lang="en-US" dirty="0" err="1">
                <a:solidFill>
                  <a:srgbClr val="0070C0"/>
                </a:solidFill>
              </a:rPr>
              <a:t>solvatochromic</a:t>
            </a:r>
            <a:r>
              <a:rPr lang="en-US" dirty="0">
                <a:solidFill>
                  <a:srgbClr val="0070C0"/>
                </a:solidFill>
              </a:rPr>
              <a:t> fluorophores </a:t>
            </a:r>
            <a:r>
              <a:rPr lang="en-US" dirty="0"/>
              <a:t>has found wide application in studies on protein biochemistry.</a:t>
            </a:r>
            <a:endParaRPr lang="es-MX" dirty="0"/>
          </a:p>
        </p:txBody>
      </p:sp>
      <p:sp>
        <p:nvSpPr>
          <p:cNvPr id="7" name="Rectángulo 6">
            <a:extLst>
              <a:ext uri="{FF2B5EF4-FFF2-40B4-BE49-F238E27FC236}">
                <a16:creationId xmlns:a16="http://schemas.microsoft.com/office/drawing/2014/main" id="{6D09BB3A-94B7-4064-86C2-C4567D36B848}"/>
              </a:ext>
            </a:extLst>
          </p:cNvPr>
          <p:cNvSpPr/>
          <p:nvPr/>
        </p:nvSpPr>
        <p:spPr>
          <a:xfrm>
            <a:off x="457200" y="831385"/>
            <a:ext cx="3135217" cy="369332"/>
          </a:xfrm>
          <a:prstGeom prst="rect">
            <a:avLst/>
          </a:prstGeom>
        </p:spPr>
        <p:txBody>
          <a:bodyPr wrap="none">
            <a:spAutoFit/>
          </a:bodyPr>
          <a:lstStyle/>
          <a:p>
            <a:r>
              <a:rPr lang="nl-NL" i="1" dirty="0"/>
              <a:t>Trends Biotechnol. </a:t>
            </a:r>
            <a:r>
              <a:rPr lang="nl-NL" b="1" dirty="0"/>
              <a:t>2010</a:t>
            </a:r>
            <a:r>
              <a:rPr lang="nl-NL" dirty="0"/>
              <a:t>, </a:t>
            </a:r>
            <a:r>
              <a:rPr lang="nl-NL" i="1" dirty="0"/>
              <a:t>28</a:t>
            </a:r>
            <a:r>
              <a:rPr lang="nl-NL" dirty="0"/>
              <a:t>, 73</a:t>
            </a:r>
            <a:endParaRPr lang="es-MX" dirty="0"/>
          </a:p>
        </p:txBody>
      </p:sp>
      <p:sp>
        <p:nvSpPr>
          <p:cNvPr id="8" name="Rectángulo 7">
            <a:extLst>
              <a:ext uri="{FF2B5EF4-FFF2-40B4-BE49-F238E27FC236}">
                <a16:creationId xmlns:a16="http://schemas.microsoft.com/office/drawing/2014/main" id="{421F8FCE-4454-4615-A3FC-80ADA0FF4A08}"/>
              </a:ext>
            </a:extLst>
          </p:cNvPr>
          <p:cNvSpPr/>
          <p:nvPr/>
        </p:nvSpPr>
        <p:spPr>
          <a:xfrm>
            <a:off x="544417" y="1322382"/>
            <a:ext cx="4384102" cy="923330"/>
          </a:xfrm>
          <a:prstGeom prst="rect">
            <a:avLst/>
          </a:prstGeom>
        </p:spPr>
        <p:txBody>
          <a:bodyPr wrap="square">
            <a:spAutoFit/>
          </a:bodyPr>
          <a:lstStyle/>
          <a:p>
            <a:pPr algn="just"/>
            <a:r>
              <a:rPr lang="es-MX" dirty="0" err="1"/>
              <a:t>Four-component</a:t>
            </a:r>
            <a:r>
              <a:rPr lang="es-MX" dirty="0"/>
              <a:t> </a:t>
            </a:r>
            <a:r>
              <a:rPr lang="es-MX" dirty="0" err="1"/>
              <a:t>synthesis</a:t>
            </a:r>
            <a:r>
              <a:rPr lang="es-MX" dirty="0"/>
              <a:t> </a:t>
            </a:r>
            <a:r>
              <a:rPr lang="es-MX" dirty="0" err="1"/>
              <a:t>of</a:t>
            </a:r>
            <a:r>
              <a:rPr lang="es-MX" dirty="0"/>
              <a:t> </a:t>
            </a:r>
            <a:r>
              <a:rPr lang="es-MX" b="1" dirty="0" err="1">
                <a:solidFill>
                  <a:srgbClr val="0070C0"/>
                </a:solidFill>
              </a:rPr>
              <a:t>fluorescent</a:t>
            </a:r>
            <a:r>
              <a:rPr lang="es-MX" b="1" dirty="0">
                <a:solidFill>
                  <a:srgbClr val="0070C0"/>
                </a:solidFill>
              </a:rPr>
              <a:t> 3-ethynylquinoxalines</a:t>
            </a:r>
            <a:r>
              <a:rPr lang="es-MX" dirty="0"/>
              <a:t> </a:t>
            </a:r>
            <a:r>
              <a:rPr lang="es-MX" dirty="0" err="1"/>
              <a:t>through</a:t>
            </a:r>
            <a:r>
              <a:rPr lang="es-MX" dirty="0"/>
              <a:t> a glyoxylation− Stephens−Castro </a:t>
            </a:r>
            <a:r>
              <a:rPr lang="es-MX" dirty="0" err="1"/>
              <a:t>coupling</a:t>
            </a:r>
            <a:endParaRPr lang="es-MX" dirty="0"/>
          </a:p>
        </p:txBody>
      </p:sp>
      <p:sp>
        <p:nvSpPr>
          <p:cNvPr id="9" name="Rectángulo 8">
            <a:extLst>
              <a:ext uri="{FF2B5EF4-FFF2-40B4-BE49-F238E27FC236}">
                <a16:creationId xmlns:a16="http://schemas.microsoft.com/office/drawing/2014/main" id="{04C4265A-CBD7-4E7C-B585-4976DF67AB70}"/>
              </a:ext>
            </a:extLst>
          </p:cNvPr>
          <p:cNvSpPr/>
          <p:nvPr/>
        </p:nvSpPr>
        <p:spPr>
          <a:xfrm>
            <a:off x="6543675" y="6488668"/>
            <a:ext cx="5743575" cy="369332"/>
          </a:xfrm>
          <a:prstGeom prst="rect">
            <a:avLst/>
          </a:prstGeom>
        </p:spPr>
        <p:txBody>
          <a:bodyPr wrap="square">
            <a:spAutoFit/>
          </a:bodyPr>
          <a:lstStyle/>
          <a:p>
            <a:r>
              <a:rPr lang="es-MX" dirty="0"/>
              <a:t>Thomas J. J. </a:t>
            </a:r>
            <a:r>
              <a:rPr lang="es-MX" dirty="0" err="1"/>
              <a:t>Müller</a:t>
            </a:r>
            <a:r>
              <a:rPr lang="es-MX" dirty="0"/>
              <a:t>, et. al. </a:t>
            </a:r>
            <a:r>
              <a:rPr lang="en-US" i="1" dirty="0"/>
              <a:t>J. Org. Chem. </a:t>
            </a:r>
            <a:r>
              <a:rPr lang="en-US" b="1" dirty="0"/>
              <a:t>2014</a:t>
            </a:r>
            <a:r>
              <a:rPr lang="en-US" dirty="0"/>
              <a:t>, </a:t>
            </a:r>
            <a:r>
              <a:rPr lang="en-US" i="1" dirty="0"/>
              <a:t>79</a:t>
            </a:r>
            <a:r>
              <a:rPr lang="en-US" dirty="0"/>
              <a:t>, 3296</a:t>
            </a:r>
            <a:endParaRPr lang="es-MX" dirty="0"/>
          </a:p>
        </p:txBody>
      </p:sp>
      <p:sp>
        <p:nvSpPr>
          <p:cNvPr id="11" name="Rectángulo 10">
            <a:extLst>
              <a:ext uri="{FF2B5EF4-FFF2-40B4-BE49-F238E27FC236}">
                <a16:creationId xmlns:a16="http://schemas.microsoft.com/office/drawing/2014/main" id="{51CF8C6D-6CF0-4F9F-91DF-EEBB9583136A}"/>
              </a:ext>
            </a:extLst>
          </p:cNvPr>
          <p:cNvSpPr/>
          <p:nvPr/>
        </p:nvSpPr>
        <p:spPr>
          <a:xfrm>
            <a:off x="7811992" y="752304"/>
            <a:ext cx="3545458" cy="369332"/>
          </a:xfrm>
          <a:prstGeom prst="rect">
            <a:avLst/>
          </a:prstGeom>
        </p:spPr>
        <p:txBody>
          <a:bodyPr wrap="none">
            <a:spAutoFit/>
          </a:bodyPr>
          <a:lstStyle/>
          <a:p>
            <a:r>
              <a:rPr lang="de-DE" i="1" dirty="0">
                <a:solidFill>
                  <a:srgbClr val="000000"/>
                </a:solidFill>
              </a:rPr>
              <a:t>Angew.</a:t>
            </a:r>
            <a:r>
              <a:rPr lang="de-DE" i="1" dirty="0"/>
              <a:t> </a:t>
            </a:r>
            <a:r>
              <a:rPr lang="de-DE" i="1" dirty="0">
                <a:solidFill>
                  <a:srgbClr val="000000"/>
                </a:solidFill>
              </a:rPr>
              <a:t>Chem.</a:t>
            </a:r>
            <a:r>
              <a:rPr lang="de-DE" i="1" dirty="0"/>
              <a:t> </a:t>
            </a:r>
            <a:r>
              <a:rPr lang="de-DE" i="1" dirty="0">
                <a:solidFill>
                  <a:srgbClr val="000000"/>
                </a:solidFill>
              </a:rPr>
              <a:t>Int.</a:t>
            </a:r>
            <a:r>
              <a:rPr lang="de-DE" i="1" dirty="0"/>
              <a:t> </a:t>
            </a:r>
            <a:r>
              <a:rPr lang="de-DE" i="1" dirty="0">
                <a:solidFill>
                  <a:srgbClr val="000000"/>
                </a:solidFill>
              </a:rPr>
              <a:t>Ed.</a:t>
            </a:r>
            <a:r>
              <a:rPr lang="de-DE" i="1" dirty="0"/>
              <a:t> </a:t>
            </a:r>
            <a:r>
              <a:rPr lang="de-DE" b="1" dirty="0">
                <a:solidFill>
                  <a:srgbClr val="000000"/>
                </a:solidFill>
              </a:rPr>
              <a:t>2011</a:t>
            </a:r>
            <a:r>
              <a:rPr lang="de-DE" dirty="0">
                <a:solidFill>
                  <a:srgbClr val="000000"/>
                </a:solidFill>
              </a:rPr>
              <a:t>, </a:t>
            </a:r>
            <a:r>
              <a:rPr lang="de-DE" i="1" dirty="0">
                <a:solidFill>
                  <a:srgbClr val="000000"/>
                </a:solidFill>
              </a:rPr>
              <a:t>50</a:t>
            </a:r>
            <a:r>
              <a:rPr lang="de-DE" dirty="0">
                <a:solidFill>
                  <a:srgbClr val="000000"/>
                </a:solidFill>
              </a:rPr>
              <a:t>, 296</a:t>
            </a:r>
            <a:endParaRPr lang="es-MX" dirty="0"/>
          </a:p>
        </p:txBody>
      </p:sp>
      <p:pic>
        <p:nvPicPr>
          <p:cNvPr id="12" name="Imagen 11">
            <a:extLst>
              <a:ext uri="{FF2B5EF4-FFF2-40B4-BE49-F238E27FC236}">
                <a16:creationId xmlns:a16="http://schemas.microsoft.com/office/drawing/2014/main" id="{DB540E96-4905-4B9F-8A51-C2BC837C15C0}"/>
              </a:ext>
            </a:extLst>
          </p:cNvPr>
          <p:cNvPicPr>
            <a:picLocks noChangeAspect="1"/>
          </p:cNvPicPr>
          <p:nvPr/>
        </p:nvPicPr>
        <p:blipFill>
          <a:blip r:embed="rId5"/>
          <a:stretch>
            <a:fillRect/>
          </a:stretch>
        </p:blipFill>
        <p:spPr>
          <a:xfrm>
            <a:off x="6205795" y="1121636"/>
            <a:ext cx="4787580" cy="1577475"/>
          </a:xfrm>
          <a:prstGeom prst="rect">
            <a:avLst/>
          </a:prstGeom>
        </p:spPr>
      </p:pic>
    </p:spTree>
    <p:extLst>
      <p:ext uri="{BB962C8B-B14F-4D97-AF65-F5344CB8AC3E}">
        <p14:creationId xmlns:p14="http://schemas.microsoft.com/office/powerpoint/2010/main" val="1732157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B160686-9F44-4321-9E96-620DCD9FB0F5}"/>
              </a:ext>
            </a:extLst>
          </p:cNvPr>
          <p:cNvSpPr/>
          <p:nvPr/>
        </p:nvSpPr>
        <p:spPr>
          <a:xfrm>
            <a:off x="1362075" y="390436"/>
            <a:ext cx="9715500" cy="1200329"/>
          </a:xfrm>
          <a:prstGeom prst="rect">
            <a:avLst/>
          </a:prstGeom>
        </p:spPr>
        <p:txBody>
          <a:bodyPr wrap="square">
            <a:spAutoFit/>
          </a:bodyPr>
          <a:lstStyle/>
          <a:p>
            <a:pPr algn="just"/>
            <a:r>
              <a:rPr lang="en-US" dirty="0"/>
              <a:t>Already the computed ground-state structures indicate that HOMO−LUMO transitions should be accompanied with a dominant </a:t>
            </a:r>
            <a:r>
              <a:rPr lang="en-US" b="1" dirty="0">
                <a:solidFill>
                  <a:srgbClr val="0070C0"/>
                </a:solidFill>
              </a:rPr>
              <a:t>charge transfer </a:t>
            </a:r>
            <a:r>
              <a:rPr lang="en-US" dirty="0"/>
              <a:t>character from the heteroaryl substituents in 2-position to the central quinoxaline core, this is in agreement with the observation of </a:t>
            </a:r>
            <a:r>
              <a:rPr lang="en-US" dirty="0" err="1"/>
              <a:t>solvatochromic</a:t>
            </a:r>
            <a:r>
              <a:rPr lang="en-US" dirty="0"/>
              <a:t> fluorescence in the compound.</a:t>
            </a:r>
            <a:endParaRPr lang="es-MX" dirty="0"/>
          </a:p>
        </p:txBody>
      </p:sp>
      <p:pic>
        <p:nvPicPr>
          <p:cNvPr id="5" name="Imagen 4">
            <a:extLst>
              <a:ext uri="{FF2B5EF4-FFF2-40B4-BE49-F238E27FC236}">
                <a16:creationId xmlns:a16="http://schemas.microsoft.com/office/drawing/2014/main" id="{9BC2D7CA-EF16-41FE-AECC-5D10CCE44D10}"/>
              </a:ext>
            </a:extLst>
          </p:cNvPr>
          <p:cNvPicPr>
            <a:picLocks noChangeAspect="1"/>
          </p:cNvPicPr>
          <p:nvPr/>
        </p:nvPicPr>
        <p:blipFill>
          <a:blip r:embed="rId2"/>
          <a:stretch>
            <a:fillRect/>
          </a:stretch>
        </p:blipFill>
        <p:spPr>
          <a:xfrm>
            <a:off x="3098006" y="1597220"/>
            <a:ext cx="5786438" cy="3372898"/>
          </a:xfrm>
          <a:prstGeom prst="rect">
            <a:avLst/>
          </a:prstGeom>
        </p:spPr>
      </p:pic>
      <p:pic>
        <p:nvPicPr>
          <p:cNvPr id="6" name="Imagen 5">
            <a:extLst>
              <a:ext uri="{FF2B5EF4-FFF2-40B4-BE49-F238E27FC236}">
                <a16:creationId xmlns:a16="http://schemas.microsoft.com/office/drawing/2014/main" id="{E567B60E-94E1-441F-AA58-6748E7ED9A5C}"/>
              </a:ext>
            </a:extLst>
          </p:cNvPr>
          <p:cNvPicPr>
            <a:picLocks noChangeAspect="1"/>
          </p:cNvPicPr>
          <p:nvPr/>
        </p:nvPicPr>
        <p:blipFill>
          <a:blip r:embed="rId3"/>
          <a:stretch>
            <a:fillRect/>
          </a:stretch>
        </p:blipFill>
        <p:spPr>
          <a:xfrm>
            <a:off x="3433762" y="5260780"/>
            <a:ext cx="1919288" cy="1173507"/>
          </a:xfrm>
          <a:prstGeom prst="rect">
            <a:avLst/>
          </a:prstGeom>
        </p:spPr>
      </p:pic>
      <p:pic>
        <p:nvPicPr>
          <p:cNvPr id="8" name="Imagen 7">
            <a:extLst>
              <a:ext uri="{FF2B5EF4-FFF2-40B4-BE49-F238E27FC236}">
                <a16:creationId xmlns:a16="http://schemas.microsoft.com/office/drawing/2014/main" id="{D1AF38E4-BC96-4F86-9EFF-1F97E112362F}"/>
              </a:ext>
            </a:extLst>
          </p:cNvPr>
          <p:cNvPicPr>
            <a:picLocks noChangeAspect="1"/>
          </p:cNvPicPr>
          <p:nvPr/>
        </p:nvPicPr>
        <p:blipFill>
          <a:blip r:embed="rId4"/>
          <a:stretch>
            <a:fillRect/>
          </a:stretch>
        </p:blipFill>
        <p:spPr>
          <a:xfrm>
            <a:off x="5353050" y="5316398"/>
            <a:ext cx="1889851" cy="1062269"/>
          </a:xfrm>
          <a:prstGeom prst="rect">
            <a:avLst/>
          </a:prstGeom>
        </p:spPr>
      </p:pic>
      <p:pic>
        <p:nvPicPr>
          <p:cNvPr id="9" name="Imagen 8">
            <a:extLst>
              <a:ext uri="{FF2B5EF4-FFF2-40B4-BE49-F238E27FC236}">
                <a16:creationId xmlns:a16="http://schemas.microsoft.com/office/drawing/2014/main" id="{27496701-17C5-47E6-8C0E-C9B081E5B1EB}"/>
              </a:ext>
            </a:extLst>
          </p:cNvPr>
          <p:cNvPicPr>
            <a:picLocks noChangeAspect="1"/>
          </p:cNvPicPr>
          <p:nvPr/>
        </p:nvPicPr>
        <p:blipFill>
          <a:blip r:embed="rId5"/>
          <a:stretch>
            <a:fillRect/>
          </a:stretch>
        </p:blipFill>
        <p:spPr>
          <a:xfrm>
            <a:off x="7467599" y="5260778"/>
            <a:ext cx="2063309" cy="1173507"/>
          </a:xfrm>
          <a:prstGeom prst="rect">
            <a:avLst/>
          </a:prstGeom>
        </p:spPr>
      </p:pic>
    </p:spTree>
    <p:extLst>
      <p:ext uri="{BB962C8B-B14F-4D97-AF65-F5344CB8AC3E}">
        <p14:creationId xmlns:p14="http://schemas.microsoft.com/office/powerpoint/2010/main" val="142583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2F1EE38-81E4-480E-9D0B-EBDDB3CD5EC1}"/>
              </a:ext>
            </a:extLst>
          </p:cNvPr>
          <p:cNvPicPr>
            <a:picLocks noChangeAspect="1"/>
          </p:cNvPicPr>
          <p:nvPr/>
        </p:nvPicPr>
        <p:blipFill>
          <a:blip r:embed="rId2"/>
          <a:stretch>
            <a:fillRect/>
          </a:stretch>
        </p:blipFill>
        <p:spPr>
          <a:xfrm>
            <a:off x="899751" y="2612530"/>
            <a:ext cx="10392497" cy="3450893"/>
          </a:xfrm>
          <a:prstGeom prst="rect">
            <a:avLst/>
          </a:prstGeom>
        </p:spPr>
      </p:pic>
      <p:sp>
        <p:nvSpPr>
          <p:cNvPr id="5" name="Rectángulo 4">
            <a:extLst>
              <a:ext uri="{FF2B5EF4-FFF2-40B4-BE49-F238E27FC236}">
                <a16:creationId xmlns:a16="http://schemas.microsoft.com/office/drawing/2014/main" id="{FC202B3D-3770-4EEB-AA26-0B77FB9B0C55}"/>
              </a:ext>
            </a:extLst>
          </p:cNvPr>
          <p:cNvSpPr/>
          <p:nvPr/>
        </p:nvSpPr>
        <p:spPr>
          <a:xfrm>
            <a:off x="6599187" y="6457890"/>
            <a:ext cx="5592813" cy="400110"/>
          </a:xfrm>
          <a:prstGeom prst="rect">
            <a:avLst/>
          </a:prstGeom>
        </p:spPr>
        <p:txBody>
          <a:bodyPr wrap="none">
            <a:spAutoFit/>
          </a:bodyPr>
          <a:lstStyle/>
          <a:p>
            <a:r>
              <a:rPr lang="es-MX" sz="2000" dirty="0"/>
              <a:t>T. J. J. Müller, et. al.  </a:t>
            </a:r>
            <a:r>
              <a:rPr lang="it-IT" sz="2000" i="1" dirty="0"/>
              <a:t>Pure Appl. Chem. </a:t>
            </a:r>
            <a:r>
              <a:rPr lang="it-IT" sz="2000" b="1" dirty="0"/>
              <a:t>2008, </a:t>
            </a:r>
            <a:r>
              <a:rPr lang="it-IT" sz="2000" i="1" dirty="0"/>
              <a:t>80</a:t>
            </a:r>
            <a:r>
              <a:rPr lang="it-IT" sz="2000" dirty="0"/>
              <a:t>, 609 </a:t>
            </a:r>
            <a:endParaRPr lang="es-MX" sz="2000" dirty="0"/>
          </a:p>
        </p:txBody>
      </p:sp>
      <p:sp>
        <p:nvSpPr>
          <p:cNvPr id="6" name="Rectángulo 5">
            <a:extLst>
              <a:ext uri="{FF2B5EF4-FFF2-40B4-BE49-F238E27FC236}">
                <a16:creationId xmlns:a16="http://schemas.microsoft.com/office/drawing/2014/main" id="{E969835D-76F0-4DD8-9A5A-098FBC52D3AD}"/>
              </a:ext>
            </a:extLst>
          </p:cNvPr>
          <p:cNvSpPr/>
          <p:nvPr/>
        </p:nvSpPr>
        <p:spPr>
          <a:xfrm>
            <a:off x="371060" y="307841"/>
            <a:ext cx="11304105" cy="954107"/>
          </a:xfrm>
          <a:prstGeom prst="rect">
            <a:avLst/>
          </a:prstGeom>
        </p:spPr>
        <p:txBody>
          <a:bodyPr wrap="square">
            <a:spAutoFit/>
          </a:bodyPr>
          <a:lstStyle/>
          <a:p>
            <a:pPr algn="just"/>
            <a:r>
              <a:rPr lang="en-US" sz="2800" dirty="0"/>
              <a:t>Multicomponent process is a reaction of more than two starting materials leading to a product that contains most of the employed </a:t>
            </a:r>
            <a:r>
              <a:rPr lang="es-MX" sz="2800" dirty="0" err="1"/>
              <a:t>atoms</a:t>
            </a:r>
            <a:r>
              <a:rPr lang="es-MX" sz="2800" dirty="0"/>
              <a:t>.</a:t>
            </a:r>
          </a:p>
        </p:txBody>
      </p:sp>
      <p:sp>
        <p:nvSpPr>
          <p:cNvPr id="7" name="Rectángulo 6">
            <a:extLst>
              <a:ext uri="{FF2B5EF4-FFF2-40B4-BE49-F238E27FC236}">
                <a16:creationId xmlns:a16="http://schemas.microsoft.com/office/drawing/2014/main" id="{E0484053-9DDB-4707-AFCA-285B8A8D5974}"/>
              </a:ext>
            </a:extLst>
          </p:cNvPr>
          <p:cNvSpPr/>
          <p:nvPr/>
        </p:nvSpPr>
        <p:spPr>
          <a:xfrm>
            <a:off x="371060" y="1298159"/>
            <a:ext cx="6361044" cy="646331"/>
          </a:xfrm>
          <a:prstGeom prst="rect">
            <a:avLst/>
          </a:prstGeom>
        </p:spPr>
        <p:txBody>
          <a:bodyPr wrap="square">
            <a:spAutoFit/>
          </a:bodyPr>
          <a:lstStyle/>
          <a:p>
            <a:pPr algn="just"/>
            <a:r>
              <a:rPr lang="en-US" i="1" dirty="0"/>
              <a:t>Multi-component Reactions in Organic Synthesis</a:t>
            </a:r>
            <a:r>
              <a:rPr lang="en-US" dirty="0"/>
              <a:t>, ed. J. Zhu,</a:t>
            </a:r>
          </a:p>
          <a:p>
            <a:pPr algn="just"/>
            <a:r>
              <a:rPr lang="de-DE" dirty="0"/>
              <a:t>Q. Wang and M.-X. Wang, Wiley-VHC, Weinheim, 2015.</a:t>
            </a:r>
            <a:endParaRPr lang="es-MX" dirty="0"/>
          </a:p>
        </p:txBody>
      </p:sp>
    </p:spTree>
    <p:extLst>
      <p:ext uri="{BB962C8B-B14F-4D97-AF65-F5344CB8AC3E}">
        <p14:creationId xmlns:p14="http://schemas.microsoft.com/office/powerpoint/2010/main" val="1345164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A79D8F-C472-4384-8D94-8DDDBBA32AF7}"/>
              </a:ext>
            </a:extLst>
          </p:cNvPr>
          <p:cNvSpPr/>
          <p:nvPr/>
        </p:nvSpPr>
        <p:spPr>
          <a:xfrm>
            <a:off x="7927584" y="6444735"/>
            <a:ext cx="4131324" cy="307777"/>
          </a:xfrm>
          <a:prstGeom prst="rect">
            <a:avLst/>
          </a:prstGeom>
        </p:spPr>
        <p:txBody>
          <a:bodyPr wrap="none">
            <a:spAutoFit/>
          </a:bodyPr>
          <a:lstStyle/>
          <a:p>
            <a:r>
              <a:rPr lang="es-MX" sz="1400" dirty="0" err="1"/>
              <a:t>Felix</a:t>
            </a:r>
            <a:r>
              <a:rPr lang="es-MX" sz="1400" dirty="0"/>
              <a:t> E. </a:t>
            </a:r>
            <a:r>
              <a:rPr lang="es-MX" sz="1400" dirty="0" err="1"/>
              <a:t>Held</a:t>
            </a:r>
            <a:r>
              <a:rPr lang="es-MX" sz="1400" dirty="0"/>
              <a:t>, et. al. </a:t>
            </a:r>
            <a:r>
              <a:rPr lang="es-MX" sz="1400" i="1" dirty="0">
                <a:solidFill>
                  <a:srgbClr val="222222"/>
                </a:solidFill>
              </a:rPr>
              <a:t>Nature </a:t>
            </a:r>
            <a:r>
              <a:rPr lang="es-MX" sz="1400" i="1" dirty="0" err="1">
                <a:solidFill>
                  <a:srgbClr val="222222"/>
                </a:solidFill>
              </a:rPr>
              <a:t>Communications</a:t>
            </a:r>
            <a:r>
              <a:rPr lang="es-MX" sz="1400" dirty="0">
                <a:solidFill>
                  <a:srgbClr val="222222"/>
                </a:solidFill>
              </a:rPr>
              <a:t> </a:t>
            </a:r>
            <a:r>
              <a:rPr lang="es-MX" sz="1400" b="1" dirty="0">
                <a:solidFill>
                  <a:srgbClr val="222222"/>
                </a:solidFill>
              </a:rPr>
              <a:t>2017, </a:t>
            </a:r>
            <a:r>
              <a:rPr lang="es-MX" sz="1400" i="1" dirty="0">
                <a:solidFill>
                  <a:srgbClr val="222222"/>
                </a:solidFill>
              </a:rPr>
              <a:t>8</a:t>
            </a:r>
            <a:r>
              <a:rPr lang="es-MX" sz="1400" dirty="0">
                <a:solidFill>
                  <a:srgbClr val="222222"/>
                </a:solidFill>
              </a:rPr>
              <a:t>, 1</a:t>
            </a:r>
            <a:endParaRPr lang="es-MX" sz="1400" dirty="0"/>
          </a:p>
        </p:txBody>
      </p:sp>
      <p:pic>
        <p:nvPicPr>
          <p:cNvPr id="5" name="Imagen 4">
            <a:extLst>
              <a:ext uri="{FF2B5EF4-FFF2-40B4-BE49-F238E27FC236}">
                <a16:creationId xmlns:a16="http://schemas.microsoft.com/office/drawing/2014/main" id="{E209E29B-8C6C-44FF-9715-864F7BC1CFBE}"/>
              </a:ext>
            </a:extLst>
          </p:cNvPr>
          <p:cNvPicPr>
            <a:picLocks noChangeAspect="1"/>
          </p:cNvPicPr>
          <p:nvPr/>
        </p:nvPicPr>
        <p:blipFill>
          <a:blip r:embed="rId3"/>
          <a:stretch>
            <a:fillRect/>
          </a:stretch>
        </p:blipFill>
        <p:spPr>
          <a:xfrm>
            <a:off x="1008545" y="0"/>
            <a:ext cx="6645713" cy="1672259"/>
          </a:xfrm>
          <a:prstGeom prst="rect">
            <a:avLst/>
          </a:prstGeom>
        </p:spPr>
      </p:pic>
      <p:pic>
        <p:nvPicPr>
          <p:cNvPr id="7" name="Imagen 6">
            <a:extLst>
              <a:ext uri="{FF2B5EF4-FFF2-40B4-BE49-F238E27FC236}">
                <a16:creationId xmlns:a16="http://schemas.microsoft.com/office/drawing/2014/main" id="{8EF28E34-4CF5-47C6-9225-82B4BE380C89}"/>
              </a:ext>
            </a:extLst>
          </p:cNvPr>
          <p:cNvPicPr>
            <a:picLocks noChangeAspect="1"/>
          </p:cNvPicPr>
          <p:nvPr/>
        </p:nvPicPr>
        <p:blipFill>
          <a:blip r:embed="rId4"/>
          <a:stretch>
            <a:fillRect/>
          </a:stretch>
        </p:blipFill>
        <p:spPr>
          <a:xfrm>
            <a:off x="1898189" y="1762905"/>
            <a:ext cx="5116748" cy="4170149"/>
          </a:xfrm>
          <a:prstGeom prst="rect">
            <a:avLst/>
          </a:prstGeom>
        </p:spPr>
      </p:pic>
      <p:pic>
        <p:nvPicPr>
          <p:cNvPr id="2" name="Imagen 1">
            <a:extLst>
              <a:ext uri="{FF2B5EF4-FFF2-40B4-BE49-F238E27FC236}">
                <a16:creationId xmlns:a16="http://schemas.microsoft.com/office/drawing/2014/main" id="{C6D12D4A-9B47-4E85-860B-8909EE1614BC}"/>
              </a:ext>
            </a:extLst>
          </p:cNvPr>
          <p:cNvPicPr>
            <a:picLocks noChangeAspect="1"/>
          </p:cNvPicPr>
          <p:nvPr/>
        </p:nvPicPr>
        <p:blipFill>
          <a:blip r:embed="rId5"/>
          <a:stretch>
            <a:fillRect/>
          </a:stretch>
        </p:blipFill>
        <p:spPr>
          <a:xfrm>
            <a:off x="8615887" y="0"/>
            <a:ext cx="3149414" cy="4879374"/>
          </a:xfrm>
          <a:prstGeom prst="rect">
            <a:avLst/>
          </a:prstGeom>
        </p:spPr>
      </p:pic>
      <p:sp>
        <p:nvSpPr>
          <p:cNvPr id="3" name="Rectángulo 2">
            <a:extLst>
              <a:ext uri="{FF2B5EF4-FFF2-40B4-BE49-F238E27FC236}">
                <a16:creationId xmlns:a16="http://schemas.microsoft.com/office/drawing/2014/main" id="{1AF81D92-5B2F-4E7C-A6A0-E3DB2C9668FC}"/>
              </a:ext>
            </a:extLst>
          </p:cNvPr>
          <p:cNvSpPr/>
          <p:nvPr/>
        </p:nvSpPr>
        <p:spPr>
          <a:xfrm>
            <a:off x="394727" y="6075403"/>
            <a:ext cx="5332485" cy="369332"/>
          </a:xfrm>
          <a:prstGeom prst="rect">
            <a:avLst/>
          </a:prstGeom>
        </p:spPr>
        <p:txBody>
          <a:bodyPr wrap="none">
            <a:spAutoFit/>
          </a:bodyPr>
          <a:lstStyle/>
          <a:p>
            <a:r>
              <a:rPr lang="es-MX" dirty="0" err="1"/>
              <a:t>hydroquinine</a:t>
            </a:r>
            <a:r>
              <a:rPr lang="es-MX" dirty="0"/>
              <a:t> 1,4-phthalazinediyl </a:t>
            </a:r>
            <a:r>
              <a:rPr lang="es-MX" dirty="0" err="1"/>
              <a:t>diether</a:t>
            </a:r>
            <a:r>
              <a:rPr lang="es-MX" dirty="0"/>
              <a:t>: (DHQ)2PHAL</a:t>
            </a:r>
          </a:p>
        </p:txBody>
      </p:sp>
      <p:pic>
        <p:nvPicPr>
          <p:cNvPr id="1026" name="Picture 2" descr="Resultado de imagen de ganciclovir">
            <a:extLst>
              <a:ext uri="{FF2B5EF4-FFF2-40B4-BE49-F238E27FC236}">
                <a16:creationId xmlns:a16="http://schemas.microsoft.com/office/drawing/2014/main" id="{3BC255C0-2329-4CB8-9C00-6E33A99002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2484" y="4888694"/>
            <a:ext cx="1835541" cy="104436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CC955AE9-218E-4A92-9A76-9797EFCFFDEE}"/>
              </a:ext>
            </a:extLst>
          </p:cNvPr>
          <p:cNvSpPr/>
          <p:nvPr/>
        </p:nvSpPr>
        <p:spPr>
          <a:xfrm>
            <a:off x="8824934" y="5933054"/>
            <a:ext cx="1837875" cy="369332"/>
          </a:xfrm>
          <a:prstGeom prst="rect">
            <a:avLst/>
          </a:prstGeom>
        </p:spPr>
        <p:txBody>
          <a:bodyPr wrap="none">
            <a:spAutoFit/>
          </a:bodyPr>
          <a:lstStyle/>
          <a:p>
            <a:r>
              <a:rPr lang="es-MX" dirty="0"/>
              <a:t>EC50 2.6±0.5 </a:t>
            </a:r>
            <a:r>
              <a:rPr lang="es-MX" dirty="0" err="1"/>
              <a:t>mM</a:t>
            </a:r>
            <a:endParaRPr lang="es-MX" dirty="0"/>
          </a:p>
        </p:txBody>
      </p:sp>
      <p:sp>
        <p:nvSpPr>
          <p:cNvPr id="8" name="Rectángulo 7">
            <a:extLst>
              <a:ext uri="{FF2B5EF4-FFF2-40B4-BE49-F238E27FC236}">
                <a16:creationId xmlns:a16="http://schemas.microsoft.com/office/drawing/2014/main" id="{FCB15940-D062-4A1D-9A5E-9A7150420768}"/>
              </a:ext>
            </a:extLst>
          </p:cNvPr>
          <p:cNvSpPr/>
          <p:nvPr/>
        </p:nvSpPr>
        <p:spPr>
          <a:xfrm>
            <a:off x="10395741" y="5036882"/>
            <a:ext cx="1186543" cy="369332"/>
          </a:xfrm>
          <a:prstGeom prst="rect">
            <a:avLst/>
          </a:prstGeom>
        </p:spPr>
        <p:txBody>
          <a:bodyPr wrap="none">
            <a:spAutoFit/>
          </a:bodyPr>
          <a:lstStyle/>
          <a:p>
            <a:r>
              <a:rPr lang="es-MX" dirty="0"/>
              <a:t>ganciclovir</a:t>
            </a:r>
          </a:p>
        </p:txBody>
      </p:sp>
    </p:spTree>
    <p:extLst>
      <p:ext uri="{BB962C8B-B14F-4D97-AF65-F5344CB8AC3E}">
        <p14:creationId xmlns:p14="http://schemas.microsoft.com/office/powerpoint/2010/main" val="2255361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625334-756E-4C4C-A370-843883C51C08}"/>
              </a:ext>
            </a:extLst>
          </p:cNvPr>
          <p:cNvPicPr>
            <a:picLocks noChangeAspect="1"/>
          </p:cNvPicPr>
          <p:nvPr/>
        </p:nvPicPr>
        <p:blipFill>
          <a:blip r:embed="rId3"/>
          <a:stretch>
            <a:fillRect/>
          </a:stretch>
        </p:blipFill>
        <p:spPr>
          <a:xfrm>
            <a:off x="1019175" y="826749"/>
            <a:ext cx="10153650" cy="4524375"/>
          </a:xfrm>
          <a:prstGeom prst="rect">
            <a:avLst/>
          </a:prstGeom>
        </p:spPr>
      </p:pic>
    </p:spTree>
    <p:extLst>
      <p:ext uri="{BB962C8B-B14F-4D97-AF65-F5344CB8AC3E}">
        <p14:creationId xmlns:p14="http://schemas.microsoft.com/office/powerpoint/2010/main" val="28907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849A908-EC71-4C81-9985-ACB98EE1DD91}"/>
              </a:ext>
            </a:extLst>
          </p:cNvPr>
          <p:cNvPicPr>
            <a:picLocks noChangeAspect="1"/>
          </p:cNvPicPr>
          <p:nvPr/>
        </p:nvPicPr>
        <p:blipFill>
          <a:blip r:embed="rId3"/>
          <a:stretch>
            <a:fillRect/>
          </a:stretch>
        </p:blipFill>
        <p:spPr>
          <a:xfrm>
            <a:off x="95250" y="1555716"/>
            <a:ext cx="5819775" cy="3267075"/>
          </a:xfrm>
          <a:prstGeom prst="rect">
            <a:avLst/>
          </a:prstGeom>
        </p:spPr>
      </p:pic>
      <p:pic>
        <p:nvPicPr>
          <p:cNvPr id="5" name="Imagen 4">
            <a:extLst>
              <a:ext uri="{FF2B5EF4-FFF2-40B4-BE49-F238E27FC236}">
                <a16:creationId xmlns:a16="http://schemas.microsoft.com/office/drawing/2014/main" id="{B91FFA80-1757-4AF9-99E0-71B5EC5C4595}"/>
              </a:ext>
            </a:extLst>
          </p:cNvPr>
          <p:cNvPicPr>
            <a:picLocks noChangeAspect="1"/>
          </p:cNvPicPr>
          <p:nvPr/>
        </p:nvPicPr>
        <p:blipFill>
          <a:blip r:embed="rId4"/>
          <a:stretch>
            <a:fillRect/>
          </a:stretch>
        </p:blipFill>
        <p:spPr>
          <a:xfrm>
            <a:off x="5915025" y="1320834"/>
            <a:ext cx="5905500" cy="3981450"/>
          </a:xfrm>
          <a:prstGeom prst="rect">
            <a:avLst/>
          </a:prstGeom>
        </p:spPr>
      </p:pic>
      <p:pic>
        <p:nvPicPr>
          <p:cNvPr id="6" name="Imagen 5">
            <a:extLst>
              <a:ext uri="{FF2B5EF4-FFF2-40B4-BE49-F238E27FC236}">
                <a16:creationId xmlns:a16="http://schemas.microsoft.com/office/drawing/2014/main" id="{D59ED661-4DE4-4187-96B5-87C46E471395}"/>
              </a:ext>
            </a:extLst>
          </p:cNvPr>
          <p:cNvPicPr>
            <a:picLocks noChangeAspect="1"/>
          </p:cNvPicPr>
          <p:nvPr/>
        </p:nvPicPr>
        <p:blipFill>
          <a:blip r:embed="rId5"/>
          <a:stretch>
            <a:fillRect/>
          </a:stretch>
        </p:blipFill>
        <p:spPr>
          <a:xfrm>
            <a:off x="1505507" y="5474796"/>
            <a:ext cx="8966977" cy="1190625"/>
          </a:xfrm>
          <a:prstGeom prst="rect">
            <a:avLst/>
          </a:prstGeom>
        </p:spPr>
      </p:pic>
      <p:sp>
        <p:nvSpPr>
          <p:cNvPr id="7" name="Rectángulo 6">
            <a:extLst>
              <a:ext uri="{FF2B5EF4-FFF2-40B4-BE49-F238E27FC236}">
                <a16:creationId xmlns:a16="http://schemas.microsoft.com/office/drawing/2014/main" id="{378B32E8-409B-4D18-90C3-086AF5D39ED9}"/>
              </a:ext>
            </a:extLst>
          </p:cNvPr>
          <p:cNvSpPr/>
          <p:nvPr/>
        </p:nvSpPr>
        <p:spPr>
          <a:xfrm>
            <a:off x="618490" y="146092"/>
            <a:ext cx="11104757" cy="1200329"/>
          </a:xfrm>
          <a:prstGeom prst="rect">
            <a:avLst/>
          </a:prstGeom>
        </p:spPr>
        <p:txBody>
          <a:bodyPr wrap="square">
            <a:spAutoFit/>
          </a:bodyPr>
          <a:lstStyle/>
          <a:p>
            <a:pPr algn="just"/>
            <a:r>
              <a:rPr lang="en-US" dirty="0"/>
              <a:t>Quinazoline compound </a:t>
            </a:r>
            <a:r>
              <a:rPr lang="en-US" b="1" dirty="0"/>
              <a:t>7h</a:t>
            </a:r>
            <a:r>
              <a:rPr lang="en-US" dirty="0"/>
              <a:t> exhibits strong fluorescence between 370 and 600 nm, with a maximum at 439 nm. </a:t>
            </a:r>
            <a:r>
              <a:rPr lang="en-US" dirty="0">
                <a:solidFill>
                  <a:srgbClr val="0070C0"/>
                </a:solidFill>
              </a:rPr>
              <a:t>The fluorescence properties of potentially bioactive compounds</a:t>
            </a:r>
            <a:r>
              <a:rPr lang="en-US" dirty="0"/>
              <a:t>, for example, antiviral, antimalarial and anticancer agents, might be very </a:t>
            </a:r>
            <a:r>
              <a:rPr lang="en-US" dirty="0">
                <a:solidFill>
                  <a:srgbClr val="0070C0"/>
                </a:solidFill>
              </a:rPr>
              <a:t>useful for an </a:t>
            </a:r>
            <a:r>
              <a:rPr lang="en-US" i="1" dirty="0">
                <a:solidFill>
                  <a:srgbClr val="0070C0"/>
                </a:solidFill>
              </a:rPr>
              <a:t>in vitro </a:t>
            </a:r>
            <a:r>
              <a:rPr lang="en-US" dirty="0">
                <a:solidFill>
                  <a:srgbClr val="0070C0"/>
                </a:solidFill>
              </a:rPr>
              <a:t>monitoring of compound-treated cultured cells by use of fluorescence microscopy.</a:t>
            </a:r>
            <a:endParaRPr lang="es-MX" dirty="0">
              <a:solidFill>
                <a:srgbClr val="0070C0"/>
              </a:solidFill>
            </a:endParaRPr>
          </a:p>
        </p:txBody>
      </p:sp>
    </p:spTree>
    <p:extLst>
      <p:ext uri="{BB962C8B-B14F-4D97-AF65-F5344CB8AC3E}">
        <p14:creationId xmlns:p14="http://schemas.microsoft.com/office/powerpoint/2010/main" val="2756758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D78FD4D-50ED-4A5E-8D3C-012A7E940BBC}"/>
              </a:ext>
            </a:extLst>
          </p:cNvPr>
          <p:cNvSpPr/>
          <p:nvPr/>
        </p:nvSpPr>
        <p:spPr>
          <a:xfrm>
            <a:off x="888459" y="139378"/>
            <a:ext cx="10531813" cy="923330"/>
          </a:xfrm>
          <a:prstGeom prst="rect">
            <a:avLst/>
          </a:prstGeom>
        </p:spPr>
        <p:txBody>
          <a:bodyPr wrap="square">
            <a:spAutoFit/>
          </a:bodyPr>
          <a:lstStyle/>
          <a:p>
            <a:pPr algn="just"/>
            <a:r>
              <a:rPr lang="en-US" dirty="0"/>
              <a:t>These results open up new perspectives for molecular imaging in the drug development process and mechanistic studies, avoiding the requirement of linkage of external fluorescent labels to potential drug molecules.</a:t>
            </a:r>
            <a:endParaRPr lang="es-MX" dirty="0"/>
          </a:p>
        </p:txBody>
      </p:sp>
      <p:pic>
        <p:nvPicPr>
          <p:cNvPr id="5" name="Imagen 4">
            <a:extLst>
              <a:ext uri="{FF2B5EF4-FFF2-40B4-BE49-F238E27FC236}">
                <a16:creationId xmlns:a16="http://schemas.microsoft.com/office/drawing/2014/main" id="{7DCAF22D-A27A-4DD2-8B09-D2A8939A2243}"/>
              </a:ext>
            </a:extLst>
          </p:cNvPr>
          <p:cNvPicPr>
            <a:picLocks noChangeAspect="1"/>
          </p:cNvPicPr>
          <p:nvPr/>
        </p:nvPicPr>
        <p:blipFill>
          <a:blip r:embed="rId3"/>
          <a:stretch>
            <a:fillRect/>
          </a:stretch>
        </p:blipFill>
        <p:spPr>
          <a:xfrm>
            <a:off x="77821" y="1319867"/>
            <a:ext cx="5357061" cy="1946987"/>
          </a:xfrm>
          <a:prstGeom prst="rect">
            <a:avLst/>
          </a:prstGeom>
        </p:spPr>
      </p:pic>
      <p:sp>
        <p:nvSpPr>
          <p:cNvPr id="6" name="Rectángulo 5">
            <a:extLst>
              <a:ext uri="{FF2B5EF4-FFF2-40B4-BE49-F238E27FC236}">
                <a16:creationId xmlns:a16="http://schemas.microsoft.com/office/drawing/2014/main" id="{539D8B7D-4786-49A7-A74D-A5E5322F0D6B}"/>
              </a:ext>
            </a:extLst>
          </p:cNvPr>
          <p:cNvSpPr/>
          <p:nvPr/>
        </p:nvSpPr>
        <p:spPr>
          <a:xfrm>
            <a:off x="3007317" y="1260184"/>
            <a:ext cx="1487908" cy="369332"/>
          </a:xfrm>
          <a:prstGeom prst="rect">
            <a:avLst/>
          </a:prstGeom>
        </p:spPr>
        <p:txBody>
          <a:bodyPr wrap="none">
            <a:spAutoFit/>
          </a:bodyPr>
          <a:lstStyle/>
          <a:p>
            <a:r>
              <a:rPr lang="es-MX" dirty="0" err="1"/>
              <a:t>artesunic</a:t>
            </a:r>
            <a:r>
              <a:rPr lang="es-MX" dirty="0"/>
              <a:t> </a:t>
            </a:r>
            <a:r>
              <a:rPr lang="es-MX" dirty="0" err="1"/>
              <a:t>acid</a:t>
            </a:r>
            <a:endParaRPr lang="es-MX" dirty="0"/>
          </a:p>
        </p:txBody>
      </p:sp>
      <p:pic>
        <p:nvPicPr>
          <p:cNvPr id="7" name="Imagen 6">
            <a:extLst>
              <a:ext uri="{FF2B5EF4-FFF2-40B4-BE49-F238E27FC236}">
                <a16:creationId xmlns:a16="http://schemas.microsoft.com/office/drawing/2014/main" id="{65E2A78A-CE68-4725-AB4E-7F185098C6D8}"/>
              </a:ext>
            </a:extLst>
          </p:cNvPr>
          <p:cNvPicPr>
            <a:picLocks noChangeAspect="1"/>
          </p:cNvPicPr>
          <p:nvPr/>
        </p:nvPicPr>
        <p:blipFill>
          <a:blip r:embed="rId4"/>
          <a:stretch>
            <a:fillRect/>
          </a:stretch>
        </p:blipFill>
        <p:spPr>
          <a:xfrm>
            <a:off x="77821" y="3891760"/>
            <a:ext cx="7133617" cy="2826862"/>
          </a:xfrm>
          <a:prstGeom prst="rect">
            <a:avLst/>
          </a:prstGeom>
        </p:spPr>
      </p:pic>
      <p:pic>
        <p:nvPicPr>
          <p:cNvPr id="8" name="Imagen 7">
            <a:extLst>
              <a:ext uri="{FF2B5EF4-FFF2-40B4-BE49-F238E27FC236}">
                <a16:creationId xmlns:a16="http://schemas.microsoft.com/office/drawing/2014/main" id="{F50BEB91-FD6B-4C5F-A8BD-58A6D06AD260}"/>
              </a:ext>
            </a:extLst>
          </p:cNvPr>
          <p:cNvPicPr>
            <a:picLocks noChangeAspect="1"/>
          </p:cNvPicPr>
          <p:nvPr/>
        </p:nvPicPr>
        <p:blipFill>
          <a:blip r:embed="rId5"/>
          <a:stretch>
            <a:fillRect/>
          </a:stretch>
        </p:blipFill>
        <p:spPr>
          <a:xfrm>
            <a:off x="5340485" y="1440804"/>
            <a:ext cx="6773694" cy="2290598"/>
          </a:xfrm>
          <a:prstGeom prst="rect">
            <a:avLst/>
          </a:prstGeom>
        </p:spPr>
      </p:pic>
    </p:spTree>
    <p:extLst>
      <p:ext uri="{BB962C8B-B14F-4D97-AF65-F5344CB8AC3E}">
        <p14:creationId xmlns:p14="http://schemas.microsoft.com/office/powerpoint/2010/main" val="2154664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E7AB3F7-421C-4BA4-ACBE-F1790FCF6B94}"/>
              </a:ext>
            </a:extLst>
          </p:cNvPr>
          <p:cNvSpPr>
            <a:spLocks noGrp="1"/>
          </p:cNvSpPr>
          <p:nvPr>
            <p:ph idx="1"/>
          </p:nvPr>
        </p:nvSpPr>
        <p:spPr>
          <a:xfrm>
            <a:off x="838200" y="1407438"/>
            <a:ext cx="10515600" cy="4798809"/>
          </a:xfrm>
        </p:spPr>
        <p:txBody>
          <a:bodyPr>
            <a:normAutofit fontScale="92500" lnSpcReduction="10000"/>
          </a:bodyPr>
          <a:lstStyle/>
          <a:p>
            <a:pPr marL="0" indent="0" algn="just">
              <a:buNone/>
            </a:pPr>
            <a:r>
              <a:rPr lang="en-US" dirty="0">
                <a:solidFill>
                  <a:srgbClr val="0070C0"/>
                </a:solidFill>
              </a:rPr>
              <a:t>Multicomponent reactions </a:t>
            </a:r>
            <a:r>
              <a:rPr lang="en-US" dirty="0"/>
              <a:t>as an ongoing task in organic synthetic chemistry have turned out to be a </a:t>
            </a:r>
            <a:r>
              <a:rPr lang="en-US" dirty="0">
                <a:solidFill>
                  <a:srgbClr val="0070C0"/>
                </a:solidFill>
              </a:rPr>
              <a:t>valuable tool in the preparation of functional </a:t>
            </a:r>
            <a:r>
              <a:rPr lang="es-MX" dirty="0">
                <a:solidFill>
                  <a:srgbClr val="0070C0"/>
                </a:solidFill>
              </a:rPr>
              <a:t>fluorophores</a:t>
            </a:r>
            <a:r>
              <a:rPr lang="en-US" dirty="0"/>
              <a:t>.</a:t>
            </a:r>
          </a:p>
          <a:p>
            <a:pPr marL="0" indent="0" algn="just">
              <a:buNone/>
            </a:pPr>
            <a:endParaRPr lang="en-US" dirty="0"/>
          </a:p>
          <a:p>
            <a:pPr marL="0" indent="0" algn="just">
              <a:buNone/>
            </a:pPr>
            <a:r>
              <a:rPr lang="en-US" dirty="0"/>
              <a:t>Fascinating results have been unraveled and </a:t>
            </a:r>
            <a:r>
              <a:rPr lang="en-US" dirty="0">
                <a:solidFill>
                  <a:srgbClr val="0070C0"/>
                </a:solidFill>
              </a:rPr>
              <a:t>molecules with  photophysical properties can be designed</a:t>
            </a:r>
            <a:r>
              <a:rPr lang="en-US" dirty="0"/>
              <a:t>, systematically studied and optimized by skillfully applying this powerful tool of diversity oriented synthesis.</a:t>
            </a:r>
          </a:p>
          <a:p>
            <a:pPr marL="0" indent="0" algn="just">
              <a:buNone/>
            </a:pPr>
            <a:endParaRPr lang="en-US" dirty="0"/>
          </a:p>
          <a:p>
            <a:pPr marL="0" indent="0" algn="just">
              <a:buNone/>
            </a:pPr>
            <a:r>
              <a:rPr lang="en-US" dirty="0">
                <a:solidFill>
                  <a:srgbClr val="0070C0"/>
                </a:solidFill>
              </a:rPr>
              <a:t>Many synthetic pathways and structures are still unexplored</a:t>
            </a:r>
            <a:r>
              <a:rPr lang="en-US" dirty="0"/>
              <a:t> in the world of multicomponent reactions. The unique combination </a:t>
            </a:r>
            <a:r>
              <a:rPr lang="en-US" dirty="0">
                <a:latin typeface="AdvOT999035f4"/>
              </a:rPr>
              <a:t>of synthetic creativity, programmed reactivity, and systematic exploration of </a:t>
            </a:r>
            <a:r>
              <a:rPr lang="en-US" dirty="0">
                <a:solidFill>
                  <a:srgbClr val="0070C0"/>
                </a:solidFill>
                <a:latin typeface="AdvOT999035f4"/>
              </a:rPr>
              <a:t>functional </a:t>
            </a:r>
            <a:r>
              <a:rPr lang="es-MX" dirty="0">
                <a:solidFill>
                  <a:srgbClr val="0070C0"/>
                </a:solidFill>
              </a:rPr>
              <a:t>fluorophores</a:t>
            </a:r>
            <a:r>
              <a:rPr lang="en-US" dirty="0">
                <a:solidFill>
                  <a:srgbClr val="0070C0"/>
                </a:solidFill>
                <a:latin typeface="AdvOT999035f4"/>
              </a:rPr>
              <a:t> will stimulate the development and rational design of functional materials by MCR</a:t>
            </a:r>
            <a:r>
              <a:rPr lang="en-US" dirty="0">
                <a:latin typeface="AdvOT999035f4"/>
              </a:rPr>
              <a:t>.</a:t>
            </a:r>
            <a:endParaRPr lang="es-MX" dirty="0"/>
          </a:p>
        </p:txBody>
      </p:sp>
      <p:sp>
        <p:nvSpPr>
          <p:cNvPr id="4" name="CuadroTexto 3">
            <a:extLst>
              <a:ext uri="{FF2B5EF4-FFF2-40B4-BE49-F238E27FC236}">
                <a16:creationId xmlns:a16="http://schemas.microsoft.com/office/drawing/2014/main" id="{BDBA2879-C5E7-489A-9AAE-1FDDEC546A81}"/>
              </a:ext>
            </a:extLst>
          </p:cNvPr>
          <p:cNvSpPr txBox="1"/>
          <p:nvPr/>
        </p:nvSpPr>
        <p:spPr>
          <a:xfrm>
            <a:off x="4435813" y="328587"/>
            <a:ext cx="2797561" cy="646331"/>
          </a:xfrm>
          <a:prstGeom prst="rect">
            <a:avLst/>
          </a:prstGeom>
          <a:noFill/>
        </p:spPr>
        <p:txBody>
          <a:bodyPr wrap="none" rtlCol="0">
            <a:spAutoFit/>
          </a:bodyPr>
          <a:lstStyle/>
          <a:p>
            <a:r>
              <a:rPr lang="es-MX" sz="3600" b="1" dirty="0"/>
              <a:t>CONCLUSION</a:t>
            </a:r>
            <a:r>
              <a:rPr lang="es-MX" b="1" dirty="0"/>
              <a:t> </a:t>
            </a:r>
          </a:p>
        </p:txBody>
      </p:sp>
    </p:spTree>
    <p:extLst>
      <p:ext uri="{BB962C8B-B14F-4D97-AF65-F5344CB8AC3E}">
        <p14:creationId xmlns:p14="http://schemas.microsoft.com/office/powerpoint/2010/main" val="3350834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1EEAA45-FBD7-43D2-B6C3-7C78FBA352D4}"/>
              </a:ext>
            </a:extLst>
          </p:cNvPr>
          <p:cNvPicPr>
            <a:picLocks noChangeAspect="1"/>
          </p:cNvPicPr>
          <p:nvPr/>
        </p:nvPicPr>
        <p:blipFill>
          <a:blip r:embed="rId2"/>
          <a:stretch>
            <a:fillRect/>
          </a:stretch>
        </p:blipFill>
        <p:spPr>
          <a:xfrm>
            <a:off x="6400080" y="3624373"/>
            <a:ext cx="5210085" cy="3069080"/>
          </a:xfrm>
          <a:prstGeom prst="rect">
            <a:avLst/>
          </a:prstGeom>
        </p:spPr>
      </p:pic>
      <p:pic>
        <p:nvPicPr>
          <p:cNvPr id="6" name="Imagen 5">
            <a:extLst>
              <a:ext uri="{FF2B5EF4-FFF2-40B4-BE49-F238E27FC236}">
                <a16:creationId xmlns:a16="http://schemas.microsoft.com/office/drawing/2014/main" id="{F4F0220D-0B8C-48B6-89B5-68F4467E75BA}"/>
              </a:ext>
            </a:extLst>
          </p:cNvPr>
          <p:cNvPicPr>
            <a:picLocks noChangeAspect="1"/>
          </p:cNvPicPr>
          <p:nvPr/>
        </p:nvPicPr>
        <p:blipFill>
          <a:blip r:embed="rId3"/>
          <a:stretch>
            <a:fillRect/>
          </a:stretch>
        </p:blipFill>
        <p:spPr>
          <a:xfrm>
            <a:off x="139484" y="2857410"/>
            <a:ext cx="5818244" cy="3863164"/>
          </a:xfrm>
          <a:prstGeom prst="rect">
            <a:avLst/>
          </a:prstGeom>
        </p:spPr>
      </p:pic>
      <p:pic>
        <p:nvPicPr>
          <p:cNvPr id="2" name="Imagen 1">
            <a:extLst>
              <a:ext uri="{FF2B5EF4-FFF2-40B4-BE49-F238E27FC236}">
                <a16:creationId xmlns:a16="http://schemas.microsoft.com/office/drawing/2014/main" id="{4F2EB69B-1CA3-4E91-9C8D-41DCDA50D875}"/>
              </a:ext>
            </a:extLst>
          </p:cNvPr>
          <p:cNvPicPr>
            <a:picLocks noChangeAspect="1"/>
          </p:cNvPicPr>
          <p:nvPr/>
        </p:nvPicPr>
        <p:blipFill>
          <a:blip r:embed="rId4"/>
          <a:stretch>
            <a:fillRect/>
          </a:stretch>
        </p:blipFill>
        <p:spPr>
          <a:xfrm>
            <a:off x="5818245" y="137426"/>
            <a:ext cx="6373756" cy="2888618"/>
          </a:xfrm>
          <a:prstGeom prst="rect">
            <a:avLst/>
          </a:prstGeom>
        </p:spPr>
      </p:pic>
      <p:sp>
        <p:nvSpPr>
          <p:cNvPr id="3" name="CuadroTexto 2">
            <a:extLst>
              <a:ext uri="{FF2B5EF4-FFF2-40B4-BE49-F238E27FC236}">
                <a16:creationId xmlns:a16="http://schemas.microsoft.com/office/drawing/2014/main" id="{6FA9C18C-DBDD-4677-B5ED-292434B52378}"/>
              </a:ext>
            </a:extLst>
          </p:cNvPr>
          <p:cNvSpPr txBox="1"/>
          <p:nvPr/>
        </p:nvSpPr>
        <p:spPr>
          <a:xfrm>
            <a:off x="119249" y="1035753"/>
            <a:ext cx="5698996" cy="923330"/>
          </a:xfrm>
          <a:prstGeom prst="rect">
            <a:avLst/>
          </a:prstGeom>
          <a:noFill/>
        </p:spPr>
        <p:txBody>
          <a:bodyPr wrap="none" rtlCol="0">
            <a:spAutoFit/>
          </a:bodyPr>
          <a:lstStyle/>
          <a:p>
            <a:r>
              <a:rPr lang="es-MX" sz="5400" b="1" dirty="0" err="1">
                <a:solidFill>
                  <a:srgbClr val="00B050"/>
                </a:solidFill>
              </a:rPr>
              <a:t>For</a:t>
            </a:r>
            <a:r>
              <a:rPr lang="es-MX" sz="5400" b="1" dirty="0">
                <a:solidFill>
                  <a:srgbClr val="00B050"/>
                </a:solidFill>
              </a:rPr>
              <a:t> more </a:t>
            </a:r>
            <a:r>
              <a:rPr lang="es-MX" sz="5400" b="1" dirty="0" err="1">
                <a:solidFill>
                  <a:srgbClr val="00B050"/>
                </a:solidFill>
              </a:rPr>
              <a:t>examples</a:t>
            </a:r>
            <a:endParaRPr lang="es-MX" sz="5400" b="1" dirty="0">
              <a:solidFill>
                <a:srgbClr val="00B050"/>
              </a:solidFill>
            </a:endParaRPr>
          </a:p>
        </p:txBody>
      </p:sp>
    </p:spTree>
    <p:extLst>
      <p:ext uri="{BB962C8B-B14F-4D97-AF65-F5344CB8AC3E}">
        <p14:creationId xmlns:p14="http://schemas.microsoft.com/office/powerpoint/2010/main" val="4019920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B67D448-4FE2-4AFE-B3D1-66350AA74BFB}"/>
              </a:ext>
            </a:extLst>
          </p:cNvPr>
          <p:cNvPicPr>
            <a:picLocks noChangeAspect="1"/>
          </p:cNvPicPr>
          <p:nvPr/>
        </p:nvPicPr>
        <p:blipFill>
          <a:blip r:embed="rId2"/>
          <a:stretch>
            <a:fillRect/>
          </a:stretch>
        </p:blipFill>
        <p:spPr>
          <a:xfrm>
            <a:off x="2757868" y="365390"/>
            <a:ext cx="7104500" cy="6127220"/>
          </a:xfrm>
          <a:prstGeom prst="rect">
            <a:avLst/>
          </a:prstGeom>
        </p:spPr>
      </p:pic>
    </p:spTree>
    <p:extLst>
      <p:ext uri="{BB962C8B-B14F-4D97-AF65-F5344CB8AC3E}">
        <p14:creationId xmlns:p14="http://schemas.microsoft.com/office/powerpoint/2010/main" val="401034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13BA1D-8B14-4D40-9D85-B61A139BE571}"/>
              </a:ext>
            </a:extLst>
          </p:cNvPr>
          <p:cNvSpPr>
            <a:spLocks noGrp="1"/>
          </p:cNvSpPr>
          <p:nvPr>
            <p:ph type="title"/>
          </p:nvPr>
        </p:nvSpPr>
        <p:spPr>
          <a:xfrm>
            <a:off x="3961048" y="335811"/>
            <a:ext cx="4646055" cy="1325562"/>
          </a:xfrm>
        </p:spPr>
        <p:txBody>
          <a:bodyPr/>
          <a:lstStyle/>
          <a:p>
            <a:pPr algn="ctr"/>
            <a:r>
              <a:rPr lang="es-MX" b="1" dirty="0"/>
              <a:t>Fluorophores</a:t>
            </a:r>
          </a:p>
        </p:txBody>
      </p:sp>
      <p:sp>
        <p:nvSpPr>
          <p:cNvPr id="4" name="Rectángulo 3">
            <a:extLst>
              <a:ext uri="{FF2B5EF4-FFF2-40B4-BE49-F238E27FC236}">
                <a16:creationId xmlns:a16="http://schemas.microsoft.com/office/drawing/2014/main" id="{802F3F2C-EA92-40D5-9D50-62F3ADA111F6}"/>
              </a:ext>
            </a:extLst>
          </p:cNvPr>
          <p:cNvSpPr/>
          <p:nvPr/>
        </p:nvSpPr>
        <p:spPr>
          <a:xfrm>
            <a:off x="975918" y="1574762"/>
            <a:ext cx="10634445" cy="1569660"/>
          </a:xfrm>
          <a:prstGeom prst="rect">
            <a:avLst/>
          </a:prstGeom>
        </p:spPr>
        <p:txBody>
          <a:bodyPr wrap="square">
            <a:spAutoFit/>
          </a:bodyPr>
          <a:lstStyle/>
          <a:p>
            <a:pPr algn="just"/>
            <a:r>
              <a:rPr lang="en-US" sz="3200" dirty="0"/>
              <a:t>Luminescent dyes exhibit intense light emission upon light excitation. The underlying chromophore is called the fluorophore.</a:t>
            </a:r>
          </a:p>
        </p:txBody>
      </p:sp>
      <p:pic>
        <p:nvPicPr>
          <p:cNvPr id="5" name="Imagen 4">
            <a:extLst>
              <a:ext uri="{FF2B5EF4-FFF2-40B4-BE49-F238E27FC236}">
                <a16:creationId xmlns:a16="http://schemas.microsoft.com/office/drawing/2014/main" id="{314EF02E-3BBD-42A8-96DE-A58E130820DA}"/>
              </a:ext>
            </a:extLst>
          </p:cNvPr>
          <p:cNvPicPr>
            <a:picLocks noChangeAspect="1"/>
          </p:cNvPicPr>
          <p:nvPr/>
        </p:nvPicPr>
        <p:blipFill>
          <a:blip r:embed="rId2"/>
          <a:stretch>
            <a:fillRect/>
          </a:stretch>
        </p:blipFill>
        <p:spPr>
          <a:xfrm>
            <a:off x="1426129" y="3264931"/>
            <a:ext cx="9566246" cy="2236883"/>
          </a:xfrm>
          <a:prstGeom prst="rect">
            <a:avLst/>
          </a:prstGeom>
        </p:spPr>
      </p:pic>
    </p:spTree>
    <p:extLst>
      <p:ext uri="{BB962C8B-B14F-4D97-AF65-F5344CB8AC3E}">
        <p14:creationId xmlns:p14="http://schemas.microsoft.com/office/powerpoint/2010/main" val="871020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D4089A9-A827-432E-A3E1-7A7120833391}"/>
              </a:ext>
            </a:extLst>
          </p:cNvPr>
          <p:cNvPicPr>
            <a:picLocks noChangeAspect="1"/>
          </p:cNvPicPr>
          <p:nvPr/>
        </p:nvPicPr>
        <p:blipFill>
          <a:blip r:embed="rId2"/>
          <a:stretch>
            <a:fillRect/>
          </a:stretch>
        </p:blipFill>
        <p:spPr>
          <a:xfrm>
            <a:off x="2266950" y="353997"/>
            <a:ext cx="2844677" cy="2978769"/>
          </a:xfrm>
          <a:prstGeom prst="rect">
            <a:avLst/>
          </a:prstGeom>
        </p:spPr>
      </p:pic>
      <p:pic>
        <p:nvPicPr>
          <p:cNvPr id="6" name="Imagen 5">
            <a:extLst>
              <a:ext uri="{FF2B5EF4-FFF2-40B4-BE49-F238E27FC236}">
                <a16:creationId xmlns:a16="http://schemas.microsoft.com/office/drawing/2014/main" id="{CB7D318F-652B-430B-8B2C-C55149CB6817}"/>
              </a:ext>
            </a:extLst>
          </p:cNvPr>
          <p:cNvPicPr>
            <a:picLocks noChangeAspect="1"/>
          </p:cNvPicPr>
          <p:nvPr/>
        </p:nvPicPr>
        <p:blipFill>
          <a:blip r:embed="rId3"/>
          <a:stretch>
            <a:fillRect/>
          </a:stretch>
        </p:blipFill>
        <p:spPr>
          <a:xfrm>
            <a:off x="5937161" y="353997"/>
            <a:ext cx="4324350" cy="3048000"/>
          </a:xfrm>
          <a:prstGeom prst="rect">
            <a:avLst/>
          </a:prstGeom>
        </p:spPr>
      </p:pic>
      <p:pic>
        <p:nvPicPr>
          <p:cNvPr id="7" name="Imagen 6">
            <a:extLst>
              <a:ext uri="{FF2B5EF4-FFF2-40B4-BE49-F238E27FC236}">
                <a16:creationId xmlns:a16="http://schemas.microsoft.com/office/drawing/2014/main" id="{714DC3CD-6F1E-4E21-9566-1DEADF64D970}"/>
              </a:ext>
            </a:extLst>
          </p:cNvPr>
          <p:cNvPicPr>
            <a:picLocks noChangeAspect="1"/>
          </p:cNvPicPr>
          <p:nvPr/>
        </p:nvPicPr>
        <p:blipFill>
          <a:blip r:embed="rId4"/>
          <a:stretch>
            <a:fillRect/>
          </a:stretch>
        </p:blipFill>
        <p:spPr>
          <a:xfrm>
            <a:off x="2266950" y="3644724"/>
            <a:ext cx="3829050" cy="2590800"/>
          </a:xfrm>
          <a:prstGeom prst="rect">
            <a:avLst/>
          </a:prstGeom>
        </p:spPr>
      </p:pic>
      <p:pic>
        <p:nvPicPr>
          <p:cNvPr id="8" name="Imagen 7">
            <a:extLst>
              <a:ext uri="{FF2B5EF4-FFF2-40B4-BE49-F238E27FC236}">
                <a16:creationId xmlns:a16="http://schemas.microsoft.com/office/drawing/2014/main" id="{96C67A44-7DB9-4F0E-A1A5-94E473F1B14B}"/>
              </a:ext>
            </a:extLst>
          </p:cNvPr>
          <p:cNvPicPr>
            <a:picLocks noChangeAspect="1"/>
          </p:cNvPicPr>
          <p:nvPr/>
        </p:nvPicPr>
        <p:blipFill>
          <a:blip r:embed="rId5"/>
          <a:stretch>
            <a:fillRect/>
          </a:stretch>
        </p:blipFill>
        <p:spPr>
          <a:xfrm>
            <a:off x="6507005" y="3644725"/>
            <a:ext cx="4428459" cy="2590799"/>
          </a:xfrm>
          <a:prstGeom prst="rect">
            <a:avLst/>
          </a:prstGeom>
        </p:spPr>
      </p:pic>
      <p:sp>
        <p:nvSpPr>
          <p:cNvPr id="9" name="Rectángulo 8">
            <a:extLst>
              <a:ext uri="{FF2B5EF4-FFF2-40B4-BE49-F238E27FC236}">
                <a16:creationId xmlns:a16="http://schemas.microsoft.com/office/drawing/2014/main" id="{07BAC0CC-4EC2-4250-AEE9-3E183A63736E}"/>
              </a:ext>
            </a:extLst>
          </p:cNvPr>
          <p:cNvSpPr/>
          <p:nvPr/>
        </p:nvSpPr>
        <p:spPr>
          <a:xfrm>
            <a:off x="5937161" y="6499567"/>
            <a:ext cx="6742853" cy="400110"/>
          </a:xfrm>
          <a:prstGeom prst="rect">
            <a:avLst/>
          </a:prstGeom>
        </p:spPr>
        <p:txBody>
          <a:bodyPr wrap="square">
            <a:spAutoFit/>
          </a:bodyPr>
          <a:lstStyle/>
          <a:p>
            <a:r>
              <a:rPr lang="es-MX" sz="2000" dirty="0"/>
              <a:t>Ronald T. Raines, et. al</a:t>
            </a:r>
            <a:r>
              <a:rPr lang="es-MX" sz="2000" i="1" dirty="0"/>
              <a:t>.  </a:t>
            </a:r>
            <a:r>
              <a:rPr lang="en-US" sz="2000" i="1" dirty="0"/>
              <a:t>ACS Chemical Biology  </a:t>
            </a:r>
            <a:r>
              <a:rPr lang="en-US" sz="2000" b="1" dirty="0"/>
              <a:t>2008,</a:t>
            </a:r>
            <a:r>
              <a:rPr lang="en-US" sz="2000" i="1" dirty="0"/>
              <a:t> 3, </a:t>
            </a:r>
            <a:r>
              <a:rPr lang="en-US" sz="2000" dirty="0"/>
              <a:t>143</a:t>
            </a:r>
            <a:endParaRPr lang="es-MX" sz="2000" dirty="0"/>
          </a:p>
        </p:txBody>
      </p:sp>
    </p:spTree>
    <p:extLst>
      <p:ext uri="{BB962C8B-B14F-4D97-AF65-F5344CB8AC3E}">
        <p14:creationId xmlns:p14="http://schemas.microsoft.com/office/powerpoint/2010/main" val="197756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DA14B5D-432C-4D97-BDE1-1A9E596B7316}"/>
              </a:ext>
            </a:extLst>
          </p:cNvPr>
          <p:cNvSpPr>
            <a:spLocks noGrp="1"/>
          </p:cNvSpPr>
          <p:nvPr>
            <p:ph idx="1"/>
          </p:nvPr>
        </p:nvSpPr>
        <p:spPr>
          <a:xfrm>
            <a:off x="838199" y="121528"/>
            <a:ext cx="11008057" cy="4351338"/>
          </a:xfrm>
        </p:spPr>
        <p:txBody>
          <a:bodyPr>
            <a:normAutofit/>
          </a:bodyPr>
          <a:lstStyle/>
          <a:p>
            <a:pPr marL="0" indent="0" algn="just">
              <a:buNone/>
            </a:pPr>
            <a:r>
              <a:rPr lang="es-MX" b="1" dirty="0">
                <a:solidFill>
                  <a:srgbClr val="0070C0"/>
                </a:solidFill>
              </a:rPr>
              <a:t>Fluorophores</a:t>
            </a:r>
            <a:r>
              <a:rPr lang="es-MX" b="1" dirty="0"/>
              <a:t> </a:t>
            </a:r>
            <a:r>
              <a:rPr lang="en-US" dirty="0"/>
              <a:t>are highly interesting as functional </a:t>
            </a:r>
            <a:r>
              <a:rPr lang="en-US" dirty="0">
                <a:latin typeface="Symbol" panose="05050102010706020507" pitchFamily="18" charset="2"/>
              </a:rPr>
              <a:t>p</a:t>
            </a:r>
            <a:r>
              <a:rPr lang="en-US" dirty="0"/>
              <a:t>-electron systems. The emission range lies between UV and NIR with lifetimes varying from nanoseconds (</a:t>
            </a:r>
            <a:r>
              <a:rPr lang="en-US" b="1" dirty="0">
                <a:solidFill>
                  <a:srgbClr val="00B050"/>
                </a:solidFill>
              </a:rPr>
              <a:t>fluorescence</a:t>
            </a:r>
            <a:r>
              <a:rPr lang="en-US" dirty="0"/>
              <a:t> in a broader sense) to micro and milliseconds (generally referred to as </a:t>
            </a:r>
            <a:r>
              <a:rPr lang="en-US" b="1" dirty="0">
                <a:solidFill>
                  <a:srgbClr val="7030A0"/>
                </a:solidFill>
              </a:rPr>
              <a:t>phosphorescence</a:t>
            </a:r>
            <a:r>
              <a:rPr lang="en-US" dirty="0"/>
              <a:t>).</a:t>
            </a:r>
          </a:p>
        </p:txBody>
      </p:sp>
      <p:pic>
        <p:nvPicPr>
          <p:cNvPr id="4" name="Imagen 3">
            <a:extLst>
              <a:ext uri="{FF2B5EF4-FFF2-40B4-BE49-F238E27FC236}">
                <a16:creationId xmlns:a16="http://schemas.microsoft.com/office/drawing/2014/main" id="{2E3F03E2-D0B6-413A-B125-70F1D5BB5A24}"/>
              </a:ext>
            </a:extLst>
          </p:cNvPr>
          <p:cNvPicPr>
            <a:picLocks noChangeAspect="1"/>
          </p:cNvPicPr>
          <p:nvPr/>
        </p:nvPicPr>
        <p:blipFill>
          <a:blip r:embed="rId2"/>
          <a:stretch>
            <a:fillRect/>
          </a:stretch>
        </p:blipFill>
        <p:spPr>
          <a:xfrm>
            <a:off x="838199" y="2492951"/>
            <a:ext cx="5880936" cy="3959830"/>
          </a:xfrm>
          <a:prstGeom prst="rect">
            <a:avLst/>
          </a:prstGeom>
        </p:spPr>
      </p:pic>
      <p:pic>
        <p:nvPicPr>
          <p:cNvPr id="5" name="Imagen 4">
            <a:extLst>
              <a:ext uri="{FF2B5EF4-FFF2-40B4-BE49-F238E27FC236}">
                <a16:creationId xmlns:a16="http://schemas.microsoft.com/office/drawing/2014/main" id="{9C2BBE73-C430-4929-8CC5-5171093F7BA3}"/>
              </a:ext>
            </a:extLst>
          </p:cNvPr>
          <p:cNvPicPr>
            <a:picLocks noChangeAspect="1"/>
          </p:cNvPicPr>
          <p:nvPr/>
        </p:nvPicPr>
        <p:blipFill>
          <a:blip r:embed="rId3"/>
          <a:stretch>
            <a:fillRect/>
          </a:stretch>
        </p:blipFill>
        <p:spPr>
          <a:xfrm>
            <a:off x="6820987" y="2697791"/>
            <a:ext cx="4923417" cy="3550150"/>
          </a:xfrm>
          <a:prstGeom prst="rect">
            <a:avLst/>
          </a:prstGeom>
        </p:spPr>
      </p:pic>
    </p:spTree>
    <p:extLst>
      <p:ext uri="{BB962C8B-B14F-4D97-AF65-F5344CB8AC3E}">
        <p14:creationId xmlns:p14="http://schemas.microsoft.com/office/powerpoint/2010/main" val="381131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20F59DB-CAAA-41C5-842B-066A857A81A9}"/>
              </a:ext>
            </a:extLst>
          </p:cNvPr>
          <p:cNvPicPr>
            <a:picLocks noChangeAspect="1"/>
          </p:cNvPicPr>
          <p:nvPr/>
        </p:nvPicPr>
        <p:blipFill>
          <a:blip r:embed="rId2"/>
          <a:stretch>
            <a:fillRect/>
          </a:stretch>
        </p:blipFill>
        <p:spPr>
          <a:xfrm>
            <a:off x="1253936" y="0"/>
            <a:ext cx="8978037" cy="6858000"/>
          </a:xfrm>
          <a:prstGeom prst="rect">
            <a:avLst/>
          </a:prstGeom>
        </p:spPr>
      </p:pic>
    </p:spTree>
    <p:extLst>
      <p:ext uri="{BB962C8B-B14F-4D97-AF65-F5344CB8AC3E}">
        <p14:creationId xmlns:p14="http://schemas.microsoft.com/office/powerpoint/2010/main" val="406132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8A68EA8-666B-43F5-964B-6497ACC6D94B}"/>
              </a:ext>
            </a:extLst>
          </p:cNvPr>
          <p:cNvSpPr/>
          <p:nvPr/>
        </p:nvSpPr>
        <p:spPr>
          <a:xfrm>
            <a:off x="724249" y="270194"/>
            <a:ext cx="10802223" cy="646331"/>
          </a:xfrm>
          <a:prstGeom prst="rect">
            <a:avLst/>
          </a:prstGeom>
        </p:spPr>
        <p:txBody>
          <a:bodyPr wrap="square">
            <a:spAutoFit/>
          </a:bodyPr>
          <a:lstStyle/>
          <a:p>
            <a:pPr algn="just"/>
            <a:r>
              <a:rPr lang="es-MX" dirty="0"/>
              <a:t>The 4,4-difluoro-4-bora-3a,4a-diaza-s-indacene </a:t>
            </a:r>
            <a:r>
              <a:rPr lang="en-US" dirty="0"/>
              <a:t>(</a:t>
            </a:r>
            <a:r>
              <a:rPr lang="en-US" b="1" dirty="0">
                <a:solidFill>
                  <a:srgbClr val="0070C0"/>
                </a:solidFill>
              </a:rPr>
              <a:t>BODIPY</a:t>
            </a:r>
            <a:r>
              <a:rPr lang="en-US" dirty="0"/>
              <a:t>) scaffold has played a pivotal role in fluorescent probe development, and it is one of the most exploited fluorophores due to its excellent photophysical properties</a:t>
            </a:r>
            <a:endParaRPr lang="es-MX" dirty="0"/>
          </a:p>
        </p:txBody>
      </p:sp>
      <p:pic>
        <p:nvPicPr>
          <p:cNvPr id="5" name="Imagen 4">
            <a:extLst>
              <a:ext uri="{FF2B5EF4-FFF2-40B4-BE49-F238E27FC236}">
                <a16:creationId xmlns:a16="http://schemas.microsoft.com/office/drawing/2014/main" id="{54D205F5-19FA-4791-9E5B-A17192F95521}"/>
              </a:ext>
            </a:extLst>
          </p:cNvPr>
          <p:cNvPicPr>
            <a:picLocks noChangeAspect="1"/>
          </p:cNvPicPr>
          <p:nvPr/>
        </p:nvPicPr>
        <p:blipFill>
          <a:blip r:embed="rId2"/>
          <a:stretch>
            <a:fillRect/>
          </a:stretch>
        </p:blipFill>
        <p:spPr>
          <a:xfrm>
            <a:off x="165429" y="1576950"/>
            <a:ext cx="5671197" cy="1993164"/>
          </a:xfrm>
          <a:prstGeom prst="rect">
            <a:avLst/>
          </a:prstGeom>
        </p:spPr>
      </p:pic>
      <p:sp>
        <p:nvSpPr>
          <p:cNvPr id="6" name="Rectángulo 5">
            <a:extLst>
              <a:ext uri="{FF2B5EF4-FFF2-40B4-BE49-F238E27FC236}">
                <a16:creationId xmlns:a16="http://schemas.microsoft.com/office/drawing/2014/main" id="{F9D585C5-5E7B-4857-A959-A1E548019A67}"/>
              </a:ext>
            </a:extLst>
          </p:cNvPr>
          <p:cNvSpPr/>
          <p:nvPr/>
        </p:nvSpPr>
        <p:spPr>
          <a:xfrm>
            <a:off x="9035430" y="3059668"/>
            <a:ext cx="3156570" cy="369332"/>
          </a:xfrm>
          <a:prstGeom prst="rect">
            <a:avLst/>
          </a:prstGeom>
        </p:spPr>
        <p:txBody>
          <a:bodyPr wrap="none">
            <a:spAutoFit/>
          </a:bodyPr>
          <a:lstStyle/>
          <a:p>
            <a:r>
              <a:rPr lang="es-MX" i="1" dirty="0" err="1"/>
              <a:t>Chem</a:t>
            </a:r>
            <a:r>
              <a:rPr lang="es-MX" i="1" dirty="0"/>
              <a:t>. Soc. Rev., </a:t>
            </a:r>
            <a:r>
              <a:rPr lang="es-MX" b="1" dirty="0"/>
              <a:t>2012</a:t>
            </a:r>
            <a:r>
              <a:rPr lang="es-MX" dirty="0"/>
              <a:t>, </a:t>
            </a:r>
            <a:r>
              <a:rPr lang="es-MX" i="1" dirty="0"/>
              <a:t>41</a:t>
            </a:r>
            <a:r>
              <a:rPr lang="es-MX" dirty="0"/>
              <a:t>, 1130</a:t>
            </a:r>
          </a:p>
        </p:txBody>
      </p:sp>
      <p:sp>
        <p:nvSpPr>
          <p:cNvPr id="8" name="Rectángulo 7">
            <a:extLst>
              <a:ext uri="{FF2B5EF4-FFF2-40B4-BE49-F238E27FC236}">
                <a16:creationId xmlns:a16="http://schemas.microsoft.com/office/drawing/2014/main" id="{3B789CE0-26EA-4BE5-9F8E-0E2E41A68E5B}"/>
              </a:ext>
            </a:extLst>
          </p:cNvPr>
          <p:cNvSpPr/>
          <p:nvPr/>
        </p:nvSpPr>
        <p:spPr>
          <a:xfrm>
            <a:off x="253064" y="6403140"/>
            <a:ext cx="6277991" cy="369332"/>
          </a:xfrm>
          <a:prstGeom prst="rect">
            <a:avLst/>
          </a:prstGeom>
        </p:spPr>
        <p:txBody>
          <a:bodyPr wrap="square">
            <a:spAutoFit/>
          </a:bodyPr>
          <a:lstStyle/>
          <a:p>
            <a:r>
              <a:rPr lang="es-MX" dirty="0"/>
              <a:t>K. Burgess, et. al. </a:t>
            </a:r>
            <a:r>
              <a:rPr lang="es-MX" i="1" dirty="0"/>
              <a:t>Tetrahedron </a:t>
            </a:r>
            <a:r>
              <a:rPr lang="es-MX" i="1" dirty="0" err="1"/>
              <a:t>Lett</a:t>
            </a:r>
            <a:r>
              <a:rPr lang="es-MX" i="1" dirty="0"/>
              <a:t>., </a:t>
            </a:r>
            <a:r>
              <a:rPr lang="es-MX" b="1" dirty="0"/>
              <a:t>2000</a:t>
            </a:r>
            <a:r>
              <a:rPr lang="es-MX" dirty="0"/>
              <a:t>, </a:t>
            </a:r>
            <a:r>
              <a:rPr lang="es-MX" i="1" dirty="0"/>
              <a:t>41</a:t>
            </a:r>
            <a:r>
              <a:rPr lang="es-MX" dirty="0"/>
              <a:t>, 2303.</a:t>
            </a:r>
          </a:p>
        </p:txBody>
      </p:sp>
      <p:sp>
        <p:nvSpPr>
          <p:cNvPr id="9" name="Rectángulo 8">
            <a:extLst>
              <a:ext uri="{FF2B5EF4-FFF2-40B4-BE49-F238E27FC236}">
                <a16:creationId xmlns:a16="http://schemas.microsoft.com/office/drawing/2014/main" id="{805E5963-5DD8-4C78-8028-CED68497A37E}"/>
              </a:ext>
            </a:extLst>
          </p:cNvPr>
          <p:cNvSpPr/>
          <p:nvPr/>
        </p:nvSpPr>
        <p:spPr>
          <a:xfrm>
            <a:off x="151839" y="4045873"/>
            <a:ext cx="6678055" cy="369332"/>
          </a:xfrm>
          <a:prstGeom prst="rect">
            <a:avLst/>
          </a:prstGeom>
        </p:spPr>
        <p:txBody>
          <a:bodyPr wrap="square">
            <a:spAutoFit/>
          </a:bodyPr>
          <a:lstStyle/>
          <a:p>
            <a:r>
              <a:rPr lang="en-US" dirty="0">
                <a:latin typeface="AdvOT999035f4"/>
              </a:rPr>
              <a:t>One-pot methodology to prepare these organoboron complexes:</a:t>
            </a:r>
            <a:endParaRPr lang="es-MX" dirty="0"/>
          </a:p>
        </p:txBody>
      </p:sp>
      <p:pic>
        <p:nvPicPr>
          <p:cNvPr id="10" name="Imagen 9">
            <a:extLst>
              <a:ext uri="{FF2B5EF4-FFF2-40B4-BE49-F238E27FC236}">
                <a16:creationId xmlns:a16="http://schemas.microsoft.com/office/drawing/2014/main" id="{79146195-D8BA-489C-9C62-A785B6853AF0}"/>
              </a:ext>
            </a:extLst>
          </p:cNvPr>
          <p:cNvPicPr>
            <a:picLocks noChangeAspect="1"/>
          </p:cNvPicPr>
          <p:nvPr/>
        </p:nvPicPr>
        <p:blipFill>
          <a:blip r:embed="rId3"/>
          <a:stretch>
            <a:fillRect/>
          </a:stretch>
        </p:blipFill>
        <p:spPr>
          <a:xfrm>
            <a:off x="6578036" y="1633158"/>
            <a:ext cx="5609424" cy="1325610"/>
          </a:xfrm>
          <a:prstGeom prst="rect">
            <a:avLst/>
          </a:prstGeom>
        </p:spPr>
      </p:pic>
      <p:sp>
        <p:nvSpPr>
          <p:cNvPr id="11" name="Rectángulo 10">
            <a:extLst>
              <a:ext uri="{FF2B5EF4-FFF2-40B4-BE49-F238E27FC236}">
                <a16:creationId xmlns:a16="http://schemas.microsoft.com/office/drawing/2014/main" id="{D7E8BE91-BE66-4D19-8A11-0C376864B181}"/>
              </a:ext>
            </a:extLst>
          </p:cNvPr>
          <p:cNvSpPr/>
          <p:nvPr/>
        </p:nvSpPr>
        <p:spPr>
          <a:xfrm>
            <a:off x="8077479" y="1322664"/>
            <a:ext cx="2893869" cy="369332"/>
          </a:xfrm>
          <a:prstGeom prst="rect">
            <a:avLst/>
          </a:prstGeom>
        </p:spPr>
        <p:txBody>
          <a:bodyPr wrap="none">
            <a:spAutoFit/>
          </a:bodyPr>
          <a:lstStyle/>
          <a:p>
            <a:r>
              <a:rPr lang="en-US" i="1" dirty="0">
                <a:solidFill>
                  <a:srgbClr val="00B0F0"/>
                </a:solidFill>
              </a:rPr>
              <a:t>Synthesis of the BODIPY core</a:t>
            </a:r>
            <a:endParaRPr lang="es-MX" i="1" dirty="0">
              <a:solidFill>
                <a:srgbClr val="00B0F0"/>
              </a:solidFill>
            </a:endParaRPr>
          </a:p>
        </p:txBody>
      </p:sp>
      <p:sp>
        <p:nvSpPr>
          <p:cNvPr id="12" name="Rectángulo 11">
            <a:extLst>
              <a:ext uri="{FF2B5EF4-FFF2-40B4-BE49-F238E27FC236}">
                <a16:creationId xmlns:a16="http://schemas.microsoft.com/office/drawing/2014/main" id="{503A4DA3-52D3-473D-A56D-BB3FDA88481A}"/>
              </a:ext>
            </a:extLst>
          </p:cNvPr>
          <p:cNvSpPr/>
          <p:nvPr/>
        </p:nvSpPr>
        <p:spPr>
          <a:xfrm>
            <a:off x="831143" y="953935"/>
            <a:ext cx="6096000" cy="646331"/>
          </a:xfrm>
          <a:prstGeom prst="rect">
            <a:avLst/>
          </a:prstGeom>
        </p:spPr>
        <p:txBody>
          <a:bodyPr>
            <a:spAutoFit/>
          </a:bodyPr>
          <a:lstStyle/>
          <a:p>
            <a:r>
              <a:rPr lang="en-US" dirty="0">
                <a:solidFill>
                  <a:schemeClr val="accent6">
                    <a:lumMod val="75000"/>
                  </a:schemeClr>
                </a:solidFill>
              </a:rPr>
              <a:t>All the positions of the BODIPY core are possible sites for functionalization:</a:t>
            </a:r>
            <a:endParaRPr lang="es-MX" dirty="0">
              <a:solidFill>
                <a:schemeClr val="accent6">
                  <a:lumMod val="75000"/>
                </a:schemeClr>
              </a:solidFill>
            </a:endParaRPr>
          </a:p>
        </p:txBody>
      </p:sp>
      <p:pic>
        <p:nvPicPr>
          <p:cNvPr id="13" name="Imagen 12">
            <a:extLst>
              <a:ext uri="{FF2B5EF4-FFF2-40B4-BE49-F238E27FC236}">
                <a16:creationId xmlns:a16="http://schemas.microsoft.com/office/drawing/2014/main" id="{8E059140-9962-4528-A1B7-6F9930F66932}"/>
              </a:ext>
            </a:extLst>
          </p:cNvPr>
          <p:cNvPicPr>
            <a:picLocks noChangeAspect="1"/>
          </p:cNvPicPr>
          <p:nvPr/>
        </p:nvPicPr>
        <p:blipFill>
          <a:blip r:embed="rId4"/>
          <a:stretch>
            <a:fillRect/>
          </a:stretch>
        </p:blipFill>
        <p:spPr>
          <a:xfrm>
            <a:off x="253064" y="4564097"/>
            <a:ext cx="5495925" cy="1876425"/>
          </a:xfrm>
          <a:prstGeom prst="rect">
            <a:avLst/>
          </a:prstGeom>
        </p:spPr>
      </p:pic>
      <p:pic>
        <p:nvPicPr>
          <p:cNvPr id="14" name="Imagen 13">
            <a:extLst>
              <a:ext uri="{FF2B5EF4-FFF2-40B4-BE49-F238E27FC236}">
                <a16:creationId xmlns:a16="http://schemas.microsoft.com/office/drawing/2014/main" id="{2A0BFA68-B3D1-4390-B55B-51D70BEF61EC}"/>
              </a:ext>
            </a:extLst>
          </p:cNvPr>
          <p:cNvPicPr>
            <a:picLocks noChangeAspect="1"/>
          </p:cNvPicPr>
          <p:nvPr/>
        </p:nvPicPr>
        <p:blipFill>
          <a:blip r:embed="rId5"/>
          <a:stretch>
            <a:fillRect/>
          </a:stretch>
        </p:blipFill>
        <p:spPr>
          <a:xfrm>
            <a:off x="6851072" y="4526715"/>
            <a:ext cx="5346681" cy="1876425"/>
          </a:xfrm>
          <a:prstGeom prst="rect">
            <a:avLst/>
          </a:prstGeom>
        </p:spPr>
      </p:pic>
      <p:sp>
        <p:nvSpPr>
          <p:cNvPr id="15" name="Rectángulo 14">
            <a:extLst>
              <a:ext uri="{FF2B5EF4-FFF2-40B4-BE49-F238E27FC236}">
                <a16:creationId xmlns:a16="http://schemas.microsoft.com/office/drawing/2014/main" id="{6B2ECC40-2407-48C6-A48D-EC6A26A4EDF7}"/>
              </a:ext>
            </a:extLst>
          </p:cNvPr>
          <p:cNvSpPr/>
          <p:nvPr/>
        </p:nvSpPr>
        <p:spPr>
          <a:xfrm>
            <a:off x="8974708" y="6440522"/>
            <a:ext cx="3278013" cy="369332"/>
          </a:xfrm>
          <a:prstGeom prst="rect">
            <a:avLst/>
          </a:prstGeom>
        </p:spPr>
        <p:txBody>
          <a:bodyPr wrap="none">
            <a:spAutoFit/>
          </a:bodyPr>
          <a:lstStyle/>
          <a:p>
            <a:r>
              <a:rPr lang="de-DE" i="1" dirty="0"/>
              <a:t>J. Am. Chem. Soc. </a:t>
            </a:r>
            <a:r>
              <a:rPr lang="de-DE" b="1" dirty="0"/>
              <a:t>2001</a:t>
            </a:r>
            <a:r>
              <a:rPr lang="de-DE" dirty="0"/>
              <a:t>, 123, 100</a:t>
            </a:r>
            <a:endParaRPr lang="es-MX" dirty="0"/>
          </a:p>
        </p:txBody>
      </p:sp>
    </p:spTree>
    <p:extLst>
      <p:ext uri="{BB962C8B-B14F-4D97-AF65-F5344CB8AC3E}">
        <p14:creationId xmlns:p14="http://schemas.microsoft.com/office/powerpoint/2010/main" val="1066954514"/>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TM02900688[[fn=Faceta]]</Template>
  <TotalTime>1707</TotalTime>
  <Words>2262</Words>
  <Application>Microsoft Office PowerPoint</Application>
  <PresentationFormat>Panorámica</PresentationFormat>
  <Paragraphs>168</Paragraphs>
  <Slides>35</Slides>
  <Notes>16</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35</vt:i4>
      </vt:variant>
    </vt:vector>
  </HeadingPairs>
  <TitlesOfParts>
    <vt:vector size="47" baseType="lpstr">
      <vt:lpstr>AdvOT999035f4</vt:lpstr>
      <vt:lpstr>AdvOTaa6301a5.B</vt:lpstr>
      <vt:lpstr>AdvOTce71c481.I</vt:lpstr>
      <vt:lpstr>AdvTTR</vt:lpstr>
      <vt:lpstr>Arial</vt:lpstr>
      <vt:lpstr>Calibri</vt:lpstr>
      <vt:lpstr>Calibri Light</vt:lpstr>
      <vt:lpstr>Helvitica</vt:lpstr>
      <vt:lpstr>ScalaLF-Regular</vt:lpstr>
      <vt:lpstr>Symbol</vt:lpstr>
      <vt:lpstr>Wingdings 2</vt:lpstr>
      <vt:lpstr>HDOfficeLightV0</vt:lpstr>
      <vt:lpstr>Multicomponent Syntheses of: Fluorophores </vt:lpstr>
      <vt:lpstr>Presentación de PowerPoint</vt:lpstr>
      <vt:lpstr>Presentación de PowerPoint</vt:lpstr>
      <vt:lpstr>Presentación de PowerPoint</vt:lpstr>
      <vt:lpstr>Fluorophores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Multicomponent Syntheses of Chromophores</dc:title>
  <dc:creator>Ángel Rentería Gómez</dc:creator>
  <cp:lastModifiedBy>Ángel Rentería Gómez</cp:lastModifiedBy>
  <cp:revision>107</cp:revision>
  <dcterms:created xsi:type="dcterms:W3CDTF">2018-04-04T16:08:13Z</dcterms:created>
  <dcterms:modified xsi:type="dcterms:W3CDTF">2018-04-12T15:07:22Z</dcterms:modified>
</cp:coreProperties>
</file>