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69" r:id="rId3"/>
    <p:sldId id="410" r:id="rId4"/>
    <p:sldId id="407" r:id="rId5"/>
    <p:sldId id="412" r:id="rId6"/>
    <p:sldId id="372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3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8" r:id="rId39"/>
    <p:sldId id="447" r:id="rId40"/>
    <p:sldId id="450" r:id="rId41"/>
    <p:sldId id="368" r:id="rId42"/>
    <p:sldId id="411" r:id="rId43"/>
  </p:sldIdLst>
  <p:sldSz cx="9144000" cy="6858000" type="screen4x3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6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9079" autoAdjust="0"/>
  </p:normalViewPr>
  <p:slideViewPr>
    <p:cSldViewPr>
      <p:cViewPr>
        <p:scale>
          <a:sx n="120" d="100"/>
          <a:sy n="120" d="100"/>
        </p:scale>
        <p:origin x="-145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C8C8C-B591-4A11-8653-376790C88FB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15D69-76B9-4E67-957C-EB43C62F4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3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2500B-31E7-4A81-92B1-304896AC7114}" type="datetimeFigureOut">
              <a:rPr lang="fr-CH" smtClean="0"/>
              <a:t>15.03.2018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C11B8-3216-44C1-9F2A-BD18A8ACEC78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1041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6575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10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11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12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13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14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15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16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17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18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19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5859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20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21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22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23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24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25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26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27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28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29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424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248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30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31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32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33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34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35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36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37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38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39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23564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40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41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149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74240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8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C11B8-3216-44C1-9F2A-BD18A8ACEC78}" type="slidenum">
              <a:rPr lang="fr-CH" smtClean="0">
                <a:solidFill>
                  <a:prstClr val="black"/>
                </a:solidFill>
              </a:rPr>
              <a:pPr/>
              <a:t>9</a:t>
            </a:fld>
            <a:endParaRPr lang="fr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2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AAA7-1948-4A47-8717-C016A259C2CE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52C3-BD4D-4882-8C89-7D4AFD2A6A2A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9A88-A680-41B7-A8DC-3DE73F8D4FF5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0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4A0A-E587-4458-8D58-897EDB1CC509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3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FAB3-D7C8-44B2-B46F-126BFAEC24E2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2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3754-6BD8-46A0-AB85-B49F8514F346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3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83EDE-4677-43A2-A49A-CDE11A54321A}" type="datetime1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0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8FFD-DD59-491F-9B90-4D128A711AFE}" type="datetime1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E748-A37D-4807-A8EA-FFF4040C1A41}" type="datetime1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2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9D74-63C2-4C29-9404-3978C774A091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6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F10C-D628-48A0-84C4-353D1CA0DD5E}" type="datetime1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3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7E6E-2B8B-45E2-9DAD-BC3AF46F1056}" type="datetime1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0B58-EB7B-4412-BD24-3DD959E05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232272"/>
            <a:ext cx="7920880" cy="1728192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latin typeface="Arial Black" panose="020B0A04020102020204" pitchFamily="34" charset="0"/>
              </a:rPr>
              <a:t>Palladium-Catalyzed </a:t>
            </a:r>
            <a:r>
              <a:rPr lang="en-US" altLang="zh-CN" sz="3200" b="1" dirty="0" err="1" smtClean="0">
                <a:latin typeface="Arial Black" panose="020B0A04020102020204" pitchFamily="34" charset="0"/>
              </a:rPr>
              <a:t>Arylhalogenation</a:t>
            </a:r>
            <a:r>
              <a:rPr lang="en-US" altLang="zh-CN" sz="3200" b="1" dirty="0" smtClean="0">
                <a:latin typeface="Arial Black" panose="020B0A04020102020204" pitchFamily="34" charset="0"/>
              </a:rPr>
              <a:t> of Alkenes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1248544"/>
          </a:xfrm>
        </p:spPr>
        <p:txBody>
          <a:bodyPr>
            <a:normAutofit/>
          </a:bodyPr>
          <a:lstStyle/>
          <a:p>
            <a:r>
              <a:rPr lang="en-US" altLang="zh-CN" sz="18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Jian Cao (</a:t>
            </a:r>
            <a:r>
              <a:rPr lang="en-US" altLang="zh-CN" sz="1800" b="1" dirty="0" err="1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Jieping</a:t>
            </a:r>
            <a:r>
              <a:rPr lang="en-US" altLang="zh-CN" sz="1800" b="1" dirty="0" smtClean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 Zhu’s Lab)</a:t>
            </a:r>
            <a:endParaRPr lang="en-US" sz="1800" b="1" dirty="0" smtClean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fr-CH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Laboratory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CH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Natural </a:t>
            </a:r>
            <a:r>
              <a:rPr lang="fr-CH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LSPN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Ecole Polytechnique Fédérale </a:t>
            </a:r>
            <a:r>
              <a:rPr lang="fr-CH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Lausanne (</a:t>
            </a:r>
            <a:r>
              <a:rPr lang="fr-CH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EPFL</a:t>
            </a:r>
            <a:r>
              <a:rPr lang="fr-CH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8" y="29154"/>
            <a:ext cx="1410666" cy="7217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47864" y="2942467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latin typeface="Arial Narrow" panose="020B0606020202030204" pitchFamily="34" charset="0"/>
              </a:rPr>
              <a:t>Group Seminar</a:t>
            </a:r>
            <a:endParaRPr lang="en-US" sz="2400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41510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>
                <a:solidFill>
                  <a:srgbClr val="C00000"/>
                </a:solidFill>
              </a:rPr>
              <a:t>S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poradic </a:t>
            </a:r>
            <a:r>
              <a:rPr lang="en-US" altLang="zh-CN" sz="2000" b="1" i="1" u="sng" dirty="0">
                <a:solidFill>
                  <a:srgbClr val="C00000"/>
                </a:solidFill>
              </a:rPr>
              <a:t>reports 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between </a:t>
            </a:r>
            <a:r>
              <a:rPr lang="en-US" altLang="zh-CN" sz="2000" b="1" i="1" u="sng" dirty="0">
                <a:solidFill>
                  <a:srgbClr val="C00000"/>
                </a:solidFill>
              </a:rPr>
              <a:t>1980-2008: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636072"/>
              </p:ext>
            </p:extLst>
          </p:nvPr>
        </p:nvGraphicFramePr>
        <p:xfrm>
          <a:off x="782834" y="1484784"/>
          <a:ext cx="7578331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8" name="CS ChemDraw Drawing" r:id="rId4" imgW="5284881" imgH="2861730" progId="ChemDraw.Document.6.0">
                  <p:embed/>
                </p:oleObj>
              </mc:Choice>
              <mc:Fallback>
                <p:oleObj name="CS ChemDraw Drawing" r:id="rId4" imgW="5284881" imgH="28617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2834" y="1484784"/>
                        <a:ext cx="7578331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4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</a:rPr>
              <a:t>Sanford, M. S.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2008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2150;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Soc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. </a:t>
            </a:r>
            <a:r>
              <a:rPr lang="de-DE" altLang="zh-CN" sz="1400" b="1" dirty="0">
                <a:solidFill>
                  <a:prstClr val="black"/>
                </a:solidFill>
              </a:rPr>
              <a:t>2010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132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8419.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https://pubs.acs.org/appl/literatum/publisher/achs/journals/content/jacsat/2008/jacsat.2008.130.issue-7/ja0782798/production/images/medium/ja0782798n00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80" y="1988840"/>
            <a:ext cx="6344761" cy="26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8536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Comprehensive research: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798322" cy="557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</a:rPr>
              <a:t>Sanford, M. S.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2008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2150;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Soc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. </a:t>
            </a:r>
            <a:r>
              <a:rPr lang="de-DE" altLang="zh-CN" sz="1400" b="1" dirty="0">
                <a:solidFill>
                  <a:prstClr val="black"/>
                </a:solidFill>
              </a:rPr>
              <a:t>2010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132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8419.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pic>
        <p:nvPicPr>
          <p:cNvPr id="13" name="Picture 1" descr="https://pubs.acs.org/appl/literatum/publisher/achs/journals/content/jacsat/2008/jacsat.2008.130.issue-7/ja0782798/production/images/medium/ja0782798u00001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64704"/>
            <a:ext cx="4181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316056" cy="17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66" y="3789040"/>
            <a:ext cx="6159141" cy="175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</a:rPr>
              <a:t>Sanford, M. S.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2008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2150;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Soc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. </a:t>
            </a:r>
            <a:r>
              <a:rPr lang="de-DE" altLang="zh-CN" sz="1400" b="1" dirty="0">
                <a:solidFill>
                  <a:prstClr val="black"/>
                </a:solidFill>
              </a:rPr>
              <a:t>2010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132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8419.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85092" y="857514"/>
            <a:ext cx="71579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Explanation of </a:t>
            </a:r>
            <a:r>
              <a:rPr lang="en-US" altLang="zh-CN" sz="2000" b="1" i="1" u="sng" dirty="0" err="1" smtClean="0">
                <a:solidFill>
                  <a:srgbClr val="C00000"/>
                </a:solidFill>
              </a:rPr>
              <a:t>regioselectivity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US" altLang="zh-CN" sz="1600" b="1" dirty="0" smtClean="0"/>
              <a:t>Highly reactive PhICl</a:t>
            </a:r>
            <a:r>
              <a:rPr lang="en-US" altLang="zh-CN" sz="1100" b="1" dirty="0" smtClean="0"/>
              <a:t>2</a:t>
            </a:r>
            <a:r>
              <a:rPr lang="en-US" altLang="zh-CN" sz="1600" b="1" dirty="0" smtClean="0"/>
              <a:t> </a:t>
            </a:r>
            <a:r>
              <a:rPr lang="en-US" altLang="zh-CN" sz="1600" b="1" dirty="0" smtClean="0"/>
              <a:t>leads </a:t>
            </a:r>
            <a:r>
              <a:rPr lang="en-US" altLang="zh-CN" sz="1600" b="1" dirty="0" smtClean="0"/>
              <a:t>to 1,2-product; less reactive CuCl</a:t>
            </a:r>
            <a:r>
              <a:rPr lang="en-US" altLang="zh-CN" sz="1100" b="1" dirty="0" smtClean="0"/>
              <a:t>2</a:t>
            </a:r>
            <a:r>
              <a:rPr lang="en-US" altLang="zh-CN" sz="1600" b="1" dirty="0"/>
              <a:t> </a:t>
            </a:r>
            <a:r>
              <a:rPr lang="en-US" altLang="zh-CN" sz="1600" b="1" dirty="0" smtClean="0"/>
              <a:t>leads </a:t>
            </a:r>
            <a:r>
              <a:rPr lang="en-US" altLang="zh-CN" sz="1600" b="1" dirty="0"/>
              <a:t>to </a:t>
            </a:r>
            <a:r>
              <a:rPr lang="en-US" altLang="zh-CN" sz="1600" b="1" dirty="0" smtClean="0"/>
              <a:t>1,1-product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</a:rPr>
              <a:t>Sanford, M. S.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2008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2150;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Soc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. </a:t>
            </a:r>
            <a:r>
              <a:rPr lang="de-DE" altLang="zh-CN" sz="1400" b="1" dirty="0">
                <a:solidFill>
                  <a:prstClr val="black"/>
                </a:solidFill>
              </a:rPr>
              <a:t>2010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132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8419.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pic>
        <p:nvPicPr>
          <p:cNvPr id="115714" name="Picture 2" descr="https://pubs.acs.org/appl/literatum/publisher/achs/journals/content/jacsat/2010/jacsat.2010.132.issue-24/ja101851v/production/images/medium/ja-2010-01851v_001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08" y="980728"/>
            <a:ext cx="5778420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https://pubs.acs.org/appl/literatum/publisher/achs/journals/content/jacsat/2010/jacsat.2010.132.issue-24/ja101851v/production/images/medium/ja-2010-01851v_003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27096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002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err="1" smtClean="0">
                <a:solidFill>
                  <a:srgbClr val="C00000"/>
                </a:solidFill>
              </a:rPr>
              <a:t>Arylbromination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</a:rPr>
              <a:t>Sanford, M. S.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2008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2150;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Soc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. </a:t>
            </a:r>
            <a:r>
              <a:rPr lang="de-DE" altLang="zh-CN" sz="1400" b="1" dirty="0">
                <a:solidFill>
                  <a:prstClr val="black"/>
                </a:solidFill>
              </a:rPr>
              <a:t>2010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132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8419.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19715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Stereochemistry: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7766" name="Picture 6" descr="https://pubs.acs.org/appl/literatum/publisher/achs/journals/content/jacsat/2010/jacsat.2010.132.issue-24/ja101851v/production/images/medium/ja-2010-01851v_00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597" y="1124744"/>
            <a:ext cx="4762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94309"/>
              </p:ext>
            </p:extLst>
          </p:nvPr>
        </p:nvGraphicFramePr>
        <p:xfrm>
          <a:off x="1406724" y="3429000"/>
          <a:ext cx="6117604" cy="2560320"/>
        </p:xfrm>
        <a:graphic>
          <a:graphicData uri="http://schemas.openxmlformats.org/drawingml/2006/table">
            <a:tbl>
              <a:tblPr/>
              <a:tblGrid>
                <a:gridCol w="756471"/>
                <a:gridCol w="1282730"/>
                <a:gridCol w="1019601"/>
                <a:gridCol w="1019601"/>
                <a:gridCol w="766183"/>
                <a:gridCol w="12730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Entry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/>
                        <a:t>Substrate</a:t>
                      </a:r>
                      <a:endParaRPr lang="fr-CH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/>
                        <a:t>Oxidant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/>
                        <a:t>Solvent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Yield</a:t>
                      </a:r>
                      <a:endParaRPr lang="fr-CH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Ratio </a:t>
                      </a:r>
                      <a:r>
                        <a:rPr lang="fr-CH" b="1" dirty="0" smtClean="0"/>
                        <a:t>49:50</a:t>
                      </a:r>
                      <a:endParaRPr lang="fr-CH" dirty="0"/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1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i="1" dirty="0">
                          <a:effectLst/>
                        </a:rPr>
                        <a:t>cis-</a:t>
                      </a:r>
                      <a:r>
                        <a:rPr lang="fr-CH" b="1" dirty="0"/>
                        <a:t>48</a:t>
                      </a:r>
                      <a:endParaRPr lang="fr-CH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PhICl</a:t>
                      </a:r>
                      <a:r>
                        <a:rPr lang="fr-CH" baseline="-25000" dirty="0">
                          <a:effectLst/>
                        </a:rPr>
                        <a:t>2</a:t>
                      </a:r>
                      <a:endParaRPr lang="fr-CH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CH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r>
                        <a:rPr lang="fr-CH"/>
                        <a:t>Cl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dirty="0"/>
                        <a:t>40%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/>
                        <a:t>12:1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2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i="1">
                          <a:effectLst/>
                        </a:rPr>
                        <a:t>cis-</a:t>
                      </a:r>
                      <a:r>
                        <a:rPr lang="fr-CH" b="1"/>
                        <a:t>48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CuCl</a:t>
                      </a:r>
                      <a:r>
                        <a:rPr lang="fr-CH" baseline="-25000" dirty="0">
                          <a:effectLst/>
                        </a:rPr>
                        <a:t>2</a:t>
                      </a:r>
                      <a:endParaRPr lang="fr-CH" dirty="0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dirty="0"/>
                        <a:t>Et</a:t>
                      </a:r>
                      <a:r>
                        <a:rPr lang="fr-CH" baseline="-25000" dirty="0">
                          <a:effectLst/>
                        </a:rPr>
                        <a:t>2</a:t>
                      </a:r>
                      <a:r>
                        <a:rPr lang="fr-CH" dirty="0"/>
                        <a:t>O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dirty="0"/>
                        <a:t>51%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&gt;30:1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3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i="1">
                          <a:effectLst/>
                        </a:rPr>
                        <a:t>cis-</a:t>
                      </a:r>
                      <a:r>
                        <a:rPr lang="fr-CH" b="1"/>
                        <a:t>48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CuBr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Et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r>
                        <a:rPr lang="fr-CH"/>
                        <a:t>O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dirty="0"/>
                        <a:t>41%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5:1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i="1">
                          <a:effectLst/>
                        </a:rPr>
                        <a:t>trans-</a:t>
                      </a:r>
                      <a:r>
                        <a:rPr lang="fr-CH" b="1"/>
                        <a:t>48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PhICl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CH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r>
                        <a:rPr lang="fr-CH"/>
                        <a:t>Cl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dirty="0"/>
                        <a:t>21%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1:1.6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5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i="1">
                          <a:effectLst/>
                        </a:rPr>
                        <a:t>trans-</a:t>
                      </a:r>
                      <a:r>
                        <a:rPr lang="fr-CH" b="1"/>
                        <a:t>48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CuCl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Et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r>
                        <a:rPr lang="fr-CH"/>
                        <a:t>O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dirty="0"/>
                        <a:t>45%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1:8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6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 i="1">
                          <a:effectLst/>
                        </a:rPr>
                        <a:t>trans-</a:t>
                      </a:r>
                      <a:r>
                        <a:rPr lang="fr-CH" b="1"/>
                        <a:t>48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CuBr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endParaRPr lang="fr-CH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CH"/>
                        <a:t>Et</a:t>
                      </a:r>
                      <a:r>
                        <a:rPr lang="fr-CH" baseline="-25000">
                          <a:effectLst/>
                        </a:rPr>
                        <a:t>2</a:t>
                      </a:r>
                      <a:r>
                        <a:rPr lang="fr-CH"/>
                        <a:t>O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dirty="0"/>
                        <a:t>9%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1:8</a:t>
                      </a:r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5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</a:rPr>
              <a:t>Sanford, M. S.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2008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2150;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Soc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. </a:t>
            </a:r>
            <a:r>
              <a:rPr lang="de-DE" altLang="zh-CN" sz="1400" b="1" dirty="0">
                <a:solidFill>
                  <a:prstClr val="black"/>
                </a:solidFill>
              </a:rPr>
              <a:t>2010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132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8419.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19715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Stereochemistry: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8786" name="Picture 2" descr="https://pubs.acs.org/appl/literatum/publisher/achs/journals/content/jacsat/2010/jacsat.2010.132.issue-24/ja101851v/production/images/medium/ja-2010-01851v_0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0880" cy="23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</a:rPr>
              <a:t>Sanford, M. S.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2008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2150;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Soc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. </a:t>
            </a:r>
            <a:r>
              <a:rPr lang="de-DE" altLang="zh-CN" sz="1400" b="1" dirty="0">
                <a:solidFill>
                  <a:prstClr val="black"/>
                </a:solidFill>
              </a:rPr>
              <a:t>2010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132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8419.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35681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Explanation of stereochemistry: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0834" name="Picture 2" descr="https://pubs.acs.org/appl/literatum/publisher/achs/journals/content/jacsat/2010/jacsat.2010.132.issue-24/ja101851v/production/images/medium/ja-2010-01851v_00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53" y="1196752"/>
            <a:ext cx="6594943" cy="448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>
                <a:solidFill>
                  <a:prstClr val="black"/>
                </a:solidFill>
              </a:rPr>
              <a:t>2014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136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4101.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343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1,2-Arylfluorination: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1858" name="Picture 2" descr="https://pubs.acs.org/appl/literatum/publisher/achs/journals/content/jacsat/2014/jacsat.2014.136.issue-11/ja412881j/20150311/images/medium/ja-2013-12881j_0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67" y="2204864"/>
            <a:ext cx="627166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7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>
                <a:solidFill>
                  <a:prstClr val="black"/>
                </a:solidFill>
              </a:rPr>
              <a:t>2014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136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4101.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34128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A directing group is necessary: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2882" name="Picture 2" descr="https://pubs.acs.org/appl/literatum/publisher/achs/journals/content/jacsat/2014/jacsat.2014.136.issue-11/ja412881j/20150311/images/medium/ja-2013-12881j_00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25" y="1556792"/>
            <a:ext cx="575211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7987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矩形 3"/>
          <p:cNvSpPr/>
          <p:nvPr/>
        </p:nvSpPr>
        <p:spPr>
          <a:xfrm>
            <a:off x="755576" y="1196752"/>
            <a:ext cx="91805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de-CH" sz="2800" b="1" dirty="0" smtClean="0">
                <a:latin typeface="Sylfaen" panose="010A0502050306030303" pitchFamily="18" charset="0"/>
              </a:rPr>
              <a:t>1. I</a:t>
            </a:r>
            <a:r>
              <a:rPr lang="en-US" altLang="zh-CN" sz="2800" b="1" dirty="0" smtClean="0">
                <a:latin typeface="Sylfaen" panose="010A0502050306030303" pitchFamily="18" charset="0"/>
              </a:rPr>
              <a:t>ntroduction</a:t>
            </a:r>
            <a:endParaRPr lang="de-CH" sz="2800" b="1" dirty="0" smtClean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3000" b="1" dirty="0" smtClean="0">
                <a:latin typeface="Sylfaen" panose="010A0502050306030303" pitchFamily="18" charset="0"/>
              </a:rPr>
              <a:t>2. </a:t>
            </a:r>
            <a:r>
              <a:rPr lang="en-US" sz="2800" b="1" dirty="0" err="1" smtClean="0">
                <a:latin typeface="Sylfaen" panose="010A0502050306030303" pitchFamily="18" charset="0"/>
              </a:rPr>
              <a:t>Pd</a:t>
            </a:r>
            <a:r>
              <a:rPr lang="en-US" sz="2800" b="1" dirty="0" smtClean="0">
                <a:latin typeface="Sylfaen" panose="010A0502050306030303" pitchFamily="18" charset="0"/>
              </a:rPr>
              <a:t>(II)/</a:t>
            </a:r>
            <a:r>
              <a:rPr lang="en-US" sz="2800" b="1" dirty="0" err="1" smtClean="0">
                <a:latin typeface="Sylfaen" panose="010A0502050306030303" pitchFamily="18" charset="0"/>
              </a:rPr>
              <a:t>Pd</a:t>
            </a:r>
            <a:r>
              <a:rPr lang="en-US" sz="2800" b="1" dirty="0" smtClean="0">
                <a:latin typeface="Sylfaen" panose="010A0502050306030303" pitchFamily="18" charset="0"/>
              </a:rPr>
              <a:t>(IV) Catalytic Cycle</a:t>
            </a:r>
            <a:endParaRPr lang="en-US" altLang="zh-CN" sz="2800" b="1" dirty="0" smtClean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Sylfaen" panose="010A0502050306030303" pitchFamily="18" charset="0"/>
              </a:rPr>
              <a:t>3. </a:t>
            </a:r>
            <a:r>
              <a:rPr lang="en-US" altLang="zh-CN" sz="2800" b="1" dirty="0" err="1" smtClean="0">
                <a:latin typeface="Sylfaen" panose="010A0502050306030303" pitchFamily="18" charset="0"/>
              </a:rPr>
              <a:t>Pd</a:t>
            </a:r>
            <a:r>
              <a:rPr lang="en-US" altLang="zh-CN" sz="2800" b="1" dirty="0" smtClean="0">
                <a:latin typeface="Sylfaen" panose="010A0502050306030303" pitchFamily="18" charset="0"/>
              </a:rPr>
              <a:t>(0)/</a:t>
            </a:r>
            <a:r>
              <a:rPr lang="en-US" altLang="zh-CN" sz="2800" b="1" dirty="0" err="1" smtClean="0">
                <a:latin typeface="Sylfaen" panose="010A0502050306030303" pitchFamily="18" charset="0"/>
              </a:rPr>
              <a:t>Pd</a:t>
            </a:r>
            <a:r>
              <a:rPr lang="en-US" altLang="zh-CN" sz="2800" b="1" dirty="0" smtClean="0">
                <a:latin typeface="Sylfaen" panose="010A0502050306030303" pitchFamily="18" charset="0"/>
              </a:rPr>
              <a:t>(II) </a:t>
            </a:r>
            <a:r>
              <a:rPr lang="en-US" sz="2800" b="1" dirty="0">
                <a:latin typeface="Sylfaen" panose="010A0502050306030303" pitchFamily="18" charset="0"/>
              </a:rPr>
              <a:t>Catalytic Cycle</a:t>
            </a:r>
            <a:endParaRPr lang="en-US" altLang="zh-CN" sz="2800" b="1" dirty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Sylfaen" panose="010A0502050306030303" pitchFamily="18" charset="0"/>
              </a:rPr>
              <a:t>4. </a:t>
            </a:r>
            <a:r>
              <a:rPr lang="en-US" sz="2800" b="1" dirty="0">
                <a:latin typeface="Sylfaen" panose="010A0502050306030303" pitchFamily="18" charset="0"/>
              </a:rPr>
              <a:t>Summary and </a:t>
            </a:r>
            <a:r>
              <a:rPr lang="en-US" sz="2800" b="1" dirty="0" smtClean="0">
                <a:latin typeface="Sylfaen" panose="010A0502050306030303" pitchFamily="18" charset="0"/>
              </a:rPr>
              <a:t>Outlook</a:t>
            </a:r>
            <a:endParaRPr lang="en-US" sz="28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>
                <a:solidFill>
                  <a:prstClr val="black"/>
                </a:solidFill>
              </a:rPr>
              <a:t>2014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136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4101.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343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1,2-Arylfluorination: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3906" name="Picture 2" descr="https://pubs.acs.org/appl/literatum/publisher/achs/journals/content/jacsat/2014/jacsat.2014.136.issue-11/ja412881j/20150311/images/medium/ja-2013-12881j_00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99" y="803683"/>
            <a:ext cx="4828797" cy="540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>
                <a:solidFill>
                  <a:prstClr val="black"/>
                </a:solidFill>
              </a:rPr>
              <a:t>2014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136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4101.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19399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err="1" smtClean="0">
                <a:solidFill>
                  <a:srgbClr val="C00000"/>
                </a:solidFill>
              </a:rPr>
              <a:t>Arylfluorination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4930" name="Picture 2" descr="https://pubs.acs.org/appl/literatum/publisher/achs/journals/content/jacsat/2014/jacsat.2014.136.issue-11/ja412881j/20150311/images/medium/ja-2013-12881j_00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56" y="1268760"/>
            <a:ext cx="47625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8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2015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137</a:t>
            </a:r>
            <a:r>
              <a:rPr lang="de-DE" altLang="zh-CN" sz="1400" dirty="0" smtClean="0">
                <a:solidFill>
                  <a:prstClr val="black"/>
                </a:solidFill>
              </a:rPr>
              <a:t>, 12207.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343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1,1-Arylfluorination: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5958" name="Picture 6" descr="https://pubs.acs.org/appl/literatum/publisher/achs/journals/content/jacsat/2015/jacsat.2015.137.issue-38/jacs.5b07795/20160917/images/medium/ja-2015-07795t_00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59" y="2492896"/>
            <a:ext cx="685790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9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2015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137</a:t>
            </a:r>
            <a:r>
              <a:rPr lang="de-DE" altLang="zh-CN" sz="1400" dirty="0" smtClean="0">
                <a:solidFill>
                  <a:prstClr val="black"/>
                </a:solidFill>
              </a:rPr>
              <a:t>, 12207.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343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1,1-Arylfluorination: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5954" name="Picture 2" descr="https://pubs.acs.org/appl/literatum/publisher/achs/journals/content/jacsat/2015/jacsat.2015.137.issue-38/jacs.5b07795/20160917/images/medium/ja-2015-07795t_00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14" y="1628800"/>
            <a:ext cx="4856889" cy="456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https://pubs.acs.org/appl/literatum/publisher/achs/journals/content/jacsat/2015/jacsat.2015.137.issue-38/jacs.5b07795/20160917/images/medium/ja-2015-07795t_000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415" y="833550"/>
            <a:ext cx="4856888" cy="64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Angew</a:t>
            </a:r>
            <a:r>
              <a:rPr lang="de-DE" altLang="zh-CN" sz="1400" i="1" dirty="0">
                <a:solidFill>
                  <a:prstClr val="black"/>
                </a:solidFill>
              </a:rPr>
              <a:t>. Chem. Int. Ed. </a:t>
            </a:r>
            <a:r>
              <a:rPr lang="de-DE" altLang="zh-CN" sz="1400" b="1" dirty="0">
                <a:solidFill>
                  <a:prstClr val="black"/>
                </a:solidFill>
              </a:rPr>
              <a:t>2016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55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9045.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343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1,1-Arylfluorination: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8002" name="Picture 2" descr="http://onlinelibrary.wiley.com/store/10.1002/anie.201603046/asset/image_m/anie201603046-toc-0001-m.png?v=1&amp;s=f55d360b7f38cc8758ab430154c9a2e8212718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36" y="2204864"/>
            <a:ext cx="71247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Angew</a:t>
            </a:r>
            <a:r>
              <a:rPr lang="de-DE" altLang="zh-CN" sz="1400" i="1" dirty="0">
                <a:solidFill>
                  <a:prstClr val="black"/>
                </a:solidFill>
              </a:rPr>
              <a:t>. Chem. Int. Ed. </a:t>
            </a:r>
            <a:r>
              <a:rPr lang="de-DE" altLang="zh-CN" sz="1400" b="1" dirty="0">
                <a:solidFill>
                  <a:prstClr val="black"/>
                </a:solidFill>
              </a:rPr>
              <a:t>2016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55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9045.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343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1,1-Arylfluorination: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9026" name="Picture 2" descr="http://binarystore.wiley.com/store/10.1002/anie.201603046/asset/image_n/anie201603046-fig-5002.png?v=1&amp;t=je8weqw5&amp;s=3c3cf5afc7064829d947eec06104f779686e44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08" y="646460"/>
            <a:ext cx="5494852" cy="56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Chem</a:t>
            </a:r>
            <a:r>
              <a:rPr lang="de-DE" altLang="zh-CN" sz="1400" i="1" dirty="0">
                <a:solidFill>
                  <a:prstClr val="black"/>
                </a:solidFill>
              </a:rPr>
              <a:t>. Sci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. </a:t>
            </a:r>
            <a:r>
              <a:rPr lang="de-DE" altLang="zh-CN" sz="1400" b="1" dirty="0">
                <a:solidFill>
                  <a:prstClr val="black"/>
                </a:solidFill>
              </a:rPr>
              <a:t>2017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8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2890.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343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1,3-Arylfluorination: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30050" name="Picture 2" descr="http://pubs.rsc.org/services/images/RSCpubs.ePlatform.Service.FreeContent.ImageService.svc/ImageService/Articleimage/2017/SC/c6sc05102b/c6sc05102b-s2_hi-r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59" y="1085640"/>
            <a:ext cx="6532901" cy="50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Chem</a:t>
            </a:r>
            <a:r>
              <a:rPr lang="de-DE" altLang="zh-CN" sz="1400" i="1" dirty="0">
                <a:solidFill>
                  <a:prstClr val="black"/>
                </a:solidFill>
              </a:rPr>
              <a:t>. Sci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. </a:t>
            </a:r>
            <a:r>
              <a:rPr lang="de-DE" altLang="zh-CN" sz="1400" b="1" dirty="0">
                <a:solidFill>
                  <a:prstClr val="black"/>
                </a:solidFill>
              </a:rPr>
              <a:t>2017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8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2890.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343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1,3-Arylfluorination: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31074" name="Picture 2" descr="http://pubs.rsc.org/services/images/RSCpubs.ePlatform.Service.FreeContent.ImageService.svc/ImageService/Articleimage/2017/SC/c6sc05102b/c6sc05102b-u2_hi-r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11" y="786186"/>
            <a:ext cx="3848777" cy="545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68220" y="6327139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Toste</a:t>
            </a:r>
            <a:r>
              <a:rPr lang="en-US" altLang="zh-CN" sz="1400" dirty="0" smtClean="0">
                <a:solidFill>
                  <a:prstClr val="black"/>
                </a:solidFill>
              </a:rPr>
              <a:t>, F. D. et. al.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Chem</a:t>
            </a:r>
            <a:r>
              <a:rPr lang="de-DE" altLang="zh-CN" sz="1400" i="1" dirty="0">
                <a:solidFill>
                  <a:prstClr val="black"/>
                </a:solidFill>
              </a:rPr>
              <a:t>. Sci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. </a:t>
            </a:r>
            <a:r>
              <a:rPr lang="de-DE" altLang="zh-CN" sz="1400" b="1" dirty="0">
                <a:solidFill>
                  <a:prstClr val="black"/>
                </a:solidFill>
              </a:rPr>
              <a:t>2017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8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2890.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343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1,3-Arylfluorination: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32098" name="Picture 2" descr="http://pubs.rsc.org/services/images/RSCpubs.ePlatform.Service.FreeContent.ImageService.svc/ImageService/Articleimage/2017/SC/c6sc05102b/c6sc05102b-f4_hi-r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11" y="908720"/>
            <a:ext cx="5438249" cy="52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29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7987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矩形 3"/>
          <p:cNvSpPr/>
          <p:nvPr/>
        </p:nvSpPr>
        <p:spPr>
          <a:xfrm>
            <a:off x="755576" y="1196752"/>
            <a:ext cx="91805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de-CH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1. I</a:t>
            </a: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ntroduction</a:t>
            </a:r>
            <a:endParaRPr lang="de-CH" sz="2800" b="1" dirty="0">
              <a:solidFill>
                <a:prstClr val="black"/>
              </a:solidFill>
              <a:latin typeface="Sylfaen" panose="010A0502050306030303" pitchFamily="18" charset="0"/>
            </a:endParaRPr>
          </a:p>
          <a:p>
            <a:pPr lvl="0">
              <a:lnSpc>
                <a:spcPct val="200000"/>
              </a:lnSpc>
            </a:pPr>
            <a:r>
              <a:rPr lang="de-CH" sz="30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2.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Pd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(II)/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Pd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(IV) Catalytic Cycle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800" b="1" dirty="0">
                <a:latin typeface="Sylfaen" panose="010A0502050306030303" pitchFamily="18" charset="0"/>
              </a:rPr>
              <a:t>3. </a:t>
            </a:r>
            <a:r>
              <a:rPr lang="en-US" altLang="zh-CN" sz="2800" b="1" dirty="0" err="1">
                <a:latin typeface="Sylfaen" panose="010A0502050306030303" pitchFamily="18" charset="0"/>
              </a:rPr>
              <a:t>Pd</a:t>
            </a:r>
            <a:r>
              <a:rPr lang="en-US" altLang="zh-CN" sz="2800" b="1" dirty="0">
                <a:latin typeface="Sylfaen" panose="010A0502050306030303" pitchFamily="18" charset="0"/>
              </a:rPr>
              <a:t>(0)/</a:t>
            </a:r>
            <a:r>
              <a:rPr lang="en-US" altLang="zh-CN" sz="2800" b="1" dirty="0" err="1">
                <a:latin typeface="Sylfaen" panose="010A0502050306030303" pitchFamily="18" charset="0"/>
              </a:rPr>
              <a:t>Pd</a:t>
            </a:r>
            <a:r>
              <a:rPr lang="en-US" altLang="zh-CN" sz="2800" b="1" dirty="0">
                <a:latin typeface="Sylfaen" panose="010A0502050306030303" pitchFamily="18" charset="0"/>
              </a:rPr>
              <a:t>(II) </a:t>
            </a:r>
            <a:r>
              <a:rPr lang="en-US" sz="2800" b="1" dirty="0">
                <a:latin typeface="Sylfaen" panose="010A0502050306030303" pitchFamily="18" charset="0"/>
              </a:rPr>
              <a:t>Catalytic Cycle</a:t>
            </a:r>
            <a:endParaRPr lang="en-US" altLang="zh-CN" sz="2800" b="1" dirty="0"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4.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Summary and Outlook</a:t>
            </a:r>
            <a:endParaRPr lang="de-DE" altLang="zh-CN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3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7261" y="37430"/>
            <a:ext cx="230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376596"/>
              </p:ext>
            </p:extLst>
          </p:nvPr>
        </p:nvGraphicFramePr>
        <p:xfrm>
          <a:off x="2206625" y="917575"/>
          <a:ext cx="4729163" cy="514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18" name="CS ChemDraw Drawing" r:id="rId4" imgW="3363155" imgH="3661740" progId="ChemDraw.Document.6.0">
                  <p:embed/>
                </p:oleObj>
              </mc:Choice>
              <mc:Fallback>
                <p:oleObj name="CS ChemDraw Drawing" r:id="rId4" imgW="3363155" imgH="36617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6625" y="917575"/>
                        <a:ext cx="4729163" cy="514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8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55576" y="4365104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2011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133</a:t>
            </a:r>
            <a:r>
              <a:rPr lang="de-DE" altLang="zh-CN" sz="1400" dirty="0" smtClean="0">
                <a:solidFill>
                  <a:prstClr val="black"/>
                </a:solidFill>
              </a:rPr>
              <a:t>, 1778.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17684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err="1" smtClean="0">
                <a:solidFill>
                  <a:srgbClr val="C00000"/>
                </a:solidFill>
              </a:rPr>
              <a:t>Aryliodination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2642" name="Picture 2" descr="https://pubs.acs.org/appl/literatum/publisher/achs/journals/content/jacsat/2011/jacsat.2011.133.issue-6/ja110377q/production/images/medium/ja-2010-10377q_00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03" y="2492896"/>
            <a:ext cx="606382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461" y="6381328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2011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133</a:t>
            </a:r>
            <a:r>
              <a:rPr lang="de-DE" altLang="zh-CN" sz="1400" dirty="0" smtClean="0">
                <a:solidFill>
                  <a:prstClr val="black"/>
                </a:solidFill>
              </a:rPr>
              <a:t>, 1778.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39805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Bulky phosphine ligands are crucial: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3668" name="Picture 4" descr="https://pubs.acs.org/appl/literatum/publisher/achs/journals/content/jacsat/2011/jacsat.2011.133.issue-6/ja110377q/production/pdfimages_v02/master.img-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24" y="1844824"/>
            <a:ext cx="7159552" cy="36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461" y="6381328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2011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133</a:t>
            </a:r>
            <a:r>
              <a:rPr lang="de-DE" altLang="zh-CN" sz="1400" dirty="0" smtClean="0">
                <a:solidFill>
                  <a:prstClr val="black"/>
                </a:solidFill>
              </a:rPr>
              <a:t>, 1778.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17684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err="1" smtClean="0">
                <a:solidFill>
                  <a:srgbClr val="C00000"/>
                </a:solidFill>
              </a:rPr>
              <a:t>Aryliodination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4690" name="Picture 2" descr="https://pubs.acs.org/appl/literatum/publisher/achs/journals/content/jacsat/2011/jacsat.2011.133.issue-6/ja110377q/production/pdfimages_v02/master.img-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92" y="837688"/>
            <a:ext cx="45235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" y="1817313"/>
            <a:ext cx="466451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20" y="1770289"/>
            <a:ext cx="4392760" cy="41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149722" y="5863874"/>
            <a:ext cx="16558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R cannot be H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461" y="6381328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2011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133</a:t>
            </a:r>
            <a:r>
              <a:rPr lang="de-DE" altLang="zh-CN" sz="1400" dirty="0" smtClean="0">
                <a:solidFill>
                  <a:prstClr val="black"/>
                </a:solidFill>
              </a:rPr>
              <a:t>, 1778.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33668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Intermolecular </a:t>
            </a:r>
            <a:r>
              <a:rPr lang="en-US" altLang="zh-CN" sz="2000" b="1" i="1" u="sng" dirty="0" err="1" smtClean="0">
                <a:solidFill>
                  <a:srgbClr val="C00000"/>
                </a:solidFill>
              </a:rPr>
              <a:t>aryliodination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5716" name="Picture 4" descr="https://pubs.acs.org/appl/literatum/publisher/achs/journals/content/jacsat/2011/jacsat.2011.133.issue-6/ja110377q/production/pdfimages_v02/master.img-0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624736" cy="196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461" y="6381328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2011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133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14916.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53526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err="1" smtClean="0">
                <a:solidFill>
                  <a:srgbClr val="C00000"/>
                </a:solidFill>
              </a:rPr>
              <a:t>Aryliodination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 using aryl bromides as substrates: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41" y="1628800"/>
            <a:ext cx="6015387" cy="355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17274" y="5445224"/>
            <a:ext cx="38506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err="1" smtClean="0">
                <a:solidFill>
                  <a:srgbClr val="C00000"/>
                </a:solidFill>
              </a:rPr>
              <a:t>Arylbromination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 was unsuccessful.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461" y="6381328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2011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133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14916.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53526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err="1" smtClean="0">
                <a:solidFill>
                  <a:srgbClr val="C00000"/>
                </a:solidFill>
              </a:rPr>
              <a:t>Aryliodination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 using aryl bromides as substrates: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33" y="1073737"/>
            <a:ext cx="42100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02271"/>
            <a:ext cx="4320072" cy="378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448268" cy="441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0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461" y="6381328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2011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133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14916.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1259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Domino reactions: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966" y="1196752"/>
            <a:ext cx="5288338" cy="455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461" y="6381328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J. Am. Chem. 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2011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133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14916.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90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err="1" smtClean="0">
                <a:solidFill>
                  <a:srgbClr val="C00000"/>
                </a:solidFill>
              </a:rPr>
              <a:t>Enantioselective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 variant: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98" y="1628800"/>
            <a:ext cx="6153354" cy="383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2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461" y="6381328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Angew. Chem. Int. Ed.</a:t>
            </a:r>
            <a:r>
              <a:rPr lang="de-DE" altLang="zh-CN" sz="1400" dirty="0">
                <a:solidFill>
                  <a:prstClr val="black"/>
                </a:solidFill>
              </a:rPr>
              <a:t> </a:t>
            </a:r>
            <a:r>
              <a:rPr lang="de-DE" altLang="zh-CN" sz="1400" b="1" dirty="0">
                <a:solidFill>
                  <a:prstClr val="black"/>
                </a:solidFill>
              </a:rPr>
              <a:t>2012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51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9870.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33694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Conjunctive </a:t>
            </a:r>
            <a:r>
              <a:rPr lang="en-US" altLang="zh-CN" sz="2000" b="1" i="1" u="sng" dirty="0" err="1" smtClean="0">
                <a:solidFill>
                  <a:srgbClr val="C00000"/>
                </a:solidFill>
              </a:rPr>
              <a:t>carboniodination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310906" cy="368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2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461" y="6381328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Angew. Chem. Int. Ed.</a:t>
            </a:r>
            <a:r>
              <a:rPr lang="de-DE" altLang="zh-CN" sz="1400" dirty="0">
                <a:solidFill>
                  <a:prstClr val="black"/>
                </a:solidFill>
              </a:rPr>
              <a:t> </a:t>
            </a:r>
            <a:r>
              <a:rPr lang="de-DE" altLang="zh-CN" sz="1400" b="1" dirty="0">
                <a:solidFill>
                  <a:prstClr val="black"/>
                </a:solidFill>
              </a:rPr>
              <a:t>2012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51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9870.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33694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Conjunctive </a:t>
            </a:r>
            <a:r>
              <a:rPr lang="en-US" altLang="zh-CN" sz="2000" b="1" i="1" u="sng" dirty="0" err="1" smtClean="0">
                <a:solidFill>
                  <a:srgbClr val="C00000"/>
                </a:solidFill>
              </a:rPr>
              <a:t>carboniodination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11" y="1215800"/>
            <a:ext cx="4206879" cy="485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5800"/>
            <a:ext cx="4431222" cy="313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2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4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3848" y="-7828"/>
            <a:ext cx="230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</a:rPr>
              <a:t>Introduction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433747"/>
              </p:ext>
            </p:extLst>
          </p:nvPr>
        </p:nvGraphicFramePr>
        <p:xfrm>
          <a:off x="251519" y="836712"/>
          <a:ext cx="8641043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55" name="CS ChemDraw Drawing" r:id="rId4" imgW="7122595" imgH="4096170" progId="ChemDraw.Document.6.0">
                  <p:embed/>
                </p:oleObj>
              </mc:Choice>
              <mc:Fallback>
                <p:oleObj name="CS ChemDraw Drawing" r:id="rId4" imgW="7122595" imgH="4096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19" y="836712"/>
                        <a:ext cx="8641043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95536" y="5805264"/>
            <a:ext cx="5983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Other types such as radical reactions are not included.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2570" y="52858"/>
            <a:ext cx="49439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(0)/</a:t>
            </a:r>
            <a:r>
              <a:rPr lang="en-US" sz="3200" b="1" dirty="0" err="1" smtClean="0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 smtClean="0">
                <a:solidFill>
                  <a:prstClr val="black"/>
                </a:solidFill>
                <a:latin typeface="Sylfaen" panose="010A0502050306030303" pitchFamily="18" charset="0"/>
              </a:rPr>
              <a:t>(II) 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0461" y="6381328"/>
            <a:ext cx="8048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Lautens</a:t>
            </a:r>
            <a:r>
              <a:rPr lang="en-US" altLang="zh-CN" sz="1400" dirty="0" smtClean="0">
                <a:solidFill>
                  <a:prstClr val="black"/>
                </a:solidFill>
              </a:rPr>
              <a:t>, M. et. al. </a:t>
            </a:r>
            <a:r>
              <a:rPr lang="de-DE" altLang="zh-CN" sz="1400" i="1" dirty="0">
                <a:solidFill>
                  <a:prstClr val="black"/>
                </a:solidFill>
              </a:rPr>
              <a:t>Angew. Chem. Int. Ed.</a:t>
            </a:r>
            <a:r>
              <a:rPr lang="de-DE" altLang="zh-CN" sz="1400" dirty="0">
                <a:solidFill>
                  <a:prstClr val="black"/>
                </a:solidFill>
              </a:rPr>
              <a:t> </a:t>
            </a:r>
            <a:r>
              <a:rPr lang="de-DE" altLang="zh-CN" sz="1400" b="1" dirty="0">
                <a:solidFill>
                  <a:prstClr val="black"/>
                </a:solidFill>
              </a:rPr>
              <a:t>2012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i="1" dirty="0">
                <a:solidFill>
                  <a:prstClr val="black"/>
                </a:solidFill>
              </a:rPr>
              <a:t>51</a:t>
            </a:r>
            <a:r>
              <a:rPr lang="de-DE" altLang="zh-CN" sz="1400" dirty="0">
                <a:solidFill>
                  <a:prstClr val="black"/>
                </a:solidFill>
              </a:rPr>
              <a:t>, </a:t>
            </a:r>
            <a:r>
              <a:rPr lang="de-DE" altLang="zh-CN" sz="1400" dirty="0" smtClean="0">
                <a:solidFill>
                  <a:prstClr val="black"/>
                </a:solidFill>
              </a:rPr>
              <a:t>9870. 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518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Proposed mechanism: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69331"/>
            <a:ext cx="4688358" cy="492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41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8746" y="30124"/>
            <a:ext cx="3506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Summary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75710" y="5050741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End 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7892"/>
            <a:ext cx="8856984" cy="180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12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522" y="2348880"/>
            <a:ext cx="8452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Thanks for your attention !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61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7987"/>
            <a:ext cx="1452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</a:rPr>
              <a:t>Outline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矩形 3"/>
          <p:cNvSpPr/>
          <p:nvPr/>
        </p:nvSpPr>
        <p:spPr>
          <a:xfrm>
            <a:off x="755576" y="1196752"/>
            <a:ext cx="91805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de-CH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1. I</a:t>
            </a:r>
            <a:r>
              <a:rPr lang="en-US" altLang="zh-CN" sz="2800" b="1" dirty="0" err="1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ntroduction</a:t>
            </a:r>
            <a:endParaRPr lang="de-CH" sz="2800" b="1" dirty="0">
              <a:solidFill>
                <a:prstClr val="black"/>
              </a:solidFill>
              <a:latin typeface="Sylfaen" panose="010A0502050306030303" pitchFamily="18" charset="0"/>
            </a:endParaRPr>
          </a:p>
          <a:p>
            <a:pPr lvl="0">
              <a:lnSpc>
                <a:spcPct val="200000"/>
              </a:lnSpc>
            </a:pPr>
            <a:r>
              <a:rPr lang="de-CH" sz="3000" b="1" dirty="0">
                <a:solidFill>
                  <a:prstClr val="black"/>
                </a:solidFill>
                <a:latin typeface="Sylfaen" panose="010A0502050306030303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28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28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28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altLang="zh-CN" sz="2800" b="1" dirty="0">
              <a:solidFill>
                <a:prstClr val="black"/>
              </a:solidFill>
              <a:latin typeface="Sylfaen" panose="010A0502050306030303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3. </a:t>
            </a:r>
            <a:r>
              <a:rPr lang="en-US" altLang="zh-CN" sz="2800" b="1" dirty="0" err="1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Pd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(0)/</a:t>
            </a:r>
            <a:r>
              <a:rPr lang="en-US" altLang="zh-CN" sz="2800" b="1" dirty="0" err="1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Pd</a:t>
            </a:r>
            <a:r>
              <a:rPr lang="en-US" altLang="zh-CN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(II) 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Catalytic Cycle</a:t>
            </a:r>
            <a:endParaRPr lang="en-US" altLang="zh-CN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  <a:p>
            <a:pPr>
              <a:lnSpc>
                <a:spcPct val="200000"/>
              </a:lnSpc>
            </a:pPr>
            <a:r>
              <a:rPr lang="de-CH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4. 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Sylfaen" panose="010A0502050306030303" pitchFamily="18" charset="0"/>
              </a:rPr>
              <a:t>Summary and Outlook</a:t>
            </a:r>
            <a:endParaRPr lang="de-DE" altLang="zh-CN" sz="2800" b="1" dirty="0">
              <a:solidFill>
                <a:schemeClr val="bg1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6</a:t>
            </a:fld>
            <a:endParaRPr 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5941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First </a:t>
            </a:r>
            <a:r>
              <a:rPr lang="en-US" altLang="zh-CN" sz="2000" b="1" i="1" u="sng" dirty="0" err="1" smtClean="0">
                <a:solidFill>
                  <a:srgbClr val="0000FF"/>
                </a:solidFill>
              </a:rPr>
              <a:t>arylhalogenation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8221" y="6327139"/>
            <a:ext cx="5943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 dirty="0" smtClean="0"/>
              <a:t>Heck, R. F.</a:t>
            </a:r>
            <a:r>
              <a:rPr lang="en-US" altLang="zh-CN" sz="1400" i="1" dirty="0" smtClean="0"/>
              <a:t> </a:t>
            </a:r>
            <a:r>
              <a:rPr lang="de-DE" altLang="zh-CN" sz="1400" i="1" dirty="0" smtClean="0"/>
              <a:t>J</a:t>
            </a:r>
            <a:r>
              <a:rPr lang="de-DE" altLang="zh-CN" sz="1400" i="1" dirty="0"/>
              <a:t>. Am. Chem. </a:t>
            </a:r>
            <a:r>
              <a:rPr lang="de-DE" altLang="zh-CN" sz="1400" i="1" dirty="0" smtClean="0"/>
              <a:t>Soc. </a:t>
            </a:r>
            <a:r>
              <a:rPr lang="de-DE" altLang="zh-CN" sz="1400" b="1" dirty="0" smtClean="0"/>
              <a:t>1968</a:t>
            </a:r>
            <a:r>
              <a:rPr lang="de-DE" altLang="zh-CN" sz="1400" dirty="0"/>
              <a:t>, </a:t>
            </a:r>
            <a:r>
              <a:rPr lang="de-DE" altLang="zh-CN" sz="1400" i="1" dirty="0"/>
              <a:t>90</a:t>
            </a:r>
            <a:r>
              <a:rPr lang="de-DE" altLang="zh-CN" sz="1400" dirty="0"/>
              <a:t>, </a:t>
            </a:r>
            <a:r>
              <a:rPr lang="de-DE" altLang="zh-CN" sz="1400" dirty="0" smtClean="0"/>
              <a:t>5538</a:t>
            </a:r>
            <a:r>
              <a:rPr lang="en-US" altLang="zh-CN" sz="1400" dirty="0" smtClean="0"/>
              <a:t>.</a:t>
            </a:r>
            <a:endParaRPr lang="en-US" altLang="zh-CN" sz="1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950990"/>
              </p:ext>
            </p:extLst>
          </p:nvPr>
        </p:nvGraphicFramePr>
        <p:xfrm>
          <a:off x="1547664" y="1037743"/>
          <a:ext cx="5903714" cy="5149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68" name="CS ChemDraw Drawing" r:id="rId4" imgW="3928543" imgH="3427110" progId="ChemDraw.Document.6.0">
                  <p:embed/>
                </p:oleObj>
              </mc:Choice>
              <mc:Fallback>
                <p:oleObj name="CS ChemDraw Drawing" r:id="rId4" imgW="3928543" imgH="34271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1037743"/>
                        <a:ext cx="5903714" cy="5149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1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/>
              <a:t>7</a:t>
            </a:fld>
            <a:endParaRPr 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5941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smtClean="0">
                <a:solidFill>
                  <a:srgbClr val="C00000"/>
                </a:solidFill>
              </a:rPr>
              <a:t>First </a:t>
            </a:r>
            <a:r>
              <a:rPr lang="en-US" altLang="zh-CN" sz="2000" b="1" i="1" u="sng" dirty="0" err="1" smtClean="0">
                <a:solidFill>
                  <a:srgbClr val="0000FF"/>
                </a:solidFill>
              </a:rPr>
              <a:t>arylhalogenation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8221" y="6327139"/>
            <a:ext cx="5943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 dirty="0" smtClean="0"/>
              <a:t>Heck, R. F.</a:t>
            </a:r>
            <a:r>
              <a:rPr lang="en-US" altLang="zh-CN" sz="1400" i="1" dirty="0" smtClean="0"/>
              <a:t> </a:t>
            </a:r>
            <a:r>
              <a:rPr lang="de-DE" altLang="zh-CN" sz="1400" i="1" dirty="0" smtClean="0"/>
              <a:t>J</a:t>
            </a:r>
            <a:r>
              <a:rPr lang="de-DE" altLang="zh-CN" sz="1400" i="1" dirty="0"/>
              <a:t>. Am. Chem. </a:t>
            </a:r>
            <a:r>
              <a:rPr lang="de-DE" altLang="zh-CN" sz="1400" i="1" dirty="0" smtClean="0"/>
              <a:t>Soc. </a:t>
            </a:r>
            <a:r>
              <a:rPr lang="de-DE" altLang="zh-CN" sz="1400" b="1" dirty="0" smtClean="0"/>
              <a:t>1968</a:t>
            </a:r>
            <a:r>
              <a:rPr lang="de-DE" altLang="zh-CN" sz="1400" dirty="0"/>
              <a:t>, </a:t>
            </a:r>
            <a:r>
              <a:rPr lang="de-DE" altLang="zh-CN" sz="1400" i="1" dirty="0"/>
              <a:t>90</a:t>
            </a:r>
            <a:r>
              <a:rPr lang="de-DE" altLang="zh-CN" sz="1400" dirty="0"/>
              <a:t>, </a:t>
            </a:r>
            <a:r>
              <a:rPr lang="de-DE" altLang="zh-CN" sz="1400" dirty="0" smtClean="0"/>
              <a:t>5538</a:t>
            </a:r>
            <a:r>
              <a:rPr lang="en-US" altLang="zh-CN" sz="1400" dirty="0" smtClean="0"/>
              <a:t>.</a:t>
            </a:r>
            <a:endParaRPr lang="en-US" altLang="zh-CN" sz="14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914400">
              <a:defRPr/>
            </a:pPr>
            <a:endParaRPr lang="zh-CN" altLang="en-US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941221"/>
              </p:ext>
            </p:extLst>
          </p:nvPr>
        </p:nvGraphicFramePr>
        <p:xfrm>
          <a:off x="1545599" y="1053228"/>
          <a:ext cx="6052802" cy="4592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3" name="CS ChemDraw Drawing" r:id="rId4" imgW="4211913" imgH="3195450" progId="ChemDraw.Document.6.0">
                  <p:embed/>
                </p:oleObj>
              </mc:Choice>
              <mc:Fallback>
                <p:oleObj name="CS ChemDraw Drawing" r:id="rId4" imgW="4211913" imgH="31954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5599" y="1053228"/>
                        <a:ext cx="6052802" cy="4592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50136" y="5692606"/>
            <a:ext cx="284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was C-Cl bond formed?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358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8221" y="6327139"/>
            <a:ext cx="5943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Backvall</a:t>
            </a:r>
            <a:r>
              <a:rPr lang="en-US" altLang="zh-CN" sz="1400" dirty="0" smtClean="0">
                <a:solidFill>
                  <a:prstClr val="black"/>
                </a:solidFill>
              </a:rPr>
              <a:t>, J.-E.; Nordberg, R. E.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1980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102</a:t>
            </a:r>
            <a:r>
              <a:rPr lang="de-DE" altLang="zh-CN" sz="1400" dirty="0" smtClean="0">
                <a:solidFill>
                  <a:prstClr val="black"/>
                </a:solidFill>
              </a:rPr>
              <a:t>, 393</a:t>
            </a:r>
            <a:r>
              <a:rPr lang="en-US" altLang="zh-CN" sz="1400" dirty="0" smtClean="0">
                <a:solidFill>
                  <a:prstClr val="black"/>
                </a:solidFill>
              </a:rPr>
              <a:t>.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6781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err="1" smtClean="0">
                <a:solidFill>
                  <a:srgbClr val="C00000"/>
                </a:solidFill>
              </a:rPr>
              <a:t>Stereochemical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 studies: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343057"/>
              </p:ext>
            </p:extLst>
          </p:nvPr>
        </p:nvGraphicFramePr>
        <p:xfrm>
          <a:off x="1737680" y="1844824"/>
          <a:ext cx="5668640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3" name="CS ChemDraw Drawing" r:id="rId4" imgW="4173824" imgH="2544480" progId="ChemDraw.Document.6.0">
                  <p:embed/>
                </p:oleObj>
              </mc:Choice>
              <mc:Fallback>
                <p:oleObj name="CS ChemDraw Drawing" r:id="rId4" imgW="4173824" imgH="2544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7680" y="1844824"/>
                        <a:ext cx="5668640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5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0B58-EB7B-4412-BD24-3DD959E056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8221" y="6327139"/>
            <a:ext cx="5943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400" dirty="0" err="1" smtClean="0">
                <a:solidFill>
                  <a:prstClr val="black"/>
                </a:solidFill>
              </a:rPr>
              <a:t>Backvall</a:t>
            </a:r>
            <a:r>
              <a:rPr lang="en-US" altLang="zh-CN" sz="1400" dirty="0" smtClean="0">
                <a:solidFill>
                  <a:prstClr val="black"/>
                </a:solidFill>
              </a:rPr>
              <a:t>, J.-E.; Nordberg, R. E.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J</a:t>
            </a:r>
            <a:r>
              <a:rPr lang="de-DE" altLang="zh-CN" sz="1400" i="1" dirty="0">
                <a:solidFill>
                  <a:prstClr val="black"/>
                </a:solidFill>
              </a:rPr>
              <a:t>. Am. Chem.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Soc. </a:t>
            </a:r>
            <a:r>
              <a:rPr lang="de-DE" altLang="zh-CN" sz="1400" b="1" dirty="0" smtClean="0">
                <a:solidFill>
                  <a:prstClr val="black"/>
                </a:solidFill>
              </a:rPr>
              <a:t>1980</a:t>
            </a:r>
            <a:r>
              <a:rPr lang="de-DE" altLang="zh-CN" sz="1400" dirty="0" smtClean="0">
                <a:solidFill>
                  <a:prstClr val="black"/>
                </a:solidFill>
              </a:rPr>
              <a:t>, </a:t>
            </a:r>
            <a:r>
              <a:rPr lang="de-DE" altLang="zh-CN" sz="1400" i="1" dirty="0" smtClean="0">
                <a:solidFill>
                  <a:prstClr val="black"/>
                </a:solidFill>
              </a:rPr>
              <a:t>102</a:t>
            </a:r>
            <a:r>
              <a:rPr lang="de-DE" altLang="zh-CN" sz="1400" dirty="0" smtClean="0">
                <a:solidFill>
                  <a:prstClr val="black"/>
                </a:solidFill>
              </a:rPr>
              <a:t>, 393</a:t>
            </a:r>
            <a:r>
              <a:rPr lang="en-US" altLang="zh-CN" sz="1400" dirty="0" smtClean="0">
                <a:solidFill>
                  <a:prstClr val="black"/>
                </a:solidFill>
              </a:rPr>
              <a:t>.</a:t>
            </a:r>
            <a:endParaRPr lang="en-US" altLang="zh-CN" sz="1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76486"/>
            <a:ext cx="9144000" cy="45719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宋体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1925" y="52858"/>
            <a:ext cx="5205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(II)/</a:t>
            </a:r>
            <a:r>
              <a:rPr lang="en-US" sz="3200" b="1" dirty="0" err="1">
                <a:solidFill>
                  <a:prstClr val="black"/>
                </a:solidFill>
                <a:latin typeface="Sylfaen" panose="010A0502050306030303" pitchFamily="18" charset="0"/>
              </a:rPr>
              <a:t>Pd</a:t>
            </a:r>
            <a:r>
              <a:rPr lang="en-US" sz="3200" b="1" dirty="0">
                <a:solidFill>
                  <a:prstClr val="black"/>
                </a:solidFill>
                <a:latin typeface="Sylfaen" panose="010A0502050306030303" pitchFamily="18" charset="0"/>
              </a:rPr>
              <a:t>(IV) Catalytic Cycle</a:t>
            </a:r>
            <a:endParaRPr lang="en-US" sz="3200" b="1" dirty="0">
              <a:solidFill>
                <a:srgbClr val="EEECE1">
                  <a:lumMod val="2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07504" y="637633"/>
            <a:ext cx="26781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 u="sng" dirty="0" err="1" smtClean="0">
                <a:solidFill>
                  <a:srgbClr val="C00000"/>
                </a:solidFill>
              </a:rPr>
              <a:t>Stereochemical</a:t>
            </a:r>
            <a:r>
              <a:rPr lang="en-US" altLang="zh-CN" sz="2000" b="1" i="1" u="sng" dirty="0" smtClean="0">
                <a:solidFill>
                  <a:srgbClr val="C00000"/>
                </a:solidFill>
              </a:rPr>
              <a:t> studies:</a:t>
            </a:r>
            <a:endParaRPr lang="en-US" altLang="zh-CN" sz="2000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503373"/>
              </p:ext>
            </p:extLst>
          </p:nvPr>
        </p:nvGraphicFramePr>
        <p:xfrm>
          <a:off x="575431" y="1844824"/>
          <a:ext cx="7993137" cy="316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5" name="CS ChemDraw Drawing" r:id="rId4" imgW="5769499" imgH="2287170" progId="ChemDraw.Document.6.0">
                  <p:embed/>
                </p:oleObj>
              </mc:Choice>
              <mc:Fallback>
                <p:oleObj name="CS ChemDraw Drawing" r:id="rId4" imgW="5769499" imgH="2287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5431" y="1844824"/>
                        <a:ext cx="7993137" cy="3168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5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88790</TotalTime>
  <Words>1445</Words>
  <Application>Microsoft Office PowerPoint</Application>
  <PresentationFormat>On-screen Show (4:3)</PresentationFormat>
  <Paragraphs>255</Paragraphs>
  <Slides>42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CS ChemDraw Drawing</vt:lpstr>
      <vt:lpstr>Palladium-Catalyzed Arylhalogenation of Alkenes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Palladium-Catalyzed Oxidative Coupling of Alkynes</dc:title>
  <dc:creator>Group Zhu</dc:creator>
  <cp:lastModifiedBy>Group Zhu</cp:lastModifiedBy>
  <cp:revision>847</cp:revision>
  <cp:lastPrinted>2017-09-21T12:53:03Z</cp:lastPrinted>
  <dcterms:created xsi:type="dcterms:W3CDTF">2012-04-20T12:40:58Z</dcterms:created>
  <dcterms:modified xsi:type="dcterms:W3CDTF">2018-03-15T16:06:00Z</dcterms:modified>
</cp:coreProperties>
</file>