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388" r:id="rId4"/>
    <p:sldId id="258" r:id="rId5"/>
    <p:sldId id="385" r:id="rId6"/>
    <p:sldId id="386" r:id="rId7"/>
    <p:sldId id="387" r:id="rId8"/>
    <p:sldId id="389" r:id="rId9"/>
    <p:sldId id="291" r:id="rId10"/>
    <p:sldId id="390" r:id="rId11"/>
    <p:sldId id="391" r:id="rId12"/>
    <p:sldId id="392" r:id="rId13"/>
    <p:sldId id="394" r:id="rId14"/>
    <p:sldId id="395" r:id="rId15"/>
    <p:sldId id="396" r:id="rId16"/>
    <p:sldId id="397" r:id="rId17"/>
    <p:sldId id="398" r:id="rId18"/>
    <p:sldId id="400" r:id="rId19"/>
    <p:sldId id="399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11" r:id="rId29"/>
    <p:sldId id="409" r:id="rId30"/>
    <p:sldId id="410" r:id="rId31"/>
    <p:sldId id="413" r:id="rId32"/>
    <p:sldId id="412" r:id="rId33"/>
    <p:sldId id="414" r:id="rId34"/>
    <p:sldId id="416" r:id="rId35"/>
    <p:sldId id="415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290" r:id="rId49"/>
    <p:sldId id="260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3979" autoAdjust="0"/>
  </p:normalViewPr>
  <p:slideViewPr>
    <p:cSldViewPr snapToGrid="0">
      <p:cViewPr varScale="1">
        <p:scale>
          <a:sx n="102" d="100"/>
          <a:sy n="102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99135-09C5-47EC-AB62-9019DF8E3841}" type="datetimeFigureOut">
              <a:rPr lang="fr-FR" smtClean="0"/>
              <a:t>23/06/2016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31949-E883-4ED5-8BFB-4843A2E53F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497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6A19-1D04-4982-8572-6297042E8E93}" type="datetimeFigureOut">
              <a:rPr lang="fr-FR" smtClean="0"/>
              <a:t>23/06/2016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4BE7A-750A-4CCA-BAA5-A2C5D63371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4797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889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33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35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80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713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17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434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997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347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74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D8C8-F09F-423E-88E8-BB5A2377C71E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9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54D0-A577-4366-8973-9C8BE19A100D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0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070C-BA36-4B24-A716-B79C41A89767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075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F7C0-28F3-41E4-8121-21DD1376C155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2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E29F-7990-4DB6-A3DC-3BF53C067C49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215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B7F1-FE54-4E1D-BF35-1C3C4047CBC4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4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FF30-B632-4B80-A085-2A71511F0BCC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94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B036-6C34-464A-8D8E-84C93AC0B668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8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A693-99A5-4FD0-9C3B-CCE8AA8232A0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8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9ABA-2666-48E3-B341-39241C0E5BAC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9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70580-55EB-4634-A993-0E5CDE486770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9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E22A-6BE5-4D29-B98E-6B02EF55F4A4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3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6417-1402-4A0C-AE5F-891B7B369A3D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7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52C3-F0B6-496F-A8FE-DD0AEA61A4A4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3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E695-B0F9-4D8E-B24E-02C0E2839F70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78E6-74B6-4ECE-9374-A3AC6E372A97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4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869B-8E56-4159-BEC8-817AB846FF71}" type="datetime1">
              <a:rPr lang="en-US" smtClean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1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4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5361" y="247650"/>
            <a:ext cx="8942949" cy="190596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 err="1" smtClean="0"/>
              <a:t>Ynamides</a:t>
            </a:r>
            <a:r>
              <a:rPr lang="fr-FR" sz="4800" dirty="0" smtClean="0"/>
              <a:t> :</a:t>
            </a:r>
            <a:br>
              <a:rPr lang="fr-FR" sz="4800" dirty="0" smtClean="0"/>
            </a:br>
            <a:r>
              <a:rPr lang="fr-FR" sz="4800" dirty="0" err="1" smtClean="0"/>
              <a:t>Synthesis</a:t>
            </a:r>
            <a:r>
              <a:rPr lang="fr-FR" sz="4800" dirty="0" smtClean="0"/>
              <a:t>, </a:t>
            </a:r>
            <a:r>
              <a:rPr lang="fr-FR" sz="4800" dirty="0" err="1" smtClean="0"/>
              <a:t>Reactivity</a:t>
            </a:r>
            <a:r>
              <a:rPr lang="fr-FR" sz="4800" dirty="0" smtClean="0"/>
              <a:t> and Applications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240317" y="5792125"/>
            <a:ext cx="3582185" cy="1124015"/>
          </a:xfrm>
        </p:spPr>
        <p:txBody>
          <a:bodyPr>
            <a:noAutofit/>
          </a:bodyPr>
          <a:lstStyle/>
          <a:p>
            <a:pPr algn="ctr"/>
            <a:r>
              <a:rPr lang="fr-FR" sz="2200" dirty="0" err="1" smtClean="0"/>
              <a:t>Dagoneau</a:t>
            </a:r>
            <a:r>
              <a:rPr lang="fr-FR" sz="2200" dirty="0" smtClean="0"/>
              <a:t> Dylan</a:t>
            </a:r>
          </a:p>
          <a:p>
            <a:pPr algn="ctr"/>
            <a:r>
              <a:rPr lang="fr-FR" sz="2000" i="1" dirty="0" smtClean="0"/>
              <a:t>Zhu Group</a:t>
            </a:r>
          </a:p>
          <a:p>
            <a:endParaRPr lang="fr-FR" sz="2200" dirty="0"/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249" y="65988"/>
            <a:ext cx="2073056" cy="1023333"/>
          </a:xfrm>
          <a:prstGeom prst="rect">
            <a:avLst/>
          </a:prstGeom>
        </p:spPr>
      </p:pic>
      <p:sp>
        <p:nvSpPr>
          <p:cNvPr id="7" name="ZoneTexte 5"/>
          <p:cNvSpPr txBox="1"/>
          <p:nvPr/>
        </p:nvSpPr>
        <p:spPr>
          <a:xfrm>
            <a:off x="9471031" y="5438182"/>
            <a:ext cx="2624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i="1" dirty="0" smtClean="0"/>
              <a:t>Group</a:t>
            </a:r>
          </a:p>
          <a:p>
            <a:pPr algn="ctr"/>
            <a:r>
              <a:rPr lang="fr-CH" sz="2000" i="1" dirty="0" err="1" smtClean="0"/>
              <a:t>Seminar</a:t>
            </a:r>
            <a:endParaRPr lang="fr-CH" sz="2000" i="1" dirty="0"/>
          </a:p>
        </p:txBody>
      </p:sp>
      <p:sp>
        <p:nvSpPr>
          <p:cNvPr id="8" name="ZoneTexte 6"/>
          <p:cNvSpPr txBox="1"/>
          <p:nvPr/>
        </p:nvSpPr>
        <p:spPr>
          <a:xfrm>
            <a:off x="9779488" y="6146068"/>
            <a:ext cx="200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 smtClean="0"/>
              <a:t>June</a:t>
            </a:r>
            <a:r>
              <a:rPr lang="fr-CH" dirty="0" smtClean="0"/>
              <a:t> 23</a:t>
            </a:r>
            <a:r>
              <a:rPr lang="fr-CH" baseline="30000" dirty="0" smtClean="0"/>
              <a:t>rd</a:t>
            </a:r>
            <a:r>
              <a:rPr lang="fr-CH" dirty="0" smtClean="0"/>
              <a:t>, 2016</a:t>
            </a:r>
            <a:endParaRPr lang="fr-CH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270981"/>
              </p:ext>
            </p:extLst>
          </p:nvPr>
        </p:nvGraphicFramePr>
        <p:xfrm>
          <a:off x="3722688" y="2521626"/>
          <a:ext cx="4913312" cy="285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93" name="CS ChemDraw Drawing" r:id="rId5" imgW="1334790" imgH="772420" progId="ChemDraw.Document.6.0">
                  <p:embed/>
                </p:oleObj>
              </mc:Choice>
              <mc:Fallback>
                <p:oleObj name="CS ChemDraw Drawing" r:id="rId5" imgW="1334790" imgH="772420" progId="ChemDraw.Document.6.0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2688" y="2521626"/>
                        <a:ext cx="4913312" cy="2851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9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I/ </a:t>
            </a:r>
            <a:r>
              <a:rPr lang="fr-FR" dirty="0" err="1" smtClean="0"/>
              <a:t>Synthesis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42658"/>
            <a:ext cx="9456587" cy="4846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I-2/ Via </a:t>
            </a:r>
            <a:r>
              <a:rPr lang="fr-FR" sz="2400" b="1" dirty="0" err="1" smtClean="0">
                <a:solidFill>
                  <a:schemeClr val="accent1"/>
                </a:solidFill>
              </a:rPr>
              <a:t>Halogen</a:t>
            </a:r>
            <a:r>
              <a:rPr lang="fr-FR" sz="2400" b="1" dirty="0" smtClean="0">
                <a:solidFill>
                  <a:schemeClr val="accent1"/>
                </a:solidFill>
              </a:rPr>
              <a:t> Elimination</a:t>
            </a:r>
          </a:p>
          <a:p>
            <a:pPr marL="0" indent="0"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r>
              <a:rPr lang="fr-FR" dirty="0" err="1" smtClean="0"/>
              <a:t>Easy</a:t>
            </a:r>
            <a:r>
              <a:rPr lang="fr-FR" dirty="0" smtClean="0"/>
              <a:t> conversion of </a:t>
            </a:r>
            <a:r>
              <a:rPr lang="fr-FR" dirty="0" err="1" smtClean="0"/>
              <a:t>enamide</a:t>
            </a:r>
            <a:r>
              <a:rPr lang="fr-FR" dirty="0" smtClean="0"/>
              <a:t> to </a:t>
            </a:r>
            <a:r>
              <a:rPr lang="fr-FR" dirty="0" err="1" smtClean="0"/>
              <a:t>ynamide</a:t>
            </a:r>
            <a:r>
              <a:rPr lang="fr-FR" dirty="0" smtClean="0"/>
              <a:t> in 2 </a:t>
            </a:r>
            <a:r>
              <a:rPr lang="fr-FR" dirty="0" err="1" smtClean="0"/>
              <a:t>steps</a:t>
            </a:r>
            <a:endParaRPr lang="fr-FR" dirty="0" smtClean="0"/>
          </a:p>
          <a:p>
            <a:pPr algn="just">
              <a:lnSpc>
                <a:spcPct val="200000"/>
              </a:lnSpc>
            </a:pPr>
            <a:r>
              <a:rPr lang="fr-FR" dirty="0" err="1" smtClean="0"/>
              <a:t>However</a:t>
            </a:r>
            <a:r>
              <a:rPr lang="fr-FR" dirty="0" smtClean="0"/>
              <a:t>, </a:t>
            </a:r>
            <a:r>
              <a:rPr lang="fr-FR" dirty="0" err="1" smtClean="0"/>
              <a:t>lack</a:t>
            </a:r>
            <a:r>
              <a:rPr lang="fr-FR" dirty="0" smtClean="0"/>
              <a:t> of E/Z </a:t>
            </a:r>
            <a:r>
              <a:rPr lang="fr-FR" dirty="0" err="1" smtClean="0"/>
              <a:t>selectivity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observed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bromination</a:t>
            </a:r>
            <a:r>
              <a:rPr lang="fr-FR" dirty="0" smtClean="0"/>
              <a:t> </a:t>
            </a:r>
            <a:r>
              <a:rPr lang="fr-FR" dirty="0" err="1" smtClean="0"/>
              <a:t>knowing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the Z </a:t>
            </a:r>
            <a:r>
              <a:rPr lang="fr-FR" dirty="0" err="1" smtClean="0"/>
              <a:t>isomer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afford</a:t>
            </a:r>
            <a:r>
              <a:rPr lang="fr-FR" dirty="0" smtClean="0"/>
              <a:t> the </a:t>
            </a:r>
            <a:r>
              <a:rPr lang="fr-FR" dirty="0" err="1" smtClean="0"/>
              <a:t>desired</a:t>
            </a:r>
            <a:r>
              <a:rPr lang="fr-FR" dirty="0" smtClean="0"/>
              <a:t> </a:t>
            </a:r>
            <a:r>
              <a:rPr lang="fr-FR" dirty="0" err="1" smtClean="0"/>
              <a:t>elimination</a:t>
            </a:r>
            <a:r>
              <a:rPr lang="fr-FR" dirty="0" smtClean="0"/>
              <a:t> </a:t>
            </a:r>
            <a:r>
              <a:rPr lang="fr-FR" dirty="0" err="1" smtClean="0"/>
              <a:t>product</a:t>
            </a:r>
            <a:endParaRPr lang="fr-FR" dirty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6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599084"/>
              </p:ext>
            </p:extLst>
          </p:nvPr>
        </p:nvGraphicFramePr>
        <p:xfrm>
          <a:off x="2384425" y="2432050"/>
          <a:ext cx="689768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4" name="CS ChemDraw Drawing" r:id="rId3" imgW="5519701" imgH="629201" progId="ChemDraw.Document.6.0">
                  <p:embed/>
                </p:oleObj>
              </mc:Choice>
              <mc:Fallback>
                <p:oleObj name="CS ChemDraw Drawing" r:id="rId3" imgW="5519701" imgH="629201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4425" y="2432050"/>
                        <a:ext cx="6897688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3504" y="6511606"/>
            <a:ext cx="27703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Hsung </a:t>
            </a:r>
            <a:r>
              <a:rPr lang="de-DE" sz="1100" i="1" dirty="0" smtClean="0"/>
              <a:t>Tetrahedron </a:t>
            </a:r>
            <a:r>
              <a:rPr lang="de-DE" sz="1100" b="1" dirty="0" smtClean="0"/>
              <a:t>2001</a:t>
            </a:r>
            <a:r>
              <a:rPr lang="de-DE" sz="1100" dirty="0" smtClean="0"/>
              <a:t>, </a:t>
            </a:r>
            <a:r>
              <a:rPr lang="de-DE" sz="1100" i="1" dirty="0" smtClean="0"/>
              <a:t>57</a:t>
            </a:r>
            <a:r>
              <a:rPr lang="de-DE" sz="1100" dirty="0" smtClean="0"/>
              <a:t>, 459-466.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945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I/ </a:t>
            </a:r>
            <a:r>
              <a:rPr lang="fr-FR" dirty="0" err="1" smtClean="0"/>
              <a:t>Synthesis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I-2/ Via </a:t>
            </a:r>
            <a:r>
              <a:rPr lang="fr-FR" sz="2400" b="1" dirty="0" err="1" smtClean="0">
                <a:solidFill>
                  <a:schemeClr val="accent1"/>
                </a:solidFill>
              </a:rPr>
              <a:t>Halogen</a:t>
            </a:r>
            <a:r>
              <a:rPr lang="fr-FR" sz="2400" b="1" dirty="0" smtClean="0">
                <a:solidFill>
                  <a:schemeClr val="accent1"/>
                </a:solidFill>
              </a:rPr>
              <a:t> Elimination</a:t>
            </a:r>
          </a:p>
          <a:p>
            <a:pPr marL="0" indent="0"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7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94745"/>
              </p:ext>
            </p:extLst>
          </p:nvPr>
        </p:nvGraphicFramePr>
        <p:xfrm>
          <a:off x="1104999" y="1435727"/>
          <a:ext cx="10390188" cy="438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58" name="CS ChemDraw Drawing" r:id="rId3" imgW="8310238" imgH="3511076" progId="ChemDraw.Document.6.0">
                  <p:embed/>
                </p:oleObj>
              </mc:Choice>
              <mc:Fallback>
                <p:oleObj name="CS ChemDraw Drawing" r:id="rId3" imgW="8310238" imgH="3511076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4999" y="1435727"/>
                        <a:ext cx="10390188" cy="438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5913509"/>
            <a:ext cx="1010885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Formation of vinyl dichloride + Elimination to terminal ynamide : (a) Brückner </a:t>
            </a:r>
            <a:r>
              <a:rPr lang="de-DE" sz="1100" i="1" dirty="0" smtClean="0"/>
              <a:t>Synlett </a:t>
            </a:r>
            <a:r>
              <a:rPr lang="de-DE" sz="1100" b="1" dirty="0" smtClean="0"/>
              <a:t>2000</a:t>
            </a:r>
            <a:r>
              <a:rPr lang="de-DE" sz="1100" dirty="0" smtClean="0"/>
              <a:t>, 1402-1404; (b) </a:t>
            </a:r>
            <a:r>
              <a:rPr lang="de-DE" sz="1100" dirty="0"/>
              <a:t>Brückner </a:t>
            </a:r>
            <a:r>
              <a:rPr lang="de-DE" sz="1100" i="1" dirty="0" smtClean="0"/>
              <a:t>Tetrahedron </a:t>
            </a:r>
            <a:r>
              <a:rPr lang="de-DE" sz="1100" b="1" dirty="0" smtClean="0"/>
              <a:t>2006</a:t>
            </a:r>
            <a:r>
              <a:rPr lang="de-DE" sz="1100" dirty="0" smtClean="0"/>
              <a:t>, 62, 3809-3814.</a:t>
            </a:r>
          </a:p>
          <a:p>
            <a:r>
              <a:rPr lang="de-DE" sz="1100" dirty="0" smtClean="0"/>
              <a:t>Sonogashira : Hsung </a:t>
            </a:r>
            <a:r>
              <a:rPr lang="de-DE" sz="1100" i="1" dirty="0" smtClean="0"/>
              <a:t>Org. Lett. </a:t>
            </a:r>
            <a:r>
              <a:rPr lang="de-DE" sz="1100" b="1" dirty="0" smtClean="0"/>
              <a:t>2004</a:t>
            </a:r>
            <a:r>
              <a:rPr lang="de-DE" sz="1100" dirty="0" smtClean="0"/>
              <a:t>, </a:t>
            </a:r>
            <a:r>
              <a:rPr lang="de-DE" sz="1100" i="1" dirty="0" smtClean="0"/>
              <a:t>6</a:t>
            </a:r>
            <a:r>
              <a:rPr lang="de-DE" sz="1100" dirty="0" smtClean="0"/>
              <a:t>, 2209-2212.</a:t>
            </a:r>
          </a:p>
          <a:p>
            <a:r>
              <a:rPr lang="de-DE" sz="1100" dirty="0" smtClean="0"/>
              <a:t>Negishi : (a) </a:t>
            </a:r>
            <a:r>
              <a:rPr lang="fr-FR" sz="1100" dirty="0" err="1"/>
              <a:t>Saá</a:t>
            </a:r>
            <a:r>
              <a:rPr lang="fr-FR" sz="1100" dirty="0"/>
              <a:t> </a:t>
            </a:r>
            <a:r>
              <a:rPr lang="en-US" sz="1100" i="1" dirty="0" err="1"/>
              <a:t>Synlett</a:t>
            </a:r>
            <a:r>
              <a:rPr lang="en-US" sz="1100" dirty="0"/>
              <a:t> </a:t>
            </a:r>
            <a:r>
              <a:rPr lang="en-US" sz="1100" b="1" dirty="0" smtClean="0"/>
              <a:t>2004</a:t>
            </a:r>
            <a:r>
              <a:rPr lang="en-US" sz="1100" dirty="0" smtClean="0"/>
              <a:t>, 783-786; (b) </a:t>
            </a:r>
            <a:r>
              <a:rPr lang="fr-FR" sz="1100" dirty="0" err="1"/>
              <a:t>Saá</a:t>
            </a:r>
            <a:r>
              <a:rPr lang="fr-FR" sz="1100" dirty="0"/>
              <a:t> </a:t>
            </a:r>
            <a:r>
              <a:rPr lang="de-DE" sz="1100" i="1" dirty="0" smtClean="0"/>
              <a:t>Tetrahedron </a:t>
            </a:r>
            <a:r>
              <a:rPr lang="de-DE" sz="1100" b="1" dirty="0"/>
              <a:t>2006</a:t>
            </a:r>
            <a:r>
              <a:rPr lang="de-DE" sz="1100" dirty="0"/>
              <a:t>, 62, </a:t>
            </a:r>
            <a:r>
              <a:rPr lang="de-DE" sz="1100" dirty="0" smtClean="0"/>
              <a:t>3843-3855.</a:t>
            </a:r>
            <a:endParaRPr lang="fr-FR" sz="1100" dirty="0"/>
          </a:p>
          <a:p>
            <a:r>
              <a:rPr lang="fr-FR" sz="1100" dirty="0" smtClean="0"/>
              <a:t>Suzuki-</a:t>
            </a:r>
            <a:r>
              <a:rPr lang="fr-FR" sz="1100" dirty="0" err="1" smtClean="0"/>
              <a:t>Miyaura</a:t>
            </a:r>
            <a:r>
              <a:rPr lang="fr-FR" sz="1100" dirty="0" smtClean="0"/>
              <a:t> : </a:t>
            </a:r>
            <a:r>
              <a:rPr lang="fr-FR" sz="1100" dirty="0" err="1" smtClean="0"/>
              <a:t>Cossy</a:t>
            </a:r>
            <a:r>
              <a:rPr lang="fr-FR" sz="1100" dirty="0" smtClean="0"/>
              <a:t> </a:t>
            </a:r>
            <a:r>
              <a:rPr lang="en-US" sz="1100" i="1" dirty="0" err="1" smtClean="0"/>
              <a:t>Synlett</a:t>
            </a:r>
            <a:r>
              <a:rPr lang="en-US" sz="1100" dirty="0"/>
              <a:t> </a:t>
            </a:r>
            <a:r>
              <a:rPr lang="en-US" sz="1100" b="1" dirty="0"/>
              <a:t>2005</a:t>
            </a:r>
            <a:r>
              <a:rPr lang="en-US" sz="1100" dirty="0"/>
              <a:t>, 905-910</a:t>
            </a:r>
            <a:r>
              <a:rPr lang="en-US" sz="1100" b="1" dirty="0"/>
              <a:t>.</a:t>
            </a:r>
            <a:endParaRPr lang="fr-FR" sz="1100" dirty="0" smtClean="0"/>
          </a:p>
          <a:p>
            <a:r>
              <a:rPr lang="fr-FR" sz="1100" dirty="0" smtClean="0"/>
              <a:t>Electrophile </a:t>
            </a:r>
            <a:r>
              <a:rPr lang="fr-FR" sz="1100" dirty="0" err="1" smtClean="0"/>
              <a:t>trapping</a:t>
            </a:r>
            <a:r>
              <a:rPr lang="fr-FR" sz="1100" dirty="0" smtClean="0"/>
              <a:t> : </a:t>
            </a:r>
            <a:r>
              <a:rPr lang="fr-FR" sz="1100" dirty="0" err="1" smtClean="0"/>
              <a:t>Saá</a:t>
            </a:r>
            <a:r>
              <a:rPr lang="fr-FR" sz="1100" dirty="0" smtClean="0"/>
              <a:t> </a:t>
            </a:r>
            <a:r>
              <a:rPr lang="en-US" sz="1100" i="1" dirty="0" err="1" smtClean="0"/>
              <a:t>Synlett</a:t>
            </a:r>
            <a:r>
              <a:rPr lang="en-US" sz="1100" dirty="0" smtClean="0"/>
              <a:t> </a:t>
            </a:r>
            <a:r>
              <a:rPr lang="en-US" sz="1100" b="1" dirty="0"/>
              <a:t>2007</a:t>
            </a:r>
            <a:r>
              <a:rPr lang="en-US" sz="1100" dirty="0"/>
              <a:t>, 1963 – 1965.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147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I/ </a:t>
            </a:r>
            <a:r>
              <a:rPr lang="fr-FR" dirty="0" err="1" smtClean="0"/>
              <a:t>Synthesis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I-3/ </a:t>
            </a:r>
            <a:r>
              <a:rPr lang="fr-FR" sz="2400" b="1" dirty="0" err="1" smtClean="0">
                <a:solidFill>
                  <a:schemeClr val="accent1"/>
                </a:solidFill>
              </a:rPr>
              <a:t>Using</a:t>
            </a:r>
            <a:r>
              <a:rPr lang="fr-FR" sz="2400" b="1" dirty="0" smtClean="0">
                <a:solidFill>
                  <a:schemeClr val="accent1"/>
                </a:solidFill>
              </a:rPr>
              <a:t> </a:t>
            </a:r>
            <a:r>
              <a:rPr lang="fr-FR" sz="2400" b="1" dirty="0" err="1" smtClean="0">
                <a:solidFill>
                  <a:schemeClr val="accent1"/>
                </a:solidFill>
              </a:rPr>
              <a:t>Hypervalent</a:t>
            </a:r>
            <a:r>
              <a:rPr lang="fr-FR" sz="2400" b="1" dirty="0" smtClean="0">
                <a:solidFill>
                  <a:schemeClr val="accent1"/>
                </a:solidFill>
              </a:rPr>
              <a:t> </a:t>
            </a:r>
            <a:r>
              <a:rPr lang="fr-FR" sz="2400" b="1" dirty="0" err="1" smtClean="0">
                <a:solidFill>
                  <a:schemeClr val="accent1"/>
                </a:solidFill>
              </a:rPr>
              <a:t>Iodine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8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747273"/>
              </p:ext>
            </p:extLst>
          </p:nvPr>
        </p:nvGraphicFramePr>
        <p:xfrm>
          <a:off x="1371542" y="1782289"/>
          <a:ext cx="94488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0" name="CS ChemDraw Drawing" r:id="rId3" imgW="7555737" imgH="1039028" progId="ChemDraw.Document.6.0">
                  <p:embed/>
                </p:oleObj>
              </mc:Choice>
              <mc:Fallback>
                <p:oleObj name="CS ChemDraw Drawing" r:id="rId3" imgW="7555737" imgH="1039028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542" y="1782289"/>
                        <a:ext cx="9448800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1226727" y="3087214"/>
            <a:ext cx="9334859" cy="4846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700" dirty="0" smtClean="0"/>
              <a:t>Good conditions </a:t>
            </a:r>
            <a:r>
              <a:rPr lang="fr-FR" sz="1700" dirty="0" err="1" smtClean="0"/>
              <a:t>even</a:t>
            </a:r>
            <a:r>
              <a:rPr lang="fr-FR" sz="1700" dirty="0" smtClean="0"/>
              <a:t> </a:t>
            </a:r>
            <a:r>
              <a:rPr lang="fr-FR" sz="1700" dirty="0" err="1" smtClean="0"/>
              <a:t>using</a:t>
            </a:r>
            <a:r>
              <a:rPr lang="fr-FR" sz="1700" dirty="0" smtClean="0"/>
              <a:t> </a:t>
            </a:r>
            <a:r>
              <a:rPr lang="fr-FR" sz="1700" dirty="0" err="1" smtClean="0"/>
              <a:t>acyclic</a:t>
            </a:r>
            <a:r>
              <a:rPr lang="fr-FR" sz="1700" dirty="0" smtClean="0"/>
              <a:t> </a:t>
            </a:r>
            <a:r>
              <a:rPr lang="fr-FR" sz="1700" dirty="0" err="1" smtClean="0"/>
              <a:t>secondary</a:t>
            </a:r>
            <a:r>
              <a:rPr lang="fr-FR" sz="1700" dirty="0" smtClean="0"/>
              <a:t> amide (</a:t>
            </a:r>
            <a:r>
              <a:rPr lang="fr-FR" sz="1700" dirty="0" err="1" smtClean="0"/>
              <a:t>which</a:t>
            </a:r>
            <a:r>
              <a:rPr lang="fr-FR" sz="1700" dirty="0" smtClean="0"/>
              <a:t> gave </a:t>
            </a:r>
            <a:r>
              <a:rPr lang="fr-FR" sz="1700" dirty="0" err="1" smtClean="0"/>
              <a:t>poor</a:t>
            </a:r>
            <a:r>
              <a:rPr lang="fr-FR" sz="1700" dirty="0" smtClean="0"/>
              <a:t> </a:t>
            </a:r>
            <a:r>
              <a:rPr lang="fr-FR" sz="1700" dirty="0" err="1" smtClean="0"/>
              <a:t>reactivity</a:t>
            </a:r>
            <a:r>
              <a:rPr lang="fr-FR" sz="1700" dirty="0" smtClean="0"/>
              <a:t> in the modern </a:t>
            </a:r>
            <a:r>
              <a:rPr lang="fr-FR" sz="1700" dirty="0" err="1" smtClean="0"/>
              <a:t>copper</a:t>
            </a:r>
            <a:r>
              <a:rPr lang="fr-FR" sz="1700" dirty="0" smtClean="0"/>
              <a:t> </a:t>
            </a:r>
            <a:r>
              <a:rPr lang="fr-FR" sz="1700" dirty="0" err="1" smtClean="0"/>
              <a:t>catalyzed</a:t>
            </a:r>
            <a:r>
              <a:rPr lang="fr-FR" sz="1700" dirty="0" smtClean="0"/>
              <a:t> </a:t>
            </a:r>
            <a:r>
              <a:rPr lang="fr-FR" sz="1700" dirty="0" err="1" smtClean="0"/>
              <a:t>reaction</a:t>
            </a:r>
            <a:r>
              <a:rPr lang="fr-FR" sz="1700" dirty="0" smtClean="0"/>
              <a:t>) but </a:t>
            </a:r>
            <a:r>
              <a:rPr lang="fr-FR" sz="1700" dirty="0" err="1" smtClean="0"/>
              <a:t>low</a:t>
            </a:r>
            <a:r>
              <a:rPr lang="fr-FR" sz="1700" dirty="0" smtClean="0"/>
              <a:t> </a:t>
            </a:r>
            <a:r>
              <a:rPr lang="fr-FR" sz="1700" dirty="0" err="1" smtClean="0"/>
              <a:t>availability</a:t>
            </a:r>
            <a:r>
              <a:rPr lang="fr-FR" sz="1700" dirty="0" smtClean="0"/>
              <a:t> of </a:t>
            </a:r>
            <a:r>
              <a:rPr lang="fr-FR" sz="1700" dirty="0" err="1" smtClean="0"/>
              <a:t>iodinium</a:t>
            </a:r>
            <a:r>
              <a:rPr lang="fr-FR" sz="1700" dirty="0" smtClean="0"/>
              <a:t> </a:t>
            </a:r>
            <a:r>
              <a:rPr lang="fr-FR" sz="1700" dirty="0" err="1" smtClean="0"/>
              <a:t>salts</a:t>
            </a:r>
            <a:r>
              <a:rPr lang="fr-FR" sz="1700" dirty="0" smtClean="0"/>
              <a:t>.</a:t>
            </a:r>
          </a:p>
          <a:p>
            <a:pPr algn="just"/>
            <a:endParaRPr lang="fr-FR" sz="1700" dirty="0" smtClean="0"/>
          </a:p>
          <a:p>
            <a:pPr algn="just"/>
            <a:endParaRPr lang="fr-FR" sz="1700" dirty="0"/>
          </a:p>
          <a:p>
            <a:pPr algn="just"/>
            <a:endParaRPr lang="fr-FR" sz="1700" dirty="0" smtClean="0"/>
          </a:p>
          <a:p>
            <a:pPr algn="just"/>
            <a:endParaRPr lang="fr-FR" sz="1700" dirty="0"/>
          </a:p>
          <a:p>
            <a:pPr algn="just"/>
            <a:r>
              <a:rPr lang="fr-FR" sz="1700" dirty="0" smtClean="0"/>
              <a:t>This </a:t>
            </a:r>
            <a:r>
              <a:rPr lang="fr-FR" sz="1700" dirty="0" err="1" smtClean="0"/>
              <a:t>method</a:t>
            </a:r>
            <a:r>
              <a:rPr lang="fr-FR" sz="1700" dirty="0" smtClean="0"/>
              <a:t> </a:t>
            </a:r>
            <a:r>
              <a:rPr lang="fr-FR" sz="1700" dirty="0" err="1" smtClean="0"/>
              <a:t>allow</a:t>
            </a:r>
            <a:r>
              <a:rPr lang="fr-FR" sz="1700" dirty="0" smtClean="0"/>
              <a:t> a </a:t>
            </a:r>
            <a:r>
              <a:rPr lang="fr-FR" sz="1700" dirty="0" err="1" smtClean="0"/>
              <a:t>higher</a:t>
            </a:r>
            <a:r>
              <a:rPr lang="fr-FR" sz="1700" dirty="0" smtClean="0"/>
              <a:t> </a:t>
            </a:r>
            <a:r>
              <a:rPr lang="fr-FR" sz="1700" dirty="0" err="1" smtClean="0"/>
              <a:t>variety</a:t>
            </a:r>
            <a:r>
              <a:rPr lang="fr-FR" sz="1700" dirty="0" smtClean="0"/>
              <a:t> of </a:t>
            </a:r>
            <a:r>
              <a:rPr lang="fr-FR" sz="1700" dirty="0" err="1" smtClean="0"/>
              <a:t>ynamides</a:t>
            </a:r>
            <a:r>
              <a:rPr lang="fr-FR" sz="1700" dirty="0" smtClean="0"/>
              <a:t> </a:t>
            </a:r>
            <a:r>
              <a:rPr lang="fr-FR" sz="1700" dirty="0" err="1" smtClean="0"/>
              <a:t>synthesis</a:t>
            </a:r>
            <a:endParaRPr lang="fr-FR" sz="1700" dirty="0" smtClean="0"/>
          </a:p>
          <a:p>
            <a:pPr algn="just"/>
            <a:r>
              <a:rPr lang="fr-FR" sz="1700" dirty="0" smtClean="0"/>
              <a:t>If the </a:t>
            </a:r>
            <a:r>
              <a:rPr lang="fr-FR" sz="1700" dirty="0" err="1" smtClean="0"/>
              <a:t>starting</a:t>
            </a:r>
            <a:r>
              <a:rPr lang="fr-FR" sz="1700" dirty="0" smtClean="0"/>
              <a:t> </a:t>
            </a:r>
            <a:r>
              <a:rPr lang="fr-FR" sz="1700" dirty="0" err="1" smtClean="0"/>
              <a:t>alkyne</a:t>
            </a:r>
            <a:r>
              <a:rPr lang="fr-FR" sz="1700" dirty="0" smtClean="0"/>
              <a:t> </a:t>
            </a:r>
            <a:r>
              <a:rPr lang="fr-FR" sz="1700" dirty="0" err="1" smtClean="0"/>
              <a:t>possess</a:t>
            </a:r>
            <a:r>
              <a:rPr lang="fr-FR" sz="1700" dirty="0" smtClean="0"/>
              <a:t> an alkyl </a:t>
            </a:r>
            <a:r>
              <a:rPr lang="fr-FR" sz="1700" dirty="0" err="1" smtClean="0"/>
              <a:t>chain</a:t>
            </a:r>
            <a:r>
              <a:rPr lang="fr-FR" sz="1700" dirty="0" smtClean="0"/>
              <a:t> </a:t>
            </a:r>
            <a:r>
              <a:rPr lang="fr-FR" sz="1700" dirty="0" err="1" smtClean="0"/>
              <a:t>too</a:t>
            </a:r>
            <a:r>
              <a:rPr lang="fr-FR" sz="1700" dirty="0" smtClean="0"/>
              <a:t> long, a </a:t>
            </a:r>
            <a:r>
              <a:rPr lang="fr-FR" sz="1700" dirty="0" err="1" smtClean="0"/>
              <a:t>side</a:t>
            </a:r>
            <a:r>
              <a:rPr lang="fr-FR" sz="1700" dirty="0" smtClean="0"/>
              <a:t> </a:t>
            </a:r>
            <a:r>
              <a:rPr lang="fr-FR" sz="1700" dirty="0" err="1" smtClean="0"/>
              <a:t>cylization</a:t>
            </a:r>
            <a:r>
              <a:rPr lang="fr-FR" sz="1700" dirty="0" smtClean="0"/>
              <a:t> </a:t>
            </a:r>
            <a:r>
              <a:rPr lang="fr-FR" sz="1700" dirty="0" err="1" smtClean="0"/>
              <a:t>occur</a:t>
            </a:r>
            <a:r>
              <a:rPr lang="fr-FR" sz="1700" dirty="0" smtClean="0"/>
              <a:t> </a:t>
            </a:r>
          </a:p>
          <a:p>
            <a:pPr marL="0" indent="0">
              <a:buFont typeface="Wingdings 3" charset="2"/>
              <a:buNone/>
            </a:pPr>
            <a:endParaRPr lang="fr-FR" sz="1700" b="1" i="1" dirty="0" smtClean="0"/>
          </a:p>
        </p:txBody>
      </p:sp>
      <p:graphicFrame>
        <p:nvGraphicFramePr>
          <p:cNvPr id="8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956763"/>
              </p:ext>
            </p:extLst>
          </p:nvPr>
        </p:nvGraphicFramePr>
        <p:xfrm>
          <a:off x="1371542" y="4325036"/>
          <a:ext cx="89503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1" name="CS ChemDraw Drawing" r:id="rId5" imgW="7159214" imgH="717252" progId="ChemDraw.Document.6.0">
                  <p:embed/>
                </p:oleObj>
              </mc:Choice>
              <mc:Fallback>
                <p:oleObj name="CS ChemDraw Drawing" r:id="rId5" imgW="7159214" imgH="7172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542" y="4325036"/>
                        <a:ext cx="8950325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88834" y="6511606"/>
            <a:ext cx="30796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Muñiz </a:t>
            </a:r>
            <a:r>
              <a:rPr lang="de-DE" sz="1100" i="1" dirty="0"/>
              <a:t>J. Am. Chem. Soc. </a:t>
            </a:r>
            <a:r>
              <a:rPr lang="de-DE" sz="1100" b="1" dirty="0"/>
              <a:t>2012</a:t>
            </a:r>
            <a:r>
              <a:rPr lang="de-DE" sz="1100" dirty="0"/>
              <a:t>, </a:t>
            </a:r>
            <a:r>
              <a:rPr lang="de-DE" sz="1100" i="1" dirty="0"/>
              <a:t>134</a:t>
            </a:r>
            <a:r>
              <a:rPr lang="de-DE" sz="1100" dirty="0"/>
              <a:t>, 15505.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214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5073120" y="3064384"/>
            <a:ext cx="6824270" cy="4846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700" dirty="0" smtClean="0"/>
              <a:t>Good conditions for carbamates and </a:t>
            </a:r>
            <a:r>
              <a:rPr lang="fr-FR" sz="1700" dirty="0" err="1" smtClean="0"/>
              <a:t>ureas</a:t>
            </a:r>
            <a:r>
              <a:rPr lang="fr-FR" sz="1700" dirty="0" smtClean="0"/>
              <a:t>. Amides </a:t>
            </a:r>
            <a:r>
              <a:rPr lang="fr-FR" sz="1700" dirty="0" err="1" smtClean="0"/>
              <a:t>showed</a:t>
            </a:r>
            <a:r>
              <a:rPr lang="fr-FR" sz="1700" dirty="0"/>
              <a:t> </a:t>
            </a:r>
            <a:r>
              <a:rPr lang="fr-FR" sz="1700" dirty="0" err="1" smtClean="0"/>
              <a:t>poor</a:t>
            </a:r>
            <a:r>
              <a:rPr lang="fr-FR" sz="1700" dirty="0" smtClean="0"/>
              <a:t> </a:t>
            </a:r>
            <a:r>
              <a:rPr lang="fr-FR" sz="1700" dirty="0" err="1" smtClean="0"/>
              <a:t>reactivity</a:t>
            </a:r>
            <a:r>
              <a:rPr lang="fr-FR" sz="1700" dirty="0" smtClean="0"/>
              <a:t> and </a:t>
            </a:r>
            <a:r>
              <a:rPr lang="fr-FR" sz="1700" dirty="0" err="1" smtClean="0"/>
              <a:t>sulfonamides</a:t>
            </a:r>
            <a:r>
              <a:rPr lang="fr-FR" sz="1700" dirty="0" smtClean="0"/>
              <a:t> </a:t>
            </a:r>
            <a:r>
              <a:rPr lang="fr-FR" sz="1700" dirty="0" err="1" smtClean="0"/>
              <a:t>were</a:t>
            </a:r>
            <a:r>
              <a:rPr lang="fr-FR" sz="1700" dirty="0" smtClean="0"/>
              <a:t> not </a:t>
            </a:r>
            <a:r>
              <a:rPr lang="fr-FR" sz="1700" dirty="0" err="1" smtClean="0"/>
              <a:t>suitable</a:t>
            </a:r>
            <a:r>
              <a:rPr lang="fr-FR" sz="1700" dirty="0" smtClean="0"/>
              <a:t>.</a:t>
            </a:r>
          </a:p>
          <a:p>
            <a:pPr algn="just"/>
            <a:endParaRPr lang="fr-FR" sz="1700" dirty="0" smtClean="0"/>
          </a:p>
          <a:p>
            <a:pPr algn="just"/>
            <a:r>
              <a:rPr lang="fr-FR" sz="1700" dirty="0" smtClean="0"/>
              <a:t>Good conditions for carbamates, </a:t>
            </a:r>
            <a:r>
              <a:rPr lang="fr-FR" sz="1700" dirty="0" err="1" smtClean="0"/>
              <a:t>ureas</a:t>
            </a:r>
            <a:r>
              <a:rPr lang="fr-FR" sz="1700" dirty="0" smtClean="0"/>
              <a:t> and </a:t>
            </a:r>
            <a:r>
              <a:rPr lang="fr-FR" sz="1700" dirty="0" err="1" smtClean="0"/>
              <a:t>sulfonamides</a:t>
            </a:r>
            <a:r>
              <a:rPr lang="fr-FR" sz="1700" dirty="0" smtClean="0"/>
              <a:t> but </a:t>
            </a:r>
            <a:r>
              <a:rPr lang="fr-FR" sz="1700" dirty="0" err="1" smtClean="0"/>
              <a:t>it</a:t>
            </a:r>
            <a:r>
              <a:rPr lang="fr-FR" sz="1700" dirty="0" smtClean="0"/>
              <a:t> </a:t>
            </a:r>
            <a:r>
              <a:rPr lang="fr-FR" sz="1700" dirty="0" err="1" smtClean="0"/>
              <a:t>required</a:t>
            </a:r>
            <a:r>
              <a:rPr lang="fr-FR" sz="1700" dirty="0" smtClean="0"/>
              <a:t> </a:t>
            </a:r>
            <a:r>
              <a:rPr lang="fr-FR" sz="1700" dirty="0" err="1" smtClean="0"/>
              <a:t>stoechiometric</a:t>
            </a:r>
            <a:r>
              <a:rPr lang="fr-FR" sz="1700" dirty="0" smtClean="0"/>
              <a:t> </a:t>
            </a:r>
            <a:r>
              <a:rPr lang="fr-FR" sz="1700" dirty="0" err="1" smtClean="0"/>
              <a:t>amount</a:t>
            </a:r>
            <a:r>
              <a:rPr lang="fr-FR" sz="1700" dirty="0" smtClean="0"/>
              <a:t> of </a:t>
            </a:r>
            <a:r>
              <a:rPr lang="fr-FR" sz="1700" dirty="0" err="1" smtClean="0"/>
              <a:t>copper</a:t>
            </a:r>
            <a:r>
              <a:rPr lang="fr-FR" sz="1700" dirty="0" smtClean="0"/>
              <a:t> and a </a:t>
            </a:r>
            <a:r>
              <a:rPr lang="fr-FR" sz="1700" dirty="0" err="1" smtClean="0"/>
              <a:t>strong</a:t>
            </a:r>
            <a:r>
              <a:rPr lang="fr-FR" sz="1700" dirty="0" smtClean="0"/>
              <a:t> base</a:t>
            </a:r>
          </a:p>
          <a:p>
            <a:pPr algn="just"/>
            <a:endParaRPr lang="fr-FR" sz="1700" dirty="0"/>
          </a:p>
          <a:p>
            <a:pPr algn="just"/>
            <a:r>
              <a:rPr lang="fr-FR" sz="1700" dirty="0" smtClean="0"/>
              <a:t>Good conditions for carbamates, </a:t>
            </a:r>
            <a:r>
              <a:rPr lang="fr-FR" sz="1700" dirty="0" err="1" smtClean="0"/>
              <a:t>ureas</a:t>
            </a:r>
            <a:r>
              <a:rPr lang="fr-FR" sz="1700" dirty="0" smtClean="0"/>
              <a:t>, </a:t>
            </a:r>
            <a:r>
              <a:rPr lang="fr-FR" sz="1700" dirty="0" err="1" smtClean="0"/>
              <a:t>sulfonamides</a:t>
            </a:r>
            <a:r>
              <a:rPr lang="fr-FR" sz="1700" dirty="0" smtClean="0"/>
              <a:t> and amides </a:t>
            </a:r>
            <a:r>
              <a:rPr lang="fr-FR" sz="1700" dirty="0" err="1" smtClean="0"/>
              <a:t>substrates</a:t>
            </a:r>
            <a:endParaRPr lang="fr-FR" sz="1700" dirty="0" smtClean="0"/>
          </a:p>
          <a:p>
            <a:pPr marL="0" indent="0">
              <a:buFont typeface="Wingdings 3" charset="2"/>
              <a:buNone/>
            </a:pPr>
            <a:endParaRPr lang="fr-FR" sz="1700" b="1" i="1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I/ </a:t>
            </a:r>
            <a:r>
              <a:rPr lang="fr-FR" dirty="0" err="1" smtClean="0"/>
              <a:t>Synthesis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I-4/ Via </a:t>
            </a:r>
            <a:r>
              <a:rPr lang="fr-FR" sz="2400" b="1" dirty="0" smtClean="0">
                <a:solidFill>
                  <a:schemeClr val="accent1"/>
                </a:solidFill>
              </a:rPr>
              <a:t>Copper-</a:t>
            </a:r>
            <a:r>
              <a:rPr lang="fr-FR" sz="2400" b="1" dirty="0" err="1" smtClean="0">
                <a:solidFill>
                  <a:schemeClr val="accent1"/>
                </a:solidFill>
              </a:rPr>
              <a:t>Catalyzed</a:t>
            </a:r>
            <a:r>
              <a:rPr lang="fr-FR" sz="2400" b="1" dirty="0" smtClean="0">
                <a:solidFill>
                  <a:schemeClr val="accent1"/>
                </a:solidFill>
              </a:rPr>
              <a:t> </a:t>
            </a:r>
            <a:r>
              <a:rPr lang="fr-FR" sz="2400" b="1" dirty="0" err="1" smtClean="0">
                <a:solidFill>
                  <a:schemeClr val="accent1"/>
                </a:solidFill>
              </a:rPr>
              <a:t>Alkynylation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9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370415"/>
              </p:ext>
            </p:extLst>
          </p:nvPr>
        </p:nvGraphicFramePr>
        <p:xfrm>
          <a:off x="527196" y="2618597"/>
          <a:ext cx="6872287" cy="362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66" name="CS ChemDraw Drawing" r:id="rId3" imgW="5493693" imgH="2881737" progId="ChemDraw.Document.6.0">
                  <p:embed/>
                </p:oleObj>
              </mc:Choice>
              <mc:Fallback>
                <p:oleObj name="CS ChemDraw Drawing" r:id="rId3" imgW="5493693" imgH="2881737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196" y="2618597"/>
                        <a:ext cx="6872287" cy="362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399418"/>
              </p:ext>
            </p:extLst>
          </p:nvPr>
        </p:nvGraphicFramePr>
        <p:xfrm>
          <a:off x="3374133" y="1876656"/>
          <a:ext cx="5373734" cy="639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67" name="CS ChemDraw Drawing" r:id="rId5" imgW="4298987" imgH="511733" progId="ChemDraw.Document.6.0">
                  <p:embed/>
                </p:oleObj>
              </mc:Choice>
              <mc:Fallback>
                <p:oleObj name="CS ChemDraw Drawing" r:id="rId5" imgW="4298987" imgH="5117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4133" y="1876656"/>
                        <a:ext cx="5373734" cy="639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88834" y="6511606"/>
            <a:ext cx="93233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(a) Hsung </a:t>
            </a:r>
            <a:r>
              <a:rPr lang="de-DE" sz="1100" i="1" dirty="0"/>
              <a:t>J. Am. Chem. Soc. </a:t>
            </a:r>
            <a:r>
              <a:rPr lang="de-DE" sz="1100" b="1" dirty="0" smtClean="0"/>
              <a:t>2003</a:t>
            </a:r>
            <a:r>
              <a:rPr lang="de-DE" sz="1100" dirty="0" smtClean="0"/>
              <a:t>, </a:t>
            </a:r>
            <a:r>
              <a:rPr lang="de-DE" sz="1100" i="1" dirty="0" smtClean="0"/>
              <a:t>125</a:t>
            </a:r>
            <a:r>
              <a:rPr lang="de-DE" sz="1100" dirty="0" smtClean="0"/>
              <a:t>, 2368-2369; (b) </a:t>
            </a:r>
            <a:r>
              <a:rPr lang="en-US" sz="1100" dirty="0" err="1" smtClean="0"/>
              <a:t>Danheiser</a:t>
            </a:r>
            <a:r>
              <a:rPr lang="en-US" sz="1100" dirty="0" smtClean="0"/>
              <a:t> </a:t>
            </a:r>
            <a:r>
              <a:rPr lang="en-US" sz="1100" i="1" dirty="0"/>
              <a:t>Org. Lett. </a:t>
            </a:r>
            <a:r>
              <a:rPr lang="en-US" sz="1100" b="1" dirty="0"/>
              <a:t>2003</a:t>
            </a:r>
            <a:r>
              <a:rPr lang="en-US" sz="1100" dirty="0"/>
              <a:t>, </a:t>
            </a:r>
            <a:r>
              <a:rPr lang="en-US" sz="1100" i="1" dirty="0"/>
              <a:t>5</a:t>
            </a:r>
            <a:r>
              <a:rPr lang="en-US" sz="1100" dirty="0"/>
              <a:t>, 4011 – </a:t>
            </a:r>
            <a:r>
              <a:rPr lang="en-US" sz="1100" dirty="0" smtClean="0"/>
              <a:t>4014; (c)</a:t>
            </a:r>
            <a:r>
              <a:rPr lang="de-DE" sz="1100" dirty="0"/>
              <a:t> Hsung</a:t>
            </a:r>
            <a:r>
              <a:rPr lang="en-US" sz="1100" dirty="0" smtClean="0"/>
              <a:t> </a:t>
            </a:r>
            <a:r>
              <a:rPr lang="nn-NO" sz="1100" i="1" dirty="0" smtClean="0"/>
              <a:t>Org. Lett. </a:t>
            </a:r>
            <a:r>
              <a:rPr lang="nn-NO" sz="1100" b="1" dirty="0" smtClean="0"/>
              <a:t>2004</a:t>
            </a:r>
            <a:r>
              <a:rPr lang="nn-NO" sz="1100" dirty="0"/>
              <a:t>, </a:t>
            </a:r>
            <a:r>
              <a:rPr lang="nn-NO" sz="1100" i="1" dirty="0"/>
              <a:t>6</a:t>
            </a:r>
            <a:r>
              <a:rPr lang="nn-NO" sz="1100" dirty="0"/>
              <a:t>, 1151 – </a:t>
            </a:r>
            <a:r>
              <a:rPr lang="nn-NO" sz="1100" dirty="0" smtClean="0"/>
              <a:t>1154.</a:t>
            </a:r>
            <a:endParaRPr lang="de-DE" sz="1100" dirty="0"/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5238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I/ </a:t>
            </a:r>
            <a:r>
              <a:rPr lang="fr-FR" dirty="0" err="1" smtClean="0"/>
              <a:t>Synthesis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I-4/ Via </a:t>
            </a:r>
            <a:r>
              <a:rPr lang="fr-FR" sz="2400" b="1" dirty="0" smtClean="0">
                <a:solidFill>
                  <a:schemeClr val="accent1"/>
                </a:solidFill>
              </a:rPr>
              <a:t>Copper-</a:t>
            </a:r>
            <a:r>
              <a:rPr lang="fr-FR" sz="2400" b="1" dirty="0" err="1" smtClean="0">
                <a:solidFill>
                  <a:schemeClr val="accent1"/>
                </a:solidFill>
              </a:rPr>
              <a:t>Catalyzed</a:t>
            </a:r>
            <a:r>
              <a:rPr lang="fr-FR" sz="2400" b="1" dirty="0" smtClean="0">
                <a:solidFill>
                  <a:schemeClr val="accent1"/>
                </a:solidFill>
              </a:rPr>
              <a:t> </a:t>
            </a:r>
            <a:r>
              <a:rPr lang="fr-FR" sz="2400" b="1" dirty="0" err="1" smtClean="0">
                <a:solidFill>
                  <a:schemeClr val="accent1"/>
                </a:solidFill>
              </a:rPr>
              <a:t>Alkynylation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10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197486"/>
              </p:ext>
            </p:extLst>
          </p:nvPr>
        </p:nvGraphicFramePr>
        <p:xfrm>
          <a:off x="3115545" y="2287748"/>
          <a:ext cx="68738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8" name="CS ChemDraw Drawing" r:id="rId3" imgW="5495207" imgH="647379" progId="ChemDraw.Document.6.0">
                  <p:embed/>
                </p:oleObj>
              </mc:Choice>
              <mc:Fallback>
                <p:oleObj name="CS ChemDraw Drawing" r:id="rId3" imgW="5495207" imgH="647379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5545" y="2287748"/>
                        <a:ext cx="6873875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contenu 2"/>
          <p:cNvSpPr txBox="1">
            <a:spLocks/>
          </p:cNvSpPr>
          <p:nvPr/>
        </p:nvSpPr>
        <p:spPr>
          <a:xfrm>
            <a:off x="1257399" y="1358114"/>
            <a:ext cx="9456587" cy="48462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r>
              <a:rPr lang="fr-FR" dirty="0" smtClean="0"/>
              <a:t>This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r>
              <a:rPr lang="fr-FR" dirty="0" err="1" smtClean="0"/>
              <a:t>tolerate</a:t>
            </a:r>
            <a:r>
              <a:rPr lang="fr-FR" dirty="0" smtClean="0"/>
              <a:t> </a:t>
            </a:r>
            <a:r>
              <a:rPr lang="fr-FR" dirty="0" err="1" smtClean="0"/>
              <a:t>sulfonamides</a:t>
            </a:r>
            <a:r>
              <a:rPr lang="fr-FR" dirty="0" smtClean="0"/>
              <a:t>, </a:t>
            </a:r>
            <a:r>
              <a:rPr lang="fr-FR" dirty="0" err="1" smtClean="0"/>
              <a:t>cyclic</a:t>
            </a:r>
            <a:r>
              <a:rPr lang="fr-FR" dirty="0" smtClean="0"/>
              <a:t> carbamates, </a:t>
            </a:r>
            <a:r>
              <a:rPr lang="fr-FR" dirty="0" err="1"/>
              <a:t>cyclic</a:t>
            </a:r>
            <a:r>
              <a:rPr lang="fr-FR" dirty="0"/>
              <a:t> </a:t>
            </a:r>
            <a:r>
              <a:rPr lang="fr-FR" dirty="0" err="1" smtClean="0"/>
              <a:t>ureas</a:t>
            </a:r>
            <a:r>
              <a:rPr lang="fr-FR" dirty="0" smtClean="0"/>
              <a:t> and </a:t>
            </a:r>
            <a:r>
              <a:rPr lang="fr-FR" dirty="0" err="1" smtClean="0"/>
              <a:t>cyclic</a:t>
            </a:r>
            <a:r>
              <a:rPr lang="fr-FR" dirty="0" smtClean="0"/>
              <a:t> amides (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pyrrolidinones</a:t>
            </a:r>
            <a:r>
              <a:rPr lang="fr-FR" dirty="0" smtClean="0"/>
              <a:t>)</a:t>
            </a:r>
          </a:p>
          <a:p>
            <a:pPr algn="just">
              <a:lnSpc>
                <a:spcPct val="200000"/>
              </a:lnSpc>
            </a:pPr>
            <a:r>
              <a:rPr lang="fr-FR" dirty="0" smtClean="0"/>
              <a:t>The main drawback </a:t>
            </a:r>
            <a:r>
              <a:rPr lang="fr-FR" dirty="0" err="1" smtClean="0"/>
              <a:t>is</a:t>
            </a:r>
            <a:r>
              <a:rPr lang="fr-FR" dirty="0" smtClean="0"/>
              <a:t> the use of 5 </a:t>
            </a:r>
            <a:r>
              <a:rPr lang="fr-FR" dirty="0" err="1" smtClean="0"/>
              <a:t>equivalents</a:t>
            </a:r>
            <a:r>
              <a:rPr lang="fr-FR" dirty="0" smtClean="0"/>
              <a:t> of the </a:t>
            </a:r>
            <a:r>
              <a:rPr lang="fr-FR" dirty="0" err="1" smtClean="0"/>
              <a:t>nitrogen</a:t>
            </a:r>
            <a:r>
              <a:rPr lang="fr-FR" dirty="0" smtClean="0"/>
              <a:t> </a:t>
            </a:r>
            <a:r>
              <a:rPr lang="fr-FR" dirty="0" err="1" smtClean="0"/>
              <a:t>nucleophile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the Glaser-Hay </a:t>
            </a:r>
            <a:r>
              <a:rPr lang="fr-FR" dirty="0" err="1" smtClean="0"/>
              <a:t>dimerization</a:t>
            </a:r>
            <a:endParaRPr lang="fr-FR" dirty="0" smtClean="0"/>
          </a:p>
          <a:p>
            <a:pPr marL="0" indent="0">
              <a:buFont typeface="Wingdings 3" charset="2"/>
              <a:buNone/>
            </a:pPr>
            <a:endParaRPr lang="fr-FR" b="1" i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197389" y="6383006"/>
            <a:ext cx="57012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Stahl </a:t>
            </a:r>
            <a:r>
              <a:rPr lang="de-DE" sz="1100" i="1" dirty="0"/>
              <a:t>J. Am. Chem. Soc. </a:t>
            </a:r>
            <a:r>
              <a:rPr lang="de-DE" sz="1100" b="1" dirty="0"/>
              <a:t>2008</a:t>
            </a:r>
            <a:r>
              <a:rPr lang="de-DE" sz="1100" dirty="0"/>
              <a:t>, </a:t>
            </a:r>
            <a:r>
              <a:rPr lang="de-DE" sz="1100" i="1" dirty="0"/>
              <a:t>130</a:t>
            </a:r>
            <a:r>
              <a:rPr lang="de-DE" sz="1100" dirty="0"/>
              <a:t>, 833 </a:t>
            </a:r>
            <a:r>
              <a:rPr lang="de-DE" sz="1100" dirty="0" smtClean="0"/>
              <a:t>– 835</a:t>
            </a:r>
            <a:r>
              <a:rPr lang="de-DE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0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I/ </a:t>
            </a:r>
            <a:r>
              <a:rPr lang="fr-FR" dirty="0" err="1" smtClean="0"/>
              <a:t>Synthesis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I-4/ Via </a:t>
            </a:r>
            <a:r>
              <a:rPr lang="fr-FR" sz="2400" b="1" dirty="0" smtClean="0">
                <a:solidFill>
                  <a:schemeClr val="accent1"/>
                </a:solidFill>
              </a:rPr>
              <a:t>Copper-</a:t>
            </a:r>
            <a:r>
              <a:rPr lang="fr-FR" sz="2400" b="1" dirty="0" err="1" smtClean="0">
                <a:solidFill>
                  <a:schemeClr val="accent1"/>
                </a:solidFill>
              </a:rPr>
              <a:t>Catalyzed</a:t>
            </a:r>
            <a:r>
              <a:rPr lang="fr-FR" sz="2400" b="1" dirty="0" smtClean="0">
                <a:solidFill>
                  <a:schemeClr val="accent1"/>
                </a:solidFill>
              </a:rPr>
              <a:t> </a:t>
            </a:r>
            <a:r>
              <a:rPr lang="fr-FR" sz="2400" b="1" dirty="0" err="1" smtClean="0">
                <a:solidFill>
                  <a:schemeClr val="accent1"/>
                </a:solidFill>
              </a:rPr>
              <a:t>Alkynylation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11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66738"/>
              </p:ext>
            </p:extLst>
          </p:nvPr>
        </p:nvGraphicFramePr>
        <p:xfrm>
          <a:off x="2397148" y="2720725"/>
          <a:ext cx="6872287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9" name="CS ChemDraw Drawing" r:id="rId3" imgW="5493831" imgH="921699" progId="ChemDraw.Document.6.0">
                  <p:embed/>
                </p:oleObj>
              </mc:Choice>
              <mc:Fallback>
                <p:oleObj name="CS ChemDraw Drawing" r:id="rId3" imgW="5493831" imgH="921699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7148" y="2720725"/>
                        <a:ext cx="6872287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contenu 2"/>
          <p:cNvSpPr txBox="1">
            <a:spLocks/>
          </p:cNvSpPr>
          <p:nvPr/>
        </p:nvSpPr>
        <p:spPr>
          <a:xfrm>
            <a:off x="1604391" y="4284850"/>
            <a:ext cx="9456587" cy="176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fr-FR" dirty="0" smtClean="0"/>
              <a:t>This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r>
              <a:rPr lang="fr-FR" dirty="0" err="1" smtClean="0"/>
              <a:t>tolerate</a:t>
            </a:r>
            <a:r>
              <a:rPr lang="fr-FR" dirty="0" smtClean="0"/>
              <a:t> </a:t>
            </a:r>
            <a:r>
              <a:rPr lang="fr-FR" dirty="0" err="1" smtClean="0"/>
              <a:t>sulfonamides</a:t>
            </a:r>
            <a:r>
              <a:rPr lang="fr-FR" dirty="0" smtClean="0"/>
              <a:t>, carbamates, </a:t>
            </a:r>
            <a:r>
              <a:rPr lang="fr-FR" dirty="0" err="1" smtClean="0"/>
              <a:t>cyclic</a:t>
            </a:r>
            <a:r>
              <a:rPr lang="fr-FR" dirty="0" smtClean="0"/>
              <a:t> amides </a:t>
            </a:r>
          </a:p>
          <a:p>
            <a:pPr marL="0" indent="0">
              <a:buFont typeface="Wingdings 3" charset="2"/>
              <a:buNone/>
            </a:pPr>
            <a:endParaRPr lang="fr-FR" b="1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5882" y="6426523"/>
            <a:ext cx="86586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Evano</a:t>
            </a:r>
            <a:r>
              <a:rPr lang="en-US" sz="1100" dirty="0" smtClean="0"/>
              <a:t> </a:t>
            </a:r>
            <a:r>
              <a:rPr lang="en-US" sz="1100" i="1" dirty="0" err="1"/>
              <a:t>Angew</a:t>
            </a:r>
            <a:r>
              <a:rPr lang="en-US" sz="1100" i="1" dirty="0"/>
              <a:t>. </a:t>
            </a:r>
            <a:r>
              <a:rPr lang="en-US" sz="1100" i="1" dirty="0" smtClean="0"/>
              <a:t>Chem. </a:t>
            </a:r>
            <a:r>
              <a:rPr lang="en-US" sz="1100" b="1" dirty="0" smtClean="0"/>
              <a:t>2009</a:t>
            </a:r>
            <a:r>
              <a:rPr lang="en-US" sz="1100" dirty="0"/>
              <a:t>, </a:t>
            </a:r>
            <a:r>
              <a:rPr lang="en-US" sz="1100" i="1" dirty="0"/>
              <a:t>121</a:t>
            </a:r>
            <a:r>
              <a:rPr lang="en-US" sz="1100" dirty="0"/>
              <a:t>, 4445 – 4449; </a:t>
            </a:r>
            <a:r>
              <a:rPr lang="en-US" sz="1100" i="1" dirty="0" err="1"/>
              <a:t>Angew</a:t>
            </a:r>
            <a:r>
              <a:rPr lang="en-US" sz="1100" i="1" dirty="0"/>
              <a:t>. Chem. Int. </a:t>
            </a:r>
            <a:r>
              <a:rPr lang="en-US" sz="1100" i="1" dirty="0" smtClean="0"/>
              <a:t>Ed. </a:t>
            </a:r>
            <a:r>
              <a:rPr lang="en-US" sz="1100" b="1" dirty="0" smtClean="0"/>
              <a:t>2009</a:t>
            </a:r>
            <a:r>
              <a:rPr lang="en-US" sz="1100" dirty="0"/>
              <a:t>, </a:t>
            </a:r>
            <a:r>
              <a:rPr lang="en-US" sz="1100" i="1" dirty="0"/>
              <a:t>48</a:t>
            </a:r>
            <a:r>
              <a:rPr lang="en-US" sz="1100" dirty="0"/>
              <a:t>, 4381 </a:t>
            </a:r>
            <a:r>
              <a:rPr lang="en-US" sz="1100" dirty="0" smtClean="0"/>
              <a:t>– 4385</a:t>
            </a:r>
            <a:r>
              <a:rPr lang="en-US" sz="1100" dirty="0"/>
              <a:t>.</a:t>
            </a:r>
          </a:p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1995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5694" y="327548"/>
            <a:ext cx="4965026" cy="1280890"/>
          </a:xfrm>
        </p:spPr>
        <p:txBody>
          <a:bodyPr/>
          <a:lstStyle/>
          <a:p>
            <a:r>
              <a:rPr lang="fr-FR" dirty="0" smtClean="0"/>
              <a:t>Table of Contents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0234" y="1361209"/>
            <a:ext cx="10544848" cy="54967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Introduction </a:t>
            </a:r>
          </a:p>
          <a:p>
            <a:pPr>
              <a:lnSpc>
                <a:spcPct val="200000"/>
              </a:lnSpc>
            </a:pPr>
            <a:r>
              <a:rPr lang="fr-FR" dirty="0" smtClean="0">
                <a:solidFill>
                  <a:schemeClr val="tx1"/>
                </a:solidFill>
              </a:rPr>
              <a:t>I/ </a:t>
            </a:r>
            <a:r>
              <a:rPr lang="fr-FR" dirty="0" err="1" smtClean="0">
                <a:solidFill>
                  <a:schemeClr val="tx1"/>
                </a:solidFill>
              </a:rPr>
              <a:t>Synthesis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Ynamides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chemeClr val="accent1"/>
                </a:solidFill>
              </a:rPr>
              <a:t>II/ Addition </a:t>
            </a:r>
            <a:r>
              <a:rPr lang="fr-FR" b="1" dirty="0" err="1">
                <a:solidFill>
                  <a:schemeClr val="accent1"/>
                </a:solidFill>
              </a:rPr>
              <a:t>R</a:t>
            </a:r>
            <a:r>
              <a:rPr lang="fr-FR" b="1" dirty="0" err="1" smtClean="0">
                <a:solidFill>
                  <a:schemeClr val="accent1"/>
                </a:solidFill>
              </a:rPr>
              <a:t>eaction</a:t>
            </a:r>
            <a:r>
              <a:rPr lang="fr-FR" b="1" dirty="0" smtClean="0">
                <a:solidFill>
                  <a:schemeClr val="accent1"/>
                </a:solidFill>
              </a:rPr>
              <a:t> to </a:t>
            </a:r>
            <a:r>
              <a:rPr lang="fr-FR" b="1" dirty="0" err="1" smtClean="0">
                <a:solidFill>
                  <a:schemeClr val="accent1"/>
                </a:solidFill>
              </a:rPr>
              <a:t>Ynamides</a:t>
            </a:r>
            <a:endParaRPr lang="fr-FR" b="1" dirty="0" smtClean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</a:pPr>
            <a:r>
              <a:rPr lang="fr-FR" dirty="0" smtClean="0"/>
              <a:t>III/ </a:t>
            </a:r>
            <a:r>
              <a:rPr lang="fr-FR" dirty="0" err="1" smtClean="0"/>
              <a:t>Ynamides</a:t>
            </a:r>
            <a:r>
              <a:rPr lang="fr-FR" dirty="0" smtClean="0"/>
              <a:t> in </a:t>
            </a:r>
            <a:r>
              <a:rPr lang="fr-FR" dirty="0" err="1"/>
              <a:t>C</a:t>
            </a:r>
            <a:r>
              <a:rPr lang="fr-FR" dirty="0" err="1" smtClean="0"/>
              <a:t>ycloaddition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eactions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IV/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eactions</a:t>
            </a:r>
            <a:r>
              <a:rPr lang="fr-FR" dirty="0" smtClean="0"/>
              <a:t> of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V/ </a:t>
            </a:r>
            <a:r>
              <a:rPr lang="fr-FR" dirty="0" err="1" smtClean="0"/>
              <a:t>Ynamides</a:t>
            </a:r>
            <a:r>
              <a:rPr lang="fr-FR" dirty="0" smtClean="0"/>
              <a:t> in Total </a:t>
            </a:r>
            <a:r>
              <a:rPr lang="fr-FR" dirty="0" err="1" smtClean="0"/>
              <a:t>Synthesis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74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II</a:t>
            </a:r>
            <a:r>
              <a:rPr lang="fr-FR" dirty="0"/>
              <a:t>/ Addition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II-1/ Addition at the alpha position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       </a:t>
            </a:r>
            <a:r>
              <a:rPr lang="fr-FR" b="1" dirty="0" smtClean="0">
                <a:solidFill>
                  <a:schemeClr val="accent1"/>
                </a:solidFill>
              </a:rPr>
              <a:t>II-1-1/ Bronsted Acid </a:t>
            </a:r>
            <a:r>
              <a:rPr lang="fr-FR" b="1" dirty="0" err="1">
                <a:solidFill>
                  <a:schemeClr val="accent1"/>
                </a:solidFill>
              </a:rPr>
              <a:t>Catalyzed</a:t>
            </a:r>
            <a:endParaRPr lang="fr-FR" b="1" dirty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12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82627"/>
              </p:ext>
            </p:extLst>
          </p:nvPr>
        </p:nvGraphicFramePr>
        <p:xfrm>
          <a:off x="3979885" y="3116525"/>
          <a:ext cx="3706813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0" name="CS ChemDraw Drawing" r:id="rId3" imgW="2963922" imgH="1078689" progId="ChemDraw.Document.6.0">
                  <p:embed/>
                </p:oleObj>
              </mc:Choice>
              <mc:Fallback>
                <p:oleObj name="CS ChemDraw Drawing" r:id="rId3" imgW="2963922" imgH="1078689" progId="ChemDraw.Document.6.0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9885" y="3116525"/>
                        <a:ext cx="3706813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II</a:t>
            </a:r>
            <a:r>
              <a:rPr lang="fr-FR" dirty="0"/>
              <a:t>/ Addition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II-1/ Addition at the alpha position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       </a:t>
            </a:r>
            <a:r>
              <a:rPr lang="fr-FR" b="1" dirty="0" smtClean="0">
                <a:solidFill>
                  <a:schemeClr val="accent1"/>
                </a:solidFill>
              </a:rPr>
              <a:t>II-1-1/ Bronsted Acid </a:t>
            </a:r>
            <a:r>
              <a:rPr lang="fr-FR" b="1" dirty="0" err="1">
                <a:solidFill>
                  <a:schemeClr val="accent1"/>
                </a:solidFill>
              </a:rPr>
              <a:t>Catalyzed</a:t>
            </a:r>
            <a:endParaRPr lang="fr-FR" b="1" dirty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13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72797"/>
              </p:ext>
            </p:extLst>
          </p:nvPr>
        </p:nvGraphicFramePr>
        <p:xfrm>
          <a:off x="3135277" y="2814571"/>
          <a:ext cx="68754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9" name="CS ChemDraw Drawing" r:id="rId3" imgW="5495344" imgH="787706" progId="ChemDraw.Document.6.0">
                  <p:embed/>
                </p:oleObj>
              </mc:Choice>
              <mc:Fallback>
                <p:oleObj name="CS ChemDraw Drawing" r:id="rId3" imgW="5495344" imgH="787706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5277" y="2814571"/>
                        <a:ext cx="687546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contenu 2"/>
          <p:cNvSpPr txBox="1">
            <a:spLocks/>
          </p:cNvSpPr>
          <p:nvPr/>
        </p:nvSpPr>
        <p:spPr>
          <a:xfrm>
            <a:off x="1604391" y="4284850"/>
            <a:ext cx="9456587" cy="176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fr-FR" dirty="0" smtClean="0"/>
              <a:t>Good E </a:t>
            </a:r>
            <a:r>
              <a:rPr lang="fr-FR" dirty="0" err="1" smtClean="0"/>
              <a:t>selectivity</a:t>
            </a:r>
            <a:r>
              <a:rPr lang="fr-FR" dirty="0" smtClean="0"/>
              <a:t> in </a:t>
            </a:r>
            <a:r>
              <a:rPr lang="fr-FR" dirty="0" err="1" smtClean="0"/>
              <a:t>most</a:t>
            </a:r>
            <a:r>
              <a:rPr lang="fr-FR" dirty="0" smtClean="0"/>
              <a:t> cases</a:t>
            </a:r>
          </a:p>
          <a:p>
            <a:pPr algn="just">
              <a:lnSpc>
                <a:spcPct val="200000"/>
              </a:lnSpc>
            </a:pPr>
            <a:r>
              <a:rPr lang="fr-FR" dirty="0" smtClean="0"/>
              <a:t>H</a:t>
            </a:r>
            <a:r>
              <a:rPr lang="fr-FR" baseline="-25000" dirty="0" smtClean="0"/>
              <a:t>2</a:t>
            </a:r>
            <a:r>
              <a:rPr lang="fr-FR" dirty="0" smtClean="0"/>
              <a:t>O </a:t>
            </a:r>
            <a:r>
              <a:rPr lang="fr-FR" dirty="0" err="1" smtClean="0"/>
              <a:t>is</a:t>
            </a:r>
            <a:r>
              <a:rPr lang="fr-FR" dirty="0" smtClean="0"/>
              <a:t> crucial for the </a:t>
            </a:r>
            <a:r>
              <a:rPr lang="fr-FR" dirty="0" err="1" smtClean="0"/>
              <a:t>reaction</a:t>
            </a:r>
            <a:r>
              <a:rPr lang="fr-FR" dirty="0" smtClean="0"/>
              <a:t> to </a:t>
            </a:r>
            <a:r>
              <a:rPr lang="fr-FR" dirty="0" err="1" smtClean="0"/>
              <a:t>generate</a:t>
            </a:r>
            <a:r>
              <a:rPr lang="fr-FR" dirty="0" smtClean="0"/>
              <a:t> in-situ HX</a:t>
            </a:r>
          </a:p>
          <a:p>
            <a:pPr marL="0" indent="0">
              <a:buFont typeface="Wingdings 3" charset="2"/>
              <a:buNone/>
            </a:pPr>
            <a:endParaRPr lang="fr-FR" b="1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5882" y="6426523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Hsung</a:t>
            </a:r>
            <a:r>
              <a:rPr lang="en-US" sz="1100" dirty="0" smtClean="0"/>
              <a:t> </a:t>
            </a:r>
            <a:r>
              <a:rPr lang="nn-NO" sz="1100" i="1" dirty="0"/>
              <a:t>Org. Lett. </a:t>
            </a:r>
            <a:r>
              <a:rPr lang="nn-NO" sz="1100" b="1" dirty="0"/>
              <a:t>2003</a:t>
            </a:r>
            <a:r>
              <a:rPr lang="nn-NO" sz="1100" dirty="0"/>
              <a:t>, </a:t>
            </a:r>
            <a:r>
              <a:rPr lang="nn-NO" sz="1100" i="1" dirty="0"/>
              <a:t>5</a:t>
            </a:r>
            <a:r>
              <a:rPr lang="nn-NO" sz="1100" dirty="0"/>
              <a:t>, 1547 </a:t>
            </a:r>
            <a:r>
              <a:rPr lang="nn-NO" sz="1100" dirty="0" smtClean="0"/>
              <a:t>–1550.</a:t>
            </a:r>
            <a:endParaRPr lang="nn-NO" sz="1100" dirty="0"/>
          </a:p>
        </p:txBody>
      </p:sp>
    </p:spTree>
    <p:extLst>
      <p:ext uri="{BB962C8B-B14F-4D97-AF65-F5344CB8AC3E}">
        <p14:creationId xmlns:p14="http://schemas.microsoft.com/office/powerpoint/2010/main" val="7136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II</a:t>
            </a:r>
            <a:r>
              <a:rPr lang="fr-FR" dirty="0"/>
              <a:t>/ Addition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II-1/ Addition at the alpha position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       </a:t>
            </a:r>
            <a:r>
              <a:rPr lang="fr-FR" b="1" dirty="0" smtClean="0">
                <a:solidFill>
                  <a:schemeClr val="accent1"/>
                </a:solidFill>
              </a:rPr>
              <a:t>II-1-1/ Bronsted Acid </a:t>
            </a:r>
            <a:r>
              <a:rPr lang="fr-FR" b="1" dirty="0" err="1">
                <a:solidFill>
                  <a:schemeClr val="accent1"/>
                </a:solidFill>
              </a:rPr>
              <a:t>Catalyzed</a:t>
            </a:r>
            <a:endParaRPr lang="fr-FR" b="1" dirty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14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135868"/>
              </p:ext>
            </p:extLst>
          </p:nvPr>
        </p:nvGraphicFramePr>
        <p:xfrm>
          <a:off x="1104999" y="2057146"/>
          <a:ext cx="7453313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4" name="CS ChemDraw Drawing" r:id="rId3" imgW="5960182" imgH="3288535" progId="ChemDraw.Document.6.0">
                  <p:embed/>
                </p:oleObj>
              </mc:Choice>
              <mc:Fallback>
                <p:oleObj name="CS ChemDraw Drawing" r:id="rId3" imgW="5960182" imgH="3288535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4999" y="2057146"/>
                        <a:ext cx="7453313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7510800" y="1735614"/>
            <a:ext cx="4694031" cy="4656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600" dirty="0" smtClean="0"/>
              <a:t>Good Z </a:t>
            </a:r>
            <a:r>
              <a:rPr lang="fr-FR" sz="1600" dirty="0" err="1" smtClean="0"/>
              <a:t>selectivity</a:t>
            </a:r>
            <a:r>
              <a:rPr lang="fr-FR" sz="1600" dirty="0" smtClean="0"/>
              <a:t> in </a:t>
            </a:r>
            <a:r>
              <a:rPr lang="fr-FR" sz="1600" dirty="0" err="1" smtClean="0"/>
              <a:t>most</a:t>
            </a:r>
            <a:r>
              <a:rPr lang="fr-FR" sz="1600" dirty="0" smtClean="0"/>
              <a:t> cases</a:t>
            </a:r>
          </a:p>
          <a:p>
            <a:pPr algn="just">
              <a:lnSpc>
                <a:spcPct val="150000"/>
              </a:lnSpc>
            </a:pPr>
            <a:r>
              <a:rPr lang="fr-FR" sz="1600" dirty="0" err="1" smtClean="0"/>
              <a:t>Also</a:t>
            </a:r>
            <a:r>
              <a:rPr lang="fr-FR" sz="1600" dirty="0" smtClean="0"/>
              <a:t> good C2 </a:t>
            </a:r>
            <a:r>
              <a:rPr lang="fr-FR" sz="1600" dirty="0" err="1" smtClean="0"/>
              <a:t>selectivity</a:t>
            </a:r>
            <a:r>
              <a:rPr lang="fr-FR" sz="1600" dirty="0" smtClean="0"/>
              <a:t> for the </a:t>
            </a:r>
            <a:r>
              <a:rPr lang="fr-FR" sz="1600" dirty="0" err="1" smtClean="0"/>
              <a:t>furan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and C3 for the indole</a:t>
            </a:r>
          </a:p>
          <a:p>
            <a:pPr algn="just">
              <a:lnSpc>
                <a:spcPct val="150000"/>
              </a:lnSpc>
            </a:pPr>
            <a:r>
              <a:rPr lang="fr-FR" sz="1600" dirty="0" smtClean="0"/>
              <a:t>A mixture C2/C3 </a:t>
            </a:r>
            <a:r>
              <a:rPr lang="fr-FR" sz="1600" dirty="0" err="1" smtClean="0"/>
              <a:t>often</a:t>
            </a:r>
            <a:r>
              <a:rPr lang="fr-FR" sz="1600" dirty="0" smtClean="0"/>
              <a:t> </a:t>
            </a:r>
            <a:r>
              <a:rPr lang="fr-FR" sz="1600" dirty="0" err="1" smtClean="0"/>
              <a:t>observed</a:t>
            </a:r>
            <a:r>
              <a:rPr lang="fr-FR" sz="1600" dirty="0" smtClean="0"/>
              <a:t> in the case of the pyrrole</a:t>
            </a:r>
          </a:p>
          <a:p>
            <a:pPr marL="0" indent="0">
              <a:buFont typeface="Wingdings 3" charset="2"/>
              <a:buNone/>
            </a:pPr>
            <a:endParaRPr lang="fr-FR" b="1" i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155882" y="6426523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(a) Zhang </a:t>
            </a:r>
            <a:r>
              <a:rPr lang="en-US" sz="1100" i="1" dirty="0">
                <a:solidFill>
                  <a:srgbClr val="000000"/>
                </a:solidFill>
              </a:rPr>
              <a:t>Tetrahedron Lett. </a:t>
            </a:r>
            <a:r>
              <a:rPr lang="en-US" sz="1100" b="1" dirty="0">
                <a:solidFill>
                  <a:srgbClr val="000000"/>
                </a:solidFill>
              </a:rPr>
              <a:t>2005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i="1" dirty="0">
                <a:solidFill>
                  <a:srgbClr val="000000"/>
                </a:solidFill>
              </a:rPr>
              <a:t>46</a:t>
            </a:r>
            <a:r>
              <a:rPr lang="en-US" sz="1100" dirty="0">
                <a:solidFill>
                  <a:srgbClr val="000000"/>
                </a:solidFill>
              </a:rPr>
              <a:t>, 6483 – 6486; b) </a:t>
            </a:r>
            <a:r>
              <a:rPr lang="en-US" sz="1100" dirty="0" smtClean="0">
                <a:solidFill>
                  <a:srgbClr val="000000"/>
                </a:solidFill>
              </a:rPr>
              <a:t>Zhang </a:t>
            </a:r>
            <a:r>
              <a:rPr lang="en-US" sz="1100" i="1" dirty="0">
                <a:solidFill>
                  <a:srgbClr val="000000"/>
                </a:solidFill>
              </a:rPr>
              <a:t>Tetrahedron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b="1" dirty="0">
                <a:solidFill>
                  <a:srgbClr val="000000"/>
                </a:solidFill>
              </a:rPr>
              <a:t>2006</a:t>
            </a:r>
            <a:r>
              <a:rPr lang="en-US" sz="1100" dirty="0">
                <a:solidFill>
                  <a:srgbClr val="000000"/>
                </a:solidFill>
              </a:rPr>
              <a:t>, </a:t>
            </a:r>
            <a:r>
              <a:rPr lang="en-US" sz="1100" i="1" dirty="0">
                <a:solidFill>
                  <a:srgbClr val="000000"/>
                </a:solidFill>
              </a:rPr>
              <a:t>62</a:t>
            </a:r>
            <a:r>
              <a:rPr lang="en-US" sz="1100" dirty="0">
                <a:solidFill>
                  <a:srgbClr val="000000"/>
                </a:solidFill>
              </a:rPr>
              <a:t>, 3917 – 3927.</a:t>
            </a:r>
          </a:p>
        </p:txBody>
      </p:sp>
    </p:spTree>
    <p:extLst>
      <p:ext uri="{BB962C8B-B14F-4D97-AF65-F5344CB8AC3E}">
        <p14:creationId xmlns:p14="http://schemas.microsoft.com/office/powerpoint/2010/main" val="11650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5694" y="327548"/>
            <a:ext cx="4965026" cy="1280890"/>
          </a:xfrm>
        </p:spPr>
        <p:txBody>
          <a:bodyPr/>
          <a:lstStyle/>
          <a:p>
            <a:r>
              <a:rPr lang="fr-FR" dirty="0" smtClean="0"/>
              <a:t>Table of Contents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0234" y="1361209"/>
            <a:ext cx="10544848" cy="54967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Introduction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I/ </a:t>
            </a:r>
            <a:r>
              <a:rPr lang="fr-FR" dirty="0" err="1" smtClean="0"/>
              <a:t>Synthesis</a:t>
            </a:r>
            <a:r>
              <a:rPr lang="fr-FR" dirty="0" smtClean="0"/>
              <a:t> of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II/ Addition </a:t>
            </a:r>
            <a:r>
              <a:rPr lang="fr-FR" dirty="0" err="1"/>
              <a:t>R</a:t>
            </a:r>
            <a:r>
              <a:rPr lang="fr-FR" dirty="0" err="1" smtClean="0"/>
              <a:t>eaction</a:t>
            </a:r>
            <a:r>
              <a:rPr lang="fr-FR" dirty="0" smtClean="0"/>
              <a:t> to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III/ </a:t>
            </a:r>
            <a:r>
              <a:rPr lang="fr-FR" dirty="0" err="1" smtClean="0"/>
              <a:t>Ynamides</a:t>
            </a:r>
            <a:r>
              <a:rPr lang="fr-FR" dirty="0" smtClean="0"/>
              <a:t> in </a:t>
            </a:r>
            <a:r>
              <a:rPr lang="fr-FR" dirty="0" err="1"/>
              <a:t>C</a:t>
            </a:r>
            <a:r>
              <a:rPr lang="fr-FR" dirty="0" err="1" smtClean="0"/>
              <a:t>ycloaddition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eactions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IV/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eactions</a:t>
            </a:r>
            <a:r>
              <a:rPr lang="fr-FR" dirty="0" smtClean="0"/>
              <a:t> of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V/ </a:t>
            </a:r>
            <a:r>
              <a:rPr lang="fr-FR" dirty="0" err="1" smtClean="0"/>
              <a:t>Ynamides</a:t>
            </a:r>
            <a:r>
              <a:rPr lang="fr-FR" dirty="0" smtClean="0"/>
              <a:t> in Total </a:t>
            </a:r>
            <a:r>
              <a:rPr lang="fr-FR" dirty="0" err="1" smtClean="0"/>
              <a:t>Synthesis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43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II</a:t>
            </a:r>
            <a:r>
              <a:rPr lang="fr-FR" dirty="0"/>
              <a:t>/ Addition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II-1/ Addition at the alpha position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       </a:t>
            </a:r>
            <a:r>
              <a:rPr lang="fr-FR" b="1" dirty="0" smtClean="0">
                <a:solidFill>
                  <a:schemeClr val="accent1"/>
                </a:solidFill>
              </a:rPr>
              <a:t>II-1-1/ Bronsted Acid </a:t>
            </a:r>
            <a:r>
              <a:rPr lang="fr-FR" b="1" dirty="0" err="1">
                <a:solidFill>
                  <a:schemeClr val="accent1"/>
                </a:solidFill>
              </a:rPr>
              <a:t>Catalyzed</a:t>
            </a:r>
            <a:endParaRPr lang="fr-FR" b="1" dirty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15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567050"/>
              </p:ext>
            </p:extLst>
          </p:nvPr>
        </p:nvGraphicFramePr>
        <p:xfrm>
          <a:off x="1370013" y="2322513"/>
          <a:ext cx="9096375" cy="372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2" name="CS ChemDraw Drawing" r:id="rId3" imgW="7270753" imgH="2965465" progId="ChemDraw.Document.6.0">
                  <p:embed/>
                </p:oleObj>
              </mc:Choice>
              <mc:Fallback>
                <p:oleObj name="CS ChemDraw Drawing" r:id="rId3" imgW="7270753" imgH="2965465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0013" y="2322513"/>
                        <a:ext cx="9096375" cy="372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55882" y="6426523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100" dirty="0" smtClean="0"/>
              <a:t>Hsung </a:t>
            </a:r>
            <a:r>
              <a:rPr lang="nn-NO" sz="1100" i="1" dirty="0" smtClean="0"/>
              <a:t>Org</a:t>
            </a:r>
            <a:r>
              <a:rPr lang="nn-NO" sz="1100" i="1" dirty="0"/>
              <a:t>. Lett. </a:t>
            </a:r>
            <a:r>
              <a:rPr lang="nn-NO" sz="1100" b="1" dirty="0"/>
              <a:t>2002</a:t>
            </a:r>
            <a:r>
              <a:rPr lang="nn-NO" sz="1100" dirty="0"/>
              <a:t>, </a:t>
            </a:r>
            <a:r>
              <a:rPr lang="nn-NO" sz="1100" i="1" dirty="0"/>
              <a:t>4</a:t>
            </a:r>
            <a:r>
              <a:rPr lang="nn-NO" sz="1100" dirty="0"/>
              <a:t>, 1383 – 1386.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II</a:t>
            </a:r>
            <a:r>
              <a:rPr lang="fr-FR" dirty="0"/>
              <a:t>/ Addition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II-1/ Addition at the alpha position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       </a:t>
            </a:r>
            <a:r>
              <a:rPr lang="fr-FR" b="1" dirty="0" smtClean="0">
                <a:solidFill>
                  <a:schemeClr val="accent1"/>
                </a:solidFill>
              </a:rPr>
              <a:t>II-1-1/ Bronsted Acid </a:t>
            </a:r>
            <a:r>
              <a:rPr lang="fr-FR" b="1" dirty="0" err="1" smtClean="0">
                <a:solidFill>
                  <a:schemeClr val="accent1"/>
                </a:solidFill>
              </a:rPr>
              <a:t>Catalyzed</a:t>
            </a:r>
            <a:endParaRPr lang="fr-FR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16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824687"/>
              </p:ext>
            </p:extLst>
          </p:nvPr>
        </p:nvGraphicFramePr>
        <p:xfrm>
          <a:off x="1144955" y="1626478"/>
          <a:ext cx="10260012" cy="369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83" name="CS ChemDraw Drawing" r:id="rId3" imgW="8203455" imgH="2942468" progId="ChemDraw.Document.6.0">
                  <p:embed/>
                </p:oleObj>
              </mc:Choice>
              <mc:Fallback>
                <p:oleObj name="CS ChemDraw Drawing" r:id="rId3" imgW="8203455" imgH="2942468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955" y="1626478"/>
                        <a:ext cx="10260012" cy="369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393169" y="4802765"/>
            <a:ext cx="12204831" cy="158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600" dirty="0" err="1" smtClean="0"/>
              <a:t>Retention</a:t>
            </a:r>
            <a:r>
              <a:rPr lang="fr-FR" sz="1600" dirty="0" smtClean="0"/>
              <a:t> of configuration </a:t>
            </a:r>
            <a:r>
              <a:rPr lang="fr-FR" sz="1600" dirty="0" err="1" smtClean="0"/>
              <a:t>during</a:t>
            </a:r>
            <a:r>
              <a:rPr lang="fr-FR" sz="1600" dirty="0" smtClean="0"/>
              <a:t> the </a:t>
            </a:r>
            <a:r>
              <a:rPr lang="fr-FR" sz="1600" dirty="0" err="1" smtClean="0"/>
              <a:t>allene</a:t>
            </a:r>
            <a:r>
              <a:rPr lang="fr-FR" sz="1600" dirty="0" smtClean="0"/>
              <a:t> formation</a:t>
            </a:r>
            <a:endParaRPr lang="fr-FR" b="1" i="1" dirty="0"/>
          </a:p>
          <a:p>
            <a:pPr algn="just">
              <a:lnSpc>
                <a:spcPct val="150000"/>
              </a:lnSpc>
            </a:pPr>
            <a:r>
              <a:rPr lang="fr-FR" sz="1600" dirty="0" err="1" smtClean="0"/>
              <a:t>Depending</a:t>
            </a:r>
            <a:r>
              <a:rPr lang="fr-FR" sz="1600" dirty="0" smtClean="0"/>
              <a:t> of R’, </a:t>
            </a:r>
            <a:r>
              <a:rPr lang="fr-FR" sz="1600" dirty="0" err="1" smtClean="0"/>
              <a:t>some</a:t>
            </a:r>
            <a:r>
              <a:rPr lang="fr-FR" sz="1600" dirty="0" smtClean="0"/>
              <a:t> mis-match </a:t>
            </a:r>
            <a:r>
              <a:rPr lang="fr-FR" sz="1600" dirty="0" err="1" smtClean="0"/>
              <a:t>was</a:t>
            </a:r>
            <a:r>
              <a:rPr lang="fr-FR" sz="1600" dirty="0" smtClean="0"/>
              <a:t> </a:t>
            </a:r>
            <a:r>
              <a:rPr lang="fr-FR" sz="1600" dirty="0" err="1" smtClean="0"/>
              <a:t>observed</a:t>
            </a:r>
            <a:r>
              <a:rPr lang="fr-FR" sz="1600" dirty="0" smtClean="0"/>
              <a:t> </a:t>
            </a:r>
            <a:r>
              <a:rPr lang="fr-FR" sz="1600" dirty="0" err="1" smtClean="0"/>
              <a:t>giving</a:t>
            </a:r>
            <a:r>
              <a:rPr lang="fr-FR" sz="1600" dirty="0" smtClean="0"/>
              <a:t> </a:t>
            </a:r>
            <a:r>
              <a:rPr lang="fr-FR" sz="1600" dirty="0" err="1" smtClean="0"/>
              <a:t>therefore</a:t>
            </a:r>
            <a:r>
              <a:rPr lang="fr-FR" sz="1600" dirty="0" smtClean="0"/>
              <a:t> </a:t>
            </a:r>
            <a:r>
              <a:rPr lang="fr-FR" sz="1600" dirty="0" err="1" smtClean="0"/>
              <a:t>poor</a:t>
            </a:r>
            <a:r>
              <a:rPr lang="fr-FR" sz="1600" dirty="0" smtClean="0"/>
              <a:t> </a:t>
            </a:r>
            <a:r>
              <a:rPr lang="fr-FR" sz="1600" dirty="0" err="1" smtClean="0"/>
              <a:t>selectivity</a:t>
            </a:r>
            <a:r>
              <a:rPr lang="fr-FR" sz="1600" dirty="0" smtClean="0"/>
              <a:t> alpha to R’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882" y="6426523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100" dirty="0" smtClean="0"/>
              <a:t>Hsung </a:t>
            </a:r>
            <a:r>
              <a:rPr lang="nn-NO" sz="1100" i="1" dirty="0" smtClean="0"/>
              <a:t>Org</a:t>
            </a:r>
            <a:r>
              <a:rPr lang="nn-NO" sz="1100" i="1" dirty="0"/>
              <a:t>. Lett. </a:t>
            </a:r>
            <a:r>
              <a:rPr lang="nn-NO" sz="1100" b="1" dirty="0" smtClean="0"/>
              <a:t>2003</a:t>
            </a:r>
            <a:r>
              <a:rPr lang="nn-NO" sz="1100" dirty="0" smtClean="0"/>
              <a:t>, </a:t>
            </a:r>
            <a:r>
              <a:rPr lang="nn-NO" sz="1100" i="1" dirty="0"/>
              <a:t>5</a:t>
            </a:r>
            <a:r>
              <a:rPr lang="nn-NO" sz="1100" dirty="0" smtClean="0"/>
              <a:t>, 2663 </a:t>
            </a:r>
            <a:r>
              <a:rPr lang="nn-NO" sz="1100" dirty="0"/>
              <a:t>– </a:t>
            </a:r>
            <a:r>
              <a:rPr lang="nn-NO" sz="1100" dirty="0" smtClean="0"/>
              <a:t>2666.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II</a:t>
            </a:r>
            <a:r>
              <a:rPr lang="fr-FR" dirty="0"/>
              <a:t>/ Addition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II-1/ Addition at the alpha position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       </a:t>
            </a:r>
            <a:r>
              <a:rPr lang="fr-FR" b="1" dirty="0" smtClean="0">
                <a:solidFill>
                  <a:schemeClr val="accent1"/>
                </a:solidFill>
              </a:rPr>
              <a:t>II-1-2/ Transition </a:t>
            </a:r>
            <a:r>
              <a:rPr lang="fr-FR" b="1" dirty="0" err="1" smtClean="0">
                <a:solidFill>
                  <a:schemeClr val="accent1"/>
                </a:solidFill>
              </a:rPr>
              <a:t>Metal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dirty="0" err="1" smtClean="0">
                <a:solidFill>
                  <a:schemeClr val="accent1"/>
                </a:solidFill>
              </a:rPr>
              <a:t>Catalyzed</a:t>
            </a:r>
            <a:endParaRPr lang="fr-FR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17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75920"/>
              </p:ext>
            </p:extLst>
          </p:nvPr>
        </p:nvGraphicFramePr>
        <p:xfrm>
          <a:off x="3515765" y="2346561"/>
          <a:ext cx="5211701" cy="378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05" name="CS ChemDraw Drawing" r:id="rId3" imgW="4169361" imgH="3029363" progId="ChemDraw.Document.6.0">
                  <p:embed/>
                </p:oleObj>
              </mc:Choice>
              <mc:Fallback>
                <p:oleObj name="CS ChemDraw Drawing" r:id="rId3" imgW="4169361" imgH="30293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5765" y="2346561"/>
                        <a:ext cx="5211701" cy="378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55882" y="6426523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100" dirty="0" smtClean="0"/>
              <a:t>Hsung </a:t>
            </a:r>
            <a:r>
              <a:rPr lang="nn-NO" sz="1100" i="1" dirty="0" smtClean="0"/>
              <a:t>Org</a:t>
            </a:r>
            <a:r>
              <a:rPr lang="nn-NO" sz="1100" i="1" dirty="0"/>
              <a:t>. Lett. </a:t>
            </a:r>
            <a:r>
              <a:rPr lang="nn-NO" sz="1100" b="1" dirty="0" smtClean="0"/>
              <a:t>2007</a:t>
            </a:r>
            <a:r>
              <a:rPr lang="nn-NO" sz="1100" dirty="0" smtClean="0"/>
              <a:t>, </a:t>
            </a:r>
            <a:r>
              <a:rPr lang="nn-NO" sz="1100" i="1" dirty="0"/>
              <a:t>9</a:t>
            </a:r>
            <a:r>
              <a:rPr lang="nn-NO" sz="1100" dirty="0" smtClean="0"/>
              <a:t>, 2361 </a:t>
            </a:r>
            <a:r>
              <a:rPr lang="nn-NO" sz="1100" dirty="0"/>
              <a:t>– </a:t>
            </a:r>
            <a:r>
              <a:rPr lang="nn-NO" sz="1100" dirty="0" smtClean="0"/>
              <a:t>2364.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II</a:t>
            </a:r>
            <a:r>
              <a:rPr lang="fr-FR" dirty="0"/>
              <a:t>/ Addition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II-1/ Addition at the alpha position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       </a:t>
            </a:r>
            <a:r>
              <a:rPr lang="fr-FR" b="1" dirty="0" smtClean="0">
                <a:solidFill>
                  <a:schemeClr val="accent1"/>
                </a:solidFill>
              </a:rPr>
              <a:t>II-1-2/ Transition </a:t>
            </a:r>
            <a:r>
              <a:rPr lang="fr-FR" b="1" dirty="0" err="1" smtClean="0">
                <a:solidFill>
                  <a:schemeClr val="accent1"/>
                </a:solidFill>
              </a:rPr>
              <a:t>Metal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dirty="0" err="1" smtClean="0">
                <a:solidFill>
                  <a:schemeClr val="accent1"/>
                </a:solidFill>
              </a:rPr>
              <a:t>Catalyzed</a:t>
            </a:r>
            <a:endParaRPr lang="fr-FR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18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097837"/>
              </p:ext>
            </p:extLst>
          </p:nvPr>
        </p:nvGraphicFramePr>
        <p:xfrm>
          <a:off x="1294598" y="2581988"/>
          <a:ext cx="9450387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8" name="CS ChemDraw Drawing" r:id="rId3" imgW="7560278" imgH="2622565" progId="ChemDraw.Document.6.0">
                  <p:embed/>
                </p:oleObj>
              </mc:Choice>
              <mc:Fallback>
                <p:oleObj name="CS ChemDraw Drawing" r:id="rId3" imgW="7560278" imgH="2622565" progId="ChemDraw.Document.6.0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4598" y="2581988"/>
                        <a:ext cx="9450387" cy="327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6455" y="6348736"/>
            <a:ext cx="86586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100" dirty="0" smtClean="0"/>
              <a:t>Via Buchwald-Hartwig : Hsung &amp; Zhao </a:t>
            </a:r>
            <a:r>
              <a:rPr lang="nn-NO" sz="1100" i="1" dirty="0" smtClean="0"/>
              <a:t>Org</a:t>
            </a:r>
            <a:r>
              <a:rPr lang="nn-NO" sz="1100" i="1" dirty="0"/>
              <a:t>. Lett. </a:t>
            </a:r>
            <a:r>
              <a:rPr lang="nn-NO" sz="1100" b="1" dirty="0" smtClean="0"/>
              <a:t>2008</a:t>
            </a:r>
            <a:r>
              <a:rPr lang="nn-NO" sz="1100" dirty="0" smtClean="0"/>
              <a:t>, </a:t>
            </a:r>
            <a:r>
              <a:rPr lang="nn-NO" sz="1100" i="1" dirty="0" smtClean="0"/>
              <a:t>10</a:t>
            </a:r>
            <a:r>
              <a:rPr lang="nn-NO" sz="1100" dirty="0" smtClean="0"/>
              <a:t>, 4275 </a:t>
            </a:r>
            <a:r>
              <a:rPr lang="nn-NO" sz="1100" dirty="0"/>
              <a:t>– </a:t>
            </a:r>
            <a:r>
              <a:rPr lang="nn-NO" sz="1100" dirty="0" smtClean="0"/>
              <a:t>4278.</a:t>
            </a:r>
          </a:p>
          <a:p>
            <a:r>
              <a:rPr lang="nn-NO" sz="1100" dirty="0" smtClean="0">
                <a:solidFill>
                  <a:srgbClr val="000000"/>
                </a:solidFill>
              </a:rPr>
              <a:t>Via Sonogashira : </a:t>
            </a:r>
            <a:r>
              <a:rPr lang="nn-NO" sz="1100" dirty="0" smtClean="0"/>
              <a:t>Ruhland</a:t>
            </a:r>
            <a:r>
              <a:rPr lang="nn-NO" sz="1100" dirty="0"/>
              <a:t> </a:t>
            </a:r>
            <a:r>
              <a:rPr lang="nn-NO" sz="1100" dirty="0" smtClean="0"/>
              <a:t>&amp; Skrydstrup </a:t>
            </a:r>
            <a:r>
              <a:rPr lang="nn-NO" sz="1100" i="1" dirty="0" smtClean="0"/>
              <a:t>Org</a:t>
            </a:r>
            <a:r>
              <a:rPr lang="nn-NO" sz="1100" i="1" dirty="0"/>
              <a:t>. Lett. </a:t>
            </a:r>
            <a:r>
              <a:rPr lang="nn-NO" sz="1100" b="1" dirty="0"/>
              <a:t>2009</a:t>
            </a:r>
            <a:r>
              <a:rPr lang="nn-NO" sz="1100" dirty="0"/>
              <a:t>, </a:t>
            </a:r>
            <a:r>
              <a:rPr lang="nn-NO" sz="1100" i="1" dirty="0" smtClean="0"/>
              <a:t>11</a:t>
            </a:r>
            <a:r>
              <a:rPr lang="nn-NO" sz="1100" dirty="0" smtClean="0"/>
              <a:t>, 221 </a:t>
            </a:r>
            <a:r>
              <a:rPr lang="nn-NO" sz="1100" dirty="0"/>
              <a:t>– 224.</a:t>
            </a:r>
          </a:p>
          <a:p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II</a:t>
            </a:r>
            <a:r>
              <a:rPr lang="fr-FR" dirty="0"/>
              <a:t>/ Addition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II-1/ Addition at the alpha position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       </a:t>
            </a:r>
            <a:r>
              <a:rPr lang="fr-FR" b="1" dirty="0" smtClean="0">
                <a:solidFill>
                  <a:schemeClr val="accent1"/>
                </a:solidFill>
              </a:rPr>
              <a:t>II-1-2/ Transition </a:t>
            </a:r>
            <a:r>
              <a:rPr lang="fr-FR" b="1" dirty="0" err="1" smtClean="0">
                <a:solidFill>
                  <a:schemeClr val="accent1"/>
                </a:solidFill>
              </a:rPr>
              <a:t>Metal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dirty="0" err="1" smtClean="0">
                <a:solidFill>
                  <a:schemeClr val="accent1"/>
                </a:solidFill>
              </a:rPr>
              <a:t>Catalyzed</a:t>
            </a:r>
            <a:endParaRPr lang="fr-FR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19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67769"/>
              </p:ext>
            </p:extLst>
          </p:nvPr>
        </p:nvGraphicFramePr>
        <p:xfrm>
          <a:off x="2815454" y="3047040"/>
          <a:ext cx="6035675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50" name="CS ChemDraw Drawing" r:id="rId3" imgW="4827812" imgH="933955" progId="ChemDraw.Document.6.0">
                  <p:embed/>
                </p:oleObj>
              </mc:Choice>
              <mc:Fallback>
                <p:oleObj name="CS ChemDraw Drawing" r:id="rId3" imgW="4827812" imgH="933955" progId="ChemDraw.Document.6.0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5454" y="3047040"/>
                        <a:ext cx="6035675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92524" y="6380801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100" dirty="0" smtClean="0"/>
              <a:t>Cossy </a:t>
            </a:r>
            <a:r>
              <a:rPr lang="nn-NO" sz="1100" i="1" dirty="0"/>
              <a:t>Org. Lett. </a:t>
            </a:r>
            <a:r>
              <a:rPr lang="nn-NO" sz="1100" b="1" dirty="0"/>
              <a:t>2004</a:t>
            </a:r>
            <a:r>
              <a:rPr lang="nn-NO" sz="1100" dirty="0"/>
              <a:t>, </a:t>
            </a:r>
            <a:r>
              <a:rPr lang="nn-NO" sz="1100" i="1" dirty="0" smtClean="0"/>
              <a:t>6</a:t>
            </a:r>
            <a:r>
              <a:rPr lang="nn-NO" sz="1100" dirty="0" smtClean="0"/>
              <a:t>, 2511 </a:t>
            </a:r>
            <a:r>
              <a:rPr lang="nn-NO" sz="1100" dirty="0"/>
              <a:t>– </a:t>
            </a:r>
            <a:r>
              <a:rPr lang="nn-NO" sz="1100" dirty="0" smtClean="0"/>
              <a:t>2514. </a:t>
            </a:r>
            <a:endParaRPr lang="nn-NO" sz="11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367030" y="4210678"/>
            <a:ext cx="4615436" cy="158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600" dirty="0" smtClean="0"/>
              <a:t>Domino </a:t>
            </a:r>
            <a:r>
              <a:rPr lang="fr-FR" sz="1600" dirty="0" err="1" smtClean="0"/>
              <a:t>Heck</a:t>
            </a:r>
            <a:r>
              <a:rPr lang="fr-FR" sz="1600" dirty="0" smtClean="0"/>
              <a:t>-Suzuki-</a:t>
            </a:r>
            <a:r>
              <a:rPr lang="fr-FR" sz="1600" dirty="0" err="1" smtClean="0"/>
              <a:t>Miyaura</a:t>
            </a:r>
            <a:r>
              <a:rPr lang="fr-FR" sz="1600" dirty="0" smtClean="0"/>
              <a:t> </a:t>
            </a:r>
            <a:r>
              <a:rPr lang="fr-FR" sz="1600" dirty="0" err="1" smtClean="0"/>
              <a:t>coupling</a:t>
            </a:r>
            <a:r>
              <a:rPr lang="fr-FR" sz="1600" dirty="0" smtClean="0"/>
              <a:t> 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8909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II</a:t>
            </a:r>
            <a:r>
              <a:rPr lang="fr-FR" dirty="0"/>
              <a:t>/ Addition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II-1/ Addition at the alpha position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       </a:t>
            </a:r>
            <a:r>
              <a:rPr lang="fr-FR" b="1" dirty="0" smtClean="0">
                <a:solidFill>
                  <a:schemeClr val="accent1"/>
                </a:solidFill>
              </a:rPr>
              <a:t>II-1-3/ Via </a:t>
            </a:r>
            <a:r>
              <a:rPr lang="fr-FR" b="1" dirty="0" err="1" smtClean="0">
                <a:solidFill>
                  <a:schemeClr val="accent1"/>
                </a:solidFill>
              </a:rPr>
              <a:t>Radicals</a:t>
            </a:r>
            <a:endParaRPr lang="fr-FR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20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990880"/>
              </p:ext>
            </p:extLst>
          </p:nvPr>
        </p:nvGraphicFramePr>
        <p:xfrm>
          <a:off x="2405407" y="2058821"/>
          <a:ext cx="761365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75" name="CS ChemDraw Drawing" r:id="rId3" imgW="6088019" imgH="2619398" progId="ChemDraw.Document.6.0">
                  <p:embed/>
                </p:oleObj>
              </mc:Choice>
              <mc:Fallback>
                <p:oleObj name="CS ChemDraw Drawing" r:id="rId3" imgW="6088019" imgH="2619398" progId="ChemDraw.Document.6.0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5407" y="2058821"/>
                        <a:ext cx="7613650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1104999" y="4649167"/>
            <a:ext cx="12204831" cy="3253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600" dirty="0" smtClean="0"/>
              <a:t>In </a:t>
            </a:r>
            <a:r>
              <a:rPr lang="fr-FR" sz="1600" dirty="0" err="1" smtClean="0"/>
              <a:t>general</a:t>
            </a:r>
            <a:r>
              <a:rPr lang="fr-FR" sz="1600" dirty="0" smtClean="0"/>
              <a:t>, </a:t>
            </a:r>
            <a:r>
              <a:rPr lang="fr-FR" sz="1600" dirty="0" err="1" smtClean="0"/>
              <a:t>lower</a:t>
            </a:r>
            <a:r>
              <a:rPr lang="fr-FR" sz="1600" dirty="0" smtClean="0"/>
              <a:t> </a:t>
            </a:r>
            <a:r>
              <a:rPr lang="fr-FR" sz="1600" dirty="0" err="1" smtClean="0"/>
              <a:t>yields</a:t>
            </a:r>
            <a:r>
              <a:rPr lang="fr-FR" sz="1600" dirty="0" smtClean="0"/>
              <a:t> </a:t>
            </a:r>
            <a:r>
              <a:rPr lang="fr-FR" sz="1600" dirty="0" err="1" smtClean="0"/>
              <a:t>were</a:t>
            </a:r>
            <a:r>
              <a:rPr lang="fr-FR" sz="1600" dirty="0" smtClean="0"/>
              <a:t> </a:t>
            </a:r>
            <a:r>
              <a:rPr lang="fr-FR" sz="1600" dirty="0" err="1" smtClean="0"/>
              <a:t>obtained</a:t>
            </a:r>
            <a:r>
              <a:rPr lang="fr-FR" sz="1600" dirty="0" smtClean="0"/>
              <a:t> </a:t>
            </a:r>
            <a:r>
              <a:rPr lang="fr-FR" sz="1600" dirty="0" err="1" smtClean="0"/>
              <a:t>using</a:t>
            </a:r>
            <a:r>
              <a:rPr lang="fr-FR" sz="1600" dirty="0" smtClean="0"/>
              <a:t> </a:t>
            </a:r>
            <a:r>
              <a:rPr lang="fr-FR" sz="1600" dirty="0" err="1" smtClean="0"/>
              <a:t>phenyl</a:t>
            </a:r>
            <a:r>
              <a:rPr lang="fr-FR" sz="1600" dirty="0" smtClean="0"/>
              <a:t> ring </a:t>
            </a:r>
            <a:r>
              <a:rPr lang="fr-FR" sz="1600" dirty="0" err="1" smtClean="0"/>
              <a:t>instead</a:t>
            </a:r>
            <a:r>
              <a:rPr lang="fr-FR" sz="1600" dirty="0" smtClean="0"/>
              <a:t> of </a:t>
            </a:r>
            <a:r>
              <a:rPr lang="fr-FR" sz="1600" dirty="0" err="1" smtClean="0"/>
              <a:t>alkene</a:t>
            </a:r>
            <a:endParaRPr lang="fr-FR" b="1" i="1" dirty="0"/>
          </a:p>
          <a:p>
            <a:pPr algn="just">
              <a:lnSpc>
                <a:spcPct val="150000"/>
              </a:lnSpc>
            </a:pPr>
            <a:r>
              <a:rPr lang="fr-FR" sz="1600" dirty="0" smtClean="0"/>
              <a:t>In the case of the </a:t>
            </a:r>
            <a:r>
              <a:rPr lang="fr-FR" sz="1600" dirty="0" err="1" smtClean="0"/>
              <a:t>phenyl</a:t>
            </a:r>
            <a:r>
              <a:rPr lang="fr-FR" sz="1600" dirty="0" smtClean="0"/>
              <a:t> ring : If Y=H2 and Z=O, the </a:t>
            </a:r>
            <a:r>
              <a:rPr lang="fr-FR" sz="1600" dirty="0" err="1" smtClean="0"/>
              <a:t>fully</a:t>
            </a:r>
            <a:r>
              <a:rPr lang="fr-FR" sz="1600" dirty="0" smtClean="0"/>
              <a:t> </a:t>
            </a:r>
            <a:r>
              <a:rPr lang="fr-FR" sz="1600" dirty="0" err="1" smtClean="0"/>
              <a:t>cyclized</a:t>
            </a:r>
            <a:r>
              <a:rPr lang="fr-FR" sz="1600" dirty="0" smtClean="0"/>
              <a:t> </a:t>
            </a:r>
            <a:r>
              <a:rPr lang="fr-FR" sz="1600" dirty="0" err="1" smtClean="0"/>
              <a:t>product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favor</a:t>
            </a:r>
            <a:r>
              <a:rPr lang="fr-FR" sz="16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                                                    If Y=O and Z=H2, a mixture of </a:t>
            </a:r>
            <a:r>
              <a:rPr lang="fr-FR" sz="1600" dirty="0" err="1" smtClean="0"/>
              <a:t>products</a:t>
            </a:r>
            <a:r>
              <a:rPr lang="fr-FR" sz="1600" dirty="0" smtClean="0"/>
              <a:t> </a:t>
            </a:r>
            <a:r>
              <a:rPr lang="fr-FR" sz="1600" dirty="0" err="1" smtClean="0"/>
              <a:t>was</a:t>
            </a:r>
            <a:r>
              <a:rPr lang="fr-FR" sz="1600" dirty="0" smtClean="0"/>
              <a:t> </a:t>
            </a:r>
            <a:r>
              <a:rPr lang="fr-FR" sz="1600" dirty="0" err="1" smtClean="0"/>
              <a:t>obtained</a:t>
            </a:r>
            <a:endParaRPr lang="fr-FR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92524" y="6380801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100" dirty="0" smtClean="0"/>
              <a:t>Malacria </a:t>
            </a:r>
            <a:r>
              <a:rPr lang="nn-NO" sz="1100" i="1" dirty="0"/>
              <a:t>Org. Lett. </a:t>
            </a:r>
            <a:r>
              <a:rPr lang="nn-NO" sz="1100" b="1" dirty="0"/>
              <a:t>2003</a:t>
            </a:r>
            <a:r>
              <a:rPr lang="nn-NO" sz="1100" dirty="0"/>
              <a:t>, </a:t>
            </a:r>
            <a:r>
              <a:rPr lang="nn-NO" sz="1100" i="1" dirty="0" smtClean="0"/>
              <a:t>5</a:t>
            </a:r>
            <a:r>
              <a:rPr lang="nn-NO" sz="1100" dirty="0" smtClean="0"/>
              <a:t>, 5095 </a:t>
            </a:r>
            <a:r>
              <a:rPr lang="nn-NO" sz="1100" dirty="0"/>
              <a:t>– </a:t>
            </a:r>
            <a:r>
              <a:rPr lang="nn-NO" sz="1100" dirty="0" smtClean="0"/>
              <a:t>5097.</a:t>
            </a:r>
            <a:endParaRPr lang="nn-NO" sz="1100" dirty="0"/>
          </a:p>
        </p:txBody>
      </p:sp>
    </p:spTree>
    <p:extLst>
      <p:ext uri="{BB962C8B-B14F-4D97-AF65-F5344CB8AC3E}">
        <p14:creationId xmlns:p14="http://schemas.microsoft.com/office/powerpoint/2010/main" val="33976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II</a:t>
            </a:r>
            <a:r>
              <a:rPr lang="fr-FR" dirty="0"/>
              <a:t>/ Addition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II-2/ Addition at the beta position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21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26070"/>
              </p:ext>
            </p:extLst>
          </p:nvPr>
        </p:nvGraphicFramePr>
        <p:xfrm>
          <a:off x="2694217" y="2338948"/>
          <a:ext cx="6926131" cy="191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6" name="CS ChemDraw Drawing" r:id="rId3" imgW="5540905" imgH="1535956" progId="ChemDraw.Document.6.0">
                  <p:embed/>
                </p:oleObj>
              </mc:Choice>
              <mc:Fallback>
                <p:oleObj name="CS ChemDraw Drawing" r:id="rId3" imgW="5540905" imgH="15359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4217" y="2338948"/>
                        <a:ext cx="6926131" cy="1919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6455" y="6348736"/>
            <a:ext cx="86586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100" dirty="0" smtClean="0"/>
              <a:t>Cu+Mg : Marek </a:t>
            </a:r>
            <a:r>
              <a:rPr lang="en-US" sz="1100" i="1" dirty="0" err="1"/>
              <a:t>Synlett</a:t>
            </a:r>
            <a:r>
              <a:rPr lang="en-US" sz="1100" dirty="0"/>
              <a:t> </a:t>
            </a:r>
            <a:r>
              <a:rPr lang="en-US" sz="1100" b="1" dirty="0"/>
              <a:t>2005</a:t>
            </a:r>
            <a:r>
              <a:rPr lang="en-US" sz="1100" dirty="0"/>
              <a:t>, 2098 </a:t>
            </a:r>
            <a:r>
              <a:rPr lang="en-US" sz="1100" dirty="0" smtClean="0"/>
              <a:t>– 2100</a:t>
            </a:r>
            <a:r>
              <a:rPr lang="en-US" sz="1100" dirty="0"/>
              <a:t>.</a:t>
            </a:r>
          </a:p>
          <a:p>
            <a:r>
              <a:rPr lang="nn-NO" sz="1100" dirty="0" smtClean="0"/>
              <a:t>Zn+Rh : Lam </a:t>
            </a:r>
            <a:r>
              <a:rPr lang="de-DE" sz="1100" i="1" dirty="0" smtClean="0"/>
              <a:t>J</a:t>
            </a:r>
            <a:r>
              <a:rPr lang="de-DE" sz="1100" i="1" dirty="0"/>
              <a:t>. Am. Chem. Soc. </a:t>
            </a:r>
            <a:r>
              <a:rPr lang="de-DE" sz="1100" b="1" dirty="0"/>
              <a:t>2009</a:t>
            </a:r>
            <a:r>
              <a:rPr lang="de-DE" sz="1100" dirty="0"/>
              <a:t>, </a:t>
            </a:r>
            <a:r>
              <a:rPr lang="de-DE" sz="1100" i="1" dirty="0"/>
              <a:t>131</a:t>
            </a:r>
            <a:r>
              <a:rPr lang="de-DE" sz="1100" dirty="0"/>
              <a:t>, 3802 </a:t>
            </a:r>
            <a:r>
              <a:rPr lang="de-DE" sz="1100" dirty="0" smtClean="0"/>
              <a:t>– 3803</a:t>
            </a:r>
            <a:r>
              <a:rPr lang="de-DE" sz="1100" dirty="0"/>
              <a:t>.</a:t>
            </a:r>
          </a:p>
          <a:p>
            <a:endParaRPr lang="nn-NO" sz="1100" dirty="0" smtClean="0"/>
          </a:p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933397" y="4258893"/>
            <a:ext cx="6615956" cy="158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600" dirty="0" smtClean="0"/>
              <a:t>Excellent </a:t>
            </a:r>
            <a:r>
              <a:rPr lang="fr-FR" sz="1600" dirty="0" err="1" smtClean="0"/>
              <a:t>regioselectivity</a:t>
            </a:r>
            <a:r>
              <a:rPr lang="fr-FR" sz="1600" dirty="0" smtClean="0"/>
              <a:t> </a:t>
            </a:r>
            <a:r>
              <a:rPr lang="fr-FR" sz="1600" dirty="0" err="1" smtClean="0"/>
              <a:t>thanks</a:t>
            </a:r>
            <a:r>
              <a:rPr lang="fr-FR" sz="1600" dirty="0" smtClean="0"/>
              <a:t> to the </a:t>
            </a:r>
            <a:r>
              <a:rPr lang="fr-FR" sz="1600" dirty="0" err="1" smtClean="0"/>
              <a:t>chelation</a:t>
            </a:r>
            <a:r>
              <a:rPr lang="fr-FR" sz="1600" dirty="0" smtClean="0"/>
              <a:t> </a:t>
            </a:r>
            <a:r>
              <a:rPr lang="fr-FR" sz="1600" dirty="0" err="1" smtClean="0"/>
              <a:t>effect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4746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II</a:t>
            </a:r>
            <a:r>
              <a:rPr lang="fr-FR" dirty="0"/>
              <a:t>/ Addition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II-2/ Addition at the beta position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22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900293"/>
              </p:ext>
            </p:extLst>
          </p:nvPr>
        </p:nvGraphicFramePr>
        <p:xfrm>
          <a:off x="646229" y="2326741"/>
          <a:ext cx="10684858" cy="171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20" name="CS ChemDraw Drawing" r:id="rId3" imgW="8547886" imgH="1374492" progId="ChemDraw.Document.6.0">
                  <p:embed/>
                </p:oleObj>
              </mc:Choice>
              <mc:Fallback>
                <p:oleObj name="CS ChemDraw Drawing" r:id="rId3" imgW="8547886" imgH="13744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229" y="2326741"/>
                        <a:ext cx="10684858" cy="171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1618" y="6301652"/>
            <a:ext cx="86586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Marek </a:t>
            </a:r>
            <a:r>
              <a:rPr lang="pl-PL" sz="1100" i="1" dirty="0"/>
              <a:t>Nat. Chem. </a:t>
            </a:r>
            <a:r>
              <a:rPr lang="pl-PL" sz="1100" b="1" dirty="0"/>
              <a:t>2009</a:t>
            </a:r>
            <a:r>
              <a:rPr lang="pl-PL" sz="1100" dirty="0"/>
              <a:t>, </a:t>
            </a:r>
            <a:r>
              <a:rPr lang="pl-PL" sz="1100" i="1" dirty="0"/>
              <a:t>1</a:t>
            </a:r>
            <a:r>
              <a:rPr lang="pl-PL" sz="1100" dirty="0"/>
              <a:t>, 128 – </a:t>
            </a:r>
            <a:r>
              <a:rPr lang="pl-PL" sz="1100" dirty="0" smtClean="0"/>
              <a:t>132</a:t>
            </a:r>
            <a:r>
              <a:rPr lang="de-DE" sz="1100" dirty="0" smtClean="0"/>
              <a:t>.</a:t>
            </a:r>
            <a:endParaRPr lang="de-DE" sz="1100" dirty="0"/>
          </a:p>
          <a:p>
            <a:endParaRPr lang="nn-NO" sz="1100" dirty="0" smtClean="0"/>
          </a:p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470724" y="4044856"/>
            <a:ext cx="6615956" cy="1793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600" dirty="0" smtClean="0"/>
              <a:t>One-pot </a:t>
            </a:r>
            <a:r>
              <a:rPr lang="fr-FR" sz="1600" dirty="0" err="1" smtClean="0"/>
              <a:t>sequence</a:t>
            </a:r>
            <a:endParaRPr lang="fr-FR" sz="1600" dirty="0" smtClean="0"/>
          </a:p>
          <a:p>
            <a:pPr algn="just">
              <a:lnSpc>
                <a:spcPct val="150000"/>
              </a:lnSpc>
            </a:pPr>
            <a:r>
              <a:rPr lang="fr-FR" sz="1600" dirty="0"/>
              <a:t>Complete control of the </a:t>
            </a:r>
            <a:r>
              <a:rPr lang="fr-FR" sz="1600" dirty="0" err="1"/>
              <a:t>diastereoselectivity</a:t>
            </a:r>
            <a:endParaRPr lang="fr-FR" sz="1600" dirty="0" smtClean="0"/>
          </a:p>
          <a:p>
            <a:pPr algn="just"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4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II</a:t>
            </a:r>
            <a:r>
              <a:rPr lang="fr-FR" dirty="0"/>
              <a:t>/ Addition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II-2/ Addition at the beta position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23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104999" y="3604506"/>
            <a:ext cx="12204831" cy="3253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600" dirty="0" smtClean="0"/>
              <a:t>The lithium </a:t>
            </a:r>
            <a:r>
              <a:rPr lang="fr-FR" sz="1600" dirty="0" err="1" smtClean="0"/>
              <a:t>intermediate</a:t>
            </a:r>
            <a:r>
              <a:rPr lang="fr-FR" sz="1600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also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quench</a:t>
            </a:r>
            <a:r>
              <a:rPr lang="fr-FR" sz="1600" dirty="0" smtClean="0"/>
              <a:t> </a:t>
            </a:r>
            <a:br>
              <a:rPr lang="fr-FR" sz="1600" dirty="0" smtClean="0"/>
            </a:br>
            <a:r>
              <a:rPr lang="fr-FR" sz="1600" dirty="0" smtClean="0"/>
              <a:t>by </a:t>
            </a:r>
            <a:r>
              <a:rPr lang="fr-FR" sz="1600" dirty="0" err="1" smtClean="0"/>
              <a:t>other</a:t>
            </a:r>
            <a:r>
              <a:rPr lang="fr-FR" sz="1600" dirty="0" smtClean="0"/>
              <a:t> </a:t>
            </a:r>
            <a:r>
              <a:rPr lang="fr-FR" sz="1600" dirty="0" err="1" smtClean="0"/>
              <a:t>electrophiles</a:t>
            </a:r>
            <a:endParaRPr lang="fr-FR" b="1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477499"/>
              </p:ext>
            </p:extLst>
          </p:nvPr>
        </p:nvGraphicFramePr>
        <p:xfrm>
          <a:off x="911969" y="1710109"/>
          <a:ext cx="10494533" cy="407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85" name="CS ChemDraw Drawing" r:id="rId3" imgW="8395626" imgH="3262398" progId="ChemDraw.Document.6.0">
                  <p:embed/>
                </p:oleObj>
              </mc:Choice>
              <mc:Fallback>
                <p:oleObj name="CS ChemDraw Drawing" r:id="rId3" imgW="8395626" imgH="32623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969" y="1710109"/>
                        <a:ext cx="10494533" cy="407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61618" y="6292502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Evano </a:t>
            </a:r>
            <a:r>
              <a:rPr lang="pt-BR" sz="1100" i="1" dirty="0"/>
              <a:t>J. Am. Chem. Soc. </a:t>
            </a:r>
            <a:r>
              <a:rPr lang="pt-BR" sz="1100" b="1" dirty="0"/>
              <a:t>2012</a:t>
            </a:r>
            <a:r>
              <a:rPr lang="pt-BR" sz="1100" dirty="0"/>
              <a:t>, </a:t>
            </a:r>
            <a:r>
              <a:rPr lang="pt-BR" sz="1100" i="1" dirty="0"/>
              <a:t>134</a:t>
            </a:r>
            <a:r>
              <a:rPr lang="pt-BR" sz="1100" dirty="0"/>
              <a:t>, 9078-9081. 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0099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II</a:t>
            </a:r>
            <a:r>
              <a:rPr lang="fr-FR" dirty="0"/>
              <a:t>/ Addition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II-2/ Addition at the beta position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24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018199"/>
              </p:ext>
            </p:extLst>
          </p:nvPr>
        </p:nvGraphicFramePr>
        <p:xfrm>
          <a:off x="3067050" y="2211388"/>
          <a:ext cx="5267325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2" name="CS ChemDraw Drawing" r:id="rId3" imgW="4213412" imgH="2197516" progId="ChemDraw.Document.6.0">
                  <p:embed/>
                </p:oleObj>
              </mc:Choice>
              <mc:Fallback>
                <p:oleObj name="CS ChemDraw Drawing" r:id="rId3" imgW="4213412" imgH="2197516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7050" y="2211388"/>
                        <a:ext cx="5267325" cy="274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1618" y="6301652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Witulski</a:t>
            </a:r>
            <a:r>
              <a:rPr lang="en-US" sz="1100" dirty="0" smtClean="0"/>
              <a:t> &amp; </a:t>
            </a:r>
            <a:r>
              <a:rPr lang="en-US" sz="1100" dirty="0" err="1" smtClean="0"/>
              <a:t>Alayrac</a:t>
            </a:r>
            <a:r>
              <a:rPr lang="en-US" sz="1100" dirty="0" smtClean="0"/>
              <a:t> </a:t>
            </a:r>
            <a:r>
              <a:rPr lang="de-DE" sz="1100" i="1" dirty="0" smtClean="0"/>
              <a:t>Angew</a:t>
            </a:r>
            <a:r>
              <a:rPr lang="de-DE" sz="1100" i="1" dirty="0"/>
              <a:t>. </a:t>
            </a:r>
            <a:r>
              <a:rPr lang="de-DE" sz="1100" i="1" dirty="0" smtClean="0"/>
              <a:t>Chem. </a:t>
            </a:r>
            <a:r>
              <a:rPr lang="de-DE" sz="1100" b="1" dirty="0" smtClean="0"/>
              <a:t>2003</a:t>
            </a:r>
            <a:r>
              <a:rPr lang="de-DE" sz="1100" dirty="0"/>
              <a:t>, </a:t>
            </a:r>
            <a:r>
              <a:rPr lang="de-DE" sz="1100" i="1" dirty="0"/>
              <a:t>115</a:t>
            </a:r>
            <a:r>
              <a:rPr lang="de-DE" sz="1100" dirty="0"/>
              <a:t>, 4392 – 4396; </a:t>
            </a:r>
            <a:r>
              <a:rPr lang="de-DE" sz="1100" i="1" dirty="0"/>
              <a:t>Angew. Chem. Int. Ed. </a:t>
            </a:r>
            <a:r>
              <a:rPr lang="de-DE" sz="1100" b="1" dirty="0"/>
              <a:t>2003</a:t>
            </a:r>
            <a:r>
              <a:rPr lang="de-DE" sz="1100" dirty="0"/>
              <a:t>, </a:t>
            </a:r>
            <a:r>
              <a:rPr lang="de-DE" sz="1100" i="1" dirty="0"/>
              <a:t>42</a:t>
            </a:r>
            <a:r>
              <a:rPr lang="de-DE" sz="1100" dirty="0"/>
              <a:t>, 4257 </a:t>
            </a:r>
            <a:r>
              <a:rPr lang="de-DE" sz="1100" dirty="0" smtClean="0"/>
              <a:t>– 4260</a:t>
            </a:r>
            <a:r>
              <a:rPr lang="de-DE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4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5694" y="327548"/>
            <a:ext cx="4965026" cy="1280890"/>
          </a:xfrm>
        </p:spPr>
        <p:txBody>
          <a:bodyPr/>
          <a:lstStyle/>
          <a:p>
            <a:r>
              <a:rPr lang="fr-FR" dirty="0" smtClean="0"/>
              <a:t>Table of Contents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0234" y="1361209"/>
            <a:ext cx="10544848" cy="54967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chemeClr val="accent1"/>
                </a:solidFill>
              </a:rPr>
              <a:t>Introduction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I/ </a:t>
            </a:r>
            <a:r>
              <a:rPr lang="fr-FR" dirty="0" err="1" smtClean="0"/>
              <a:t>Synthesis</a:t>
            </a:r>
            <a:r>
              <a:rPr lang="fr-FR" dirty="0" smtClean="0"/>
              <a:t> of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II/ Addition </a:t>
            </a:r>
            <a:r>
              <a:rPr lang="fr-FR" dirty="0" err="1"/>
              <a:t>R</a:t>
            </a:r>
            <a:r>
              <a:rPr lang="fr-FR" dirty="0" err="1" smtClean="0"/>
              <a:t>eaction</a:t>
            </a:r>
            <a:r>
              <a:rPr lang="fr-FR" dirty="0" smtClean="0"/>
              <a:t> to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III/ </a:t>
            </a:r>
            <a:r>
              <a:rPr lang="fr-FR" dirty="0" err="1" smtClean="0"/>
              <a:t>Ynamides</a:t>
            </a:r>
            <a:r>
              <a:rPr lang="fr-FR" dirty="0" smtClean="0"/>
              <a:t> in </a:t>
            </a:r>
            <a:r>
              <a:rPr lang="fr-FR" dirty="0" err="1"/>
              <a:t>C</a:t>
            </a:r>
            <a:r>
              <a:rPr lang="fr-FR" dirty="0" err="1" smtClean="0"/>
              <a:t>ycloaddition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eactions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IV/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eactions</a:t>
            </a:r>
            <a:r>
              <a:rPr lang="fr-FR" dirty="0" smtClean="0"/>
              <a:t> of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V/ </a:t>
            </a:r>
            <a:r>
              <a:rPr lang="fr-FR" dirty="0" err="1" smtClean="0"/>
              <a:t>Ynamides</a:t>
            </a:r>
            <a:r>
              <a:rPr lang="fr-FR" dirty="0" smtClean="0"/>
              <a:t> in Total </a:t>
            </a:r>
            <a:r>
              <a:rPr lang="fr-FR" dirty="0" err="1" smtClean="0"/>
              <a:t>Synthesis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II</a:t>
            </a:r>
            <a:r>
              <a:rPr lang="fr-FR" dirty="0"/>
              <a:t>/ Addition </a:t>
            </a:r>
            <a:r>
              <a:rPr lang="fr-FR" dirty="0" err="1"/>
              <a:t>Reaction</a:t>
            </a:r>
            <a:r>
              <a:rPr lang="fr-FR" dirty="0"/>
              <a:t> to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II-2/ Addition at the beta position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25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042104"/>
              </p:ext>
            </p:extLst>
          </p:nvPr>
        </p:nvGraphicFramePr>
        <p:xfrm>
          <a:off x="2086792" y="2246229"/>
          <a:ext cx="7493000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5" name="CS ChemDraw Drawing" r:id="rId3" imgW="6005730" imgH="2709461" progId="ChemDraw.Document.6.0">
                  <p:embed/>
                </p:oleObj>
              </mc:Choice>
              <mc:Fallback>
                <p:oleObj name="CS ChemDraw Drawing" r:id="rId3" imgW="6005730" imgH="2709461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6792" y="2246229"/>
                        <a:ext cx="7493000" cy="339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1618" y="6301652"/>
            <a:ext cx="86586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Au : Hashmi </a:t>
            </a:r>
            <a:r>
              <a:rPr lang="en-US" sz="1100" i="1" dirty="0" err="1" smtClean="0"/>
              <a:t>Synlett</a:t>
            </a:r>
            <a:r>
              <a:rPr lang="en-US" sz="1100" dirty="0" smtClean="0"/>
              <a:t> </a:t>
            </a:r>
            <a:r>
              <a:rPr lang="en-US" sz="1100" b="1" dirty="0"/>
              <a:t>2007</a:t>
            </a:r>
            <a:r>
              <a:rPr lang="en-US" sz="1100" dirty="0"/>
              <a:t>, 1763 – </a:t>
            </a:r>
            <a:r>
              <a:rPr lang="en-US" sz="1100" dirty="0" smtClean="0"/>
              <a:t>1766; (b) </a:t>
            </a:r>
            <a:r>
              <a:rPr lang="en-US" sz="1100" dirty="0" err="1" smtClean="0"/>
              <a:t>Gagosz</a:t>
            </a:r>
            <a:r>
              <a:rPr lang="en-US" sz="1100" dirty="0" smtClean="0"/>
              <a:t> </a:t>
            </a:r>
            <a:r>
              <a:rPr lang="nn-NO" sz="1100" i="1" dirty="0" smtClean="0"/>
              <a:t>Org</a:t>
            </a:r>
            <a:r>
              <a:rPr lang="nn-NO" sz="1100" i="1" dirty="0"/>
              <a:t>. Lett. </a:t>
            </a:r>
            <a:r>
              <a:rPr lang="nn-NO" sz="1100" b="1" dirty="0"/>
              <a:t>2008</a:t>
            </a:r>
            <a:r>
              <a:rPr lang="nn-NO" sz="1100" dirty="0"/>
              <a:t>, </a:t>
            </a:r>
            <a:r>
              <a:rPr lang="nn-NO" sz="1100" i="1" dirty="0" smtClean="0"/>
              <a:t>10</a:t>
            </a:r>
            <a:r>
              <a:rPr lang="nn-NO" sz="1100" dirty="0" smtClean="0"/>
              <a:t>, </a:t>
            </a:r>
            <a:r>
              <a:rPr lang="nn-NO" sz="1100" dirty="0"/>
              <a:t>925 – 928.</a:t>
            </a:r>
          </a:p>
          <a:p>
            <a:r>
              <a:rPr lang="en-US" sz="1100" dirty="0" smtClean="0"/>
              <a:t>Cu : </a:t>
            </a:r>
            <a:r>
              <a:rPr lang="de-DE" sz="1100" dirty="0" smtClean="0"/>
              <a:t>Urabe </a:t>
            </a:r>
            <a:r>
              <a:rPr lang="de-DE" sz="1100" i="1" dirty="0"/>
              <a:t>J. Am. Chem. </a:t>
            </a:r>
            <a:r>
              <a:rPr lang="de-DE" sz="1100" i="1" dirty="0" smtClean="0"/>
              <a:t>Soc. </a:t>
            </a:r>
            <a:r>
              <a:rPr lang="de-DE" sz="1100" b="1" dirty="0" smtClean="0"/>
              <a:t>2008</a:t>
            </a:r>
            <a:r>
              <a:rPr lang="de-DE" sz="1100" dirty="0"/>
              <a:t>, </a:t>
            </a:r>
            <a:r>
              <a:rPr lang="de-DE" sz="1100" i="1" dirty="0"/>
              <a:t>130</a:t>
            </a:r>
            <a:r>
              <a:rPr lang="de-DE" sz="1100" dirty="0"/>
              <a:t>, 1820 – 1821.</a:t>
            </a:r>
          </a:p>
          <a:p>
            <a:r>
              <a:rPr lang="de-DE" sz="1100" dirty="0" smtClean="0"/>
              <a:t>.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8290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5694" y="327548"/>
            <a:ext cx="4965026" cy="1280890"/>
          </a:xfrm>
        </p:spPr>
        <p:txBody>
          <a:bodyPr/>
          <a:lstStyle/>
          <a:p>
            <a:r>
              <a:rPr lang="fr-FR" dirty="0" smtClean="0"/>
              <a:t>Table of Contents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0234" y="1361209"/>
            <a:ext cx="10544848" cy="54967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Introduction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I/ </a:t>
            </a:r>
            <a:r>
              <a:rPr lang="fr-FR" dirty="0" err="1" smtClean="0"/>
              <a:t>Synthesis</a:t>
            </a:r>
            <a:r>
              <a:rPr lang="fr-FR" dirty="0" smtClean="0"/>
              <a:t> of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II/ Addition </a:t>
            </a:r>
            <a:r>
              <a:rPr lang="fr-FR" dirty="0" err="1"/>
              <a:t>R</a:t>
            </a:r>
            <a:r>
              <a:rPr lang="fr-FR" dirty="0" err="1" smtClean="0"/>
              <a:t>eaction</a:t>
            </a:r>
            <a:r>
              <a:rPr lang="fr-FR" dirty="0" smtClean="0"/>
              <a:t> to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chemeClr val="accent1"/>
                </a:solidFill>
              </a:rPr>
              <a:t>III/ </a:t>
            </a:r>
            <a:r>
              <a:rPr lang="fr-FR" b="1" dirty="0" err="1" smtClean="0">
                <a:solidFill>
                  <a:schemeClr val="accent1"/>
                </a:solidFill>
              </a:rPr>
              <a:t>Ynamides</a:t>
            </a:r>
            <a:r>
              <a:rPr lang="fr-FR" b="1" dirty="0" smtClean="0">
                <a:solidFill>
                  <a:schemeClr val="accent1"/>
                </a:solidFill>
              </a:rPr>
              <a:t> in </a:t>
            </a:r>
            <a:r>
              <a:rPr lang="fr-FR" b="1" dirty="0" err="1">
                <a:solidFill>
                  <a:schemeClr val="accent1"/>
                </a:solidFill>
              </a:rPr>
              <a:t>C</a:t>
            </a:r>
            <a:r>
              <a:rPr lang="fr-FR" b="1" dirty="0" err="1" smtClean="0">
                <a:solidFill>
                  <a:schemeClr val="accent1"/>
                </a:solidFill>
              </a:rPr>
              <a:t>ycloaddition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R</a:t>
            </a:r>
            <a:r>
              <a:rPr lang="fr-FR" b="1" dirty="0" err="1" smtClean="0">
                <a:solidFill>
                  <a:schemeClr val="accent1"/>
                </a:solidFill>
              </a:rPr>
              <a:t>eactions</a:t>
            </a:r>
            <a:endParaRPr lang="fr-FR" b="1" dirty="0" smtClean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</a:pPr>
            <a:r>
              <a:rPr lang="fr-FR" dirty="0" smtClean="0"/>
              <a:t>IV/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eactions</a:t>
            </a:r>
            <a:r>
              <a:rPr lang="fr-FR" dirty="0" smtClean="0"/>
              <a:t> of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V/ </a:t>
            </a:r>
            <a:r>
              <a:rPr lang="fr-FR" dirty="0" err="1" smtClean="0"/>
              <a:t>Ynamides</a:t>
            </a:r>
            <a:r>
              <a:rPr lang="fr-FR" dirty="0" smtClean="0"/>
              <a:t> in Total </a:t>
            </a:r>
            <a:r>
              <a:rPr lang="fr-FR" dirty="0" err="1" smtClean="0"/>
              <a:t>Synthesis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0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11183793" cy="1280890"/>
          </a:xfrm>
        </p:spPr>
        <p:txBody>
          <a:bodyPr/>
          <a:lstStyle/>
          <a:p>
            <a:r>
              <a:rPr lang="en-US" dirty="0"/>
              <a:t>III/ </a:t>
            </a:r>
            <a:r>
              <a:rPr lang="en-US" dirty="0" err="1"/>
              <a:t>Ynamides</a:t>
            </a:r>
            <a:r>
              <a:rPr lang="en-US" dirty="0"/>
              <a:t> in Cycloaddition Reactions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III-1/ [2+2] </a:t>
            </a:r>
            <a:r>
              <a:rPr lang="fr-FR" sz="2400" b="1" dirty="0" err="1" smtClean="0">
                <a:solidFill>
                  <a:schemeClr val="accent1"/>
                </a:solidFill>
              </a:rPr>
              <a:t>Cycloaddition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26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565602"/>
              </p:ext>
            </p:extLst>
          </p:nvPr>
        </p:nvGraphicFramePr>
        <p:xfrm>
          <a:off x="2346594" y="2064316"/>
          <a:ext cx="7013840" cy="3306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06" name="CS ChemDraw Drawing" r:id="rId3" imgW="5611072" imgH="2645425" progId="ChemDraw.Document.6.0">
                  <p:embed/>
                </p:oleObj>
              </mc:Choice>
              <mc:Fallback>
                <p:oleObj name="CS ChemDraw Drawing" r:id="rId3" imgW="5611072" imgH="26454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6594" y="2064316"/>
                        <a:ext cx="7013840" cy="3306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1618" y="6301652"/>
            <a:ext cx="86586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(a) Tam </a:t>
            </a:r>
            <a:r>
              <a:rPr lang="nn-NO" sz="1100" i="1" dirty="0" smtClean="0"/>
              <a:t>Org</a:t>
            </a:r>
            <a:r>
              <a:rPr lang="nn-NO" sz="1100" i="1" dirty="0"/>
              <a:t>. Lett. </a:t>
            </a:r>
            <a:r>
              <a:rPr lang="nn-NO" sz="1100" b="1" dirty="0"/>
              <a:t>2005</a:t>
            </a:r>
            <a:r>
              <a:rPr lang="nn-NO" sz="1100" dirty="0"/>
              <a:t>, </a:t>
            </a:r>
            <a:r>
              <a:rPr lang="nn-NO" sz="1100" i="1" dirty="0"/>
              <a:t>7</a:t>
            </a:r>
            <a:r>
              <a:rPr lang="nn-NO" sz="1100" dirty="0"/>
              <a:t>, 3681 </a:t>
            </a:r>
            <a:r>
              <a:rPr lang="nn-NO" sz="1100" dirty="0" smtClean="0"/>
              <a:t>– 3684; (b) </a:t>
            </a:r>
            <a:r>
              <a:rPr lang="en-US" sz="1100" dirty="0" err="1" smtClean="0"/>
              <a:t>Danheiser</a:t>
            </a:r>
            <a:r>
              <a:rPr lang="en-US" sz="1100" dirty="0" smtClean="0"/>
              <a:t> </a:t>
            </a:r>
            <a:r>
              <a:rPr lang="en-US" sz="1100" i="1" dirty="0"/>
              <a:t>Tetrahedron </a:t>
            </a:r>
            <a:r>
              <a:rPr lang="en-US" sz="1100" b="1" dirty="0"/>
              <a:t>2006</a:t>
            </a:r>
            <a:r>
              <a:rPr lang="en-US" sz="1100" dirty="0"/>
              <a:t>, </a:t>
            </a:r>
            <a:r>
              <a:rPr lang="en-US" sz="1100" i="1" dirty="0"/>
              <a:t>62</a:t>
            </a:r>
            <a:r>
              <a:rPr lang="en-US" sz="1100" dirty="0"/>
              <a:t>, 3815 – 3822.</a:t>
            </a:r>
            <a:endParaRPr lang="nn-NO" sz="1100" dirty="0"/>
          </a:p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741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11183793" cy="1280890"/>
          </a:xfrm>
        </p:spPr>
        <p:txBody>
          <a:bodyPr/>
          <a:lstStyle/>
          <a:p>
            <a:r>
              <a:rPr lang="en-US" dirty="0"/>
              <a:t>III/ </a:t>
            </a:r>
            <a:r>
              <a:rPr lang="en-US" dirty="0" err="1"/>
              <a:t>Ynamides</a:t>
            </a:r>
            <a:r>
              <a:rPr lang="en-US" dirty="0"/>
              <a:t> in Cycloaddition Reactions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III-1/ [2+2] </a:t>
            </a:r>
            <a:r>
              <a:rPr lang="fr-FR" sz="2400" b="1" dirty="0" err="1" smtClean="0">
                <a:solidFill>
                  <a:schemeClr val="accent1"/>
                </a:solidFill>
              </a:rPr>
              <a:t>Cycloaddition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27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527116"/>
              </p:ext>
            </p:extLst>
          </p:nvPr>
        </p:nvGraphicFramePr>
        <p:xfrm>
          <a:off x="1795428" y="2108463"/>
          <a:ext cx="7762875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31" name="CS ChemDraw Drawing" r:id="rId3" imgW="6213104" imgH="2701887" progId="ChemDraw.Document.6.0">
                  <p:embed/>
                </p:oleObj>
              </mc:Choice>
              <mc:Fallback>
                <p:oleObj name="CS ChemDraw Drawing" r:id="rId3" imgW="6213104" imgH="2701887" progId="ChemDraw.Document.6.0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428" y="2108463"/>
                        <a:ext cx="7762875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1618" y="6301652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err="1" smtClean="0"/>
              <a:t>Hsung</a:t>
            </a:r>
            <a:r>
              <a:rPr lang="fr-CH" sz="1100" dirty="0" smtClean="0"/>
              <a:t> </a:t>
            </a:r>
            <a:r>
              <a:rPr lang="en-US" sz="1100" i="1" dirty="0" err="1" smtClean="0"/>
              <a:t>Synlett</a:t>
            </a:r>
            <a:r>
              <a:rPr lang="en-US" sz="1100" i="1" dirty="0" smtClean="0"/>
              <a:t> </a:t>
            </a:r>
            <a:r>
              <a:rPr lang="en-US" sz="1100" b="1" dirty="0" smtClean="0"/>
              <a:t>2007</a:t>
            </a:r>
            <a:r>
              <a:rPr lang="en-US" sz="1100" dirty="0"/>
              <a:t>, 1656 – 1662.</a:t>
            </a:r>
            <a:endParaRPr lang="de-DE" sz="11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109968" y="5006475"/>
            <a:ext cx="12204831" cy="3253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600" dirty="0" smtClean="0"/>
              <a:t>2 </a:t>
            </a:r>
            <a:r>
              <a:rPr lang="fr-FR" sz="1600" dirty="0" err="1" smtClean="0"/>
              <a:t>carbons</a:t>
            </a:r>
            <a:r>
              <a:rPr lang="fr-FR" sz="1600" dirty="0" smtClean="0"/>
              <a:t> homologation of </a:t>
            </a:r>
            <a:r>
              <a:rPr lang="fr-FR" sz="1600" dirty="0" err="1" smtClean="0"/>
              <a:t>aldehyde</a:t>
            </a:r>
            <a:r>
              <a:rPr lang="fr-FR" sz="1600" dirty="0" smtClean="0"/>
              <a:t>/</a:t>
            </a:r>
            <a:r>
              <a:rPr lang="fr-FR" sz="1600" dirty="0" err="1" smtClean="0"/>
              <a:t>ketone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6412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11183793" cy="1280890"/>
          </a:xfrm>
        </p:spPr>
        <p:txBody>
          <a:bodyPr/>
          <a:lstStyle/>
          <a:p>
            <a:r>
              <a:rPr lang="en-US" dirty="0"/>
              <a:t>III/ </a:t>
            </a:r>
            <a:r>
              <a:rPr lang="en-US" dirty="0" err="1"/>
              <a:t>Ynamides</a:t>
            </a:r>
            <a:r>
              <a:rPr lang="en-US" dirty="0"/>
              <a:t> in Cycloaddition Reactions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III-2/ [3+2] </a:t>
            </a:r>
            <a:r>
              <a:rPr lang="fr-FR" sz="2400" b="1" dirty="0" err="1" smtClean="0">
                <a:solidFill>
                  <a:schemeClr val="accent1"/>
                </a:solidFill>
              </a:rPr>
              <a:t>Cycloaddition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28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514416"/>
              </p:ext>
            </p:extLst>
          </p:nvPr>
        </p:nvGraphicFramePr>
        <p:xfrm>
          <a:off x="2389777" y="1527246"/>
          <a:ext cx="7756525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6" name="CS ChemDraw Drawing" r:id="rId3" imgW="6208238" imgH="2696968" progId="ChemDraw.Document.6.0">
                  <p:embed/>
                </p:oleObj>
              </mc:Choice>
              <mc:Fallback>
                <p:oleObj name="CS ChemDraw Drawing" r:id="rId3" imgW="6208238" imgH="2696968" progId="ChemDraw.Document.6.0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9777" y="1527246"/>
                        <a:ext cx="7756525" cy="335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1618" y="6301652"/>
            <a:ext cx="86586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100" dirty="0" smtClean="0"/>
              <a:t>Cu : (a) </a:t>
            </a:r>
            <a:r>
              <a:rPr lang="en-US" sz="1100" dirty="0" err="1"/>
              <a:t>Cintrat</a:t>
            </a:r>
            <a:r>
              <a:rPr lang="en-US" sz="1100" dirty="0"/>
              <a:t> </a:t>
            </a:r>
            <a:r>
              <a:rPr lang="en-US" sz="1100" i="1" dirty="0"/>
              <a:t>Tetrahedron</a:t>
            </a:r>
            <a:r>
              <a:rPr lang="en-US" sz="1100" dirty="0"/>
              <a:t> </a:t>
            </a:r>
            <a:r>
              <a:rPr lang="en-US" sz="1100" b="1" dirty="0"/>
              <a:t>2006</a:t>
            </a:r>
            <a:r>
              <a:rPr lang="en-US" sz="1100" dirty="0"/>
              <a:t>, </a:t>
            </a:r>
            <a:r>
              <a:rPr lang="en-US" sz="1100" i="1" dirty="0"/>
              <a:t>62</a:t>
            </a:r>
            <a:r>
              <a:rPr lang="en-US" sz="1100" dirty="0"/>
              <a:t>, 3837 – </a:t>
            </a:r>
            <a:r>
              <a:rPr lang="en-US" sz="1100" dirty="0" smtClean="0"/>
              <a:t>3842;</a:t>
            </a:r>
            <a:r>
              <a:rPr lang="fr-CH" sz="1100" dirty="0" smtClean="0"/>
              <a:t> </a:t>
            </a:r>
            <a:r>
              <a:rPr lang="en-US" sz="1100" dirty="0" smtClean="0"/>
              <a:t>(b) </a:t>
            </a:r>
            <a:r>
              <a:rPr lang="fr-CH" sz="1100" dirty="0" err="1" smtClean="0"/>
              <a:t>Hsung</a:t>
            </a:r>
            <a:r>
              <a:rPr lang="fr-CH" sz="1100" dirty="0" smtClean="0"/>
              <a:t> </a:t>
            </a:r>
            <a:r>
              <a:rPr lang="en-US" sz="1100" i="1" dirty="0"/>
              <a:t>Org. </a:t>
            </a:r>
            <a:r>
              <a:rPr lang="en-US" sz="1100" i="1" dirty="0" err="1"/>
              <a:t>Biomol</a:t>
            </a:r>
            <a:r>
              <a:rPr lang="en-US" sz="1100" i="1" dirty="0"/>
              <a:t>. Chem. </a:t>
            </a:r>
            <a:r>
              <a:rPr lang="en-US" sz="1100" b="1" dirty="0"/>
              <a:t>2006</a:t>
            </a:r>
            <a:r>
              <a:rPr lang="en-US" sz="1100" dirty="0"/>
              <a:t>, </a:t>
            </a:r>
            <a:r>
              <a:rPr lang="en-US" sz="1100" i="1" dirty="0"/>
              <a:t>4</a:t>
            </a:r>
            <a:r>
              <a:rPr lang="en-US" sz="1100" dirty="0"/>
              <a:t>, 2679 – </a:t>
            </a:r>
            <a:r>
              <a:rPr lang="en-US" sz="1100" dirty="0" smtClean="0"/>
              <a:t>2682.</a:t>
            </a:r>
          </a:p>
          <a:p>
            <a:r>
              <a:rPr lang="en-US" sz="1100" dirty="0" smtClean="0"/>
              <a:t>Ru : </a:t>
            </a:r>
            <a:r>
              <a:rPr lang="en-US" sz="1100" dirty="0" err="1" smtClean="0"/>
              <a:t>Cintrat</a:t>
            </a:r>
            <a:r>
              <a:rPr lang="en-US" sz="1100" dirty="0" smtClean="0"/>
              <a:t> </a:t>
            </a:r>
            <a:r>
              <a:rPr lang="en-US" sz="1100" i="1" dirty="0"/>
              <a:t>Tetrahedron</a:t>
            </a:r>
            <a:r>
              <a:rPr lang="en-US" sz="1100" dirty="0"/>
              <a:t> </a:t>
            </a:r>
            <a:r>
              <a:rPr lang="en-US" sz="1100" b="1" dirty="0"/>
              <a:t>2007</a:t>
            </a:r>
            <a:r>
              <a:rPr lang="en-US" sz="1100" dirty="0"/>
              <a:t>, </a:t>
            </a:r>
            <a:r>
              <a:rPr lang="en-US" sz="1100" i="1" dirty="0"/>
              <a:t>63</a:t>
            </a:r>
            <a:r>
              <a:rPr lang="en-US" sz="1100" dirty="0"/>
              <a:t>, 8094 – 8098.</a:t>
            </a:r>
          </a:p>
        </p:txBody>
      </p:sp>
    </p:spTree>
    <p:extLst>
      <p:ext uri="{BB962C8B-B14F-4D97-AF65-F5344CB8AC3E}">
        <p14:creationId xmlns:p14="http://schemas.microsoft.com/office/powerpoint/2010/main" val="19242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11183793" cy="1280890"/>
          </a:xfrm>
        </p:spPr>
        <p:txBody>
          <a:bodyPr/>
          <a:lstStyle/>
          <a:p>
            <a:r>
              <a:rPr lang="en-US" dirty="0"/>
              <a:t>III/ </a:t>
            </a:r>
            <a:r>
              <a:rPr lang="en-US" dirty="0" err="1"/>
              <a:t>Ynamides</a:t>
            </a:r>
            <a:r>
              <a:rPr lang="en-US" dirty="0"/>
              <a:t> in Cycloaddition Reactions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III-3/ [4+2] </a:t>
            </a:r>
            <a:r>
              <a:rPr lang="fr-FR" sz="2400" b="1" dirty="0" err="1" smtClean="0">
                <a:solidFill>
                  <a:schemeClr val="accent1"/>
                </a:solidFill>
              </a:rPr>
              <a:t>Cycloaddition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29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618" y="6301652"/>
            <a:ext cx="96402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(a) </a:t>
            </a:r>
            <a:r>
              <a:rPr lang="en-US" sz="1100" dirty="0" err="1" smtClean="0"/>
              <a:t>Witulsky</a:t>
            </a:r>
            <a:r>
              <a:rPr lang="en-US" sz="1100" dirty="0" smtClean="0"/>
              <a:t> </a:t>
            </a:r>
            <a:r>
              <a:rPr lang="en-US" sz="1100" i="1" dirty="0" err="1" smtClean="0"/>
              <a:t>Synlett</a:t>
            </a:r>
            <a:r>
              <a:rPr lang="en-US" sz="1100" dirty="0" smtClean="0"/>
              <a:t> </a:t>
            </a:r>
            <a:r>
              <a:rPr lang="en-US" sz="1100" b="1" dirty="0"/>
              <a:t>2003</a:t>
            </a:r>
            <a:r>
              <a:rPr lang="en-US" sz="1100" dirty="0"/>
              <a:t>, 708 </a:t>
            </a:r>
            <a:r>
              <a:rPr lang="en-US" sz="1100" dirty="0" smtClean="0"/>
              <a:t>– 710; (b) </a:t>
            </a:r>
            <a:r>
              <a:rPr lang="fr-CH" sz="1100" dirty="0" err="1" smtClean="0"/>
              <a:t>Hsung</a:t>
            </a:r>
            <a:r>
              <a:rPr lang="fr-CH" sz="1100" dirty="0" smtClean="0"/>
              <a:t> </a:t>
            </a:r>
            <a:r>
              <a:rPr lang="en-US" sz="1100" i="1" dirty="0"/>
              <a:t>J. </a:t>
            </a:r>
            <a:r>
              <a:rPr lang="en-US" sz="1100" i="1" dirty="0" smtClean="0"/>
              <a:t>Org. Chem</a:t>
            </a:r>
            <a:r>
              <a:rPr lang="en-US" sz="1100" i="1" dirty="0"/>
              <a:t>. </a:t>
            </a:r>
            <a:r>
              <a:rPr lang="en-US" sz="1100" b="1" dirty="0"/>
              <a:t>2006</a:t>
            </a:r>
            <a:r>
              <a:rPr lang="en-US" sz="1100" dirty="0"/>
              <a:t>, </a:t>
            </a:r>
            <a:r>
              <a:rPr lang="en-US" sz="1100" i="1" dirty="0"/>
              <a:t>71</a:t>
            </a:r>
            <a:r>
              <a:rPr lang="en-US" sz="1100" dirty="0"/>
              <a:t>, 4170 – </a:t>
            </a:r>
            <a:r>
              <a:rPr lang="en-US" sz="1100" dirty="0" smtClean="0"/>
              <a:t>4177; </a:t>
            </a:r>
            <a:r>
              <a:rPr lang="en-US" sz="1100" dirty="0" smtClean="0"/>
              <a:t>(c) </a:t>
            </a:r>
            <a:r>
              <a:rPr lang="de-DE" sz="1100" dirty="0" smtClean="0"/>
              <a:t>Danheiser </a:t>
            </a:r>
            <a:r>
              <a:rPr lang="de-DE" sz="1100" i="1" dirty="0"/>
              <a:t>J. Am. Chem. Soc. </a:t>
            </a:r>
            <a:r>
              <a:rPr lang="de-DE" sz="1100" b="1" dirty="0"/>
              <a:t>2005</a:t>
            </a:r>
            <a:r>
              <a:rPr lang="de-DE" sz="1100" dirty="0"/>
              <a:t>, </a:t>
            </a:r>
            <a:r>
              <a:rPr lang="de-DE" sz="1100" i="1" dirty="0" smtClean="0"/>
              <a:t>127</a:t>
            </a:r>
            <a:r>
              <a:rPr lang="de-DE" sz="1100" dirty="0" smtClean="0"/>
              <a:t>, 5776 </a:t>
            </a:r>
            <a:r>
              <a:rPr lang="de-DE" sz="1100" dirty="0"/>
              <a:t>– 5777.</a:t>
            </a:r>
          </a:p>
          <a:p>
            <a:r>
              <a:rPr lang="en-US" sz="1100" dirty="0" smtClean="0"/>
              <a:t> </a:t>
            </a:r>
            <a:endParaRPr lang="en-US" sz="11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748620"/>
              </p:ext>
            </p:extLst>
          </p:nvPr>
        </p:nvGraphicFramePr>
        <p:xfrm>
          <a:off x="3740428" y="1757056"/>
          <a:ext cx="5442025" cy="4065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7" name="CS ChemDraw Drawing" r:id="rId3" imgW="4353620" imgH="3252111" progId="ChemDraw.Document.6.0">
                  <p:embed/>
                </p:oleObj>
              </mc:Choice>
              <mc:Fallback>
                <p:oleObj name="CS ChemDraw Drawing" r:id="rId3" imgW="4353620" imgH="32521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0428" y="1757056"/>
                        <a:ext cx="5442025" cy="4065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4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11183793" cy="1280890"/>
          </a:xfrm>
        </p:spPr>
        <p:txBody>
          <a:bodyPr/>
          <a:lstStyle/>
          <a:p>
            <a:r>
              <a:rPr lang="en-US" dirty="0"/>
              <a:t>III/ </a:t>
            </a:r>
            <a:r>
              <a:rPr lang="en-US" dirty="0" err="1"/>
              <a:t>Ynamides</a:t>
            </a:r>
            <a:r>
              <a:rPr lang="en-US" dirty="0"/>
              <a:t> in Cycloaddition Reactions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III-4/ [2+2+1] </a:t>
            </a:r>
            <a:r>
              <a:rPr lang="fr-FR" sz="2400" b="1" dirty="0" err="1" smtClean="0">
                <a:solidFill>
                  <a:schemeClr val="accent1"/>
                </a:solidFill>
              </a:rPr>
              <a:t>Cycloaddition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30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43075"/>
              </p:ext>
            </p:extLst>
          </p:nvPr>
        </p:nvGraphicFramePr>
        <p:xfrm>
          <a:off x="2165350" y="2016125"/>
          <a:ext cx="7377113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98" name="CS ChemDraw Drawing" r:id="rId3" imgW="5902004" imgH="2837438" progId="ChemDraw.Document.6.0">
                  <p:embed/>
                </p:oleObj>
              </mc:Choice>
              <mc:Fallback>
                <p:oleObj name="CS ChemDraw Drawing" r:id="rId3" imgW="5902004" imgH="2837438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5350" y="2016125"/>
                        <a:ext cx="7377113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1618" y="6301652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Witulsky </a:t>
            </a:r>
            <a:r>
              <a:rPr lang="de-DE" sz="1100" i="1" dirty="0" smtClean="0"/>
              <a:t>Angew</a:t>
            </a:r>
            <a:r>
              <a:rPr lang="de-DE" sz="1100" i="1" dirty="0"/>
              <a:t>. Chem. Int. Ed. </a:t>
            </a:r>
            <a:r>
              <a:rPr lang="de-DE" sz="1100" b="1" dirty="0"/>
              <a:t>1998</a:t>
            </a:r>
            <a:r>
              <a:rPr lang="de-DE" sz="1100" dirty="0"/>
              <a:t>, </a:t>
            </a:r>
            <a:r>
              <a:rPr lang="de-DE" sz="1100" i="1" dirty="0" smtClean="0"/>
              <a:t>37</a:t>
            </a:r>
            <a:r>
              <a:rPr lang="de-DE" sz="1100" dirty="0" smtClean="0"/>
              <a:t>, 489-492.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096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11183793" cy="1280890"/>
          </a:xfrm>
        </p:spPr>
        <p:txBody>
          <a:bodyPr/>
          <a:lstStyle/>
          <a:p>
            <a:r>
              <a:rPr lang="en-US" dirty="0"/>
              <a:t>III/ </a:t>
            </a:r>
            <a:r>
              <a:rPr lang="en-US" dirty="0" err="1"/>
              <a:t>Ynamides</a:t>
            </a:r>
            <a:r>
              <a:rPr lang="en-US" dirty="0"/>
              <a:t> in Cycloaddition Reactions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III-5/ [2+2+2] </a:t>
            </a:r>
            <a:r>
              <a:rPr lang="fr-FR" sz="2400" b="1" dirty="0" err="1" smtClean="0">
                <a:solidFill>
                  <a:schemeClr val="accent1"/>
                </a:solidFill>
              </a:rPr>
              <a:t>Cycloaddition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31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626149"/>
              </p:ext>
            </p:extLst>
          </p:nvPr>
        </p:nvGraphicFramePr>
        <p:xfrm>
          <a:off x="2780734" y="3076552"/>
          <a:ext cx="6105116" cy="110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8" name="CS ChemDraw Drawing" r:id="rId3" imgW="4884093" imgH="883690" progId="ChemDraw.Document.6.0">
                  <p:embed/>
                </p:oleObj>
              </mc:Choice>
              <mc:Fallback>
                <p:oleObj name="CS ChemDraw Drawing" r:id="rId3" imgW="4884093" imgH="8836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0734" y="3076552"/>
                        <a:ext cx="6105116" cy="110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1618" y="6301652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Witulsky </a:t>
            </a:r>
            <a:r>
              <a:rPr lang="de-DE" sz="1100" i="1" dirty="0" smtClean="0"/>
              <a:t>Angew</a:t>
            </a:r>
            <a:r>
              <a:rPr lang="de-DE" sz="1100" i="1" dirty="0"/>
              <a:t>. Chem. </a:t>
            </a:r>
            <a:r>
              <a:rPr lang="de-DE" sz="1100" b="1" dirty="0"/>
              <a:t>1999</a:t>
            </a:r>
            <a:r>
              <a:rPr lang="de-DE" sz="1100" dirty="0"/>
              <a:t>, </a:t>
            </a:r>
            <a:r>
              <a:rPr lang="de-DE" sz="1100" i="1" dirty="0"/>
              <a:t>111</a:t>
            </a:r>
            <a:r>
              <a:rPr lang="de-DE" sz="1100" dirty="0"/>
              <a:t>, 2521 – 2524</a:t>
            </a:r>
            <a:r>
              <a:rPr lang="de-DE" sz="1100" i="1" dirty="0"/>
              <a:t>; Angew. </a:t>
            </a:r>
            <a:r>
              <a:rPr lang="de-DE" sz="1100" i="1" dirty="0" smtClean="0"/>
              <a:t>Chem. Int</a:t>
            </a:r>
            <a:r>
              <a:rPr lang="de-DE" sz="1100" i="1" dirty="0"/>
              <a:t>. Ed</a:t>
            </a:r>
            <a:r>
              <a:rPr lang="de-DE" sz="1100" dirty="0"/>
              <a:t>. </a:t>
            </a:r>
            <a:r>
              <a:rPr lang="de-DE" sz="1100" b="1" dirty="0"/>
              <a:t>1999</a:t>
            </a:r>
            <a:r>
              <a:rPr lang="de-DE" sz="1100" dirty="0"/>
              <a:t>, </a:t>
            </a:r>
            <a:r>
              <a:rPr lang="de-DE" sz="1100" i="1" dirty="0"/>
              <a:t>38</a:t>
            </a:r>
            <a:r>
              <a:rPr lang="de-DE" sz="1100" dirty="0"/>
              <a:t>, 2426 – </a:t>
            </a:r>
            <a:r>
              <a:rPr lang="de-DE" sz="1100" dirty="0" smtClean="0"/>
              <a:t>2430.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395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11183793" cy="1280890"/>
          </a:xfrm>
        </p:spPr>
        <p:txBody>
          <a:bodyPr/>
          <a:lstStyle/>
          <a:p>
            <a:r>
              <a:rPr lang="en-US" dirty="0"/>
              <a:t>III/ </a:t>
            </a:r>
            <a:r>
              <a:rPr lang="en-US" dirty="0" err="1"/>
              <a:t>Ynamides</a:t>
            </a:r>
            <a:r>
              <a:rPr lang="en-US" dirty="0"/>
              <a:t> in Cycloaddition Reactions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III-5/ [2+2+2] </a:t>
            </a:r>
            <a:r>
              <a:rPr lang="fr-FR" sz="2400" b="1" dirty="0" err="1" smtClean="0">
                <a:solidFill>
                  <a:schemeClr val="accent1"/>
                </a:solidFill>
              </a:rPr>
              <a:t>Cycloaddition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32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180076"/>
              </p:ext>
            </p:extLst>
          </p:nvPr>
        </p:nvGraphicFramePr>
        <p:xfrm>
          <a:off x="3292475" y="2678113"/>
          <a:ext cx="48768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2" name="CS ChemDraw Drawing" r:id="rId3" imgW="3902678" imgH="1459735" progId="ChemDraw.Document.6.0">
                  <p:embed/>
                </p:oleObj>
              </mc:Choice>
              <mc:Fallback>
                <p:oleObj name="CS ChemDraw Drawing" r:id="rId3" imgW="3902678" imgH="1459735" progId="ChemDraw.Document.6.0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2475" y="2678113"/>
                        <a:ext cx="4876800" cy="182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3149411" y="4795697"/>
            <a:ext cx="6078584" cy="1256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600" dirty="0" err="1" smtClean="0"/>
              <a:t>Intermelocular</a:t>
            </a:r>
            <a:r>
              <a:rPr lang="fr-FR" sz="1600" dirty="0" smtClean="0"/>
              <a:t> versions </a:t>
            </a:r>
            <a:r>
              <a:rPr lang="fr-FR" sz="1600" dirty="0" err="1" smtClean="0"/>
              <a:t>were</a:t>
            </a:r>
            <a:r>
              <a:rPr lang="fr-FR" sz="1600" dirty="0" smtClean="0"/>
              <a:t> </a:t>
            </a:r>
            <a:r>
              <a:rPr lang="fr-FR" sz="1600" dirty="0" err="1" smtClean="0"/>
              <a:t>also</a:t>
            </a:r>
            <a:r>
              <a:rPr lang="fr-FR" sz="1600" dirty="0" smtClean="0"/>
              <a:t> </a:t>
            </a:r>
            <a:r>
              <a:rPr lang="fr-FR" sz="1600" dirty="0" err="1" smtClean="0"/>
              <a:t>reported</a:t>
            </a:r>
            <a:endParaRPr lang="fr-FR" b="1" i="1" dirty="0"/>
          </a:p>
        </p:txBody>
      </p:sp>
      <p:sp>
        <p:nvSpPr>
          <p:cNvPr id="8" name="Rectangle 7"/>
          <p:cNvSpPr/>
          <p:nvPr/>
        </p:nvSpPr>
        <p:spPr>
          <a:xfrm>
            <a:off x="261618" y="6301652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Aubert &amp; </a:t>
            </a:r>
            <a:r>
              <a:rPr lang="en-US" sz="1100" dirty="0" err="1" smtClean="0"/>
              <a:t>Malacria</a:t>
            </a:r>
            <a:r>
              <a:rPr lang="en-US" sz="1100" dirty="0" smtClean="0"/>
              <a:t> </a:t>
            </a:r>
            <a:r>
              <a:rPr lang="en-US" sz="1100" i="1" dirty="0"/>
              <a:t>Chem. Eur. J. </a:t>
            </a:r>
            <a:r>
              <a:rPr lang="en-US" sz="1100" b="1" dirty="0"/>
              <a:t>2009</a:t>
            </a:r>
            <a:r>
              <a:rPr lang="en-US" sz="1100" dirty="0"/>
              <a:t>, </a:t>
            </a:r>
            <a:r>
              <a:rPr lang="en-US" sz="1100" i="1" dirty="0"/>
              <a:t>15</a:t>
            </a:r>
            <a:r>
              <a:rPr lang="en-US" sz="1100" dirty="0"/>
              <a:t>, 2129 – 2139.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721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5694" y="327548"/>
            <a:ext cx="4965026" cy="1280890"/>
          </a:xfrm>
        </p:spPr>
        <p:txBody>
          <a:bodyPr/>
          <a:lstStyle/>
          <a:p>
            <a:r>
              <a:rPr lang="fr-FR" dirty="0" smtClean="0"/>
              <a:t>Table of Contents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0234" y="1361209"/>
            <a:ext cx="10544848" cy="54967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Introduction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I/ </a:t>
            </a:r>
            <a:r>
              <a:rPr lang="fr-FR" dirty="0" err="1" smtClean="0"/>
              <a:t>Synthesis</a:t>
            </a:r>
            <a:r>
              <a:rPr lang="fr-FR" dirty="0" smtClean="0"/>
              <a:t> of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II/ Addition </a:t>
            </a:r>
            <a:r>
              <a:rPr lang="fr-FR" dirty="0" err="1"/>
              <a:t>R</a:t>
            </a:r>
            <a:r>
              <a:rPr lang="fr-FR" dirty="0" err="1" smtClean="0"/>
              <a:t>eaction</a:t>
            </a:r>
            <a:r>
              <a:rPr lang="fr-FR" dirty="0" smtClean="0"/>
              <a:t> to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III/ </a:t>
            </a:r>
            <a:r>
              <a:rPr lang="fr-FR" dirty="0" err="1" smtClean="0"/>
              <a:t>Ynamides</a:t>
            </a:r>
            <a:r>
              <a:rPr lang="fr-FR" dirty="0" smtClean="0"/>
              <a:t> in </a:t>
            </a:r>
            <a:r>
              <a:rPr lang="fr-FR" dirty="0" err="1"/>
              <a:t>C</a:t>
            </a:r>
            <a:r>
              <a:rPr lang="fr-FR" dirty="0" err="1" smtClean="0"/>
              <a:t>ycloaddition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eactions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chemeClr val="accent1"/>
                </a:solidFill>
              </a:rPr>
              <a:t>IV/ </a:t>
            </a:r>
            <a:r>
              <a:rPr lang="fr-FR" b="1" dirty="0" err="1" smtClean="0">
                <a:solidFill>
                  <a:schemeClr val="accent1"/>
                </a:solidFill>
              </a:rPr>
              <a:t>Others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R</a:t>
            </a:r>
            <a:r>
              <a:rPr lang="fr-FR" b="1" dirty="0" err="1" smtClean="0">
                <a:solidFill>
                  <a:schemeClr val="accent1"/>
                </a:solidFill>
              </a:rPr>
              <a:t>eactions</a:t>
            </a:r>
            <a:r>
              <a:rPr lang="fr-FR" b="1" dirty="0" smtClean="0">
                <a:solidFill>
                  <a:schemeClr val="accent1"/>
                </a:solidFill>
              </a:rPr>
              <a:t> of </a:t>
            </a:r>
            <a:r>
              <a:rPr lang="fr-FR" b="1" dirty="0" err="1" smtClean="0">
                <a:solidFill>
                  <a:schemeClr val="accent1"/>
                </a:solidFill>
              </a:rPr>
              <a:t>Ynamides</a:t>
            </a:r>
            <a:endParaRPr lang="fr-FR" b="1" dirty="0" smtClean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</a:pPr>
            <a:r>
              <a:rPr lang="fr-FR" dirty="0" smtClean="0"/>
              <a:t>V/ </a:t>
            </a:r>
            <a:r>
              <a:rPr lang="fr-FR" dirty="0" err="1" smtClean="0"/>
              <a:t>Ynamides</a:t>
            </a:r>
            <a:r>
              <a:rPr lang="fr-FR" dirty="0" smtClean="0"/>
              <a:t> in Total </a:t>
            </a:r>
            <a:r>
              <a:rPr lang="fr-FR" dirty="0" err="1" smtClean="0"/>
              <a:t>Synthesis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5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7" y="246354"/>
            <a:ext cx="8911687" cy="1280890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7" y="5003108"/>
            <a:ext cx="9269435" cy="76287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ynamide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for simplification to all </a:t>
            </a:r>
            <a:r>
              <a:rPr lang="fr-FR" dirty="0" err="1" smtClean="0"/>
              <a:t>ynamine</a:t>
            </a:r>
            <a:r>
              <a:rPr lang="fr-FR" dirty="0" smtClean="0"/>
              <a:t> </a:t>
            </a:r>
            <a:r>
              <a:rPr lang="fr-FR" dirty="0" err="1" smtClean="0"/>
              <a:t>bearing</a:t>
            </a:r>
            <a:r>
              <a:rPr lang="fr-FR" dirty="0" smtClean="0"/>
              <a:t> an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withdrawing</a:t>
            </a:r>
            <a:r>
              <a:rPr lang="fr-FR" dirty="0" smtClean="0"/>
              <a:t> group (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mainly</a:t>
            </a:r>
            <a:r>
              <a:rPr lang="fr-FR" dirty="0" smtClean="0"/>
              <a:t> amide, carbamate and </a:t>
            </a:r>
            <a:r>
              <a:rPr lang="fr-FR" dirty="0" err="1" smtClean="0"/>
              <a:t>sulfonamide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/>
              <a:t>1</a:t>
            </a:r>
            <a:endParaRPr lang="fr-FR" sz="1600" i="1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99253"/>
              </p:ext>
            </p:extLst>
          </p:nvPr>
        </p:nvGraphicFramePr>
        <p:xfrm>
          <a:off x="3660661" y="1001982"/>
          <a:ext cx="4904590" cy="3674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" name="CS ChemDraw Drawing" r:id="rId3" imgW="3923672" imgH="2939599" progId="ChemDraw.Document.6.0">
                  <p:embed/>
                </p:oleObj>
              </mc:Choice>
              <mc:Fallback>
                <p:oleObj name="CS ChemDraw Drawing" r:id="rId3" imgW="3923672" imgH="29395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0661" y="1001982"/>
                        <a:ext cx="4904590" cy="3674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049326"/>
              </p:ext>
            </p:extLst>
          </p:nvPr>
        </p:nvGraphicFramePr>
        <p:xfrm>
          <a:off x="9666288" y="4900613"/>
          <a:ext cx="16668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" name="CS ChemDraw Drawing" r:id="rId5" imgW="1333276" imgH="772420" progId="ChemDraw.Document.6.0">
                  <p:embed/>
                </p:oleObj>
              </mc:Choice>
              <mc:Fallback>
                <p:oleObj name="CS ChemDraw Drawing" r:id="rId5" imgW="1333276" imgH="7724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66288" y="4900613"/>
                        <a:ext cx="1666875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2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11183793" cy="1280890"/>
          </a:xfrm>
        </p:spPr>
        <p:txBody>
          <a:bodyPr/>
          <a:lstStyle/>
          <a:p>
            <a:r>
              <a:rPr lang="en-US" dirty="0"/>
              <a:t>IV/ Others Reactions of </a:t>
            </a:r>
            <a:r>
              <a:rPr lang="en-US" dirty="0" err="1"/>
              <a:t>Ynamides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IV-1/ </a:t>
            </a:r>
            <a:r>
              <a:rPr lang="fr-FR" sz="2400" b="1" dirty="0" err="1" smtClean="0">
                <a:solidFill>
                  <a:schemeClr val="accent1"/>
                </a:solidFill>
              </a:rPr>
              <a:t>Reduction</a:t>
            </a:r>
            <a:r>
              <a:rPr lang="fr-FR" sz="2400" b="1" dirty="0" smtClean="0">
                <a:solidFill>
                  <a:schemeClr val="accent1"/>
                </a:solidFill>
              </a:rPr>
              <a:t> of </a:t>
            </a:r>
            <a:r>
              <a:rPr lang="fr-FR" sz="2400" b="1" dirty="0" err="1" smtClean="0">
                <a:solidFill>
                  <a:schemeClr val="accent1"/>
                </a:solidFill>
              </a:rPr>
              <a:t>Ynamide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33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407870" y="5126698"/>
            <a:ext cx="7373127" cy="1256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1600" dirty="0" smtClean="0"/>
              <a:t>Good </a:t>
            </a:r>
            <a:r>
              <a:rPr lang="fr-FR" sz="1600" dirty="0" err="1" smtClean="0"/>
              <a:t>ways</a:t>
            </a:r>
            <a:r>
              <a:rPr lang="fr-FR" sz="1600" dirty="0" smtClean="0"/>
              <a:t> to </a:t>
            </a:r>
            <a:r>
              <a:rPr lang="fr-FR" sz="1600" dirty="0" err="1" smtClean="0"/>
              <a:t>synthesize</a:t>
            </a:r>
            <a:r>
              <a:rPr lang="fr-FR" sz="1600" dirty="0" smtClean="0"/>
              <a:t> Z </a:t>
            </a:r>
            <a:r>
              <a:rPr lang="fr-FR" sz="1600" dirty="0" err="1" smtClean="0"/>
              <a:t>enamides</a:t>
            </a:r>
            <a:r>
              <a:rPr lang="fr-FR" sz="1600" dirty="0" smtClean="0"/>
              <a:t> or </a:t>
            </a:r>
            <a:r>
              <a:rPr lang="fr-FR" sz="1600" dirty="0" err="1" smtClean="0"/>
              <a:t>trisubstituted</a:t>
            </a:r>
            <a:r>
              <a:rPr lang="fr-FR" sz="1600" dirty="0" smtClean="0"/>
              <a:t> </a:t>
            </a:r>
            <a:r>
              <a:rPr lang="fr-FR" sz="1600" dirty="0" err="1" smtClean="0"/>
              <a:t>enamides</a:t>
            </a:r>
            <a:endParaRPr lang="fr-FR" b="1" i="1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006776"/>
              </p:ext>
            </p:extLst>
          </p:nvPr>
        </p:nvGraphicFramePr>
        <p:xfrm>
          <a:off x="2092273" y="2260725"/>
          <a:ext cx="8469313" cy="241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3" name="CS ChemDraw Drawing" r:id="rId3" imgW="6769450" imgH="1916935" progId="ChemDraw.Document.6.0">
                  <p:embed/>
                </p:oleObj>
              </mc:Choice>
              <mc:Fallback>
                <p:oleObj name="CS ChemDraw Drawing" r:id="rId3" imgW="6769450" imgH="1916935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2273" y="2260725"/>
                        <a:ext cx="8469313" cy="241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61618" y="6301652"/>
            <a:ext cx="86586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/</a:t>
            </a:r>
            <a:r>
              <a:rPr lang="en-US" sz="1100" dirty="0" err="1" smtClean="0"/>
              <a:t>Pd</a:t>
            </a:r>
            <a:r>
              <a:rPr lang="en-US" sz="1100" dirty="0" smtClean="0"/>
              <a:t> : </a:t>
            </a:r>
            <a:r>
              <a:rPr lang="en-US" sz="1100" dirty="0" err="1" smtClean="0"/>
              <a:t>Hsung</a:t>
            </a:r>
            <a:r>
              <a:rPr lang="en-US" sz="1100" dirty="0" smtClean="0"/>
              <a:t> </a:t>
            </a:r>
            <a:r>
              <a:rPr lang="en-US" sz="1100" i="1" dirty="0" smtClean="0"/>
              <a:t>J</a:t>
            </a:r>
            <a:r>
              <a:rPr lang="en-US" sz="1100" i="1" dirty="0"/>
              <a:t>. </a:t>
            </a:r>
            <a:r>
              <a:rPr lang="en-US" sz="1100" i="1" dirty="0" smtClean="0"/>
              <a:t>Org. Chem</a:t>
            </a:r>
            <a:r>
              <a:rPr lang="en-US" sz="1100" i="1" dirty="0"/>
              <a:t>. </a:t>
            </a:r>
            <a:r>
              <a:rPr lang="en-US" sz="1100" b="1" dirty="0"/>
              <a:t>2006</a:t>
            </a:r>
            <a:r>
              <a:rPr lang="en-US" sz="1100" dirty="0"/>
              <a:t>, </a:t>
            </a:r>
            <a:r>
              <a:rPr lang="en-US" sz="1100" i="1" dirty="0"/>
              <a:t>71</a:t>
            </a:r>
            <a:r>
              <a:rPr lang="en-US" sz="1100" dirty="0"/>
              <a:t>, 4170 – </a:t>
            </a:r>
            <a:r>
              <a:rPr lang="en-US" sz="1100" dirty="0" smtClean="0"/>
              <a:t>4177.</a:t>
            </a:r>
          </a:p>
          <a:p>
            <a:r>
              <a:rPr lang="en-US" sz="1100" dirty="0" smtClean="0"/>
              <a:t>Hydroboration : </a:t>
            </a:r>
            <a:r>
              <a:rPr lang="en-US" sz="1100" dirty="0" err="1" smtClean="0"/>
              <a:t>Witulsky</a:t>
            </a:r>
            <a:r>
              <a:rPr lang="en-US" sz="1100" dirty="0" smtClean="0"/>
              <a:t> </a:t>
            </a:r>
            <a:r>
              <a:rPr lang="en-US" sz="1100" i="1" dirty="0" smtClean="0"/>
              <a:t>Tetrahedron </a:t>
            </a:r>
            <a:r>
              <a:rPr lang="en-US" sz="1100" b="1" dirty="0" smtClean="0"/>
              <a:t>2000,</a:t>
            </a:r>
            <a:r>
              <a:rPr lang="en-US" sz="1100" dirty="0" smtClean="0"/>
              <a:t> </a:t>
            </a:r>
            <a:r>
              <a:rPr lang="en-US" sz="1100" i="1" dirty="0" smtClean="0"/>
              <a:t>56</a:t>
            </a:r>
            <a:r>
              <a:rPr lang="en-US" sz="1100" dirty="0"/>
              <a:t>, 8473 – </a:t>
            </a:r>
            <a:r>
              <a:rPr lang="en-US" sz="1100" dirty="0" smtClean="0"/>
              <a:t>8480.</a:t>
            </a:r>
            <a:endParaRPr lang="en-US" sz="1100" dirty="0"/>
          </a:p>
          <a:p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92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11183793" cy="1280890"/>
          </a:xfrm>
        </p:spPr>
        <p:txBody>
          <a:bodyPr/>
          <a:lstStyle/>
          <a:p>
            <a:r>
              <a:rPr lang="en-US" dirty="0"/>
              <a:t>IV/ Others Reactions of </a:t>
            </a:r>
            <a:r>
              <a:rPr lang="en-US" dirty="0" err="1"/>
              <a:t>Ynamides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IV-2/ </a:t>
            </a:r>
            <a:r>
              <a:rPr lang="fr-FR" sz="2400" b="1" dirty="0" err="1" smtClean="0">
                <a:solidFill>
                  <a:schemeClr val="accent1"/>
                </a:solidFill>
              </a:rPr>
              <a:t>Oxidation</a:t>
            </a:r>
            <a:r>
              <a:rPr lang="fr-FR" sz="2400" b="1" dirty="0" smtClean="0">
                <a:solidFill>
                  <a:schemeClr val="accent1"/>
                </a:solidFill>
              </a:rPr>
              <a:t> of </a:t>
            </a:r>
            <a:r>
              <a:rPr lang="fr-FR" sz="2400" b="1" dirty="0" err="1" smtClean="0">
                <a:solidFill>
                  <a:schemeClr val="accent1"/>
                </a:solidFill>
              </a:rPr>
              <a:t>Ynamide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34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729977"/>
              </p:ext>
            </p:extLst>
          </p:nvPr>
        </p:nvGraphicFramePr>
        <p:xfrm>
          <a:off x="2923036" y="2225938"/>
          <a:ext cx="6877050" cy="312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6" name="CS ChemDraw Drawing" r:id="rId3" imgW="5495207" imgH="2488435" progId="ChemDraw.Document.6.0">
                  <p:embed/>
                </p:oleObj>
              </mc:Choice>
              <mc:Fallback>
                <p:oleObj name="CS ChemDraw Drawing" r:id="rId3" imgW="5495207" imgH="2488435" progId="ChemDraw.Document.6.0">
                  <p:embed/>
                  <p:pic>
                    <p:nvPicPr>
                      <p:cNvPr id="8" name="Obje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3036" y="2225938"/>
                        <a:ext cx="6877050" cy="312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1618" y="6270546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100" dirty="0" smtClean="0"/>
              <a:t>Cossy </a:t>
            </a:r>
            <a:r>
              <a:rPr lang="nn-NO" sz="1100" i="1" dirty="0"/>
              <a:t>Synlett</a:t>
            </a:r>
            <a:r>
              <a:rPr lang="nn-NO" sz="1100" dirty="0"/>
              <a:t> </a:t>
            </a:r>
            <a:r>
              <a:rPr lang="nn-NO" sz="1100" b="1" dirty="0"/>
              <a:t>2007</a:t>
            </a:r>
            <a:r>
              <a:rPr lang="nn-NO" sz="1100" dirty="0"/>
              <a:t>, 2819 – </a:t>
            </a:r>
            <a:r>
              <a:rPr lang="nn-NO" sz="1100" dirty="0" smtClean="0"/>
              <a:t>2822.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170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11183793" cy="1280890"/>
          </a:xfrm>
        </p:spPr>
        <p:txBody>
          <a:bodyPr/>
          <a:lstStyle/>
          <a:p>
            <a:r>
              <a:rPr lang="en-US" dirty="0"/>
              <a:t>IV/ Others Reactions of </a:t>
            </a:r>
            <a:r>
              <a:rPr lang="en-US" dirty="0" err="1"/>
              <a:t>Ynamides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IV-3/ Ring </a:t>
            </a:r>
            <a:r>
              <a:rPr lang="fr-FR" sz="2400" b="1" dirty="0" err="1" smtClean="0">
                <a:solidFill>
                  <a:schemeClr val="accent1"/>
                </a:solidFill>
              </a:rPr>
              <a:t>Closing</a:t>
            </a:r>
            <a:r>
              <a:rPr lang="fr-FR" sz="2400" b="1" dirty="0" smtClean="0">
                <a:solidFill>
                  <a:schemeClr val="accent1"/>
                </a:solidFill>
              </a:rPr>
              <a:t> </a:t>
            </a:r>
            <a:r>
              <a:rPr lang="fr-FR" sz="2400" b="1" dirty="0" err="1" smtClean="0">
                <a:solidFill>
                  <a:schemeClr val="accent1"/>
                </a:solidFill>
              </a:rPr>
              <a:t>Metathesis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35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16638"/>
              </p:ext>
            </p:extLst>
          </p:nvPr>
        </p:nvGraphicFramePr>
        <p:xfrm>
          <a:off x="3983006" y="1924187"/>
          <a:ext cx="4525831" cy="340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6" name="CS ChemDraw Drawing" r:id="rId3" imgW="3620665" imgH="2727474" progId="ChemDraw.Document.6.0">
                  <p:embed/>
                </p:oleObj>
              </mc:Choice>
              <mc:Fallback>
                <p:oleObj name="CS ChemDraw Drawing" r:id="rId3" imgW="3620665" imgH="27274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3006" y="1924187"/>
                        <a:ext cx="4525831" cy="3409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1618" y="6270546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Mori </a:t>
            </a:r>
            <a:r>
              <a:rPr lang="en-US" sz="1100" i="1" dirty="0"/>
              <a:t>Org. Lett. </a:t>
            </a:r>
            <a:r>
              <a:rPr lang="en-US" sz="1100" b="1" dirty="0"/>
              <a:t>2002</a:t>
            </a:r>
            <a:r>
              <a:rPr lang="en-US" sz="1100" dirty="0"/>
              <a:t>, </a:t>
            </a:r>
            <a:r>
              <a:rPr lang="en-US" sz="1100" i="1" dirty="0"/>
              <a:t>4</a:t>
            </a:r>
            <a:r>
              <a:rPr lang="en-US" sz="1100" dirty="0"/>
              <a:t>, 803 – </a:t>
            </a:r>
            <a:r>
              <a:rPr lang="en-US" sz="1100" dirty="0" smtClean="0"/>
              <a:t>805.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094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5694" y="327548"/>
            <a:ext cx="4965026" cy="1280890"/>
          </a:xfrm>
        </p:spPr>
        <p:txBody>
          <a:bodyPr/>
          <a:lstStyle/>
          <a:p>
            <a:r>
              <a:rPr lang="fr-FR" dirty="0" smtClean="0"/>
              <a:t>Table of Contents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0234" y="1361209"/>
            <a:ext cx="10544848" cy="54967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Introduction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I/ </a:t>
            </a:r>
            <a:r>
              <a:rPr lang="fr-FR" dirty="0" err="1" smtClean="0"/>
              <a:t>Synthesis</a:t>
            </a:r>
            <a:r>
              <a:rPr lang="fr-FR" dirty="0" smtClean="0"/>
              <a:t> of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II/ Addition </a:t>
            </a:r>
            <a:r>
              <a:rPr lang="fr-FR" dirty="0" err="1"/>
              <a:t>R</a:t>
            </a:r>
            <a:r>
              <a:rPr lang="fr-FR" dirty="0" err="1" smtClean="0"/>
              <a:t>eaction</a:t>
            </a:r>
            <a:r>
              <a:rPr lang="fr-FR" dirty="0" smtClean="0"/>
              <a:t> to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III/ </a:t>
            </a:r>
            <a:r>
              <a:rPr lang="fr-FR" dirty="0" err="1" smtClean="0"/>
              <a:t>Ynamides</a:t>
            </a:r>
            <a:r>
              <a:rPr lang="fr-FR" dirty="0" smtClean="0"/>
              <a:t> in </a:t>
            </a:r>
            <a:r>
              <a:rPr lang="fr-FR" dirty="0" err="1"/>
              <a:t>C</a:t>
            </a:r>
            <a:r>
              <a:rPr lang="fr-FR" dirty="0" err="1" smtClean="0"/>
              <a:t>ycloaddition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eactions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>
                <a:solidFill>
                  <a:schemeClr val="tx1"/>
                </a:solidFill>
              </a:rPr>
              <a:t>IV/ </a:t>
            </a:r>
            <a:r>
              <a:rPr lang="fr-FR" dirty="0" err="1" smtClean="0">
                <a:solidFill>
                  <a:schemeClr val="tx1"/>
                </a:solidFill>
              </a:rPr>
              <a:t>Others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</a:t>
            </a:r>
            <a:r>
              <a:rPr lang="fr-FR" dirty="0" err="1" smtClean="0">
                <a:solidFill>
                  <a:schemeClr val="tx1"/>
                </a:solidFill>
              </a:rPr>
              <a:t>eactions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Ynamides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chemeClr val="accent1"/>
                </a:solidFill>
              </a:rPr>
              <a:t>V/ </a:t>
            </a:r>
            <a:r>
              <a:rPr lang="fr-FR" b="1" dirty="0" err="1" smtClean="0">
                <a:solidFill>
                  <a:schemeClr val="accent1"/>
                </a:solidFill>
              </a:rPr>
              <a:t>Ynamides</a:t>
            </a:r>
            <a:r>
              <a:rPr lang="fr-FR" b="1" dirty="0" smtClean="0">
                <a:solidFill>
                  <a:schemeClr val="accent1"/>
                </a:solidFill>
              </a:rPr>
              <a:t> in Total </a:t>
            </a:r>
            <a:r>
              <a:rPr lang="fr-FR" b="1" dirty="0" err="1" smtClean="0">
                <a:solidFill>
                  <a:schemeClr val="accent1"/>
                </a:solidFill>
              </a:rPr>
              <a:t>Synthesis</a:t>
            </a:r>
            <a:endParaRPr lang="fr-FR" b="1" dirty="0" smtClean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</a:pPr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25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11183793" cy="1280890"/>
          </a:xfrm>
        </p:spPr>
        <p:txBody>
          <a:bodyPr/>
          <a:lstStyle/>
          <a:p>
            <a:r>
              <a:rPr lang="en-US" dirty="0"/>
              <a:t>V/ </a:t>
            </a:r>
            <a:r>
              <a:rPr lang="en-US" dirty="0" err="1"/>
              <a:t>Ynamides</a:t>
            </a:r>
            <a:r>
              <a:rPr lang="en-US" dirty="0"/>
              <a:t> in Total Synthesis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V-1/ 11-desbromoarborescidine C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36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452650"/>
              </p:ext>
            </p:extLst>
          </p:nvPr>
        </p:nvGraphicFramePr>
        <p:xfrm>
          <a:off x="818647" y="1594550"/>
          <a:ext cx="10701824" cy="515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29" name="CS ChemDraw Drawing" r:id="rId3" imgW="8918187" imgH="4292860" progId="ChemDraw.Document.6.0">
                  <p:embed/>
                </p:oleObj>
              </mc:Choice>
              <mc:Fallback>
                <p:oleObj name="CS ChemDraw Drawing" r:id="rId3" imgW="8918187" imgH="42928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8647" y="1594550"/>
                        <a:ext cx="10701824" cy="5151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549296" y="6341910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Hsung</a:t>
            </a:r>
            <a:r>
              <a:rPr lang="en-US" sz="1100" dirty="0" smtClean="0"/>
              <a:t> </a:t>
            </a:r>
            <a:r>
              <a:rPr lang="nn-NO" sz="1100" i="1" dirty="0"/>
              <a:t>Org. Lett. </a:t>
            </a:r>
            <a:r>
              <a:rPr lang="nn-NO" sz="1100" b="1" dirty="0"/>
              <a:t>2005</a:t>
            </a:r>
            <a:r>
              <a:rPr lang="nn-NO" sz="1100" dirty="0"/>
              <a:t>, </a:t>
            </a:r>
            <a:r>
              <a:rPr lang="nn-NO" sz="1100" i="1" dirty="0"/>
              <a:t>7</a:t>
            </a:r>
            <a:r>
              <a:rPr lang="nn-NO" sz="1100" dirty="0"/>
              <a:t>, 1047 – </a:t>
            </a:r>
            <a:r>
              <a:rPr lang="nn-NO" sz="1100" dirty="0" smtClean="0"/>
              <a:t>1050</a:t>
            </a:r>
            <a:r>
              <a:rPr lang="en-US" sz="1100" dirty="0" smtClean="0"/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29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11183793" cy="1280890"/>
          </a:xfrm>
        </p:spPr>
        <p:txBody>
          <a:bodyPr/>
          <a:lstStyle/>
          <a:p>
            <a:r>
              <a:rPr lang="en-US" dirty="0"/>
              <a:t>V/ </a:t>
            </a:r>
            <a:r>
              <a:rPr lang="en-US" dirty="0" err="1"/>
              <a:t>Ynamides</a:t>
            </a:r>
            <a:r>
              <a:rPr lang="en-US" dirty="0"/>
              <a:t> in Total Synthesis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V-2/ </a:t>
            </a:r>
            <a:r>
              <a:rPr lang="fr-FR" sz="2400" b="1" dirty="0" err="1" smtClean="0">
                <a:solidFill>
                  <a:schemeClr val="accent1"/>
                </a:solidFill>
              </a:rPr>
              <a:t>Lennoxamine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37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828131"/>
              </p:ext>
            </p:extLst>
          </p:nvPr>
        </p:nvGraphicFramePr>
        <p:xfrm>
          <a:off x="125412" y="1826578"/>
          <a:ext cx="11964988" cy="515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1" name="CS ChemDraw Drawing" r:id="rId3" imgW="9971295" imgH="4292860" progId="ChemDraw.Document.6.0">
                  <p:embed/>
                </p:oleObj>
              </mc:Choice>
              <mc:Fallback>
                <p:oleObj name="CS ChemDraw Drawing" r:id="rId3" imgW="9971295" imgH="4292860" progId="ChemDraw.Document.6.0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412" y="1826578"/>
                        <a:ext cx="11964988" cy="5151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1618" y="6351337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Cossy</a:t>
            </a:r>
            <a:r>
              <a:rPr lang="en-US" sz="1100" dirty="0" smtClean="0"/>
              <a:t> </a:t>
            </a:r>
            <a:r>
              <a:rPr lang="en-US" sz="1100" i="1" dirty="0" smtClean="0"/>
              <a:t>Tetrahedron Lett. </a:t>
            </a:r>
            <a:r>
              <a:rPr lang="en-US" sz="1100" b="1" dirty="0"/>
              <a:t>2006</a:t>
            </a:r>
            <a:r>
              <a:rPr lang="en-US" sz="1100" dirty="0"/>
              <a:t>, </a:t>
            </a:r>
            <a:r>
              <a:rPr lang="en-US" sz="1100" i="1" dirty="0" smtClean="0"/>
              <a:t>47</a:t>
            </a:r>
            <a:r>
              <a:rPr lang="en-US" sz="1100" dirty="0" smtClean="0"/>
              <a:t>, 767 </a:t>
            </a:r>
            <a:r>
              <a:rPr lang="en-US" sz="1100" dirty="0"/>
              <a:t>– </a:t>
            </a:r>
            <a:r>
              <a:rPr lang="en-US" sz="1100" dirty="0" smtClean="0"/>
              <a:t>769.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169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11183793" cy="1280890"/>
          </a:xfrm>
        </p:spPr>
        <p:txBody>
          <a:bodyPr/>
          <a:lstStyle/>
          <a:p>
            <a:r>
              <a:rPr lang="en-US" dirty="0"/>
              <a:t>V/ </a:t>
            </a:r>
            <a:r>
              <a:rPr lang="en-US" dirty="0" err="1"/>
              <a:t>Ynamides</a:t>
            </a:r>
            <a:r>
              <a:rPr lang="en-US" dirty="0"/>
              <a:t> in Total Synthesis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05714"/>
            <a:ext cx="9456587" cy="4846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V-3/ </a:t>
            </a:r>
            <a:r>
              <a:rPr lang="fr-FR" sz="2400" b="1" dirty="0" err="1" smtClean="0">
                <a:solidFill>
                  <a:schemeClr val="accent1"/>
                </a:solidFill>
              </a:rPr>
              <a:t>Antiostatin</a:t>
            </a:r>
            <a:r>
              <a:rPr lang="fr-FR" sz="2400" b="1" dirty="0" smtClean="0">
                <a:solidFill>
                  <a:schemeClr val="accent1"/>
                </a:solidFill>
              </a:rPr>
              <a:t> A1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38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021223"/>
              </p:ext>
            </p:extLst>
          </p:nvPr>
        </p:nvGraphicFramePr>
        <p:xfrm>
          <a:off x="111125" y="1781175"/>
          <a:ext cx="11958638" cy="36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73" name="CS ChemDraw Drawing" r:id="rId3" imgW="9965240" imgH="3081280" progId="ChemDraw.Document.6.0">
                  <p:embed/>
                </p:oleObj>
              </mc:Choice>
              <mc:Fallback>
                <p:oleObj name="CS ChemDraw Drawing" r:id="rId3" imgW="9965240" imgH="3081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25" y="1781175"/>
                        <a:ext cx="11958638" cy="369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1618" y="6270546"/>
            <a:ext cx="865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Witulski</a:t>
            </a:r>
            <a:r>
              <a:rPr lang="en-US" sz="1100" dirty="0" smtClean="0"/>
              <a:t> </a:t>
            </a:r>
            <a:r>
              <a:rPr lang="en-US" sz="1100" dirty="0"/>
              <a:t>&amp; </a:t>
            </a:r>
            <a:r>
              <a:rPr lang="en-US" sz="1100" dirty="0" err="1"/>
              <a:t>Alayrac</a:t>
            </a:r>
            <a:r>
              <a:rPr lang="en-US" sz="1100" dirty="0"/>
              <a:t> </a:t>
            </a:r>
            <a:r>
              <a:rPr lang="en-US" sz="1100" i="1" dirty="0"/>
              <a:t>Chem. </a:t>
            </a:r>
            <a:r>
              <a:rPr lang="en-US" sz="1100" i="1" dirty="0" err="1"/>
              <a:t>Commun</a:t>
            </a:r>
            <a:r>
              <a:rPr lang="en-US" sz="1100" i="1" dirty="0"/>
              <a:t>. </a:t>
            </a:r>
            <a:r>
              <a:rPr lang="en-US" sz="1100" b="1" dirty="0" smtClean="0"/>
              <a:t>2009</a:t>
            </a:r>
            <a:r>
              <a:rPr lang="en-US" sz="1100" dirty="0" smtClean="0"/>
              <a:t>, 1464 </a:t>
            </a:r>
            <a:r>
              <a:rPr lang="en-US" sz="1100" dirty="0"/>
              <a:t>– 1466.</a:t>
            </a:r>
          </a:p>
        </p:txBody>
      </p:sp>
    </p:spTree>
    <p:extLst>
      <p:ext uri="{BB962C8B-B14F-4D97-AF65-F5344CB8AC3E}">
        <p14:creationId xmlns:p14="http://schemas.microsoft.com/office/powerpoint/2010/main" val="21632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5694" y="327548"/>
            <a:ext cx="4965026" cy="1280890"/>
          </a:xfrm>
        </p:spPr>
        <p:txBody>
          <a:bodyPr/>
          <a:lstStyle/>
          <a:p>
            <a:r>
              <a:rPr lang="fr-FR" dirty="0" smtClean="0"/>
              <a:t>Table of Contents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0234" y="1361209"/>
            <a:ext cx="10544848" cy="54967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Introduction 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I/ </a:t>
            </a:r>
            <a:r>
              <a:rPr lang="fr-FR" dirty="0" err="1" smtClean="0"/>
              <a:t>Synthesis</a:t>
            </a:r>
            <a:r>
              <a:rPr lang="fr-FR" dirty="0" smtClean="0"/>
              <a:t> of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II/ Addition </a:t>
            </a:r>
            <a:r>
              <a:rPr lang="fr-FR" dirty="0" err="1"/>
              <a:t>R</a:t>
            </a:r>
            <a:r>
              <a:rPr lang="fr-FR" dirty="0" err="1" smtClean="0"/>
              <a:t>eaction</a:t>
            </a:r>
            <a:r>
              <a:rPr lang="fr-FR" dirty="0" smtClean="0"/>
              <a:t> to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III/ </a:t>
            </a:r>
            <a:r>
              <a:rPr lang="fr-FR" dirty="0" err="1" smtClean="0"/>
              <a:t>Ynamides</a:t>
            </a:r>
            <a:r>
              <a:rPr lang="fr-FR" dirty="0" smtClean="0"/>
              <a:t> in </a:t>
            </a:r>
            <a:r>
              <a:rPr lang="fr-FR" dirty="0" err="1"/>
              <a:t>C</a:t>
            </a:r>
            <a:r>
              <a:rPr lang="fr-FR" dirty="0" err="1" smtClean="0"/>
              <a:t>ycloaddition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eactions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>
                <a:solidFill>
                  <a:schemeClr val="tx1"/>
                </a:solidFill>
              </a:rPr>
              <a:t>IV/ </a:t>
            </a:r>
            <a:r>
              <a:rPr lang="fr-FR" dirty="0" err="1" smtClean="0">
                <a:solidFill>
                  <a:schemeClr val="tx1"/>
                </a:solidFill>
              </a:rPr>
              <a:t>Others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R</a:t>
            </a:r>
            <a:r>
              <a:rPr lang="fr-FR" dirty="0" err="1" smtClean="0">
                <a:solidFill>
                  <a:schemeClr val="tx1"/>
                </a:solidFill>
              </a:rPr>
              <a:t>eactions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Ynamides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fr-FR" dirty="0" smtClean="0">
                <a:solidFill>
                  <a:schemeClr val="tx1"/>
                </a:solidFill>
              </a:rPr>
              <a:t>V/ </a:t>
            </a:r>
            <a:r>
              <a:rPr lang="fr-FR" dirty="0" err="1" smtClean="0">
                <a:solidFill>
                  <a:schemeClr val="tx1"/>
                </a:solidFill>
              </a:rPr>
              <a:t>Ynamides</a:t>
            </a:r>
            <a:r>
              <a:rPr lang="fr-FR" dirty="0" smtClean="0">
                <a:solidFill>
                  <a:schemeClr val="tx1"/>
                </a:solidFill>
              </a:rPr>
              <a:t> in Total </a:t>
            </a:r>
            <a:r>
              <a:rPr lang="fr-FR" dirty="0" err="1" smtClean="0">
                <a:solidFill>
                  <a:schemeClr val="tx1"/>
                </a:solidFill>
              </a:rPr>
              <a:t>Synthesis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chemeClr val="accent1"/>
                </a:solidFill>
              </a:rPr>
              <a:t>Conclusion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459" y="219075"/>
            <a:ext cx="8596668" cy="13208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205" y="1260965"/>
            <a:ext cx="10838882" cy="4301983"/>
          </a:xfrm>
        </p:spPr>
        <p:txBody>
          <a:bodyPr>
            <a:normAutofit/>
          </a:bodyPr>
          <a:lstStyle/>
          <a:p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developed</a:t>
            </a:r>
            <a:r>
              <a:rPr lang="fr-FR" dirty="0" smtClean="0"/>
              <a:t> to </a:t>
            </a:r>
            <a:r>
              <a:rPr lang="fr-FR" dirty="0" err="1" smtClean="0"/>
              <a:t>synthesize</a:t>
            </a:r>
            <a:r>
              <a:rPr lang="fr-FR" dirty="0" smtClean="0"/>
              <a:t> a </a:t>
            </a:r>
            <a:r>
              <a:rPr lang="fr-FR" dirty="0" err="1" smtClean="0"/>
              <a:t>variety</a:t>
            </a:r>
            <a:r>
              <a:rPr lang="fr-FR" dirty="0" smtClean="0"/>
              <a:t> of </a:t>
            </a:r>
            <a:r>
              <a:rPr lang="fr-FR" dirty="0" err="1" smtClean="0"/>
              <a:t>ynamides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Contrary</a:t>
            </a:r>
            <a:r>
              <a:rPr lang="fr-FR" dirty="0" smtClean="0"/>
              <a:t> to </a:t>
            </a:r>
            <a:r>
              <a:rPr lang="fr-FR" dirty="0" err="1" smtClean="0"/>
              <a:t>ynamines</a:t>
            </a:r>
            <a:r>
              <a:rPr lang="fr-FR" dirty="0" smtClean="0"/>
              <a:t>, </a:t>
            </a:r>
            <a:r>
              <a:rPr lang="fr-FR" dirty="0" err="1" smtClean="0"/>
              <a:t>ynamides</a:t>
            </a:r>
            <a:r>
              <a:rPr lang="fr-FR" dirty="0" smtClean="0"/>
              <a:t> are </a:t>
            </a:r>
            <a:r>
              <a:rPr lang="fr-FR" dirty="0" err="1" smtClean="0"/>
              <a:t>fairly</a:t>
            </a:r>
            <a:r>
              <a:rPr lang="fr-FR" dirty="0" smtClean="0"/>
              <a:t> stable (</a:t>
            </a:r>
            <a:r>
              <a:rPr lang="fr-FR" dirty="0" err="1" smtClean="0"/>
              <a:t>can</a:t>
            </a:r>
            <a:r>
              <a:rPr lang="fr-FR" dirty="0" smtClean="0"/>
              <a:t> survive </a:t>
            </a:r>
            <a:r>
              <a:rPr lang="fr-FR" dirty="0" err="1" smtClean="0"/>
              <a:t>aqueous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-up, </a:t>
            </a:r>
            <a:r>
              <a:rPr lang="fr-FR" dirty="0" err="1" smtClean="0"/>
              <a:t>silica</a:t>
            </a:r>
            <a:r>
              <a:rPr lang="fr-FR" dirty="0" smtClean="0"/>
              <a:t> gel and </a:t>
            </a:r>
            <a:r>
              <a:rPr lang="fr-FR" dirty="0" err="1" smtClean="0"/>
              <a:t>heating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err="1" smtClean="0"/>
              <a:t>Some</a:t>
            </a:r>
            <a:r>
              <a:rPr lang="fr-FR" dirty="0" smtClean="0"/>
              <a:t> are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commercially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:</a:t>
            </a:r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A lot of </a:t>
            </a:r>
            <a:r>
              <a:rPr lang="fr-FR" dirty="0" err="1" smtClean="0"/>
              <a:t>studies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focused</a:t>
            </a:r>
            <a:r>
              <a:rPr lang="fr-FR" dirty="0" smtClean="0"/>
              <a:t> on the </a:t>
            </a:r>
            <a:r>
              <a:rPr lang="fr-FR" dirty="0" err="1" smtClean="0"/>
              <a:t>involvement</a:t>
            </a:r>
            <a:r>
              <a:rPr lang="fr-FR" dirty="0" smtClean="0"/>
              <a:t> of </a:t>
            </a:r>
            <a:r>
              <a:rPr lang="fr-FR" dirty="0" err="1" smtClean="0"/>
              <a:t>ynamides</a:t>
            </a:r>
            <a:r>
              <a:rPr lang="fr-FR" dirty="0" smtClean="0"/>
              <a:t> in addition </a:t>
            </a:r>
            <a:r>
              <a:rPr lang="fr-FR" dirty="0" err="1" smtClean="0"/>
              <a:t>reaction</a:t>
            </a:r>
            <a:r>
              <a:rPr lang="fr-FR" dirty="0" smtClean="0"/>
              <a:t> and </a:t>
            </a:r>
            <a:r>
              <a:rPr lang="fr-FR" dirty="0" err="1" smtClean="0"/>
              <a:t>cycloaddition</a:t>
            </a:r>
            <a:endParaRPr lang="fr-FR" dirty="0" smtClean="0"/>
          </a:p>
          <a:p>
            <a:r>
              <a:rPr lang="fr-FR" dirty="0" smtClean="0"/>
              <a:t>But new </a:t>
            </a:r>
            <a:r>
              <a:rPr lang="fr-FR" dirty="0" err="1" smtClean="0"/>
              <a:t>reactions</a:t>
            </a:r>
            <a:r>
              <a:rPr lang="fr-FR" dirty="0" smtClean="0"/>
              <a:t> are </a:t>
            </a:r>
            <a:r>
              <a:rPr lang="fr-FR" dirty="0" err="1" smtClean="0"/>
              <a:t>waiting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discover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39</a:t>
            </a:r>
          </a:p>
        </p:txBody>
      </p:sp>
      <p:pic>
        <p:nvPicPr>
          <p:cNvPr id="5" name="Picture 2" descr="http://chimorg.ulb.ac.be/images/Banner_S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23" y="2188376"/>
            <a:ext cx="4626435" cy="149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2490" y="5657804"/>
            <a:ext cx="865860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 smtClean="0"/>
              <a:t>For recent </a:t>
            </a:r>
            <a:r>
              <a:rPr lang="en-US" sz="1100" u="sng" dirty="0" smtClean="0"/>
              <a:t>reviews : </a:t>
            </a:r>
          </a:p>
          <a:p>
            <a:r>
              <a:rPr lang="en-US" sz="1100" dirty="0" err="1" smtClean="0"/>
              <a:t>Hsung</a:t>
            </a:r>
            <a:r>
              <a:rPr lang="en-US" sz="1100" dirty="0" smtClean="0"/>
              <a:t> </a:t>
            </a:r>
            <a:r>
              <a:rPr lang="en-US" sz="1100" i="1" dirty="0" smtClean="0"/>
              <a:t>Chem</a:t>
            </a:r>
            <a:r>
              <a:rPr lang="en-US" sz="1100" i="1" dirty="0"/>
              <a:t>. Rev</a:t>
            </a:r>
            <a:r>
              <a:rPr lang="en-US" sz="1100" i="1" dirty="0" smtClean="0"/>
              <a:t>.</a:t>
            </a:r>
            <a:r>
              <a:rPr lang="en-US" sz="1100" dirty="0" smtClean="0"/>
              <a:t> </a:t>
            </a:r>
            <a:r>
              <a:rPr lang="en-US" sz="1100" b="1" dirty="0"/>
              <a:t>2010</a:t>
            </a:r>
            <a:r>
              <a:rPr lang="en-US" sz="1100" dirty="0"/>
              <a:t>, </a:t>
            </a:r>
            <a:r>
              <a:rPr lang="en-US" sz="1100" i="1" dirty="0" smtClean="0"/>
              <a:t>110</a:t>
            </a:r>
            <a:r>
              <a:rPr lang="en-US" sz="1100" dirty="0" smtClean="0"/>
              <a:t>, 5064–5106. (General)</a:t>
            </a:r>
            <a:endParaRPr lang="en-US" sz="1100" u="sng" dirty="0" smtClean="0"/>
          </a:p>
          <a:p>
            <a:r>
              <a:rPr lang="en-US" sz="1100" dirty="0" err="1" smtClean="0"/>
              <a:t>Evano</a:t>
            </a:r>
            <a:r>
              <a:rPr lang="en-US" sz="1100" dirty="0" smtClean="0"/>
              <a:t> </a:t>
            </a:r>
            <a:r>
              <a:rPr lang="de-DE" sz="1100" i="1" dirty="0" smtClean="0"/>
              <a:t>Angew</a:t>
            </a:r>
            <a:r>
              <a:rPr lang="de-DE" sz="1100" i="1" dirty="0"/>
              <a:t>. Chem. Int. Ed. </a:t>
            </a:r>
            <a:r>
              <a:rPr lang="de-DE" sz="1100" b="1" dirty="0"/>
              <a:t>2010</a:t>
            </a:r>
            <a:r>
              <a:rPr lang="de-DE" sz="1100" dirty="0"/>
              <a:t>, </a:t>
            </a:r>
            <a:r>
              <a:rPr lang="de-DE" sz="1100" i="1" dirty="0"/>
              <a:t>49</a:t>
            </a:r>
            <a:r>
              <a:rPr lang="de-DE" sz="1100" dirty="0"/>
              <a:t>, 2840 – </a:t>
            </a:r>
            <a:r>
              <a:rPr lang="de-DE" sz="1100" dirty="0" smtClean="0"/>
              <a:t>2859. (General)</a:t>
            </a:r>
          </a:p>
          <a:p>
            <a:r>
              <a:rPr lang="en-US" sz="1100" dirty="0" err="1" smtClean="0"/>
              <a:t>Evano</a:t>
            </a:r>
            <a:r>
              <a:rPr lang="en-US" sz="1100" dirty="0" smtClean="0"/>
              <a:t> </a:t>
            </a:r>
            <a:r>
              <a:rPr lang="en-US" sz="1100" i="1" dirty="0" smtClean="0"/>
              <a:t>Synthesis</a:t>
            </a:r>
            <a:r>
              <a:rPr lang="en-US" sz="1100" dirty="0" smtClean="0"/>
              <a:t> </a:t>
            </a:r>
            <a:r>
              <a:rPr lang="en-US" sz="1100" b="1" dirty="0" smtClean="0"/>
              <a:t>2013</a:t>
            </a:r>
            <a:r>
              <a:rPr lang="en-US" sz="1100" dirty="0"/>
              <a:t>, </a:t>
            </a:r>
            <a:r>
              <a:rPr lang="en-US" sz="1100" i="1" dirty="0"/>
              <a:t>45</a:t>
            </a:r>
            <a:r>
              <a:rPr lang="en-US" sz="1100" dirty="0"/>
              <a:t>, </a:t>
            </a:r>
            <a:r>
              <a:rPr lang="en-US" sz="1100" dirty="0" smtClean="0"/>
              <a:t>17–26. (</a:t>
            </a:r>
            <a:r>
              <a:rPr lang="en-US" sz="1100" dirty="0" err="1" smtClean="0"/>
              <a:t>Ynamides</a:t>
            </a:r>
            <a:r>
              <a:rPr lang="en-US" sz="1100" dirty="0" smtClean="0"/>
              <a:t> Synthesis)</a:t>
            </a:r>
          </a:p>
          <a:p>
            <a:r>
              <a:rPr lang="en-US" sz="1100" dirty="0" err="1" smtClean="0"/>
              <a:t>Hsung</a:t>
            </a:r>
            <a:r>
              <a:rPr lang="en-US" sz="1100" dirty="0" smtClean="0"/>
              <a:t> </a:t>
            </a:r>
            <a:r>
              <a:rPr lang="en-US" sz="1100" i="1" dirty="0" smtClean="0"/>
              <a:t>Acc</a:t>
            </a:r>
            <a:r>
              <a:rPr lang="en-US" sz="1100" i="1" dirty="0"/>
              <a:t>. Chem. Res</a:t>
            </a:r>
            <a:r>
              <a:rPr lang="en-US" sz="1100" i="1" dirty="0" smtClean="0"/>
              <a:t>.</a:t>
            </a:r>
            <a:r>
              <a:rPr lang="en-US" sz="1100" dirty="0" smtClean="0"/>
              <a:t> </a:t>
            </a:r>
            <a:r>
              <a:rPr lang="en-US" sz="1100" b="1" dirty="0"/>
              <a:t>2014</a:t>
            </a:r>
            <a:r>
              <a:rPr lang="en-US" sz="1100" dirty="0"/>
              <a:t>, </a:t>
            </a:r>
            <a:r>
              <a:rPr lang="en-US" sz="1100" i="1" dirty="0" smtClean="0"/>
              <a:t>47</a:t>
            </a:r>
            <a:r>
              <a:rPr lang="en-US" sz="1100" dirty="0" smtClean="0"/>
              <a:t>, 560–578. (</a:t>
            </a:r>
            <a:r>
              <a:rPr lang="en-US" sz="1100" dirty="0" err="1" smtClean="0"/>
              <a:t>Ynamides</a:t>
            </a:r>
            <a:r>
              <a:rPr lang="en-US" sz="1100" dirty="0" smtClean="0"/>
              <a:t> in ring formation)</a:t>
            </a:r>
            <a:endParaRPr lang="en-US" sz="1100" dirty="0"/>
          </a:p>
          <a:p>
            <a:endParaRPr lang="de-DE" sz="1100" dirty="0" smtClean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903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0088" y="2667000"/>
            <a:ext cx="5627329" cy="866775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Thanks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  <a:r>
              <a:rPr lang="fr-FR" dirty="0" smtClean="0"/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79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7" y="246354"/>
            <a:ext cx="8911687" cy="1280890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147" y="1145806"/>
            <a:ext cx="11555288" cy="5237199"/>
          </a:xfrm>
        </p:spPr>
        <p:txBody>
          <a:bodyPr>
            <a:normAutofit/>
          </a:bodyPr>
          <a:lstStyle/>
          <a:p>
            <a:r>
              <a:rPr lang="fr-FR" dirty="0" smtClean="0"/>
              <a:t>The first </a:t>
            </a:r>
            <a:r>
              <a:rPr lang="fr-FR" dirty="0" err="1" smtClean="0"/>
              <a:t>synthesis</a:t>
            </a:r>
            <a:r>
              <a:rPr lang="fr-FR" dirty="0" smtClean="0"/>
              <a:t> of </a:t>
            </a:r>
            <a:r>
              <a:rPr lang="fr-FR" dirty="0" err="1" smtClean="0"/>
              <a:t>ynamine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reported</a:t>
            </a:r>
            <a:r>
              <a:rPr lang="fr-FR" dirty="0" smtClean="0"/>
              <a:t> in 1958 by Zaugg </a:t>
            </a:r>
            <a:r>
              <a:rPr lang="fr-FR" i="1" dirty="0" smtClean="0"/>
              <a:t>et al. </a:t>
            </a:r>
            <a:r>
              <a:rPr lang="fr-FR" dirty="0"/>
              <a:t>v</a:t>
            </a:r>
            <a:r>
              <a:rPr lang="fr-FR" dirty="0" smtClean="0"/>
              <a:t>ia an « </a:t>
            </a:r>
            <a:r>
              <a:rPr lang="fr-FR" dirty="0" err="1" smtClean="0"/>
              <a:t>unusual</a:t>
            </a:r>
            <a:r>
              <a:rPr lang="fr-FR" dirty="0" smtClean="0"/>
              <a:t> </a:t>
            </a:r>
            <a:r>
              <a:rPr lang="fr-FR" dirty="0" err="1" smtClean="0"/>
              <a:t>reaction</a:t>
            </a:r>
            <a:r>
              <a:rPr lang="fr-FR" dirty="0" smtClean="0"/>
              <a:t> of </a:t>
            </a:r>
            <a:r>
              <a:rPr lang="fr-FR" dirty="0" err="1" smtClean="0"/>
              <a:t>propargyl</a:t>
            </a:r>
            <a:r>
              <a:rPr lang="fr-FR" dirty="0" smtClean="0"/>
              <a:t> </a:t>
            </a:r>
            <a:r>
              <a:rPr lang="fr-FR" dirty="0" err="1" smtClean="0"/>
              <a:t>bromide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phenothiazine</a:t>
            </a:r>
            <a:r>
              <a:rPr lang="fr-FR" dirty="0" smtClean="0"/>
              <a:t> »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The first </a:t>
            </a:r>
            <a:r>
              <a:rPr lang="fr-FR" dirty="0" err="1" smtClean="0"/>
              <a:t>ynamide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synthesized</a:t>
            </a:r>
            <a:r>
              <a:rPr lang="fr-FR" dirty="0" smtClean="0"/>
              <a:t> in 1972 by </a:t>
            </a:r>
            <a:r>
              <a:rPr lang="fr-FR" dirty="0" err="1" smtClean="0"/>
              <a:t>Viehe</a:t>
            </a:r>
            <a:r>
              <a:rPr lang="fr-FR" dirty="0" smtClean="0"/>
              <a:t> via </a:t>
            </a:r>
            <a:r>
              <a:rPr lang="fr-FR" dirty="0" err="1" smtClean="0"/>
              <a:t>halogen</a:t>
            </a:r>
            <a:r>
              <a:rPr lang="fr-FR" dirty="0" smtClean="0"/>
              <a:t> </a:t>
            </a:r>
            <a:r>
              <a:rPr lang="fr-FR" dirty="0" err="1" smtClean="0"/>
              <a:t>elimination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endParaRPr lang="fr-FR" i="1" dirty="0" smtClean="0"/>
          </a:p>
          <a:p>
            <a:endParaRPr lang="fr-FR" dirty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73504" y="6511606"/>
            <a:ext cx="87318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(a) Zaugg </a:t>
            </a:r>
            <a:r>
              <a:rPr lang="de-DE" sz="1100" i="1" dirty="0" smtClean="0"/>
              <a:t>J. Org Chem. </a:t>
            </a:r>
            <a:r>
              <a:rPr lang="de-DE" sz="1100" b="1" dirty="0" smtClean="0"/>
              <a:t>1958</a:t>
            </a:r>
            <a:r>
              <a:rPr lang="de-DE" sz="1100" dirty="0" smtClean="0"/>
              <a:t>, </a:t>
            </a:r>
            <a:r>
              <a:rPr lang="de-DE" sz="1100" i="1" dirty="0" smtClean="0"/>
              <a:t>23</a:t>
            </a:r>
            <a:r>
              <a:rPr lang="de-DE" sz="1100" dirty="0" smtClean="0"/>
              <a:t>, 1389-1390; (b) Viehe </a:t>
            </a:r>
            <a:r>
              <a:rPr lang="de-DE" sz="1100" i="1" dirty="0" smtClean="0"/>
              <a:t>Angew. Chem. </a:t>
            </a:r>
            <a:r>
              <a:rPr lang="de-DE" sz="1100" b="1" dirty="0" smtClean="0"/>
              <a:t>1972</a:t>
            </a:r>
            <a:r>
              <a:rPr lang="de-DE" sz="1100" dirty="0" smtClean="0"/>
              <a:t>, </a:t>
            </a:r>
            <a:r>
              <a:rPr lang="de-DE" sz="1100" i="1" dirty="0" smtClean="0"/>
              <a:t>84</a:t>
            </a:r>
            <a:r>
              <a:rPr lang="de-DE" sz="1100" dirty="0" smtClean="0"/>
              <a:t>, 993; </a:t>
            </a:r>
            <a:r>
              <a:rPr lang="de-DE" sz="1100" i="1" dirty="0" smtClean="0"/>
              <a:t>Angew. Chem. Int. Ed. Engl. </a:t>
            </a:r>
            <a:r>
              <a:rPr lang="de-DE" sz="1100" b="1" dirty="0" smtClean="0"/>
              <a:t>1972</a:t>
            </a:r>
            <a:r>
              <a:rPr lang="de-DE" sz="1100" dirty="0" smtClean="0"/>
              <a:t>, </a:t>
            </a:r>
            <a:r>
              <a:rPr lang="de-DE" sz="1100" i="1" dirty="0" smtClean="0"/>
              <a:t>11</a:t>
            </a:r>
            <a:r>
              <a:rPr lang="de-DE" sz="1100" dirty="0" smtClean="0"/>
              <a:t>, 917.</a:t>
            </a:r>
            <a:endParaRPr lang="fr-FR" sz="11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/>
              <a:t>2</a:t>
            </a:r>
            <a:endParaRPr lang="fr-FR" sz="1600" i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73665"/>
              </p:ext>
            </p:extLst>
          </p:nvPr>
        </p:nvGraphicFramePr>
        <p:xfrm>
          <a:off x="2737035" y="1659250"/>
          <a:ext cx="5405718" cy="126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2" name="CS ChemDraw Drawing" r:id="rId3" imgW="4324574" imgH="1014511" progId="ChemDraw.Document.6.0">
                  <p:embed/>
                </p:oleObj>
              </mc:Choice>
              <mc:Fallback>
                <p:oleObj name="CS ChemDraw Drawing" r:id="rId3" imgW="4324574" imgH="10145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7035" y="1659250"/>
                        <a:ext cx="5405718" cy="1268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68594"/>
              </p:ext>
            </p:extLst>
          </p:nvPr>
        </p:nvGraphicFramePr>
        <p:xfrm>
          <a:off x="2258154" y="3764405"/>
          <a:ext cx="691515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3" name="CS ChemDraw Drawing" r:id="rId5" imgW="5531941" imgH="1299709" progId="ChemDraw.Document.6.0">
                  <p:embed/>
                </p:oleObj>
              </mc:Choice>
              <mc:Fallback>
                <p:oleObj name="CS ChemDraw Drawing" r:id="rId5" imgW="5531941" imgH="12997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8154" y="3764405"/>
                        <a:ext cx="6915150" cy="162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9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7" y="246354"/>
            <a:ext cx="8911687" cy="1280890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934" y="1051677"/>
            <a:ext cx="11555288" cy="5237199"/>
          </a:xfrm>
        </p:spPr>
        <p:txBody>
          <a:bodyPr>
            <a:normAutofit/>
          </a:bodyPr>
          <a:lstStyle/>
          <a:p>
            <a:r>
              <a:rPr lang="fr-FR" dirty="0" smtClean="0"/>
              <a:t>Most </a:t>
            </a:r>
            <a:r>
              <a:rPr lang="fr-FR" dirty="0" err="1"/>
              <a:t>y</a:t>
            </a:r>
            <a:r>
              <a:rPr lang="fr-FR" dirty="0" err="1" smtClean="0"/>
              <a:t>namines</a:t>
            </a:r>
            <a:r>
              <a:rPr lang="fr-FR" dirty="0" smtClean="0"/>
              <a:t> are sensitive compounds and </a:t>
            </a:r>
            <a:r>
              <a:rPr lang="fr-FR" dirty="0" err="1" smtClean="0"/>
              <a:t>were</a:t>
            </a:r>
            <a:r>
              <a:rPr lang="fr-FR" dirty="0" smtClean="0"/>
              <a:t> not </a:t>
            </a:r>
            <a:r>
              <a:rPr lang="fr-FR" dirty="0" err="1" smtClean="0"/>
              <a:t>largely</a:t>
            </a:r>
            <a:r>
              <a:rPr lang="fr-FR" dirty="0" smtClean="0"/>
              <a:t> </a:t>
            </a:r>
            <a:r>
              <a:rPr lang="fr-FR" dirty="0" err="1" smtClean="0"/>
              <a:t>explored</a:t>
            </a:r>
            <a:r>
              <a:rPr lang="fr-FR" dirty="0" smtClean="0"/>
              <a:t>.</a:t>
            </a:r>
          </a:p>
          <a:p>
            <a:r>
              <a:rPr lang="fr-FR" dirty="0" smtClean="0"/>
              <a:t>Due to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enhanced</a:t>
            </a:r>
            <a:r>
              <a:rPr lang="fr-FR" dirty="0" smtClean="0"/>
              <a:t>  </a:t>
            </a:r>
            <a:r>
              <a:rPr lang="fr-FR" dirty="0" err="1" smtClean="0"/>
              <a:t>stability</a:t>
            </a:r>
            <a:r>
              <a:rPr lang="fr-FR" dirty="0"/>
              <a:t>,</a:t>
            </a:r>
            <a:r>
              <a:rPr lang="fr-FR" dirty="0" smtClean="0"/>
              <a:t> </a:t>
            </a:r>
            <a:r>
              <a:rPr lang="fr-FR" dirty="0" err="1" smtClean="0"/>
              <a:t>ynamides</a:t>
            </a:r>
            <a:r>
              <a:rPr lang="fr-FR" dirty="0" smtClean="0"/>
              <a:t> have in </a:t>
            </a:r>
            <a:r>
              <a:rPr lang="fr-FR" dirty="0" err="1" smtClean="0"/>
              <a:t>contrary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endParaRPr lang="fr-FR" i="1" dirty="0" smtClean="0"/>
          </a:p>
          <a:p>
            <a:endParaRPr lang="fr-FR" dirty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/>
              <a:t>3</a:t>
            </a:r>
            <a:endParaRPr lang="fr-FR" sz="1600" i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898" y="2047442"/>
            <a:ext cx="9168545" cy="39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7" y="246354"/>
            <a:ext cx="8911687" cy="1280890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8805" y="1527244"/>
            <a:ext cx="11555288" cy="5237199"/>
          </a:xfrm>
        </p:spPr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polarization</a:t>
            </a:r>
            <a:r>
              <a:rPr lang="fr-FR" dirty="0" smtClean="0"/>
              <a:t> of the triple bond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ynamides</a:t>
            </a:r>
            <a:r>
              <a:rPr lang="fr-FR" dirty="0" smtClean="0"/>
              <a:t> a high </a:t>
            </a:r>
            <a:r>
              <a:rPr lang="fr-FR" dirty="0" err="1" smtClean="0"/>
              <a:t>reactivity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</a:t>
            </a:r>
            <a:r>
              <a:rPr lang="fr-FR" dirty="0" err="1" smtClean="0"/>
              <a:t>either</a:t>
            </a:r>
            <a:r>
              <a:rPr lang="fr-FR" dirty="0" smtClean="0"/>
              <a:t> </a:t>
            </a:r>
            <a:r>
              <a:rPr lang="fr-FR" dirty="0" err="1" smtClean="0"/>
              <a:t>Nucleophile</a:t>
            </a:r>
            <a:r>
              <a:rPr lang="fr-FR" smtClean="0"/>
              <a:t> or </a:t>
            </a:r>
            <a:r>
              <a:rPr lang="fr-FR" dirty="0" smtClean="0"/>
              <a:t>Electrophile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endParaRPr lang="fr-FR" i="1" dirty="0" smtClean="0"/>
          </a:p>
          <a:p>
            <a:endParaRPr lang="fr-FR" dirty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4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407613"/>
              </p:ext>
            </p:extLst>
          </p:nvPr>
        </p:nvGraphicFramePr>
        <p:xfrm>
          <a:off x="3436111" y="2747319"/>
          <a:ext cx="540067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0" name="CS ChemDraw Drawing" r:id="rId3" imgW="4318803" imgH="1502425" progId="ChemDraw.Document.6.0">
                  <p:embed/>
                </p:oleObj>
              </mc:Choice>
              <mc:Fallback>
                <p:oleObj name="CS ChemDraw Drawing" r:id="rId3" imgW="4318803" imgH="15024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6111" y="2747319"/>
                        <a:ext cx="5400675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3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5694" y="327548"/>
            <a:ext cx="4965026" cy="1280890"/>
          </a:xfrm>
        </p:spPr>
        <p:txBody>
          <a:bodyPr/>
          <a:lstStyle/>
          <a:p>
            <a:r>
              <a:rPr lang="fr-FR" dirty="0" smtClean="0"/>
              <a:t>Table of Contents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0234" y="1361209"/>
            <a:ext cx="10544848" cy="54967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Introduction </a:t>
            </a:r>
          </a:p>
          <a:p>
            <a:pPr>
              <a:lnSpc>
                <a:spcPct val="200000"/>
              </a:lnSpc>
            </a:pPr>
            <a:r>
              <a:rPr lang="fr-FR" b="1" dirty="0" smtClean="0">
                <a:solidFill>
                  <a:schemeClr val="accent1"/>
                </a:solidFill>
              </a:rPr>
              <a:t>I/ </a:t>
            </a:r>
            <a:r>
              <a:rPr lang="fr-FR" b="1" dirty="0" err="1" smtClean="0">
                <a:solidFill>
                  <a:schemeClr val="accent1"/>
                </a:solidFill>
              </a:rPr>
              <a:t>Synthesis</a:t>
            </a:r>
            <a:r>
              <a:rPr lang="fr-FR" b="1" dirty="0" smtClean="0">
                <a:solidFill>
                  <a:schemeClr val="accent1"/>
                </a:solidFill>
              </a:rPr>
              <a:t> of </a:t>
            </a:r>
            <a:r>
              <a:rPr lang="fr-FR" b="1" dirty="0" err="1" smtClean="0">
                <a:solidFill>
                  <a:schemeClr val="accent1"/>
                </a:solidFill>
              </a:rPr>
              <a:t>Ynamides</a:t>
            </a:r>
            <a:endParaRPr lang="fr-FR" b="1" dirty="0" smtClean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</a:pPr>
            <a:r>
              <a:rPr lang="fr-FR" dirty="0" smtClean="0"/>
              <a:t>II/ Addition </a:t>
            </a:r>
            <a:r>
              <a:rPr lang="fr-FR" dirty="0" err="1"/>
              <a:t>R</a:t>
            </a:r>
            <a:r>
              <a:rPr lang="fr-FR" dirty="0" err="1" smtClean="0"/>
              <a:t>eaction</a:t>
            </a:r>
            <a:r>
              <a:rPr lang="fr-FR" dirty="0" smtClean="0"/>
              <a:t> to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III/ </a:t>
            </a:r>
            <a:r>
              <a:rPr lang="fr-FR" dirty="0" err="1" smtClean="0"/>
              <a:t>Ynamides</a:t>
            </a:r>
            <a:r>
              <a:rPr lang="fr-FR" dirty="0" smtClean="0"/>
              <a:t> in </a:t>
            </a:r>
            <a:r>
              <a:rPr lang="fr-FR" dirty="0" err="1"/>
              <a:t>C</a:t>
            </a:r>
            <a:r>
              <a:rPr lang="fr-FR" dirty="0" err="1" smtClean="0"/>
              <a:t>ycloaddition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eactions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IV/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eactions</a:t>
            </a:r>
            <a:r>
              <a:rPr lang="fr-FR" dirty="0" smtClean="0"/>
              <a:t> of </a:t>
            </a:r>
            <a:r>
              <a:rPr lang="fr-FR" dirty="0" err="1" smtClean="0"/>
              <a:t>Ynamides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V/ </a:t>
            </a:r>
            <a:r>
              <a:rPr lang="fr-FR" dirty="0" err="1" smtClean="0"/>
              <a:t>Ynamides</a:t>
            </a:r>
            <a:r>
              <a:rPr lang="fr-FR" dirty="0" smtClean="0"/>
              <a:t> in Total </a:t>
            </a:r>
            <a:r>
              <a:rPr lang="fr-FR" dirty="0" err="1" smtClean="0"/>
              <a:t>Synthesis</a:t>
            </a:r>
            <a:endParaRPr lang="fr-FR" dirty="0" smtClean="0"/>
          </a:p>
          <a:p>
            <a:pPr>
              <a:lnSpc>
                <a:spcPct val="200000"/>
              </a:lnSpc>
            </a:pPr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1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1618" y="246356"/>
            <a:ext cx="8911687" cy="1280890"/>
          </a:xfrm>
        </p:spPr>
        <p:txBody>
          <a:bodyPr/>
          <a:lstStyle/>
          <a:p>
            <a:r>
              <a:rPr lang="fr-FR" dirty="0" smtClean="0"/>
              <a:t>I/ </a:t>
            </a:r>
            <a:r>
              <a:rPr lang="fr-FR" dirty="0" err="1" smtClean="0"/>
              <a:t>Synthesis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Ynamides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999" y="1242658"/>
            <a:ext cx="9456587" cy="4846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I-1/ Via </a:t>
            </a:r>
            <a:r>
              <a:rPr lang="fr-FR" sz="2400" b="1" dirty="0" err="1" smtClean="0">
                <a:solidFill>
                  <a:schemeClr val="accent1"/>
                </a:solidFill>
              </a:rPr>
              <a:t>Isomerization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400" b="1" dirty="0" smtClean="0">
              <a:solidFill>
                <a:schemeClr val="accent1"/>
              </a:solidFill>
            </a:endParaRPr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endParaRPr lang="fr-FR" dirty="0"/>
          </a:p>
          <a:p>
            <a:pPr algn="just">
              <a:lnSpc>
                <a:spcPct val="200000"/>
              </a:lnSpc>
            </a:pPr>
            <a:endParaRPr lang="fr-FR" dirty="0" smtClean="0"/>
          </a:p>
          <a:p>
            <a:pPr algn="just">
              <a:lnSpc>
                <a:spcPct val="200000"/>
              </a:lnSpc>
            </a:pPr>
            <a:r>
              <a:rPr lang="fr-FR" dirty="0" smtClean="0"/>
              <a:t>Limited to the </a:t>
            </a:r>
            <a:r>
              <a:rPr lang="fr-FR" dirty="0" err="1" smtClean="0"/>
              <a:t>synthesis</a:t>
            </a:r>
            <a:r>
              <a:rPr lang="fr-FR" dirty="0" smtClean="0"/>
              <a:t> of </a:t>
            </a:r>
            <a:r>
              <a:rPr lang="fr-FR" dirty="0" err="1" smtClean="0"/>
              <a:t>methyl</a:t>
            </a:r>
            <a:r>
              <a:rPr lang="fr-FR" dirty="0" smtClean="0"/>
              <a:t> </a:t>
            </a:r>
            <a:r>
              <a:rPr lang="fr-FR" dirty="0" err="1" smtClean="0"/>
              <a:t>substituted</a:t>
            </a:r>
            <a:r>
              <a:rPr lang="fr-FR" dirty="0" smtClean="0"/>
              <a:t> </a:t>
            </a:r>
            <a:r>
              <a:rPr lang="fr-FR" dirty="0" err="1" smtClean="0"/>
              <a:t>ynamide</a:t>
            </a:r>
            <a:endParaRPr lang="fr-FR" dirty="0" smtClean="0"/>
          </a:p>
          <a:p>
            <a:pPr algn="just">
              <a:lnSpc>
                <a:spcPct val="200000"/>
              </a:lnSpc>
            </a:pPr>
            <a:r>
              <a:rPr lang="fr-FR" dirty="0" smtClean="0"/>
              <a:t>The </a:t>
            </a:r>
            <a:r>
              <a:rPr lang="fr-FR" dirty="0" err="1" smtClean="0"/>
              <a:t>desired</a:t>
            </a:r>
            <a:r>
              <a:rPr lang="fr-FR" dirty="0" smtClean="0"/>
              <a:t> </a:t>
            </a:r>
            <a:r>
              <a:rPr lang="fr-FR" dirty="0" err="1" smtClean="0"/>
              <a:t>product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obtained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amide as EWG.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others</a:t>
            </a:r>
            <a:r>
              <a:rPr lang="fr-FR" dirty="0" smtClean="0"/>
              <a:t>, the </a:t>
            </a:r>
            <a:r>
              <a:rPr lang="fr-FR" dirty="0" err="1" smtClean="0"/>
              <a:t>isomerization</a:t>
            </a:r>
            <a:r>
              <a:rPr lang="fr-FR" dirty="0" smtClean="0"/>
              <a:t> </a:t>
            </a:r>
            <a:r>
              <a:rPr lang="fr-FR" dirty="0" err="1" smtClean="0"/>
              <a:t>stopped</a:t>
            </a:r>
            <a:r>
              <a:rPr lang="fr-FR" dirty="0" smtClean="0"/>
              <a:t> to the </a:t>
            </a:r>
            <a:r>
              <a:rPr lang="fr-FR" dirty="0" err="1" smtClean="0"/>
              <a:t>allene</a:t>
            </a:r>
            <a:endParaRPr lang="fr-FR" dirty="0"/>
          </a:p>
          <a:p>
            <a:pPr marL="0" indent="0">
              <a:buNone/>
            </a:pPr>
            <a:endParaRPr lang="fr-FR" b="1" i="1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331087" y="6383006"/>
            <a:ext cx="966104" cy="51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 smtClean="0"/>
              <a:t>5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564495"/>
              </p:ext>
            </p:extLst>
          </p:nvPr>
        </p:nvGraphicFramePr>
        <p:xfrm>
          <a:off x="2767013" y="2178050"/>
          <a:ext cx="613568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6" name="CS ChemDraw Drawing" r:id="rId3" imgW="4908587" imgH="1031454" progId="ChemDraw.Document.6.0">
                  <p:embed/>
                </p:oleObj>
              </mc:Choice>
              <mc:Fallback>
                <p:oleObj name="CS ChemDraw Drawing" r:id="rId3" imgW="4908587" imgH="10314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7013" y="2178050"/>
                        <a:ext cx="6135687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3504" y="6511606"/>
            <a:ext cx="25266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Hsung </a:t>
            </a:r>
            <a:r>
              <a:rPr lang="de-DE" sz="1100" i="1" dirty="0" smtClean="0"/>
              <a:t>Org. Lett </a:t>
            </a:r>
            <a:r>
              <a:rPr lang="de-DE" sz="1100" b="1" dirty="0" smtClean="0"/>
              <a:t>2002</a:t>
            </a:r>
            <a:r>
              <a:rPr lang="de-DE" sz="1100" dirty="0" smtClean="0"/>
              <a:t>, </a:t>
            </a:r>
            <a:r>
              <a:rPr lang="de-DE" sz="1100" i="1" dirty="0" smtClean="0"/>
              <a:t>4</a:t>
            </a:r>
            <a:r>
              <a:rPr lang="de-DE" sz="1100" dirty="0" smtClean="0"/>
              <a:t>, 2417-2420.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939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13858</TotalTime>
  <Words>2145</Words>
  <Application>Microsoft Office PowerPoint</Application>
  <PresentationFormat>Widescreen</PresentationFormat>
  <Paragraphs>426</Paragraphs>
  <Slides>49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Wingdings 3</vt:lpstr>
      <vt:lpstr>Wisp</vt:lpstr>
      <vt:lpstr>CS ChemDraw Drawing</vt:lpstr>
      <vt:lpstr>Ynamides : Synthesis, Reactivity and Applications</vt:lpstr>
      <vt:lpstr>Table of Contents</vt:lpstr>
      <vt:lpstr>Table of Contents</vt:lpstr>
      <vt:lpstr>Introduction</vt:lpstr>
      <vt:lpstr>Introduction</vt:lpstr>
      <vt:lpstr>Introduction</vt:lpstr>
      <vt:lpstr>Introduction</vt:lpstr>
      <vt:lpstr>Table of Contents</vt:lpstr>
      <vt:lpstr>I/ Synthesis of Ynamides</vt:lpstr>
      <vt:lpstr>I/ Synthesis of Ynamides</vt:lpstr>
      <vt:lpstr>I/ Synthesis of Ynamides</vt:lpstr>
      <vt:lpstr>I/ Synthesis of Ynamides</vt:lpstr>
      <vt:lpstr>I/ Synthesis of Ynamides</vt:lpstr>
      <vt:lpstr>I/ Synthesis of Ynamides</vt:lpstr>
      <vt:lpstr>I/ Synthesis of Ynamides</vt:lpstr>
      <vt:lpstr>Table of Contents</vt:lpstr>
      <vt:lpstr>II/ Addition Reaction to Ynamides</vt:lpstr>
      <vt:lpstr>II/ Addition Reaction to Ynamides</vt:lpstr>
      <vt:lpstr>II/ Addition Reaction to Ynamides</vt:lpstr>
      <vt:lpstr>II/ Addition Reaction to Ynamides</vt:lpstr>
      <vt:lpstr>II/ Addition Reaction to Ynamides</vt:lpstr>
      <vt:lpstr>II/ Addition Reaction to Ynamides</vt:lpstr>
      <vt:lpstr>II/ Addition Reaction to Ynamides</vt:lpstr>
      <vt:lpstr>II/ Addition Reaction to Ynamides</vt:lpstr>
      <vt:lpstr>II/ Addition Reaction to Ynamides</vt:lpstr>
      <vt:lpstr>II/ Addition Reaction to Ynamides</vt:lpstr>
      <vt:lpstr>II/ Addition Reaction to Ynamides</vt:lpstr>
      <vt:lpstr>II/ Addition Reaction to Ynamides</vt:lpstr>
      <vt:lpstr>II/ Addition Reaction to Ynamides</vt:lpstr>
      <vt:lpstr>II/ Addition Reaction to Ynamides</vt:lpstr>
      <vt:lpstr>Table of Contents</vt:lpstr>
      <vt:lpstr>III/ Ynamides in Cycloaddition Reactions</vt:lpstr>
      <vt:lpstr>III/ Ynamides in Cycloaddition Reactions</vt:lpstr>
      <vt:lpstr>III/ Ynamides in Cycloaddition Reactions</vt:lpstr>
      <vt:lpstr>III/ Ynamides in Cycloaddition Reactions</vt:lpstr>
      <vt:lpstr>III/ Ynamides in Cycloaddition Reactions</vt:lpstr>
      <vt:lpstr>III/ Ynamides in Cycloaddition Reactions</vt:lpstr>
      <vt:lpstr>III/ Ynamides in Cycloaddition Reactions</vt:lpstr>
      <vt:lpstr>Table of Contents</vt:lpstr>
      <vt:lpstr>IV/ Others Reactions of Ynamides</vt:lpstr>
      <vt:lpstr>IV/ Others Reactions of Ynamides</vt:lpstr>
      <vt:lpstr>IV/ Others Reactions of Ynamides</vt:lpstr>
      <vt:lpstr>Table of Contents</vt:lpstr>
      <vt:lpstr>V/ Ynamides in Total Synthesis</vt:lpstr>
      <vt:lpstr>V/ Ynamides in Total Synthesis</vt:lpstr>
      <vt:lpstr>V/ Ynamides in Total Synthesis</vt:lpstr>
      <vt:lpstr>Table of Contents</vt:lpstr>
      <vt:lpstr>Conclusion</vt:lpstr>
      <vt:lpstr>Thanks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Domino Reactions in Total Synthesis</dc:title>
  <dc:creator>Dylan</dc:creator>
  <cp:lastModifiedBy>Group Zhu</cp:lastModifiedBy>
  <cp:revision>421</cp:revision>
  <dcterms:created xsi:type="dcterms:W3CDTF">2014-05-17T09:31:10Z</dcterms:created>
  <dcterms:modified xsi:type="dcterms:W3CDTF">2016-06-23T15:11:10Z</dcterms:modified>
</cp:coreProperties>
</file>