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2" r:id="rId9"/>
    <p:sldId id="265" r:id="rId10"/>
    <p:sldId id="264" r:id="rId11"/>
    <p:sldId id="278" r:id="rId12"/>
    <p:sldId id="268" r:id="rId13"/>
    <p:sldId id="269" r:id="rId14"/>
    <p:sldId id="266" r:id="rId15"/>
    <p:sldId id="267" r:id="rId16"/>
    <p:sldId id="273" r:id="rId17"/>
    <p:sldId id="274" r:id="rId18"/>
    <p:sldId id="275" r:id="rId19"/>
    <p:sldId id="276" r:id="rId20"/>
    <p:sldId id="277" r:id="rId21"/>
    <p:sldId id="280" r:id="rId22"/>
    <p:sldId id="270" r:id="rId23"/>
    <p:sldId id="271" r:id="rId24"/>
    <p:sldId id="272" r:id="rId25"/>
    <p:sldId id="279" r:id="rId26"/>
  </p:sldIdLst>
  <p:sldSz cx="9144000" cy="6858000" type="screen4x3"/>
  <p:notesSz cx="6797675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2544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8F82C-123A-40D3-981C-1DB082AF94DE}" type="datetimeFigureOut">
              <a:rPr lang="fr-CH" smtClean="0"/>
              <a:t>25.09.2012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31C4A-4F9E-4C51-92CC-BD04CBA82A5A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7239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817E-C308-485D-9532-BD0F02321DC0}" type="datetimeFigureOut">
              <a:rPr lang="fr-CH" smtClean="0"/>
              <a:t>25.09.2012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95FE-2873-4E9B-88A4-CDEF36E5A477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6351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817E-C308-485D-9532-BD0F02321DC0}" type="datetimeFigureOut">
              <a:rPr lang="fr-CH" smtClean="0"/>
              <a:t>25.09.2012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95FE-2873-4E9B-88A4-CDEF36E5A477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1352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817E-C308-485D-9532-BD0F02321DC0}" type="datetimeFigureOut">
              <a:rPr lang="fr-CH" smtClean="0"/>
              <a:t>25.09.2012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95FE-2873-4E9B-88A4-CDEF36E5A477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6154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817E-C308-485D-9532-BD0F02321DC0}" type="datetimeFigureOut">
              <a:rPr lang="fr-CH" smtClean="0"/>
              <a:t>25.09.2012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95FE-2873-4E9B-88A4-CDEF36E5A477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5191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817E-C308-485D-9532-BD0F02321DC0}" type="datetimeFigureOut">
              <a:rPr lang="fr-CH" smtClean="0"/>
              <a:t>25.09.2012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95FE-2873-4E9B-88A4-CDEF36E5A477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435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817E-C308-485D-9532-BD0F02321DC0}" type="datetimeFigureOut">
              <a:rPr lang="fr-CH" smtClean="0"/>
              <a:t>25.09.2012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95FE-2873-4E9B-88A4-CDEF36E5A477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03305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817E-C308-485D-9532-BD0F02321DC0}" type="datetimeFigureOut">
              <a:rPr lang="fr-CH" smtClean="0"/>
              <a:t>25.09.2012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95FE-2873-4E9B-88A4-CDEF36E5A477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9413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817E-C308-485D-9532-BD0F02321DC0}" type="datetimeFigureOut">
              <a:rPr lang="fr-CH" smtClean="0"/>
              <a:t>25.09.2012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95FE-2873-4E9B-88A4-CDEF36E5A477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1599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817E-C308-485D-9532-BD0F02321DC0}" type="datetimeFigureOut">
              <a:rPr lang="fr-CH" smtClean="0"/>
              <a:t>25.09.2012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95FE-2873-4E9B-88A4-CDEF36E5A477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7070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817E-C308-485D-9532-BD0F02321DC0}" type="datetimeFigureOut">
              <a:rPr lang="fr-CH" smtClean="0"/>
              <a:t>25.09.2012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95FE-2873-4E9B-88A4-CDEF36E5A477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6364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817E-C308-485D-9532-BD0F02321DC0}" type="datetimeFigureOut">
              <a:rPr lang="fr-CH" smtClean="0"/>
              <a:t>25.09.2012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95FE-2873-4E9B-88A4-CDEF36E5A477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9656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6817E-C308-485D-9532-BD0F02321DC0}" type="datetimeFigureOut">
              <a:rPr lang="fr-CH" smtClean="0"/>
              <a:t>25.09.2012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795FE-2873-4E9B-88A4-CDEF36E5A477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7794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CH" dirty="0" err="1" smtClean="0"/>
              <a:t>Intramolecular</a:t>
            </a:r>
            <a:r>
              <a:rPr lang="fr-CH" dirty="0" smtClean="0"/>
              <a:t> redox </a:t>
            </a:r>
            <a:r>
              <a:rPr lang="fr-CH" dirty="0" err="1" smtClean="0"/>
              <a:t>processes</a:t>
            </a:r>
            <a:r>
              <a:rPr lang="fr-CH" dirty="0" smtClean="0"/>
              <a:t> </a:t>
            </a:r>
            <a:r>
              <a:rPr lang="fr-CH" dirty="0" err="1" smtClean="0"/>
              <a:t>initiated</a:t>
            </a:r>
            <a:r>
              <a:rPr lang="fr-CH" dirty="0" smtClean="0"/>
              <a:t> by an hydride shift</a:t>
            </a:r>
            <a:endParaRPr lang="fr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5301208"/>
            <a:ext cx="6400800" cy="1752600"/>
          </a:xfrm>
        </p:spPr>
        <p:txBody>
          <a:bodyPr/>
          <a:lstStyle/>
          <a:p>
            <a:r>
              <a:rPr lang="fr-CH" dirty="0" smtClean="0"/>
              <a:t>Yann </a:t>
            </a:r>
            <a:r>
              <a:rPr lang="fr-CH" dirty="0" err="1" smtClean="0"/>
              <a:t>Odabachian</a:t>
            </a:r>
            <a:endParaRPr lang="fr-CH" dirty="0" smtClean="0"/>
          </a:p>
          <a:p>
            <a:r>
              <a:rPr lang="fr-CH" dirty="0" smtClean="0"/>
              <a:t>25.09.2012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8694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8110"/>
            <a:ext cx="8229600" cy="1143000"/>
          </a:xfrm>
        </p:spPr>
        <p:txBody>
          <a:bodyPr/>
          <a:lstStyle/>
          <a:p>
            <a:r>
              <a:rPr lang="fr-CH" dirty="0" err="1" smtClean="0"/>
              <a:t>Asymetric</a:t>
            </a:r>
            <a:r>
              <a:rPr lang="fr-CH" dirty="0" smtClean="0"/>
              <a:t> transformations :</a:t>
            </a:r>
            <a:endParaRPr lang="fr-CH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149643"/>
              </p:ext>
            </p:extLst>
          </p:nvPr>
        </p:nvGraphicFramePr>
        <p:xfrm>
          <a:off x="755650" y="1005582"/>
          <a:ext cx="7615238" cy="271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2" name="CS ChemDraw Drawing" r:id="rId3" imgW="6092578" imgH="2169720" progId="ChemDraw.Document.6.0">
                  <p:embed/>
                </p:oleObj>
              </mc:Choice>
              <mc:Fallback>
                <p:oleObj name="CS ChemDraw Drawing" r:id="rId3" imgW="6092578" imgH="21697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650" y="1005582"/>
                        <a:ext cx="7615238" cy="271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219997"/>
              </p:ext>
            </p:extLst>
          </p:nvPr>
        </p:nvGraphicFramePr>
        <p:xfrm>
          <a:off x="971550" y="3632200"/>
          <a:ext cx="7342188" cy="292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3" name="CS ChemDraw Drawing" r:id="rId5" imgW="5872960" imgH="2343600" progId="ChemDraw.Document.6.0">
                  <p:embed/>
                </p:oleObj>
              </mc:Choice>
              <mc:Fallback>
                <p:oleObj name="CS ChemDraw Drawing" r:id="rId5" imgW="5872960" imgH="23436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1550" y="3632200"/>
                        <a:ext cx="7342188" cy="292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164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8110"/>
            <a:ext cx="8229600" cy="1143000"/>
          </a:xfrm>
        </p:spPr>
        <p:txBody>
          <a:bodyPr/>
          <a:lstStyle/>
          <a:p>
            <a:r>
              <a:rPr lang="fr-CH" dirty="0" err="1" smtClean="0"/>
              <a:t>Asymetric</a:t>
            </a:r>
            <a:r>
              <a:rPr lang="fr-CH" dirty="0" smtClean="0"/>
              <a:t> transformations :</a:t>
            </a:r>
            <a:endParaRPr lang="fr-CH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368133"/>
              </p:ext>
            </p:extLst>
          </p:nvPr>
        </p:nvGraphicFramePr>
        <p:xfrm>
          <a:off x="1187450" y="993775"/>
          <a:ext cx="7297738" cy="239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9" name="CS ChemDraw Drawing" r:id="rId3" imgW="5838113" imgH="1916730" progId="ChemDraw.Document.6.0">
                  <p:embed/>
                </p:oleObj>
              </mc:Choice>
              <mc:Fallback>
                <p:oleObj name="CS ChemDraw Drawing" r:id="rId3" imgW="5838113" imgH="19167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450" y="993775"/>
                        <a:ext cx="7297738" cy="239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104748"/>
              </p:ext>
            </p:extLst>
          </p:nvPr>
        </p:nvGraphicFramePr>
        <p:xfrm>
          <a:off x="1403648" y="3573016"/>
          <a:ext cx="6243637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0" name="CS ChemDraw Drawing" r:id="rId5" imgW="5006104" imgH="2122470" progId="ChemDraw.Document.6.0">
                  <p:embed/>
                </p:oleObj>
              </mc:Choice>
              <mc:Fallback>
                <p:oleObj name="CS ChemDraw Drawing" r:id="rId5" imgW="5006104" imgH="2122470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573016"/>
                        <a:ext cx="6243637" cy="265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99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CH" dirty="0" smtClean="0"/>
              <a:t>Hydride shift on </a:t>
            </a:r>
            <a:r>
              <a:rPr lang="fr-CH" dirty="0" err="1" smtClean="0"/>
              <a:t>activated</a:t>
            </a:r>
            <a:r>
              <a:rPr lang="fr-CH" dirty="0" smtClean="0"/>
              <a:t> </a:t>
            </a:r>
            <a:r>
              <a:rPr lang="fr-CH" dirty="0" err="1" smtClean="0"/>
              <a:t>alkynes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r>
              <a:rPr lang="fr-CH" dirty="0" smtClean="0"/>
              <a:t>Fischer </a:t>
            </a:r>
            <a:r>
              <a:rPr lang="fr-CH" dirty="0" err="1" smtClean="0"/>
              <a:t>carbene</a:t>
            </a:r>
            <a:r>
              <a:rPr lang="fr-CH" dirty="0" smtClean="0"/>
              <a:t> </a:t>
            </a:r>
            <a:r>
              <a:rPr lang="fr-CH" dirty="0" err="1" smtClean="0"/>
              <a:t>substituted</a:t>
            </a:r>
            <a:r>
              <a:rPr lang="fr-CH" dirty="0" smtClean="0"/>
              <a:t> </a:t>
            </a:r>
            <a:r>
              <a:rPr lang="fr-CH" dirty="0" err="1" smtClean="0"/>
              <a:t>alkynes</a:t>
            </a:r>
            <a:r>
              <a:rPr lang="fr-CH" dirty="0" smtClean="0"/>
              <a:t> :</a:t>
            </a:r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r>
              <a:rPr lang="fr-CH" dirty="0" smtClean="0"/>
              <a:t>Sulfone </a:t>
            </a:r>
            <a:r>
              <a:rPr lang="fr-CH" dirty="0" err="1" smtClean="0"/>
              <a:t>substituted</a:t>
            </a:r>
            <a:r>
              <a:rPr lang="fr-CH" dirty="0" smtClean="0"/>
              <a:t> </a:t>
            </a:r>
            <a:r>
              <a:rPr lang="fr-CH" dirty="0" err="1" smtClean="0"/>
              <a:t>alkynes</a:t>
            </a:r>
            <a:r>
              <a:rPr lang="fr-CH" dirty="0" smtClean="0"/>
              <a:t> 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221432"/>
              </p:ext>
            </p:extLst>
          </p:nvPr>
        </p:nvGraphicFramePr>
        <p:xfrm>
          <a:off x="1403648" y="1556792"/>
          <a:ext cx="7627204" cy="213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4" name="CS ChemDraw Drawing" r:id="rId3" imgW="6101763" imgH="1711260" progId="ChemDraw.Document.6.0">
                  <p:embed/>
                </p:oleObj>
              </mc:Choice>
              <mc:Fallback>
                <p:oleObj name="CS ChemDraw Drawing" r:id="rId3" imgW="6101763" imgH="17112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1556792"/>
                        <a:ext cx="7627204" cy="213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03517"/>
              </p:ext>
            </p:extLst>
          </p:nvPr>
        </p:nvGraphicFramePr>
        <p:xfrm>
          <a:off x="1476375" y="4429125"/>
          <a:ext cx="6910388" cy="184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5" name="CS ChemDraw Drawing" r:id="rId5" imgW="5528541" imgH="1476360" progId="ChemDraw.Document.6.0">
                  <p:embed/>
                </p:oleObj>
              </mc:Choice>
              <mc:Fallback>
                <p:oleObj name="CS ChemDraw Drawing" r:id="rId5" imgW="5528541" imgH="14763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6375" y="4429125"/>
                        <a:ext cx="6910388" cy="184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670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/>
              <a:t>Hydride shift on </a:t>
            </a:r>
            <a:r>
              <a:rPr lang="fr-CH" dirty="0" err="1" smtClean="0"/>
              <a:t>unactivated</a:t>
            </a:r>
            <a:r>
              <a:rPr lang="fr-CH" dirty="0" smtClean="0"/>
              <a:t> </a:t>
            </a:r>
            <a:r>
              <a:rPr lang="fr-CH" dirty="0" err="1"/>
              <a:t>alkynes</a:t>
            </a:r>
            <a:endParaRPr lang="fr-CH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07282"/>
              </p:ext>
            </p:extLst>
          </p:nvPr>
        </p:nvGraphicFramePr>
        <p:xfrm>
          <a:off x="539552" y="2276872"/>
          <a:ext cx="7813675" cy="297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CS ChemDraw Drawing" r:id="rId3" imgW="6250876" imgH="2380050" progId="ChemDraw.Document.6.0">
                  <p:embed/>
                </p:oleObj>
              </mc:Choice>
              <mc:Fallback>
                <p:oleObj name="CS ChemDraw Drawing" r:id="rId3" imgW="6250876" imgH="23800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2276872"/>
                        <a:ext cx="7813675" cy="297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294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/>
              <a:t>Hydride shift on </a:t>
            </a:r>
            <a:r>
              <a:rPr lang="fr-CH" dirty="0" err="1"/>
              <a:t>unactivated</a:t>
            </a:r>
            <a:r>
              <a:rPr lang="fr-CH" dirty="0"/>
              <a:t> </a:t>
            </a:r>
            <a:r>
              <a:rPr lang="fr-CH" dirty="0" err="1" smtClean="0"/>
              <a:t>alkynes</a:t>
            </a:r>
            <a:r>
              <a:rPr lang="fr-CH" dirty="0" smtClean="0"/>
              <a:t> –</a:t>
            </a:r>
            <a:br>
              <a:rPr lang="fr-CH" dirty="0" smtClean="0"/>
            </a:br>
            <a:r>
              <a:rPr lang="fr-CH" dirty="0" err="1" smtClean="0"/>
              <a:t>another</a:t>
            </a:r>
            <a:r>
              <a:rPr lang="fr-CH" dirty="0" smtClean="0"/>
              <a:t> </a:t>
            </a:r>
            <a:r>
              <a:rPr lang="fr-CH" dirty="0" err="1" smtClean="0"/>
              <a:t>pathway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Different</a:t>
            </a:r>
            <a:r>
              <a:rPr lang="fr-CH" dirty="0" smtClean="0"/>
              <a:t> </a:t>
            </a:r>
            <a:r>
              <a:rPr lang="fr-CH" dirty="0" err="1" smtClean="0"/>
              <a:t>mechanism</a:t>
            </a:r>
            <a:r>
              <a:rPr lang="fr-CH" dirty="0" smtClean="0"/>
              <a:t> on </a:t>
            </a:r>
            <a:r>
              <a:rPr lang="fr-CH" dirty="0" err="1" smtClean="0"/>
              <a:t>conjugated</a:t>
            </a:r>
            <a:r>
              <a:rPr lang="fr-CH" dirty="0" smtClean="0"/>
              <a:t> </a:t>
            </a:r>
            <a:r>
              <a:rPr lang="fr-CH" dirty="0" err="1" smtClean="0"/>
              <a:t>alkynes</a:t>
            </a:r>
            <a:endParaRPr lang="fr-CH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757024"/>
              </p:ext>
            </p:extLst>
          </p:nvPr>
        </p:nvGraphicFramePr>
        <p:xfrm>
          <a:off x="1979712" y="3068960"/>
          <a:ext cx="4984966" cy="209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CS ChemDraw Drawing" r:id="rId3" imgW="3987973" imgH="1675890" progId="ChemDraw.Document.6.0">
                  <p:embed/>
                </p:oleObj>
              </mc:Choice>
              <mc:Fallback>
                <p:oleObj name="CS ChemDraw Drawing" r:id="rId3" imgW="3987973" imgH="16758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712" y="3068960"/>
                        <a:ext cx="4984966" cy="209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854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/>
              <a:t>Hydride shift on </a:t>
            </a:r>
            <a:r>
              <a:rPr lang="fr-CH" dirty="0" err="1"/>
              <a:t>unactivated</a:t>
            </a:r>
            <a:r>
              <a:rPr lang="fr-CH" dirty="0"/>
              <a:t> </a:t>
            </a:r>
            <a:r>
              <a:rPr lang="fr-CH" dirty="0" err="1"/>
              <a:t>alkynes</a:t>
            </a:r>
            <a:r>
              <a:rPr lang="fr-CH" dirty="0"/>
              <a:t> –</a:t>
            </a:r>
            <a:br>
              <a:rPr lang="fr-CH" dirty="0"/>
            </a:br>
            <a:r>
              <a:rPr lang="fr-CH" dirty="0" err="1"/>
              <a:t>another</a:t>
            </a:r>
            <a:r>
              <a:rPr lang="fr-CH" dirty="0"/>
              <a:t> </a:t>
            </a:r>
            <a:r>
              <a:rPr lang="fr-CH" dirty="0" err="1"/>
              <a:t>pathway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Examples</a:t>
            </a:r>
            <a:r>
              <a:rPr lang="fr-CH" dirty="0" smtClean="0"/>
              <a:t> :</a:t>
            </a:r>
            <a:endParaRPr lang="fr-CH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544306"/>
              </p:ext>
            </p:extLst>
          </p:nvPr>
        </p:nvGraphicFramePr>
        <p:xfrm>
          <a:off x="1365250" y="2036763"/>
          <a:ext cx="6804025" cy="432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7" name="CS ChemDraw Drawing" r:id="rId3" imgW="5443449" imgH="3457350" progId="ChemDraw.Document.6.0">
                  <p:embed/>
                </p:oleObj>
              </mc:Choice>
              <mc:Fallback>
                <p:oleObj name="CS ChemDraw Drawing" r:id="rId3" imgW="5443449" imgH="34573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5250" y="2036763"/>
                        <a:ext cx="6804025" cy="432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924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fr-CH" dirty="0" smtClean="0"/>
              <a:t>The Crabbe </a:t>
            </a:r>
            <a:r>
              <a:rPr lang="fr-CH" dirty="0" err="1" smtClean="0"/>
              <a:t>reaction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/>
          <a:lstStyle/>
          <a:p>
            <a:r>
              <a:rPr lang="fr-CH" dirty="0" err="1" smtClean="0"/>
              <a:t>Allene</a:t>
            </a:r>
            <a:r>
              <a:rPr lang="fr-CH" dirty="0" smtClean="0"/>
              <a:t> </a:t>
            </a:r>
            <a:r>
              <a:rPr lang="fr-CH" dirty="0" err="1" smtClean="0"/>
              <a:t>synthesis</a:t>
            </a:r>
            <a:r>
              <a:rPr lang="fr-CH" dirty="0" smtClean="0"/>
              <a:t> </a:t>
            </a:r>
            <a:r>
              <a:rPr lang="fr-CH" dirty="0" err="1" smtClean="0"/>
              <a:t>through</a:t>
            </a:r>
            <a:r>
              <a:rPr lang="fr-CH" dirty="0" smtClean="0"/>
              <a:t> a 1,5-Hydride Shift</a:t>
            </a:r>
            <a:endParaRPr lang="fr-CH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1147"/>
              </p:ext>
            </p:extLst>
          </p:nvPr>
        </p:nvGraphicFramePr>
        <p:xfrm>
          <a:off x="1547664" y="1700808"/>
          <a:ext cx="6552413" cy="482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1" name="CS ChemDraw Drawing" r:id="rId3" imgW="5242200" imgH="3861540" progId="ChemDraw.Document.6.0">
                  <p:embed/>
                </p:oleObj>
              </mc:Choice>
              <mc:Fallback>
                <p:oleObj name="CS ChemDraw Drawing" r:id="rId3" imgW="5242200" imgH="38615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1700808"/>
                        <a:ext cx="6552413" cy="482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146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/>
          <a:lstStyle/>
          <a:p>
            <a:r>
              <a:rPr lang="fr-CH" dirty="0" err="1" smtClean="0"/>
              <a:t>Other</a:t>
            </a:r>
            <a:r>
              <a:rPr lang="fr-CH" dirty="0" smtClean="0"/>
              <a:t> </a:t>
            </a:r>
            <a:r>
              <a:rPr lang="fr-CH" dirty="0" err="1" smtClean="0"/>
              <a:t>possibilities</a:t>
            </a:r>
            <a:r>
              <a:rPr lang="fr-CH" dirty="0" smtClean="0"/>
              <a:t> :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3"/>
          </a:xfrm>
        </p:spPr>
        <p:txBody>
          <a:bodyPr/>
          <a:lstStyle/>
          <a:p>
            <a:r>
              <a:rPr lang="fr-CH" dirty="0" smtClean="0"/>
              <a:t>Access to </a:t>
            </a:r>
            <a:r>
              <a:rPr lang="fr-CH" dirty="0" err="1" smtClean="0"/>
              <a:t>disubstituted</a:t>
            </a:r>
            <a:r>
              <a:rPr lang="fr-CH" dirty="0" smtClean="0"/>
              <a:t> </a:t>
            </a:r>
            <a:r>
              <a:rPr lang="fr-CH" dirty="0" err="1" smtClean="0"/>
              <a:t>allenes</a:t>
            </a:r>
            <a:endParaRPr lang="fr-CH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807451"/>
              </p:ext>
            </p:extLst>
          </p:nvPr>
        </p:nvGraphicFramePr>
        <p:xfrm>
          <a:off x="1835150" y="1208088"/>
          <a:ext cx="5146675" cy="168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9" name="CS ChemDraw Drawing" r:id="rId3" imgW="4117366" imgH="1349730" progId="ChemDraw.Document.6.0">
                  <p:embed/>
                </p:oleObj>
              </mc:Choice>
              <mc:Fallback>
                <p:oleObj name="CS ChemDraw Drawing" r:id="rId3" imgW="4117366" imgH="13497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150" y="1208088"/>
                        <a:ext cx="5146675" cy="168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487889"/>
              </p:ext>
            </p:extLst>
          </p:nvPr>
        </p:nvGraphicFramePr>
        <p:xfrm>
          <a:off x="1835150" y="2765425"/>
          <a:ext cx="5159375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0" name="CS ChemDraw Drawing" r:id="rId5" imgW="4126551" imgH="1554120" progId="ChemDraw.Document.6.0">
                  <p:embed/>
                </p:oleObj>
              </mc:Choice>
              <mc:Fallback>
                <p:oleObj name="CS ChemDraw Drawing" r:id="rId5" imgW="4126551" imgH="15541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35150" y="2765425"/>
                        <a:ext cx="5159375" cy="194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665023"/>
              </p:ext>
            </p:extLst>
          </p:nvPr>
        </p:nvGraphicFramePr>
        <p:xfrm>
          <a:off x="1619250" y="4624388"/>
          <a:ext cx="5514975" cy="157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1" name="CS ChemDraw Drawing" r:id="rId7" imgW="4411811" imgH="1266030" progId="ChemDraw.Document.6.0">
                  <p:embed/>
                </p:oleObj>
              </mc:Choice>
              <mc:Fallback>
                <p:oleObj name="CS ChemDraw Drawing" r:id="rId7" imgW="4411811" imgH="12660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19250" y="4624388"/>
                        <a:ext cx="5514975" cy="1579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623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Gold </a:t>
            </a:r>
            <a:r>
              <a:rPr lang="fr-CH" dirty="0" err="1" smtClean="0"/>
              <a:t>catalyzed</a:t>
            </a:r>
            <a:r>
              <a:rPr lang="fr-CH" dirty="0" smtClean="0"/>
              <a:t> </a:t>
            </a:r>
            <a:r>
              <a:rPr lang="fr-CH" dirty="0" err="1" smtClean="0"/>
              <a:t>Crabbé</a:t>
            </a:r>
            <a:r>
              <a:rPr lang="fr-CH" dirty="0" smtClean="0"/>
              <a:t> type </a:t>
            </a:r>
            <a:r>
              <a:rPr lang="fr-CH" dirty="0" err="1" smtClean="0"/>
              <a:t>reaction</a:t>
            </a:r>
            <a:endParaRPr lang="fr-CH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217336"/>
              </p:ext>
            </p:extLst>
          </p:nvPr>
        </p:nvGraphicFramePr>
        <p:xfrm>
          <a:off x="1547664" y="1556792"/>
          <a:ext cx="5807859" cy="178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5" name="CS ChemDraw Drawing" r:id="rId3" imgW="4646287" imgH="1430730" progId="ChemDraw.Document.6.0">
                  <p:embed/>
                </p:oleObj>
              </mc:Choice>
              <mc:Fallback>
                <p:oleObj name="CS ChemDraw Drawing" r:id="rId3" imgW="4646287" imgH="14307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1556792"/>
                        <a:ext cx="5807859" cy="1788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908909"/>
              </p:ext>
            </p:extLst>
          </p:nvPr>
        </p:nvGraphicFramePr>
        <p:xfrm>
          <a:off x="1691680" y="3356992"/>
          <a:ext cx="5076135" cy="29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6" name="CS ChemDraw Drawing" r:id="rId5" imgW="4060908" imgH="2358720" progId="ChemDraw.Document.6.0">
                  <p:embed/>
                </p:oleObj>
              </mc:Choice>
              <mc:Fallback>
                <p:oleObj name="CS ChemDraw Drawing" r:id="rId5" imgW="4060908" imgH="23587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91680" y="3356992"/>
                        <a:ext cx="5076135" cy="294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511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774243"/>
              </p:ext>
            </p:extLst>
          </p:nvPr>
        </p:nvGraphicFramePr>
        <p:xfrm>
          <a:off x="539552" y="980728"/>
          <a:ext cx="8219470" cy="504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" name="CS ChemDraw Drawing" r:id="rId3" imgW="6575576" imgH="4036770" progId="ChemDraw.Document.6.0">
                  <p:embed/>
                </p:oleObj>
              </mc:Choice>
              <mc:Fallback>
                <p:oleObj name="CS ChemDraw Drawing" r:id="rId3" imgW="6575576" imgH="40367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980728"/>
                        <a:ext cx="8219470" cy="504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169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Concept of redox </a:t>
            </a:r>
            <a:r>
              <a:rPr lang="fr-CH" dirty="0" err="1" smtClean="0"/>
              <a:t>processes</a:t>
            </a:r>
            <a:endParaRPr lang="fr-CH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457215"/>
              </p:ext>
            </p:extLst>
          </p:nvPr>
        </p:nvGraphicFramePr>
        <p:xfrm>
          <a:off x="1043608" y="2204864"/>
          <a:ext cx="7067015" cy="234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CS ChemDraw Drawing" r:id="rId3" imgW="5653612" imgH="1872450" progId="ChemDraw.Document.6.0">
                  <p:embed/>
                </p:oleObj>
              </mc:Choice>
              <mc:Fallback>
                <p:oleObj name="CS ChemDraw Drawing" r:id="rId3" imgW="5653612" imgH="18724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2204864"/>
                        <a:ext cx="7067015" cy="2340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404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Gold </a:t>
            </a:r>
            <a:r>
              <a:rPr lang="fr-CH" dirty="0" err="1" smtClean="0"/>
              <a:t>catalyzed</a:t>
            </a:r>
            <a:r>
              <a:rPr lang="fr-CH" dirty="0" smtClean="0"/>
              <a:t> Crabbe </a:t>
            </a:r>
            <a:r>
              <a:rPr lang="fr-CH" dirty="0" err="1" smtClean="0"/>
              <a:t>reaction</a:t>
            </a:r>
            <a:endParaRPr lang="fr-CH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083806"/>
              </p:ext>
            </p:extLst>
          </p:nvPr>
        </p:nvGraphicFramePr>
        <p:xfrm>
          <a:off x="678705" y="2264321"/>
          <a:ext cx="7205663" cy="303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6" name="CS ChemDraw Drawing" r:id="rId3" imgW="5764907" imgH="2428920" progId="ChemDraw.Document.6.0">
                  <p:embed/>
                </p:oleObj>
              </mc:Choice>
              <mc:Fallback>
                <p:oleObj name="CS ChemDraw Drawing" r:id="rId3" imgW="5764907" imgH="24289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8705" y="2264321"/>
                        <a:ext cx="7205663" cy="3036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936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err="1" smtClean="0"/>
              <a:t>Trapping</a:t>
            </a:r>
            <a:r>
              <a:rPr lang="fr-CH" dirty="0" smtClean="0"/>
              <a:t> of a Crabbe </a:t>
            </a:r>
            <a:r>
              <a:rPr lang="fr-CH" dirty="0" err="1" smtClean="0"/>
              <a:t>reaction</a:t>
            </a:r>
            <a:r>
              <a:rPr lang="fr-CH" dirty="0" smtClean="0"/>
              <a:t> </a:t>
            </a:r>
            <a:r>
              <a:rPr lang="fr-CH" dirty="0" err="1" smtClean="0"/>
              <a:t>intermediate</a:t>
            </a:r>
            <a:endParaRPr lang="fr-CH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193581"/>
              </p:ext>
            </p:extLst>
          </p:nvPr>
        </p:nvGraphicFramePr>
        <p:xfrm>
          <a:off x="1691680" y="2060848"/>
          <a:ext cx="6804311" cy="176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CS ChemDraw Drawing" r:id="rId3" imgW="5443449" imgH="1412370" progId="ChemDraw.Document.6.0">
                  <p:embed/>
                </p:oleObj>
              </mc:Choice>
              <mc:Fallback>
                <p:oleObj name="CS ChemDraw Drawing" r:id="rId3" imgW="5443449" imgH="141237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060848"/>
                        <a:ext cx="6804311" cy="176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888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Gold </a:t>
            </a:r>
            <a:r>
              <a:rPr lang="fr-CH" dirty="0" err="1" smtClean="0"/>
              <a:t>catalyzed</a:t>
            </a:r>
            <a:r>
              <a:rPr lang="fr-CH" dirty="0" smtClean="0"/>
              <a:t> cascade transformation </a:t>
            </a:r>
            <a:r>
              <a:rPr lang="fr-CH" dirty="0" err="1" smtClean="0"/>
              <a:t>involving</a:t>
            </a:r>
            <a:r>
              <a:rPr lang="fr-CH" dirty="0" smtClean="0"/>
              <a:t> a 1,5-Hydride Shift</a:t>
            </a:r>
            <a:endParaRPr lang="fr-CH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477209"/>
              </p:ext>
            </p:extLst>
          </p:nvPr>
        </p:nvGraphicFramePr>
        <p:xfrm>
          <a:off x="827584" y="2204864"/>
          <a:ext cx="7568113" cy="33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CS ChemDraw Drawing" r:id="rId3" imgW="6054490" imgH="2691090" progId="ChemDraw.Document.6.0">
                  <p:embed/>
                </p:oleObj>
              </mc:Choice>
              <mc:Fallback>
                <p:oleObj name="CS ChemDraw Drawing" r:id="rId3" imgW="6054490" imgH="26910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2204864"/>
                        <a:ext cx="7568113" cy="336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250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Hydride </a:t>
            </a:r>
            <a:r>
              <a:rPr lang="fr-CH" dirty="0" err="1" smtClean="0"/>
              <a:t>transfer</a:t>
            </a:r>
            <a:r>
              <a:rPr lang="fr-CH" dirty="0" smtClean="0"/>
              <a:t> on </a:t>
            </a:r>
            <a:r>
              <a:rPr lang="fr-CH" dirty="0" err="1" smtClean="0"/>
              <a:t>allenes</a:t>
            </a:r>
            <a:r>
              <a:rPr lang="fr-CH" dirty="0" smtClean="0"/>
              <a:t> :</a:t>
            </a:r>
            <a:endParaRPr lang="fr-CH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998714"/>
              </p:ext>
            </p:extLst>
          </p:nvPr>
        </p:nvGraphicFramePr>
        <p:xfrm>
          <a:off x="1331640" y="1340768"/>
          <a:ext cx="6246813" cy="170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8" name="CS ChemDraw Drawing" r:id="rId3" imgW="4996919" imgH="1365120" progId="ChemDraw.Document.6.0">
                  <p:embed/>
                </p:oleObj>
              </mc:Choice>
              <mc:Fallback>
                <p:oleObj name="CS ChemDraw Drawing" r:id="rId3" imgW="4996919" imgH="13651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1340768"/>
                        <a:ext cx="6246813" cy="170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414929"/>
              </p:ext>
            </p:extLst>
          </p:nvPr>
        </p:nvGraphicFramePr>
        <p:xfrm>
          <a:off x="755576" y="3140968"/>
          <a:ext cx="7568113" cy="340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9" name="CS ChemDraw Drawing" r:id="rId5" imgW="6054490" imgH="2722950" progId="ChemDraw.Document.6.0">
                  <p:embed/>
                </p:oleObj>
              </mc:Choice>
              <mc:Fallback>
                <p:oleObj name="CS ChemDraw Drawing" r:id="rId5" imgW="6054490" imgH="27229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576" y="3140968"/>
                        <a:ext cx="7568113" cy="3403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582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Hydride </a:t>
            </a:r>
            <a:r>
              <a:rPr lang="fr-CH" dirty="0" err="1" smtClean="0"/>
              <a:t>transfer</a:t>
            </a:r>
            <a:r>
              <a:rPr lang="fr-CH" dirty="0" smtClean="0"/>
              <a:t> on </a:t>
            </a:r>
            <a:r>
              <a:rPr lang="fr-CH" dirty="0" err="1" smtClean="0"/>
              <a:t>alkenes</a:t>
            </a:r>
            <a:r>
              <a:rPr lang="fr-CH" dirty="0" smtClean="0"/>
              <a:t> :</a:t>
            </a:r>
            <a:endParaRPr lang="fr-CH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947751"/>
              </p:ext>
            </p:extLst>
          </p:nvPr>
        </p:nvGraphicFramePr>
        <p:xfrm>
          <a:off x="1187624" y="2636912"/>
          <a:ext cx="6506828" cy="190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name="CS ChemDraw Drawing" r:id="rId3" imgW="5205462" imgH="1524960" progId="ChemDraw.Document.6.0">
                  <p:embed/>
                </p:oleObj>
              </mc:Choice>
              <mc:Fallback>
                <p:oleObj name="CS ChemDraw Drawing" r:id="rId3" imgW="5205462" imgH="15249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2636912"/>
                        <a:ext cx="6506828" cy="190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350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Conclusion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Development</a:t>
            </a:r>
            <a:r>
              <a:rPr lang="fr-CH" dirty="0" smtClean="0"/>
              <a:t> of efficient </a:t>
            </a:r>
            <a:r>
              <a:rPr lang="fr-CH" dirty="0" err="1" smtClean="0"/>
              <a:t>methods</a:t>
            </a:r>
            <a:r>
              <a:rPr lang="fr-CH" dirty="0" smtClean="0"/>
              <a:t> for the </a:t>
            </a:r>
            <a:r>
              <a:rPr lang="fr-CH" dirty="0" err="1" smtClean="0"/>
              <a:t>synthesis</a:t>
            </a:r>
            <a:r>
              <a:rPr lang="fr-CH" dirty="0" smtClean="0"/>
              <a:t> of </a:t>
            </a:r>
            <a:r>
              <a:rPr lang="fr-CH" dirty="0" err="1" smtClean="0"/>
              <a:t>various</a:t>
            </a:r>
            <a:r>
              <a:rPr lang="fr-CH" dirty="0" smtClean="0"/>
              <a:t> </a:t>
            </a:r>
            <a:r>
              <a:rPr lang="fr-CH" dirty="0" err="1" smtClean="0"/>
              <a:t>heterocycles</a:t>
            </a:r>
            <a:r>
              <a:rPr lang="fr-CH" dirty="0" smtClean="0"/>
              <a:t> (</a:t>
            </a:r>
            <a:r>
              <a:rPr lang="fr-CH" dirty="0" err="1" smtClean="0"/>
              <a:t>tetrahydroisoquinolines</a:t>
            </a:r>
            <a:r>
              <a:rPr lang="fr-CH" dirty="0" smtClean="0"/>
              <a:t>, …)</a:t>
            </a:r>
          </a:p>
          <a:p>
            <a:r>
              <a:rPr lang="fr-CH" dirty="0" err="1" smtClean="0"/>
              <a:t>Synthesis</a:t>
            </a:r>
            <a:r>
              <a:rPr lang="fr-CH" dirty="0" smtClean="0"/>
              <a:t> of </a:t>
            </a:r>
            <a:r>
              <a:rPr lang="fr-CH" dirty="0" err="1" smtClean="0"/>
              <a:t>allenes</a:t>
            </a:r>
            <a:r>
              <a:rPr lang="fr-CH" dirty="0" smtClean="0"/>
              <a:t> </a:t>
            </a:r>
            <a:r>
              <a:rPr lang="fr-CH" dirty="0" err="1" smtClean="0"/>
              <a:t>from</a:t>
            </a:r>
            <a:r>
              <a:rPr lang="fr-CH" dirty="0" smtClean="0"/>
              <a:t> </a:t>
            </a:r>
            <a:r>
              <a:rPr lang="fr-CH" dirty="0" err="1" smtClean="0"/>
              <a:t>easily</a:t>
            </a:r>
            <a:r>
              <a:rPr lang="fr-CH" dirty="0" smtClean="0"/>
              <a:t> </a:t>
            </a:r>
            <a:r>
              <a:rPr lang="fr-CH" dirty="0" err="1" smtClean="0"/>
              <a:t>availables</a:t>
            </a:r>
            <a:r>
              <a:rPr lang="fr-CH" dirty="0" smtClean="0"/>
              <a:t> </a:t>
            </a:r>
            <a:r>
              <a:rPr lang="fr-CH" dirty="0" err="1" smtClean="0"/>
              <a:t>starting</a:t>
            </a:r>
            <a:r>
              <a:rPr lang="fr-CH" dirty="0" smtClean="0"/>
              <a:t> </a:t>
            </a:r>
            <a:r>
              <a:rPr lang="fr-CH" smtClean="0"/>
              <a:t>materials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80554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First type of application</a:t>
            </a:r>
            <a:br>
              <a:rPr lang="fr-CH" dirty="0" smtClean="0"/>
            </a:br>
            <a:r>
              <a:rPr lang="fr-CH" dirty="0" smtClean="0"/>
              <a:t>The </a:t>
            </a:r>
            <a:r>
              <a:rPr lang="fr-CH" i="1" dirty="0" err="1" smtClean="0"/>
              <a:t>tert</a:t>
            </a:r>
            <a:r>
              <a:rPr lang="fr-CH" dirty="0" err="1" smtClean="0"/>
              <a:t>-amino</a:t>
            </a:r>
            <a:r>
              <a:rPr lang="fr-CH" dirty="0" smtClean="0"/>
              <a:t> </a:t>
            </a:r>
            <a:r>
              <a:rPr lang="fr-CH" dirty="0" err="1" smtClean="0"/>
              <a:t>effect</a:t>
            </a:r>
            <a:endParaRPr lang="fr-CH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483073"/>
              </p:ext>
            </p:extLst>
          </p:nvPr>
        </p:nvGraphicFramePr>
        <p:xfrm>
          <a:off x="1907704" y="1988840"/>
          <a:ext cx="6218238" cy="195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1" name="CS ChemDraw Drawing" r:id="rId3" imgW="4975579" imgH="1563300" progId="ChemDraw.Document.6.0">
                  <p:embed/>
                </p:oleObj>
              </mc:Choice>
              <mc:Fallback>
                <p:oleObj name="CS ChemDraw Drawing" r:id="rId3" imgW="4975579" imgH="15633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7704" y="1988840"/>
                        <a:ext cx="6218238" cy="195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567333"/>
            <a:ext cx="8229600" cy="4525963"/>
          </a:xfrm>
        </p:spPr>
        <p:txBody>
          <a:bodyPr>
            <a:normAutofit/>
          </a:bodyPr>
          <a:lstStyle/>
          <a:p>
            <a:r>
              <a:rPr lang="fr-CH" dirty="0" err="1" smtClean="0"/>
              <a:t>Thermic</a:t>
            </a:r>
            <a:r>
              <a:rPr lang="fr-CH" dirty="0" smtClean="0"/>
              <a:t> transformation :</a:t>
            </a:r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r>
              <a:rPr lang="fr-CH" dirty="0" smtClean="0"/>
              <a:t>Lewis </a:t>
            </a:r>
            <a:r>
              <a:rPr lang="fr-CH" dirty="0" err="1" smtClean="0"/>
              <a:t>acid</a:t>
            </a:r>
            <a:r>
              <a:rPr lang="fr-CH" dirty="0" smtClean="0"/>
              <a:t> </a:t>
            </a:r>
            <a:r>
              <a:rPr lang="fr-CH" dirty="0" err="1" smtClean="0"/>
              <a:t>catalyzed</a:t>
            </a:r>
            <a:r>
              <a:rPr lang="fr-CH" dirty="0" smtClean="0"/>
              <a:t> :</a:t>
            </a:r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  <a:p>
            <a:endParaRPr lang="fr-CH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874063"/>
              </p:ext>
            </p:extLst>
          </p:nvPr>
        </p:nvGraphicFramePr>
        <p:xfrm>
          <a:off x="971550" y="3932238"/>
          <a:ext cx="7456488" cy="201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2" name="CS ChemDraw Drawing" r:id="rId5" imgW="5964535" imgH="1613520" progId="ChemDraw.Document.6.0">
                  <p:embed/>
                </p:oleObj>
              </mc:Choice>
              <mc:Fallback>
                <p:oleObj name="CS ChemDraw Drawing" r:id="rId5" imgW="5964535" imgH="16135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1550" y="3932238"/>
                        <a:ext cx="7456488" cy="2017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23528" y="6277962"/>
            <a:ext cx="3400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 err="1" smtClean="0"/>
              <a:t>Review</a:t>
            </a:r>
            <a:r>
              <a:rPr lang="fr-CH" dirty="0" smtClean="0"/>
              <a:t> : </a:t>
            </a:r>
            <a:r>
              <a:rPr lang="fr-CH" dirty="0" err="1" smtClean="0"/>
              <a:t>Synthesis</a:t>
            </a:r>
            <a:r>
              <a:rPr lang="fr-CH" dirty="0" smtClean="0"/>
              <a:t>, </a:t>
            </a:r>
            <a:r>
              <a:rPr lang="fr-CH" b="1" dirty="0" smtClean="0"/>
              <a:t>2006</a:t>
            </a:r>
            <a:r>
              <a:rPr lang="fr-CH" dirty="0" smtClean="0"/>
              <a:t>, </a:t>
            </a:r>
            <a:r>
              <a:rPr lang="fr-CH" i="1" dirty="0" smtClean="0"/>
              <a:t>16</a:t>
            </a:r>
            <a:r>
              <a:rPr lang="fr-CH" dirty="0" smtClean="0"/>
              <a:t>, 2625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4388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Other</a:t>
            </a:r>
            <a:r>
              <a:rPr lang="fr-CH" dirty="0" smtClean="0"/>
              <a:t> </a:t>
            </a:r>
            <a:r>
              <a:rPr lang="fr-CH" dirty="0" err="1" smtClean="0"/>
              <a:t>possibilities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fr-CH" dirty="0" smtClean="0"/>
              <a:t>Room </a:t>
            </a:r>
            <a:r>
              <a:rPr lang="fr-CH" dirty="0" err="1" smtClean="0"/>
              <a:t>temperature</a:t>
            </a:r>
            <a:r>
              <a:rPr lang="fr-CH" dirty="0" smtClean="0"/>
              <a:t> hydride shift :</a:t>
            </a:r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r>
              <a:rPr lang="fr-CH" dirty="0" smtClean="0"/>
              <a:t>Application to a </a:t>
            </a:r>
            <a:r>
              <a:rPr lang="fr-CH" dirty="0" err="1" smtClean="0"/>
              <a:t>functionalized</a:t>
            </a:r>
            <a:r>
              <a:rPr lang="fr-CH" dirty="0" smtClean="0"/>
              <a:t> </a:t>
            </a:r>
            <a:r>
              <a:rPr lang="fr-CH" dirty="0" err="1" smtClean="0"/>
              <a:t>molecule</a:t>
            </a:r>
            <a:r>
              <a:rPr lang="fr-CH" dirty="0" smtClean="0"/>
              <a:t> :</a:t>
            </a:r>
            <a:endParaRPr lang="fr-CH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54102"/>
              </p:ext>
            </p:extLst>
          </p:nvPr>
        </p:nvGraphicFramePr>
        <p:xfrm>
          <a:off x="1259632" y="1844824"/>
          <a:ext cx="7148730" cy="199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0" name="CS ChemDraw Drawing" r:id="rId3" imgW="5718984" imgH="1596780" progId="ChemDraw.Document.6.0">
                  <p:embed/>
                </p:oleObj>
              </mc:Choice>
              <mc:Fallback>
                <p:oleObj name="CS ChemDraw Drawing" r:id="rId3" imgW="5718984" imgH="15967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1844824"/>
                        <a:ext cx="7148730" cy="199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850243"/>
              </p:ext>
            </p:extLst>
          </p:nvPr>
        </p:nvGraphicFramePr>
        <p:xfrm>
          <a:off x="355771" y="4149080"/>
          <a:ext cx="8392693" cy="259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" name="CS ChemDraw Drawing" r:id="rId5" imgW="6714154" imgH="2078460" progId="ChemDraw.Document.6.0">
                  <p:embed/>
                </p:oleObj>
              </mc:Choice>
              <mc:Fallback>
                <p:oleObj name="CS ChemDraw Drawing" r:id="rId5" imgW="6714154" imgH="20784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5771" y="4149080"/>
                        <a:ext cx="8392693" cy="259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544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Transfer of an </a:t>
            </a:r>
            <a:r>
              <a:rPr lang="fr-CH" dirty="0" err="1" smtClean="0"/>
              <a:t>hydrogen</a:t>
            </a:r>
            <a:r>
              <a:rPr lang="fr-CH" dirty="0" smtClean="0"/>
              <a:t> </a:t>
            </a:r>
            <a:r>
              <a:rPr lang="fr-CH" dirty="0" err="1" smtClean="0"/>
              <a:t>atom</a:t>
            </a:r>
            <a:r>
              <a:rPr lang="fr-CH" dirty="0"/>
              <a:t> </a:t>
            </a:r>
            <a:r>
              <a:rPr lang="fr-CH" dirty="0" smtClean="0"/>
              <a:t>on an </a:t>
            </a:r>
            <a:r>
              <a:rPr lang="fr-CH" dirty="0" err="1" smtClean="0"/>
              <a:t>asymetric</a:t>
            </a:r>
            <a:r>
              <a:rPr lang="fr-CH" dirty="0" smtClean="0"/>
              <a:t> center</a:t>
            </a:r>
            <a:endParaRPr lang="fr-CH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320030"/>
              </p:ext>
            </p:extLst>
          </p:nvPr>
        </p:nvGraphicFramePr>
        <p:xfrm>
          <a:off x="900113" y="1957388"/>
          <a:ext cx="6926262" cy="331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CS ChemDraw Drawing" r:id="rId3" imgW="5540967" imgH="2655990" progId="ChemDraw.Document.6.0">
                  <p:embed/>
                </p:oleObj>
              </mc:Choice>
              <mc:Fallback>
                <p:oleObj name="CS ChemDraw Drawing" r:id="rId3" imgW="5540967" imgH="26559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0113" y="1957388"/>
                        <a:ext cx="6926262" cy="331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50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Other</a:t>
            </a:r>
            <a:r>
              <a:rPr lang="fr-CH" dirty="0" smtClean="0"/>
              <a:t> type of hydride </a:t>
            </a:r>
            <a:r>
              <a:rPr lang="fr-CH" dirty="0" err="1" smtClean="0"/>
              <a:t>donor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r>
              <a:rPr lang="fr-CH" dirty="0" smtClean="0"/>
              <a:t>1,5-Hydride shift </a:t>
            </a:r>
            <a:r>
              <a:rPr lang="fr-CH" dirty="0" err="1" smtClean="0"/>
              <a:t>from</a:t>
            </a:r>
            <a:r>
              <a:rPr lang="fr-CH" dirty="0" smtClean="0"/>
              <a:t> </a:t>
            </a:r>
            <a:r>
              <a:rPr lang="fr-CH" dirty="0" err="1" smtClean="0"/>
              <a:t>tertiary</a:t>
            </a:r>
            <a:r>
              <a:rPr lang="fr-CH" dirty="0" smtClean="0"/>
              <a:t> alkyl group :</a:t>
            </a:r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r>
              <a:rPr lang="fr-CH" dirty="0" smtClean="0"/>
              <a:t>1,6-Hydride </a:t>
            </a:r>
            <a:r>
              <a:rPr lang="fr-CH" dirty="0"/>
              <a:t>shift </a:t>
            </a:r>
            <a:r>
              <a:rPr lang="fr-CH" dirty="0" err="1"/>
              <a:t>from</a:t>
            </a:r>
            <a:r>
              <a:rPr lang="fr-CH" dirty="0"/>
              <a:t> </a:t>
            </a:r>
            <a:r>
              <a:rPr lang="fr-CH" dirty="0" err="1"/>
              <a:t>tertiary</a:t>
            </a:r>
            <a:r>
              <a:rPr lang="fr-CH" dirty="0"/>
              <a:t> alkyl group</a:t>
            </a:r>
          </a:p>
          <a:p>
            <a:endParaRPr lang="fr-CH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621667"/>
              </p:ext>
            </p:extLst>
          </p:nvPr>
        </p:nvGraphicFramePr>
        <p:xfrm>
          <a:off x="1403648" y="4320553"/>
          <a:ext cx="6223188" cy="206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CS ChemDraw Drawing" r:id="rId3" imgW="4978550" imgH="1648620" progId="ChemDraw.Document.6.0">
                  <p:embed/>
                </p:oleObj>
              </mc:Choice>
              <mc:Fallback>
                <p:oleObj name="CS ChemDraw Drawing" r:id="rId3" imgW="4978550" imgH="16486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4320553"/>
                        <a:ext cx="6223188" cy="206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339887"/>
              </p:ext>
            </p:extLst>
          </p:nvPr>
        </p:nvGraphicFramePr>
        <p:xfrm>
          <a:off x="1751076" y="2060848"/>
          <a:ext cx="5341204" cy="156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" name="CS ChemDraw Drawing" r:id="rId5" imgW="4272963" imgH="1253610" progId="ChemDraw.Document.6.0">
                  <p:embed/>
                </p:oleObj>
              </mc:Choice>
              <mc:Fallback>
                <p:oleObj name="CS ChemDraw Drawing" r:id="rId5" imgW="4272963" imgH="12536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1076" y="2060848"/>
                        <a:ext cx="5341204" cy="1567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4811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fr-CH" dirty="0" smtClean="0"/>
              <a:t>Imine as an hydride </a:t>
            </a:r>
            <a:r>
              <a:rPr lang="fr-CH" dirty="0" err="1" smtClean="0"/>
              <a:t>acceptor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r>
              <a:rPr lang="fr-CH" dirty="0" err="1" smtClean="0"/>
              <a:t>Using</a:t>
            </a:r>
            <a:r>
              <a:rPr lang="fr-CH" dirty="0" smtClean="0"/>
              <a:t> the </a:t>
            </a:r>
            <a:r>
              <a:rPr lang="fr-CH" i="1" dirty="0" err="1" smtClean="0"/>
              <a:t>tert</a:t>
            </a:r>
            <a:r>
              <a:rPr lang="fr-CH" dirty="0" err="1" smtClean="0"/>
              <a:t>-amino</a:t>
            </a:r>
            <a:r>
              <a:rPr lang="fr-CH" dirty="0" smtClean="0"/>
              <a:t> </a:t>
            </a:r>
            <a:r>
              <a:rPr lang="fr-CH" dirty="0" err="1" smtClean="0"/>
              <a:t>effect</a:t>
            </a:r>
            <a:r>
              <a:rPr lang="fr-CH" dirty="0" smtClean="0"/>
              <a:t> :</a:t>
            </a:r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r>
              <a:rPr lang="fr-CH" dirty="0" smtClean="0"/>
              <a:t>Transfer </a:t>
            </a:r>
            <a:r>
              <a:rPr lang="fr-CH" dirty="0" err="1" smtClean="0"/>
              <a:t>from</a:t>
            </a:r>
            <a:r>
              <a:rPr lang="fr-CH" dirty="0" smtClean="0"/>
              <a:t> a </a:t>
            </a:r>
            <a:r>
              <a:rPr lang="fr-CH" dirty="0" err="1" smtClean="0"/>
              <a:t>benzylic</a:t>
            </a:r>
            <a:r>
              <a:rPr lang="fr-CH" dirty="0" smtClean="0"/>
              <a:t> position</a:t>
            </a:r>
            <a:endParaRPr lang="fr-CH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970062"/>
              </p:ext>
            </p:extLst>
          </p:nvPr>
        </p:nvGraphicFramePr>
        <p:xfrm>
          <a:off x="1389063" y="1260475"/>
          <a:ext cx="6065837" cy="306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8" name="CS ChemDraw Drawing" r:id="rId3" imgW="4853479" imgH="2450250" progId="ChemDraw.Document.6.0">
                  <p:embed/>
                </p:oleObj>
              </mc:Choice>
              <mc:Fallback>
                <p:oleObj name="CS ChemDraw Drawing" r:id="rId3" imgW="4853479" imgH="2450250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063" y="1260475"/>
                        <a:ext cx="6065837" cy="306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256890"/>
              </p:ext>
            </p:extLst>
          </p:nvPr>
        </p:nvGraphicFramePr>
        <p:xfrm>
          <a:off x="952500" y="5003800"/>
          <a:ext cx="7119938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9" name="CS ChemDraw Drawing" r:id="rId5" imgW="5694672" imgH="1105920" progId="ChemDraw.Document.6.0">
                  <p:embed/>
                </p:oleObj>
              </mc:Choice>
              <mc:Fallback>
                <p:oleObj name="CS ChemDraw Drawing" r:id="rId5" imgW="5694672" imgH="1105920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5003800"/>
                        <a:ext cx="7119938" cy="138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512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/>
          <a:lstStyle/>
          <a:p>
            <a:r>
              <a:rPr lang="fr-CH" dirty="0" err="1" smtClean="0"/>
              <a:t>Other</a:t>
            </a:r>
            <a:r>
              <a:rPr lang="fr-CH" dirty="0" smtClean="0"/>
              <a:t> types of </a:t>
            </a:r>
            <a:r>
              <a:rPr lang="fr-CH" dirty="0" err="1" smtClean="0"/>
              <a:t>acceptors</a:t>
            </a:r>
            <a:r>
              <a:rPr lang="fr-CH" dirty="0" smtClean="0"/>
              <a:t> :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/>
          <a:lstStyle/>
          <a:p>
            <a:r>
              <a:rPr lang="fr-CH" dirty="0" err="1" smtClean="0"/>
              <a:t>Unsaturated</a:t>
            </a:r>
            <a:r>
              <a:rPr lang="fr-CH" dirty="0" smtClean="0"/>
              <a:t> </a:t>
            </a:r>
            <a:r>
              <a:rPr lang="fr-CH" dirty="0" err="1" smtClean="0"/>
              <a:t>iminium</a:t>
            </a:r>
            <a:r>
              <a:rPr lang="fr-CH" dirty="0" smtClean="0"/>
              <a:t> :</a:t>
            </a:r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r>
              <a:rPr lang="fr-CH" dirty="0" err="1" smtClean="0"/>
              <a:t>Aldehyde</a:t>
            </a:r>
            <a:endParaRPr lang="fr-CH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116444"/>
              </p:ext>
            </p:extLst>
          </p:nvPr>
        </p:nvGraphicFramePr>
        <p:xfrm>
          <a:off x="2017713" y="4902200"/>
          <a:ext cx="5734050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" name="CS ChemDraw Drawing" r:id="rId3" imgW="4586857" imgH="1189890" progId="ChemDraw.Document.6.0">
                  <p:embed/>
                </p:oleObj>
              </mc:Choice>
              <mc:Fallback>
                <p:oleObj name="CS ChemDraw Drawing" r:id="rId3" imgW="4586857" imgH="11898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7713" y="4902200"/>
                        <a:ext cx="5734050" cy="148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799751"/>
              </p:ext>
            </p:extLst>
          </p:nvPr>
        </p:nvGraphicFramePr>
        <p:xfrm>
          <a:off x="2987675" y="1058863"/>
          <a:ext cx="5722938" cy="379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" name="CS ChemDraw Drawing" r:id="rId5" imgW="4577673" imgH="3036960" progId="ChemDraw.Document.6.0">
                  <p:embed/>
                </p:oleObj>
              </mc:Choice>
              <mc:Fallback>
                <p:oleObj name="CS ChemDraw Drawing" r:id="rId5" imgW="4577673" imgH="3036960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058863"/>
                        <a:ext cx="5722938" cy="379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01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Other</a:t>
            </a:r>
            <a:r>
              <a:rPr lang="fr-CH" dirty="0" smtClean="0"/>
              <a:t> hydride sources :</a:t>
            </a:r>
            <a:endParaRPr lang="fr-CH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766274"/>
              </p:ext>
            </p:extLst>
          </p:nvPr>
        </p:nvGraphicFramePr>
        <p:xfrm>
          <a:off x="971600" y="1052736"/>
          <a:ext cx="7432675" cy="558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CS ChemDraw Drawing" r:id="rId3" imgW="5946166" imgH="4463370" progId="ChemDraw.Document.6.0">
                  <p:embed/>
                </p:oleObj>
              </mc:Choice>
              <mc:Fallback>
                <p:oleObj name="CS ChemDraw Drawing" r:id="rId3" imgW="5946166" imgH="44633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1052736"/>
                        <a:ext cx="7432675" cy="558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78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219</Words>
  <Application>Microsoft Office PowerPoint</Application>
  <PresentationFormat>On-screen Show (4:3)</PresentationFormat>
  <Paragraphs>72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CS ChemDraw Drawing</vt:lpstr>
      <vt:lpstr>Intramolecular redox processes initiated by an hydride shift</vt:lpstr>
      <vt:lpstr>Concept of redox processes</vt:lpstr>
      <vt:lpstr>First type of application The tert-amino effect</vt:lpstr>
      <vt:lpstr>Other possibilities</vt:lpstr>
      <vt:lpstr>Transfer of an hydrogen atom on an asymetric center</vt:lpstr>
      <vt:lpstr>Other type of hydride donor</vt:lpstr>
      <vt:lpstr>Imine as an hydride acceptor</vt:lpstr>
      <vt:lpstr>Other types of acceptors :</vt:lpstr>
      <vt:lpstr>Other hydride sources :</vt:lpstr>
      <vt:lpstr>Asymetric transformations :</vt:lpstr>
      <vt:lpstr>Asymetric transformations :</vt:lpstr>
      <vt:lpstr>Hydride shift on activated alkynes</vt:lpstr>
      <vt:lpstr>Hydride shift on unactivated alkynes</vt:lpstr>
      <vt:lpstr>Hydride shift on unactivated alkynes – another pathway</vt:lpstr>
      <vt:lpstr>Hydride shift on unactivated alkynes – another pathway</vt:lpstr>
      <vt:lpstr>The Crabbe reaction</vt:lpstr>
      <vt:lpstr>Other possibilities :</vt:lpstr>
      <vt:lpstr>Gold catalyzed Crabbé type reaction</vt:lpstr>
      <vt:lpstr>PowerPoint Presentation</vt:lpstr>
      <vt:lpstr>Gold catalyzed Crabbe reaction</vt:lpstr>
      <vt:lpstr>Trapping of a Crabbe reaction intermediate</vt:lpstr>
      <vt:lpstr>Gold catalyzed cascade transformation involving a 1,5-Hydride Shift</vt:lpstr>
      <vt:lpstr>Hydride transfer on allenes :</vt:lpstr>
      <vt:lpstr>Hydride transfer on alkenes :</vt:lpstr>
      <vt:lpstr>Conclusion</vt:lpstr>
    </vt:vector>
  </TitlesOfParts>
  <Company>EPFL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Reactivity of yne-hydrazide derivatives</dc:title>
  <dc:creator>Group Zhu</dc:creator>
  <cp:lastModifiedBy>Group Zhu</cp:lastModifiedBy>
  <cp:revision>94</cp:revision>
  <cp:lastPrinted>2012-09-24T15:32:44Z</cp:lastPrinted>
  <dcterms:created xsi:type="dcterms:W3CDTF">2012-01-26T17:14:24Z</dcterms:created>
  <dcterms:modified xsi:type="dcterms:W3CDTF">2012-09-25T15:54:30Z</dcterms:modified>
</cp:coreProperties>
</file>