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2" r:id="rId9"/>
    <p:sldId id="268" r:id="rId10"/>
    <p:sldId id="265" r:id="rId11"/>
    <p:sldId id="284" r:id="rId12"/>
    <p:sldId id="267" r:id="rId13"/>
    <p:sldId id="270" r:id="rId14"/>
    <p:sldId id="269" r:id="rId15"/>
    <p:sldId id="274" r:id="rId16"/>
    <p:sldId id="272" r:id="rId17"/>
    <p:sldId id="276" r:id="rId18"/>
    <p:sldId id="277" r:id="rId19"/>
    <p:sldId id="273" r:id="rId20"/>
    <p:sldId id="282" r:id="rId21"/>
    <p:sldId id="283" r:id="rId22"/>
    <p:sldId id="279" r:id="rId23"/>
    <p:sldId id="281" r:id="rId24"/>
    <p:sldId id="27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>
        <p:scale>
          <a:sx n="110" d="100"/>
          <a:sy n="110" d="100"/>
        </p:scale>
        <p:origin x="-18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C0CC-5C5D-4FFF-89B6-85CEED541D9D}" type="datetimeFigureOut">
              <a:rPr lang="fr-FR" smtClean="0"/>
              <a:t>30/04/2013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4E06-0617-4E8E-A39A-FCA4757972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Transition metal catalyzed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rifluoromethylation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alkene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Presented by Ala Bunescu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30/04/2013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Chlorotrifluoromethylation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(ATRA)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31866" y="4965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Yoshida</a:t>
            </a:r>
            <a:r>
              <a:rPr lang="sv-SE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sv-SE" sz="1200" dirty="0">
                <a:latin typeface="Times New Roman" pitchFamily="18" charset="0"/>
                <a:cs typeface="Times New Roman" pitchFamily="18" charset="0"/>
              </a:rPr>
              <a:t>. Chem. Soc. Perkin Trans. 1 1991, </a:t>
            </a:r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627</a:t>
            </a:r>
          </a:p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Kamigata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J. Chem. Soc. Chem.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1989, 1559</a:t>
            </a: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76856" y="1300162"/>
            <a:ext cx="4155010" cy="4577110"/>
            <a:chOff x="376856" y="1300162"/>
            <a:chExt cx="4155010" cy="457711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00162"/>
              <a:ext cx="3829618" cy="457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6856" y="1300162"/>
              <a:ext cx="4155010" cy="1192734"/>
            </a:xfrm>
            <a:prstGeom prst="rect">
              <a:avLst/>
            </a:prstGeom>
            <a:solidFill>
              <a:schemeClr val="tx2">
                <a:alpha val="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90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82" y="1268760"/>
            <a:ext cx="4156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23801" y="1469975"/>
            <a:ext cx="2081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>
                <a:latin typeface="Times New Roman" pitchFamily="18" charset="0"/>
                <a:cs typeface="Times New Roman" pitchFamily="18" charset="0"/>
              </a:rPr>
              <a:t>Gouverneur-JACS, 2013, 2505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07" y="3502896"/>
            <a:ext cx="6003694" cy="10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1766" y="3429000"/>
            <a:ext cx="5466418" cy="1224136"/>
          </a:xfrm>
          <a:prstGeom prst="rect">
            <a:avLst/>
          </a:prstGeom>
          <a:solidFill>
            <a:schemeClr val="tx2">
              <a:alpha val="1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5576" y="1088740"/>
            <a:ext cx="5412980" cy="1224136"/>
          </a:xfrm>
          <a:prstGeom prst="rect">
            <a:avLst/>
          </a:prstGeom>
          <a:solidFill>
            <a:schemeClr val="tx2">
              <a:alpha val="1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41781" y="3857719"/>
            <a:ext cx="2116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latin typeface="Times New Roman" pitchFamily="18" charset="0"/>
                <a:cs typeface="Times New Roman" pitchFamily="18" charset="0"/>
              </a:rPr>
              <a:t>Qing-ACIE, 2013,2198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double bonds: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1882090" y="737854"/>
            <a:ext cx="4214387" cy="1192734"/>
            <a:chOff x="2416941" y="908720"/>
            <a:chExt cx="4214387" cy="119273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728" y="1124744"/>
              <a:ext cx="415660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16941" y="908720"/>
              <a:ext cx="4155010" cy="1192734"/>
            </a:xfrm>
            <a:prstGeom prst="rect">
              <a:avLst/>
            </a:prstGeom>
            <a:solidFill>
              <a:schemeClr val="tx2">
                <a:alpha val="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47259"/>
              </p:ext>
            </p:extLst>
          </p:nvPr>
        </p:nvGraphicFramePr>
        <p:xfrm>
          <a:off x="7490283" y="851020"/>
          <a:ext cx="12922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S ChemDraw Drawing" r:id="rId4" imgW="1291776" imgH="941490" progId="ChemDraw.Document.6.0">
                  <p:embed/>
                </p:oleObj>
              </mc:Choice>
              <mc:Fallback>
                <p:oleObj name="CS ChemDraw Drawing" r:id="rId4" imgW="1291776" imgH="941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0283" y="851020"/>
                        <a:ext cx="129222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14" y="2035901"/>
            <a:ext cx="5339319" cy="445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54498" y="350100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carvone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34018" y="558924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from quinine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263" y="62394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Gouverneur-JACS, 2013, 2505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50" y="2204864"/>
            <a:ext cx="1656184" cy="17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7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Hydrotrifluoromethylation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bonds: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509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Gouverneur-JACS, 2013, 2505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" y="764704"/>
            <a:ext cx="48577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4" y="3645024"/>
            <a:ext cx="3608371" cy="28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71799" y="4767504"/>
            <a:ext cx="23374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Reduction potential 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Umemeto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reagent: -0.25V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bpy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)3(II): 0.77V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MeOH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1.5 V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77201" y="285052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Proposed Mechanism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45" y="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Hydrotrifluoromethylation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bonds: Ag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903"/>
            <a:ext cx="7921871" cy="553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19966"/>
              </p:ext>
            </p:extLst>
          </p:nvPr>
        </p:nvGraphicFramePr>
        <p:xfrm>
          <a:off x="6732240" y="5245923"/>
          <a:ext cx="22923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S ChemDraw Drawing" r:id="rId4" imgW="2291808" imgH="1093770" progId="ChemDraw.Document.6.0">
                  <p:embed/>
                </p:oleObj>
              </mc:Choice>
              <mc:Fallback>
                <p:oleObj name="CS ChemDraw Drawing" r:id="rId4" imgW="2291808" imgH="109377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245923"/>
                        <a:ext cx="22923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63688" y="764704"/>
            <a:ext cx="4155010" cy="864096"/>
          </a:xfrm>
          <a:prstGeom prst="rect">
            <a:avLst/>
          </a:prstGeom>
          <a:solidFill>
            <a:schemeClr val="tx2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8184" y="636167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Qing-ACIE, 2013,2198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32538"/>
            <a:ext cx="5311645" cy="1761481"/>
          </a:xfrm>
          <a:prstGeom prst="rect">
            <a:avLst/>
          </a:prstGeom>
          <a:solidFill>
            <a:schemeClr val="accent2">
              <a:alpha val="1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5737" y="3861049"/>
            <a:ext cx="3831781" cy="1152128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7152" y="1832538"/>
            <a:ext cx="2528248" cy="3108630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7298334" y="271942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4-methyl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umbelliferone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96135" y="393253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isopulegol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98334" y="45811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estrone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39952" y="544522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alkyne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Hydrotrifluoromethylation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bonds: Ag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237312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Qing-ACIE, 2013,2198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38077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Proposed Mechanism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01294" y="1133218"/>
            <a:ext cx="4136605" cy="2376264"/>
            <a:chOff x="395536" y="1196752"/>
            <a:chExt cx="4136605" cy="2376264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340768"/>
              <a:ext cx="3948122" cy="206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27685" y="1196752"/>
              <a:ext cx="4104456" cy="2376264"/>
            </a:xfrm>
            <a:prstGeom prst="rect">
              <a:avLst/>
            </a:prstGeom>
            <a:solidFill>
              <a:schemeClr val="accent3">
                <a:alpha val="1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563888" y="3807709"/>
            <a:ext cx="5437994" cy="2717633"/>
            <a:chOff x="3419872" y="3807710"/>
            <a:chExt cx="5437994" cy="2717633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807710"/>
              <a:ext cx="5365986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419872" y="3807710"/>
              <a:ext cx="5184576" cy="2717633"/>
            </a:xfrm>
            <a:prstGeom prst="rect">
              <a:avLst/>
            </a:prstGeom>
            <a:solidFill>
              <a:schemeClr val="accent2">
                <a:alpha val="1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62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Copper catalyzed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trifluoromethylation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611560" y="1268760"/>
            <a:ext cx="5500611" cy="1224136"/>
            <a:chOff x="611560" y="1268760"/>
            <a:chExt cx="5500611" cy="122413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68760"/>
              <a:ext cx="5500611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83569" y="1268760"/>
              <a:ext cx="5412980" cy="1224136"/>
            </a:xfrm>
            <a:prstGeom prst="rect">
              <a:avLst/>
            </a:prstGeom>
            <a:solidFill>
              <a:schemeClr val="tx2">
                <a:alpha val="1000"/>
              </a:schemeClr>
            </a:solidFill>
            <a:ln w="127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11560" y="3068960"/>
            <a:ext cx="5419073" cy="1224136"/>
            <a:chOff x="749483" y="4652603"/>
            <a:chExt cx="5419073" cy="1224136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83" y="4764045"/>
              <a:ext cx="5412981" cy="111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55576" y="4652603"/>
              <a:ext cx="5412980" cy="1224136"/>
            </a:xfrm>
            <a:prstGeom prst="rect">
              <a:avLst/>
            </a:prstGeom>
            <a:solidFill>
              <a:schemeClr val="tx2">
                <a:alpha val="1000"/>
              </a:schemeClr>
            </a:solidFill>
            <a:ln w="127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6268550" y="1619218"/>
            <a:ext cx="2623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Jianbo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Wang-JACS, 2011,16410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04510" y="3582860"/>
            <a:ext cx="247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Buchwald –ACIE, 2011, 9120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16479" y="2071881"/>
            <a:ext cx="158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 examples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44%-97%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08731" y="5029435"/>
            <a:ext cx="226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Liu-JACS, 2011,15300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655375" y="4725144"/>
            <a:ext cx="5412980" cy="1224136"/>
            <a:chOff x="655375" y="4725144"/>
            <a:chExt cx="5412980" cy="1224136"/>
          </a:xfrm>
        </p:grpSpPr>
        <p:grpSp>
          <p:nvGrpSpPr>
            <p:cNvPr id="25" name="Groupe 24"/>
            <p:cNvGrpSpPr/>
            <p:nvPr/>
          </p:nvGrpSpPr>
          <p:grpSpPr>
            <a:xfrm>
              <a:off x="655375" y="4725144"/>
              <a:ext cx="5412980" cy="1224136"/>
              <a:chOff x="611560" y="2775378"/>
              <a:chExt cx="5412980" cy="1224136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137" y="2966032"/>
                <a:ext cx="5400403" cy="103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611560" y="2775378"/>
                <a:ext cx="5412980" cy="1224136"/>
              </a:xfrm>
              <a:prstGeom prst="rect">
                <a:avLst/>
              </a:prstGeom>
              <a:solidFill>
                <a:schemeClr val="tx2">
                  <a:alpha val="1000"/>
                </a:schemeClr>
              </a:solidFill>
              <a:ln w="127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,</a:t>
                </a:r>
                <a:endParaRPr lang="en-US" dirty="0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4067944" y="5373216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b="1" dirty="0" err="1" smtClean="0">
                  <a:latin typeface="Times New Roman" pitchFamily="18" charset="0"/>
                  <a:cs typeface="Times New Roman" pitchFamily="18" charset="0"/>
                </a:rPr>
                <a:t>DMAc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04904"/>
              </p:ext>
            </p:extLst>
          </p:nvPr>
        </p:nvGraphicFramePr>
        <p:xfrm>
          <a:off x="6659564" y="5511715"/>
          <a:ext cx="1762222" cy="82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S ChemDraw Drawing" r:id="rId6" imgW="2063005" imgH="959850" progId="ChemDraw.Document.6.0">
                  <p:embed/>
                </p:oleObj>
              </mc:Choice>
              <mc:Fallback>
                <p:oleObj name="CS ChemDraw Drawing" r:id="rId6" imgW="2063005" imgH="959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59564" y="5511715"/>
                        <a:ext cx="1762222" cy="820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8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Copper catalyzed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trifluoromethylation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292205" y="90391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Buchwald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16739" y="1173112"/>
            <a:ext cx="4464496" cy="2400775"/>
            <a:chOff x="683568" y="1052735"/>
            <a:chExt cx="4716016" cy="263956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96752"/>
              <a:ext cx="4572000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83568" y="1052735"/>
              <a:ext cx="4716016" cy="2592289"/>
            </a:xfrm>
            <a:prstGeom prst="rect">
              <a:avLst/>
            </a:prstGeom>
            <a:solidFill>
              <a:schemeClr val="accent2">
                <a:alpha val="1000"/>
              </a:schemeClr>
            </a:solidFill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" y="4256873"/>
            <a:ext cx="3846026" cy="103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7410" y="4328881"/>
            <a:ext cx="3947590" cy="1777762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770" y="5393703"/>
            <a:ext cx="3590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selectivity for the linear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trifluoromethylation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contrast to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Kharasch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Sosnovsky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-type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oxidative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alkene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functionalizations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355084" y="1430445"/>
            <a:ext cx="3419698" cy="2017095"/>
            <a:chOff x="5355084" y="1556792"/>
            <a:chExt cx="3419698" cy="201709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04" y="1679852"/>
              <a:ext cx="3380978" cy="185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355084" y="1556792"/>
              <a:ext cx="3384377" cy="2017095"/>
            </a:xfrm>
            <a:prstGeom prst="rect">
              <a:avLst/>
            </a:prstGeom>
            <a:solidFill>
              <a:schemeClr val="accent3">
                <a:alpha val="1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èche droite 14"/>
          <p:cNvSpPr/>
          <p:nvPr/>
        </p:nvSpPr>
        <p:spPr>
          <a:xfrm>
            <a:off x="4752484" y="4960069"/>
            <a:ext cx="570170" cy="515385"/>
          </a:xfrm>
          <a:prstGeom prst="rightArrow">
            <a:avLst/>
          </a:prstGeom>
          <a:solidFill>
            <a:schemeClr val="accent3">
              <a:alpha val="3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3738" y="4935698"/>
            <a:ext cx="3141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free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radical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unlikely to occur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Copper catalyzed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trifluoromethylation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660232" y="9087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Wang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4" y="908720"/>
            <a:ext cx="4716639" cy="509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5274199" y="1700808"/>
            <a:ext cx="3668717" cy="2376264"/>
            <a:chOff x="5292080" y="3772856"/>
            <a:chExt cx="3668717" cy="237626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778325"/>
              <a:ext cx="3668717" cy="1944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436095" y="3772856"/>
              <a:ext cx="3384377" cy="2376264"/>
            </a:xfrm>
            <a:prstGeom prst="rect">
              <a:avLst/>
            </a:prstGeom>
            <a:solidFill>
              <a:schemeClr val="accent3">
                <a:alpha val="1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1723" y="1181245"/>
            <a:ext cx="4947780" cy="4967875"/>
          </a:xfrm>
          <a:prstGeom prst="rect">
            <a:avLst/>
          </a:prstGeom>
          <a:solidFill>
            <a:schemeClr val="accent2">
              <a:alpha val="1000"/>
            </a:scheme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74198" y="4221088"/>
            <a:ext cx="35283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CF3 radical involved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allyl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radical wasn’t trapped using TEMPO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evidence of the involvement of either</a:t>
            </a: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allylmetal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species 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trifluoromethylmetal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species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the mechanism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Copper catalyzed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trifluoromethylation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1040"/>
            <a:ext cx="8120529" cy="51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119675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Heck like four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memebered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ring TS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1196751"/>
            <a:ext cx="1368152" cy="461665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48404" y="3318741"/>
            <a:ext cx="1088092" cy="461665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915149" y="3411074"/>
            <a:ext cx="120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regioselectivity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704" y="915304"/>
            <a:ext cx="1088092" cy="461665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7948404" y="715249"/>
            <a:ext cx="101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965918"/>
            <a:ext cx="108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Cu(I)/ Cu(III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5" y="4927788"/>
            <a:ext cx="1008112" cy="2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339752" y="4725144"/>
            <a:ext cx="193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Direct protonation: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768" y="4767535"/>
            <a:ext cx="1706362" cy="461665"/>
          </a:xfrm>
          <a:prstGeom prst="rect">
            <a:avLst/>
          </a:prstGeom>
          <a:solidFill>
            <a:schemeClr val="accent3">
              <a:alpha val="1000"/>
            </a:schemeClr>
          </a:solidFill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6729"/>
            <a:ext cx="1080120" cy="41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Why CF3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8712968" cy="129614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Important impact in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pharmaceutic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agrochemistry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material science: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before 1957 no F-containing drug had been developed,  our days  150 fluorinated drugs have come to market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~20% of all pharmaceuticals; ~30% for agrochemicals 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84504"/>
              </p:ext>
            </p:extLst>
          </p:nvPr>
        </p:nvGraphicFramePr>
        <p:xfrm>
          <a:off x="1141515" y="2564904"/>
          <a:ext cx="717067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S ChemDraw Drawing" r:id="rId3" imgW="5664439" imgH="2559780" progId="ChemDraw.Document.6.0">
                  <p:embed/>
                </p:oleObj>
              </mc:Choice>
              <mc:Fallback>
                <p:oleObj name="CS ChemDraw Drawing" r:id="rId3" imgW="5664439" imgH="2559780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15" y="2564904"/>
                        <a:ext cx="7170670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417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67544" y="630932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Times New Roman" pitchFamily="18" charset="0"/>
                <a:cs typeface="Times New Roman" pitchFamily="18" charset="0"/>
              </a:rPr>
              <a:t>Diederich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Science 2007, 317, 1881;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J. T. Welch, </a:t>
            </a:r>
            <a:r>
              <a:rPr lang="de-DE" sz="1200" dirty="0" err="1" smtClean="0">
                <a:latin typeface="Times New Roman" pitchFamily="18" charset="0"/>
                <a:cs typeface="Times New Roman" pitchFamily="18" charset="0"/>
              </a:rPr>
              <a:t>Tetrahedron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1987, 43, 3123.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72200" y="4949402"/>
            <a:ext cx="204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Akita- ACIE 2012,9567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90" y="1119791"/>
            <a:ext cx="4819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9223"/>
            <a:ext cx="4457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58" y="2687934"/>
            <a:ext cx="50101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9643" y="2687933"/>
            <a:ext cx="5412980" cy="1533155"/>
          </a:xfrm>
          <a:prstGeom prst="rect">
            <a:avLst/>
          </a:prstGeom>
          <a:solidFill>
            <a:schemeClr val="tx2">
              <a:alpha val="1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3569" y="1124744"/>
            <a:ext cx="5412980" cy="1224136"/>
          </a:xfrm>
          <a:prstGeom prst="rect">
            <a:avLst/>
          </a:prstGeom>
          <a:solidFill>
            <a:schemeClr val="tx2">
              <a:alpha val="1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7628" y="4568167"/>
            <a:ext cx="5412980" cy="1224136"/>
          </a:xfrm>
          <a:prstGeom prst="rect">
            <a:avLst/>
          </a:prstGeom>
          <a:solidFill>
            <a:schemeClr val="tx2">
              <a:alpha val="1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72200" y="3223677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err="1" smtClean="0">
                <a:latin typeface="Times New Roman" pitchFamily="18" charset="0"/>
                <a:cs typeface="Times New Roman" pitchFamily="18" charset="0"/>
              </a:rPr>
              <a:t>Buchwald</a:t>
            </a:r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- JACS, 2012, 12462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2200" y="145239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err="1" smtClean="0">
                <a:latin typeface="Times New Roman" pitchFamily="18" charset="0"/>
                <a:cs typeface="Times New Roman" pitchFamily="18" charset="0"/>
              </a:rPr>
              <a:t>Sodeoka</a:t>
            </a:r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-TL, 2012, 5503</a:t>
            </a:r>
          </a:p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Szabo-OL, 2012, 2882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Three-component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Oxytrifluoromethylation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Alkenes Mediated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Photoredox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Catalysts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01999"/>
            <a:ext cx="3810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5651"/>
            <a:ext cx="6528456" cy="31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61543"/>
              </p:ext>
            </p:extLst>
          </p:nvPr>
        </p:nvGraphicFramePr>
        <p:xfrm>
          <a:off x="7956550" y="960438"/>
          <a:ext cx="9826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S ChemDraw Drawing" r:id="rId5" imgW="982474" imgH="1124550" progId="ChemDraw.Document.6.0">
                  <p:embed/>
                </p:oleObj>
              </mc:Choice>
              <mc:Fallback>
                <p:oleObj name="CS ChemDraw Drawing" r:id="rId5" imgW="982474" imgH="1124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6550" y="960438"/>
                        <a:ext cx="98266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97220"/>
            <a:ext cx="53816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6393617"/>
            <a:ext cx="233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 err="1">
                <a:latin typeface="Times New Roman" pitchFamily="18" charset="0"/>
                <a:cs typeface="Times New Roman" pitchFamily="18" charset="0"/>
              </a:rPr>
              <a:t>Buchwald</a:t>
            </a:r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- JACS, 2012, 12462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Three-component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Oxytrifluoromethylation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Alkenes Mediated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Photoredox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Catalysts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76832"/>
              </p:ext>
            </p:extLst>
          </p:nvPr>
        </p:nvGraphicFramePr>
        <p:xfrm>
          <a:off x="6660232" y="1124744"/>
          <a:ext cx="12922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CS ChemDraw Drawing" r:id="rId3" imgW="1291776" imgH="941490" progId="ChemDraw.Document.6.0">
                  <p:embed/>
                </p:oleObj>
              </mc:Choice>
              <mc:Fallback>
                <p:oleObj name="CS ChemDraw Drawing" r:id="rId3" imgW="1291776" imgH="941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0232" y="1124744"/>
                        <a:ext cx="1292225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3" y="889900"/>
            <a:ext cx="4147838" cy="513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3273" y="764704"/>
            <a:ext cx="4155010" cy="1192734"/>
          </a:xfrm>
          <a:prstGeom prst="rect">
            <a:avLst/>
          </a:prstGeom>
          <a:solidFill>
            <a:schemeClr val="tx2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4263" y="62394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Akita- ACIE 2012,9567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224773" y="2996952"/>
            <a:ext cx="3741777" cy="2501967"/>
            <a:chOff x="5198618" y="3933056"/>
            <a:chExt cx="3741777" cy="2501967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618" y="4043809"/>
              <a:ext cx="3741777" cy="216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198618" y="3933056"/>
              <a:ext cx="3621854" cy="2501967"/>
            </a:xfrm>
            <a:prstGeom prst="rect">
              <a:avLst/>
            </a:prstGeom>
            <a:solidFill>
              <a:schemeClr val="accent3">
                <a:alpha val="1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275856" y="5358407"/>
            <a:ext cx="173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alkene doesn’t react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58" y="-13997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4263" y="62394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Akita- ACIE 2012,9567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1482"/>
            <a:ext cx="4943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47688"/>
            <a:ext cx="60007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78356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Kharasch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Sosnovsky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so special about CF3?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 enhance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metabolic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(mainly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lowering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susceptibility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cytochrome P450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enzymatic oxidation)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 protein–ligand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interactions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lipophilicity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elecrtonegativity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(perturbation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neighbor group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impact on bioavailability)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 size (2.5 x Me)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Improve thermal, chemical stability of materials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15616" y="53012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Diederich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Science 2007, 317, 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1881; </a:t>
            </a:r>
            <a:r>
              <a:rPr lang="fr-CH" sz="1400" dirty="0">
                <a:latin typeface="Times New Roman" pitchFamily="18" charset="0"/>
                <a:cs typeface="Times New Roman" pitchFamily="18" charset="0"/>
              </a:rPr>
              <a:t>Gouverneur, </a:t>
            </a:r>
            <a:r>
              <a:rPr lang="fr-CH" sz="1400" dirty="0" err="1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fr-CH" sz="1400" dirty="0">
                <a:latin typeface="Times New Roman" pitchFamily="18" charset="0"/>
                <a:cs typeface="Times New Roman" pitchFamily="18" charset="0"/>
              </a:rPr>
              <a:t>. Soc. </a:t>
            </a:r>
            <a:r>
              <a:rPr lang="fr-CH" sz="1400" dirty="0" err="1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fr-CH" sz="1400" dirty="0">
                <a:latin typeface="Times New Roman" pitchFamily="18" charset="0"/>
                <a:cs typeface="Times New Roman" pitchFamily="18" charset="0"/>
              </a:rPr>
              <a:t>. 2008, 37, </a:t>
            </a: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320; McClinton-Tetrahedron,1992, 6555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Methods to introduce CF3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Nucleophilic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Electrophilic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Radical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34720"/>
              </p:ext>
            </p:extLst>
          </p:nvPr>
        </p:nvGraphicFramePr>
        <p:xfrm>
          <a:off x="395288" y="692150"/>
          <a:ext cx="8229600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3" imgW="6630413" imgH="4402620" progId="ChemDraw.Document.6.0">
                  <p:embed/>
                </p:oleObj>
              </mc:Choice>
              <mc:Fallback>
                <p:oleObj name="CS ChemDraw Drawing" r:id="rId3" imgW="6630413" imgH="4402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692150"/>
                        <a:ext cx="8229600" cy="546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4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3" y="4041531"/>
            <a:ext cx="2808312" cy="17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" y="4293096"/>
            <a:ext cx="5561654" cy="12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9" y="342900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McMillan α-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Trifluoromethylation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Aldehydes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Photoredox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Organocatalysis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8868"/>
              </p:ext>
            </p:extLst>
          </p:nvPr>
        </p:nvGraphicFramePr>
        <p:xfrm>
          <a:off x="434546" y="548680"/>
          <a:ext cx="7632091" cy="223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S ChemDraw Drawing" r:id="rId5" imgW="6100412" imgH="1785510" progId="ChemDraw.Document.6.0">
                  <p:embed/>
                </p:oleObj>
              </mc:Choice>
              <mc:Fallback>
                <p:oleObj name="CS ChemDraw Drawing" r:id="rId5" imgW="6100412" imgH="1785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546" y="548680"/>
                        <a:ext cx="7632091" cy="223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71600" y="6019882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McMillan-JACS, 2009, 10875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unactivated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double bonds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Halotrifluoromehylation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Hydrotriflorometylation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CF3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Oxytrifluoromethylation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Iodotrifluoromethylation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 double bond (ATRA)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1560" y="4941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fr-CH" sz="1200" dirty="0" err="1">
                <a:latin typeface="Times New Roman" pitchFamily="18" charset="0"/>
                <a:cs typeface="Times New Roman" pitchFamily="18" charset="0"/>
              </a:rPr>
              <a:t>Fuchikami</a:t>
            </a:r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fr-CH" sz="1200" dirty="0" err="1">
                <a:latin typeface="Times New Roman" pitchFamily="18" charset="0"/>
                <a:cs typeface="Times New Roman" pitchFamily="18" charset="0"/>
              </a:rPr>
              <a:t>Ojima</a:t>
            </a:r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sz="1200" dirty="0" err="1">
                <a:latin typeface="Times New Roman" pitchFamily="18" charset="0"/>
                <a:cs typeface="Times New Roman" pitchFamily="18" charset="0"/>
              </a:rPr>
              <a:t>Tetrahedron</a:t>
            </a:r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200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fr-CH" sz="1200" dirty="0">
                <a:latin typeface="Times New Roman" pitchFamily="18" charset="0"/>
                <a:cs typeface="Times New Roman" pitchFamily="18" charset="0"/>
              </a:rPr>
              <a:t>. 1984, 25, 303–306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29886"/>
              </p:ext>
            </p:extLst>
          </p:nvPr>
        </p:nvGraphicFramePr>
        <p:xfrm>
          <a:off x="6259513" y="1924050"/>
          <a:ext cx="2030412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S ChemDraw Drawing" r:id="rId3" imgW="1467092" imgH="1369710" progId="ChemDraw.Document.6.0">
                  <p:embed/>
                </p:oleObj>
              </mc:Choice>
              <mc:Fallback>
                <p:oleObj name="CS ChemDraw Drawing" r:id="rId3" imgW="1467092" imgH="1369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9513" y="1924050"/>
                        <a:ext cx="2030412" cy="189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986748" y="1439185"/>
            <a:ext cx="3821624" cy="3115533"/>
            <a:chOff x="946208" y="1196752"/>
            <a:chExt cx="3821624" cy="3115533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208" y="1268760"/>
              <a:ext cx="3821624" cy="30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46208" y="1196752"/>
              <a:ext cx="3821624" cy="1368152"/>
            </a:xfrm>
            <a:prstGeom prst="rect">
              <a:avLst/>
            </a:prstGeom>
            <a:solidFill>
              <a:schemeClr val="accent1">
                <a:alpha val="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796136" y="479715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ATRA: atom transfer radical addition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40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Iodotrifluoromethylation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 double bond (ATRA)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8" y="4112984"/>
            <a:ext cx="828485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48783"/>
            <a:ext cx="1656184" cy="177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5" y="934573"/>
            <a:ext cx="4610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37625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Proposed Mechanism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64533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 err="1" smtClean="0">
                <a:latin typeface="Times New Roman" pitchFamily="18" charset="0"/>
                <a:cs typeface="Times New Roman" pitchFamily="18" charset="0"/>
              </a:rPr>
              <a:t>Sthephenson</a:t>
            </a:r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-JACS, 2012, 8875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533</Words>
  <Application>Microsoft Office PowerPoint</Application>
  <PresentationFormat>Affichage à l'écran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CS ChemDraw Drawing</vt:lpstr>
      <vt:lpstr>Transition metal catalyzed trifluoromethylation of unactivated alkene</vt:lpstr>
      <vt:lpstr>Why CF3?</vt:lpstr>
      <vt:lpstr>What is so special about CF3?</vt:lpstr>
      <vt:lpstr>Methods to introduce CF3</vt:lpstr>
      <vt:lpstr>Présentation PowerPoint</vt:lpstr>
      <vt:lpstr>Présentation PowerPoint</vt:lpstr>
      <vt:lpstr>Trifluoromethylation of unactivated double bonds</vt:lpstr>
      <vt:lpstr>Iodotrifluoromethylation of  double bond (ATRA)</vt:lpstr>
      <vt:lpstr>Iodotrifluoromethylation of  double bond (ATRA)</vt:lpstr>
      <vt:lpstr> Chlorotrifluoromethylation (ATRA)</vt:lpstr>
      <vt:lpstr>Hydrotrifluoromethylation of unactivated double bonds</vt:lpstr>
      <vt:lpstr>Hydrotrifluoromethylation double bonds: Ru</vt:lpstr>
      <vt:lpstr>Hydrotrifluoromethylation of unactivated double bonds: Ru</vt:lpstr>
      <vt:lpstr>Hydrotrifluoromethylation of unactivated double bonds: Ag</vt:lpstr>
      <vt:lpstr>Hydrotrifluoromethylation of unactivated double bonds: Ag</vt:lpstr>
      <vt:lpstr>Copper catalyzed allylic trifluoromethylation</vt:lpstr>
      <vt:lpstr>Copper catalyzed allylic trifluoromethylation</vt:lpstr>
      <vt:lpstr>Copper catalyzed allylic trifluoromethylation</vt:lpstr>
      <vt:lpstr>Copper catalyzed allylic trifluoromethylation</vt:lpstr>
      <vt:lpstr>Oxytrifluoromethylation of unactivated double bonds</vt:lpstr>
      <vt:lpstr>Three-component Oxytrifluoromethylation of Alkenes Mediated by Photoredox Catalysts</vt:lpstr>
      <vt:lpstr>Three-component Oxytrifluoromethylation of Alkenes Mediated by Photoredox Catalysts</vt:lpstr>
      <vt:lpstr>Oxytrifluoromethylation of unactivated double bonds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</dc:creator>
  <cp:lastModifiedBy>Group Zhu</cp:lastModifiedBy>
  <cp:revision>116</cp:revision>
  <dcterms:created xsi:type="dcterms:W3CDTF">2013-04-28T11:37:16Z</dcterms:created>
  <dcterms:modified xsi:type="dcterms:W3CDTF">2013-04-30T15:38:07Z</dcterms:modified>
</cp:coreProperties>
</file>