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302" r:id="rId3"/>
    <p:sldId id="277" r:id="rId4"/>
    <p:sldId id="278" r:id="rId5"/>
    <p:sldId id="280" r:id="rId6"/>
    <p:sldId id="291" r:id="rId7"/>
    <p:sldId id="285" r:id="rId8"/>
    <p:sldId id="281" r:id="rId9"/>
    <p:sldId id="283" r:id="rId10"/>
    <p:sldId id="306" r:id="rId11"/>
    <p:sldId id="308" r:id="rId12"/>
    <p:sldId id="307" r:id="rId13"/>
    <p:sldId id="282" r:id="rId14"/>
    <p:sldId id="286" r:id="rId15"/>
    <p:sldId id="287" r:id="rId16"/>
    <p:sldId id="304" r:id="rId17"/>
    <p:sldId id="314" r:id="rId18"/>
    <p:sldId id="315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3366FF"/>
    <a:srgbClr val="FF0066"/>
    <a:srgbClr val="1AC095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3" autoAdjust="0"/>
    <p:restoredTop sz="94660"/>
  </p:normalViewPr>
  <p:slideViewPr>
    <p:cSldViewPr>
      <p:cViewPr varScale="1">
        <p:scale>
          <a:sx n="107" d="100"/>
          <a:sy n="107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wmf"/><Relationship Id="rId1" Type="http://schemas.openxmlformats.org/officeDocument/2006/relationships/image" Target="../media/image28.emf"/><Relationship Id="rId4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C0B93-DEE6-4964-8DAC-6487531230A5}" type="datetimeFigureOut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FC49-F737-4F36-863E-87C8AA14DE8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C2D16E-4DA5-4315-8614-F2CA3CA89833}" type="slidenum">
              <a:rPr lang="en-CA" smtClean="0">
                <a:latin typeface="Tahoma" pitchFamily="34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CA" smtClean="0">
              <a:latin typeface="Tahom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151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FC49-F737-4F36-863E-87C8AA14DE8A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783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FC49-F737-4F36-863E-87C8AA14DE8A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36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FC49-F737-4F36-863E-87C8AA14DE8A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36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D4E1-F464-4171-B9BC-94011673806E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0134C-7770-481E-9D3F-3DA2CFDB1DF8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3828-5620-4B8B-8178-267FD8B31C3E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CC65B-0E09-46A9-922B-EB236A51282B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E9FC3715-3FAA-46E6-A863-8B65BD20F23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357158" y="6572272"/>
            <a:ext cx="842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Aurore LIMOUNI</a:t>
            </a:r>
            <a:r>
              <a:rPr lang="fr-FR" sz="1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			-May 11</a:t>
            </a:r>
            <a:r>
              <a:rPr lang="fr-FR" sz="10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fr-FR" sz="1000" b="1" baseline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2016-			</a:t>
            </a:r>
            <a:endParaRPr lang="fr-FR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57158" y="657068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e libre 9"/>
          <p:cNvSpPr/>
          <p:nvPr userDrawn="1"/>
        </p:nvSpPr>
        <p:spPr>
          <a:xfrm rot="16200000">
            <a:off x="3750476" y="-4107698"/>
            <a:ext cx="928668" cy="9144064"/>
          </a:xfrm>
          <a:custGeom>
            <a:avLst/>
            <a:gdLst>
              <a:gd name="connsiteX0" fmla="*/ 317970 w 1232370"/>
              <a:gd name="connsiteY0" fmla="*/ 0 h 2133600"/>
              <a:gd name="connsiteX1" fmla="*/ 114770 w 1232370"/>
              <a:gd name="connsiteY1" fmla="*/ 564444 h 2133600"/>
              <a:gd name="connsiteX2" fmla="*/ 1006592 w 1232370"/>
              <a:gd name="connsiteY2" fmla="*/ 553156 h 2133600"/>
              <a:gd name="connsiteX3" fmla="*/ 1153348 w 1232370"/>
              <a:gd name="connsiteY3" fmla="*/ 1772356 h 2133600"/>
              <a:gd name="connsiteX4" fmla="*/ 1232370 w 1232370"/>
              <a:gd name="connsiteY4" fmla="*/ 2133600 h 2133600"/>
              <a:gd name="connsiteX5" fmla="*/ 1232370 w 1232370"/>
              <a:gd name="connsiteY5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2370" h="2133600">
                <a:moveTo>
                  <a:pt x="317970" y="0"/>
                </a:moveTo>
                <a:cubicBezTo>
                  <a:pt x="158985" y="236125"/>
                  <a:pt x="0" y="472251"/>
                  <a:pt x="114770" y="564444"/>
                </a:cubicBezTo>
                <a:cubicBezTo>
                  <a:pt x="229540" y="656637"/>
                  <a:pt x="833496" y="351837"/>
                  <a:pt x="1006592" y="553156"/>
                </a:cubicBezTo>
                <a:cubicBezTo>
                  <a:pt x="1179688" y="754475"/>
                  <a:pt x="1115718" y="1508949"/>
                  <a:pt x="1153348" y="1772356"/>
                </a:cubicBezTo>
                <a:cubicBezTo>
                  <a:pt x="1190978" y="2035763"/>
                  <a:pt x="1232370" y="2133600"/>
                  <a:pt x="1232370" y="2133600"/>
                </a:cubicBezTo>
                <a:lnTo>
                  <a:pt x="1232370" y="213360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261B-1EB7-4383-8431-4114CFC5FCFC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14174-C0C4-43E1-80C5-D1D4F2D7DFAB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3ECD-7FDE-45F6-967C-84D7F1B92AC4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0393-FB1D-4944-886A-038842453B32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BC598-0B01-4007-BE1E-CFE8A67121E3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5B806-9A03-4B94-B1DD-52D55C6486FF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0F63-22D7-4F91-8ABB-A7BBB587A364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47976-089E-4ABD-88DD-AC63916D4467}" type="datetime1">
              <a:rPr lang="fr-FR" smtClean="0"/>
              <a:pPr/>
              <a:t>19/05/2016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C3715-3FAA-46E6-A863-8B65BD20F2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1214415" y="4143380"/>
            <a:ext cx="7215238" cy="1857388"/>
          </a:xfrm>
          <a:noFill/>
        </p:spPr>
        <p:txBody>
          <a:bodyPr>
            <a:normAutofit/>
          </a:bodyPr>
          <a:lstStyle/>
          <a:p>
            <a:pPr algn="r"/>
            <a:r>
              <a:rPr lang="en-CA" sz="1800" b="1" dirty="0" err="1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Aurore</a:t>
            </a:r>
            <a:r>
              <a:rPr lang="en-CA" sz="1800" b="1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CA" sz="1800" b="1" dirty="0" err="1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Limouni</a:t>
            </a:r>
            <a:r>
              <a:rPr lang="en-CA" sz="1800" b="1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endParaRPr lang="en-CA" sz="1800" b="1" u="sng" dirty="0" smtClean="0">
              <a:solidFill>
                <a:srgbClr val="00B0F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r">
              <a:buFont typeface="Wingdings" pitchFamily="2" charset="2"/>
              <a:buNone/>
            </a:pPr>
            <a:r>
              <a:rPr lang="en-CA" sz="1800" b="1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Zhu Research Group</a:t>
            </a:r>
          </a:p>
          <a:p>
            <a:pPr>
              <a:buFont typeface="Wingdings" pitchFamily="2" charset="2"/>
              <a:buNone/>
            </a:pPr>
            <a:endParaRPr lang="en-CA" sz="1800" b="1" dirty="0" smtClean="0">
              <a:solidFill>
                <a:srgbClr val="00B0F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214282" y="2000240"/>
            <a:ext cx="8871661" cy="1922160"/>
          </a:xfrm>
        </p:spPr>
        <p:txBody>
          <a:bodyPr>
            <a:normAutofit/>
          </a:bodyPr>
          <a:lstStyle/>
          <a:p>
            <a:r>
              <a:rPr lang="en-US" altLang="zh-CN" b="1" i="1" kern="100" dirty="0">
                <a:solidFill>
                  <a:srgbClr val="3366FF"/>
                </a:solidFill>
              </a:rPr>
              <a:t>Transition Metal </a:t>
            </a:r>
            <a:r>
              <a:rPr lang="en-US" altLang="zh-CN" b="1" i="1" kern="100" dirty="0" smtClean="0">
                <a:solidFill>
                  <a:srgbClr val="3366FF"/>
                </a:solidFill>
              </a:rPr>
              <a:t>Catalyzed </a:t>
            </a:r>
            <a:r>
              <a:rPr lang="en-US" altLang="zh-CN" b="1" i="1" kern="100" dirty="0" smtClean="0">
                <a:solidFill>
                  <a:srgbClr val="3366FF"/>
                </a:solidFill>
              </a:rPr>
              <a:t/>
            </a:r>
            <a:br>
              <a:rPr lang="en-US" altLang="zh-CN" b="1" i="1" kern="100" dirty="0" smtClean="0">
                <a:solidFill>
                  <a:srgbClr val="3366FF"/>
                </a:solidFill>
              </a:rPr>
            </a:br>
            <a:r>
              <a:rPr lang="en-US" altLang="zh-CN" b="1" i="1" kern="100" dirty="0" smtClean="0">
                <a:solidFill>
                  <a:srgbClr val="3366FF"/>
                </a:solidFill>
              </a:rPr>
              <a:t>Amide </a:t>
            </a:r>
            <a:r>
              <a:rPr lang="en-US" altLang="zh-CN" b="1" i="1" kern="100" dirty="0">
                <a:solidFill>
                  <a:srgbClr val="3366FF"/>
                </a:solidFill>
              </a:rPr>
              <a:t>B</a:t>
            </a:r>
            <a:r>
              <a:rPr lang="en-US" altLang="zh-CN" b="1" i="1" kern="100" dirty="0" smtClean="0">
                <a:solidFill>
                  <a:srgbClr val="3366FF"/>
                </a:solidFill>
              </a:rPr>
              <a:t>ond </a:t>
            </a:r>
            <a:r>
              <a:rPr lang="en-US" altLang="zh-CN" b="1" i="1" kern="100" dirty="0">
                <a:solidFill>
                  <a:srgbClr val="3366FF"/>
                </a:solidFill>
              </a:rPr>
              <a:t>F</a:t>
            </a:r>
            <a:r>
              <a:rPr lang="en-US" altLang="zh-CN" b="1" i="1" kern="100" dirty="0" smtClean="0">
                <a:solidFill>
                  <a:srgbClr val="3366FF"/>
                </a:solidFill>
              </a:rPr>
              <a:t>ormation</a:t>
            </a:r>
            <a:endParaRPr lang="en-CA" b="1" i="1" dirty="0" smtClean="0">
              <a:solidFill>
                <a:srgbClr val="3366FF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771800" y="627244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en-CA" i="1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- May, 11</a:t>
            </a:r>
            <a:r>
              <a:rPr lang="en-CA" i="1" baseline="30000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th</a:t>
            </a:r>
            <a:r>
              <a:rPr lang="en-CA" i="1" dirty="0" smtClean="0">
                <a:solidFill>
                  <a:srgbClr val="00B0F0"/>
                </a:solidFill>
                <a:latin typeface="Arial" charset="0"/>
                <a:ea typeface="ＭＳ Ｐゴシック" pitchFamily="34" charset="-128"/>
                <a:cs typeface="Arial" charset="0"/>
              </a:rPr>
              <a:t> 2016 -</a:t>
            </a:r>
          </a:p>
        </p:txBody>
      </p:sp>
      <p:pic>
        <p:nvPicPr>
          <p:cNvPr id="8" name="Picture 2" descr="https://upload.wikimedia.org/wikipedia/commons/thumb/f/f4/Logo_EPFL.svg/2000px-Logo_EPFL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2214245" cy="106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aminocarbonylation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59632" y="2414498"/>
            <a:ext cx="73267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100" b="1" dirty="0" smtClean="0"/>
              <a:t>1st Pd-</a:t>
            </a:r>
            <a:r>
              <a:rPr lang="fr-FR" sz="1100" b="1" dirty="0" err="1" smtClean="0"/>
              <a:t>catalyzed</a:t>
            </a:r>
            <a:r>
              <a:rPr lang="fr-FR" sz="1100" b="1" dirty="0" smtClean="0"/>
              <a:t> 3 components </a:t>
            </a:r>
            <a:r>
              <a:rPr lang="fr-FR" sz="1100" b="1" dirty="0" err="1" smtClean="0"/>
              <a:t>coupling</a:t>
            </a:r>
            <a:r>
              <a:rPr lang="fr-FR" sz="1100" b="1" dirty="0" smtClean="0"/>
              <a:t> of </a:t>
            </a:r>
            <a:r>
              <a:rPr lang="fr-FR" sz="1100" b="1" dirty="0" err="1" smtClean="0"/>
              <a:t>aryl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halides</a:t>
            </a:r>
            <a:r>
              <a:rPr lang="fr-FR" sz="1100" b="1" dirty="0" smtClean="0"/>
              <a:t> : </a:t>
            </a:r>
            <a:r>
              <a:rPr lang="fr-FR" sz="1100" dirty="0" smtClean="0"/>
              <a:t>(a) Schoenberg, A.; </a:t>
            </a:r>
            <a:r>
              <a:rPr lang="fr-FR" sz="1100" dirty="0" err="1" smtClean="0"/>
              <a:t>Heck</a:t>
            </a:r>
            <a:r>
              <a:rPr lang="fr-FR" sz="1100" dirty="0" smtClean="0"/>
              <a:t>, R., F. </a:t>
            </a:r>
            <a:r>
              <a:rPr lang="fr-FR" sz="1100" i="1" dirty="0" smtClean="0"/>
              <a:t>J. </a:t>
            </a:r>
            <a:r>
              <a:rPr lang="fr-FR" sz="1100" i="1" dirty="0" err="1" smtClean="0"/>
              <a:t>Org</a:t>
            </a:r>
            <a:r>
              <a:rPr lang="fr-FR" sz="1100" i="1" dirty="0" smtClean="0"/>
              <a:t>. </a:t>
            </a:r>
            <a:r>
              <a:rPr lang="fr-FR" sz="1100" i="1" dirty="0" err="1" smtClean="0"/>
              <a:t>Chem</a:t>
            </a:r>
            <a:r>
              <a:rPr lang="fr-FR" sz="1100" i="1" dirty="0" smtClean="0"/>
              <a:t>. </a:t>
            </a:r>
            <a:r>
              <a:rPr lang="fr-FR" sz="1100" b="1" dirty="0" smtClean="0"/>
              <a:t>1974</a:t>
            </a:r>
            <a:r>
              <a:rPr lang="fr-FR" sz="1100" dirty="0" smtClean="0"/>
              <a:t>, </a:t>
            </a:r>
            <a:r>
              <a:rPr lang="fr-FR" sz="1100" i="1" dirty="0" smtClean="0"/>
              <a:t>39</a:t>
            </a:r>
            <a:r>
              <a:rPr lang="fr-FR" sz="1100" dirty="0" smtClean="0"/>
              <a:t>, 3327-3331. (</a:t>
            </a:r>
            <a:r>
              <a:rPr lang="fr-FR" sz="1100" dirty="0"/>
              <a:t>b) Schoenberg, A.; </a:t>
            </a:r>
            <a:r>
              <a:rPr lang="fr-FR" sz="1100" dirty="0" err="1"/>
              <a:t>Heck</a:t>
            </a:r>
            <a:r>
              <a:rPr lang="fr-FR" sz="1100" dirty="0"/>
              <a:t>, R., F. </a:t>
            </a:r>
            <a:r>
              <a:rPr lang="fr-FR" sz="1100" i="1" dirty="0"/>
              <a:t>J. </a:t>
            </a:r>
            <a:r>
              <a:rPr lang="fr-FR" sz="1100" i="1" dirty="0" err="1"/>
              <a:t>Org</a:t>
            </a:r>
            <a:r>
              <a:rPr lang="fr-FR" sz="1100" i="1" dirty="0"/>
              <a:t>. </a:t>
            </a:r>
            <a:r>
              <a:rPr lang="fr-FR" sz="1100" i="1" dirty="0" err="1"/>
              <a:t>Chem</a:t>
            </a:r>
            <a:r>
              <a:rPr lang="fr-FR" sz="1100" i="1" dirty="0"/>
              <a:t>. </a:t>
            </a:r>
            <a:r>
              <a:rPr lang="fr-FR" sz="1100" b="1" dirty="0"/>
              <a:t>1974</a:t>
            </a:r>
            <a:r>
              <a:rPr lang="fr-FR" sz="1100" dirty="0"/>
              <a:t>, </a:t>
            </a:r>
            <a:r>
              <a:rPr lang="fr-FR" sz="1100" i="1" dirty="0"/>
              <a:t>39</a:t>
            </a:r>
            <a:r>
              <a:rPr lang="fr-FR" sz="1100" dirty="0"/>
              <a:t>, </a:t>
            </a:r>
            <a:r>
              <a:rPr lang="fr-FR" sz="1100" dirty="0" smtClean="0"/>
              <a:t>3318. </a:t>
            </a:r>
            <a:endParaRPr lang="fr-FR" sz="1100" dirty="0"/>
          </a:p>
          <a:p>
            <a:pPr marL="171450" indent="-171450">
              <a:buFont typeface="Arial" charset="0"/>
              <a:buChar char="•"/>
            </a:pPr>
            <a:r>
              <a:rPr lang="fr-FR" sz="1100" b="1" dirty="0" err="1" smtClean="0"/>
              <a:t>Aminocarbonylation</a:t>
            </a:r>
            <a:r>
              <a:rPr lang="fr-FR" sz="1100" b="1" dirty="0" smtClean="0"/>
              <a:t> of </a:t>
            </a:r>
            <a:r>
              <a:rPr lang="fr-FR" sz="1100" b="1" dirty="0" err="1" smtClean="0"/>
              <a:t>ArI</a:t>
            </a:r>
            <a:r>
              <a:rPr lang="fr-FR" sz="1100" b="1" dirty="0" smtClean="0"/>
              <a:t>:</a:t>
            </a:r>
            <a:r>
              <a:rPr lang="fr-FR" sz="1100" dirty="0" smtClean="0"/>
              <a:t> (a) </a:t>
            </a:r>
            <a:r>
              <a:rPr lang="fr-FR" sz="1100" dirty="0" err="1" smtClean="0"/>
              <a:t>Orellana</a:t>
            </a:r>
            <a:r>
              <a:rPr lang="fr-FR" sz="1100" dirty="0" smtClean="0"/>
              <a:t>, A. et al. </a:t>
            </a:r>
            <a:r>
              <a:rPr lang="en-US" sz="1100" i="1" dirty="0" smtClean="0"/>
              <a:t>J</a:t>
            </a:r>
            <a:r>
              <a:rPr lang="en-US" sz="1100" i="1" dirty="0"/>
              <a:t>. Org. Chem.</a:t>
            </a:r>
            <a:r>
              <a:rPr lang="en-US" sz="1100" dirty="0"/>
              <a:t> </a:t>
            </a:r>
            <a:r>
              <a:rPr lang="en-US" sz="1100" b="1" dirty="0"/>
              <a:t>2012</a:t>
            </a:r>
            <a:r>
              <a:rPr lang="en-US" sz="1100" dirty="0"/>
              <a:t>, </a:t>
            </a:r>
            <a:r>
              <a:rPr lang="en-US" sz="1100" i="1" dirty="0"/>
              <a:t>77</a:t>
            </a:r>
            <a:r>
              <a:rPr lang="en-US" sz="1100" dirty="0"/>
              <a:t>, 2008−</a:t>
            </a:r>
            <a:r>
              <a:rPr lang="en-US" sz="1100" dirty="0" smtClean="0"/>
              <a:t>2012; (b) </a:t>
            </a:r>
            <a:r>
              <a:rPr lang="fr-FR" sz="1100" dirty="0" smtClean="0"/>
              <a:t>Tu, T. </a:t>
            </a:r>
            <a:r>
              <a:rPr lang="fr-FR" sz="1100" i="1" dirty="0" err="1" smtClean="0"/>
              <a:t>Org</a:t>
            </a:r>
            <a:r>
              <a:rPr lang="fr-FR" sz="1100" i="1" dirty="0" smtClean="0"/>
              <a:t>. </a:t>
            </a:r>
            <a:r>
              <a:rPr lang="fr-FR" sz="1100" i="1" dirty="0" err="1" smtClean="0"/>
              <a:t>Lett</a:t>
            </a:r>
            <a:r>
              <a:rPr lang="fr-FR" sz="1100" i="1" dirty="0" smtClean="0"/>
              <a:t>. </a:t>
            </a:r>
            <a:r>
              <a:rPr lang="fr-FR" sz="1100" b="1" dirty="0" smtClean="0"/>
              <a:t>2013</a:t>
            </a:r>
            <a:r>
              <a:rPr lang="fr-FR" sz="1100" dirty="0" smtClean="0"/>
              <a:t>, </a:t>
            </a:r>
            <a:r>
              <a:rPr lang="fr-FR" sz="1100" i="1" dirty="0" smtClean="0"/>
              <a:t>15</a:t>
            </a:r>
            <a:r>
              <a:rPr lang="fr-FR" sz="1100" dirty="0" smtClean="0"/>
              <a:t>, 3678-3681; (c) </a:t>
            </a:r>
            <a:r>
              <a:rPr lang="it-IT" sz="1100" dirty="0" smtClean="0"/>
              <a:t>Taddei, M. Et Al. </a:t>
            </a:r>
            <a:r>
              <a:rPr lang="nl-NL" sz="1100" i="1" dirty="0" smtClean="0"/>
              <a:t>J</a:t>
            </a:r>
            <a:r>
              <a:rPr lang="nl-NL" sz="1100" i="1" dirty="0"/>
              <a:t>. </a:t>
            </a:r>
            <a:r>
              <a:rPr lang="nl-NL" sz="1100" i="1" dirty="0" err="1"/>
              <a:t>Org</a:t>
            </a:r>
            <a:r>
              <a:rPr lang="nl-NL" sz="1100" i="1" dirty="0"/>
              <a:t>. </a:t>
            </a:r>
            <a:r>
              <a:rPr lang="nl-NL" sz="1100" i="1" dirty="0" err="1" smtClean="0"/>
              <a:t>Chem</a:t>
            </a:r>
            <a:r>
              <a:rPr lang="nl-NL" sz="1100" i="1" dirty="0" smtClean="0"/>
              <a:t>.</a:t>
            </a:r>
            <a:r>
              <a:rPr lang="nl-NL" sz="1100" b="1" i="1" dirty="0" smtClean="0"/>
              <a:t> </a:t>
            </a:r>
            <a:r>
              <a:rPr lang="nl-NL" sz="1100" b="1" dirty="0" smtClean="0"/>
              <a:t>2010</a:t>
            </a:r>
            <a:r>
              <a:rPr lang="nl-NL" sz="1100" dirty="0" smtClean="0"/>
              <a:t>, </a:t>
            </a:r>
            <a:r>
              <a:rPr lang="nl-NL" sz="1100" i="1" dirty="0" smtClean="0"/>
              <a:t>75</a:t>
            </a:r>
            <a:r>
              <a:rPr lang="nl-NL" sz="1100" dirty="0"/>
              <a:t>, 1841–1847</a:t>
            </a:r>
            <a:endParaRPr lang="nl-NL" sz="1100" dirty="0" smtClean="0"/>
          </a:p>
          <a:p>
            <a:pPr marL="171450" indent="-171450">
              <a:buFont typeface="Arial" charset="0"/>
              <a:buChar char="•"/>
            </a:pPr>
            <a:r>
              <a:rPr lang="fr-FR" sz="1100" b="1" dirty="0" err="1" smtClean="0"/>
              <a:t>Reviews</a:t>
            </a:r>
            <a:r>
              <a:rPr lang="fr-FR" sz="1100" b="1" dirty="0" smtClean="0"/>
              <a:t> on </a:t>
            </a:r>
            <a:r>
              <a:rPr lang="fr-FR" sz="1100" b="1" dirty="0" err="1" smtClean="0"/>
              <a:t>aminocarbonylation</a:t>
            </a:r>
            <a:r>
              <a:rPr lang="fr-FR" sz="1100" b="1" dirty="0" smtClean="0"/>
              <a:t>: </a:t>
            </a:r>
            <a:r>
              <a:rPr lang="fr-FR" sz="1100" dirty="0" smtClean="0"/>
              <a:t>(a)Barnard, C., F. et al. J. </a:t>
            </a:r>
            <a:r>
              <a:rPr lang="fr-FR" sz="1100" dirty="0" err="1" smtClean="0"/>
              <a:t>Organometallics</a:t>
            </a:r>
            <a:r>
              <a:rPr lang="fr-FR" sz="1100" dirty="0"/>
              <a:t> </a:t>
            </a:r>
            <a:r>
              <a:rPr lang="fr-FR" sz="1100" dirty="0" smtClean="0"/>
              <a:t> </a:t>
            </a:r>
            <a:r>
              <a:rPr lang="fr-FR" sz="1100" b="1" dirty="0" smtClean="0"/>
              <a:t>2008</a:t>
            </a:r>
            <a:r>
              <a:rPr lang="fr-FR" sz="1100" dirty="0" smtClean="0"/>
              <a:t>, </a:t>
            </a:r>
            <a:r>
              <a:rPr lang="fr-FR" sz="1100" i="1" dirty="0" smtClean="0"/>
              <a:t>27</a:t>
            </a:r>
            <a:r>
              <a:rPr lang="fr-FR" sz="1100" dirty="0" smtClean="0"/>
              <a:t>, 5402-5422</a:t>
            </a:r>
            <a:r>
              <a:rPr lang="fr-FR" sz="1100" dirty="0"/>
              <a:t>;</a:t>
            </a:r>
            <a:r>
              <a:rPr lang="fr-FR" sz="1100" dirty="0" smtClean="0"/>
              <a:t> (b)</a:t>
            </a:r>
            <a:r>
              <a:rPr lang="fr-FR" sz="1100" dirty="0" err="1" smtClean="0"/>
              <a:t>Beller</a:t>
            </a:r>
            <a:r>
              <a:rPr lang="fr-FR" sz="1100" dirty="0" smtClean="0"/>
              <a:t>, M.</a:t>
            </a:r>
            <a:r>
              <a:rPr lang="fr-FR" sz="1100" i="1" dirty="0" smtClean="0"/>
              <a:t> </a:t>
            </a:r>
            <a:r>
              <a:rPr lang="fr-FR" sz="1100" i="1" dirty="0" err="1" smtClean="0"/>
              <a:t>Angew</a:t>
            </a:r>
            <a:r>
              <a:rPr lang="fr-FR" sz="1100" i="1" dirty="0" smtClean="0"/>
              <a:t>. </a:t>
            </a:r>
            <a:r>
              <a:rPr lang="fr-FR" sz="1100" i="1" dirty="0" err="1" smtClean="0"/>
              <a:t>Chem</a:t>
            </a:r>
            <a:r>
              <a:rPr lang="fr-FR" sz="1100" i="1" dirty="0" smtClean="0"/>
              <a:t>. Int. Ed. </a:t>
            </a:r>
            <a:r>
              <a:rPr lang="fr-FR" sz="1100" b="1" dirty="0" smtClean="0"/>
              <a:t>2009</a:t>
            </a:r>
            <a:r>
              <a:rPr lang="fr-FR" sz="1100" dirty="0" smtClean="0"/>
              <a:t>, </a:t>
            </a:r>
            <a:r>
              <a:rPr lang="fr-FR" sz="1100" i="1" dirty="0" smtClean="0"/>
              <a:t>48</a:t>
            </a:r>
            <a:r>
              <a:rPr lang="fr-FR" sz="1100" dirty="0" smtClean="0"/>
              <a:t>, 4114-4133</a:t>
            </a:r>
          </a:p>
          <a:p>
            <a:endParaRPr lang="fr-FR" sz="1100" dirty="0" smtClean="0"/>
          </a:p>
          <a:p>
            <a:endParaRPr lang="fr-FR" sz="1100" dirty="0" smtClean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944713"/>
              </p:ext>
            </p:extLst>
          </p:nvPr>
        </p:nvGraphicFramePr>
        <p:xfrm>
          <a:off x="1639555" y="1257028"/>
          <a:ext cx="5899269" cy="1063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39" name="CS ChemDraw Drawing" r:id="rId3" imgW="5114157" imgH="923130" progId="ChemDraw.Document.6.0">
                  <p:embed/>
                </p:oleObj>
              </mc:Choice>
              <mc:Fallback>
                <p:oleObj name="CS ChemDraw Drawing" r:id="rId3" imgW="5114157" imgH="92313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555" y="1257028"/>
                        <a:ext cx="5899269" cy="10637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483302"/>
              </p:ext>
            </p:extLst>
          </p:nvPr>
        </p:nvGraphicFramePr>
        <p:xfrm>
          <a:off x="127387" y="4049978"/>
          <a:ext cx="5984775" cy="1616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40" name="CS ChemDraw Drawing" r:id="rId5" imgW="5600102" imgH="1512747" progId="ChemDraw.Document.6.0">
                  <p:embed/>
                </p:oleObj>
              </mc:Choice>
              <mc:Fallback>
                <p:oleObj name="CS ChemDraw Drawing" r:id="rId5" imgW="5600102" imgH="1512747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87" y="4049978"/>
                        <a:ext cx="5984775" cy="1616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919475" y="5683539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err="1"/>
              <a:t>Buchwald</a:t>
            </a:r>
            <a:r>
              <a:rPr lang="fr-FR" sz="1200" dirty="0"/>
              <a:t>, S., L. </a:t>
            </a:r>
            <a:r>
              <a:rPr lang="fr-FR" sz="1200" i="1" dirty="0" err="1"/>
              <a:t>Angew</a:t>
            </a:r>
            <a:r>
              <a:rPr lang="fr-FR" sz="1200" i="1" dirty="0"/>
              <a:t>. </a:t>
            </a:r>
            <a:r>
              <a:rPr lang="fr-FR" sz="1200" i="1" dirty="0" err="1"/>
              <a:t>Chem</a:t>
            </a:r>
            <a:r>
              <a:rPr lang="fr-FR" sz="1200" i="1" dirty="0"/>
              <a:t>. Int. </a:t>
            </a:r>
            <a:r>
              <a:rPr lang="fr-FR" sz="1200" b="1" dirty="0"/>
              <a:t>2007</a:t>
            </a:r>
            <a:r>
              <a:rPr lang="fr-FR" sz="1200" dirty="0"/>
              <a:t>, </a:t>
            </a:r>
            <a:r>
              <a:rPr lang="fr-FR" sz="1200" i="1" dirty="0"/>
              <a:t>46</a:t>
            </a:r>
            <a:r>
              <a:rPr lang="fr-FR" sz="1200" dirty="0"/>
              <a:t>, 8460-8463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00896" y="4367848"/>
            <a:ext cx="3275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Innovation </a:t>
            </a:r>
            <a:r>
              <a:rPr lang="fr-FR" sz="1200" dirty="0" err="1" smtClean="0"/>
              <a:t>was</a:t>
            </a:r>
            <a:r>
              <a:rPr lang="fr-FR" sz="1200" dirty="0" smtClean="0"/>
              <a:t> the use of </a:t>
            </a:r>
            <a:r>
              <a:rPr lang="fr-FR" sz="1200" dirty="0" err="1" smtClean="0"/>
              <a:t>NaOPh</a:t>
            </a:r>
            <a:r>
              <a:rPr lang="fr-FR" sz="1200" dirty="0" smtClean="0"/>
              <a:t>:</a:t>
            </a:r>
          </a:p>
          <a:p>
            <a:r>
              <a:rPr lang="fr-FR" sz="1200" dirty="0" smtClean="0"/>
              <a:t>      - base</a:t>
            </a:r>
          </a:p>
          <a:p>
            <a:r>
              <a:rPr lang="fr-FR" sz="1200" dirty="0" smtClean="0"/>
              <a:t>      - </a:t>
            </a:r>
            <a:r>
              <a:rPr lang="fr-FR" sz="1200" dirty="0" err="1" smtClean="0"/>
              <a:t>facilitates</a:t>
            </a:r>
            <a:r>
              <a:rPr lang="fr-FR" sz="1200" dirty="0" smtClean="0"/>
              <a:t> </a:t>
            </a:r>
            <a:r>
              <a:rPr lang="fr-FR" sz="1200" dirty="0" err="1" smtClean="0"/>
              <a:t>acyl</a:t>
            </a:r>
            <a:r>
              <a:rPr lang="fr-FR" sz="1200" dirty="0" smtClean="0"/>
              <a:t> </a:t>
            </a:r>
            <a:r>
              <a:rPr lang="fr-FR" sz="1200" dirty="0" err="1" smtClean="0"/>
              <a:t>transfer</a:t>
            </a:r>
            <a:r>
              <a:rPr lang="fr-FR" sz="1200" dirty="0" smtClean="0"/>
              <a:t> to </a:t>
            </a:r>
            <a:r>
              <a:rPr lang="fr-FR" sz="1200" dirty="0" err="1" smtClean="0"/>
              <a:t>form</a:t>
            </a:r>
            <a:r>
              <a:rPr lang="fr-FR" sz="1200" dirty="0" smtClean="0"/>
              <a:t> </a:t>
            </a:r>
            <a:r>
              <a:rPr lang="fr-FR" sz="1200" dirty="0" err="1" smtClean="0"/>
              <a:t>phenyl</a:t>
            </a:r>
            <a:r>
              <a:rPr lang="fr-FR" sz="1200" dirty="0" smtClean="0"/>
              <a:t> ester</a:t>
            </a:r>
          </a:p>
          <a:p>
            <a:r>
              <a:rPr lang="fr-FR" sz="1200" dirty="0"/>
              <a:t> </a:t>
            </a:r>
            <a:r>
              <a:rPr lang="fr-FR" sz="1200" dirty="0" smtClean="0"/>
              <a:t>     - </a:t>
            </a:r>
            <a:r>
              <a:rPr lang="fr-FR" sz="1200" dirty="0" err="1" smtClean="0"/>
              <a:t>catalyze</a:t>
            </a:r>
            <a:r>
              <a:rPr lang="fr-FR" sz="1200" dirty="0" smtClean="0"/>
              <a:t> conversion of ester </a:t>
            </a:r>
            <a:r>
              <a:rPr lang="fr-FR" sz="1200" dirty="0" err="1" smtClean="0"/>
              <a:t>into</a:t>
            </a:r>
            <a:r>
              <a:rPr lang="fr-FR" sz="1200" dirty="0" smtClean="0"/>
              <a:t> amide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21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600579" y="116632"/>
            <a:ext cx="5527347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altLang="zh-CN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</a:t>
            </a:r>
            <a:r>
              <a:rPr lang="en-US" altLang="zh-CN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aminocarbonylation</a:t>
            </a:r>
            <a:endParaRPr lang="zh-CN" altLang="en-US" sz="31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78446" y="6173712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Huang, H.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Lett</a:t>
            </a:r>
            <a:r>
              <a:rPr lang="fr-CH" sz="1200" dirty="0" smtClean="0"/>
              <a:t>. </a:t>
            </a:r>
            <a:r>
              <a:rPr lang="fr-CH" sz="1200" b="1" dirty="0" smtClean="0"/>
              <a:t>2011</a:t>
            </a:r>
            <a:r>
              <a:rPr lang="fr-CH" sz="1200" dirty="0" smtClean="0"/>
              <a:t>, </a:t>
            </a:r>
            <a:r>
              <a:rPr lang="fr-CH" sz="1200" i="1" dirty="0" smtClean="0"/>
              <a:t>13</a:t>
            </a:r>
            <a:r>
              <a:rPr lang="fr-CH" sz="1200" dirty="0" smtClean="0"/>
              <a:t>, 1028-1031</a:t>
            </a:r>
            <a:endParaRPr lang="en-US" sz="1200" dirty="0"/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961895"/>
              </p:ext>
            </p:extLst>
          </p:nvPr>
        </p:nvGraphicFramePr>
        <p:xfrm>
          <a:off x="1583753" y="1048939"/>
          <a:ext cx="5851477" cy="75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7" name="CS ChemDraw Drawing" r:id="rId3" imgW="5108193" imgH="659484" progId="ChemDraw.Document.6.0">
                  <p:embed/>
                </p:oleObj>
              </mc:Choice>
              <mc:Fallback>
                <p:oleObj name="CS ChemDraw Drawing" r:id="rId3" imgW="5108193" imgH="65948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3753" y="1048939"/>
                        <a:ext cx="5851477" cy="753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42953"/>
              </p:ext>
            </p:extLst>
          </p:nvPr>
        </p:nvGraphicFramePr>
        <p:xfrm>
          <a:off x="3354760" y="5293072"/>
          <a:ext cx="453866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8" name="CS ChemDraw Drawing" r:id="rId5" imgW="4303505" imgH="1180613" progId="ChemDraw.Document.6.0">
                  <p:embed/>
                </p:oleObj>
              </mc:Choice>
              <mc:Fallback>
                <p:oleObj name="CS ChemDraw Drawing" r:id="rId5" imgW="4303505" imgH="1180613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760" y="5293072"/>
                        <a:ext cx="4538663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331077" y="547383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9999"/>
                </a:solidFill>
              </a:rPr>
              <a:t>From alkenyl/benzyl bromides</a:t>
            </a:r>
            <a:endParaRPr lang="en-US" sz="1400" dirty="0">
              <a:solidFill>
                <a:srgbClr val="009999"/>
              </a:solidFill>
            </a:endParaRPr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617298"/>
              </p:ext>
            </p:extLst>
          </p:nvPr>
        </p:nvGraphicFramePr>
        <p:xfrm>
          <a:off x="18226" y="1802465"/>
          <a:ext cx="9125774" cy="3320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19" name="CS ChemDraw Drawing" r:id="rId7" imgW="8595041" imgH="3127168" progId="ChemDraw.Document.6.0">
                  <p:embed/>
                </p:oleObj>
              </mc:Choice>
              <mc:Fallback>
                <p:oleObj name="CS ChemDraw Drawing" r:id="rId7" imgW="8595041" imgH="312716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26" y="1802465"/>
                        <a:ext cx="9125774" cy="3320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161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402255" y="116632"/>
            <a:ext cx="592399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altLang="zh-CN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amide bond formation</a:t>
            </a:r>
            <a:endParaRPr lang="zh-CN" altLang="en-US" sz="31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12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41672"/>
              </p:ext>
            </p:extLst>
          </p:nvPr>
        </p:nvGraphicFramePr>
        <p:xfrm>
          <a:off x="2498075" y="3726581"/>
          <a:ext cx="5583238" cy="279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1" name="CS ChemDraw Drawing" r:id="rId3" imgW="4259221" imgH="2136347" progId="ChemDraw.Document.6.0">
                  <p:embed/>
                </p:oleObj>
              </mc:Choice>
              <mc:Fallback>
                <p:oleObj name="CS ChemDraw Drawing" r:id="rId3" imgW="4259221" imgH="2136347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8075" y="3726581"/>
                        <a:ext cx="5583238" cy="279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25537"/>
              </p:ext>
            </p:extLst>
          </p:nvPr>
        </p:nvGraphicFramePr>
        <p:xfrm>
          <a:off x="2019320" y="1124744"/>
          <a:ext cx="5472608" cy="76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2" name="CS ChemDraw Drawing" r:id="rId5" imgW="5007657" imgH="694572" progId="ChemDraw.Document.6.0">
                  <p:embed/>
                </p:oleObj>
              </mc:Choice>
              <mc:Fallback>
                <p:oleObj name="CS ChemDraw Drawing" r:id="rId5" imgW="5007657" imgH="69457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19320" y="1124744"/>
                        <a:ext cx="5472608" cy="760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317912"/>
              </p:ext>
            </p:extLst>
          </p:nvPr>
        </p:nvGraphicFramePr>
        <p:xfrm>
          <a:off x="179861" y="2011981"/>
          <a:ext cx="8931739" cy="8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3" name="CS ChemDraw Drawing" r:id="rId7" imgW="7872537" imgH="746406" progId="ChemDraw.Document.6.0">
                  <p:embed/>
                </p:oleObj>
              </mc:Choice>
              <mc:Fallback>
                <p:oleObj name="CS ChemDraw Drawing" r:id="rId7" imgW="7872537" imgH="74640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861" y="2011981"/>
                        <a:ext cx="8931739" cy="8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378446" y="6173712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Huang, H.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Lett</a:t>
            </a:r>
            <a:r>
              <a:rPr lang="fr-CH" sz="1200" dirty="0" smtClean="0"/>
              <a:t>. </a:t>
            </a:r>
            <a:r>
              <a:rPr lang="fr-CH" sz="1200" b="1" dirty="0" smtClean="0"/>
              <a:t>2011</a:t>
            </a:r>
            <a:r>
              <a:rPr lang="fr-CH" sz="1200" dirty="0" smtClean="0"/>
              <a:t>, </a:t>
            </a:r>
            <a:r>
              <a:rPr lang="fr-CH" sz="1200" i="1" dirty="0" smtClean="0"/>
              <a:t>13</a:t>
            </a:r>
            <a:r>
              <a:rPr lang="fr-CH" sz="1200" dirty="0" smtClean="0"/>
              <a:t>, 1028-1031</a:t>
            </a:r>
            <a:endParaRPr lang="en-US" sz="1200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107504" y="2924944"/>
            <a:ext cx="2990136" cy="648072"/>
          </a:xfrm>
        </p:spPr>
        <p:txBody>
          <a:bodyPr>
            <a:normAutofit fontScale="92500" lnSpcReduction="10000"/>
          </a:bodyPr>
          <a:lstStyle/>
          <a:p>
            <a:endParaRPr lang="fr-FR" sz="1800" dirty="0" smtClean="0"/>
          </a:p>
          <a:p>
            <a:r>
              <a:rPr lang="fr-FR" sz="1800" b="1" i="1" dirty="0" err="1">
                <a:solidFill>
                  <a:srgbClr val="FF0066"/>
                </a:solidFill>
              </a:rPr>
              <a:t>Proposed</a:t>
            </a:r>
            <a:r>
              <a:rPr lang="fr-FR" sz="1800" b="1" i="1" dirty="0">
                <a:solidFill>
                  <a:srgbClr val="FF0066"/>
                </a:solidFill>
              </a:rPr>
              <a:t> </a:t>
            </a:r>
            <a:r>
              <a:rPr lang="fr-FR" sz="1800" b="1" i="1" dirty="0" err="1">
                <a:solidFill>
                  <a:srgbClr val="FF0066"/>
                </a:solidFill>
              </a:rPr>
              <a:t>Mechanism</a:t>
            </a:r>
            <a:r>
              <a:rPr lang="fr-FR" sz="1800" b="1" i="1" dirty="0">
                <a:solidFill>
                  <a:srgbClr val="FF0066"/>
                </a:solidFill>
              </a:rPr>
              <a:t> :</a:t>
            </a: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79184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1538" y="85706"/>
            <a:ext cx="7904163" cy="967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aminocarbonylation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via C(sp</a:t>
            </a:r>
            <a:r>
              <a:rPr lang="en-US" sz="31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)-H activation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283061" y="373129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Huang, H</a:t>
            </a:r>
            <a:r>
              <a:rPr lang="nn-NO" sz="1200" i="1" dirty="0" smtClean="0"/>
              <a:t>. </a:t>
            </a:r>
            <a:r>
              <a:rPr lang="de-DE" sz="1200" i="1" dirty="0"/>
              <a:t>J. Am. Chem. </a:t>
            </a:r>
            <a:r>
              <a:rPr lang="de-DE" sz="1200" i="1" dirty="0" err="1"/>
              <a:t>Soc</a:t>
            </a:r>
            <a:r>
              <a:rPr lang="de-DE" sz="1200" dirty="0"/>
              <a:t>. </a:t>
            </a:r>
            <a:r>
              <a:rPr lang="de-DE" sz="1200" b="1" dirty="0"/>
              <a:t>2012</a:t>
            </a:r>
            <a:r>
              <a:rPr lang="de-DE" sz="1200" dirty="0"/>
              <a:t>, </a:t>
            </a:r>
            <a:r>
              <a:rPr lang="de-DE" sz="1200" i="1" dirty="0"/>
              <a:t>134</a:t>
            </a:r>
            <a:r>
              <a:rPr lang="de-DE" sz="1200" dirty="0"/>
              <a:t>, 9902−9905</a:t>
            </a:r>
            <a:endParaRPr lang="en-US" sz="1200" dirty="0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703785"/>
              </p:ext>
            </p:extLst>
          </p:nvPr>
        </p:nvGraphicFramePr>
        <p:xfrm>
          <a:off x="2764470" y="2660325"/>
          <a:ext cx="4991812" cy="111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1" name="CS ChemDraw Drawing" r:id="rId4" imgW="4428289" imgH="991710" progId="ChemDraw.Document.6.0">
                  <p:embed/>
                </p:oleObj>
              </mc:Choice>
              <mc:Fallback>
                <p:oleObj name="CS ChemDraw Drawing" r:id="rId4" imgW="4428289" imgH="99171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64470" y="2660325"/>
                        <a:ext cx="4991812" cy="111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115156"/>
              </p:ext>
            </p:extLst>
          </p:nvPr>
        </p:nvGraphicFramePr>
        <p:xfrm>
          <a:off x="2737024" y="4578251"/>
          <a:ext cx="476726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2" name="CS ChemDraw Drawing" r:id="rId6" imgW="4523400" imgH="1068480" progId="ChemDraw.Document.6.0">
                  <p:embed/>
                </p:oleObj>
              </mc:Choice>
              <mc:Fallback>
                <p:oleObj name="CS ChemDraw Drawing" r:id="rId6" imgW="4523400" imgH="1068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37024" y="4578251"/>
                        <a:ext cx="4767263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ZoneTexte 18"/>
          <p:cNvSpPr txBox="1"/>
          <p:nvPr/>
        </p:nvSpPr>
        <p:spPr>
          <a:xfrm>
            <a:off x="3587579" y="5731589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Huang, H</a:t>
            </a:r>
            <a:r>
              <a:rPr lang="nn-NO" sz="1200" i="1" dirty="0" smtClean="0"/>
              <a:t>. Org</a:t>
            </a:r>
            <a:r>
              <a:rPr lang="nn-NO" sz="1200" i="1" dirty="0"/>
              <a:t>. Lett</a:t>
            </a:r>
            <a:r>
              <a:rPr lang="nn-NO" sz="1200" i="1" dirty="0" smtClean="0"/>
              <a:t>.</a:t>
            </a:r>
            <a:r>
              <a:rPr lang="nn-NO" sz="1200" dirty="0" smtClean="0"/>
              <a:t> </a:t>
            </a:r>
            <a:r>
              <a:rPr lang="nn-NO" sz="1200" b="1" dirty="0" smtClean="0"/>
              <a:t>2013</a:t>
            </a:r>
            <a:r>
              <a:rPr lang="nn-NO" sz="1200" dirty="0" smtClean="0"/>
              <a:t>, </a:t>
            </a:r>
            <a:r>
              <a:rPr lang="nn-NO" sz="1200" i="1" dirty="0" smtClean="0"/>
              <a:t>15</a:t>
            </a:r>
            <a:r>
              <a:rPr lang="nn-NO" sz="1200" dirty="0" smtClean="0"/>
              <a:t>,3370 -3373</a:t>
            </a:r>
            <a:endParaRPr lang="en-US" sz="1200" dirty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361794"/>
              </p:ext>
            </p:extLst>
          </p:nvPr>
        </p:nvGraphicFramePr>
        <p:xfrm>
          <a:off x="1187624" y="1412776"/>
          <a:ext cx="57959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3" name="CS ChemDraw Drawing" r:id="rId8" imgW="5282136" imgH="590904" progId="ChemDraw.Document.6.0">
                  <p:embed/>
                </p:oleObj>
              </mc:Choice>
              <mc:Fallback>
                <p:oleObj name="CS ChemDraw Drawing" r:id="rId8" imgW="5282136" imgH="5909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87624" y="1412776"/>
                        <a:ext cx="5795963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583157"/>
              </p:ext>
            </p:extLst>
          </p:nvPr>
        </p:nvGraphicFramePr>
        <p:xfrm>
          <a:off x="7075438" y="1553583"/>
          <a:ext cx="1440160" cy="517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4" name="CS ChemDraw Drawing" r:id="rId10" imgW="1307805" imgH="469471" progId="ChemDraw.Document.6.0">
                  <p:embed/>
                </p:oleObj>
              </mc:Choice>
              <mc:Fallback>
                <p:oleObj name="CS ChemDraw Drawing" r:id="rId10" imgW="1307805" imgH="46947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5438" y="1553583"/>
                        <a:ext cx="1440160" cy="517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Espace réservé du contenu 2"/>
          <p:cNvSpPr>
            <a:spLocks noGrp="1"/>
          </p:cNvSpPr>
          <p:nvPr>
            <p:ph idx="1"/>
          </p:nvPr>
        </p:nvSpPr>
        <p:spPr>
          <a:xfrm>
            <a:off x="251520" y="2348880"/>
            <a:ext cx="2990136" cy="648072"/>
          </a:xfrm>
        </p:spPr>
        <p:txBody>
          <a:bodyPr>
            <a:normAutofit fontScale="92500" lnSpcReduction="10000"/>
          </a:bodyPr>
          <a:lstStyle/>
          <a:p>
            <a:endParaRPr lang="fr-FR" sz="1800" dirty="0" smtClean="0"/>
          </a:p>
          <a:p>
            <a:pPr marL="0" indent="0">
              <a:buNone/>
            </a:pPr>
            <a:r>
              <a:rPr lang="fr-FR" sz="1800" b="1" i="1" dirty="0" err="1" smtClean="0">
                <a:solidFill>
                  <a:srgbClr val="FF0066"/>
                </a:solidFill>
              </a:rPr>
              <a:t>Previous</a:t>
            </a:r>
            <a:r>
              <a:rPr lang="fr-FR" sz="1800" b="1" i="1" dirty="0" smtClean="0">
                <a:solidFill>
                  <a:srgbClr val="FF0066"/>
                </a:solidFill>
              </a:rPr>
              <a:t> </a:t>
            </a:r>
            <a:r>
              <a:rPr lang="fr-FR" sz="1800" b="1" i="1" dirty="0" err="1" smtClean="0">
                <a:solidFill>
                  <a:srgbClr val="FF0066"/>
                </a:solidFill>
              </a:rPr>
              <a:t>Work</a:t>
            </a:r>
            <a:r>
              <a:rPr lang="fr-FR" sz="1800" b="1" i="1" dirty="0" smtClean="0">
                <a:solidFill>
                  <a:srgbClr val="FF0066"/>
                </a:solidFill>
              </a:rPr>
              <a:t> </a:t>
            </a:r>
            <a:r>
              <a:rPr lang="fr-FR" sz="1800" b="1" i="1" dirty="0">
                <a:solidFill>
                  <a:srgbClr val="FF0066"/>
                </a:solidFill>
              </a:rPr>
              <a:t>:</a:t>
            </a: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76984" y="624968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200" dirty="0" smtClean="0"/>
              <a:t>Huang, H</a:t>
            </a:r>
            <a:r>
              <a:rPr lang="nn-NO" sz="1200" i="1" dirty="0" smtClean="0"/>
              <a:t>. Org</a:t>
            </a:r>
            <a:r>
              <a:rPr lang="nn-NO" sz="1200" i="1" dirty="0"/>
              <a:t>. Lett</a:t>
            </a:r>
            <a:r>
              <a:rPr lang="nn-NO" sz="1200" i="1" dirty="0" smtClean="0"/>
              <a:t>.</a:t>
            </a:r>
            <a:r>
              <a:rPr lang="nn-NO" sz="1200" dirty="0" smtClean="0"/>
              <a:t> </a:t>
            </a:r>
            <a:r>
              <a:rPr lang="nn-NO" sz="1200" b="1" dirty="0" smtClean="0"/>
              <a:t>2013</a:t>
            </a:r>
            <a:r>
              <a:rPr lang="nn-NO" sz="1200" dirty="0" smtClean="0"/>
              <a:t>, </a:t>
            </a:r>
            <a:r>
              <a:rPr lang="nn-NO" sz="1200" i="1" dirty="0" smtClean="0"/>
              <a:t>15</a:t>
            </a:r>
            <a:r>
              <a:rPr lang="nn-NO" sz="1200" dirty="0" smtClean="0"/>
              <a:t>,3370 -3373</a:t>
            </a:r>
            <a:endParaRPr lang="en-US" sz="1200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898249"/>
              </p:ext>
            </p:extLst>
          </p:nvPr>
        </p:nvGraphicFramePr>
        <p:xfrm>
          <a:off x="188952" y="1497156"/>
          <a:ext cx="8950177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3" name="CS ChemDraw Drawing" r:id="rId3" imgW="9132829" imgH="4705704" progId="ChemDraw.Document.6.0">
                  <p:embed/>
                </p:oleObj>
              </mc:Choice>
              <mc:Fallback>
                <p:oleObj name="CS ChemDraw Drawing" r:id="rId3" imgW="9132829" imgH="4705704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8952" y="1497156"/>
                        <a:ext cx="8950177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71538" y="85706"/>
            <a:ext cx="7904163" cy="9670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</a:t>
            </a:r>
            <a:r>
              <a:rPr lang="en-US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aminocarbonylation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 </a:t>
            </a:r>
            <a:b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</a:b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via C(sp</a:t>
            </a:r>
            <a:r>
              <a:rPr lang="en-US" sz="31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3</a:t>
            </a: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)-H activation</a:t>
            </a:r>
          </a:p>
        </p:txBody>
      </p:sp>
    </p:spTree>
    <p:extLst>
      <p:ext uri="{BB962C8B-B14F-4D97-AF65-F5344CB8AC3E}">
        <p14:creationId xmlns:p14="http://schemas.microsoft.com/office/powerpoint/2010/main" val="11630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79440" y="116632"/>
            <a:ext cx="5923994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zh-CN" sz="31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altLang="zh-CN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-catalyzed amide bond formation</a:t>
            </a:r>
            <a:endParaRPr lang="zh-CN" altLang="en-US" sz="310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90964" y="5846144"/>
            <a:ext cx="456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Huang, H. </a:t>
            </a:r>
            <a:r>
              <a:rPr lang="fr-CH" sz="1200" i="1" dirty="0" smtClean="0"/>
              <a:t>J.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</a:t>
            </a:r>
            <a:r>
              <a:rPr lang="fr-CH" sz="1200" dirty="0" smtClean="0"/>
              <a:t>. </a:t>
            </a:r>
            <a:r>
              <a:rPr lang="fr-CH" sz="1200" b="1" dirty="0" smtClean="0"/>
              <a:t>2012</a:t>
            </a:r>
            <a:r>
              <a:rPr lang="fr-CH" sz="1200" dirty="0" smtClean="0"/>
              <a:t>, </a:t>
            </a:r>
            <a:r>
              <a:rPr lang="fr-CH" sz="1200" i="1" dirty="0" smtClean="0"/>
              <a:t>134</a:t>
            </a:r>
            <a:r>
              <a:rPr lang="fr-CH" sz="1200" dirty="0" smtClean="0"/>
              <a:t>, </a:t>
            </a:r>
            <a:r>
              <a:rPr lang="fr-CH" sz="1200" dirty="0" smtClean="0"/>
              <a:t>9902-9905</a:t>
            </a:r>
          </a:p>
          <a:p>
            <a:r>
              <a:rPr lang="de-DE" sz="1200" b="1" dirty="0" err="1" smtClean="0"/>
              <a:t>Mechanistic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studies</a:t>
            </a:r>
            <a:r>
              <a:rPr lang="de-DE" sz="1200" dirty="0" smtClean="0"/>
              <a:t>: Lei, A. J</a:t>
            </a:r>
            <a:r>
              <a:rPr lang="de-DE" sz="1200" dirty="0"/>
              <a:t>. </a:t>
            </a:r>
            <a:r>
              <a:rPr lang="de-DE" sz="1200" dirty="0" smtClean="0"/>
              <a:t>Am. Chem. </a:t>
            </a:r>
            <a:r>
              <a:rPr lang="de-DE" sz="1200" dirty="0" err="1" smtClean="0"/>
              <a:t>Soc</a:t>
            </a:r>
            <a:r>
              <a:rPr lang="de-DE" sz="1200" dirty="0" smtClean="0"/>
              <a:t>. </a:t>
            </a:r>
            <a:r>
              <a:rPr lang="de-DE" sz="1200" b="1" dirty="0"/>
              <a:t>2010</a:t>
            </a:r>
            <a:r>
              <a:rPr lang="de-DE" sz="1200" dirty="0"/>
              <a:t>, </a:t>
            </a:r>
            <a:r>
              <a:rPr lang="de-DE" sz="1200" i="1" dirty="0"/>
              <a:t>132</a:t>
            </a:r>
            <a:r>
              <a:rPr lang="de-DE" sz="1200" dirty="0"/>
              <a:t>, 3153–3158</a:t>
            </a:r>
            <a:endParaRPr lang="en-US" sz="1200" dirty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328243"/>
              </p:ext>
            </p:extLst>
          </p:nvPr>
        </p:nvGraphicFramePr>
        <p:xfrm>
          <a:off x="2155825" y="2473325"/>
          <a:ext cx="5324475" cy="296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1" name="CS ChemDraw Drawing" r:id="rId3" imgW="5324425" imgH="2966882" progId="ChemDraw.Document.6.0">
                  <p:embed/>
                </p:oleObj>
              </mc:Choice>
              <mc:Fallback>
                <p:oleObj name="CS ChemDraw Drawing" r:id="rId3" imgW="5324425" imgH="2966882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55825" y="2473325"/>
                        <a:ext cx="5324475" cy="296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85720" y="1412776"/>
            <a:ext cx="2990136" cy="648072"/>
          </a:xfrm>
        </p:spPr>
        <p:txBody>
          <a:bodyPr>
            <a:normAutofit fontScale="92500" lnSpcReduction="10000"/>
          </a:bodyPr>
          <a:lstStyle/>
          <a:p>
            <a:endParaRPr lang="fr-FR" sz="1800" dirty="0" smtClean="0"/>
          </a:p>
          <a:p>
            <a:r>
              <a:rPr lang="fr-FR" sz="1800" b="1" i="1" dirty="0" err="1" smtClean="0">
                <a:solidFill>
                  <a:srgbClr val="FF0066"/>
                </a:solidFill>
              </a:rPr>
              <a:t>Proposed</a:t>
            </a:r>
            <a:r>
              <a:rPr lang="fr-FR" sz="1800" b="1" i="1" dirty="0" smtClean="0">
                <a:solidFill>
                  <a:srgbClr val="FF0066"/>
                </a:solidFill>
              </a:rPr>
              <a:t> </a:t>
            </a:r>
            <a:r>
              <a:rPr lang="fr-FR" sz="1800" b="1" i="1" dirty="0" err="1" smtClean="0">
                <a:solidFill>
                  <a:srgbClr val="FF0066"/>
                </a:solidFill>
              </a:rPr>
              <a:t>Mechanism</a:t>
            </a:r>
            <a:r>
              <a:rPr lang="fr-FR" sz="1800" b="1" i="1" dirty="0">
                <a:solidFill>
                  <a:srgbClr val="FF0066"/>
                </a:solidFill>
              </a:rPr>
              <a:t> </a:t>
            </a:r>
            <a:r>
              <a:rPr lang="fr-FR" sz="1800" b="1" i="1" dirty="0" smtClean="0">
                <a:solidFill>
                  <a:srgbClr val="FF0066"/>
                </a:solidFill>
              </a:rPr>
              <a:t>:</a:t>
            </a:r>
          </a:p>
          <a:p>
            <a:endParaRPr lang="fr-FR" sz="2500" dirty="0"/>
          </a:p>
        </p:txBody>
      </p:sp>
    </p:spTree>
    <p:extLst>
      <p:ext uri="{BB962C8B-B14F-4D97-AF65-F5344CB8AC3E}">
        <p14:creationId xmlns:p14="http://schemas.microsoft.com/office/powerpoint/2010/main" val="4327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44624"/>
            <a:ext cx="6809410" cy="7000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/>
              <a:t>Preparation of Hindered amides</a:t>
            </a:r>
            <a:endParaRPr lang="en-US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16</a:t>
            </a:fld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640536"/>
              </p:ext>
            </p:extLst>
          </p:nvPr>
        </p:nvGraphicFramePr>
        <p:xfrm>
          <a:off x="159192" y="1916832"/>
          <a:ext cx="8964612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2" name="CS ChemDraw Drawing" r:id="rId3" imgW="8437853" imgH="4119186" progId="ChemDraw.Document.6.0">
                  <p:embed/>
                </p:oleObj>
              </mc:Choice>
              <mc:Fallback>
                <p:oleObj name="CS ChemDraw Drawing" r:id="rId3" imgW="8437853" imgH="411918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192" y="1916832"/>
                        <a:ext cx="8964612" cy="437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771800" y="6339806"/>
            <a:ext cx="59766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Bode, J., W.</a:t>
            </a:r>
            <a:r>
              <a:rPr lang="de-DE" sz="1200" dirty="0"/>
              <a:t> </a:t>
            </a:r>
            <a:r>
              <a:rPr lang="de-DE" sz="1200" i="1" dirty="0" err="1"/>
              <a:t>Angew</a:t>
            </a:r>
            <a:r>
              <a:rPr lang="de-DE" sz="1200" i="1" dirty="0"/>
              <a:t>. Chem. Int. Ed. </a:t>
            </a:r>
            <a:r>
              <a:rPr lang="de-DE" sz="1200" b="1" dirty="0"/>
              <a:t>2012</a:t>
            </a:r>
            <a:r>
              <a:rPr lang="de-DE" sz="1200" dirty="0"/>
              <a:t>, </a:t>
            </a:r>
            <a:r>
              <a:rPr lang="de-DE" sz="1200" i="1" dirty="0"/>
              <a:t>51</a:t>
            </a:r>
            <a:r>
              <a:rPr lang="de-DE" sz="1200" dirty="0"/>
              <a:t>, 9173 –9175</a:t>
            </a:r>
            <a:r>
              <a:rPr lang="en-US" sz="1200" dirty="0"/>
              <a:t> 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360678"/>
              </p:ext>
            </p:extLst>
          </p:nvPr>
        </p:nvGraphicFramePr>
        <p:xfrm>
          <a:off x="2649538" y="1189038"/>
          <a:ext cx="44211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13" name="CS ChemDraw Drawing" r:id="rId5" imgW="3643283" imgH="528660" progId="ChemDraw.Document.6.0">
                  <p:embed/>
                </p:oleObj>
              </mc:Choice>
              <mc:Fallback>
                <p:oleObj name="CS ChemDraw Drawing" r:id="rId5" imgW="3643283" imgH="5286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9538" y="1189038"/>
                        <a:ext cx="4421187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8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28277" y="64616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Conclusion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99938" y="908720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Amide, a key functional group of organic chemistry and biochemistry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Myriads of method to prepare amides (peptide coupling, acyl chloride, Schmidt reaction, Beckmann rearrangement…)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Drawbacks of coupling reagent : stoichiometric amount of reagent, stoichiometric amount of waste, difficulties for separation</a:t>
            </a:r>
          </a:p>
          <a:p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2060"/>
                </a:solidFill>
              </a:rPr>
              <a:t>Transition metals catalyzed amidation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Advantage  : atom-economical, more eco-friendly, catalytic systems, start from substrates other than carboxylic acids.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Drawbacks : sensitivity toward steric hindrance, low nucleophilicity, elevated temperature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Constant development, new catalyst system more efficient : lower loading of catalyst,  lower temperature, larger scope</a:t>
            </a:r>
          </a:p>
          <a:p>
            <a:pPr marL="742950" lvl="1" indent="-285750">
              <a:buFontTx/>
              <a:buChar char="-"/>
            </a:pPr>
            <a:endParaRPr lang="en-US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endParaRPr lang="en-US" dirty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en-US" dirty="0">
                <a:solidFill>
                  <a:srgbClr val="002060"/>
                </a:solidFill>
              </a:rPr>
              <a:t>Convenient method for the preparation of bulky </a:t>
            </a:r>
            <a:r>
              <a:rPr lang="en-US" dirty="0" smtClean="0">
                <a:solidFill>
                  <a:srgbClr val="002060"/>
                </a:solidFill>
              </a:rPr>
              <a:t>amides by Bode</a:t>
            </a:r>
            <a:endParaRPr lang="en-US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endParaRPr lang="en-US" dirty="0" smtClean="0"/>
          </a:p>
          <a:p>
            <a:pPr lvl="1"/>
            <a:endParaRPr lang="en-US" dirty="0" smtClean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195736" y="2492896"/>
            <a:ext cx="49685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Thank you for your attention !</a:t>
            </a:r>
          </a:p>
          <a:p>
            <a:pPr marL="285750" indent="-285750" algn="ctr">
              <a:buFontTx/>
              <a:buChar char="-"/>
            </a:pPr>
            <a:endParaRPr lang="en-US" sz="2400" dirty="0">
              <a:solidFill>
                <a:srgbClr val="00206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Any questions ?</a:t>
            </a:r>
            <a:endParaRPr lang="en-US" sz="2400" dirty="0">
              <a:solidFill>
                <a:srgbClr val="002060"/>
              </a:solidFill>
            </a:endParaRPr>
          </a:p>
          <a:p>
            <a:pPr marL="742950" lvl="1" indent="-285750" algn="ctr">
              <a:buFontTx/>
              <a:buChar char="-"/>
            </a:pPr>
            <a:endParaRPr lang="en-US" dirty="0" smtClean="0"/>
          </a:p>
          <a:p>
            <a:pPr lvl="1" algn="ctr"/>
            <a:endParaRPr lang="en-US" dirty="0" smtClean="0"/>
          </a:p>
          <a:p>
            <a:pPr marL="742950" lvl="1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8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Table of contents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214974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Introduction</a:t>
            </a:r>
          </a:p>
          <a:p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Generalities about amides</a:t>
            </a:r>
            <a:endParaRPr lang="en-US" sz="2000" dirty="0">
              <a:solidFill>
                <a:srgbClr val="002060"/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buNone/>
            </a:pPr>
            <a:endParaRPr lang="fr-FR" sz="1400" dirty="0" smtClean="0"/>
          </a:p>
          <a:p>
            <a:pPr marL="457200" lvl="1" indent="0">
              <a:buNone/>
            </a:pPr>
            <a:endParaRPr lang="en-US" sz="2000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Metal Catalyzed C-N 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bond formation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  <a:cs typeface="Arial" pitchFamily="34" charset="0"/>
            </a:endParaRPr>
          </a:p>
          <a:p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Ru-catalyzed conversion of alcohol and aldehydes into amides</a:t>
            </a:r>
          </a:p>
          <a:p>
            <a:pPr lvl="1"/>
            <a:endParaRPr lang="en-US" sz="2000" dirty="0" smtClean="0">
              <a:ea typeface="ＭＳ Ｐゴシック" pitchFamily="34" charset="-128"/>
              <a:cs typeface="Arial" pitchFamily="34" charset="0"/>
            </a:endParaRPr>
          </a:p>
          <a:p>
            <a:pPr lvl="1"/>
            <a:r>
              <a:rPr lang="en-US" sz="2000" dirty="0" err="1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Pd</a:t>
            </a:r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-catalyzed </a:t>
            </a:r>
            <a:r>
              <a:rPr lang="en-US" sz="2000" dirty="0" err="1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aminocarbonylation</a:t>
            </a:r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 and </a:t>
            </a:r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other </a:t>
            </a:r>
            <a:r>
              <a:rPr lang="en-US" sz="2000" dirty="0" smtClean="0">
                <a:solidFill>
                  <a:srgbClr val="002060"/>
                </a:solidFill>
                <a:ea typeface="ＭＳ Ｐゴシック" pitchFamily="34" charset="-128"/>
                <a:cs typeface="Arial" pitchFamily="34" charset="0"/>
              </a:rPr>
              <a:t>versions</a:t>
            </a:r>
          </a:p>
          <a:p>
            <a:pPr marL="0" indent="0">
              <a:buNone/>
            </a:pP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Preparation of Sterically </a:t>
            </a: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Hindered </a:t>
            </a:r>
            <a:r>
              <a:rPr lang="en-US" sz="2400" b="1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Amides</a:t>
            </a:r>
            <a:endParaRPr lang="en-US" sz="2400" b="1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pitchFamily="34" charset="-128"/>
              <a:cs typeface="Arial" pitchFamily="34" charset="0"/>
            </a:endParaRPr>
          </a:p>
          <a:p>
            <a:pPr>
              <a:buNone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  <a:sym typeface="Wingdings" pitchFamily="2" charset="2"/>
              </a:rPr>
              <a:t>		</a:t>
            </a: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 smtClean="0">
              <a:ea typeface="ＭＳ Ｐゴシック" pitchFamily="34" charset="-128"/>
              <a:cs typeface="Arial" pitchFamily="34" charset="0"/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pitchFamily="34" charset="-128"/>
                <a:cs typeface="Arial" pitchFamily="34" charset="0"/>
              </a:rPr>
              <a:t>Conclusion</a:t>
            </a:r>
          </a:p>
          <a:p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About amide bond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6"/>
            <a:ext cx="8229600" cy="4525963"/>
          </a:xfrm>
        </p:spPr>
        <p:txBody>
          <a:bodyPr>
            <a:normAutofit/>
          </a:bodyPr>
          <a:lstStyle/>
          <a:p>
            <a:r>
              <a:rPr lang="fr-FR" sz="1800" b="1" i="1" dirty="0" err="1" smtClean="0">
                <a:solidFill>
                  <a:srgbClr val="FF0066"/>
                </a:solidFill>
              </a:rPr>
              <a:t>Delocalization</a:t>
            </a:r>
            <a:r>
              <a:rPr lang="fr-FR" sz="1800" b="1" i="1" dirty="0" smtClean="0">
                <a:solidFill>
                  <a:srgbClr val="FF0066"/>
                </a:solidFill>
              </a:rPr>
              <a:t>:</a:t>
            </a:r>
            <a:r>
              <a:rPr lang="fr-FR" sz="1800" dirty="0" smtClean="0"/>
              <a:t> </a:t>
            </a:r>
            <a:endParaRPr lang="fr-FR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fr-FR" sz="25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3</a:t>
            </a:fld>
            <a:endParaRPr lang="fr-FR"/>
          </a:p>
        </p:txBody>
      </p:sp>
      <p:cxnSp>
        <p:nvCxnSpPr>
          <p:cNvPr id="14" name="Straight Connector 6"/>
          <p:cNvCxnSpPr>
            <a:cxnSpLocks noChangeShapeType="1"/>
          </p:cNvCxnSpPr>
          <p:nvPr/>
        </p:nvCxnSpPr>
        <p:spPr bwMode="auto">
          <a:xfrm flipH="1">
            <a:off x="145882" y="2924944"/>
            <a:ext cx="8640960" cy="0"/>
          </a:xfrm>
          <a:prstGeom prst="line">
            <a:avLst/>
          </a:prstGeom>
          <a:noFill/>
          <a:ln w="19050" algn="ctr">
            <a:solidFill>
              <a:srgbClr val="3366FF"/>
            </a:solidFill>
            <a:prstDash val="lgDashDot"/>
            <a:round/>
            <a:headEnd/>
            <a:tailEnd/>
          </a:ln>
        </p:spPr>
      </p:cxn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015437"/>
              </p:ext>
            </p:extLst>
          </p:nvPr>
        </p:nvGraphicFramePr>
        <p:xfrm>
          <a:off x="1800346" y="1551549"/>
          <a:ext cx="3605838" cy="102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CS ChemDraw Drawing" r:id="rId3" imgW="2602769" imgH="740425" progId="ChemDraw.Document.6.0">
                  <p:embed/>
                </p:oleObj>
              </mc:Choice>
              <mc:Fallback>
                <p:oleObj name="CS ChemDraw Drawing" r:id="rId3" imgW="2602769" imgH="740425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346" y="1551549"/>
                        <a:ext cx="3605838" cy="10251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655002" y="1412776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Partial double bond </a:t>
            </a:r>
            <a:r>
              <a:rPr lang="fr-FR" dirty="0" err="1" smtClean="0">
                <a:solidFill>
                  <a:srgbClr val="002060"/>
                </a:solidFill>
              </a:rPr>
              <a:t>character</a:t>
            </a:r>
            <a:endParaRPr lang="fr-FR" dirty="0" smtClean="0">
              <a:solidFill>
                <a:srgbClr val="002060"/>
              </a:solidFill>
            </a:endParaRP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= </a:t>
            </a:r>
          </a:p>
          <a:p>
            <a:pPr algn="ctr"/>
            <a:r>
              <a:rPr lang="fr-FR" dirty="0" err="1" smtClean="0">
                <a:solidFill>
                  <a:srgbClr val="002060"/>
                </a:solidFill>
              </a:rPr>
              <a:t>planar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>
                <a:solidFill>
                  <a:srgbClr val="002060"/>
                </a:solidFill>
              </a:rPr>
              <a:t>structure </a:t>
            </a:r>
            <a:r>
              <a:rPr lang="fr-FR" dirty="0" smtClean="0">
                <a:solidFill>
                  <a:srgbClr val="002060"/>
                </a:solidFill>
              </a:rPr>
              <a:t>and </a:t>
            </a:r>
            <a:r>
              <a:rPr lang="fr-FR" dirty="0" err="1" smtClean="0">
                <a:solidFill>
                  <a:srgbClr val="002060"/>
                </a:solidFill>
              </a:rPr>
              <a:t>restricted</a:t>
            </a:r>
            <a:r>
              <a:rPr lang="fr-FR" dirty="0" smtClean="0">
                <a:solidFill>
                  <a:srgbClr val="002060"/>
                </a:solidFill>
              </a:rPr>
              <a:t> rotation of the </a:t>
            </a:r>
            <a:r>
              <a:rPr lang="fr-FR" dirty="0">
                <a:solidFill>
                  <a:srgbClr val="002060"/>
                </a:solidFill>
              </a:rPr>
              <a:t>C-N bond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22600" y="306896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i="1" dirty="0">
                <a:solidFill>
                  <a:srgbClr val="FF0066"/>
                </a:solidFill>
              </a:rPr>
              <a:t>Structure of amide group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0" y="3607331"/>
            <a:ext cx="5839644" cy="256069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842780" y="4740530"/>
            <a:ext cx="2177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88 kJ/mol </a:t>
            </a:r>
            <a:r>
              <a:rPr lang="fr-FR" dirty="0" err="1" smtClean="0">
                <a:solidFill>
                  <a:srgbClr val="002060"/>
                </a:solidFill>
              </a:rPr>
              <a:t>needed</a:t>
            </a:r>
            <a:r>
              <a:rPr lang="fr-FR" dirty="0" smtClean="0">
                <a:solidFill>
                  <a:srgbClr val="002060"/>
                </a:solidFill>
              </a:rPr>
              <a:t> to </a:t>
            </a:r>
            <a:r>
              <a:rPr lang="fr-FR" dirty="0" err="1" smtClean="0">
                <a:solidFill>
                  <a:srgbClr val="002060"/>
                </a:solidFill>
              </a:rPr>
              <a:t>rotate</a:t>
            </a:r>
            <a:r>
              <a:rPr lang="fr-FR" dirty="0" smtClean="0">
                <a:solidFill>
                  <a:srgbClr val="002060"/>
                </a:solidFill>
              </a:rPr>
              <a:t> the C–N bond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51720" y="6248345"/>
            <a:ext cx="54697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Book: </a:t>
            </a:r>
            <a:r>
              <a:rPr lang="fr-CH" sz="1200" dirty="0" err="1" smtClean="0"/>
              <a:t>Wothers</a:t>
            </a:r>
            <a:r>
              <a:rPr lang="fr-CH" sz="1200" dirty="0" smtClean="0"/>
              <a:t>, P.; </a:t>
            </a:r>
            <a:r>
              <a:rPr lang="fr-CH" sz="1200" dirty="0" err="1" smtClean="0"/>
              <a:t>Greeves</a:t>
            </a:r>
            <a:r>
              <a:rPr lang="fr-CH" sz="1200" dirty="0" smtClean="0"/>
              <a:t>, N.; Warren, S., </a:t>
            </a:r>
            <a:r>
              <a:rPr lang="fr-CH" sz="1200" dirty="0" err="1" smtClean="0"/>
              <a:t>Clayden</a:t>
            </a:r>
            <a:r>
              <a:rPr lang="fr-CH" sz="1200" dirty="0" smtClean="0"/>
              <a:t>, </a:t>
            </a:r>
            <a:r>
              <a:rPr lang="fr-CH" sz="1200" dirty="0" err="1" smtClean="0"/>
              <a:t>Organic</a:t>
            </a:r>
            <a:r>
              <a:rPr lang="fr-CH" sz="1200" dirty="0" smtClean="0"/>
              <a:t> </a:t>
            </a:r>
            <a:r>
              <a:rPr lang="fr-CH" sz="1200" dirty="0" err="1" smtClean="0"/>
              <a:t>Chemistry</a:t>
            </a:r>
            <a:r>
              <a:rPr lang="fr-CH" sz="1200" dirty="0"/>
              <a:t> </a:t>
            </a:r>
            <a:r>
              <a:rPr lang="fr-CH" sz="1200" i="1" dirty="0" smtClean="0"/>
              <a:t>. </a:t>
            </a:r>
            <a:r>
              <a:rPr lang="fr-CH" sz="1200" b="1" dirty="0" smtClean="0"/>
              <a:t>2001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About amide bond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5720" y="1071547"/>
            <a:ext cx="2595080" cy="341229"/>
          </a:xfrm>
        </p:spPr>
        <p:txBody>
          <a:bodyPr>
            <a:normAutofit lnSpcReduction="10000"/>
          </a:bodyPr>
          <a:lstStyle/>
          <a:p>
            <a:r>
              <a:rPr lang="fr-FR" sz="1800" b="1" i="1" dirty="0" err="1">
                <a:solidFill>
                  <a:srgbClr val="FF0066"/>
                </a:solidFill>
              </a:rPr>
              <a:t>Conventional</a:t>
            </a:r>
            <a:r>
              <a:rPr lang="fr-FR" sz="1800" b="1" i="1" dirty="0">
                <a:solidFill>
                  <a:srgbClr val="FF0066"/>
                </a:solidFill>
              </a:rPr>
              <a:t> </a:t>
            </a:r>
            <a:r>
              <a:rPr lang="fr-FR" sz="1800" b="1" i="1" dirty="0" err="1">
                <a:solidFill>
                  <a:srgbClr val="FF0066"/>
                </a:solidFill>
              </a:rPr>
              <a:t>method</a:t>
            </a:r>
            <a:endParaRPr lang="fr-FR" sz="1800" b="1" i="1" dirty="0">
              <a:solidFill>
                <a:srgbClr val="FF0066"/>
              </a:solidFill>
            </a:endParaRPr>
          </a:p>
          <a:p>
            <a:endParaRPr lang="fr-FR" sz="1800" b="1" i="1" dirty="0">
              <a:solidFill>
                <a:srgbClr val="FF0066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204432"/>
              </p:ext>
            </p:extLst>
          </p:nvPr>
        </p:nvGraphicFramePr>
        <p:xfrm>
          <a:off x="2051720" y="1628800"/>
          <a:ext cx="5729288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CS ChemDraw Drawing" r:id="rId3" imgW="4052164" imgH="598480" progId="ChemDraw.Document.6.0">
                  <p:embed/>
                </p:oleObj>
              </mc:Choice>
              <mc:Fallback>
                <p:oleObj name="CS ChemDraw Drawing" r:id="rId3" imgW="4052164" imgH="598480" progId="ChemDraw.Document.6.0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28800"/>
                        <a:ext cx="5729288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915810"/>
              </p:ext>
            </p:extLst>
          </p:nvPr>
        </p:nvGraphicFramePr>
        <p:xfrm>
          <a:off x="2616870" y="2560662"/>
          <a:ext cx="4598988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9" name="CS ChemDraw Drawing" r:id="rId5" imgW="3524749" imgH="1237231" progId="ChemDraw.Document.6.0">
                  <p:embed/>
                </p:oleObj>
              </mc:Choice>
              <mc:Fallback>
                <p:oleObj name="CS ChemDraw Drawing" r:id="rId5" imgW="3524749" imgH="1237231" progId="ChemDraw.Document.6.0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870" y="2560662"/>
                        <a:ext cx="4598988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64437"/>
              </p:ext>
            </p:extLst>
          </p:nvPr>
        </p:nvGraphicFramePr>
        <p:xfrm>
          <a:off x="875803" y="5002213"/>
          <a:ext cx="7440613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CS ChemDraw Drawing" r:id="rId7" imgW="7043716" imgH="1288980" progId="ChemDraw.Document.6.0">
                  <p:embed/>
                </p:oleObj>
              </mc:Choice>
              <mc:Fallback>
                <p:oleObj name="CS ChemDraw Drawing" r:id="rId7" imgW="7043716" imgH="12889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5803" y="5002213"/>
                        <a:ext cx="7440613" cy="136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04536" y="4465682"/>
            <a:ext cx="3131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i="1" dirty="0">
                <a:solidFill>
                  <a:srgbClr val="FF0066"/>
                </a:solidFill>
              </a:rPr>
              <a:t>Some activating agents</a:t>
            </a:r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Ru-catalyzed amide bond formation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3296651"/>
              </p:ext>
            </p:extLst>
          </p:nvPr>
        </p:nvGraphicFramePr>
        <p:xfrm>
          <a:off x="2271017" y="1167272"/>
          <a:ext cx="4101183" cy="605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CS ChemDraw Drawing" r:id="rId3" imgW="3469858" imgH="513000" progId="ChemDraw.Document.6.0">
                  <p:embed/>
                </p:oleObj>
              </mc:Choice>
              <mc:Fallback>
                <p:oleObj name="CS ChemDraw Drawing" r:id="rId3" imgW="3469858" imgH="513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1017" y="1167272"/>
                        <a:ext cx="4101183" cy="605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556850"/>
              </p:ext>
            </p:extLst>
          </p:nvPr>
        </p:nvGraphicFramePr>
        <p:xfrm>
          <a:off x="7740352" y="620688"/>
          <a:ext cx="1152128" cy="112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5" name="CS ChemDraw Drawing" r:id="rId5" imgW="984094" imgH="964170" progId="ChemDraw.Document.6.0">
                  <p:embed/>
                </p:oleObj>
              </mc:Choice>
              <mc:Fallback>
                <p:oleObj name="CS ChemDraw Drawing" r:id="rId5" imgW="984094" imgH="9641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40352" y="620688"/>
                        <a:ext cx="1152128" cy="112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77006"/>
              </p:ext>
            </p:extLst>
          </p:nvPr>
        </p:nvGraphicFramePr>
        <p:xfrm>
          <a:off x="174148" y="1852335"/>
          <a:ext cx="8646324" cy="2496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CS ChemDraw Drawing" r:id="rId7" imgW="8250346" imgH="2379965" progId="ChemDraw.Document.6.0">
                  <p:embed/>
                </p:oleObj>
              </mc:Choice>
              <mc:Fallback>
                <p:oleObj name="CS ChemDraw Drawing" r:id="rId7" imgW="8250346" imgH="237996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4148" y="1852335"/>
                        <a:ext cx="8646324" cy="2496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518878" y="431321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Limitation: steric hindrance at </a:t>
            </a:r>
            <a:r>
              <a:rPr lang="el-GR" sz="1400" dirty="0" smtClean="0">
                <a:latin typeface="Calibri"/>
              </a:rPr>
              <a:t>α</a:t>
            </a:r>
            <a:r>
              <a:rPr lang="en-US" sz="1400" dirty="0" smtClean="0"/>
              <a:t>-position + 2</a:t>
            </a:r>
            <a:r>
              <a:rPr lang="en-US" sz="1400" baseline="30000" dirty="0" smtClean="0"/>
              <a:t>ndary</a:t>
            </a:r>
            <a:r>
              <a:rPr lang="en-US" sz="1400" dirty="0" smtClean="0"/>
              <a:t> amines</a:t>
            </a:r>
            <a:endParaRPr lang="en-US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2195736" y="6165304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 </a:t>
            </a:r>
            <a:r>
              <a:rPr lang="fr-CH" sz="1200" dirty="0" err="1" smtClean="0"/>
              <a:t>Milstein</a:t>
            </a:r>
            <a:r>
              <a:rPr lang="fr-CH" sz="1200" dirty="0" smtClean="0"/>
              <a:t>, D. </a:t>
            </a:r>
            <a:r>
              <a:rPr lang="fr-CH" sz="1200" i="1" dirty="0" smtClean="0"/>
              <a:t>Science</a:t>
            </a:r>
            <a:r>
              <a:rPr lang="fr-CH" sz="1200" dirty="0" smtClean="0"/>
              <a:t> </a:t>
            </a:r>
            <a:r>
              <a:rPr lang="fr-CH" sz="1200" b="1" dirty="0" smtClean="0"/>
              <a:t>2007</a:t>
            </a:r>
            <a:r>
              <a:rPr lang="fr-CH" sz="1200" dirty="0" smtClean="0"/>
              <a:t>, </a:t>
            </a:r>
            <a:r>
              <a:rPr lang="fr-CH" sz="1200" i="1" dirty="0" smtClean="0"/>
              <a:t>317</a:t>
            </a:r>
            <a:r>
              <a:rPr lang="fr-CH" sz="1200" dirty="0" smtClean="0"/>
              <a:t>, 790-792</a:t>
            </a:r>
            <a:endParaRPr lang="en-US" sz="1200" dirty="0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154872"/>
              </p:ext>
            </p:extLst>
          </p:nvPr>
        </p:nvGraphicFramePr>
        <p:xfrm>
          <a:off x="1579066" y="4762199"/>
          <a:ext cx="5708563" cy="1359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7" name="CS ChemDraw Drawing" r:id="rId9" imgW="5489101" imgH="1319490" progId="ChemDraw.Document.6.0">
                  <p:embed/>
                </p:oleObj>
              </mc:Choice>
              <mc:Fallback>
                <p:oleObj name="CS ChemDraw Drawing" r:id="rId9" imgW="5489101" imgH="131949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9066" y="4762199"/>
                        <a:ext cx="5708563" cy="1359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Ru-catalyzed amide bond formation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285720" y="1412776"/>
            <a:ext cx="2990136" cy="648072"/>
          </a:xfrm>
        </p:spPr>
        <p:txBody>
          <a:bodyPr>
            <a:normAutofit fontScale="92500" lnSpcReduction="10000"/>
          </a:bodyPr>
          <a:lstStyle/>
          <a:p>
            <a:endParaRPr lang="fr-FR" sz="1800" dirty="0" smtClean="0"/>
          </a:p>
          <a:p>
            <a:r>
              <a:rPr lang="fr-FR" sz="1800" b="1" i="1" dirty="0" err="1" smtClean="0">
                <a:solidFill>
                  <a:srgbClr val="FF0066"/>
                </a:solidFill>
              </a:rPr>
              <a:t>Proposed</a:t>
            </a:r>
            <a:r>
              <a:rPr lang="fr-FR" sz="1800" b="1" i="1" dirty="0" smtClean="0">
                <a:solidFill>
                  <a:srgbClr val="FF0066"/>
                </a:solidFill>
              </a:rPr>
              <a:t> </a:t>
            </a:r>
            <a:r>
              <a:rPr lang="fr-FR" sz="1800" b="1" i="1" dirty="0" err="1" smtClean="0">
                <a:solidFill>
                  <a:srgbClr val="FF0066"/>
                </a:solidFill>
              </a:rPr>
              <a:t>Mechanism</a:t>
            </a:r>
            <a:r>
              <a:rPr lang="fr-FR" sz="1800" b="1" i="1" dirty="0">
                <a:solidFill>
                  <a:srgbClr val="FF0066"/>
                </a:solidFill>
              </a:rPr>
              <a:t> </a:t>
            </a:r>
            <a:r>
              <a:rPr lang="fr-FR" sz="1800" b="1" i="1" dirty="0" smtClean="0">
                <a:solidFill>
                  <a:srgbClr val="FF0066"/>
                </a:solidFill>
              </a:rPr>
              <a:t>:</a:t>
            </a:r>
          </a:p>
          <a:p>
            <a:endParaRPr lang="fr-FR" sz="25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95536" y="6128448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 </a:t>
            </a:r>
            <a:r>
              <a:rPr lang="fr-CH" sz="1200" dirty="0" err="1" smtClean="0"/>
              <a:t>Milstein</a:t>
            </a:r>
            <a:r>
              <a:rPr lang="fr-CH" sz="1200" dirty="0" smtClean="0"/>
              <a:t>, D. </a:t>
            </a:r>
            <a:r>
              <a:rPr lang="fr-CH" sz="1200" i="1" dirty="0" smtClean="0"/>
              <a:t>Science</a:t>
            </a:r>
            <a:r>
              <a:rPr lang="fr-CH" sz="1200" dirty="0" smtClean="0"/>
              <a:t> </a:t>
            </a:r>
            <a:r>
              <a:rPr lang="fr-CH" sz="1200" b="1" dirty="0" smtClean="0"/>
              <a:t>2007</a:t>
            </a:r>
            <a:r>
              <a:rPr lang="fr-CH" sz="1200" dirty="0" smtClean="0"/>
              <a:t>, </a:t>
            </a:r>
            <a:r>
              <a:rPr lang="fr-CH" sz="1200" i="1" dirty="0" smtClean="0"/>
              <a:t>317</a:t>
            </a:r>
            <a:r>
              <a:rPr lang="fr-CH" sz="1200" dirty="0" smtClean="0"/>
              <a:t>, 790-792</a:t>
            </a:r>
            <a:endParaRPr lang="en-US" sz="1200" dirty="0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048767"/>
              </p:ext>
            </p:extLst>
          </p:nvPr>
        </p:nvGraphicFramePr>
        <p:xfrm>
          <a:off x="2486025" y="1878013"/>
          <a:ext cx="4316413" cy="419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CS ChemDraw Drawing" r:id="rId3" imgW="4317069" imgH="4199728" progId="ChemDraw.Document.6.0">
                  <p:embed/>
                </p:oleObj>
              </mc:Choice>
              <mc:Fallback>
                <p:oleObj name="CS ChemDraw Drawing" r:id="rId3" imgW="4317069" imgH="419972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6025" y="1878013"/>
                        <a:ext cx="4316413" cy="419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Ru-catalyzed amide bond formation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715140" y="6492875"/>
            <a:ext cx="2133600" cy="365125"/>
          </a:xfrm>
        </p:spPr>
        <p:txBody>
          <a:bodyPr/>
          <a:lstStyle/>
          <a:p>
            <a:fld id="{E9FC3715-3FAA-46E6-A863-8B65BD20F23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7132" y="6229387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 smtClean="0"/>
              <a:t>Madsen</a:t>
            </a:r>
            <a:r>
              <a:rPr lang="fr-CH" sz="1200" dirty="0" smtClean="0"/>
              <a:t>, R. J</a:t>
            </a:r>
            <a:r>
              <a:rPr lang="fr-CH" sz="1200" i="1" dirty="0" smtClean="0"/>
              <a:t>. Am.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Soc</a:t>
            </a:r>
            <a:r>
              <a:rPr lang="fr-CH" sz="1200" dirty="0" smtClean="0"/>
              <a:t>. </a:t>
            </a:r>
            <a:r>
              <a:rPr lang="fr-CH" sz="1200" b="1" dirty="0" smtClean="0"/>
              <a:t>2008</a:t>
            </a:r>
            <a:r>
              <a:rPr lang="fr-CH" sz="1200" dirty="0" smtClean="0"/>
              <a:t>, </a:t>
            </a:r>
            <a:r>
              <a:rPr lang="fr-CH" sz="1200" i="1" dirty="0" smtClean="0"/>
              <a:t>130</a:t>
            </a:r>
            <a:r>
              <a:rPr lang="fr-CH" sz="1200" dirty="0" smtClean="0"/>
              <a:t>, 17672-17673</a:t>
            </a:r>
            <a:endParaRPr lang="en-US" sz="1200" dirty="0"/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657912"/>
              </p:ext>
            </p:extLst>
          </p:nvPr>
        </p:nvGraphicFramePr>
        <p:xfrm>
          <a:off x="2015158" y="1844824"/>
          <a:ext cx="5973762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3" name="CS ChemDraw Drawing" r:id="rId3" imgW="6536045" imgH="2668240" progId="ChemDraw.Document.6.0">
                  <p:embed/>
                </p:oleObj>
              </mc:Choice>
              <mc:Fallback>
                <p:oleObj name="CS ChemDraw Drawing" r:id="rId3" imgW="6536045" imgH="26682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158" y="1844824"/>
                        <a:ext cx="5973762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89278"/>
              </p:ext>
            </p:extLst>
          </p:nvPr>
        </p:nvGraphicFramePr>
        <p:xfrm>
          <a:off x="2754933" y="1055837"/>
          <a:ext cx="40322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4" name="CS ChemDraw Drawing" r:id="rId5" imgW="4308080" imgH="845370" progId="ChemDraw.Document.6.0">
                  <p:embed/>
                </p:oleObj>
              </mc:Choice>
              <mc:Fallback>
                <p:oleObj name="CS ChemDraw Drawing" r:id="rId5" imgW="4308080" imgH="84537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54933" y="1055837"/>
                        <a:ext cx="403225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080564"/>
              </p:ext>
            </p:extLst>
          </p:nvPr>
        </p:nvGraphicFramePr>
        <p:xfrm>
          <a:off x="7868270" y="1100287"/>
          <a:ext cx="91757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5" name="CS ChemDraw Drawing" r:id="rId7" imgW="917193" imgH="642738" progId="ChemDraw.Document.6.0">
                  <p:embed/>
                </p:oleObj>
              </mc:Choice>
              <mc:Fallback>
                <p:oleObj name="CS ChemDraw Drawing" r:id="rId7" imgW="917193" imgH="64273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68270" y="1100287"/>
                        <a:ext cx="917575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772411"/>
              </p:ext>
            </p:extLst>
          </p:nvPr>
        </p:nvGraphicFramePr>
        <p:xfrm>
          <a:off x="3610347" y="4371231"/>
          <a:ext cx="3471589" cy="200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6" name="CS ChemDraw Drawing" r:id="rId9" imgW="3181896" imgH="1834650" progId="ChemDraw.Document.6.0">
                  <p:embed/>
                </p:oleObj>
              </mc:Choice>
              <mc:Fallback>
                <p:oleObj name="CS ChemDraw Drawing" r:id="rId9" imgW="3181896" imgH="183465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10347" y="4371231"/>
                        <a:ext cx="3471589" cy="200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790464" y="4658742"/>
            <a:ext cx="2701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b="1" i="1" dirty="0">
                <a:solidFill>
                  <a:srgbClr val="FF0066"/>
                </a:solidFill>
              </a:rPr>
              <a:t>Proposed Mechanism:</a:t>
            </a:r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Ru-catalyzed amide bond formation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641187"/>
              </p:ext>
            </p:extLst>
          </p:nvPr>
        </p:nvGraphicFramePr>
        <p:xfrm>
          <a:off x="1276752" y="2303398"/>
          <a:ext cx="7488832" cy="3153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3" name="CS ChemDraw Drawing" r:id="rId3" imgW="6720367" imgH="2831220" progId="ChemDraw.Document.6.0">
                  <p:embed/>
                </p:oleObj>
              </mc:Choice>
              <mc:Fallback>
                <p:oleObj name="CS ChemDraw Drawing" r:id="rId3" imgW="6720367" imgH="28312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6752" y="2303398"/>
                        <a:ext cx="7488832" cy="3153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13434"/>
              </p:ext>
            </p:extLst>
          </p:nvPr>
        </p:nvGraphicFramePr>
        <p:xfrm>
          <a:off x="2500888" y="1042018"/>
          <a:ext cx="4948724" cy="1038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4" name="CS ChemDraw Drawing" r:id="rId5" imgW="4324828" imgH="909360" progId="ChemDraw.Document.6.0">
                  <p:embed/>
                </p:oleObj>
              </mc:Choice>
              <mc:Fallback>
                <p:oleObj name="CS ChemDraw Drawing" r:id="rId5" imgW="4324828" imgH="909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0888" y="1042018"/>
                        <a:ext cx="4948724" cy="1038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196632" y="6069047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Hong, S., H.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</a:t>
            </a:r>
            <a:r>
              <a:rPr lang="fr-CH" sz="1200" i="1" dirty="0" err="1" smtClean="0"/>
              <a:t>Chem</a:t>
            </a:r>
            <a:r>
              <a:rPr lang="fr-CH" sz="1200" i="1" dirty="0" smtClean="0"/>
              <a:t>. </a:t>
            </a:r>
            <a:r>
              <a:rPr lang="fr-CH" sz="1200" b="1" dirty="0" smtClean="0"/>
              <a:t>2010</a:t>
            </a:r>
            <a:r>
              <a:rPr lang="fr-CH" sz="1200" dirty="0" smtClean="0"/>
              <a:t>, </a:t>
            </a:r>
            <a:r>
              <a:rPr lang="fr-CH" sz="1200" i="1" dirty="0" smtClean="0"/>
              <a:t>78</a:t>
            </a:r>
            <a:r>
              <a:rPr lang="fr-CH" sz="1200" dirty="0" smtClean="0"/>
              <a:t>, 3002-3006</a:t>
            </a:r>
            <a:endParaRPr lang="en-US" sz="1200" dirty="0"/>
          </a:p>
        </p:txBody>
      </p:sp>
      <p:sp>
        <p:nvSpPr>
          <p:cNvPr id="18" name="ZoneTexte 17"/>
          <p:cNvSpPr txBox="1"/>
          <p:nvPr/>
        </p:nvSpPr>
        <p:spPr>
          <a:xfrm>
            <a:off x="3028558" y="55990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9999"/>
                </a:solidFill>
                <a:sym typeface="Wingdings" panose="05000000000000000000" pitchFamily="2" charset="2"/>
              </a:rPr>
              <a:t> </a:t>
            </a:r>
            <a:r>
              <a:rPr lang="en-US" dirty="0" smtClean="0">
                <a:solidFill>
                  <a:srgbClr val="009999"/>
                </a:solidFill>
              </a:rPr>
              <a:t>Key improvement: use a [Ru]-H</a:t>
            </a:r>
            <a:r>
              <a:rPr lang="en-US" baseline="-25000" dirty="0" smtClean="0">
                <a:solidFill>
                  <a:srgbClr val="009999"/>
                </a:solidFill>
              </a:rPr>
              <a:t>2</a:t>
            </a:r>
            <a:r>
              <a:rPr lang="en-US" dirty="0" smtClean="0">
                <a:solidFill>
                  <a:srgbClr val="009999"/>
                </a:solidFill>
              </a:rPr>
              <a:t> source</a:t>
            </a:r>
            <a:endParaRPr lang="en-US" dirty="0">
              <a:solidFill>
                <a:srgbClr val="009999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986593"/>
              </p:ext>
            </p:extLst>
          </p:nvPr>
        </p:nvGraphicFramePr>
        <p:xfrm>
          <a:off x="7880234" y="959037"/>
          <a:ext cx="9175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5" name="CS ChemDraw Drawing" r:id="rId7" imgW="917193" imgH="615625" progId="ChemDraw.Document.6.0">
                  <p:embed/>
                </p:oleObj>
              </mc:Choice>
              <mc:Fallback>
                <p:oleObj name="CS ChemDraw Drawing" r:id="rId7" imgW="917193" imgH="615625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80234" y="959037"/>
                        <a:ext cx="91757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3715-3FAA-46E6-A863-8B65BD20F233}" type="slidenum">
              <a:rPr lang="fr-FR" smtClean="0"/>
              <a:pPr/>
              <a:t>9</a:t>
            </a:fld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69920"/>
              </p:ext>
            </p:extLst>
          </p:nvPr>
        </p:nvGraphicFramePr>
        <p:xfrm>
          <a:off x="2771800" y="2035468"/>
          <a:ext cx="4038600" cy="363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5" name="CS ChemDraw Drawing" r:id="rId3" imgW="3363155" imgH="3027780" progId="ChemDraw.Document.6.0">
                  <p:embed/>
                </p:oleObj>
              </mc:Choice>
              <mc:Fallback>
                <p:oleObj name="CS ChemDraw Drawing" r:id="rId3" imgW="3363155" imgH="302778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035468"/>
                        <a:ext cx="4038600" cy="363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ZoneTexte 14"/>
          <p:cNvSpPr txBox="1"/>
          <p:nvPr/>
        </p:nvSpPr>
        <p:spPr>
          <a:xfrm>
            <a:off x="395536" y="6021288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smtClean="0"/>
              <a:t>Hong, S., H. </a:t>
            </a:r>
            <a:r>
              <a:rPr lang="fr-CH" sz="1200" i="1" dirty="0" smtClean="0"/>
              <a:t>J. </a:t>
            </a:r>
            <a:r>
              <a:rPr lang="fr-CH" sz="1200" i="1" dirty="0" err="1" smtClean="0"/>
              <a:t>Org</a:t>
            </a:r>
            <a:r>
              <a:rPr lang="fr-CH" sz="1200" i="1" dirty="0" smtClean="0"/>
              <a:t>. Chem.</a:t>
            </a:r>
            <a:r>
              <a:rPr lang="fr-CH" sz="1200" b="1" dirty="0" smtClean="0"/>
              <a:t>2010</a:t>
            </a:r>
            <a:r>
              <a:rPr lang="fr-CH" sz="1200" dirty="0" smtClean="0"/>
              <a:t>, </a:t>
            </a:r>
            <a:r>
              <a:rPr lang="fr-CH" sz="1200" i="1" dirty="0" smtClean="0"/>
              <a:t>78</a:t>
            </a:r>
            <a:r>
              <a:rPr lang="fr-CH" sz="1200" dirty="0" smtClean="0"/>
              <a:t>, 3002-3006</a:t>
            </a:r>
            <a:endParaRPr lang="en-US" sz="1200" dirty="0"/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285720" y="1412776"/>
            <a:ext cx="2990136" cy="648072"/>
          </a:xfrm>
        </p:spPr>
        <p:txBody>
          <a:bodyPr>
            <a:normAutofit fontScale="92500" lnSpcReduction="10000"/>
          </a:bodyPr>
          <a:lstStyle/>
          <a:p>
            <a:endParaRPr lang="fr-FR" sz="1800" dirty="0" smtClean="0"/>
          </a:p>
          <a:p>
            <a:r>
              <a:rPr lang="fr-FR" sz="1800" b="1" i="1" dirty="0" err="1">
                <a:solidFill>
                  <a:srgbClr val="FF0066"/>
                </a:solidFill>
              </a:rPr>
              <a:t>Proposed</a:t>
            </a:r>
            <a:r>
              <a:rPr lang="fr-FR" sz="1800" b="1" i="1" dirty="0">
                <a:solidFill>
                  <a:srgbClr val="FF0066"/>
                </a:solidFill>
              </a:rPr>
              <a:t> </a:t>
            </a:r>
            <a:r>
              <a:rPr lang="fr-FR" sz="1800" b="1" i="1" dirty="0" err="1">
                <a:solidFill>
                  <a:srgbClr val="FF0066"/>
                </a:solidFill>
              </a:rPr>
              <a:t>Mechanism</a:t>
            </a:r>
            <a:r>
              <a:rPr lang="fr-FR" sz="1800" b="1" i="1" dirty="0">
                <a:solidFill>
                  <a:srgbClr val="FF0066"/>
                </a:solidFill>
              </a:rPr>
              <a:t> :</a:t>
            </a:r>
          </a:p>
          <a:p>
            <a:endParaRPr lang="fr-FR" sz="25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93126" y="100620"/>
            <a:ext cx="7904163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1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ＭＳ Ｐゴシック" pitchFamily="34" charset="-128"/>
                <a:cs typeface="Arial" pitchFamily="34" charset="0"/>
              </a:rPr>
              <a:t>Ru-catalyzed amide bond formation</a:t>
            </a:r>
            <a:endParaRPr lang="en-US" sz="31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8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5398</TotalTime>
  <Words>737</Words>
  <Application>Microsoft Office PowerPoint</Application>
  <PresentationFormat>Affichage à l'écran (4:3)</PresentationFormat>
  <Paragraphs>121</Paragraphs>
  <Slides>18</Slides>
  <Notes>4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Thème Office</vt:lpstr>
      <vt:lpstr>CS ChemDraw Drawing</vt:lpstr>
      <vt:lpstr>Transition Metal Catalyzed  Amide Bond Formation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Preparation of Hindered amides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aurore</dc:creator>
  <cp:lastModifiedBy>Group Zhu</cp:lastModifiedBy>
  <cp:revision>71</cp:revision>
  <dcterms:created xsi:type="dcterms:W3CDTF">2014-07-03T20:50:40Z</dcterms:created>
  <dcterms:modified xsi:type="dcterms:W3CDTF">2016-05-19T15:37:30Z</dcterms:modified>
</cp:coreProperties>
</file>