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76F247-5135-4F4C-8CDD-95AF8180AB29}" type="datetimeFigureOut">
              <a:rPr lang="en-US" smtClean="0"/>
              <a:t>5/3/2012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5F05E8-3EA3-4D26-BC28-3CEAEA77316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241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51BBD-1A60-41C4-B369-D3CC4B809403}" type="datetime1">
              <a:rPr lang="en-US" smtClean="0"/>
              <a:t>5/3/2012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1134C-0B3A-4761-8685-C056633524A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29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33409-7AB7-42AA-A81E-EC47D063FB83}" type="datetime1">
              <a:rPr lang="en-US" smtClean="0"/>
              <a:t>5/3/2012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1134C-0B3A-4761-8685-C056633524A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472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46293-C845-4093-8AF3-F68ACAC9C6E6}" type="datetime1">
              <a:rPr lang="en-US" smtClean="0"/>
              <a:t>5/3/2012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1134C-0B3A-4761-8685-C056633524A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872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05211-04EF-455D-BCE8-26BCCE35E6A6}" type="datetime1">
              <a:rPr lang="en-US" smtClean="0"/>
              <a:t>5/3/2012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1134C-0B3A-4761-8685-C056633524A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904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89622-EBEF-418F-9A8A-961020D5C204}" type="datetime1">
              <a:rPr lang="en-US" smtClean="0"/>
              <a:t>5/3/2012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1134C-0B3A-4761-8685-C056633524A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910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A9B9-986E-4651-B01D-48A7DAB4DD38}" type="datetime1">
              <a:rPr lang="en-US" smtClean="0"/>
              <a:t>5/3/2012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1134C-0B3A-4761-8685-C056633524A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842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E355-6940-431D-A796-4D0C27F5ABAE}" type="datetime1">
              <a:rPr lang="en-US" smtClean="0"/>
              <a:t>5/3/2012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1134C-0B3A-4761-8685-C056633524A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226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AB93C-6F76-4A65-BBBC-B1813A43C76B}" type="datetime1">
              <a:rPr lang="en-US" smtClean="0"/>
              <a:t>5/3/2012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1134C-0B3A-4761-8685-C056633524A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524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84010-855A-4741-A4CD-F1104012B35A}" type="datetime1">
              <a:rPr lang="en-US" smtClean="0"/>
              <a:t>5/3/2012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1134C-0B3A-4761-8685-C056633524A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816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DEEBB-0DAF-45DD-9A62-6E5B00087480}" type="datetime1">
              <a:rPr lang="en-US" smtClean="0"/>
              <a:t>5/3/2012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1134C-0B3A-4761-8685-C056633524A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549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E045A-3A40-473A-99B6-6622EAC14CB2}" type="datetime1">
              <a:rPr lang="en-US" smtClean="0"/>
              <a:t>5/3/2012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1134C-0B3A-4761-8685-C056633524A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995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BFC19-A932-45F0-86DA-1DE809154E25}" type="datetime1">
              <a:rPr lang="en-US" smtClean="0"/>
              <a:t>5/3/2012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1134C-0B3A-4761-8685-C056633524A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27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10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9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63688" y="2276872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Welwitindolinones</a:t>
            </a:r>
            <a:endParaRPr lang="en-US" sz="4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752641" y="3645024"/>
            <a:ext cx="171072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Tiffany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Piou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Group meeting</a:t>
            </a:r>
          </a:p>
          <a:p>
            <a:pPr algn="ctr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04.30.12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5144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1134C-0B3A-4761-8685-C056633524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58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1134C-0B3A-4761-8685-C056633524A7}" type="slidenum">
              <a:rPr lang="en-US" smtClean="0"/>
              <a:t>10</a:t>
            </a:fld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74" y="620688"/>
            <a:ext cx="883666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41" y="2492896"/>
            <a:ext cx="2432297" cy="1865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622" y="2636912"/>
            <a:ext cx="6604412" cy="1835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03" y="4293096"/>
            <a:ext cx="3826623" cy="1923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07504" y="116632"/>
            <a:ext cx="6618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Rawal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Total synthesis of the </a:t>
            </a:r>
            <a:r>
              <a:rPr lang="en-US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methylwelwitindolinones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</a:t>
            </a:r>
            <a:endPara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79512" y="630932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Rawal</a:t>
            </a:r>
            <a:r>
              <a:rPr lang="en-US" dirty="0" smtClean="0"/>
              <a:t> 2012,134, 1392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206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1134C-0B3A-4761-8685-C056633524A7}" type="slidenum">
              <a:rPr lang="en-US" smtClean="0"/>
              <a:t>11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67" y="836712"/>
            <a:ext cx="4920977" cy="4630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07504" y="116632"/>
            <a:ext cx="6618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Rawal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Total synthesis of the </a:t>
            </a:r>
            <a:r>
              <a:rPr lang="en-US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methylwelwitindolinones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</a:t>
            </a:r>
            <a:endPara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512" y="630932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Rawal</a:t>
            </a:r>
            <a:r>
              <a:rPr lang="en-US" dirty="0" smtClean="0"/>
              <a:t> 2012,134, 1392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98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1134C-0B3A-4761-8685-C056633524A7}" type="slidenum">
              <a:rPr lang="en-US" smtClean="0"/>
              <a:t>12</a:t>
            </a:fld>
            <a:endParaRPr lang="en-US"/>
          </a:p>
        </p:txBody>
      </p:sp>
      <p:sp>
        <p:nvSpPr>
          <p:cNvPr id="5" name="ZoneTexte 4"/>
          <p:cNvSpPr txBox="1"/>
          <p:nvPr/>
        </p:nvSpPr>
        <p:spPr>
          <a:xfrm>
            <a:off x="107504" y="116632"/>
            <a:ext cx="5091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Garg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Total synthesis of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welwitindolinones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http://www.chem.ucla.edu/dept/Faculty/garg/Garg_Group/About_Neil_files/Neil%20Pic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267652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71800" y="4005064"/>
            <a:ext cx="53103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Ph.D. in 2005 from the California Institute of </a:t>
            </a:r>
            <a:r>
              <a:rPr lang="en-US" dirty="0" smtClean="0"/>
              <a:t>Technology with </a:t>
            </a:r>
            <a:r>
              <a:rPr lang="fr-CH" dirty="0" err="1" smtClean="0"/>
              <a:t>Professor</a:t>
            </a:r>
            <a:r>
              <a:rPr lang="fr-CH" dirty="0" smtClean="0"/>
              <a:t> </a:t>
            </a:r>
            <a:r>
              <a:rPr lang="fr-CH" dirty="0"/>
              <a:t>Brian </a:t>
            </a:r>
            <a:r>
              <a:rPr lang="fr-CH" dirty="0" err="1" smtClean="0"/>
              <a:t>Stoltz</a:t>
            </a:r>
            <a:endParaRPr lang="fr-CH" dirty="0" smtClean="0"/>
          </a:p>
          <a:p>
            <a:endParaRPr lang="fr-CH" dirty="0" smtClean="0"/>
          </a:p>
          <a:p>
            <a:r>
              <a:rPr lang="en-US" dirty="0" smtClean="0"/>
              <a:t> Post-doc University </a:t>
            </a:r>
            <a:r>
              <a:rPr lang="en-US" dirty="0"/>
              <a:t>of California, </a:t>
            </a:r>
            <a:r>
              <a:rPr lang="en-US" dirty="0" smtClean="0"/>
              <a:t>Irvine Prof. </a:t>
            </a:r>
            <a:r>
              <a:rPr lang="en-US" dirty="0" err="1" smtClean="0"/>
              <a:t>Overman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Since 2007 Assistant professor at UCLA</a:t>
            </a:r>
          </a:p>
          <a:p>
            <a:endParaRPr lang="en-US" dirty="0"/>
          </a:p>
          <a:p>
            <a:r>
              <a:rPr lang="en-US" dirty="0" smtClean="0"/>
              <a:t>Interest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331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1134C-0B3A-4761-8685-C056633524A7}" type="slidenum">
              <a:rPr lang="en-US" smtClean="0"/>
              <a:t>13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7128792" cy="4578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79512" y="116632"/>
            <a:ext cx="6596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Synthesis of (-)</a:t>
            </a:r>
            <a:r>
              <a:rPr lang="en-US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Methylwelwitindolinone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isothiocyanate</a:t>
            </a:r>
            <a:endPara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51520" y="627796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Garg</a:t>
            </a:r>
            <a:r>
              <a:rPr lang="en-US" dirty="0" smtClean="0"/>
              <a:t> 2011, 133, 15797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831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1134C-0B3A-4761-8685-C056633524A7}" type="slidenum">
              <a:rPr lang="en-US" smtClean="0"/>
              <a:t>14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354" y="980728"/>
            <a:ext cx="5396737" cy="5306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79512" y="116632"/>
            <a:ext cx="6596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Synthesis of (-)</a:t>
            </a:r>
            <a:r>
              <a:rPr lang="en-US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Methylwelwitindolinone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isothiocyanate</a:t>
            </a:r>
            <a:endPara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51520" y="627796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Garg</a:t>
            </a:r>
            <a:r>
              <a:rPr lang="en-US" dirty="0" smtClean="0"/>
              <a:t> 2011, 133, 15797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413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1134C-0B3A-4761-8685-C056633524A7}" type="slidenum">
              <a:rPr lang="en-US" smtClean="0"/>
              <a:t>15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6912768" cy="4178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79512" y="116632"/>
            <a:ext cx="6596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Synthesis of (-)</a:t>
            </a:r>
            <a:r>
              <a:rPr lang="en-US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Methylwelwitindolinone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isothiocyanate</a:t>
            </a:r>
            <a:endPara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51520" y="627796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Garg</a:t>
            </a:r>
            <a:r>
              <a:rPr lang="en-US" dirty="0" smtClean="0"/>
              <a:t> 2011, 133, 15797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413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1134C-0B3A-4761-8685-C056633524A7}" type="slidenum">
              <a:rPr lang="en-US" smtClean="0"/>
              <a:t>16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52736"/>
            <a:ext cx="5454749" cy="5386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79512" y="116632"/>
            <a:ext cx="6596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Synthesis of (-)</a:t>
            </a:r>
            <a:r>
              <a:rPr lang="en-US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Methylwelwitindolinone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isothiocyanate</a:t>
            </a:r>
            <a:endPara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83058" y="641920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Garg</a:t>
            </a:r>
            <a:r>
              <a:rPr lang="en-US" dirty="0" smtClean="0"/>
              <a:t> 2011, 133, 15797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392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1134C-0B3A-4761-8685-C056633524A7}" type="slidenum">
              <a:rPr lang="en-US" smtClean="0"/>
              <a:t>17</a:t>
            </a:fld>
            <a:endParaRPr lang="en-US"/>
          </a:p>
        </p:txBody>
      </p:sp>
      <p:sp>
        <p:nvSpPr>
          <p:cNvPr id="5" name="ZoneTexte 4"/>
          <p:cNvSpPr txBox="1"/>
          <p:nvPr/>
        </p:nvSpPr>
        <p:spPr>
          <a:xfrm>
            <a:off x="179512" y="116632"/>
            <a:ext cx="5942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Synthesis of (-)</a:t>
            </a:r>
            <a:r>
              <a:rPr lang="en-US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Methylwelwitindolinone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isonitrile</a:t>
            </a:r>
            <a:endPara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1344605"/>
            <a:ext cx="5774035" cy="4029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79512" y="6309320"/>
            <a:ext cx="2188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Garg</a:t>
            </a:r>
            <a:r>
              <a:rPr lang="en-US" dirty="0" smtClean="0"/>
              <a:t> 2012, 134, 1396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620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1134C-0B3A-4761-8685-C056633524A7}" type="slidenum">
              <a:rPr lang="en-US" smtClean="0"/>
              <a:t>18</a:t>
            </a:fld>
            <a:endParaRPr lang="en-US"/>
          </a:p>
        </p:txBody>
      </p:sp>
      <p:sp>
        <p:nvSpPr>
          <p:cNvPr id="5" name="ZoneTexte 4"/>
          <p:cNvSpPr txBox="1"/>
          <p:nvPr/>
        </p:nvSpPr>
        <p:spPr>
          <a:xfrm>
            <a:off x="179512" y="116632"/>
            <a:ext cx="5942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Synthesis of (-)</a:t>
            </a:r>
            <a:r>
              <a:rPr lang="en-US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Methylwelwitindolinone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isonitrile</a:t>
            </a:r>
            <a:endPara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976313"/>
            <a:ext cx="6558111" cy="4551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79512" y="6309320"/>
            <a:ext cx="2188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Garg</a:t>
            </a:r>
            <a:r>
              <a:rPr lang="en-US" dirty="0" smtClean="0"/>
              <a:t> 2012, 134, 1396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00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1134C-0B3A-4761-8685-C056633524A7}" type="slidenum">
              <a:rPr lang="en-US" smtClean="0"/>
              <a:t>19</a:t>
            </a:fld>
            <a:endParaRPr lang="en-US"/>
          </a:p>
        </p:txBody>
      </p:sp>
      <p:sp>
        <p:nvSpPr>
          <p:cNvPr id="5" name="ZoneTexte 4"/>
          <p:cNvSpPr txBox="1"/>
          <p:nvPr/>
        </p:nvSpPr>
        <p:spPr>
          <a:xfrm>
            <a:off x="179512" y="116632"/>
            <a:ext cx="5942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Synthesis of (-)</a:t>
            </a:r>
            <a:r>
              <a:rPr lang="en-US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Methylwelwitindolinone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isonitrile</a:t>
            </a:r>
            <a:endPara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1390650"/>
            <a:ext cx="6329511" cy="3903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79512" y="6309320"/>
            <a:ext cx="2188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Garg</a:t>
            </a:r>
            <a:r>
              <a:rPr lang="en-US" dirty="0" smtClean="0"/>
              <a:t> 2012, 134, 1396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00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7503" y="118013"/>
            <a:ext cx="2809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Welwitindolinone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family</a:t>
            </a:r>
            <a:endPara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7039"/>
            <a:ext cx="1773197" cy="1845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773154"/>
            <a:ext cx="1701190" cy="178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042" y="487345"/>
            <a:ext cx="1746194" cy="192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43153"/>
            <a:ext cx="1818202" cy="1809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781" y="3434516"/>
            <a:ext cx="2061229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4910852" y="3570701"/>
            <a:ext cx="42331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First isolated by Moore et al. in 1994</a:t>
            </a: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Isolated from </a:t>
            </a:r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Hapalosiphon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welwitschii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Westiella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intricata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Fischerella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877811" y="4716432"/>
            <a:ext cx="413119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Ten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coumpounds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have been identified to date</a:t>
            </a:r>
          </a:p>
          <a:p>
            <a:endParaRPr lang="en-US" sz="1400" dirty="0"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Wide variety of biological activities: </a:t>
            </a:r>
          </a:p>
          <a:p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antifungialeffects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microtubule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depolymerization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…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26049" y="2588894"/>
            <a:ext cx="2376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Welwitindolinone</a:t>
            </a:r>
            <a:r>
              <a:rPr lang="en-US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n-US" sz="1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isonitrile</a:t>
            </a:r>
            <a:endParaRPr lang="en-US" sz="1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352817" y="2588894"/>
            <a:ext cx="2376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Welwitindolinone</a:t>
            </a:r>
            <a:r>
              <a:rPr lang="en-US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B </a:t>
            </a:r>
            <a:r>
              <a:rPr lang="en-US" sz="1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isothiocyanate</a:t>
            </a:r>
            <a:r>
              <a:rPr lang="en-US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(R = H, Me)</a:t>
            </a:r>
            <a:endParaRPr lang="en-US" sz="1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084168" y="2496560"/>
            <a:ext cx="2376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Methylwelwitindolinone</a:t>
            </a:r>
            <a:r>
              <a:rPr lang="en-US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 </a:t>
            </a:r>
          </a:p>
          <a:p>
            <a:pPr algn="ctr"/>
            <a:r>
              <a:rPr lang="en-US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(R = -NCS, -NC)</a:t>
            </a:r>
            <a:endParaRPr lang="en-US" sz="1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45222" y="5162708"/>
            <a:ext cx="2376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3-hydroxy-</a:t>
            </a:r>
            <a:r>
              <a:rPr lang="en-US" sz="12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-methylwelwitindolinone C </a:t>
            </a:r>
          </a:p>
          <a:p>
            <a:pPr algn="ctr"/>
            <a:r>
              <a:rPr lang="en-US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(R = -NCS, -NC)</a:t>
            </a:r>
            <a:endParaRPr lang="en-US" sz="1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609002" y="5347374"/>
            <a:ext cx="2376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Welwitindolinone</a:t>
            </a:r>
            <a:r>
              <a:rPr lang="en-US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D</a:t>
            </a:r>
          </a:p>
          <a:p>
            <a:pPr algn="ctr"/>
            <a:r>
              <a:rPr lang="en-US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(R = -NCS, -NC)</a:t>
            </a:r>
            <a:endParaRPr lang="en-US" sz="1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026" y="6257836"/>
            <a:ext cx="883872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>
                <a:latin typeface="Arial" pitchFamily="34" charset="0"/>
                <a:cs typeface="Arial" pitchFamily="34" charset="0"/>
              </a:rPr>
              <a:t>Stratmann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, K.; Moore, R. E.; 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Bonjouklian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, R.; 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Deeter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, J. B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.; Patterson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, G. M. L.; Shaffer, S.; Smith, C. D.; 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Smitka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, T. A. J. Am.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Chem. Soc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. 1994, 116, 9935–9942.</a:t>
            </a:r>
          </a:p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Jimenez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, J. I.; Huber, U.; Moore, R. E.; Patterson, G. M. L. J.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Nat.Prod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. 1999, 62, 569–572.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1134C-0B3A-4761-8685-C056633524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17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7503" y="118013"/>
            <a:ext cx="3459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unique class of compounds</a:t>
            </a:r>
            <a:endPara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940" y="3545460"/>
            <a:ext cx="1701190" cy="178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042" y="487345"/>
            <a:ext cx="1746194" cy="192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85" y="709937"/>
            <a:ext cx="1818202" cy="1809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074" y="606280"/>
            <a:ext cx="2061229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782620" y="5555155"/>
            <a:ext cx="2376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Welwitindolinone</a:t>
            </a:r>
            <a:r>
              <a:rPr lang="en-US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B </a:t>
            </a:r>
            <a:r>
              <a:rPr lang="en-US" sz="1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isothiocyanate</a:t>
            </a:r>
            <a:r>
              <a:rPr lang="en-US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(R = H, Me)</a:t>
            </a:r>
            <a:endParaRPr lang="en-US" sz="1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084168" y="2496560"/>
            <a:ext cx="2376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Methylwelwitindolinone</a:t>
            </a:r>
            <a:r>
              <a:rPr lang="en-US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 </a:t>
            </a:r>
          </a:p>
          <a:p>
            <a:pPr algn="ctr"/>
            <a:r>
              <a:rPr lang="en-US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(R = -NCS, -NC)</a:t>
            </a:r>
            <a:endParaRPr lang="en-US" sz="1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39552" y="2657637"/>
            <a:ext cx="2376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3-hydroxy-</a:t>
            </a:r>
            <a:r>
              <a:rPr lang="en-US" sz="12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-methylwelwitindolinone C </a:t>
            </a:r>
          </a:p>
          <a:p>
            <a:pPr algn="ctr"/>
            <a:r>
              <a:rPr lang="en-US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(R = -NCS, -NC)</a:t>
            </a:r>
            <a:endParaRPr lang="en-US" sz="1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348295" y="2519138"/>
            <a:ext cx="2376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Methylwelwitindolinone</a:t>
            </a:r>
            <a:r>
              <a:rPr lang="en-US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D</a:t>
            </a:r>
          </a:p>
          <a:p>
            <a:pPr algn="ctr"/>
            <a:r>
              <a:rPr lang="en-US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(R = -NCS, -NC)</a:t>
            </a:r>
            <a:endParaRPr lang="en-US" sz="1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635896" y="3545460"/>
            <a:ext cx="48965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3,4-Disubstituted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oxindole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Bicyclo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[4.3.1]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decane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cores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-    Highly functionalized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cyclohexanone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moiety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A bridgehead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isocanate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or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isonitrile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285750" indent="-285750">
              <a:buFontTx/>
              <a:buChar char="-"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More than 10 groups reported progress towards the synthesis of the bicyclic cores …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But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successful synthesis published only very recently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1134C-0B3A-4761-8685-C056633524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9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79512" y="116632"/>
            <a:ext cx="4395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First  total synthesis by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Rawal’s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group</a:t>
            </a:r>
            <a:endPara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http://rawalgroup.uchicago.edu/img/rawalhe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62" y="1916832"/>
            <a:ext cx="15430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397251" y="2132856"/>
            <a:ext cx="6637073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dirty="0" err="1" smtClean="0"/>
              <a:t>PhD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Prof. Michael P. Cava </a:t>
            </a:r>
            <a:r>
              <a:rPr lang="fr-CH" dirty="0" err="1" smtClean="0"/>
              <a:t>University</a:t>
            </a:r>
            <a:r>
              <a:rPr lang="fr-CH" dirty="0" smtClean="0"/>
              <a:t> of </a:t>
            </a:r>
            <a:r>
              <a:rPr lang="fr-CH" dirty="0" err="1" smtClean="0"/>
              <a:t>Pennsylvania</a:t>
            </a:r>
            <a:r>
              <a:rPr lang="fr-CH" dirty="0" smtClean="0"/>
              <a:t> (1986)</a:t>
            </a:r>
          </a:p>
          <a:p>
            <a:endParaRPr lang="fr-CH" dirty="0"/>
          </a:p>
          <a:p>
            <a:r>
              <a:rPr lang="en-US" dirty="0" smtClean="0"/>
              <a:t>Postdoctoral associate with Prof. Gilbert Stork at Columbia University</a:t>
            </a:r>
            <a:endParaRPr lang="en-US" dirty="0"/>
          </a:p>
          <a:p>
            <a:endParaRPr lang="fr-CH" dirty="0" smtClean="0"/>
          </a:p>
          <a:p>
            <a:r>
              <a:rPr lang="fr-CH" dirty="0" err="1" smtClean="0"/>
              <a:t>Professor</a:t>
            </a:r>
            <a:r>
              <a:rPr lang="fr-CH" dirty="0" smtClean="0"/>
              <a:t> </a:t>
            </a:r>
            <a:r>
              <a:rPr lang="fr-CH" dirty="0" err="1" smtClean="0"/>
              <a:t>at</a:t>
            </a:r>
            <a:r>
              <a:rPr lang="fr-CH" dirty="0" smtClean="0"/>
              <a:t> </a:t>
            </a:r>
            <a:r>
              <a:rPr lang="fr-CH" dirty="0" err="1" smtClean="0"/>
              <a:t>University</a:t>
            </a:r>
            <a:r>
              <a:rPr lang="fr-CH" dirty="0" smtClean="0"/>
              <a:t> of Chicago </a:t>
            </a:r>
          </a:p>
          <a:p>
            <a:endParaRPr lang="fr-CH" dirty="0" smtClean="0"/>
          </a:p>
          <a:p>
            <a:r>
              <a:rPr lang="fr-CH" dirty="0" err="1" smtClean="0"/>
              <a:t>Interest</a:t>
            </a:r>
            <a:r>
              <a:rPr lang="fr-CH" dirty="0" smtClean="0"/>
              <a:t>: Total </a:t>
            </a:r>
            <a:r>
              <a:rPr lang="fr-CH" dirty="0" err="1" smtClean="0"/>
              <a:t>synthesis</a:t>
            </a:r>
            <a:endParaRPr lang="fr-CH" dirty="0" smtClean="0"/>
          </a:p>
          <a:p>
            <a:r>
              <a:rPr lang="fr-CH" dirty="0" smtClean="0"/>
              <a:t> </a:t>
            </a:r>
            <a:endParaRPr lang="en-US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1134C-0B3A-4761-8685-C056633524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67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07504" y="116632"/>
            <a:ext cx="4395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First  total synthesis by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Rawal’s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group</a:t>
            </a:r>
            <a:endPara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7"/>
            <a:ext cx="7116732" cy="461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67544" y="764704"/>
            <a:ext cx="29129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Methylwelwitindolinone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D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23528" y="6417557"/>
            <a:ext cx="25213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Rawal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JACS 2011, 133, 5798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1134C-0B3A-4761-8685-C056633524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47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824" y="27874"/>
            <a:ext cx="1656184" cy="1745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1" y="3284984"/>
            <a:ext cx="4408706" cy="3251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107504" y="116632"/>
            <a:ext cx="4480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First  total synthesis by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Rawal’s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group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Formation of the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welwitindolinone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core</a:t>
            </a:r>
            <a:endPara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218" y="3861048"/>
            <a:ext cx="3400215" cy="1917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1134C-0B3A-4761-8685-C056633524A7}" type="slidenum">
              <a:rPr lang="en-US" smtClean="0"/>
              <a:t>6</a:t>
            </a:fld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0647"/>
            <a:ext cx="4896544" cy="2583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8437050"/>
              </p:ext>
            </p:extLst>
          </p:nvPr>
        </p:nvGraphicFramePr>
        <p:xfrm>
          <a:off x="5795963" y="995363"/>
          <a:ext cx="1406525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CS ChemDraw Drawing" r:id="rId7" imgW="1406042" imgH="786240" progId="ChemDraw.Document.6.0">
                  <p:embed/>
                </p:oleObj>
              </mc:Choice>
              <mc:Fallback>
                <p:oleObj name="CS ChemDraw Drawing" r:id="rId7" imgW="1406042" imgH="7862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95963" y="995363"/>
                        <a:ext cx="1406525" cy="785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7933042" y="4595809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7 steps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23528" y="6417557"/>
            <a:ext cx="25213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Rawal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JACS 2011, 133, 5798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56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824" y="27874"/>
            <a:ext cx="1656184" cy="1745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107504" y="116632"/>
            <a:ext cx="4698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First  total synthesis by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Rawal’s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group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Synthesis of </a:t>
            </a:r>
            <a:r>
              <a:rPr lang="en-US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methylwelwitindolinone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95641"/>
            <a:ext cx="5472608" cy="3653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701248"/>
            <a:ext cx="2160240" cy="1510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924" y="2623169"/>
            <a:ext cx="2663084" cy="2945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4497648"/>
            <a:ext cx="2316661" cy="1571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1134C-0B3A-4761-8685-C056633524A7}" type="slidenum">
              <a:rPr lang="en-US" smtClean="0"/>
              <a:t>7</a:t>
            </a:fld>
            <a:endParaRPr lang="en-US"/>
          </a:p>
        </p:txBody>
      </p:sp>
      <p:sp>
        <p:nvSpPr>
          <p:cNvPr id="10" name="ZoneTexte 9"/>
          <p:cNvSpPr txBox="1"/>
          <p:nvPr/>
        </p:nvSpPr>
        <p:spPr>
          <a:xfrm>
            <a:off x="323528" y="6417557"/>
            <a:ext cx="25213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Rawal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JACS 2011, 133, 5798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38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107504" y="116632"/>
            <a:ext cx="6618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Rawal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Total synthesis of the </a:t>
            </a:r>
            <a:r>
              <a:rPr lang="en-US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methylwelwitindolinones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</a:t>
            </a:r>
            <a:endPara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761" y="1357056"/>
            <a:ext cx="4824536" cy="2100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97" y="1271956"/>
            <a:ext cx="2376943" cy="200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05064"/>
            <a:ext cx="2244080" cy="1998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05064"/>
            <a:ext cx="2163217" cy="1984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1134C-0B3A-4761-8685-C056633524A7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7990019"/>
              </p:ext>
            </p:extLst>
          </p:nvPr>
        </p:nvGraphicFramePr>
        <p:xfrm>
          <a:off x="1507298" y="3356992"/>
          <a:ext cx="286544" cy="547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" name="CS ChemDraw Drawing" r:id="rId7" imgW="141550" imgH="468990" progId="ChemDraw.Document.6.0">
                  <p:embed/>
                </p:oleObj>
              </mc:Choice>
              <mc:Fallback>
                <p:oleObj name="CS ChemDraw Drawing" r:id="rId7" imgW="141550" imgH="46899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07298" y="3356992"/>
                        <a:ext cx="286544" cy="5474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4308444"/>
              </p:ext>
            </p:extLst>
          </p:nvPr>
        </p:nvGraphicFramePr>
        <p:xfrm>
          <a:off x="3347864" y="3458964"/>
          <a:ext cx="287337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name="CS ChemDraw Drawing" r:id="rId9" imgW="141550" imgH="468990" progId="ChemDraw.Document.6.0">
                  <p:embed/>
                </p:oleObj>
              </mc:Choice>
              <mc:Fallback>
                <p:oleObj name="CS ChemDraw Drawing" r:id="rId9" imgW="141550" imgH="468990" progId="ChemDraw.Document.6.0">
                  <p:embed/>
                  <p:pic>
                    <p:nvPicPr>
                      <p:cNvPr id="0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3458964"/>
                        <a:ext cx="287337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179512" y="630932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Rawal</a:t>
            </a:r>
            <a:r>
              <a:rPr lang="en-US" dirty="0" smtClean="0"/>
              <a:t> 2012,134, 1392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38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1134C-0B3A-4761-8685-C056633524A7}" type="slidenum">
              <a:rPr lang="en-US" smtClean="0"/>
              <a:t>9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20688"/>
            <a:ext cx="6119589" cy="5605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07504" y="116632"/>
            <a:ext cx="6618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Rawal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Total synthesis of the </a:t>
            </a:r>
            <a:r>
              <a:rPr lang="en-US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methylwelwitindolinones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</a:t>
            </a:r>
            <a:endPara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79512" y="630932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Rawal</a:t>
            </a:r>
            <a:r>
              <a:rPr lang="en-US" dirty="0" smtClean="0"/>
              <a:t> 2012,134, 1392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59699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1187</TotalTime>
  <Words>546</Words>
  <Application>Microsoft Office PowerPoint</Application>
  <PresentationFormat>Affichage à l'écran (4:3)</PresentationFormat>
  <Paragraphs>115</Paragraphs>
  <Slides>19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1" baseType="lpstr">
      <vt:lpstr>Thème Office</vt:lpstr>
      <vt:lpstr>CS ChemDraw Drawing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EPFL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Tiffany</dc:creator>
  <cp:lastModifiedBy>Tiffany</cp:lastModifiedBy>
  <cp:revision>34</cp:revision>
  <dcterms:created xsi:type="dcterms:W3CDTF">2012-04-30T07:34:29Z</dcterms:created>
  <dcterms:modified xsi:type="dcterms:W3CDTF">2012-05-03T07:27:37Z</dcterms:modified>
</cp:coreProperties>
</file>