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3" r:id="rId5"/>
    <p:sldId id="259" r:id="rId6"/>
    <p:sldId id="260" r:id="rId7"/>
    <p:sldId id="282" r:id="rId8"/>
    <p:sldId id="283" r:id="rId9"/>
    <p:sldId id="261" r:id="rId10"/>
    <p:sldId id="262" r:id="rId11"/>
    <p:sldId id="264" r:id="rId12"/>
    <p:sldId id="265" r:id="rId13"/>
    <p:sldId id="279" r:id="rId14"/>
    <p:sldId id="266" r:id="rId15"/>
    <p:sldId id="294" r:id="rId16"/>
    <p:sldId id="267" r:id="rId17"/>
    <p:sldId id="291" r:id="rId18"/>
    <p:sldId id="268" r:id="rId19"/>
    <p:sldId id="269" r:id="rId20"/>
    <p:sldId id="292" r:id="rId21"/>
    <p:sldId id="271" r:id="rId22"/>
    <p:sldId id="272" r:id="rId23"/>
    <p:sldId id="270" r:id="rId24"/>
    <p:sldId id="273" r:id="rId25"/>
    <p:sldId id="293" r:id="rId26"/>
    <p:sldId id="274" r:id="rId27"/>
    <p:sldId id="275" r:id="rId28"/>
    <p:sldId id="295" r:id="rId29"/>
    <p:sldId id="276" r:id="rId30"/>
    <p:sldId id="277" r:id="rId31"/>
    <p:sldId id="296" r:id="rId32"/>
    <p:sldId id="284" r:id="rId33"/>
    <p:sldId id="280" r:id="rId34"/>
    <p:sldId id="281" r:id="rId35"/>
    <p:sldId id="297" r:id="rId36"/>
    <p:sldId id="287" r:id="rId37"/>
    <p:sldId id="286" r:id="rId38"/>
    <p:sldId id="285" r:id="rId39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5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EC26-71DB-4B53-8CC9-7E04713AB730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A8B9-7AE3-4F17-82D0-D66DD45D51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AF69B-82E1-4B2E-BE71-C07EAAEA6643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7749-2255-4F61-AEFF-8D9548FE9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09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F57E-7215-4E15-84A4-824B4CAE312B}" type="datetime1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35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A51B-AD0F-4E2B-9F32-A1AB08638E90}" type="datetime1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8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E9A8-1101-4A6A-89D2-0F33148CD871}" type="datetime1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EC6D-8A73-40BF-BEC7-A749CAE25CA4}" type="datetime1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94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B3A-DF5D-440A-B9FE-26D9EF3EA60B}" type="datetime1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3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8BF2-05D2-4F7E-B2DB-EB56D6A4FF27}" type="datetime1">
              <a:rPr lang="fr-FR" smtClean="0"/>
              <a:t>03/05/2012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57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B105-BEDD-4B56-9EE9-DCD9431213F4}" type="datetime1">
              <a:rPr lang="fr-FR" smtClean="0"/>
              <a:t>03/05/2012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063A-5A4C-46FF-947C-675E7C970D92}" type="datetime1">
              <a:rPr lang="fr-FR" smtClean="0"/>
              <a:t>03/05/2012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6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C77-61C5-4401-A7B8-C5EAA159F51D}" type="datetime1">
              <a:rPr lang="fr-FR" smtClean="0"/>
              <a:t>03/05/2012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1CC0-433C-4FA2-9834-FDAD0DF3110B}" type="datetime1">
              <a:rPr lang="fr-FR" smtClean="0"/>
              <a:t>03/05/2012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96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780-F1CF-4609-AF0A-C5261A38C78A}" type="datetime1">
              <a:rPr lang="fr-FR" smtClean="0"/>
              <a:t>03/05/2012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4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AF01382-EDF2-4C5E-AA7B-4D5F12CBB1C1}" type="datetime1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FDEB51-BF74-48A9-A321-C5878B94356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59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png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png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png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47858" y="1796960"/>
            <a:ext cx="588885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002060"/>
                </a:solidFill>
              </a:rPr>
              <a:t>Organo-metal </a:t>
            </a:r>
          </a:p>
          <a:p>
            <a:pPr algn="ctr"/>
            <a:r>
              <a:rPr lang="fr-FR" sz="4800" b="1" u="sng" dirty="0" err="1" smtClean="0">
                <a:solidFill>
                  <a:srgbClr val="002060"/>
                </a:solidFill>
              </a:rPr>
              <a:t>cooperative</a:t>
            </a:r>
            <a:r>
              <a:rPr lang="fr-FR" sz="4800" b="1" u="sng" dirty="0" smtClean="0">
                <a:solidFill>
                  <a:srgbClr val="002060"/>
                </a:solidFill>
              </a:rPr>
              <a:t> </a:t>
            </a:r>
            <a:r>
              <a:rPr lang="fr-FR" sz="4800" b="1" u="sng" dirty="0" err="1" smtClean="0">
                <a:solidFill>
                  <a:srgbClr val="002060"/>
                </a:solidFill>
              </a:rPr>
              <a:t>catalysis</a:t>
            </a:r>
            <a:endParaRPr lang="fr-FR" sz="4800" b="1" u="sng" dirty="0" smtClean="0">
              <a:solidFill>
                <a:srgbClr val="002060"/>
              </a:solidFill>
            </a:endParaRPr>
          </a:p>
          <a:p>
            <a:pPr algn="ctr"/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♦</a:t>
            </a:r>
          </a:p>
          <a:p>
            <a:pPr algn="ctr"/>
            <a:endParaRPr lang="fr-FR" sz="24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3rd </a:t>
            </a:r>
            <a:r>
              <a:rPr lang="fr-FR" sz="2000" b="1" dirty="0" err="1" smtClean="0">
                <a:solidFill>
                  <a:srgbClr val="002060"/>
                </a:solidFill>
              </a:rPr>
              <a:t>year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seminar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endParaRPr lang="fr-FR" sz="2000" b="1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Tiffany </a:t>
            </a:r>
            <a:r>
              <a:rPr lang="fr-FR" sz="2000" b="1" dirty="0" err="1" smtClean="0">
                <a:solidFill>
                  <a:srgbClr val="002060"/>
                </a:solidFill>
              </a:rPr>
              <a:t>Piou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000" b="1" dirty="0" err="1" smtClean="0">
                <a:solidFill>
                  <a:srgbClr val="002060"/>
                </a:solidFill>
              </a:rPr>
              <a:t>Supervisors</a:t>
            </a:r>
            <a:r>
              <a:rPr lang="fr-FR" sz="2000" b="1" dirty="0" smtClean="0">
                <a:solidFill>
                  <a:srgbClr val="002060"/>
                </a:solidFill>
              </a:rPr>
              <a:t>: Dr. Luc Neuville and Prof. </a:t>
            </a:r>
            <a:r>
              <a:rPr lang="fr-FR" sz="2000" b="1" dirty="0" err="1" smtClean="0">
                <a:solidFill>
                  <a:srgbClr val="002060"/>
                </a:solidFill>
              </a:rPr>
              <a:t>Jieping</a:t>
            </a:r>
            <a:r>
              <a:rPr lang="fr-FR" sz="2000" b="1" dirty="0" smtClean="0">
                <a:solidFill>
                  <a:srgbClr val="002060"/>
                </a:solidFill>
              </a:rPr>
              <a:t> Zhu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/>
            <a:endParaRPr lang="fr-FR" b="1" dirty="0" smtClean="0">
              <a:solidFill>
                <a:srgbClr val="002060"/>
              </a:solidFill>
            </a:endParaRPr>
          </a:p>
          <a:p>
            <a:pPr algn="ctr"/>
            <a:endParaRPr lang="fr-FR" b="1" dirty="0" smtClean="0">
              <a:solidFill>
                <a:srgbClr val="002060"/>
              </a:solidFill>
            </a:endParaRPr>
          </a:p>
          <a:p>
            <a:pPr algn="ctr"/>
            <a:endParaRPr lang="fr-FR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92" y="260648"/>
            <a:ext cx="150016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4" y="260647"/>
            <a:ext cx="1152129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292891" y="6267957"/>
            <a:ext cx="165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25.01.12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6877" y="85214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 example, Cordova et al. in 2006,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29282" y="116632"/>
            <a:ext cx="374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Intermolecular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fr-CH" sz="2400" b="1" dirty="0" smtClean="0">
                <a:solidFill>
                  <a:srgbClr val="002060"/>
                </a:solidFill>
              </a:rPr>
              <a:t>-</a:t>
            </a:r>
            <a:r>
              <a:rPr lang="fr-CH" sz="2400" b="1" dirty="0" err="1" smtClean="0">
                <a:solidFill>
                  <a:srgbClr val="002060"/>
                </a:solidFill>
              </a:rPr>
              <a:t>allylation</a:t>
            </a:r>
            <a:endParaRPr lang="fr-C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369402"/>
              </p:ext>
            </p:extLst>
          </p:nvPr>
        </p:nvGraphicFramePr>
        <p:xfrm>
          <a:off x="7596336" y="189116"/>
          <a:ext cx="12176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CS ChemDraw Drawing" r:id="rId3" imgW="1217219" imgH="1035990" progId="ChemDraw.Document.6.0">
                  <p:embed/>
                </p:oleObj>
              </mc:Choice>
              <mc:Fallback>
                <p:oleObj name="CS ChemDraw Drawing" r:id="rId3" imgW="1217219" imgH="1035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336" y="189116"/>
                        <a:ext cx="1217613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24231"/>
              </p:ext>
            </p:extLst>
          </p:nvPr>
        </p:nvGraphicFramePr>
        <p:xfrm>
          <a:off x="1540626" y="1484784"/>
          <a:ext cx="510251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CS ChemDraw Drawing" r:id="rId5" imgW="4836730" imgH="888030" progId="ChemDraw.Document.6.0">
                  <p:embed/>
                </p:oleObj>
              </mc:Choice>
              <mc:Fallback>
                <p:oleObj name="CS ChemDraw Drawing" r:id="rId5" imgW="4836730" imgH="8880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0626" y="1484784"/>
                        <a:ext cx="510251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80267" y="2683659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Breit</a:t>
            </a:r>
            <a:r>
              <a:rPr lang="en-US" sz="1600" dirty="0" smtClean="0"/>
              <a:t> et al. in 2009,</a:t>
            </a:r>
            <a:endParaRPr lang="en-US" sz="16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13982"/>
              </p:ext>
            </p:extLst>
          </p:nvPr>
        </p:nvGraphicFramePr>
        <p:xfrm>
          <a:off x="971600" y="3233134"/>
          <a:ext cx="705485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CS ChemDraw Drawing" r:id="rId7" imgW="6592324" imgH="2480760" progId="ChemDraw.Document.6.0">
                  <p:embed/>
                </p:oleObj>
              </mc:Choice>
              <mc:Fallback>
                <p:oleObj name="CS ChemDraw Drawing" r:id="rId7" imgW="6592324" imgH="2480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3233134"/>
                        <a:ext cx="7054850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6228184" y="588743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7308304" y="5049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588224" y="5826169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 </a:t>
            </a:r>
            <a:r>
              <a:rPr lang="en-US" sz="1600" b="1" dirty="0" err="1" smtClean="0"/>
              <a:t>stereoselectivity</a:t>
            </a:r>
            <a:endParaRPr lang="en-US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9281" y="6172151"/>
            <a:ext cx="513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I. </a:t>
            </a:r>
            <a:r>
              <a:rPr lang="en-US" sz="1400" dirty="0" err="1" smtClean="0"/>
              <a:t>Ibrahem</a:t>
            </a:r>
            <a:r>
              <a:rPr lang="en-US" sz="1400" dirty="0" smtClean="0"/>
              <a:t>, A. Cordova,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Int. Ed. </a:t>
            </a:r>
            <a:r>
              <a:rPr lang="en-US" sz="1400" b="1" dirty="0" smtClean="0"/>
              <a:t>2006</a:t>
            </a:r>
            <a:r>
              <a:rPr lang="en-US" sz="1400" dirty="0" smtClean="0"/>
              <a:t>, 45, 1952-1956.</a:t>
            </a:r>
          </a:p>
          <a:p>
            <a:r>
              <a:rPr lang="en-US" sz="1400" dirty="0" smtClean="0"/>
              <a:t>I. </a:t>
            </a:r>
            <a:r>
              <a:rPr lang="en-US" sz="1400" dirty="0" err="1" smtClean="0"/>
              <a:t>Usui</a:t>
            </a:r>
            <a:r>
              <a:rPr lang="en-US" sz="1400" dirty="0" smtClean="0"/>
              <a:t>, S. Schmidt, B. </a:t>
            </a:r>
            <a:r>
              <a:rPr lang="en-US" sz="1400" dirty="0" err="1" smtClean="0"/>
              <a:t>Breit</a:t>
            </a:r>
            <a:r>
              <a:rPr lang="en-US" sz="1400" dirty="0" smtClean="0"/>
              <a:t>, </a:t>
            </a:r>
            <a:r>
              <a:rPr lang="en-US" sz="1400" i="1" dirty="0" smtClean="0"/>
              <a:t>Org.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</a:t>
            </a:r>
            <a:r>
              <a:rPr lang="en-US" sz="1400" b="1" dirty="0" smtClean="0"/>
              <a:t>2009</a:t>
            </a:r>
            <a:r>
              <a:rPr lang="en-US" sz="1400" dirty="0" smtClean="0"/>
              <a:t>, 11, 1453-1459.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46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6877" y="85214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Saicic</a:t>
            </a:r>
            <a:r>
              <a:rPr lang="en-US" sz="1600" dirty="0" smtClean="0"/>
              <a:t> et al. in 2007,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29282" y="116632"/>
            <a:ext cx="374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Intramolecular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fr-CH" sz="2400" b="1" dirty="0" smtClean="0">
                <a:solidFill>
                  <a:srgbClr val="002060"/>
                </a:solidFill>
              </a:rPr>
              <a:t>-</a:t>
            </a:r>
            <a:r>
              <a:rPr lang="fr-CH" sz="2400" b="1" dirty="0" err="1" smtClean="0">
                <a:solidFill>
                  <a:srgbClr val="002060"/>
                </a:solidFill>
              </a:rPr>
              <a:t>allylation</a:t>
            </a:r>
            <a:endParaRPr lang="fr-C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73068"/>
              </p:ext>
            </p:extLst>
          </p:nvPr>
        </p:nvGraphicFramePr>
        <p:xfrm>
          <a:off x="7596336" y="189116"/>
          <a:ext cx="12176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CS ChemDraw Drawing" r:id="rId3" imgW="1217219" imgH="1035990" progId="ChemDraw.Document.6.0">
                  <p:embed/>
                </p:oleObj>
              </mc:Choice>
              <mc:Fallback>
                <p:oleObj name="CS ChemDraw Drawing" r:id="rId3" imgW="1217219" imgH="1035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336" y="189116"/>
                        <a:ext cx="1217613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40788"/>
              </p:ext>
            </p:extLst>
          </p:nvPr>
        </p:nvGraphicFramePr>
        <p:xfrm>
          <a:off x="1403350" y="1552574"/>
          <a:ext cx="5559222" cy="360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CS ChemDraw Drawing" r:id="rId5" imgW="5185742" imgH="3361770" progId="ChemDraw.Document.6.0">
                  <p:embed/>
                </p:oleObj>
              </mc:Choice>
              <mc:Fallback>
                <p:oleObj name="CS ChemDraw Drawing" r:id="rId5" imgW="5185742" imgH="3361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50" y="1552574"/>
                        <a:ext cx="5559222" cy="360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39323"/>
              </p:ext>
            </p:extLst>
          </p:nvPr>
        </p:nvGraphicFramePr>
        <p:xfrm>
          <a:off x="7380312" y="3140968"/>
          <a:ext cx="147637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CS ChemDraw Drawing" r:id="rId7" imgW="1476277" imgH="1471770" progId="ChemDraw.Document.6.0">
                  <p:embed/>
                </p:oleObj>
              </mc:Choice>
              <mc:Fallback>
                <p:oleObj name="CS ChemDraw Drawing" r:id="rId7" imgW="1476277" imgH="1471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0312" y="3140968"/>
                        <a:ext cx="1476375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lèche droite 13"/>
          <p:cNvSpPr/>
          <p:nvPr/>
        </p:nvSpPr>
        <p:spPr>
          <a:xfrm>
            <a:off x="1595706" y="561643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991629" y="5555165"/>
            <a:ext cx="3119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amine catalysts tested failed 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07875" y="306896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2009,</a:t>
            </a:r>
            <a:endParaRPr lang="en-US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61439" y="6219103"/>
            <a:ext cx="663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</a:t>
            </a:r>
            <a:r>
              <a:rPr lang="en-US" sz="1400" dirty="0" err="1" smtClean="0"/>
              <a:t>Bihelovic</a:t>
            </a:r>
            <a:r>
              <a:rPr lang="en-US" sz="1400" dirty="0" smtClean="0"/>
              <a:t>, R. </a:t>
            </a:r>
            <a:r>
              <a:rPr lang="en-US" sz="1400" dirty="0" err="1" smtClean="0"/>
              <a:t>Matovic</a:t>
            </a:r>
            <a:r>
              <a:rPr lang="en-US" sz="1400" dirty="0" smtClean="0"/>
              <a:t>, B. </a:t>
            </a:r>
            <a:r>
              <a:rPr lang="en-US" sz="1400" dirty="0" err="1" smtClean="0"/>
              <a:t>Vulvovic</a:t>
            </a:r>
            <a:r>
              <a:rPr lang="en-US" sz="1400" dirty="0" smtClean="0"/>
              <a:t>, R. N. </a:t>
            </a:r>
            <a:r>
              <a:rPr lang="en-US" sz="1400" dirty="0" err="1" smtClean="0"/>
              <a:t>Saicic</a:t>
            </a:r>
            <a:r>
              <a:rPr lang="en-US" sz="1400" dirty="0" smtClean="0"/>
              <a:t>, </a:t>
            </a:r>
            <a:r>
              <a:rPr lang="en-US" sz="1400" i="1" dirty="0" smtClean="0"/>
              <a:t>Org.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</a:t>
            </a:r>
            <a:r>
              <a:rPr lang="en-US" sz="1400" b="1" dirty="0" smtClean="0"/>
              <a:t>2007</a:t>
            </a:r>
            <a:r>
              <a:rPr lang="en-US" sz="1400" dirty="0" smtClean="0"/>
              <a:t>, 9, 5063-5066.</a:t>
            </a:r>
          </a:p>
          <a:p>
            <a:r>
              <a:rPr lang="en-US" sz="1400" dirty="0" smtClean="0"/>
              <a:t>B. </a:t>
            </a:r>
            <a:r>
              <a:rPr lang="en-US" sz="1400" dirty="0" err="1"/>
              <a:t>V</a:t>
            </a:r>
            <a:r>
              <a:rPr lang="en-US" sz="1400" dirty="0" err="1" smtClean="0"/>
              <a:t>ulvovic</a:t>
            </a:r>
            <a:r>
              <a:rPr lang="en-US" sz="1400" dirty="0" smtClean="0"/>
              <a:t>, F. </a:t>
            </a:r>
            <a:r>
              <a:rPr lang="en-US" sz="1400" dirty="0" err="1" smtClean="0"/>
              <a:t>Bihelovic</a:t>
            </a:r>
            <a:r>
              <a:rPr lang="en-US" sz="1400" dirty="0" smtClean="0"/>
              <a:t>, R. </a:t>
            </a:r>
            <a:r>
              <a:rPr lang="en-US" sz="1400" dirty="0" err="1" smtClean="0"/>
              <a:t>Matovic</a:t>
            </a:r>
            <a:r>
              <a:rPr lang="en-US" sz="1400" dirty="0" smtClean="0"/>
              <a:t>, R. N. </a:t>
            </a:r>
            <a:r>
              <a:rPr lang="en-US" sz="1400" dirty="0" err="1" smtClean="0"/>
              <a:t>Saicic</a:t>
            </a:r>
            <a:r>
              <a:rPr lang="en-US" sz="1400" dirty="0" smtClean="0"/>
              <a:t>, </a:t>
            </a:r>
            <a:r>
              <a:rPr lang="en-US" sz="1400" i="1" dirty="0" smtClean="0"/>
              <a:t>Tetrahedron</a:t>
            </a:r>
            <a:r>
              <a:rPr lang="en-US" sz="1400" dirty="0" smtClean="0"/>
              <a:t> </a:t>
            </a:r>
            <a:r>
              <a:rPr lang="en-US" sz="1400" b="1" dirty="0" smtClean="0"/>
              <a:t>2009</a:t>
            </a:r>
            <a:r>
              <a:rPr lang="en-US" sz="1400" dirty="0" smtClean="0"/>
              <a:t>, 65, 10485-10494.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116632"/>
            <a:ext cx="509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Enamine</a:t>
            </a:r>
            <a:r>
              <a:rPr lang="fr-CH" sz="2400" b="1" dirty="0" smtClean="0">
                <a:solidFill>
                  <a:srgbClr val="002060"/>
                </a:solidFill>
              </a:rPr>
              <a:t> addition to </a:t>
            </a:r>
            <a:r>
              <a:rPr lang="fr-CH" sz="2400" b="1" dirty="0" err="1" smtClean="0">
                <a:solidFill>
                  <a:srgbClr val="002060"/>
                </a:solidFill>
              </a:rPr>
              <a:t>activated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alkyne</a:t>
            </a:r>
            <a:endParaRPr lang="fr-C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66737"/>
              </p:ext>
            </p:extLst>
          </p:nvPr>
        </p:nvGraphicFramePr>
        <p:xfrm>
          <a:off x="7596336" y="116632"/>
          <a:ext cx="12160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CS ChemDraw Drawing" r:id="rId3" imgW="1215598" imgH="1035990" progId="ChemDraw.Document.6.0">
                  <p:embed/>
                </p:oleObj>
              </mc:Choice>
              <mc:Fallback>
                <p:oleObj name="CS ChemDraw Drawing" r:id="rId3" imgW="1215598" imgH="103599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16632"/>
                        <a:ext cx="121602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31196"/>
              </p:ext>
            </p:extLst>
          </p:nvPr>
        </p:nvGraphicFramePr>
        <p:xfrm>
          <a:off x="684213" y="1484313"/>
          <a:ext cx="792797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CS ChemDraw Drawing" r:id="rId5" imgW="7387866" imgH="1351350" progId="ChemDraw.Document.6.0">
                  <p:embed/>
                </p:oleObj>
              </mc:Choice>
              <mc:Fallback>
                <p:oleObj name="CS ChemDraw Drawing" r:id="rId5" imgW="7387866" imgH="1351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13" y="1484313"/>
                        <a:ext cx="7927975" cy="144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5536" y="921018"/>
            <a:ext cx="5233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Multicomponent reaction developed by Wu’s group in 2007,</a:t>
            </a:r>
            <a:endParaRPr lang="en-US" sz="16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19250"/>
              </p:ext>
            </p:extLst>
          </p:nvPr>
        </p:nvGraphicFramePr>
        <p:xfrm>
          <a:off x="808038" y="3636963"/>
          <a:ext cx="6159500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CS ChemDraw Drawing" r:id="rId7" imgW="5748121" imgH="2367857" progId="ChemDraw.Document.6.0">
                  <p:embed/>
                </p:oleObj>
              </mc:Choice>
              <mc:Fallback>
                <p:oleObj name="CS ChemDraw Drawing" r:id="rId7" imgW="5748121" imgH="23678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8038" y="3636963"/>
                        <a:ext cx="6159500" cy="253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7544" y="3212976"/>
            <a:ext cx="347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Tandem reaction published by Dixon’s, 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6234913"/>
            <a:ext cx="6027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Q. Ding, J. Wu, </a:t>
            </a:r>
            <a:r>
              <a:rPr lang="en-US" sz="1400" i="1" dirty="0" smtClean="0"/>
              <a:t>Org. </a:t>
            </a:r>
            <a:r>
              <a:rPr lang="en-US" sz="1400" i="1" dirty="0" err="1" smtClean="0"/>
              <a:t>Lett</a:t>
            </a:r>
            <a:r>
              <a:rPr lang="en-US" sz="1400" dirty="0" smtClean="0"/>
              <a:t>. </a:t>
            </a:r>
            <a:r>
              <a:rPr lang="en-US" sz="1400" b="1" dirty="0" smtClean="0"/>
              <a:t>2007</a:t>
            </a:r>
            <a:r>
              <a:rPr lang="en-US" sz="1400" dirty="0" smtClean="0"/>
              <a:t>, 9, 4959-4962.</a:t>
            </a:r>
          </a:p>
          <a:p>
            <a:r>
              <a:rPr lang="en-US" sz="1400" dirty="0" smtClean="0"/>
              <a:t>T. Yang, A. </a:t>
            </a:r>
            <a:r>
              <a:rPr lang="en-US" sz="1400" dirty="0" err="1" smtClean="0"/>
              <a:t>Ferrali</a:t>
            </a:r>
            <a:r>
              <a:rPr lang="en-US" sz="1400" dirty="0" smtClean="0"/>
              <a:t>, L. Campbell, D. J. Dixon, </a:t>
            </a:r>
            <a:r>
              <a:rPr lang="en-US" sz="1400" i="1" dirty="0" smtClean="0"/>
              <a:t>Chem. </a:t>
            </a:r>
            <a:r>
              <a:rPr lang="en-US" sz="1400" i="1" dirty="0" err="1" smtClean="0"/>
              <a:t>Commun</a:t>
            </a:r>
            <a:r>
              <a:rPr lang="en-US" sz="1400" dirty="0" smtClean="0"/>
              <a:t>. </a:t>
            </a:r>
            <a:r>
              <a:rPr lang="en-US" sz="1400" b="1" dirty="0" smtClean="0"/>
              <a:t>2008</a:t>
            </a:r>
            <a:r>
              <a:rPr lang="en-US" sz="1400" dirty="0" smtClean="0"/>
              <a:t>, 2923-2925.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73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80775" y="103408"/>
            <a:ext cx="7371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Enamine</a:t>
            </a:r>
            <a:r>
              <a:rPr lang="en-US" sz="2400" b="1" dirty="0" smtClean="0">
                <a:solidFill>
                  <a:srgbClr val="002060"/>
                </a:solidFill>
              </a:rPr>
              <a:t> induced </a:t>
            </a:r>
            <a:r>
              <a:rPr lang="en-US" sz="2400" b="1" dirty="0" err="1" smtClean="0">
                <a:solidFill>
                  <a:srgbClr val="002060"/>
                </a:solidFill>
              </a:rPr>
              <a:t>enantioselective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cooperative reaction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30863"/>
              </p:ext>
            </p:extLst>
          </p:nvPr>
        </p:nvGraphicFramePr>
        <p:xfrm>
          <a:off x="1282848" y="1268760"/>
          <a:ext cx="521663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CS ChemDraw Drawing" r:id="rId3" imgW="4797021" imgH="1391040" progId="ChemDraw.Document.6.0">
                  <p:embed/>
                </p:oleObj>
              </mc:Choice>
              <mc:Fallback>
                <p:oleObj name="CS ChemDraw Drawing" r:id="rId3" imgW="4797021" imgH="1391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2848" y="1268760"/>
                        <a:ext cx="5216634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76308"/>
              </p:ext>
            </p:extLst>
          </p:nvPr>
        </p:nvGraphicFramePr>
        <p:xfrm>
          <a:off x="7164288" y="1196752"/>
          <a:ext cx="1497013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CS ChemDraw Drawing" r:id="rId5" imgW="1496266" imgH="2169720" progId="ChemDraw.Document.6.0">
                  <p:embed/>
                </p:oleObj>
              </mc:Choice>
              <mc:Fallback>
                <p:oleObj name="CS ChemDraw Drawing" r:id="rId5" imgW="1496266" imgH="2169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1196752"/>
                        <a:ext cx="1497013" cy="217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41795"/>
              </p:ext>
            </p:extLst>
          </p:nvPr>
        </p:nvGraphicFramePr>
        <p:xfrm>
          <a:off x="611560" y="2708919"/>
          <a:ext cx="4320480" cy="313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6" name="CS ChemDraw Drawing" r:id="rId7" imgW="4080898" imgH="2959470" progId="ChemDraw.Document.6.0">
                  <p:embed/>
                </p:oleObj>
              </mc:Choice>
              <mc:Fallback>
                <p:oleObj name="CS ChemDraw Drawing" r:id="rId7" imgW="4080898" imgH="29594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2708919"/>
                        <a:ext cx="4320480" cy="313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0442"/>
              </p:ext>
            </p:extLst>
          </p:nvPr>
        </p:nvGraphicFramePr>
        <p:xfrm>
          <a:off x="5795963" y="3852863"/>
          <a:ext cx="26860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CS ChemDraw Drawing" r:id="rId9" imgW="2477659" imgH="1808460" progId="ChemDraw.Document.6.0">
                  <p:embed/>
                </p:oleObj>
              </mc:Choice>
              <mc:Fallback>
                <p:oleObj name="CS ChemDraw Drawing" r:id="rId9" imgW="2477659" imgH="1808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5963" y="3852863"/>
                        <a:ext cx="2686050" cy="196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47686" y="764704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Nishibayashi</a:t>
            </a:r>
            <a:r>
              <a:rPr lang="en-US" sz="1600" dirty="0" smtClean="0"/>
              <a:t> et al in 2010,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9637" y="6309320"/>
            <a:ext cx="6151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Ikeda, Y. Miyake, Y. </a:t>
            </a:r>
            <a:r>
              <a:rPr lang="en-US" sz="1400" dirty="0" err="1" smtClean="0"/>
              <a:t>Nishibayashi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</a:t>
            </a:r>
            <a:r>
              <a:rPr lang="en-US" sz="1400" i="1" dirty="0"/>
              <a:t>.</a:t>
            </a:r>
            <a:r>
              <a:rPr lang="en-US" sz="1400" i="1" dirty="0" smtClean="0"/>
              <a:t> Ed. </a:t>
            </a:r>
            <a:r>
              <a:rPr lang="en-US" sz="1400" b="1" dirty="0" smtClean="0"/>
              <a:t>2010</a:t>
            </a:r>
            <a:r>
              <a:rPr lang="en-US" sz="1400" dirty="0" smtClean="0"/>
              <a:t>, 49, 7289-7293.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75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699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Enamine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catalysis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with</a:t>
            </a:r>
            <a:r>
              <a:rPr lang="fr-CH" sz="2400" b="1" dirty="0" smtClean="0">
                <a:solidFill>
                  <a:srgbClr val="002060"/>
                </a:solidFill>
              </a:rPr>
              <a:t> SOMO </a:t>
            </a:r>
            <a:r>
              <a:rPr lang="fr-CH" sz="2400" b="1" dirty="0" err="1" smtClean="0">
                <a:solidFill>
                  <a:srgbClr val="002060"/>
                </a:solidFill>
              </a:rPr>
              <a:t>photoredox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catalysis</a:t>
            </a:r>
            <a:endParaRPr lang="fr-C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9811"/>
              </p:ext>
            </p:extLst>
          </p:nvPr>
        </p:nvGraphicFramePr>
        <p:xfrm>
          <a:off x="1619672" y="836712"/>
          <a:ext cx="4686612" cy="1167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CS ChemDraw Drawing" r:id="rId3" imgW="4161668" imgH="1035990" progId="ChemDraw.Document.6.0">
                  <p:embed/>
                </p:oleObj>
              </mc:Choice>
              <mc:Fallback>
                <p:oleObj name="CS ChemDraw Drawing" r:id="rId3" imgW="4161668" imgH="1035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836712"/>
                        <a:ext cx="4686612" cy="1167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82832"/>
              </p:ext>
            </p:extLst>
          </p:nvPr>
        </p:nvGraphicFramePr>
        <p:xfrm>
          <a:off x="7189958" y="908720"/>
          <a:ext cx="160364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CS ChemDraw Drawing" r:id="rId5" imgW="1424681" imgH="1151550" progId="ChemDraw.Document.6.0">
                  <p:embed/>
                </p:oleObj>
              </mc:Choice>
              <mc:Fallback>
                <p:oleObj name="CS ChemDraw Drawing" r:id="rId5" imgW="1424681" imgH="1151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9958" y="908720"/>
                        <a:ext cx="1603643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28025"/>
              </p:ext>
            </p:extLst>
          </p:nvPr>
        </p:nvGraphicFramePr>
        <p:xfrm>
          <a:off x="1259632" y="1772815"/>
          <a:ext cx="6552728" cy="443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CS ChemDraw Drawing" r:id="rId7" imgW="6074209" imgH="4111290" progId="ChemDraw.Document.6.0">
                  <p:embed/>
                </p:oleObj>
              </mc:Choice>
              <mc:Fallback>
                <p:oleObj name="CS ChemDraw Drawing" r:id="rId7" imgW="6074209" imgH="4111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1772815"/>
                        <a:ext cx="6552728" cy="4435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09812" y="6381328"/>
            <a:ext cx="459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Nicewicz</a:t>
            </a:r>
            <a:r>
              <a:rPr lang="en-US" sz="1400" dirty="0" smtClean="0"/>
              <a:t>, D. W. C. MacMillan,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2008</a:t>
            </a:r>
            <a:r>
              <a:rPr lang="en-US" sz="1400" dirty="0" smtClean="0"/>
              <a:t>, 322, 60-77.</a:t>
            </a:r>
            <a:endParaRPr lang="en-US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6660232" y="5661248"/>
            <a:ext cx="2335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SET = single </a:t>
            </a:r>
            <a:r>
              <a:rPr lang="fr-FR" sz="1400" dirty="0" err="1" smtClean="0"/>
              <a:t>electron</a:t>
            </a:r>
            <a:r>
              <a:rPr lang="fr-FR" sz="1400" dirty="0" smtClean="0"/>
              <a:t> </a:t>
            </a:r>
            <a:r>
              <a:rPr lang="fr-FR" sz="1400" dirty="0" err="1" smtClean="0"/>
              <a:t>transfer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00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15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79351" y="2492896"/>
            <a:ext cx="3960440" cy="22322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Cooperative Reactions: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Transition Metal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Organocatalyst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 rot="8911003">
            <a:off x="2712785" y="2080466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05627" y="164772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Aminocatalysis</a:t>
            </a:r>
            <a:endParaRPr lang="en-US" sz="2000" b="1" dirty="0"/>
          </a:p>
        </p:txBody>
      </p:sp>
      <p:sp>
        <p:nvSpPr>
          <p:cNvPr id="8" name="Flèche vers le bas 7"/>
          <p:cNvSpPr/>
          <p:nvPr/>
        </p:nvSpPr>
        <p:spPr>
          <a:xfrm rot="10800000">
            <a:off x="4538621" y="1595015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634006" y="1088522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Brönsted</a:t>
            </a:r>
            <a:r>
              <a:rPr lang="en-US" sz="2000" b="1" dirty="0" smtClean="0"/>
              <a:t> acid/base</a:t>
            </a:r>
            <a:endParaRPr lang="en-US" sz="2000" b="1" dirty="0"/>
          </a:p>
        </p:txBody>
      </p:sp>
      <p:sp>
        <p:nvSpPr>
          <p:cNvPr id="10" name="Flèche vers le bas 9"/>
          <p:cNvSpPr/>
          <p:nvPr/>
        </p:nvSpPr>
        <p:spPr>
          <a:xfrm rot="12709064">
            <a:off x="6340414" y="2080632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372200" y="1654659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Lewis Base</a:t>
            </a:r>
          </a:p>
        </p:txBody>
      </p:sp>
      <p:sp>
        <p:nvSpPr>
          <p:cNvPr id="13" name="Flèche vers le bas 12"/>
          <p:cNvSpPr/>
          <p:nvPr/>
        </p:nvSpPr>
        <p:spPr>
          <a:xfrm rot="20433996">
            <a:off x="5793293" y="456109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262218">
            <a:off x="3265164" y="456290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40582" y="5439585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Bifunctional</a:t>
            </a:r>
            <a:r>
              <a:rPr lang="en-US" sz="2000" b="1" dirty="0" smtClean="0"/>
              <a:t> catalyst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18206" y="5423333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NHC </a:t>
            </a:r>
            <a:r>
              <a:rPr lang="en-US" sz="2000" b="1" dirty="0" err="1" smtClean="0"/>
              <a:t>organocatalyst</a:t>
            </a:r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13815" y="1035331"/>
            <a:ext cx="2255746" cy="506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16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4" y="105077"/>
            <a:ext cx="774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-acid/base with metal activated substrates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9827" y="845235"/>
            <a:ext cx="46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</a:t>
            </a:r>
            <a:r>
              <a:rPr lang="en-US" sz="1600" dirty="0" err="1" smtClean="0"/>
              <a:t>Brönsted</a:t>
            </a:r>
            <a:r>
              <a:rPr lang="en-US" sz="1600" dirty="0" smtClean="0"/>
              <a:t> acid/base catalyst: a powerful strategy.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92501" y="1675547"/>
            <a:ext cx="4760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combination with transition-metal, 3 approaches:</a:t>
            </a:r>
            <a:endParaRPr lang="en-US" sz="1600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76422"/>
              </p:ext>
            </p:extLst>
          </p:nvPr>
        </p:nvGraphicFramePr>
        <p:xfrm>
          <a:off x="971600" y="2852936"/>
          <a:ext cx="7276018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CS ChemDraw Drawing" r:id="rId3" imgW="6427832" imgH="1781292" progId="ChemDraw.Document.6.0">
                  <p:embed/>
                </p:oleObj>
              </mc:Choice>
              <mc:Fallback>
                <p:oleObj name="CS ChemDraw Drawing" r:id="rId3" imgW="6427832" imgH="1781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852936"/>
                        <a:ext cx="7276018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412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17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4" y="105077"/>
            <a:ext cx="774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-acid/base with metal activated substrates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9827" y="845235"/>
            <a:ext cx="46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</a:t>
            </a:r>
            <a:r>
              <a:rPr lang="en-US" sz="1600" dirty="0" err="1" smtClean="0"/>
              <a:t>Brönsted</a:t>
            </a:r>
            <a:r>
              <a:rPr lang="en-US" sz="1600" dirty="0" smtClean="0"/>
              <a:t> acid/base catalyst: a powerful strategy.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92501" y="1675547"/>
            <a:ext cx="4760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combination with transition-metal, 3 approaches:</a:t>
            </a:r>
            <a:endParaRPr lang="en-US" sz="1600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39608"/>
              </p:ext>
            </p:extLst>
          </p:nvPr>
        </p:nvGraphicFramePr>
        <p:xfrm>
          <a:off x="971550" y="2852738"/>
          <a:ext cx="72771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CS ChemDraw Drawing" r:id="rId3" imgW="6429434" imgH="1781190" progId="ChemDraw.Document.6.0">
                  <p:embed/>
                </p:oleObj>
              </mc:Choice>
              <mc:Fallback>
                <p:oleObj name="CS ChemDraw Drawing" r:id="rId3" imgW="6429434" imgH="1781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852738"/>
                        <a:ext cx="7277100" cy="20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412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4462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Asymmetric Counter-Anion-directed catalysis Strategy (ACDC)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298" y="1037977"/>
            <a:ext cx="3314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example proposed by </a:t>
            </a:r>
            <a:r>
              <a:rPr lang="en-US" sz="1600" dirty="0" err="1" smtClean="0"/>
              <a:t>Toste</a:t>
            </a:r>
            <a:r>
              <a:rPr lang="en-US" sz="1600" dirty="0" smtClean="0"/>
              <a:t> et al,</a:t>
            </a:r>
            <a:endParaRPr lang="en-US" sz="16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56345"/>
              </p:ext>
            </p:extLst>
          </p:nvPr>
        </p:nvGraphicFramePr>
        <p:xfrm>
          <a:off x="7596336" y="104527"/>
          <a:ext cx="130333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CS ChemDraw Drawing" r:id="rId3" imgW="1302581" imgH="1176120" progId="ChemDraw.Document.6.0">
                  <p:embed/>
                </p:oleObj>
              </mc:Choice>
              <mc:Fallback>
                <p:oleObj name="CS ChemDraw Drawing" r:id="rId3" imgW="1302581" imgH="1176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336" y="104527"/>
                        <a:ext cx="1303337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67672"/>
              </p:ext>
            </p:extLst>
          </p:nvPr>
        </p:nvGraphicFramePr>
        <p:xfrm>
          <a:off x="971600" y="2420888"/>
          <a:ext cx="7653337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CS ChemDraw Drawing" r:id="rId5" imgW="7221728" imgH="3224357" progId="ChemDraw.Document.6.0">
                  <p:embed/>
                </p:oleObj>
              </mc:Choice>
              <mc:Fallback>
                <p:oleObj name="CS ChemDraw Drawing" r:id="rId5" imgW="7221728" imgH="32243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420888"/>
                        <a:ext cx="7653337" cy="341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18892" y="6399733"/>
            <a:ext cx="584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G. L. </a:t>
            </a:r>
            <a:r>
              <a:rPr lang="en-US" sz="1400" dirty="0" err="1" smtClean="0"/>
              <a:t>Hamiltion</a:t>
            </a:r>
            <a:r>
              <a:rPr lang="en-US" sz="1400" dirty="0" smtClean="0"/>
              <a:t>, E. J. Kang, M. </a:t>
            </a:r>
            <a:r>
              <a:rPr lang="en-US" sz="1400" dirty="0" err="1" smtClean="0"/>
              <a:t>Mba</a:t>
            </a:r>
            <a:r>
              <a:rPr lang="en-US" sz="1400" dirty="0" smtClean="0"/>
              <a:t>, F. D. </a:t>
            </a:r>
            <a:r>
              <a:rPr lang="en-US" sz="1400" dirty="0" err="1" smtClean="0"/>
              <a:t>Toste</a:t>
            </a:r>
            <a:r>
              <a:rPr lang="en-US" sz="1400" dirty="0" smtClean="0"/>
              <a:t>,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2007</a:t>
            </a:r>
            <a:r>
              <a:rPr lang="en-US" sz="1400" dirty="0" smtClean="0"/>
              <a:t>, 317, 496-499.</a:t>
            </a:r>
            <a:endParaRPr lang="en-US" sz="1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56203"/>
              </p:ext>
            </p:extLst>
          </p:nvPr>
        </p:nvGraphicFramePr>
        <p:xfrm>
          <a:off x="827584" y="1556792"/>
          <a:ext cx="49609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CS ChemDraw Drawing" r:id="rId7" imgW="4621928" imgH="580357" progId="ChemDraw.Document.6.0">
                  <p:embed/>
                </p:oleObj>
              </mc:Choice>
              <mc:Fallback>
                <p:oleObj name="CS ChemDraw Drawing" r:id="rId7" imgW="4621928" imgH="5803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1556792"/>
                        <a:ext cx="4960937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4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96531"/>
            <a:ext cx="556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Enantioselective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fr-CH" sz="2400" b="1" dirty="0" smtClean="0">
                <a:solidFill>
                  <a:srgbClr val="002060"/>
                </a:solidFill>
              </a:rPr>
              <a:t>-</a:t>
            </a:r>
            <a:r>
              <a:rPr lang="fr-CH" sz="2400" b="1" dirty="0" err="1" smtClean="0">
                <a:solidFill>
                  <a:srgbClr val="002060"/>
                </a:solidFill>
              </a:rPr>
              <a:t>allylation</a:t>
            </a:r>
            <a:r>
              <a:rPr lang="fr-CH" sz="2400" b="1" dirty="0" smtClean="0">
                <a:solidFill>
                  <a:srgbClr val="002060"/>
                </a:solidFill>
              </a:rPr>
              <a:t> of </a:t>
            </a:r>
            <a:r>
              <a:rPr lang="fr-CH" sz="2400" b="1" dirty="0" err="1" smtClean="0">
                <a:solidFill>
                  <a:srgbClr val="002060"/>
                </a:solidFill>
              </a:rPr>
              <a:t>aldehyde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CH" sz="2400" b="1" i="1" dirty="0" smtClean="0">
                <a:solidFill>
                  <a:srgbClr val="002060"/>
                </a:solidFill>
              </a:rPr>
              <a:t>via</a:t>
            </a:r>
            <a:r>
              <a:rPr lang="fr-CH" sz="2400" b="1" dirty="0" smtClean="0">
                <a:solidFill>
                  <a:srgbClr val="002060"/>
                </a:solidFill>
              </a:rPr>
              <a:t> ACDC </a:t>
            </a:r>
            <a:r>
              <a:rPr lang="fr-CH" sz="2400" b="1" dirty="0" err="1" smtClean="0">
                <a:solidFill>
                  <a:srgbClr val="002060"/>
                </a:solidFill>
              </a:rPr>
              <a:t>strategy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28714"/>
              </p:ext>
            </p:extLst>
          </p:nvPr>
        </p:nvGraphicFramePr>
        <p:xfrm>
          <a:off x="7596336" y="188640"/>
          <a:ext cx="1303337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CS ChemDraw Drawing" r:id="rId3" imgW="1302581" imgH="1176120" progId="ChemDraw.Document.6.0">
                  <p:embed/>
                </p:oleObj>
              </mc:Choice>
              <mc:Fallback>
                <p:oleObj name="CS ChemDraw Drawing" r:id="rId3" imgW="1302581" imgH="1176120" progId="ChemDraw.Document.6.0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88640"/>
                        <a:ext cx="1303337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81858"/>
              </p:ext>
            </p:extLst>
          </p:nvPr>
        </p:nvGraphicFramePr>
        <p:xfrm>
          <a:off x="1547664" y="980728"/>
          <a:ext cx="541418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CS ChemDraw Drawing" r:id="rId5" imgW="5060670" imgH="1346760" progId="ChemDraw.Document.6.0">
                  <p:embed/>
                </p:oleObj>
              </mc:Choice>
              <mc:Fallback>
                <p:oleObj name="CS ChemDraw Drawing" r:id="rId5" imgW="5060670" imgH="1346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980728"/>
                        <a:ext cx="5414186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89674"/>
              </p:ext>
            </p:extLst>
          </p:nvPr>
        </p:nvGraphicFramePr>
        <p:xfrm>
          <a:off x="971600" y="2492896"/>
          <a:ext cx="7000492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CS ChemDraw Drawing" r:id="rId7" imgW="6770882" imgH="3760830" progId="ChemDraw.Document.6.0">
                  <p:embed/>
                </p:oleObj>
              </mc:Choice>
              <mc:Fallback>
                <p:oleObj name="CS ChemDraw Drawing" r:id="rId7" imgW="6770882" imgH="3760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2492896"/>
                        <a:ext cx="7000492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23528" y="6420860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Jiang, B. List,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Int. Ed</a:t>
            </a:r>
            <a:r>
              <a:rPr lang="en-US" sz="1400" dirty="0" smtClean="0"/>
              <a:t>. </a:t>
            </a:r>
            <a:r>
              <a:rPr lang="en-US" sz="1400" b="1" dirty="0" smtClean="0"/>
              <a:t>2011</a:t>
            </a:r>
            <a:r>
              <a:rPr lang="en-US" sz="1400" dirty="0" smtClean="0"/>
              <a:t>, 50, 9471-9474.</a:t>
            </a:r>
            <a:endParaRPr lang="en-US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084094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List et al.,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7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</a:t>
            </a:fld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29" y="1937497"/>
            <a:ext cx="600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30" y="539154"/>
            <a:ext cx="6000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04" y="1391705"/>
            <a:ext cx="561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2" y="1067489"/>
            <a:ext cx="6000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84" y="1599359"/>
            <a:ext cx="590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57" y="210542"/>
            <a:ext cx="561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92" y="2455489"/>
            <a:ext cx="600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56" y="3369577"/>
            <a:ext cx="571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07" y="567730"/>
            <a:ext cx="590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67" y="2294684"/>
            <a:ext cx="581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19" y="179487"/>
            <a:ext cx="354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>
                <a:solidFill>
                  <a:srgbClr val="002060"/>
                </a:solidFill>
              </a:rPr>
              <a:t>Transition </a:t>
            </a:r>
            <a:r>
              <a:rPr lang="fr-CH" sz="2400" b="1" dirty="0" err="1" smtClean="0">
                <a:solidFill>
                  <a:srgbClr val="002060"/>
                </a:solidFill>
              </a:rPr>
              <a:t>metal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catalysis</a:t>
            </a:r>
            <a:endParaRPr lang="fr-CH" sz="24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019251"/>
            <a:ext cx="59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One of the </a:t>
            </a:r>
            <a:r>
              <a:rPr lang="fr-CH" dirty="0" err="1" smtClean="0"/>
              <a:t>most</a:t>
            </a:r>
            <a:r>
              <a:rPr lang="fr-CH" dirty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 and </a:t>
            </a:r>
            <a:r>
              <a:rPr lang="fr-CH" dirty="0" err="1" smtClean="0"/>
              <a:t>powerful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 in </a:t>
            </a:r>
            <a:r>
              <a:rPr lang="fr-CH" dirty="0" err="1" smtClean="0"/>
              <a:t>organic</a:t>
            </a:r>
            <a:r>
              <a:rPr lang="fr-CH" dirty="0" smtClean="0"/>
              <a:t> </a:t>
            </a:r>
            <a:r>
              <a:rPr lang="fr-CH" dirty="0" err="1" smtClean="0"/>
              <a:t>chemistry</a:t>
            </a:r>
            <a:r>
              <a:rPr lang="fr-CH" dirty="0" smtClean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12463" y="1729842"/>
            <a:ext cx="24096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Advantages</a:t>
            </a:r>
            <a:r>
              <a:rPr lang="fr-CH" b="1" u="sng" dirty="0" smtClean="0"/>
              <a:t>:</a:t>
            </a: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err="1" smtClean="0"/>
              <a:t>Chemoselectivity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Regioselectivity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Stereoselectivity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smtClean="0"/>
              <a:t>High </a:t>
            </a:r>
            <a:r>
              <a:rPr lang="en-US" dirty="0" smtClean="0"/>
              <a:t>yield</a:t>
            </a:r>
          </a:p>
          <a:p>
            <a:pPr marL="285750" indent="-285750">
              <a:buFontTx/>
              <a:buChar char="-"/>
            </a:pPr>
            <a:r>
              <a:rPr lang="fr-CH" dirty="0" err="1" smtClean="0"/>
              <a:t>Reproducibility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catalyst</a:t>
            </a:r>
            <a:r>
              <a:rPr lang="fr-CH" dirty="0" smtClean="0"/>
              <a:t> </a:t>
            </a:r>
            <a:r>
              <a:rPr lang="fr-CH" dirty="0" err="1" smtClean="0"/>
              <a:t>loading</a:t>
            </a:r>
            <a:endParaRPr lang="fr-CH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51519" y="1729842"/>
            <a:ext cx="40405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u="sng" dirty="0" err="1" smtClean="0"/>
              <a:t>Examples</a:t>
            </a:r>
            <a:r>
              <a:rPr lang="fr-CH" b="1" u="sng" dirty="0" smtClean="0"/>
              <a:t> of transition </a:t>
            </a:r>
            <a:r>
              <a:rPr lang="fr-CH" b="1" u="sng" dirty="0" err="1" smtClean="0"/>
              <a:t>metal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reactions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Cross-</a:t>
            </a:r>
            <a:r>
              <a:rPr lang="fr-CH" dirty="0" err="1" smtClean="0"/>
              <a:t>coupling</a:t>
            </a:r>
            <a:r>
              <a:rPr lang="fr-CH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CH" dirty="0" err="1" smtClean="0"/>
              <a:t>Hydroformylation</a:t>
            </a:r>
            <a:r>
              <a:rPr lang="fr-CH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CH" dirty="0" err="1" smtClean="0"/>
              <a:t>Alkene</a:t>
            </a:r>
            <a:r>
              <a:rPr lang="fr-CH" dirty="0" smtClean="0"/>
              <a:t> and </a:t>
            </a:r>
            <a:r>
              <a:rPr lang="fr-CH" dirty="0" err="1" smtClean="0"/>
              <a:t>alkyne</a:t>
            </a:r>
            <a:r>
              <a:rPr lang="fr-CH" dirty="0" smtClean="0"/>
              <a:t> </a:t>
            </a:r>
            <a:r>
              <a:rPr lang="fr-CH" dirty="0" err="1"/>
              <a:t>m</a:t>
            </a:r>
            <a:r>
              <a:rPr lang="fr-CH" dirty="0" err="1" smtClean="0"/>
              <a:t>etathesis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Hydrogenation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Cyclopropanation</a:t>
            </a:r>
            <a:r>
              <a:rPr lang="fr-CH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CH" dirty="0" err="1" smtClean="0"/>
              <a:t>Hydroamination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err="1" smtClean="0"/>
              <a:t>Hydroesterification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Hydrocarboxylation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Pauson-Khand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Isomerisation</a:t>
            </a:r>
            <a:r>
              <a:rPr lang="fr-CH" dirty="0" smtClean="0"/>
              <a:t> of </a:t>
            </a:r>
            <a:r>
              <a:rPr lang="fr-CH" dirty="0" err="1" smtClean="0"/>
              <a:t>olefins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Hydrocyanation</a:t>
            </a:r>
            <a:endParaRPr lang="fr-CH" dirty="0" smtClean="0"/>
          </a:p>
          <a:p>
            <a:endParaRPr lang="fr-CH" dirty="0" smtClean="0"/>
          </a:p>
          <a:p>
            <a:pPr marL="285750" indent="-285750">
              <a:buFontTx/>
              <a:buChar char="-"/>
            </a:pP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06649" y="6237312"/>
            <a:ext cx="675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Transition Metals for Organic Synthesis: Building Blocks and </a:t>
            </a:r>
            <a:r>
              <a:rPr lang="en-US" sz="1200" i="1" dirty="0"/>
              <a:t>F</a:t>
            </a:r>
            <a:r>
              <a:rPr lang="en-US" sz="1200" i="1" dirty="0" smtClean="0"/>
              <a:t>ine Chemicals</a:t>
            </a:r>
            <a:r>
              <a:rPr lang="en-US" sz="1200" dirty="0" smtClean="0"/>
              <a:t> (Eds.: M. </a:t>
            </a:r>
            <a:r>
              <a:rPr lang="en-US" sz="1200" dirty="0" err="1" smtClean="0"/>
              <a:t>Beller</a:t>
            </a:r>
            <a:r>
              <a:rPr lang="en-US" sz="1200" dirty="0" smtClean="0"/>
              <a:t>, C. </a:t>
            </a:r>
            <a:r>
              <a:rPr lang="en-US" sz="1200" dirty="0" err="1" smtClean="0"/>
              <a:t>Bolm</a:t>
            </a:r>
            <a:r>
              <a:rPr lang="en-US" sz="1200" dirty="0" smtClean="0"/>
              <a:t>), </a:t>
            </a:r>
          </a:p>
          <a:p>
            <a:r>
              <a:rPr lang="en-US" sz="1200" dirty="0" smtClean="0"/>
              <a:t>Wiley-VCH, </a:t>
            </a:r>
            <a:r>
              <a:rPr lang="en-US" sz="1200" dirty="0" err="1" smtClean="0"/>
              <a:t>Weinheim</a:t>
            </a:r>
            <a:r>
              <a:rPr lang="en-US" sz="1200" dirty="0" smtClean="0"/>
              <a:t>,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ed., </a:t>
            </a:r>
            <a:r>
              <a:rPr lang="en-US" sz="1200" b="1" dirty="0" smtClean="0"/>
              <a:t>2004</a:t>
            </a:r>
            <a:r>
              <a:rPr lang="en-US" sz="1200" dirty="0" smtClean="0"/>
              <a:t>, vol. 1 and 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2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4" y="105077"/>
            <a:ext cx="774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-acid/base with metal activated substrates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9827" y="845235"/>
            <a:ext cx="46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</a:t>
            </a:r>
            <a:r>
              <a:rPr lang="en-US" sz="1600" dirty="0" err="1" smtClean="0"/>
              <a:t>Brönsted</a:t>
            </a:r>
            <a:r>
              <a:rPr lang="en-US" sz="1600" dirty="0" smtClean="0"/>
              <a:t> acid/base catalyst: a powerful strategy.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92501" y="1675547"/>
            <a:ext cx="4760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combination with transition-metal, 3 approaches:</a:t>
            </a:r>
            <a:endParaRPr lang="en-US" sz="1600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66807"/>
              </p:ext>
            </p:extLst>
          </p:nvPr>
        </p:nvGraphicFramePr>
        <p:xfrm>
          <a:off x="971550" y="2852738"/>
          <a:ext cx="72771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CS ChemDraw Drawing" r:id="rId3" imgW="6429434" imgH="1781190" progId="ChemDraw.Document.6.0">
                  <p:embed/>
                </p:oleObj>
              </mc:Choice>
              <mc:Fallback>
                <p:oleObj name="CS ChemDraw Drawing" r:id="rId3" imgW="6429434" imgH="1781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852738"/>
                        <a:ext cx="7277100" cy="20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412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118751"/>
              </p:ext>
            </p:extLst>
          </p:nvPr>
        </p:nvGraphicFramePr>
        <p:xfrm>
          <a:off x="7524328" y="116632"/>
          <a:ext cx="145464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CS ChemDraw Drawing" r:id="rId3" imgW="1311766" imgH="1168560" progId="ChemDraw.Document.6.0">
                  <p:embed/>
                </p:oleObj>
              </mc:Choice>
              <mc:Fallback>
                <p:oleObj name="CS ChemDraw Drawing" r:id="rId3" imgW="1311766" imgH="1168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328" y="116632"/>
                        <a:ext cx="1454640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61062" y="116632"/>
            <a:ext cx="430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 acid activation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908720"/>
            <a:ext cx="5937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Asymmetric </a:t>
            </a:r>
            <a:r>
              <a:rPr lang="en-US" sz="1600" dirty="0" err="1" smtClean="0"/>
              <a:t>alkynylation</a:t>
            </a:r>
            <a:r>
              <a:rPr lang="en-US" sz="1600" dirty="0" smtClean="0"/>
              <a:t> of </a:t>
            </a:r>
            <a:r>
              <a:rPr lang="el-GR" sz="1600" dirty="0" smtClean="0"/>
              <a:t>α</a:t>
            </a:r>
            <a:r>
              <a:rPr lang="fr-CH" sz="1600" dirty="0" smtClean="0"/>
              <a:t>-</a:t>
            </a:r>
            <a:r>
              <a:rPr lang="fr-CH" sz="1600" dirty="0" err="1" smtClean="0"/>
              <a:t>imino</a:t>
            </a:r>
            <a:r>
              <a:rPr lang="fr-CH" sz="1600" dirty="0" smtClean="0"/>
              <a:t> esters </a:t>
            </a:r>
            <a:r>
              <a:rPr lang="fr-CH" sz="1600" dirty="0" err="1" smtClean="0"/>
              <a:t>proposed</a:t>
            </a:r>
            <a:r>
              <a:rPr lang="fr-CH" sz="1600" dirty="0" smtClean="0"/>
              <a:t> by Chan et al.:</a:t>
            </a:r>
            <a:endParaRPr lang="en-US" sz="16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34324"/>
              </p:ext>
            </p:extLst>
          </p:nvPr>
        </p:nvGraphicFramePr>
        <p:xfrm>
          <a:off x="755576" y="1916832"/>
          <a:ext cx="8069805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CS ChemDraw Drawing" r:id="rId5" imgW="7828182" imgH="2794500" progId="ChemDraw.Document.6.0">
                  <p:embed/>
                </p:oleObj>
              </mc:Choice>
              <mc:Fallback>
                <p:oleObj name="CS ChemDraw Drawing" r:id="rId5" imgW="7828182" imgH="2794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916832"/>
                        <a:ext cx="8069805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1543612" y="545451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1869082" y="534185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scope!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6381327"/>
            <a:ext cx="6147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J.-X. </a:t>
            </a:r>
            <a:r>
              <a:rPr lang="en-US" sz="1400" dirty="0" err="1" smtClean="0"/>
              <a:t>Ji</a:t>
            </a:r>
            <a:r>
              <a:rPr lang="en-US" sz="1400" dirty="0" smtClean="0"/>
              <a:t>, J. Wu, A. S. C. Chan, </a:t>
            </a:r>
            <a:r>
              <a:rPr lang="en-US" sz="1400" i="1" dirty="0" smtClean="0"/>
              <a:t>Proc. Natl. Acad. Sci. USA</a:t>
            </a:r>
            <a:r>
              <a:rPr lang="en-US" sz="1400" dirty="0" smtClean="0"/>
              <a:t> </a:t>
            </a:r>
            <a:r>
              <a:rPr lang="en-US" sz="1400" b="1" dirty="0" smtClean="0"/>
              <a:t>2005</a:t>
            </a:r>
            <a:r>
              <a:rPr lang="en-US" sz="1400" dirty="0" smtClean="0"/>
              <a:t>, 102, 11196-11200.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66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942657"/>
              </p:ext>
            </p:extLst>
          </p:nvPr>
        </p:nvGraphicFramePr>
        <p:xfrm>
          <a:off x="7524328" y="116632"/>
          <a:ext cx="145464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CS ChemDraw Drawing" r:id="rId3" imgW="1311766" imgH="1168560" progId="ChemDraw.Document.6.0">
                  <p:embed/>
                </p:oleObj>
              </mc:Choice>
              <mc:Fallback>
                <p:oleObj name="CS ChemDraw Drawing" r:id="rId3" imgW="1311766" imgH="1168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328" y="116632"/>
                        <a:ext cx="1454640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61062" y="116632"/>
            <a:ext cx="728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 acid activation: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sp</a:t>
            </a:r>
            <a:r>
              <a:rPr lang="en-US" sz="2400" b="1" dirty="0" smtClean="0">
                <a:solidFill>
                  <a:srgbClr val="002060"/>
                </a:solidFill>
              </a:rPr>
              <a:t> carbon nucleophile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950737"/>
              </p:ext>
            </p:extLst>
          </p:nvPr>
        </p:nvGraphicFramePr>
        <p:xfrm>
          <a:off x="395536" y="1556792"/>
          <a:ext cx="841102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CS ChemDraw Drawing" r:id="rId5" imgW="7823860" imgH="4294350" progId="ChemDraw.Document.6.0">
                  <p:embed/>
                </p:oleObj>
              </mc:Choice>
              <mc:Fallback>
                <p:oleObj name="CS ChemDraw Drawing" r:id="rId5" imgW="7823860" imgH="4294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411022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04787" y="103532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Rueping</a:t>
            </a:r>
            <a:r>
              <a:rPr lang="en-US" sz="1600" dirty="0" smtClean="0"/>
              <a:t> et al. 2007,</a:t>
            </a:r>
            <a:endParaRPr lang="en-US" sz="1600" dirty="0"/>
          </a:p>
        </p:txBody>
      </p:sp>
      <p:sp>
        <p:nvSpPr>
          <p:cNvPr id="7" name="Flèche droite 6"/>
          <p:cNvSpPr/>
          <p:nvPr/>
        </p:nvSpPr>
        <p:spPr>
          <a:xfrm>
            <a:off x="5940152" y="53012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258675" y="5169427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Inexpensive catalyst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Large scope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Excellent </a:t>
            </a:r>
            <a:r>
              <a:rPr lang="en-US" sz="1600" dirty="0" err="1" smtClean="0"/>
              <a:t>ee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49056" y="3573016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Arndtsen</a:t>
            </a:r>
            <a:r>
              <a:rPr lang="en-US" sz="1600" dirty="0" smtClean="0"/>
              <a:t> et al.,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61062" y="623767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Rueping</a:t>
            </a:r>
            <a:r>
              <a:rPr lang="en-US" sz="1400" dirty="0" smtClean="0"/>
              <a:t>, A. P. </a:t>
            </a:r>
            <a:r>
              <a:rPr lang="en-US" sz="1400" dirty="0" err="1" smtClean="0"/>
              <a:t>Antonchick</a:t>
            </a:r>
            <a:r>
              <a:rPr lang="en-US" sz="1400" dirty="0" smtClean="0"/>
              <a:t>, C. </a:t>
            </a:r>
            <a:r>
              <a:rPr lang="en-US" sz="1400" dirty="0" err="1" smtClean="0"/>
              <a:t>Brinkmann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Int. Ed</a:t>
            </a:r>
            <a:r>
              <a:rPr lang="en-US" sz="1400" dirty="0" smtClean="0"/>
              <a:t>. </a:t>
            </a:r>
            <a:r>
              <a:rPr lang="en-US" sz="1400" b="1" dirty="0" smtClean="0"/>
              <a:t>2007</a:t>
            </a:r>
            <a:r>
              <a:rPr lang="en-US" sz="1400" dirty="0" smtClean="0"/>
              <a:t>, 46, 6903-6906.</a:t>
            </a:r>
          </a:p>
          <a:p>
            <a:r>
              <a:rPr lang="en-US" sz="1400" dirty="0" smtClean="0"/>
              <a:t>Y. Lu, T. C. </a:t>
            </a:r>
            <a:r>
              <a:rPr lang="en-US" sz="1400" dirty="0" err="1" smtClean="0"/>
              <a:t>Johnstone</a:t>
            </a:r>
            <a:r>
              <a:rPr lang="en-US" sz="1400" dirty="0" smtClean="0"/>
              <a:t>, B. A. </a:t>
            </a:r>
            <a:r>
              <a:rPr lang="en-US" sz="1400" dirty="0" err="1" smtClean="0"/>
              <a:t>Arnsdtsen</a:t>
            </a:r>
            <a:r>
              <a:rPr lang="en-US" sz="1400" dirty="0" smtClean="0"/>
              <a:t>, </a:t>
            </a:r>
            <a:r>
              <a:rPr lang="en-US" sz="1400" i="1" dirty="0" smtClean="0"/>
              <a:t>J. Am. Chem. Soc</a:t>
            </a:r>
            <a:r>
              <a:rPr lang="en-US" sz="1400" dirty="0" smtClean="0"/>
              <a:t>. </a:t>
            </a:r>
            <a:r>
              <a:rPr lang="en-US" sz="1400" b="1" dirty="0" smtClean="0"/>
              <a:t>2009</a:t>
            </a:r>
            <a:r>
              <a:rPr lang="en-US" sz="1400" dirty="0" smtClean="0"/>
              <a:t>, 131, 11284-11285.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10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1062" y="116632"/>
            <a:ext cx="4594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 acid activation: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Rh mediated-</a:t>
            </a:r>
            <a:r>
              <a:rPr lang="en-US" sz="2400" b="1" dirty="0" err="1" smtClean="0">
                <a:solidFill>
                  <a:srgbClr val="002060"/>
                </a:solidFill>
              </a:rPr>
              <a:t>carbene</a:t>
            </a:r>
            <a:r>
              <a:rPr lang="en-US" sz="2400" b="1" dirty="0" smtClean="0">
                <a:solidFill>
                  <a:srgbClr val="002060"/>
                </a:solidFill>
              </a:rPr>
              <a:t> nucleophile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27018"/>
              </p:ext>
            </p:extLst>
          </p:nvPr>
        </p:nvGraphicFramePr>
        <p:xfrm>
          <a:off x="7452320" y="188640"/>
          <a:ext cx="14541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CS ChemDraw Drawing" r:id="rId3" imgW="1311766" imgH="1168560" progId="ChemDraw.Document.6.0">
                  <p:embed/>
                </p:oleObj>
              </mc:Choice>
              <mc:Fallback>
                <p:oleObj name="CS ChemDraw Drawing" r:id="rId3" imgW="1311766" imgH="116856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88640"/>
                        <a:ext cx="1454150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4567"/>
              </p:ext>
            </p:extLst>
          </p:nvPr>
        </p:nvGraphicFramePr>
        <p:xfrm>
          <a:off x="467544" y="1053678"/>
          <a:ext cx="8027987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CS ChemDraw Drawing" r:id="rId5" imgW="7776587" imgH="5162940" progId="ChemDraw.Document.6.0">
                  <p:embed/>
                </p:oleObj>
              </mc:Choice>
              <mc:Fallback>
                <p:oleObj name="CS ChemDraw Drawing" r:id="rId5" imgW="7776587" imgH="5162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053678"/>
                        <a:ext cx="8027987" cy="532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4590" y="6453336"/>
            <a:ext cx="924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W.-H. Hu, X.-F. </a:t>
            </a:r>
            <a:r>
              <a:rPr lang="en-US" sz="1400" dirty="0" err="1" smtClean="0"/>
              <a:t>Xu</a:t>
            </a:r>
            <a:r>
              <a:rPr lang="en-US" sz="1400" dirty="0" smtClean="0"/>
              <a:t>, J. Zhou, W.-J. Liu, H.X. Huang, J. Hu, L. P. Yang, L.-Z. Gong, </a:t>
            </a:r>
            <a:r>
              <a:rPr lang="en-US" sz="1400" i="1" dirty="0" smtClean="0"/>
              <a:t>J. Am. Chem. Soc</a:t>
            </a:r>
            <a:r>
              <a:rPr lang="en-US" sz="1400" dirty="0" smtClean="0"/>
              <a:t>. </a:t>
            </a:r>
            <a:r>
              <a:rPr lang="en-US" sz="1400" b="1" dirty="0" smtClean="0"/>
              <a:t>2008</a:t>
            </a:r>
            <a:r>
              <a:rPr lang="en-US" sz="1400" dirty="0" smtClean="0"/>
              <a:t>, 130, 7782-7783.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51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552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Enantioselective</a:t>
            </a:r>
            <a:r>
              <a:rPr lang="en-US" sz="2400" b="1" dirty="0" smtClean="0">
                <a:solidFill>
                  <a:srgbClr val="002060"/>
                </a:solidFill>
              </a:rPr>
              <a:t> hydrogenation of imine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15558"/>
              </p:ext>
            </p:extLst>
          </p:nvPr>
        </p:nvGraphicFramePr>
        <p:xfrm>
          <a:off x="7452320" y="141494"/>
          <a:ext cx="14541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CS ChemDraw Drawing" r:id="rId3" imgW="1311766" imgH="1168560" progId="ChemDraw.Document.6.0">
                  <p:embed/>
                </p:oleObj>
              </mc:Choice>
              <mc:Fallback>
                <p:oleObj name="CS ChemDraw Drawing" r:id="rId3" imgW="1311766" imgH="116856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41494"/>
                        <a:ext cx="1454150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868267"/>
              </p:ext>
            </p:extLst>
          </p:nvPr>
        </p:nvGraphicFramePr>
        <p:xfrm>
          <a:off x="1116013" y="1557338"/>
          <a:ext cx="66262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CS ChemDraw Drawing" r:id="rId5" imgW="6203781" imgH="3774751" progId="ChemDraw.Document.6.0">
                  <p:embed/>
                </p:oleObj>
              </mc:Choice>
              <mc:Fallback>
                <p:oleObj name="CS ChemDraw Drawing" r:id="rId5" imgW="6203781" imgH="37747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1557338"/>
                        <a:ext cx="6626225" cy="40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èche droite 8"/>
          <p:cNvSpPr/>
          <p:nvPr/>
        </p:nvSpPr>
        <p:spPr>
          <a:xfrm>
            <a:off x="3995936" y="544522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355976" y="5347955"/>
            <a:ext cx="406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 alternative to the </a:t>
            </a:r>
            <a:r>
              <a:rPr lang="en-US" sz="1600" dirty="0" err="1" smtClean="0"/>
              <a:t>Hantzsch</a:t>
            </a:r>
            <a:r>
              <a:rPr lang="en-US" sz="1600" dirty="0" smtClean="0"/>
              <a:t> </a:t>
            </a:r>
            <a:r>
              <a:rPr lang="en-US" sz="1600" dirty="0" err="1" smtClean="0"/>
              <a:t>dihydropyridine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794024"/>
            <a:ext cx="208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Beller’s</a:t>
            </a:r>
            <a:r>
              <a:rPr lang="en-US" sz="1600" dirty="0" smtClean="0"/>
              <a:t> group in 2011,</a:t>
            </a:r>
            <a:endParaRPr lang="en-US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6351205"/>
            <a:ext cx="6376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Zhou, S. Fleisher, K. </a:t>
            </a:r>
            <a:r>
              <a:rPr lang="en-US" sz="1400" dirty="0" err="1" smtClean="0"/>
              <a:t>Junge</a:t>
            </a:r>
            <a:r>
              <a:rPr lang="en-US" sz="1400" dirty="0" smtClean="0"/>
              <a:t>, M. </a:t>
            </a:r>
            <a:r>
              <a:rPr lang="en-US" sz="1400" dirty="0" err="1" smtClean="0"/>
              <a:t>Beller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Int. Ed. </a:t>
            </a:r>
            <a:r>
              <a:rPr lang="en-US" sz="1400" b="1" dirty="0" smtClean="0"/>
              <a:t>2011</a:t>
            </a:r>
            <a:r>
              <a:rPr lang="en-US" sz="1400" dirty="0" smtClean="0"/>
              <a:t>, 50, 5120-5124.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4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4" y="105077"/>
            <a:ext cx="774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-acid/base with metal activated substrates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9827" y="845235"/>
            <a:ext cx="46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</a:t>
            </a:r>
            <a:r>
              <a:rPr lang="en-US" sz="1600" dirty="0" err="1" smtClean="0"/>
              <a:t>Brönsted</a:t>
            </a:r>
            <a:r>
              <a:rPr lang="en-US" sz="1600" dirty="0" smtClean="0"/>
              <a:t> acid/base catalyst: a powerful strategy.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92501" y="1675547"/>
            <a:ext cx="4760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combination with transition-metal, 3 approaches:</a:t>
            </a:r>
            <a:endParaRPr lang="en-US" sz="1600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65741"/>
              </p:ext>
            </p:extLst>
          </p:nvPr>
        </p:nvGraphicFramePr>
        <p:xfrm>
          <a:off x="971550" y="2852738"/>
          <a:ext cx="72771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CS ChemDraw Drawing" r:id="rId3" imgW="6429434" imgH="1781190" progId="ChemDraw.Document.6.0">
                  <p:embed/>
                </p:oleObj>
              </mc:Choice>
              <mc:Fallback>
                <p:oleObj name="CS ChemDraw Drawing" r:id="rId3" imgW="6429434" imgH="1781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852738"/>
                        <a:ext cx="7277100" cy="20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412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26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92024"/>
              </p:ext>
            </p:extLst>
          </p:nvPr>
        </p:nvGraphicFramePr>
        <p:xfrm>
          <a:off x="827088" y="1557338"/>
          <a:ext cx="7867650" cy="40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" name="CS ChemDraw Drawing" r:id="rId3" imgW="7868162" imgH="3820500" progId="ChemDraw.Document.6.0">
                  <p:embed/>
                </p:oleObj>
              </mc:Choice>
              <mc:Fallback>
                <p:oleObj name="CS ChemDraw Drawing" r:id="rId3" imgW="7868162" imgH="3820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088" y="1557338"/>
                        <a:ext cx="7867650" cy="403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641102"/>
              </p:ext>
            </p:extLst>
          </p:nvPr>
        </p:nvGraphicFramePr>
        <p:xfrm>
          <a:off x="7452320" y="260648"/>
          <a:ext cx="125253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" name="CS ChemDraw Drawing" r:id="rId5" imgW="1252336" imgH="1389420" progId="ChemDraw.Document.6.0">
                  <p:embed/>
                </p:oleObj>
              </mc:Choice>
              <mc:Fallback>
                <p:oleObj name="CS ChemDraw Drawing" r:id="rId5" imgW="1252336" imgH="1389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2320" y="260648"/>
                        <a:ext cx="1252538" cy="138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125064"/>
            <a:ext cx="720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 base and transition-metal Lewis acid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908720"/>
            <a:ext cx="321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Enantioselective</a:t>
            </a:r>
            <a:r>
              <a:rPr lang="en-US" sz="1600" dirty="0" smtClean="0"/>
              <a:t> </a:t>
            </a:r>
            <a:r>
              <a:rPr lang="en-US" sz="1600" dirty="0" err="1"/>
              <a:t>a</a:t>
            </a:r>
            <a:r>
              <a:rPr lang="en-US" sz="1600" dirty="0" err="1" smtClean="0"/>
              <a:t>za</a:t>
            </a:r>
            <a:r>
              <a:rPr lang="en-US" sz="1600" dirty="0" smtClean="0"/>
              <a:t>-Henry reaction,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638132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K. R. Knudsen, K. A. Jorgensen, </a:t>
            </a:r>
            <a:r>
              <a:rPr lang="en-US" sz="1400" i="1" dirty="0" smtClean="0"/>
              <a:t>Org. </a:t>
            </a:r>
            <a:r>
              <a:rPr lang="en-US" sz="1400" i="1" dirty="0" err="1"/>
              <a:t>B</a:t>
            </a:r>
            <a:r>
              <a:rPr lang="en-US" sz="1400" i="1" dirty="0" err="1" smtClean="0"/>
              <a:t>iomol</a:t>
            </a:r>
            <a:r>
              <a:rPr lang="en-US" sz="1400" i="1" dirty="0" smtClean="0"/>
              <a:t>. Chem</a:t>
            </a:r>
            <a:r>
              <a:rPr lang="en-US" sz="1400" dirty="0" smtClean="0"/>
              <a:t>. </a:t>
            </a:r>
            <a:r>
              <a:rPr lang="en-US" sz="1400" b="1" dirty="0" smtClean="0"/>
              <a:t>2005</a:t>
            </a:r>
            <a:r>
              <a:rPr lang="en-US" sz="1400" dirty="0" smtClean="0"/>
              <a:t>, 3, 1362-1364.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0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27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2148"/>
              </p:ext>
            </p:extLst>
          </p:nvPr>
        </p:nvGraphicFramePr>
        <p:xfrm>
          <a:off x="576263" y="1620838"/>
          <a:ext cx="7986712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CS ChemDraw Drawing" r:id="rId3" imgW="7620990" imgH="3565890" progId="ChemDraw.Document.6.0">
                  <p:embed/>
                </p:oleObj>
              </mc:Choice>
              <mc:Fallback>
                <p:oleObj name="CS ChemDraw Drawing" r:id="rId3" imgW="7620990" imgH="3565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63" y="1620838"/>
                        <a:ext cx="7986712" cy="373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7504" y="125064"/>
            <a:ext cx="720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Chiral </a:t>
            </a:r>
            <a:r>
              <a:rPr lang="en-US" sz="2400" b="1" dirty="0" err="1" smtClean="0">
                <a:solidFill>
                  <a:srgbClr val="002060"/>
                </a:solidFill>
              </a:rPr>
              <a:t>Brönsted</a:t>
            </a:r>
            <a:r>
              <a:rPr lang="en-US" sz="2400" b="1" dirty="0" smtClean="0">
                <a:solidFill>
                  <a:srgbClr val="002060"/>
                </a:solidFill>
              </a:rPr>
              <a:t> base and transition-metal Lewis acid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0174"/>
              </p:ext>
            </p:extLst>
          </p:nvPr>
        </p:nvGraphicFramePr>
        <p:xfrm>
          <a:off x="7596336" y="188640"/>
          <a:ext cx="125253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CS ChemDraw Drawing" r:id="rId5" imgW="1252336" imgH="1389420" progId="ChemDraw.Document.6.0">
                  <p:embed/>
                </p:oleObj>
              </mc:Choice>
              <mc:Fallback>
                <p:oleObj name="CS ChemDraw Drawing" r:id="rId5" imgW="1252336" imgH="1389420" progId="ChemDraw.Document.6.0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88640"/>
                        <a:ext cx="1252538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5536" y="90872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Enantioselective</a:t>
            </a:r>
            <a:r>
              <a:rPr lang="en-US" dirty="0" smtClean="0"/>
              <a:t> </a:t>
            </a:r>
            <a:r>
              <a:rPr lang="en-US" dirty="0" err="1" smtClean="0"/>
              <a:t>Conia-ene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6381328"/>
            <a:ext cx="7593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T. Yang, A. </a:t>
            </a:r>
            <a:r>
              <a:rPr lang="en-US" sz="1400" dirty="0" err="1" smtClean="0"/>
              <a:t>Ferrali</a:t>
            </a:r>
            <a:r>
              <a:rPr lang="en-US" sz="1400" dirty="0" smtClean="0"/>
              <a:t>, F. </a:t>
            </a:r>
            <a:r>
              <a:rPr lang="en-US" sz="1400" dirty="0" err="1" smtClean="0"/>
              <a:t>Sladojevich</a:t>
            </a:r>
            <a:r>
              <a:rPr lang="en-US" sz="1400" dirty="0" smtClean="0"/>
              <a:t>, L. Campbell, D. J. Dixon, </a:t>
            </a:r>
            <a:r>
              <a:rPr lang="en-US" sz="1400" i="1" dirty="0" smtClean="0"/>
              <a:t>J. Am. Chem. Soc</a:t>
            </a:r>
            <a:r>
              <a:rPr lang="en-US" sz="1400" dirty="0" smtClean="0"/>
              <a:t>. </a:t>
            </a:r>
            <a:r>
              <a:rPr lang="en-US" sz="1400" b="1" dirty="0" smtClean="0"/>
              <a:t>2009</a:t>
            </a:r>
            <a:r>
              <a:rPr lang="en-US" sz="1400" dirty="0" smtClean="0"/>
              <a:t>, 131, 9140-9141.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38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28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79351" y="2492896"/>
            <a:ext cx="3960440" cy="22322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Cooperative Reactions: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Transition Metal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Organocatalyst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 rot="8911003">
            <a:off x="2712785" y="2080466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05627" y="164772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Aminocatalysis</a:t>
            </a:r>
            <a:endParaRPr lang="en-US" sz="2000" b="1" dirty="0"/>
          </a:p>
        </p:txBody>
      </p:sp>
      <p:sp>
        <p:nvSpPr>
          <p:cNvPr id="8" name="Flèche vers le bas 7"/>
          <p:cNvSpPr/>
          <p:nvPr/>
        </p:nvSpPr>
        <p:spPr>
          <a:xfrm rot="10800000">
            <a:off x="4538621" y="1595015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634006" y="1088522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Brönsted</a:t>
            </a:r>
            <a:r>
              <a:rPr lang="en-US" sz="2000" b="1" dirty="0" smtClean="0"/>
              <a:t> acid/base</a:t>
            </a:r>
            <a:endParaRPr lang="en-US" sz="2000" b="1" dirty="0"/>
          </a:p>
        </p:txBody>
      </p:sp>
      <p:sp>
        <p:nvSpPr>
          <p:cNvPr id="10" name="Flèche vers le bas 9"/>
          <p:cNvSpPr/>
          <p:nvPr/>
        </p:nvSpPr>
        <p:spPr>
          <a:xfrm rot="12709064">
            <a:off x="6340414" y="2080632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372200" y="1654659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Lewis Base</a:t>
            </a:r>
          </a:p>
        </p:txBody>
      </p:sp>
      <p:sp>
        <p:nvSpPr>
          <p:cNvPr id="13" name="Flèche vers le bas 12"/>
          <p:cNvSpPr/>
          <p:nvPr/>
        </p:nvSpPr>
        <p:spPr>
          <a:xfrm rot="20433996">
            <a:off x="5793293" y="456109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262218">
            <a:off x="3265164" y="456290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40582" y="5439585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Bifunctional</a:t>
            </a:r>
            <a:r>
              <a:rPr lang="en-US" sz="2000" b="1" dirty="0" smtClean="0"/>
              <a:t> catalyst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18206" y="5423333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NHC </a:t>
            </a:r>
            <a:r>
              <a:rPr lang="en-US" sz="2000" b="1" dirty="0" err="1" smtClean="0"/>
              <a:t>organocatalyst</a:t>
            </a:r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59826" y="1647726"/>
            <a:ext cx="1415322" cy="452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29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6420" y="17218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Organic Lewis base with transition-metal activated electrophiles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91246" y="5579366"/>
            <a:ext cx="5041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Few examples probably because of compatibility problems</a:t>
            </a:r>
            <a:endParaRPr lang="en-US" sz="16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70506"/>
              </p:ext>
            </p:extLst>
          </p:nvPr>
        </p:nvGraphicFramePr>
        <p:xfrm>
          <a:off x="2195736" y="4077072"/>
          <a:ext cx="421636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CS ChemDraw Drawing" r:id="rId3" imgW="3929894" imgH="939870" progId="ChemDraw.Document.6.0">
                  <p:embed/>
                </p:oleObj>
              </mc:Choice>
              <mc:Fallback>
                <p:oleObj name="CS ChemDraw Drawing" r:id="rId3" imgW="3929894" imgH="939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4077072"/>
                        <a:ext cx="4216360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90348"/>
              </p:ext>
            </p:extLst>
          </p:nvPr>
        </p:nvGraphicFramePr>
        <p:xfrm>
          <a:off x="1060219" y="1340768"/>
          <a:ext cx="5405438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CS ChemDraw Drawing" r:id="rId5" imgW="5181150" imgH="1952100" progId="ChemDraw.Document.6.0">
                  <p:embed/>
                </p:oleObj>
              </mc:Choice>
              <mc:Fallback>
                <p:oleObj name="CS ChemDraw Drawing" r:id="rId5" imgW="5181150" imgH="1952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0219" y="1340768"/>
                        <a:ext cx="5405438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èche droite 10"/>
          <p:cNvSpPr/>
          <p:nvPr/>
        </p:nvSpPr>
        <p:spPr>
          <a:xfrm>
            <a:off x="3103215" y="5671699"/>
            <a:ext cx="288032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395536" y="6348679"/>
            <a:ext cx="629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 G. </a:t>
            </a:r>
            <a:r>
              <a:rPr lang="en-US" sz="1400" dirty="0" err="1" smtClean="0"/>
              <a:t>Jellerichs</a:t>
            </a:r>
            <a:r>
              <a:rPr lang="en-US" sz="1400" dirty="0" smtClean="0"/>
              <a:t>, J.-R. Kong, M. J. </a:t>
            </a:r>
            <a:r>
              <a:rPr lang="en-US" sz="1400" dirty="0" err="1" smtClean="0"/>
              <a:t>Krische</a:t>
            </a:r>
            <a:r>
              <a:rPr lang="en-US" sz="1400" dirty="0" smtClean="0"/>
              <a:t> </a:t>
            </a:r>
            <a:r>
              <a:rPr lang="en-US" sz="1400" i="1" dirty="0" smtClean="0"/>
              <a:t>J. Am. Chem. Soc. </a:t>
            </a:r>
            <a:r>
              <a:rPr lang="en-US" sz="1400" b="1" dirty="0" smtClean="0"/>
              <a:t>2003</a:t>
            </a:r>
            <a:r>
              <a:rPr lang="en-US" sz="1400" dirty="0" smtClean="0"/>
              <a:t>, 125, 7758-7759.</a:t>
            </a:r>
            <a:endParaRPr lang="en-US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3645024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Krische</a:t>
            </a:r>
            <a:r>
              <a:rPr lang="en-US" sz="1600" dirty="0" smtClean="0"/>
              <a:t> in 2003,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74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19" y="11663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>
                <a:solidFill>
                  <a:srgbClr val="002060"/>
                </a:solidFill>
              </a:rPr>
              <a:t>Organocatalysis</a:t>
            </a:r>
            <a:endParaRPr lang="fr-CH" sz="24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1832" y="908720"/>
            <a:ext cx="45320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ajor topic in organic chemistry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Access to </a:t>
            </a:r>
            <a:r>
              <a:rPr lang="en-US" dirty="0" err="1" smtClean="0"/>
              <a:t>enantiomerically</a:t>
            </a:r>
            <a:r>
              <a:rPr lang="en-US" dirty="0" smtClean="0"/>
              <a:t> enriched molecules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Explosion of new </a:t>
            </a:r>
            <a:r>
              <a:rPr lang="en-US" dirty="0" err="1" smtClean="0"/>
              <a:t>organocatalysts</a:t>
            </a:r>
            <a:endParaRPr lang="en-US" dirty="0" smtClean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24706"/>
              </p:ext>
            </p:extLst>
          </p:nvPr>
        </p:nvGraphicFramePr>
        <p:xfrm>
          <a:off x="5318125" y="1035050"/>
          <a:ext cx="3235325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S ChemDraw Drawing" r:id="rId3" imgW="2936345" imgH="4047300" progId="ChemDraw.Document.6.0">
                  <p:embed/>
                </p:oleObj>
              </mc:Choice>
              <mc:Fallback>
                <p:oleObj name="CS ChemDraw Drawing" r:id="rId3" imgW="2936345" imgH="4047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25" y="1035050"/>
                        <a:ext cx="3235325" cy="446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835696" y="350100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advantages: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Not expensive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Easily accessible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Stable to air and moisture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19" y="6237312"/>
            <a:ext cx="727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Enantioselective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Organocatalysis</a:t>
            </a:r>
            <a:r>
              <a:rPr lang="en-US" sz="1200" i="1" dirty="0" smtClean="0"/>
              <a:t>: Reactions and Experimental Procedure </a:t>
            </a:r>
            <a:r>
              <a:rPr lang="en-US" sz="1200" dirty="0" smtClean="0"/>
              <a:t>(Ed,: P. I. </a:t>
            </a:r>
            <a:r>
              <a:rPr lang="en-US" sz="1200" dirty="0" err="1" smtClean="0"/>
              <a:t>Dalko</a:t>
            </a:r>
            <a:r>
              <a:rPr lang="en-US" sz="1200" dirty="0" smtClean="0"/>
              <a:t>), Wiley-VCH, </a:t>
            </a:r>
            <a:r>
              <a:rPr lang="en-US" sz="1200" dirty="0" err="1" smtClean="0"/>
              <a:t>Weinheim</a:t>
            </a:r>
            <a:r>
              <a:rPr lang="en-US" sz="1200" dirty="0" smtClean="0"/>
              <a:t>, </a:t>
            </a:r>
            <a:r>
              <a:rPr lang="en-US" sz="1200" b="1" dirty="0" smtClean="0"/>
              <a:t>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57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512" y="116632"/>
            <a:ext cx="6272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Organic Lewis </a:t>
            </a:r>
            <a:r>
              <a:rPr lang="en-US" sz="2400" b="1" dirty="0" smtClean="0">
                <a:solidFill>
                  <a:srgbClr val="002060"/>
                </a:solidFill>
              </a:rPr>
              <a:t>base </a:t>
            </a:r>
            <a:r>
              <a:rPr lang="en-US" sz="2400" b="1" dirty="0" err="1" smtClean="0">
                <a:solidFill>
                  <a:srgbClr val="002060"/>
                </a:solidFill>
              </a:rPr>
              <a:t>catalysed</a:t>
            </a:r>
            <a:r>
              <a:rPr lang="en-US" sz="2400" b="1" dirty="0" smtClean="0">
                <a:solidFill>
                  <a:srgbClr val="002060"/>
                </a:solidFill>
              </a:rPr>
              <a:t> tandem reaction</a:t>
            </a:r>
            <a:endParaRPr lang="en-US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9640"/>
              </p:ext>
            </p:extLst>
          </p:nvPr>
        </p:nvGraphicFramePr>
        <p:xfrm>
          <a:off x="1115616" y="1916832"/>
          <a:ext cx="724635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CS ChemDraw Drawing" r:id="rId3" imgW="6763048" imgH="2889000" progId="ChemDraw.Document.6.0">
                  <p:embed/>
                </p:oleObj>
              </mc:Choice>
              <mc:Fallback>
                <p:oleObj name="CS ChemDraw Drawing" r:id="rId3" imgW="6763048" imgH="2889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916832"/>
                        <a:ext cx="7246350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39552" y="929048"/>
            <a:ext cx="420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 et al. reported a 3 components reaction,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6381328"/>
            <a:ext cx="3972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Ye, J. Wu, </a:t>
            </a:r>
            <a:r>
              <a:rPr lang="en-US" sz="1400" i="1" dirty="0" smtClean="0"/>
              <a:t>Tetrahedron </a:t>
            </a:r>
            <a:r>
              <a:rPr lang="en-US" sz="1400" i="1" dirty="0" err="1" smtClean="0"/>
              <a:t>Lett</a:t>
            </a:r>
            <a:r>
              <a:rPr lang="en-US" sz="1400" dirty="0" smtClean="0"/>
              <a:t>. </a:t>
            </a:r>
            <a:r>
              <a:rPr lang="en-US" sz="1400" b="1" dirty="0" smtClean="0"/>
              <a:t>2009</a:t>
            </a:r>
            <a:r>
              <a:rPr lang="en-US" sz="1400" dirty="0" smtClean="0"/>
              <a:t>, 50, 6273-6275.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03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31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79351" y="2492896"/>
            <a:ext cx="3960440" cy="22322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Cooperative Reactions: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Transition Metal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Organocatalyst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 rot="8911003">
            <a:off x="2712785" y="2080466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05627" y="164772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Aminocatalysis</a:t>
            </a:r>
            <a:endParaRPr lang="en-US" sz="2000" b="1" dirty="0"/>
          </a:p>
        </p:txBody>
      </p:sp>
      <p:sp>
        <p:nvSpPr>
          <p:cNvPr id="8" name="Flèche vers le bas 7"/>
          <p:cNvSpPr/>
          <p:nvPr/>
        </p:nvSpPr>
        <p:spPr>
          <a:xfrm rot="10800000">
            <a:off x="4538621" y="1595015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634006" y="1088522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Brönsted</a:t>
            </a:r>
            <a:r>
              <a:rPr lang="en-US" sz="2000" b="1" dirty="0" smtClean="0"/>
              <a:t> acid/base</a:t>
            </a:r>
            <a:endParaRPr lang="en-US" sz="2000" b="1" dirty="0"/>
          </a:p>
        </p:txBody>
      </p:sp>
      <p:sp>
        <p:nvSpPr>
          <p:cNvPr id="10" name="Flèche vers le bas 9"/>
          <p:cNvSpPr/>
          <p:nvPr/>
        </p:nvSpPr>
        <p:spPr>
          <a:xfrm rot="12709064">
            <a:off x="6340414" y="2080632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372200" y="1654659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Lewis Base</a:t>
            </a:r>
          </a:p>
        </p:txBody>
      </p:sp>
      <p:sp>
        <p:nvSpPr>
          <p:cNvPr id="13" name="Flèche vers le bas 12"/>
          <p:cNvSpPr/>
          <p:nvPr/>
        </p:nvSpPr>
        <p:spPr>
          <a:xfrm rot="20433996">
            <a:off x="5793293" y="456109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262218">
            <a:off x="3265164" y="456290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40582" y="5439585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Bifunctional</a:t>
            </a:r>
            <a:r>
              <a:rPr lang="en-US" sz="2000" b="1" dirty="0" smtClean="0"/>
              <a:t> catalyst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18206" y="5423333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NHC </a:t>
            </a:r>
            <a:r>
              <a:rPr lang="en-US" sz="2000" b="1" dirty="0" err="1" smtClean="0"/>
              <a:t>organocatalyst</a:t>
            </a:r>
            <a:endParaRPr lang="en-US" sz="20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134826" y="5409331"/>
            <a:ext cx="2444243" cy="452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512" y="113623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Bifunctional</a:t>
            </a:r>
            <a:r>
              <a:rPr lang="en-US" sz="2400" b="1" dirty="0" smtClean="0">
                <a:solidFill>
                  <a:srgbClr val="002060"/>
                </a:solidFill>
              </a:rPr>
              <a:t> catalyst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06786"/>
              </p:ext>
            </p:extLst>
          </p:nvPr>
        </p:nvGraphicFramePr>
        <p:xfrm>
          <a:off x="1403648" y="1772816"/>
          <a:ext cx="6182534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CS ChemDraw Drawing" r:id="rId3" imgW="5190423" imgH="2116549" progId="ChemDraw.Document.6.0">
                  <p:embed/>
                </p:oleObj>
              </mc:Choice>
              <mc:Fallback>
                <p:oleObj name="CS ChemDraw Drawing" r:id="rId3" imgW="5190423" imgH="21165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72816"/>
                        <a:ext cx="6182534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71475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New </a:t>
            </a:r>
            <a:r>
              <a:rPr lang="fr-FR" b="1" dirty="0" err="1" smtClean="0"/>
              <a:t>generation</a:t>
            </a:r>
            <a:r>
              <a:rPr lang="fr-FR" b="1" dirty="0" smtClean="0"/>
              <a:t> of </a:t>
            </a:r>
            <a:r>
              <a:rPr lang="fr-FR" b="1" dirty="0" err="1" smtClean="0"/>
              <a:t>catalyst</a:t>
            </a:r>
            <a:endParaRPr lang="fr-FR" b="1" dirty="0"/>
          </a:p>
        </p:txBody>
      </p:sp>
      <p:sp>
        <p:nvSpPr>
          <p:cNvPr id="7" name="Flèche droite 6"/>
          <p:cNvSpPr/>
          <p:nvPr/>
        </p:nvSpPr>
        <p:spPr>
          <a:xfrm>
            <a:off x="1778719" y="555788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04602" y="549471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 </a:t>
            </a:r>
            <a:r>
              <a:rPr lang="fr-FR" dirty="0" err="1" smtClean="0"/>
              <a:t>strategy</a:t>
            </a:r>
            <a:r>
              <a:rPr lang="fr-FR" dirty="0" smtClean="0"/>
              <a:t> for </a:t>
            </a:r>
            <a:r>
              <a:rPr lang="fr-FR" dirty="0" err="1" smtClean="0"/>
              <a:t>cooperative</a:t>
            </a:r>
            <a:r>
              <a:rPr lang="fr-FR" dirty="0" smtClean="0"/>
              <a:t> </a:t>
            </a:r>
            <a:r>
              <a:rPr lang="fr-FR" dirty="0" err="1" smtClean="0"/>
              <a:t>catalysis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4763988"/>
            <a:ext cx="64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Enhance</a:t>
            </a:r>
            <a:r>
              <a:rPr lang="fr-FR" dirty="0" smtClean="0"/>
              <a:t> the compatibility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metal</a:t>
            </a:r>
            <a:r>
              <a:rPr lang="fr-FR" dirty="0" smtClean="0"/>
              <a:t> and the </a:t>
            </a:r>
            <a:r>
              <a:rPr lang="fr-FR" dirty="0" err="1" smtClean="0"/>
              <a:t>organocatalyst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116632"/>
            <a:ext cx="861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Bifunctional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organocatalyst</a:t>
            </a:r>
            <a:r>
              <a:rPr lang="en-US" sz="2400" b="1" dirty="0" smtClean="0">
                <a:solidFill>
                  <a:srgbClr val="002060"/>
                </a:solidFill>
              </a:rPr>
              <a:t> in cooperation with transition metal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793074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Jun and co-workers, </a:t>
            </a:r>
            <a:endParaRPr lang="en-US" sz="16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85349"/>
              </p:ext>
            </p:extLst>
          </p:nvPr>
        </p:nvGraphicFramePr>
        <p:xfrm>
          <a:off x="2281915" y="1268760"/>
          <a:ext cx="471487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CS ChemDraw Drawing" r:id="rId3" imgW="4471240" imgH="1069470" progId="ChemDraw.Document.6.0">
                  <p:embed/>
                </p:oleObj>
              </mc:Choice>
              <mc:Fallback>
                <p:oleObj name="CS ChemDraw Drawing" r:id="rId3" imgW="4471240" imgH="10694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1915" y="1268760"/>
                        <a:ext cx="4714875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7504" y="6370402"/>
            <a:ext cx="822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C.-H. Jun, H. Lee, H. Lee, J.-B. Hong,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Int. Ed. </a:t>
            </a:r>
            <a:r>
              <a:rPr lang="en-US" sz="1400" b="1" dirty="0" smtClean="0"/>
              <a:t>2000</a:t>
            </a:r>
            <a:r>
              <a:rPr lang="en-US" sz="1400" dirty="0" smtClean="0"/>
              <a:t>, 39, 3070-3072.</a:t>
            </a:r>
            <a:endParaRPr lang="en-US" sz="14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280347"/>
              </p:ext>
            </p:extLst>
          </p:nvPr>
        </p:nvGraphicFramePr>
        <p:xfrm>
          <a:off x="5940152" y="2852936"/>
          <a:ext cx="3048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CS ChemDraw Drawing" r:id="rId5" imgW="3047640" imgH="663930" progId="ChemDraw.Document.6.0">
                  <p:embed/>
                </p:oleObj>
              </mc:Choice>
              <mc:Fallback>
                <p:oleObj name="CS ChemDraw Drawing" r:id="rId5" imgW="3047640" imgH="663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0152" y="2852936"/>
                        <a:ext cx="30480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52590"/>
              </p:ext>
            </p:extLst>
          </p:nvPr>
        </p:nvGraphicFramePr>
        <p:xfrm>
          <a:off x="1343872" y="2636912"/>
          <a:ext cx="413702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CS ChemDraw Drawing" r:id="rId7" imgW="4137356" imgH="3267270" progId="ChemDraw.Document.6.0">
                  <p:embed/>
                </p:oleObj>
              </mc:Choice>
              <mc:Fallback>
                <p:oleObj name="CS ChemDraw Drawing" r:id="rId7" imgW="4137356" imgH="3267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3872" y="2636912"/>
                        <a:ext cx="4137025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2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113623"/>
            <a:ext cx="861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Bifunctional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organocatalyst</a:t>
            </a:r>
            <a:r>
              <a:rPr lang="en-US" sz="2400" b="1" dirty="0" smtClean="0">
                <a:solidFill>
                  <a:srgbClr val="002060"/>
                </a:solidFill>
              </a:rPr>
              <a:t> in cooperation with transition metal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4506"/>
              </p:ext>
            </p:extLst>
          </p:nvPr>
        </p:nvGraphicFramePr>
        <p:xfrm>
          <a:off x="966788" y="1582738"/>
          <a:ext cx="78263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CS ChemDraw Drawing" r:id="rId3" imgW="7299532" imgH="2957580" progId="ChemDraw.Document.6.0">
                  <p:embed/>
                </p:oleObj>
              </mc:Choice>
              <mc:Fallback>
                <p:oleObj name="CS ChemDraw Drawing" r:id="rId3" imgW="7299532" imgH="2957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8" y="1582738"/>
                        <a:ext cx="78263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28702" y="5351730"/>
            <a:ext cx="581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Maximize the compatibility between the Lewis base and Lewis acid</a:t>
            </a:r>
            <a:endParaRPr lang="en-US" sz="1600" dirty="0"/>
          </a:p>
        </p:txBody>
      </p:sp>
      <p:sp>
        <p:nvSpPr>
          <p:cNvPr id="10" name="Flèche droite 9"/>
          <p:cNvSpPr/>
          <p:nvPr/>
        </p:nvSpPr>
        <p:spPr>
          <a:xfrm>
            <a:off x="1119695" y="5436368"/>
            <a:ext cx="288032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424248" y="912402"/>
            <a:ext cx="111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Wang et al,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67229" y="6381328"/>
            <a:ext cx="717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Z. </a:t>
            </a:r>
            <a:r>
              <a:rPr lang="en-US" sz="1400" dirty="0" err="1" smtClean="0"/>
              <a:t>Xu</a:t>
            </a:r>
            <a:r>
              <a:rPr lang="en-US" sz="1400" dirty="0" smtClean="0"/>
              <a:t>, P. </a:t>
            </a:r>
            <a:r>
              <a:rPr lang="en-US" sz="1400" dirty="0" err="1" smtClean="0"/>
              <a:t>Daka</a:t>
            </a:r>
            <a:r>
              <a:rPr lang="en-US" sz="1400" dirty="0" smtClean="0"/>
              <a:t>, I. </a:t>
            </a:r>
            <a:r>
              <a:rPr lang="en-US" sz="1400" dirty="0" err="1" smtClean="0"/>
              <a:t>Budik</a:t>
            </a:r>
            <a:r>
              <a:rPr lang="en-US" sz="1400" dirty="0" smtClean="0"/>
              <a:t>, H. Wang, F. Q. </a:t>
            </a:r>
            <a:r>
              <a:rPr lang="en-US" sz="1400" dirty="0" err="1" smtClean="0"/>
              <a:t>Bai</a:t>
            </a:r>
            <a:r>
              <a:rPr lang="en-US" sz="1400" dirty="0" smtClean="0"/>
              <a:t>, H.-X. </a:t>
            </a:r>
            <a:r>
              <a:rPr lang="en-US" sz="1400" dirty="0"/>
              <a:t>Z</a:t>
            </a:r>
            <a:r>
              <a:rPr lang="en-US" sz="1400" dirty="0" smtClean="0"/>
              <a:t>hang, </a:t>
            </a:r>
            <a:r>
              <a:rPr lang="en-US" sz="1400" i="1" dirty="0" smtClean="0"/>
              <a:t>Eur. J. Org. Chem. </a:t>
            </a:r>
            <a:r>
              <a:rPr lang="en-US" sz="1400" b="1" dirty="0" smtClean="0"/>
              <a:t>2009</a:t>
            </a:r>
            <a:r>
              <a:rPr lang="en-US" sz="1400" dirty="0" smtClean="0"/>
              <a:t>, 4581-4585.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30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35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79351" y="2492896"/>
            <a:ext cx="3960440" cy="22322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Cooperative Reactions: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Transition Metal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Organocatalyst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 rot="8911003">
            <a:off x="2712785" y="2080466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05627" y="164772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Aminocatalysis</a:t>
            </a:r>
            <a:endParaRPr lang="en-US" sz="2000" b="1" dirty="0"/>
          </a:p>
        </p:txBody>
      </p:sp>
      <p:sp>
        <p:nvSpPr>
          <p:cNvPr id="8" name="Flèche vers le bas 7"/>
          <p:cNvSpPr/>
          <p:nvPr/>
        </p:nvSpPr>
        <p:spPr>
          <a:xfrm rot="10800000">
            <a:off x="4538621" y="1595015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634006" y="1088522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Brönsted</a:t>
            </a:r>
            <a:r>
              <a:rPr lang="en-US" sz="2000" b="1" dirty="0" smtClean="0"/>
              <a:t> acid/base</a:t>
            </a:r>
            <a:endParaRPr lang="en-US" sz="2000" b="1" dirty="0"/>
          </a:p>
        </p:txBody>
      </p:sp>
      <p:sp>
        <p:nvSpPr>
          <p:cNvPr id="10" name="Flèche vers le bas 9"/>
          <p:cNvSpPr/>
          <p:nvPr/>
        </p:nvSpPr>
        <p:spPr>
          <a:xfrm rot="12709064">
            <a:off x="6340414" y="2080632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372200" y="1654659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Lewis Base</a:t>
            </a:r>
          </a:p>
        </p:txBody>
      </p:sp>
      <p:sp>
        <p:nvSpPr>
          <p:cNvPr id="13" name="Flèche vers le bas 12"/>
          <p:cNvSpPr/>
          <p:nvPr/>
        </p:nvSpPr>
        <p:spPr>
          <a:xfrm rot="20433996">
            <a:off x="5793293" y="456109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262218">
            <a:off x="3265164" y="456290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40582" y="5439585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Bifunctional</a:t>
            </a:r>
            <a:r>
              <a:rPr lang="en-US" sz="2000" b="1" dirty="0" smtClean="0"/>
              <a:t> catalyst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18206" y="5423333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NHC </a:t>
            </a:r>
            <a:r>
              <a:rPr lang="en-US" sz="2000" b="1" dirty="0" err="1" smtClean="0"/>
              <a:t>organocatalyst</a:t>
            </a:r>
            <a:endParaRPr lang="en-US" sz="20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918206" y="5409331"/>
            <a:ext cx="2444243" cy="452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36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36073"/>
              </p:ext>
            </p:extLst>
          </p:nvPr>
        </p:nvGraphicFramePr>
        <p:xfrm>
          <a:off x="2987824" y="756306"/>
          <a:ext cx="3528392" cy="124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CS ChemDraw Drawing" r:id="rId3" imgW="3282481" imgH="1154776" progId="ChemDraw.Document.6.0">
                  <p:embed/>
                </p:oleObj>
              </mc:Choice>
              <mc:Fallback>
                <p:oleObj name="CS ChemDraw Drawing" r:id="rId3" imgW="3282481" imgH="11547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756306"/>
                        <a:ext cx="3528392" cy="1240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9512" y="116632"/>
            <a:ext cx="612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NHC-</a:t>
            </a:r>
            <a:r>
              <a:rPr lang="fr-FR" sz="2400" b="1" dirty="0" err="1" smtClean="0">
                <a:solidFill>
                  <a:srgbClr val="002060"/>
                </a:solidFill>
              </a:rPr>
              <a:t>mediated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reactions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480576"/>
              </p:ext>
            </p:extLst>
          </p:nvPr>
        </p:nvGraphicFramePr>
        <p:xfrm>
          <a:off x="1763688" y="2132856"/>
          <a:ext cx="5472608" cy="267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CS ChemDraw Drawing" r:id="rId5" imgW="5126447" imgH="2506603" progId="ChemDraw.Document.6.0">
                  <p:embed/>
                </p:oleObj>
              </mc:Choice>
              <mc:Fallback>
                <p:oleObj name="CS ChemDraw Drawing" r:id="rId5" imgW="5126447" imgH="25066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2132856"/>
                        <a:ext cx="5472608" cy="267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5536" y="725796"/>
            <a:ext cx="2358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Bode and </a:t>
            </a:r>
            <a:r>
              <a:rPr lang="en-US" sz="1600" dirty="0" err="1" smtClean="0"/>
              <a:t>Glorius</a:t>
            </a:r>
            <a:r>
              <a:rPr lang="en-US" sz="1600" dirty="0" smtClean="0"/>
              <a:t> in 2004,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10655" y="6021288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Sohn</a:t>
            </a:r>
            <a:r>
              <a:rPr lang="en-US" sz="1400" dirty="0" smtClean="0"/>
              <a:t>, E. L. Rosen, J. W. Bode, </a:t>
            </a:r>
            <a:r>
              <a:rPr lang="en-US" sz="1400" i="1" dirty="0" smtClean="0"/>
              <a:t>J. Am. Chem. Soc. </a:t>
            </a:r>
            <a:r>
              <a:rPr lang="en-US" sz="1400" b="1" dirty="0" smtClean="0"/>
              <a:t>2004</a:t>
            </a:r>
            <a:r>
              <a:rPr lang="en-US" sz="1400" dirty="0" smtClean="0"/>
              <a:t>, 126, 14370-14371.</a:t>
            </a:r>
          </a:p>
          <a:p>
            <a:r>
              <a:rPr lang="en-US" sz="1400" dirty="0" smtClean="0"/>
              <a:t>C. Burstein, F. </a:t>
            </a:r>
            <a:r>
              <a:rPr lang="en-US" sz="1400" dirty="0" err="1" smtClean="0"/>
              <a:t>Glorius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Angew</a:t>
            </a:r>
            <a:r>
              <a:rPr lang="en-US" sz="1400" i="1" dirty="0" smtClean="0"/>
              <a:t>. Chem. Int. Ed</a:t>
            </a:r>
            <a:r>
              <a:rPr lang="en-US" sz="1400" dirty="0" smtClean="0"/>
              <a:t>. </a:t>
            </a:r>
            <a:r>
              <a:rPr lang="en-US" sz="1400" b="1" dirty="0" smtClean="0"/>
              <a:t>2004</a:t>
            </a:r>
            <a:r>
              <a:rPr lang="en-US" sz="1400" dirty="0" smtClean="0"/>
              <a:t>, 43, 6205-6208.</a:t>
            </a:r>
          </a:p>
          <a:p>
            <a:r>
              <a:rPr lang="en-US" sz="1400" dirty="0" smtClean="0"/>
              <a:t>V. Nair, R. </a:t>
            </a:r>
            <a:r>
              <a:rPr lang="en-US" sz="1400" dirty="0"/>
              <a:t>S. </a:t>
            </a:r>
            <a:r>
              <a:rPr lang="en-US" sz="1400" dirty="0" err="1" smtClean="0"/>
              <a:t>Menon</a:t>
            </a:r>
            <a:r>
              <a:rPr lang="en-US" sz="1400" dirty="0" smtClean="0"/>
              <a:t>, A. </a:t>
            </a:r>
            <a:r>
              <a:rPr lang="en-US" sz="1400" dirty="0"/>
              <a:t>T. </a:t>
            </a:r>
            <a:r>
              <a:rPr lang="en-US" sz="1400" dirty="0" err="1" smtClean="0"/>
              <a:t>Biju</a:t>
            </a:r>
            <a:r>
              <a:rPr lang="en-US" sz="1400" dirty="0" smtClean="0"/>
              <a:t>, C</a:t>
            </a:r>
            <a:r>
              <a:rPr lang="en-US" sz="1400" dirty="0"/>
              <a:t>. R. </a:t>
            </a:r>
            <a:r>
              <a:rPr lang="en-US" sz="1400" dirty="0" err="1" smtClean="0"/>
              <a:t>Sinu</a:t>
            </a:r>
            <a:r>
              <a:rPr lang="en-US" sz="1400" dirty="0" smtClean="0"/>
              <a:t>, R. R. Paul,</a:t>
            </a:r>
            <a:r>
              <a:rPr lang="en-US" sz="1400" dirty="0"/>
              <a:t> </a:t>
            </a:r>
            <a:r>
              <a:rPr lang="en-US" sz="1400" dirty="0" smtClean="0"/>
              <a:t>A. </a:t>
            </a:r>
            <a:r>
              <a:rPr lang="en-US" sz="1400" dirty="0" err="1" smtClean="0"/>
              <a:t>Josea</a:t>
            </a:r>
            <a:r>
              <a:rPr lang="en-US" sz="1400" dirty="0" smtClean="0"/>
              <a:t>, V. </a:t>
            </a:r>
            <a:r>
              <a:rPr lang="en-US" sz="1400" dirty="0" err="1" smtClean="0"/>
              <a:t>Sreekumarc</a:t>
            </a:r>
            <a:r>
              <a:rPr lang="en-US" sz="1400" i="1" dirty="0" smtClean="0"/>
              <a:t>, Chem. Soc. Rev</a:t>
            </a:r>
            <a:r>
              <a:rPr lang="en-US" sz="1400" dirty="0" smtClean="0"/>
              <a:t>. </a:t>
            </a:r>
            <a:r>
              <a:rPr lang="en-US" sz="1400" b="1" dirty="0" smtClean="0"/>
              <a:t>2011</a:t>
            </a:r>
            <a:r>
              <a:rPr lang="en-US" sz="1400" dirty="0" smtClean="0"/>
              <a:t>, 40, 5336-5346.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08906" y="5054034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ool to develop </a:t>
            </a:r>
            <a:r>
              <a:rPr lang="en-US" sz="1600" dirty="0" err="1" smtClean="0"/>
              <a:t>enantioselective</a:t>
            </a:r>
            <a:r>
              <a:rPr lang="en-US" sz="1600" dirty="0" smtClean="0"/>
              <a:t> tandem reaction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763688" y="558924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064321" y="5489235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Application in cooperative catalysis, but compatibility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7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612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NHC-</a:t>
            </a:r>
            <a:r>
              <a:rPr lang="fr-FR" sz="2400" b="1" dirty="0" err="1" smtClean="0">
                <a:solidFill>
                  <a:srgbClr val="002060"/>
                </a:solidFill>
              </a:rPr>
              <a:t>catalysed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cooperative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reaction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298" y="7962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Scheidt et al. </a:t>
            </a:r>
            <a:r>
              <a:rPr lang="fr-FR" dirty="0"/>
              <a:t>i</a:t>
            </a:r>
            <a:r>
              <a:rPr lang="fr-FR" dirty="0" smtClean="0"/>
              <a:t>n 2011,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3303"/>
              </p:ext>
            </p:extLst>
          </p:nvPr>
        </p:nvGraphicFramePr>
        <p:xfrm>
          <a:off x="902121" y="1340768"/>
          <a:ext cx="7307262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CS ChemDraw Drawing" r:id="rId3" imgW="6282874" imgH="3035403" progId="ChemDraw.Document.6.0">
                  <p:embed/>
                </p:oleObj>
              </mc:Choice>
              <mc:Fallback>
                <p:oleObj name="CS ChemDraw Drawing" r:id="rId3" imgW="6282874" imgH="30354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21" y="1340768"/>
                        <a:ext cx="7307262" cy="353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560" y="5257273"/>
            <a:ext cx="560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Lewis </a:t>
            </a:r>
            <a:r>
              <a:rPr lang="fr-FR" sz="1600" dirty="0" err="1" smtClean="0"/>
              <a:t>acid</a:t>
            </a:r>
            <a:r>
              <a:rPr lang="fr-FR" sz="1600" dirty="0" smtClean="0"/>
              <a:t> </a:t>
            </a:r>
            <a:r>
              <a:rPr lang="fr-FR" sz="1600" dirty="0" err="1" smtClean="0"/>
              <a:t>coordinate</a:t>
            </a:r>
            <a:r>
              <a:rPr lang="fr-FR" sz="1600" dirty="0" smtClean="0"/>
              <a:t> and </a:t>
            </a:r>
            <a:r>
              <a:rPr lang="fr-FR" sz="1600" dirty="0" err="1" smtClean="0"/>
              <a:t>activate</a:t>
            </a:r>
            <a:r>
              <a:rPr lang="fr-FR" sz="1600" dirty="0" smtClean="0"/>
              <a:t> the </a:t>
            </a:r>
            <a:r>
              <a:rPr lang="el-GR" sz="1600" dirty="0" smtClean="0"/>
              <a:t>α</a:t>
            </a:r>
            <a:r>
              <a:rPr lang="fr-FR" sz="1600" dirty="0" smtClean="0"/>
              <a:t>-</a:t>
            </a:r>
            <a:r>
              <a:rPr lang="fr-FR" sz="1600" dirty="0" err="1" smtClean="0"/>
              <a:t>ketoester</a:t>
            </a:r>
            <a:endParaRPr lang="fr-FR" sz="1600" dirty="0"/>
          </a:p>
        </p:txBody>
      </p:sp>
      <p:sp>
        <p:nvSpPr>
          <p:cNvPr id="11" name="Flèche droite 10"/>
          <p:cNvSpPr/>
          <p:nvPr/>
        </p:nvSpPr>
        <p:spPr>
          <a:xfrm>
            <a:off x="1626022" y="5878142"/>
            <a:ext cx="360040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993330" y="578263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New class of </a:t>
            </a:r>
            <a:r>
              <a:rPr lang="fr-FR" sz="1600" b="1" dirty="0" err="1" smtClean="0"/>
              <a:t>electrophiles</a:t>
            </a:r>
            <a:r>
              <a:rPr lang="fr-FR" sz="1600" b="1" dirty="0" smtClean="0"/>
              <a:t> for NHC-</a:t>
            </a:r>
            <a:r>
              <a:rPr lang="fr-FR" sz="1600" b="1" dirty="0" err="1" smtClean="0"/>
              <a:t>catalysed</a:t>
            </a:r>
            <a:r>
              <a:rPr lang="fr-FR" sz="1600" b="1" dirty="0" smtClean="0"/>
              <a:t> annulation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9248" y="6374231"/>
            <a:ext cx="907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D. T. Cohen, B. Cardinal-David, K. A. Scheidt, </a:t>
            </a:r>
            <a:r>
              <a:rPr lang="fr-FR" sz="1400" i="1" dirty="0" err="1" smtClean="0"/>
              <a:t>Angew</a:t>
            </a:r>
            <a:r>
              <a:rPr lang="fr-FR" sz="1400" i="1" dirty="0" smtClean="0"/>
              <a:t>. </a:t>
            </a:r>
            <a:r>
              <a:rPr lang="fr-FR" sz="1400" i="1" dirty="0" err="1" smtClean="0"/>
              <a:t>Chem</a:t>
            </a:r>
            <a:r>
              <a:rPr lang="fr-FR" sz="1400" i="1" dirty="0" smtClean="0"/>
              <a:t>. Int. Ed.</a:t>
            </a:r>
            <a:r>
              <a:rPr lang="fr-FR" sz="1400" dirty="0" smtClean="0"/>
              <a:t> </a:t>
            </a:r>
            <a:r>
              <a:rPr lang="fr-FR" sz="1400" b="1" dirty="0" smtClean="0"/>
              <a:t>2011</a:t>
            </a:r>
            <a:r>
              <a:rPr lang="fr-FR" sz="1400" dirty="0" smtClean="0"/>
              <a:t>, 50, 1678-1682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065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38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51520" y="173831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Conclusion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05273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Cooperative catalysis between transition metal and </a:t>
            </a:r>
            <a:r>
              <a:rPr lang="en-US" dirty="0" err="1" smtClean="0"/>
              <a:t>organocatalyst</a:t>
            </a:r>
            <a:r>
              <a:rPr lang="en-US" dirty="0"/>
              <a:t> </a:t>
            </a:r>
            <a:r>
              <a:rPr lang="en-US" dirty="0" smtClean="0"/>
              <a:t>attracted much interest: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816546" y="2276872"/>
            <a:ext cx="52867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Successfully promoting a variety of transformations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Different combinations of metal and </a:t>
            </a:r>
            <a:r>
              <a:rPr lang="en-US" dirty="0" err="1" smtClean="0"/>
              <a:t>organocatalyst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Development of new reactions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4653136"/>
            <a:ext cx="19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continued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19" y="116632"/>
            <a:ext cx="773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Cooperation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between</a:t>
            </a:r>
            <a:r>
              <a:rPr lang="fr-CH" sz="2400" b="1" dirty="0" smtClean="0">
                <a:solidFill>
                  <a:srgbClr val="002060"/>
                </a:solidFill>
              </a:rPr>
              <a:t> transition </a:t>
            </a:r>
            <a:r>
              <a:rPr lang="fr-CH" sz="2400" b="1" dirty="0" err="1" smtClean="0">
                <a:solidFill>
                  <a:srgbClr val="002060"/>
                </a:solidFill>
              </a:rPr>
              <a:t>metal</a:t>
            </a:r>
            <a:r>
              <a:rPr lang="fr-CH" sz="2400" b="1" dirty="0" smtClean="0">
                <a:solidFill>
                  <a:srgbClr val="002060"/>
                </a:solidFill>
              </a:rPr>
              <a:t> and </a:t>
            </a:r>
            <a:r>
              <a:rPr lang="fr-CH" sz="2400" b="1" dirty="0" err="1" smtClean="0">
                <a:solidFill>
                  <a:srgbClr val="002060"/>
                </a:solidFill>
              </a:rPr>
              <a:t>organocatalyst</a:t>
            </a:r>
            <a:endParaRPr lang="fr-CH" sz="2400" b="1" dirty="0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83671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Concept introduced by </a:t>
            </a:r>
            <a:r>
              <a:rPr lang="en-US" sz="1600" b="1" dirty="0" err="1" smtClean="0"/>
              <a:t>Krische</a:t>
            </a:r>
            <a:r>
              <a:rPr lang="en-US" sz="1600" b="1" dirty="0" smtClean="0"/>
              <a:t> in 2003.   </a:t>
            </a:r>
            <a:endParaRPr lang="en-US" sz="1600" b="1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77310"/>
              </p:ext>
            </p:extLst>
          </p:nvPr>
        </p:nvGraphicFramePr>
        <p:xfrm>
          <a:off x="1409700" y="1484313"/>
          <a:ext cx="616426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CS ChemDraw Drawing" r:id="rId3" imgW="5864046" imgH="2576880" progId="ChemDraw.Document.6.0">
                  <p:embed/>
                </p:oleObj>
              </mc:Choice>
              <mc:Fallback>
                <p:oleObj name="CS ChemDraw Drawing" r:id="rId3" imgW="5864046" imgH="2576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1484313"/>
                        <a:ext cx="6164263" cy="270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76361" y="44739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Combine Morita-</a:t>
            </a:r>
            <a:r>
              <a:rPr lang="en-US" sz="1600" dirty="0" err="1" smtClean="0"/>
              <a:t>Baylis</a:t>
            </a:r>
            <a:r>
              <a:rPr lang="en-US" sz="1600" dirty="0" smtClean="0"/>
              <a:t>-Hillman type reaction and Tsuji-</a:t>
            </a:r>
            <a:r>
              <a:rPr lang="en-US" sz="1600" dirty="0" err="1" smtClean="0"/>
              <a:t>Trost</a:t>
            </a:r>
            <a:r>
              <a:rPr lang="en-US" sz="1600" dirty="0" smtClean="0"/>
              <a:t> reaction</a:t>
            </a:r>
          </a:p>
          <a:p>
            <a:endParaRPr lang="en-US" sz="1600" dirty="0"/>
          </a:p>
          <a:p>
            <a:r>
              <a:rPr lang="en-US" sz="1600" dirty="0"/>
              <a:t>Use of “non classical” electrophilic </a:t>
            </a:r>
            <a:r>
              <a:rPr lang="en-US" sz="1600" dirty="0" smtClean="0"/>
              <a:t>partner </a:t>
            </a:r>
            <a:endParaRPr lang="en-US" sz="1600" dirty="0"/>
          </a:p>
        </p:txBody>
      </p:sp>
      <p:sp>
        <p:nvSpPr>
          <p:cNvPr id="16" name="Flèche droite 15"/>
          <p:cNvSpPr/>
          <p:nvPr/>
        </p:nvSpPr>
        <p:spPr>
          <a:xfrm>
            <a:off x="2231740" y="568666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2555776" y="554951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Open new perspectives</a:t>
            </a:r>
            <a:endParaRPr lang="en-US" sz="1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95536" y="6348679"/>
            <a:ext cx="629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 G. </a:t>
            </a:r>
            <a:r>
              <a:rPr lang="en-US" sz="1400" dirty="0" err="1" smtClean="0"/>
              <a:t>Jellerichs</a:t>
            </a:r>
            <a:r>
              <a:rPr lang="en-US" sz="1400" dirty="0" smtClean="0"/>
              <a:t>, J.-R. Kong, M. J. </a:t>
            </a:r>
            <a:r>
              <a:rPr lang="en-US" sz="1400" dirty="0" err="1" smtClean="0"/>
              <a:t>Krische</a:t>
            </a:r>
            <a:r>
              <a:rPr lang="en-US" sz="1400" dirty="0" smtClean="0"/>
              <a:t> </a:t>
            </a:r>
            <a:r>
              <a:rPr lang="en-US" sz="1400" i="1" dirty="0" smtClean="0"/>
              <a:t>J. Am. Chem. Soc. </a:t>
            </a:r>
            <a:r>
              <a:rPr lang="en-US" sz="1400" b="1" dirty="0" smtClean="0"/>
              <a:t>2003</a:t>
            </a:r>
            <a:r>
              <a:rPr lang="en-US" sz="1400" dirty="0" smtClean="0"/>
              <a:t>, 125, 7758-7759.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73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19" y="116632"/>
            <a:ext cx="773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Cooperation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between</a:t>
            </a:r>
            <a:r>
              <a:rPr lang="fr-CH" sz="2400" b="1" dirty="0" smtClean="0">
                <a:solidFill>
                  <a:srgbClr val="002060"/>
                </a:solidFill>
              </a:rPr>
              <a:t> transition </a:t>
            </a:r>
            <a:r>
              <a:rPr lang="fr-CH" sz="2400" b="1" dirty="0" err="1" smtClean="0">
                <a:solidFill>
                  <a:srgbClr val="002060"/>
                </a:solidFill>
              </a:rPr>
              <a:t>metal</a:t>
            </a:r>
            <a:r>
              <a:rPr lang="fr-CH" sz="2400" b="1" dirty="0" smtClean="0">
                <a:solidFill>
                  <a:srgbClr val="002060"/>
                </a:solidFill>
              </a:rPr>
              <a:t> and </a:t>
            </a:r>
            <a:r>
              <a:rPr lang="fr-CH" sz="2400" b="1" dirty="0" err="1" smtClean="0">
                <a:solidFill>
                  <a:srgbClr val="002060"/>
                </a:solidFill>
              </a:rPr>
              <a:t>organocatalyst</a:t>
            </a:r>
            <a:endParaRPr lang="fr-C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57191"/>
              </p:ext>
            </p:extLst>
          </p:nvPr>
        </p:nvGraphicFramePr>
        <p:xfrm>
          <a:off x="812800" y="2281238"/>
          <a:ext cx="2906713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S ChemDraw Drawing" r:id="rId3" imgW="2907441" imgH="1907550" progId="ChemDraw.Document.6.0">
                  <p:embed/>
                </p:oleObj>
              </mc:Choice>
              <mc:Fallback>
                <p:oleObj name="CS ChemDraw Drawing" r:id="rId3" imgW="2907441" imgH="1907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00" y="2281238"/>
                        <a:ext cx="2906713" cy="190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13538" y="19106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Cooperative catalysis</a:t>
            </a:r>
            <a:endParaRPr lang="en-US" b="1" i="1" dirty="0"/>
          </a:p>
        </p:txBody>
      </p:sp>
      <p:sp>
        <p:nvSpPr>
          <p:cNvPr id="8" name="Flèche droite 7"/>
          <p:cNvSpPr/>
          <p:nvPr/>
        </p:nvSpPr>
        <p:spPr>
          <a:xfrm>
            <a:off x="4085201" y="2914892"/>
            <a:ext cx="1152128" cy="576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194909" y="3018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588980" y="2496554"/>
            <a:ext cx="2766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Unprecedented transformations not currently possible with the transition metal or the </a:t>
            </a:r>
            <a:r>
              <a:rPr lang="en-US" dirty="0" err="1" smtClean="0"/>
              <a:t>organocatalyst</a:t>
            </a:r>
            <a:r>
              <a:rPr lang="en-US" dirty="0" smtClean="0"/>
              <a:t> alone.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71186" y="993438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tool in organic chemistry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589397" y="436876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 compatibility?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73974" y="6165304"/>
            <a:ext cx="438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 </a:t>
            </a:r>
            <a:r>
              <a:rPr lang="en-US" sz="1400" dirty="0" err="1" smtClean="0"/>
              <a:t>Zhong</a:t>
            </a:r>
            <a:r>
              <a:rPr lang="en-US" sz="1400" dirty="0" smtClean="0"/>
              <a:t>, X. Shi, </a:t>
            </a:r>
            <a:r>
              <a:rPr lang="en-US" sz="1400" i="1" dirty="0" smtClean="0"/>
              <a:t>Eur. J. Org. Chem. </a:t>
            </a:r>
            <a:r>
              <a:rPr lang="en-US" sz="1400" b="1" dirty="0" smtClean="0"/>
              <a:t>2010</a:t>
            </a:r>
            <a:r>
              <a:rPr lang="en-US" sz="1400" dirty="0" smtClean="0"/>
              <a:t>, 2999-3025.</a:t>
            </a:r>
          </a:p>
          <a:p>
            <a:r>
              <a:rPr lang="en-US" sz="1400" dirty="0" smtClean="0"/>
              <a:t>Z. Shao, H. Zhang, </a:t>
            </a:r>
            <a:r>
              <a:rPr lang="en-US" sz="1400" i="1" dirty="0" smtClean="0"/>
              <a:t>Chem. Soc. Rev. </a:t>
            </a:r>
            <a:r>
              <a:rPr lang="en-US" sz="1400" b="1" dirty="0" smtClean="0"/>
              <a:t>2009</a:t>
            </a:r>
            <a:r>
              <a:rPr lang="en-US" sz="1400" dirty="0" smtClean="0"/>
              <a:t>, 38, 2745-2755.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62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7827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68768"/>
              </p:ext>
            </p:extLst>
          </p:nvPr>
        </p:nvGraphicFramePr>
        <p:xfrm>
          <a:off x="539750" y="1555750"/>
          <a:ext cx="7567613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CS ChemDraw Drawing" r:id="rId4" imgW="7567774" imgH="3434670" progId="ChemDraw.Document.6.0">
                  <p:embed/>
                </p:oleObj>
              </mc:Choice>
              <mc:Fallback>
                <p:oleObj name="CS ChemDraw Drawing" r:id="rId4" imgW="7567774" imgH="3434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1555750"/>
                        <a:ext cx="7567613" cy="34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8367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different types of cooperation 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198884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two catalysts </a:t>
            </a:r>
          </a:p>
          <a:p>
            <a:r>
              <a:rPr lang="en-US" sz="1600" dirty="0" smtClean="0"/>
              <a:t>operate simultaneously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001135" y="5013176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two catalysts operate</a:t>
            </a:r>
          </a:p>
          <a:p>
            <a:r>
              <a:rPr lang="en-US" sz="1600" dirty="0" smtClean="0"/>
              <a:t>Successively in a “one pot” fashion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273974" y="6165304"/>
            <a:ext cx="438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 </a:t>
            </a:r>
            <a:r>
              <a:rPr lang="en-US" sz="1400" dirty="0" err="1" smtClean="0"/>
              <a:t>Zhong</a:t>
            </a:r>
            <a:r>
              <a:rPr lang="en-US" sz="1400" dirty="0" smtClean="0"/>
              <a:t>, X. Shi, </a:t>
            </a:r>
            <a:r>
              <a:rPr lang="en-US" sz="1400" i="1" dirty="0" smtClean="0"/>
              <a:t>Eur. J. Org. Chem. </a:t>
            </a:r>
            <a:r>
              <a:rPr lang="en-US" sz="1400" b="1" dirty="0" smtClean="0"/>
              <a:t>2010</a:t>
            </a:r>
            <a:r>
              <a:rPr lang="en-US" sz="1400" dirty="0" smtClean="0"/>
              <a:t>, 2999-3025.</a:t>
            </a:r>
          </a:p>
          <a:p>
            <a:r>
              <a:rPr lang="en-US" sz="1400" dirty="0" smtClean="0"/>
              <a:t>Z. Shao, H. Zhang, </a:t>
            </a:r>
            <a:r>
              <a:rPr lang="en-US" sz="1400" i="1" dirty="0" smtClean="0"/>
              <a:t>Chem. Soc. Rev. </a:t>
            </a:r>
            <a:r>
              <a:rPr lang="en-US" sz="1400" b="1" dirty="0" smtClean="0"/>
              <a:t>2009</a:t>
            </a:r>
            <a:r>
              <a:rPr lang="en-US" sz="1400" dirty="0" smtClean="0"/>
              <a:t>, 38, 2745-2755.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62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7827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93493"/>
              </p:ext>
            </p:extLst>
          </p:nvPr>
        </p:nvGraphicFramePr>
        <p:xfrm>
          <a:off x="539750" y="1555750"/>
          <a:ext cx="7567613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CS ChemDraw Drawing" r:id="rId4" imgW="7567774" imgH="3434670" progId="ChemDraw.Document.6.0">
                  <p:embed/>
                </p:oleObj>
              </mc:Choice>
              <mc:Fallback>
                <p:oleObj name="CS ChemDraw Drawing" r:id="rId4" imgW="7567774" imgH="3434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1555750"/>
                        <a:ext cx="7567613" cy="34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8367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different types of cooperation 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198884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two catalysts </a:t>
            </a:r>
          </a:p>
          <a:p>
            <a:r>
              <a:rPr lang="en-US" sz="1600" dirty="0" smtClean="0"/>
              <a:t>operate simultaneously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001135" y="5013176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two catalysts operate</a:t>
            </a:r>
          </a:p>
          <a:p>
            <a:r>
              <a:rPr lang="en-US" sz="1600" dirty="0" smtClean="0"/>
              <a:t>Successively in a “one pot” fashion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273974" y="6165304"/>
            <a:ext cx="438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 </a:t>
            </a:r>
            <a:r>
              <a:rPr lang="en-US" sz="1400" dirty="0" err="1" smtClean="0"/>
              <a:t>Zhong</a:t>
            </a:r>
            <a:r>
              <a:rPr lang="en-US" sz="1400" dirty="0" smtClean="0"/>
              <a:t>, X. Shi, </a:t>
            </a:r>
            <a:r>
              <a:rPr lang="en-US" sz="1400" i="1" dirty="0" smtClean="0"/>
              <a:t>Eur. J. Org. Chem. </a:t>
            </a:r>
            <a:r>
              <a:rPr lang="en-US" sz="1400" b="1" dirty="0" smtClean="0"/>
              <a:t>2010</a:t>
            </a:r>
            <a:r>
              <a:rPr lang="en-US" sz="1400" dirty="0" smtClean="0"/>
              <a:t>, 2999-3025.</a:t>
            </a:r>
          </a:p>
          <a:p>
            <a:r>
              <a:rPr lang="en-US" sz="1400" dirty="0" smtClean="0"/>
              <a:t>Z. Shao, H. Zhang, </a:t>
            </a:r>
            <a:r>
              <a:rPr lang="en-US" sz="1400" i="1" dirty="0" smtClean="0"/>
              <a:t>Chem. Soc. Rev. </a:t>
            </a:r>
            <a:r>
              <a:rPr lang="en-US" sz="1400" b="1" dirty="0" smtClean="0"/>
              <a:t>2009</a:t>
            </a:r>
            <a:r>
              <a:rPr lang="en-US" sz="1400" dirty="0" smtClean="0"/>
              <a:t>, 38, 2745-2755.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4104456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8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79351" y="2492896"/>
            <a:ext cx="3960440" cy="22322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Cooperative Reactions: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Transition Metal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Organocatalyst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 rot="8911003">
            <a:off x="2712785" y="2080466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05627" y="164772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Aminocatalysis</a:t>
            </a:r>
            <a:endParaRPr lang="en-US" sz="2000" b="1" dirty="0"/>
          </a:p>
        </p:txBody>
      </p:sp>
      <p:sp>
        <p:nvSpPr>
          <p:cNvPr id="8" name="Flèche vers le bas 7"/>
          <p:cNvSpPr/>
          <p:nvPr/>
        </p:nvSpPr>
        <p:spPr>
          <a:xfrm rot="10800000">
            <a:off x="4538621" y="1595015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634006" y="1088522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Brönsted</a:t>
            </a:r>
            <a:r>
              <a:rPr lang="en-US" sz="2000" b="1" dirty="0" smtClean="0"/>
              <a:t> acid/base</a:t>
            </a:r>
            <a:endParaRPr lang="en-US" sz="2000" b="1" dirty="0"/>
          </a:p>
        </p:txBody>
      </p:sp>
      <p:sp>
        <p:nvSpPr>
          <p:cNvPr id="10" name="Flèche vers le bas 9"/>
          <p:cNvSpPr/>
          <p:nvPr/>
        </p:nvSpPr>
        <p:spPr>
          <a:xfrm rot="12709064">
            <a:off x="6340414" y="2080632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372200" y="1654659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Lewis Base</a:t>
            </a:r>
          </a:p>
        </p:txBody>
      </p:sp>
      <p:sp>
        <p:nvSpPr>
          <p:cNvPr id="13" name="Flèche vers le bas 12"/>
          <p:cNvSpPr/>
          <p:nvPr/>
        </p:nvSpPr>
        <p:spPr>
          <a:xfrm rot="20433996">
            <a:off x="5793293" y="456109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262218">
            <a:off x="3265164" y="4562900"/>
            <a:ext cx="441900" cy="82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140582" y="5439585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Bifunctional</a:t>
            </a:r>
            <a:r>
              <a:rPr lang="en-US" sz="2000" b="1" dirty="0" smtClean="0"/>
              <a:t> catalyst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18206" y="5423333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NHC </a:t>
            </a:r>
            <a:r>
              <a:rPr lang="en-US" sz="2000" b="1" dirty="0" err="1" smtClean="0"/>
              <a:t>organocatalyst</a:t>
            </a:r>
            <a:endParaRPr lang="en-US" sz="2000" b="1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7827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73974" y="6165304"/>
            <a:ext cx="438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 </a:t>
            </a:r>
            <a:r>
              <a:rPr lang="en-US" sz="1400" dirty="0" err="1" smtClean="0"/>
              <a:t>Zhong</a:t>
            </a:r>
            <a:r>
              <a:rPr lang="en-US" sz="1400" dirty="0" smtClean="0"/>
              <a:t>, X. Shi, </a:t>
            </a:r>
            <a:r>
              <a:rPr lang="en-US" sz="1400" i="1" dirty="0" smtClean="0"/>
              <a:t>Eur. J. Org. Chem. </a:t>
            </a:r>
            <a:r>
              <a:rPr lang="en-US" sz="1400" b="1" dirty="0" smtClean="0"/>
              <a:t>2010</a:t>
            </a:r>
            <a:r>
              <a:rPr lang="en-US" sz="1400" dirty="0" smtClean="0"/>
              <a:t>, 2999-3025.</a:t>
            </a:r>
          </a:p>
          <a:p>
            <a:r>
              <a:rPr lang="en-US" sz="1400" dirty="0" smtClean="0"/>
              <a:t>Z. Shao, H. Zhang, </a:t>
            </a:r>
            <a:r>
              <a:rPr lang="en-US" sz="1400" i="1" dirty="0" smtClean="0"/>
              <a:t>Chem. Soc. Rev. </a:t>
            </a:r>
            <a:r>
              <a:rPr lang="en-US" sz="1400" b="1" dirty="0" smtClean="0"/>
              <a:t>2009</a:t>
            </a:r>
            <a:r>
              <a:rPr lang="en-US" sz="1400" dirty="0" smtClean="0"/>
              <a:t>, 38, 2745-2755.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73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51-BF74-48A9-A321-C5878B94356F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9282" y="116632"/>
            <a:ext cx="502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>
                <a:solidFill>
                  <a:srgbClr val="002060"/>
                </a:solidFill>
              </a:rPr>
              <a:t>Transition </a:t>
            </a:r>
            <a:r>
              <a:rPr lang="fr-CH" sz="2400" b="1" dirty="0" err="1" smtClean="0">
                <a:solidFill>
                  <a:srgbClr val="002060"/>
                </a:solidFill>
              </a:rPr>
              <a:t>metal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with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aminocatalysis</a:t>
            </a:r>
            <a:endParaRPr lang="fr-C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38657"/>
              </p:ext>
            </p:extLst>
          </p:nvPr>
        </p:nvGraphicFramePr>
        <p:xfrm>
          <a:off x="2740025" y="2852738"/>
          <a:ext cx="341630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CS ChemDraw Drawing" r:id="rId3" imgW="3416371" imgH="1780920" progId="ChemDraw.Document.6.0">
                  <p:embed/>
                </p:oleObj>
              </mc:Choice>
              <mc:Fallback>
                <p:oleObj name="CS ChemDraw Drawing" r:id="rId3" imgW="3416371" imgH="1780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025" y="2852738"/>
                        <a:ext cx="3416300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10032" y="2052568"/>
            <a:ext cx="37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Functionnalization</a:t>
            </a:r>
            <a:r>
              <a:rPr lang="en-US" sz="1600" dirty="0" smtClean="0"/>
              <a:t> of carbonyl compounds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26453" y="836712"/>
            <a:ext cx="5332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Pioneering work by </a:t>
            </a:r>
            <a:r>
              <a:rPr lang="en-US" sz="1600" dirty="0" err="1" smtClean="0"/>
              <a:t>Barbas</a:t>
            </a:r>
            <a:r>
              <a:rPr lang="en-US" sz="1600" dirty="0" smtClean="0"/>
              <a:t>, List and MacMillan</a:t>
            </a:r>
          </a:p>
          <a:p>
            <a:endParaRPr lang="en-US" sz="1600" dirty="0" smtClean="0"/>
          </a:p>
          <a:p>
            <a:r>
              <a:rPr lang="en-US" sz="1600" dirty="0" smtClean="0"/>
              <a:t>Amine activations are the most studied </a:t>
            </a:r>
            <a:r>
              <a:rPr lang="en-US" sz="1600" dirty="0" err="1" smtClean="0"/>
              <a:t>organocatalytic</a:t>
            </a:r>
            <a:r>
              <a:rPr lang="en-US" sz="1600" dirty="0" smtClean="0"/>
              <a:t> system</a:t>
            </a:r>
            <a:endParaRPr lang="en-US" sz="1600" dirty="0"/>
          </a:p>
        </p:txBody>
      </p:sp>
      <p:sp>
        <p:nvSpPr>
          <p:cNvPr id="10" name="Flèche droite 9"/>
          <p:cNvSpPr/>
          <p:nvPr/>
        </p:nvSpPr>
        <p:spPr>
          <a:xfrm>
            <a:off x="827584" y="523384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403648" y="5157192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most popular strategies in cooperative catalysis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6381328"/>
            <a:ext cx="620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Mukherjee, J. W. Yang, S. Hoffmann, B. List, </a:t>
            </a:r>
            <a:r>
              <a:rPr lang="en-US" sz="1400" i="1" dirty="0" smtClean="0"/>
              <a:t>Chem. Rev. </a:t>
            </a:r>
            <a:r>
              <a:rPr lang="en-US" sz="1400" b="1" dirty="0" smtClean="0"/>
              <a:t>2007</a:t>
            </a:r>
            <a:r>
              <a:rPr lang="en-US" sz="1400" dirty="0" smtClean="0"/>
              <a:t>, 107, 5471-5569.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62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1813</Words>
  <Application>Microsoft Office PowerPoint</Application>
  <PresentationFormat>Affichage à l'écran (4:3)</PresentationFormat>
  <Paragraphs>282</Paragraphs>
  <Slides>38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Tiffany</dc:creator>
  <cp:lastModifiedBy>Tiffany</cp:lastModifiedBy>
  <cp:revision>175</cp:revision>
  <cp:lastPrinted>2012-01-23T13:44:56Z</cp:lastPrinted>
  <dcterms:created xsi:type="dcterms:W3CDTF">2011-12-28T15:48:21Z</dcterms:created>
  <dcterms:modified xsi:type="dcterms:W3CDTF">2012-05-03T07:31:14Z</dcterms:modified>
</cp:coreProperties>
</file>