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83" r:id="rId3"/>
    <p:sldId id="359" r:id="rId4"/>
    <p:sldId id="346" r:id="rId5"/>
    <p:sldId id="351" r:id="rId6"/>
    <p:sldId id="286" r:id="rId7"/>
    <p:sldId id="288" r:id="rId8"/>
    <p:sldId id="354" r:id="rId9"/>
    <p:sldId id="293" r:id="rId10"/>
    <p:sldId id="292" r:id="rId11"/>
    <p:sldId id="322" r:id="rId12"/>
    <p:sldId id="289" r:id="rId13"/>
    <p:sldId id="294" r:id="rId14"/>
    <p:sldId id="296" r:id="rId15"/>
    <p:sldId id="297" r:id="rId16"/>
    <p:sldId id="302" r:id="rId17"/>
    <p:sldId id="303" r:id="rId18"/>
    <p:sldId id="304" r:id="rId19"/>
    <p:sldId id="305" r:id="rId20"/>
    <p:sldId id="329" r:id="rId21"/>
    <p:sldId id="341" r:id="rId22"/>
    <p:sldId id="332" r:id="rId23"/>
    <p:sldId id="340" r:id="rId24"/>
    <p:sldId id="337" r:id="rId25"/>
    <p:sldId id="342" r:id="rId26"/>
    <p:sldId id="343" r:id="rId27"/>
    <p:sldId id="319" r:id="rId28"/>
    <p:sldId id="320" r:id="rId29"/>
    <p:sldId id="321" r:id="rId30"/>
    <p:sldId id="355" r:id="rId31"/>
    <p:sldId id="357" r:id="rId32"/>
    <p:sldId id="315" r:id="rId33"/>
    <p:sldId id="317" r:id="rId34"/>
    <p:sldId id="316" r:id="rId35"/>
    <p:sldId id="318" r:id="rId36"/>
    <p:sldId id="348" r:id="rId37"/>
    <p:sldId id="358" r:id="rId38"/>
    <p:sldId id="356" r:id="rId39"/>
    <p:sldId id="360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8823" autoAdjust="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3410-8C65-40EA-96BB-8B2603A6A81C}" type="datetimeFigureOut">
              <a:rPr lang="de-CH" smtClean="0"/>
              <a:pPr/>
              <a:t>13.03.2017</a:t>
            </a:fld>
            <a:endParaRPr lang="de-CH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de-DE" smtClean="0"/>
              <a:t>单击此处编辑母版文本样式</a:t>
            </a:r>
          </a:p>
          <a:p>
            <a:pPr lvl="1"/>
            <a:r>
              <a:rPr lang="zh-CN" altLang="de-DE" smtClean="0"/>
              <a:t>第二级</a:t>
            </a:r>
          </a:p>
          <a:p>
            <a:pPr lvl="2"/>
            <a:r>
              <a:rPr lang="zh-CN" altLang="de-DE" smtClean="0"/>
              <a:t>第三级</a:t>
            </a:r>
          </a:p>
          <a:p>
            <a:pPr lvl="3"/>
            <a:r>
              <a:rPr lang="zh-CN" altLang="de-DE" smtClean="0"/>
              <a:t>第四级</a:t>
            </a:r>
          </a:p>
          <a:p>
            <a:pPr lvl="4"/>
            <a:r>
              <a:rPr lang="zh-CN" altLang="de-DE" smtClean="0"/>
              <a:t>第五级</a:t>
            </a:r>
            <a:endParaRPr lang="de-CH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A314-E3E7-4439-8D74-000249B7AB6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025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Macmillan catalyst: Imidazolidinone salt</a:t>
            </a:r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Imidazolidinone salt</a:t>
            </a:r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18</a:t>
            </a:fld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20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21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22</a:t>
            </a:fld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23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9357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26</a:t>
            </a:fld>
            <a:endParaRPr lang="de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27</a:t>
            </a:fld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28</a:t>
            </a:fld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29</a:t>
            </a:fld>
            <a:endParaRPr lang="de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30</a:t>
            </a:fld>
            <a:endParaRPr lang="de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31</a:t>
            </a:fld>
            <a:endParaRPr lang="de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32</a:t>
            </a:fld>
            <a:endParaRPr lang="de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33</a:t>
            </a:fld>
            <a:endParaRPr lang="de-C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de-C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-Fluorobenzenesulfonimide</a:t>
            </a:r>
          </a:p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34</a:t>
            </a:fld>
            <a:endParaRPr lang="de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35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36</a:t>
            </a:fld>
            <a:endParaRPr lang="de-C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37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Breakthrough design</a:t>
            </a:r>
            <a:r>
              <a:rPr lang="de-DE" baseline="0" dirty="0" smtClean="0"/>
              <a:t> this chiral Ir catalyst, play two roles in reactions: </a:t>
            </a:r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Breakthrough design</a:t>
            </a:r>
            <a:r>
              <a:rPr lang="de-DE" baseline="0" dirty="0" smtClean="0"/>
              <a:t> this chiral Ir catalyst, play two roles in reactions: </a:t>
            </a:r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14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314-E3E7-4439-8D74-000249B7AB6C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029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8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512" y="2204864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 smtClean="0"/>
              <a:t>Recent Developments in Enantioselective Radical Reaction</a:t>
            </a:r>
            <a:r>
              <a:rPr lang="en-US" altLang="zh-CN" sz="4600" b="1" dirty="0" smtClean="0"/>
              <a:t>s</a:t>
            </a:r>
            <a:endParaRPr lang="de-CH" sz="4600" b="1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119" y="4581128"/>
            <a:ext cx="6481762" cy="143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en-US" altLang="zh-CN" sz="2400" dirty="0" smtClean="0">
                <a:latin typeface="Trebuchet MS" pitchFamily="34" charset="0"/>
                <a:ea typeface="MS PGothic" pitchFamily="34" charset="-128"/>
              </a:rPr>
              <a:t>Wangqing Kong </a:t>
            </a:r>
          </a:p>
          <a:p>
            <a:pPr marL="0" indent="0"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en-US" altLang="zh-CN" sz="2400" dirty="0" smtClean="0">
                <a:latin typeface="Trebuchet MS" pitchFamily="34" charset="0"/>
                <a:ea typeface="MS PGothic" pitchFamily="34" charset="-128"/>
              </a:rPr>
              <a:t>Zhu’s group meeting</a:t>
            </a:r>
          </a:p>
          <a:p>
            <a:pPr marL="0" indent="0"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en-US" altLang="zh-CN" sz="2400" dirty="0">
                <a:latin typeface="Trebuchet MS" pitchFamily="34" charset="0"/>
                <a:ea typeface="MS PGothic" pitchFamily="34" charset="-128"/>
              </a:rPr>
              <a:t>2</a:t>
            </a:r>
            <a:r>
              <a:rPr lang="en-US" altLang="zh-CN" sz="2400" dirty="0" smtClean="0">
                <a:latin typeface="Trebuchet MS" pitchFamily="34" charset="0"/>
                <a:ea typeface="MS PGothic" pitchFamily="34" charset="-128"/>
              </a:rPr>
              <a:t>3</a:t>
            </a:r>
            <a:r>
              <a:rPr lang="en-US" altLang="zh-CN" sz="2400" baseline="30000" dirty="0" smtClean="0">
                <a:latin typeface="Trebuchet MS" pitchFamily="34" charset="0"/>
                <a:ea typeface="MS PGothic" pitchFamily="34" charset="-128"/>
              </a:rPr>
              <a:t>th</a:t>
            </a:r>
            <a:r>
              <a:rPr lang="en-US" altLang="zh-CN" sz="2400" dirty="0" smtClean="0">
                <a:latin typeface="Trebuchet MS" pitchFamily="34" charset="0"/>
                <a:ea typeface="MS PGothic" pitchFamily="34" charset="-128"/>
              </a:rPr>
              <a:t>, Feb, 2017</a:t>
            </a:r>
            <a:endParaRPr lang="en-US" altLang="zh-CN" sz="2400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6" name="图片 3" descr="epf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567358"/>
            <a:ext cx="29146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1870076"/>
            <a:ext cx="9144000" cy="46037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3999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694" y="6525344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FF"/>
                </a:solidFill>
              </a:rPr>
              <a:t>Thorsten </a:t>
            </a:r>
            <a:r>
              <a:rPr lang="en-US" sz="1500" b="1" dirty="0" smtClean="0">
                <a:solidFill>
                  <a:srgbClr val="0000FF"/>
                </a:solidFill>
              </a:rPr>
              <a:t>Bach</a:t>
            </a:r>
            <a:r>
              <a:rPr lang="en-US" sz="1500" dirty="0" smtClean="0"/>
              <a:t> et al</a:t>
            </a:r>
            <a:r>
              <a:rPr lang="de-DE" sz="1500" dirty="0" smtClean="0"/>
              <a:t>. </a:t>
            </a:r>
            <a:r>
              <a:rPr lang="de-DE" sz="1500" i="1" dirty="0"/>
              <a:t>Angew. Chem</a:t>
            </a:r>
            <a:r>
              <a:rPr lang="de-DE" sz="1500" i="1" dirty="0" smtClean="0"/>
              <a:t>. </a:t>
            </a:r>
            <a:r>
              <a:rPr lang="de-DE" sz="1500" i="1" dirty="0"/>
              <a:t>Int. Ed. </a:t>
            </a:r>
            <a:r>
              <a:rPr lang="de-DE" sz="1500" b="1" dirty="0" smtClean="0"/>
              <a:t>2004</a:t>
            </a:r>
            <a:r>
              <a:rPr lang="de-DE" sz="1500" dirty="0" smtClean="0"/>
              <a:t>, </a:t>
            </a:r>
            <a:r>
              <a:rPr lang="en-US" sz="1500" i="1" dirty="0" smtClean="0"/>
              <a:t>43</a:t>
            </a:r>
            <a:r>
              <a:rPr lang="en-US" sz="1500" dirty="0"/>
              <a:t>, 5849.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3814775"/>
            <a:ext cx="180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Inductive Model:</a:t>
            </a:r>
            <a:endParaRPr lang="en-US" b="1" dirty="0">
              <a:solidFill>
                <a:srgbClr val="FF33CC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33" y="1196752"/>
            <a:ext cx="5250347" cy="13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5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2.1 </a:t>
            </a:r>
            <a:r>
              <a:rPr lang="en-US" sz="2000" b="1" dirty="0"/>
              <a:t>Hydrogen Bond </a:t>
            </a:r>
            <a:r>
              <a:rPr lang="en-US" sz="2000" b="1" dirty="0" smtClean="0"/>
              <a:t>Mediated</a:t>
            </a:r>
            <a:r>
              <a:rPr lang="en-US" sz="2000" dirty="0"/>
              <a:t> </a:t>
            </a:r>
            <a:r>
              <a:rPr lang="en-US" sz="2000" b="1" dirty="0" smtClean="0"/>
              <a:t>Enantioselective Radical Cyclization</a:t>
            </a:r>
            <a:endParaRPr lang="en-US" sz="2000" b="1" dirty="0"/>
          </a:p>
        </p:txBody>
      </p:sp>
      <p:pic>
        <p:nvPicPr>
          <p:cNvPr id="11" name="图片 1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0345" y="2429492"/>
            <a:ext cx="2135751" cy="1287540"/>
          </a:xfrm>
          <a:prstGeom prst="rect">
            <a:avLst/>
          </a:prstGeom>
        </p:spPr>
      </p:pic>
      <p:pic>
        <p:nvPicPr>
          <p:cNvPr id="16" name="图片 15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9800" y="3789040"/>
            <a:ext cx="2842360" cy="2272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075" y="6165304"/>
            <a:ext cx="5332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T</a:t>
            </a:r>
            <a:r>
              <a:rPr lang="en-US" sz="1400" b="1" dirty="0" smtClean="0"/>
              <a:t>he </a:t>
            </a:r>
            <a:r>
              <a:rPr lang="en-US" sz="1400" b="1" dirty="0"/>
              <a:t>reagent was completely (&gt;90%) </a:t>
            </a:r>
            <a:r>
              <a:rPr lang="en-US" sz="1400" b="1" dirty="0" smtClean="0"/>
              <a:t>recovered (</a:t>
            </a:r>
            <a:r>
              <a:rPr lang="en-US" sz="1400" b="1" dirty="0"/>
              <a:t>2.5 </a:t>
            </a:r>
            <a:r>
              <a:rPr lang="en-US" altLang="zh-CN" sz="1400" b="1" dirty="0"/>
              <a:t>equiv. were used</a:t>
            </a:r>
            <a:r>
              <a:rPr lang="en-US" sz="1400" b="1" dirty="0" smtClean="0"/>
              <a:t>).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434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5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2.1 </a:t>
            </a:r>
            <a:r>
              <a:rPr lang="en-US" sz="2000" b="1" dirty="0"/>
              <a:t>Hydrogen Bond </a:t>
            </a:r>
            <a:r>
              <a:rPr lang="en-US" sz="2000" b="1" dirty="0" smtClean="0"/>
              <a:t>Mediated</a:t>
            </a:r>
            <a:r>
              <a:rPr lang="en-US" sz="2000" dirty="0"/>
              <a:t> </a:t>
            </a:r>
            <a:r>
              <a:rPr lang="en-US" sz="2000" b="1" dirty="0" smtClean="0"/>
              <a:t>Enantioselective Radical Cyclization</a:t>
            </a:r>
            <a:endParaRPr lang="en-US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676" y="2060848"/>
            <a:ext cx="5832648" cy="21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359176" y="1444134"/>
            <a:ext cx="4239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Single Electron Transfer Photosensitization</a:t>
            </a:r>
            <a:endParaRPr lang="de-CH" b="1" dirty="0"/>
          </a:p>
        </p:txBody>
      </p:sp>
      <p:sp>
        <p:nvSpPr>
          <p:cNvPr id="17" name="矩形 16"/>
          <p:cNvSpPr/>
          <p:nvPr/>
        </p:nvSpPr>
        <p:spPr>
          <a:xfrm>
            <a:off x="1547664" y="6300028"/>
            <a:ext cx="564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Patrick S. Mariano et al. </a:t>
            </a:r>
            <a:r>
              <a:rPr lang="de-CH" i="1" dirty="0" smtClean="0"/>
              <a:t>J. Am. Chem. Soc</a:t>
            </a:r>
            <a:r>
              <a:rPr lang="de-CH" dirty="0" smtClean="0"/>
              <a:t>. </a:t>
            </a:r>
            <a:r>
              <a:rPr lang="de-CH" b="1" dirty="0" smtClean="0"/>
              <a:t>1991</a:t>
            </a:r>
            <a:r>
              <a:rPr lang="de-CH" dirty="0" smtClean="0"/>
              <a:t>, </a:t>
            </a:r>
            <a:r>
              <a:rPr lang="de-CH" i="1" dirty="0" smtClean="0"/>
              <a:t>113</a:t>
            </a:r>
            <a:r>
              <a:rPr lang="de-CH" dirty="0" smtClean="0"/>
              <a:t>, 8847</a:t>
            </a:r>
            <a:r>
              <a:rPr lang="de-DE" dirty="0" smtClean="0"/>
              <a:t>.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2" y="4486168"/>
            <a:ext cx="4675566" cy="14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4289506" cy="14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525344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FF"/>
                </a:solidFill>
              </a:rPr>
              <a:t>Thorsten Bach</a:t>
            </a:r>
            <a:r>
              <a:rPr lang="en-US" sz="1500" dirty="0"/>
              <a:t> et al</a:t>
            </a:r>
            <a:r>
              <a:rPr lang="de-DE" sz="1500" dirty="0"/>
              <a:t>. </a:t>
            </a:r>
            <a:r>
              <a:rPr lang="en-US" sz="1500" i="1" dirty="0" smtClean="0"/>
              <a:t>Nature </a:t>
            </a:r>
            <a:r>
              <a:rPr lang="en-US" sz="1500" b="1" dirty="0" smtClean="0"/>
              <a:t>2005</a:t>
            </a:r>
            <a:r>
              <a:rPr lang="en-US" sz="1500" dirty="0"/>
              <a:t>, </a:t>
            </a:r>
            <a:r>
              <a:rPr lang="en-US" sz="1500" i="1" dirty="0"/>
              <a:t>436</a:t>
            </a:r>
            <a:r>
              <a:rPr lang="en-US" sz="1500" dirty="0"/>
              <a:t>, 1139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9557"/>
            <a:ext cx="5688632" cy="18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1" y="2964528"/>
            <a:ext cx="241438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2780928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</a:rPr>
              <a:t>PET </a:t>
            </a:r>
            <a:r>
              <a:rPr lang="de-CH" sz="1400" b="1" dirty="0" smtClean="0">
                <a:solidFill>
                  <a:srgbClr val="FF33CC"/>
                </a:solidFill>
              </a:rPr>
              <a:t>sensitized</a:t>
            </a:r>
            <a:r>
              <a:rPr lang="en-US" sz="1400" b="1" dirty="0" smtClean="0">
                <a:solidFill>
                  <a:srgbClr val="FF33CC"/>
                </a:solidFill>
              </a:rPr>
              <a:t> Catalyst:</a:t>
            </a:r>
            <a:endParaRPr lang="en-US" sz="1400" b="1" dirty="0">
              <a:solidFill>
                <a:srgbClr val="FF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7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2.1 </a:t>
            </a:r>
            <a:r>
              <a:rPr lang="en-US" sz="2000" b="1" dirty="0"/>
              <a:t>Hydrogen Bond </a:t>
            </a:r>
            <a:r>
              <a:rPr lang="en-US" sz="2000" b="1" dirty="0" smtClean="0"/>
              <a:t>Mediated</a:t>
            </a:r>
            <a:r>
              <a:rPr lang="en-US" sz="2000" dirty="0"/>
              <a:t> </a:t>
            </a:r>
            <a:r>
              <a:rPr lang="en-US" sz="2000" b="1" dirty="0" smtClean="0"/>
              <a:t>Enantioselective Radical Cyclization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79" y="2592690"/>
            <a:ext cx="3346801" cy="923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5" y="3612600"/>
            <a:ext cx="3805572" cy="105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2.1 </a:t>
            </a:r>
            <a:r>
              <a:rPr lang="en-US" sz="2000" b="1" dirty="0"/>
              <a:t>Hydrogen Bond </a:t>
            </a:r>
            <a:r>
              <a:rPr lang="en-US" sz="2000" b="1" dirty="0" smtClean="0"/>
              <a:t>Mediated</a:t>
            </a:r>
            <a:r>
              <a:rPr lang="en-US" sz="2000" dirty="0"/>
              <a:t> </a:t>
            </a:r>
            <a:r>
              <a:rPr lang="en-US" sz="2000" b="1" dirty="0" smtClean="0"/>
              <a:t>Enantioselective Radical Cyclization</a:t>
            </a:r>
            <a:endParaRPr lang="en-US" sz="2000" b="1" dirty="0"/>
          </a:p>
        </p:txBody>
      </p:sp>
      <p:pic>
        <p:nvPicPr>
          <p:cNvPr id="5122" name="Picture 2" descr="Link to full-size graphical 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9" y="4005064"/>
            <a:ext cx="3985482" cy="22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24" y="1256915"/>
            <a:ext cx="4824537" cy="130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12" y="6381328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FF"/>
                </a:solidFill>
              </a:rPr>
              <a:t>Thorsten Bach</a:t>
            </a:r>
            <a:r>
              <a:rPr lang="en-US" sz="1500" dirty="0" smtClean="0"/>
              <a:t> et al</a:t>
            </a:r>
            <a:r>
              <a:rPr lang="de-DE" sz="1500" dirty="0" smtClean="0"/>
              <a:t>. </a:t>
            </a:r>
            <a:r>
              <a:rPr lang="de-DE" sz="1500" i="1" dirty="0" smtClean="0"/>
              <a:t>Angew</a:t>
            </a:r>
            <a:r>
              <a:rPr lang="de-DE" sz="1500" i="1" dirty="0"/>
              <a:t>. Chem. Int. Ed</a:t>
            </a:r>
            <a:r>
              <a:rPr lang="de-DE" sz="1500" dirty="0"/>
              <a:t>. </a:t>
            </a:r>
            <a:r>
              <a:rPr lang="de-DE" sz="1500" b="1" dirty="0"/>
              <a:t>2009</a:t>
            </a:r>
            <a:r>
              <a:rPr lang="de-DE" sz="1500" dirty="0"/>
              <a:t>, </a:t>
            </a:r>
            <a:r>
              <a:rPr lang="de-DE" sz="1500" i="1" dirty="0"/>
              <a:t>48</a:t>
            </a:r>
            <a:r>
              <a:rPr lang="de-DE" sz="1500" dirty="0"/>
              <a:t>, </a:t>
            </a:r>
            <a:r>
              <a:rPr lang="de-DE" sz="1500" dirty="0" smtClean="0"/>
              <a:t>6640.</a:t>
            </a:r>
            <a:endParaRPr lang="en-US" sz="15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8975" y="2536558"/>
            <a:ext cx="2459074" cy="12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8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211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FF"/>
                </a:solidFill>
              </a:rPr>
              <a:t>David W. C. </a:t>
            </a:r>
            <a:r>
              <a:rPr lang="en-US" sz="1500" b="1" dirty="0" smtClean="0">
                <a:solidFill>
                  <a:srgbClr val="0000FF"/>
                </a:solidFill>
              </a:rPr>
              <a:t>MacMillan </a:t>
            </a:r>
            <a:r>
              <a:rPr lang="en-US" sz="1500" dirty="0" smtClean="0"/>
              <a:t>et al.</a:t>
            </a:r>
            <a:r>
              <a:rPr lang="fr-CH" sz="1500" dirty="0" smtClean="0"/>
              <a:t> </a:t>
            </a:r>
            <a:r>
              <a:rPr lang="fr-CH" sz="1500" i="1" dirty="0" smtClean="0"/>
              <a:t>Science </a:t>
            </a:r>
            <a:r>
              <a:rPr lang="fr-CH" sz="1500" b="1" dirty="0"/>
              <a:t>2007</a:t>
            </a:r>
            <a:r>
              <a:rPr lang="fr-CH" sz="1500" dirty="0"/>
              <a:t>, </a:t>
            </a:r>
            <a:r>
              <a:rPr lang="fr-CH" sz="1500" i="1" dirty="0"/>
              <a:t>316</a:t>
            </a:r>
            <a:r>
              <a:rPr lang="fr-CH" sz="1500" dirty="0"/>
              <a:t>, 582.</a:t>
            </a:r>
            <a:endParaRPr lang="en-US" sz="1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47" y="1268760"/>
            <a:ext cx="5112568" cy="9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2.2  </a:t>
            </a:r>
            <a:r>
              <a:rPr lang="en-US" sz="2000" b="1" dirty="0" smtClean="0"/>
              <a:t>Singly Occupied Molecular Orbital </a:t>
            </a:r>
            <a:r>
              <a:rPr lang="en-US" sz="2000" b="1" dirty="0"/>
              <a:t>(SOMO) </a:t>
            </a:r>
            <a:r>
              <a:rPr lang="en-US" sz="2000" b="1" dirty="0" smtClean="0"/>
              <a:t>Activation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31853"/>
            <a:ext cx="1365650" cy="89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69" y="2241051"/>
            <a:ext cx="4341534" cy="42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224" y="4633391"/>
            <a:ext cx="1503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enamine catalysis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3985319"/>
            <a:ext cx="1471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iminium catalysis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4261" y="2905199"/>
            <a:ext cx="1338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SOMO </a:t>
            </a:r>
            <a:r>
              <a:rPr lang="en-US" sz="1400" b="1" dirty="0">
                <a:solidFill>
                  <a:srgbClr val="FF0000"/>
                </a:solidFill>
              </a:rPr>
              <a:t>catalysis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81328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</a:rPr>
              <a:t>Mukund</a:t>
            </a:r>
            <a:r>
              <a:rPr lang="en-US" sz="1500" b="1" dirty="0">
                <a:solidFill>
                  <a:srgbClr val="0000FF"/>
                </a:solidFill>
              </a:rPr>
              <a:t> P. </a:t>
            </a:r>
            <a:r>
              <a:rPr lang="en-US" sz="1500" b="1" dirty="0" err="1" smtClean="0">
                <a:solidFill>
                  <a:srgbClr val="0000FF"/>
                </a:solidFill>
              </a:rPr>
              <a:t>Sibi</a:t>
            </a:r>
            <a:r>
              <a:rPr lang="en-US" sz="1500" dirty="0"/>
              <a:t> </a:t>
            </a:r>
            <a:r>
              <a:rPr lang="en-US" sz="1500" dirty="0" smtClean="0"/>
              <a:t>et al. </a:t>
            </a:r>
            <a:r>
              <a:rPr lang="de-DE" sz="1500" i="1" dirty="0" smtClean="0"/>
              <a:t>J</a:t>
            </a:r>
            <a:r>
              <a:rPr lang="de-DE" sz="1500" i="1" dirty="0"/>
              <a:t>. Am. Chem. Soc. </a:t>
            </a:r>
            <a:r>
              <a:rPr lang="de-DE" sz="1500" b="1" dirty="0"/>
              <a:t>2007</a:t>
            </a:r>
            <a:r>
              <a:rPr lang="de-DE" sz="1500" dirty="0"/>
              <a:t>, </a:t>
            </a:r>
            <a:r>
              <a:rPr lang="de-DE" sz="1500" i="1" dirty="0"/>
              <a:t>129</a:t>
            </a:r>
            <a:r>
              <a:rPr lang="de-DE" sz="1500" dirty="0"/>
              <a:t>, 395.</a:t>
            </a:r>
            <a:endParaRPr lang="en-US" sz="1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76352"/>
            <a:ext cx="6773019" cy="144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5589"/>
            <a:ext cx="1714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52399"/>
            <a:ext cx="1858516" cy="15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2.2  </a:t>
            </a:r>
            <a:r>
              <a:rPr lang="en-US" sz="2000" b="1" dirty="0" smtClean="0"/>
              <a:t>Singly Occupied Molecular Orbital </a:t>
            </a:r>
            <a:r>
              <a:rPr lang="en-US" sz="2000" b="1" dirty="0"/>
              <a:t>(SOMO) </a:t>
            </a:r>
            <a:r>
              <a:rPr lang="en-US" sz="2000" b="1" dirty="0" smtClean="0"/>
              <a:t>Activation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78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2.2  </a:t>
            </a:r>
            <a:r>
              <a:rPr lang="en-US" sz="2000" b="1" dirty="0" smtClean="0"/>
              <a:t>Singly Occupied Molecular Orbital </a:t>
            </a:r>
            <a:r>
              <a:rPr lang="en-US" sz="2000" b="1" dirty="0"/>
              <a:t>(SOMO) </a:t>
            </a:r>
            <a:r>
              <a:rPr lang="en-US" sz="2000" b="1" dirty="0" smtClean="0"/>
              <a:t>Activation</a:t>
            </a:r>
            <a:endParaRPr lang="en-US" sz="20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1" y="1268760"/>
            <a:ext cx="4109546" cy="7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1521659"/>
            <a:ext cx="28888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J. Am. Chem.</a:t>
            </a:r>
            <a:r>
              <a:rPr lang="de-DE" sz="1500" i="1" dirty="0"/>
              <a:t>Soc. </a:t>
            </a:r>
            <a:r>
              <a:rPr lang="de-DE" sz="1500" b="1" dirty="0"/>
              <a:t>2007</a:t>
            </a:r>
            <a:r>
              <a:rPr lang="de-DE" sz="1500" dirty="0"/>
              <a:t>, </a:t>
            </a:r>
            <a:r>
              <a:rPr lang="de-DE" sz="1500" i="1" dirty="0"/>
              <a:t>129</a:t>
            </a:r>
            <a:r>
              <a:rPr lang="de-DE" sz="1500" dirty="0"/>
              <a:t>, 7004.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4" y="2087468"/>
            <a:ext cx="4400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2546" y="2345670"/>
            <a:ext cx="27910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J. Am. Chem.</a:t>
            </a:r>
            <a:r>
              <a:rPr lang="de-DE" sz="1500" i="1" dirty="0"/>
              <a:t>Soc. </a:t>
            </a:r>
            <a:r>
              <a:rPr lang="de-DE" sz="1500" b="1" dirty="0" smtClean="0"/>
              <a:t>2008</a:t>
            </a:r>
            <a:r>
              <a:rPr lang="de-DE" sz="1500" dirty="0" smtClean="0"/>
              <a:t>, </a:t>
            </a:r>
            <a:r>
              <a:rPr lang="de-DE" sz="1500" i="1" dirty="0" smtClean="0"/>
              <a:t>130</a:t>
            </a:r>
            <a:r>
              <a:rPr lang="de-DE" sz="1500" dirty="0" smtClean="0"/>
              <a:t>, 398. </a:t>
            </a:r>
            <a:endParaRPr lang="de-DE" sz="15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7" y="2996952"/>
            <a:ext cx="4371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52120" y="5949280"/>
            <a:ext cx="32587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i="1" dirty="0" smtClean="0"/>
              <a:t>J</a:t>
            </a:r>
            <a:r>
              <a:rPr lang="de-DE" sz="1500" i="1" dirty="0"/>
              <a:t>. Am. Chem. Soc. </a:t>
            </a:r>
            <a:r>
              <a:rPr lang="de-DE" sz="1500" b="1" dirty="0"/>
              <a:t>2010</a:t>
            </a:r>
            <a:r>
              <a:rPr lang="de-DE" sz="1500" dirty="0"/>
              <a:t>, </a:t>
            </a:r>
            <a:r>
              <a:rPr lang="de-DE" sz="1500" i="1" dirty="0"/>
              <a:t>132</a:t>
            </a:r>
            <a:r>
              <a:rPr lang="de-DE" sz="1500" dirty="0"/>
              <a:t>, 5027.</a:t>
            </a:r>
            <a:endParaRPr lang="en-US" sz="15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4229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80112" y="3969931"/>
            <a:ext cx="31797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Angew. </a:t>
            </a:r>
            <a:r>
              <a:rPr lang="en-US" sz="1500" i="1" dirty="0" smtClean="0"/>
              <a:t>Chem.</a:t>
            </a:r>
            <a:r>
              <a:rPr lang="it-IT" sz="1500" i="1" dirty="0" smtClean="0"/>
              <a:t>Int</a:t>
            </a:r>
            <a:r>
              <a:rPr lang="it-IT" sz="1500" i="1" dirty="0"/>
              <a:t>. Ed. </a:t>
            </a:r>
            <a:r>
              <a:rPr lang="it-IT" sz="1500" b="1" dirty="0"/>
              <a:t>2009</a:t>
            </a:r>
            <a:r>
              <a:rPr lang="it-IT" sz="1500" dirty="0"/>
              <a:t>, </a:t>
            </a:r>
            <a:r>
              <a:rPr lang="it-IT" sz="1500" i="1" dirty="0"/>
              <a:t>48</a:t>
            </a:r>
            <a:r>
              <a:rPr lang="it-IT" sz="1500" dirty="0"/>
              <a:t>, 5121.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3" y="4725144"/>
            <a:ext cx="4341545" cy="212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9805" y="3264784"/>
            <a:ext cx="29866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J. Am. Chem. Soc. </a:t>
            </a:r>
            <a:r>
              <a:rPr lang="en-US" sz="1500" b="1" dirty="0"/>
              <a:t>2009</a:t>
            </a:r>
            <a:r>
              <a:rPr lang="en-US" sz="1500" dirty="0"/>
              <a:t>, </a:t>
            </a:r>
            <a:r>
              <a:rPr lang="en-US" sz="1500" i="1" dirty="0"/>
              <a:t>131</a:t>
            </a:r>
            <a:r>
              <a:rPr lang="en-US" sz="1500" dirty="0"/>
              <a:t>, 11332.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9805" y="4797152"/>
            <a:ext cx="29866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J. Am. Chem. Soc. </a:t>
            </a:r>
            <a:r>
              <a:rPr lang="en-US" sz="1500" b="1" dirty="0"/>
              <a:t>2009</a:t>
            </a:r>
            <a:r>
              <a:rPr lang="en-US" sz="1500" dirty="0"/>
              <a:t>, </a:t>
            </a:r>
            <a:r>
              <a:rPr lang="en-US" sz="1500" i="1" dirty="0"/>
              <a:t>131</a:t>
            </a:r>
            <a:r>
              <a:rPr lang="en-US" sz="1500" dirty="0"/>
              <a:t>, </a:t>
            </a:r>
            <a:r>
              <a:rPr lang="de-DE" sz="1500" dirty="0"/>
              <a:t>11640</a:t>
            </a:r>
            <a:r>
              <a:rPr lang="de-DE" sz="1500" dirty="0" smtClean="0"/>
              <a:t>.</a:t>
            </a:r>
          </a:p>
          <a:p>
            <a:r>
              <a:rPr lang="de-DE" sz="1500" i="1" dirty="0"/>
              <a:t>J. Am. Chem. Soc.</a:t>
            </a:r>
            <a:r>
              <a:rPr lang="de-DE" sz="1500" dirty="0"/>
              <a:t>, </a:t>
            </a:r>
            <a:r>
              <a:rPr lang="de-DE" sz="1500" b="1" dirty="0"/>
              <a:t>2010</a:t>
            </a:r>
            <a:r>
              <a:rPr lang="de-DE" sz="1500" dirty="0"/>
              <a:t>, </a:t>
            </a:r>
            <a:r>
              <a:rPr lang="de-DE" sz="1500" i="1" dirty="0"/>
              <a:t>132</a:t>
            </a:r>
            <a:r>
              <a:rPr lang="de-DE" sz="1500" dirty="0"/>
              <a:t>, 6001.</a:t>
            </a:r>
            <a:r>
              <a:rPr lang="de-DE" sz="1500" dirty="0" smtClean="0"/>
              <a:t> 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7182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2.3  </a:t>
            </a:r>
            <a:r>
              <a:rPr lang="en-US" sz="2000" b="1" dirty="0"/>
              <a:t>I</a:t>
            </a:r>
            <a:r>
              <a:rPr lang="en-US" sz="2000" b="1" dirty="0" smtClean="0"/>
              <a:t>ncorporating Photoredox Catalysis with Organocatalysis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6309320"/>
            <a:ext cx="9289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FF"/>
                </a:solidFill>
              </a:rPr>
              <a:t>David W. C. MacMillan </a:t>
            </a:r>
            <a:r>
              <a:rPr lang="en-US" sz="1500" dirty="0"/>
              <a:t>et al.</a:t>
            </a:r>
            <a:r>
              <a:rPr lang="fr-CH" sz="1500" dirty="0"/>
              <a:t> </a:t>
            </a:r>
            <a:r>
              <a:rPr lang="en-US" sz="1500" i="1" dirty="0" smtClean="0"/>
              <a:t>Science </a:t>
            </a:r>
            <a:r>
              <a:rPr lang="en-US" sz="1500" b="1" dirty="0"/>
              <a:t>2008</a:t>
            </a:r>
            <a:r>
              <a:rPr lang="en-US" sz="1500" dirty="0"/>
              <a:t>, </a:t>
            </a:r>
            <a:r>
              <a:rPr lang="en-US" sz="1500" i="1" dirty="0"/>
              <a:t>322</a:t>
            </a:r>
            <a:r>
              <a:rPr lang="en-US" sz="1500" dirty="0"/>
              <a:t>, 77.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6349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79613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0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2.3  </a:t>
            </a:r>
            <a:r>
              <a:rPr lang="en-US" sz="2000" b="1" dirty="0"/>
              <a:t>I</a:t>
            </a:r>
            <a:r>
              <a:rPr lang="en-US" sz="2000" b="1" dirty="0" smtClean="0"/>
              <a:t>ncorporating Photoredox Catalysis with Organocatalysis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-108520" y="6490211"/>
            <a:ext cx="9289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FF"/>
                </a:solidFill>
              </a:rPr>
              <a:t>David W. C. MacMillan </a:t>
            </a:r>
            <a:r>
              <a:rPr lang="en-US" sz="1500" dirty="0"/>
              <a:t>et al.</a:t>
            </a:r>
            <a:r>
              <a:rPr lang="fr-CH" sz="1500" dirty="0"/>
              <a:t> </a:t>
            </a:r>
            <a:r>
              <a:rPr lang="en-US" sz="1500" i="1" dirty="0" smtClean="0"/>
              <a:t>Science </a:t>
            </a:r>
            <a:r>
              <a:rPr lang="en-US" sz="1500" b="1" dirty="0"/>
              <a:t>2008</a:t>
            </a:r>
            <a:r>
              <a:rPr lang="en-US" sz="1500" dirty="0"/>
              <a:t>, </a:t>
            </a:r>
            <a:r>
              <a:rPr lang="en-US" sz="1500" i="1" dirty="0"/>
              <a:t>322</a:t>
            </a:r>
            <a:r>
              <a:rPr lang="en-US" sz="1500" dirty="0"/>
              <a:t>, 77.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976664" cy="511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288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2. </a:t>
            </a:r>
            <a:r>
              <a:rPr lang="en-US" sz="2800" b="1" dirty="0"/>
              <a:t>Organocatalysis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2.3  </a:t>
            </a:r>
            <a:r>
              <a:rPr lang="en-US" sz="2000" b="1" dirty="0"/>
              <a:t>I</a:t>
            </a:r>
            <a:r>
              <a:rPr lang="en-US" sz="2000" b="1" dirty="0" smtClean="0"/>
              <a:t>ncorporating Photoredox Catalysis with Organocatalysis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047656" y="213285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/>
              <a:t>J. Am. </a:t>
            </a:r>
            <a:r>
              <a:rPr lang="en-US" sz="1500" i="1" dirty="0" err="1" smtClean="0"/>
              <a:t>Chem.Soc</a:t>
            </a:r>
            <a:r>
              <a:rPr lang="en-US" sz="1500" i="1" dirty="0"/>
              <a:t>. </a:t>
            </a:r>
            <a:r>
              <a:rPr lang="en-US" sz="1500" b="1" dirty="0"/>
              <a:t>2009</a:t>
            </a:r>
            <a:r>
              <a:rPr lang="en-US" sz="1500" dirty="0"/>
              <a:t>, </a:t>
            </a:r>
            <a:r>
              <a:rPr lang="en-US" sz="1500" i="1" dirty="0"/>
              <a:t>131</a:t>
            </a:r>
            <a:r>
              <a:rPr lang="en-US" sz="1500" dirty="0"/>
              <a:t>, 10875</a:t>
            </a:r>
            <a:r>
              <a:rPr lang="en-US" dirty="0"/>
              <a:t>.</a:t>
            </a:r>
          </a:p>
        </p:txBody>
      </p:sp>
      <p:pic>
        <p:nvPicPr>
          <p:cNvPr id="12293" name="Picture 5" descr="Abstrac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21088"/>
            <a:ext cx="522638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49888" y="4797152"/>
            <a:ext cx="32941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i="1" dirty="0"/>
              <a:t>J. Am. Chem. Soc.</a:t>
            </a:r>
            <a:r>
              <a:rPr lang="de-DE" sz="1500" dirty="0"/>
              <a:t>, </a:t>
            </a:r>
            <a:r>
              <a:rPr lang="de-DE" sz="1500" b="1" dirty="0"/>
              <a:t>2010</a:t>
            </a:r>
            <a:r>
              <a:rPr lang="de-DE" sz="1500" dirty="0"/>
              <a:t>, </a:t>
            </a:r>
            <a:r>
              <a:rPr lang="de-DE" sz="1500" i="1" dirty="0" smtClean="0"/>
              <a:t>132</a:t>
            </a:r>
            <a:r>
              <a:rPr lang="de-DE" sz="1500" dirty="0" smtClean="0"/>
              <a:t>, 13600.</a:t>
            </a:r>
            <a:endParaRPr lang="en-US" sz="1500" dirty="0"/>
          </a:p>
        </p:txBody>
      </p:sp>
      <p:pic>
        <p:nvPicPr>
          <p:cNvPr id="12295" name="Picture 7" descr="Abstrac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9" y="1556792"/>
            <a:ext cx="5184576" cy="13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3140968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90-99% ee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5804088"/>
            <a:ext cx="11176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87-97%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35422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1040542"/>
            <a:ext cx="9144000" cy="46037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3999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6180" y="188640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4000" b="1" dirty="0" smtClean="0"/>
              <a:t>Outline</a:t>
            </a:r>
            <a:endParaRPr lang="de-CH" sz="4000" b="1" dirty="0"/>
          </a:p>
        </p:txBody>
      </p:sp>
      <p:sp>
        <p:nvSpPr>
          <p:cNvPr id="4" name="矩形 3"/>
          <p:cNvSpPr/>
          <p:nvPr/>
        </p:nvSpPr>
        <p:spPr>
          <a:xfrm>
            <a:off x="216024" y="1404059"/>
            <a:ext cx="918051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 smtClean="0"/>
              <a:t>1. I</a:t>
            </a:r>
            <a:r>
              <a:rPr lang="en-US" altLang="zh-CN" sz="2800" b="1" dirty="0" smtClean="0"/>
              <a:t>ntroduction</a:t>
            </a:r>
            <a:endParaRPr lang="de-CH" sz="2800" b="1" dirty="0" smtClean="0"/>
          </a:p>
          <a:p>
            <a:pPr>
              <a:lnSpc>
                <a:spcPct val="200000"/>
              </a:lnSpc>
            </a:pPr>
            <a:r>
              <a:rPr lang="de-CH" sz="3000" b="1" dirty="0" smtClean="0"/>
              <a:t>2. </a:t>
            </a:r>
            <a:r>
              <a:rPr lang="de-CH" sz="2800" b="1" dirty="0" smtClean="0"/>
              <a:t>Methods for C</a:t>
            </a:r>
            <a:r>
              <a:rPr lang="de-DE" altLang="zh-CN" sz="2800" b="1" dirty="0" smtClean="0"/>
              <a:t>ontrol of </a:t>
            </a:r>
            <a:r>
              <a:rPr lang="de-CH" sz="2800" b="1" dirty="0" smtClean="0"/>
              <a:t>Asymmetr</a:t>
            </a:r>
            <a:r>
              <a:rPr lang="de-DE" altLang="zh-CN" sz="2800" b="1" dirty="0" smtClean="0"/>
              <a:t>y </a:t>
            </a:r>
            <a:r>
              <a:rPr lang="en-US" altLang="zh-CN" sz="2800" b="1" dirty="0" smtClean="0"/>
              <a:t>in Radical Chemistry</a:t>
            </a:r>
            <a:endParaRPr lang="de-DE" altLang="zh-CN" sz="2800" b="1" dirty="0" smtClean="0"/>
          </a:p>
          <a:p>
            <a:pPr>
              <a:lnSpc>
                <a:spcPct val="150000"/>
              </a:lnSpc>
            </a:pPr>
            <a:r>
              <a:rPr lang="de-DE" altLang="zh-CN" sz="2400" dirty="0" smtClean="0"/>
              <a:t>    </a:t>
            </a:r>
            <a:r>
              <a:rPr lang="de-DE" altLang="zh-CN" sz="2600" dirty="0" smtClean="0"/>
              <a:t>(1) </a:t>
            </a:r>
            <a:r>
              <a:rPr lang="de-CH" sz="2600" b="1" dirty="0" smtClean="0"/>
              <a:t>Chiral Lewis Acid Chelation</a:t>
            </a:r>
            <a:endParaRPr lang="de-DE" altLang="zh-CN" sz="2600" b="1" dirty="0" smtClean="0"/>
          </a:p>
          <a:p>
            <a:pPr>
              <a:lnSpc>
                <a:spcPct val="150000"/>
              </a:lnSpc>
            </a:pPr>
            <a:r>
              <a:rPr lang="de-DE" altLang="zh-CN" sz="2600" dirty="0" smtClean="0"/>
              <a:t>    (2) </a:t>
            </a:r>
            <a:r>
              <a:rPr lang="de-CH" sz="2600" b="1" dirty="0" smtClean="0"/>
              <a:t>Organocatalysis</a:t>
            </a:r>
            <a:r>
              <a:rPr lang="de-CH" sz="2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altLang="zh-CN" sz="2600" dirty="0" smtClean="0"/>
              <a:t>    (3) </a:t>
            </a:r>
            <a:r>
              <a:rPr lang="de-DE" altLang="zh-CN" sz="2600" b="1" dirty="0" smtClean="0"/>
              <a:t>Transition-Metal Catalysis</a:t>
            </a:r>
          </a:p>
          <a:p>
            <a:pPr>
              <a:lnSpc>
                <a:spcPct val="200000"/>
              </a:lnSpc>
            </a:pPr>
            <a:r>
              <a:rPr lang="de-CH" sz="2800" b="1" dirty="0" smtClean="0"/>
              <a:t>3. C</a:t>
            </a:r>
            <a:r>
              <a:rPr lang="en-US" altLang="zh-CN" sz="2800" b="1" dirty="0" smtClean="0"/>
              <a:t>onclusion</a:t>
            </a:r>
            <a:endParaRPr lang="de-DE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8375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3.1 Asymmetric Ni-Catalyzed Negishi Cross-Couplings</a:t>
            </a:r>
            <a:endParaRPr lang="en-US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7344816" cy="307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-36512" y="60840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 smtClean="0">
                <a:solidFill>
                  <a:srgbClr val="0000FF"/>
                </a:solidFill>
              </a:rPr>
              <a:t>Gregory C. Fu </a:t>
            </a:r>
            <a:r>
              <a:rPr lang="de-CH" dirty="0" smtClean="0"/>
              <a:t>et al. </a:t>
            </a:r>
            <a:r>
              <a:rPr lang="de-CH" i="1" dirty="0" smtClean="0"/>
              <a:t>J. Am. Chem. Soc.</a:t>
            </a:r>
            <a:r>
              <a:rPr lang="de-CH" dirty="0" smtClean="0"/>
              <a:t>, </a:t>
            </a:r>
            <a:r>
              <a:rPr lang="de-CH" b="1" dirty="0" smtClean="0"/>
              <a:t>2005</a:t>
            </a:r>
            <a:r>
              <a:rPr lang="de-CH" dirty="0" smtClean="0"/>
              <a:t>, </a:t>
            </a:r>
            <a:r>
              <a:rPr lang="de-CH" i="1" dirty="0" smtClean="0"/>
              <a:t>127</a:t>
            </a:r>
            <a:r>
              <a:rPr lang="de-CH" dirty="0" smtClean="0"/>
              <a:t>, 4594.</a:t>
            </a:r>
            <a:endParaRPr lang="de-CH" dirty="0"/>
          </a:p>
        </p:txBody>
      </p:sp>
      <p:sp>
        <p:nvSpPr>
          <p:cNvPr id="13" name="矩形 12"/>
          <p:cNvSpPr/>
          <p:nvPr/>
        </p:nvSpPr>
        <p:spPr>
          <a:xfrm>
            <a:off x="323528" y="1412776"/>
            <a:ext cx="4321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de-CH" b="1" dirty="0" smtClean="0"/>
              <a:t>-Bromo Amides with Organozinc Reagents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3.1 Asymmetric Ni-Catalyzed Negishi Cross-Couplings</a:t>
            </a:r>
            <a:endParaRPr lang="en-US" sz="2000" b="1" dirty="0"/>
          </a:p>
        </p:txBody>
      </p:sp>
      <p:sp>
        <p:nvSpPr>
          <p:cNvPr id="12" name="矩形 11"/>
          <p:cNvSpPr/>
          <p:nvPr/>
        </p:nvSpPr>
        <p:spPr>
          <a:xfrm>
            <a:off x="0" y="60119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 smtClean="0">
                <a:solidFill>
                  <a:srgbClr val="0000FF"/>
                </a:solidFill>
              </a:rPr>
              <a:t>Gregory C. Fu </a:t>
            </a:r>
            <a:r>
              <a:rPr lang="de-CH" dirty="0" smtClean="0"/>
              <a:t>et al. </a:t>
            </a:r>
            <a:r>
              <a:rPr lang="de-CH" i="1" dirty="0" smtClean="0"/>
              <a:t>J. Am. Chem. Soc.</a:t>
            </a:r>
            <a:r>
              <a:rPr lang="de-CH" dirty="0" smtClean="0"/>
              <a:t>, </a:t>
            </a:r>
            <a:r>
              <a:rPr lang="de-CH" b="1" dirty="0" smtClean="0"/>
              <a:t>2005</a:t>
            </a:r>
            <a:r>
              <a:rPr lang="de-CH" dirty="0" smtClean="0"/>
              <a:t>, </a:t>
            </a:r>
            <a:r>
              <a:rPr lang="de-CH" i="1" dirty="0" smtClean="0"/>
              <a:t>127</a:t>
            </a:r>
            <a:r>
              <a:rPr lang="de-CH" dirty="0" smtClean="0"/>
              <a:t>, 4594; </a:t>
            </a:r>
            <a:r>
              <a:rPr lang="de-CH" i="1" dirty="0" smtClean="0"/>
              <a:t>J. Am. Chem. Soc</a:t>
            </a:r>
            <a:r>
              <a:rPr lang="de-CH" b="1" dirty="0" smtClean="0"/>
              <a:t>. 2011</a:t>
            </a:r>
            <a:r>
              <a:rPr lang="de-CH" dirty="0" smtClean="0"/>
              <a:t>, </a:t>
            </a:r>
            <a:r>
              <a:rPr lang="de-CH" i="1" dirty="0" smtClean="0"/>
              <a:t>133</a:t>
            </a:r>
            <a:r>
              <a:rPr lang="de-CH" dirty="0" smtClean="0"/>
              <a:t>, 15362; </a:t>
            </a:r>
          </a:p>
          <a:p>
            <a:pPr algn="ctr"/>
            <a:r>
              <a:rPr lang="de-CH" i="1" dirty="0" smtClean="0"/>
              <a:t>J. Am. Chem. Soc</a:t>
            </a:r>
            <a:r>
              <a:rPr lang="de-CH" dirty="0" smtClean="0"/>
              <a:t>. </a:t>
            </a:r>
            <a:r>
              <a:rPr lang="de-CH" b="1" dirty="0" smtClean="0"/>
              <a:t>2014</a:t>
            </a:r>
            <a:r>
              <a:rPr lang="de-CH" dirty="0" smtClean="0"/>
              <a:t>, </a:t>
            </a:r>
            <a:r>
              <a:rPr lang="de-CH" i="1" dirty="0" smtClean="0"/>
              <a:t>136</a:t>
            </a:r>
            <a:r>
              <a:rPr lang="de-CH" dirty="0" smtClean="0"/>
              <a:t>, 16588.</a:t>
            </a:r>
          </a:p>
          <a:p>
            <a:pPr algn="ctr"/>
            <a:r>
              <a:rPr lang="de-CH" dirty="0" smtClean="0"/>
              <a:t>  </a:t>
            </a:r>
            <a:endParaRPr lang="de-CH" dirty="0"/>
          </a:p>
        </p:txBody>
      </p:sp>
      <p:sp>
        <p:nvSpPr>
          <p:cNvPr id="9" name="矩形 8"/>
          <p:cNvSpPr/>
          <p:nvPr/>
        </p:nvSpPr>
        <p:spPr>
          <a:xfrm>
            <a:off x="611560" y="1484784"/>
            <a:ext cx="278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33CC"/>
                </a:solidFill>
              </a:rPr>
              <a:t>Possible Reaction Pathway:</a:t>
            </a:r>
            <a:endParaRPr lang="de-CH" b="1" dirty="0">
              <a:solidFill>
                <a:srgbClr val="FF33C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670"/>
            <a:ext cx="5328592" cy="384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3.1 Asymmetric Ni-Catalyzed Negishi Cross-Couplings</a:t>
            </a:r>
            <a:endParaRPr lang="de-CH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51567" name="Object 15"/>
          <p:cNvGraphicFramePr>
            <a:graphicFrameLocks noChangeAspect="1"/>
          </p:cNvGraphicFramePr>
          <p:nvPr/>
        </p:nvGraphicFramePr>
        <p:xfrm>
          <a:off x="3059832" y="1412776"/>
          <a:ext cx="2952328" cy="251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2" name="CS ChemDraw Drawing" r:id="rId4" imgW="2189825" imgH="1883487" progId="ChemDraw.Document.6.0">
                  <p:embed/>
                </p:oleObj>
              </mc:Choice>
              <mc:Fallback>
                <p:oleObj name="CS ChemDraw Drawing" r:id="rId4" imgW="2189825" imgH="1883487" progId="ChemDraw.Document.6.0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12776"/>
                        <a:ext cx="2952328" cy="2514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9" name="Object 17"/>
          <p:cNvGraphicFramePr>
            <a:graphicFrameLocks noChangeAspect="1"/>
          </p:cNvGraphicFramePr>
          <p:nvPr/>
        </p:nvGraphicFramePr>
        <p:xfrm>
          <a:off x="35496" y="1412776"/>
          <a:ext cx="2843808" cy="247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3" name="CS ChemDraw Drawing" r:id="rId6" imgW="2198703" imgH="1915018" progId="ChemDraw.Document.6.0">
                  <p:embed/>
                </p:oleObj>
              </mc:Choice>
              <mc:Fallback>
                <p:oleObj name="CS ChemDraw Drawing" r:id="rId6" imgW="2198703" imgH="1915018" progId="ChemDraw.Document.6.0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412776"/>
                        <a:ext cx="2843808" cy="2476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0" name="Object 18"/>
          <p:cNvGraphicFramePr>
            <a:graphicFrameLocks noChangeAspect="1"/>
          </p:cNvGraphicFramePr>
          <p:nvPr/>
        </p:nvGraphicFramePr>
        <p:xfrm>
          <a:off x="6084168" y="4293096"/>
          <a:ext cx="2987824" cy="213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4" name="CS ChemDraw Drawing" r:id="rId8" imgW="2125709" imgH="1517924" progId="ChemDraw.Document.6.0">
                  <p:embed/>
                </p:oleObj>
              </mc:Choice>
              <mc:Fallback>
                <p:oleObj name="CS ChemDraw Drawing" r:id="rId8" imgW="2125709" imgH="1517924" progId="ChemDraw.Document.6.0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293096"/>
                        <a:ext cx="2987824" cy="2132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1" name="Object 19"/>
          <p:cNvGraphicFramePr>
            <a:graphicFrameLocks noChangeAspect="1"/>
          </p:cNvGraphicFramePr>
          <p:nvPr/>
        </p:nvGraphicFramePr>
        <p:xfrm>
          <a:off x="107504" y="4365104"/>
          <a:ext cx="2828458" cy="22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5" name="CS ChemDraw Drawing" r:id="rId10" imgW="2148889" imgH="1695778" progId="ChemDraw.Document.6.0">
                  <p:embed/>
                </p:oleObj>
              </mc:Choice>
              <mc:Fallback>
                <p:oleObj name="CS ChemDraw Drawing" r:id="rId10" imgW="2148889" imgH="1695778" progId="ChemDraw.Document.6.0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365104"/>
                        <a:ext cx="2828458" cy="22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2" name="Object 20"/>
          <p:cNvGraphicFramePr>
            <a:graphicFrameLocks noChangeAspect="1"/>
          </p:cNvGraphicFramePr>
          <p:nvPr/>
        </p:nvGraphicFramePr>
        <p:xfrm>
          <a:off x="6228184" y="1567698"/>
          <a:ext cx="2843808" cy="214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6" name="CS ChemDraw Drawing" r:id="rId12" imgW="2092171" imgH="1603156" progId="ChemDraw.Document.6.0">
                  <p:embed/>
                </p:oleObj>
              </mc:Choice>
              <mc:Fallback>
                <p:oleObj name="CS ChemDraw Drawing" r:id="rId12" imgW="2092171" imgH="1603156" progId="ChemDraw.Document.6.0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567698"/>
                        <a:ext cx="2843808" cy="2149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34426"/>
              </p:ext>
            </p:extLst>
          </p:nvPr>
        </p:nvGraphicFramePr>
        <p:xfrm>
          <a:off x="3131344" y="4365104"/>
          <a:ext cx="2881312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7" name="CS ChemDraw Drawing" r:id="rId14" imgW="2128668" imgH="1525314" progId="ChemDraw.Document.6.0">
                  <p:embed/>
                </p:oleObj>
              </mc:Choice>
              <mc:Fallback>
                <p:oleObj name="CS ChemDraw Drawing" r:id="rId14" imgW="2128668" imgH="1525314" progId="ChemDraw.Document.6.0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344" y="4365104"/>
                        <a:ext cx="2881312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3.1 Asymmetric Ni-Catalyzed Negishi Cross-Couplings</a:t>
            </a:r>
            <a:endParaRPr lang="de-CH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54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76331"/>
              </p:ext>
            </p:extLst>
          </p:nvPr>
        </p:nvGraphicFramePr>
        <p:xfrm>
          <a:off x="5076056" y="4077072"/>
          <a:ext cx="275272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5" name="CS ChemDraw Drawing" r:id="rId4" imgW="2213992" imgH="1563250" progId="ChemDraw.Document.6.0">
                  <p:embed/>
                </p:oleObj>
              </mc:Choice>
              <mc:Fallback>
                <p:oleObj name="CS ChemDraw Drawing" r:id="rId4" imgW="2213992" imgH="1563250" progId="ChemDraw.Document.6.0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77072"/>
                        <a:ext cx="2752725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29059"/>
              </p:ext>
            </p:extLst>
          </p:nvPr>
        </p:nvGraphicFramePr>
        <p:xfrm>
          <a:off x="179512" y="1628800"/>
          <a:ext cx="2757137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6" name="CS ChemDraw Drawing" r:id="rId6" imgW="2069483" imgH="1468656" progId="ChemDraw.Document.6.0">
                  <p:embed/>
                </p:oleObj>
              </mc:Choice>
              <mc:Fallback>
                <p:oleObj name="CS ChemDraw Drawing" r:id="rId6" imgW="2069483" imgH="1468656" progId="ChemDraw.Document.6.0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2757137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99139"/>
              </p:ext>
            </p:extLst>
          </p:nvPr>
        </p:nvGraphicFramePr>
        <p:xfrm>
          <a:off x="6372200" y="1340768"/>
          <a:ext cx="2663825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7" name="CS ChemDraw Drawing" r:id="rId8" imgW="2162206" imgH="1788894" progId="ChemDraw.Document.6.0">
                  <p:embed/>
                </p:oleObj>
              </mc:Choice>
              <mc:Fallback>
                <p:oleObj name="CS ChemDraw Drawing" r:id="rId8" imgW="2162206" imgH="1788894" progId="ChemDraw.Document.6.0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40768"/>
                        <a:ext cx="2663825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94418"/>
              </p:ext>
            </p:extLst>
          </p:nvPr>
        </p:nvGraphicFramePr>
        <p:xfrm>
          <a:off x="3203575" y="1556792"/>
          <a:ext cx="273685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8" name="CS ChemDraw Drawing" r:id="rId10" imgW="2203142" imgH="1605619" progId="ChemDraw.Document.6.0">
                  <p:embed/>
                </p:oleObj>
              </mc:Choice>
              <mc:Fallback>
                <p:oleObj name="CS ChemDraw Drawing" r:id="rId10" imgW="2203142" imgH="1605619" progId="ChemDraw.Document.6.0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556792"/>
                        <a:ext cx="273685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59925"/>
              </p:ext>
            </p:extLst>
          </p:nvPr>
        </p:nvGraphicFramePr>
        <p:xfrm>
          <a:off x="1547664" y="4293096"/>
          <a:ext cx="27193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9" name="CS ChemDraw Drawing" r:id="rId12" imgW="2127188" imgH="1408058" progId="ChemDraw.Document.6.0">
                  <p:embed/>
                </p:oleObj>
              </mc:Choice>
              <mc:Fallback>
                <p:oleObj name="CS ChemDraw Drawing" r:id="rId12" imgW="2127188" imgH="1408058" progId="ChemDraw.Document.6.0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293096"/>
                        <a:ext cx="27193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932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3.1 Asymmetric Nickel-Catalyzed Negishi Cross-Couplings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630512"/>
              </p:ext>
            </p:extLst>
          </p:nvPr>
        </p:nvGraphicFramePr>
        <p:xfrm>
          <a:off x="827584" y="1268760"/>
          <a:ext cx="304403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3" name="CS ChemDraw Drawing" r:id="rId4" imgW="2165658" imgH="1651438" progId="ChemDraw.Document.6.0">
                  <p:embed/>
                </p:oleObj>
              </mc:Choice>
              <mc:Fallback>
                <p:oleObj name="CS ChemDraw Drawing" r:id="rId4" imgW="2165658" imgH="1651438" progId="ChemDraw.Document.6.0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68760"/>
                        <a:ext cx="3044031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5771"/>
              </p:ext>
            </p:extLst>
          </p:nvPr>
        </p:nvGraphicFramePr>
        <p:xfrm>
          <a:off x="5004048" y="1556792"/>
          <a:ext cx="308360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4" name="CS ChemDraw Drawing" r:id="rId6" imgW="2104501" imgH="1334650" progId="ChemDraw.Document.6.0">
                  <p:embed/>
                </p:oleObj>
              </mc:Choice>
              <mc:Fallback>
                <p:oleObj name="CS ChemDraw Drawing" r:id="rId6" imgW="2104501" imgH="1334650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556792"/>
                        <a:ext cx="3083604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821450"/>
            <a:ext cx="5184576" cy="248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376628" y="6381328"/>
            <a:ext cx="249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i="1" dirty="0" smtClean="0"/>
              <a:t>Science </a:t>
            </a:r>
            <a:r>
              <a:rPr lang="de-CH" b="1" dirty="0" smtClean="0"/>
              <a:t>2016</a:t>
            </a:r>
            <a:r>
              <a:rPr lang="de-CH" i="1" dirty="0" smtClean="0"/>
              <a:t>, 354</a:t>
            </a:r>
            <a:r>
              <a:rPr lang="de-CH" dirty="0" smtClean="0"/>
              <a:t>, 1265.</a:t>
            </a:r>
            <a:endParaRPr lang="de-CH" dirty="0"/>
          </a:p>
        </p:txBody>
      </p:sp>
      <p:sp>
        <p:nvSpPr>
          <p:cNvPr id="2" name="Rectangle 1"/>
          <p:cNvSpPr/>
          <p:nvPr/>
        </p:nvSpPr>
        <p:spPr>
          <a:xfrm>
            <a:off x="179512" y="5345110"/>
            <a:ext cx="221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Alkylboronate esters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932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3.2 Asymmetric Cu-Catalyzed C-N Cross-Couplings </a:t>
            </a:r>
            <a:r>
              <a:rPr lang="en-US" sz="2000" b="1" dirty="0"/>
              <a:t>I</a:t>
            </a:r>
            <a:r>
              <a:rPr lang="en-US" sz="2000" b="1" dirty="0" smtClean="0"/>
              <a:t>nduced </a:t>
            </a:r>
            <a:r>
              <a:rPr lang="en-US" sz="2000" b="1" dirty="0"/>
              <a:t>by </a:t>
            </a:r>
            <a:r>
              <a:rPr lang="en-US" sz="2000" b="1" dirty="0" smtClean="0"/>
              <a:t>Visible </a:t>
            </a:r>
            <a:r>
              <a:rPr lang="en-US" sz="2000" b="1" dirty="0"/>
              <a:t>L</a:t>
            </a:r>
            <a:r>
              <a:rPr lang="en-US" sz="2000" b="1" dirty="0" smtClean="0"/>
              <a:t>ight</a:t>
            </a:r>
            <a:endParaRPr 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0" y="61653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Jonas C. Peters </a:t>
            </a:r>
            <a:r>
              <a:rPr lang="de-DE" altLang="zh-CN" b="1" dirty="0" smtClean="0">
                <a:solidFill>
                  <a:srgbClr val="0000FF"/>
                </a:solidFill>
              </a:rPr>
              <a:t>and</a:t>
            </a:r>
            <a:r>
              <a:rPr lang="en-US" b="1" dirty="0" smtClean="0">
                <a:solidFill>
                  <a:srgbClr val="0000FF"/>
                </a:solidFill>
              </a:rPr>
              <a:t> Gregory C. Fu </a:t>
            </a:r>
            <a:r>
              <a:rPr lang="de-DE" altLang="zh-CN" dirty="0" smtClean="0"/>
              <a:t>et al. </a:t>
            </a:r>
            <a:r>
              <a:rPr lang="de-CH" i="1" dirty="0" smtClean="0"/>
              <a:t>Science </a:t>
            </a:r>
            <a:r>
              <a:rPr lang="de-CH" b="1" i="1" dirty="0" smtClean="0"/>
              <a:t>2016</a:t>
            </a:r>
            <a:r>
              <a:rPr lang="de-CH" i="1" dirty="0" smtClean="0"/>
              <a:t>, 351</a:t>
            </a:r>
            <a:r>
              <a:rPr lang="de-CH" dirty="0" smtClean="0"/>
              <a:t>, 681.</a:t>
            </a:r>
            <a:endParaRPr lang="de-CH" dirty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03" y="1412776"/>
            <a:ext cx="80706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77072"/>
            <a:ext cx="1944216" cy="17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Jonas C. Peters </a:t>
            </a:r>
            <a:r>
              <a:rPr lang="de-DE" altLang="zh-CN" b="1" dirty="0" smtClean="0">
                <a:solidFill>
                  <a:srgbClr val="0000FF"/>
                </a:solidFill>
              </a:rPr>
              <a:t>and</a:t>
            </a:r>
            <a:r>
              <a:rPr lang="en-US" b="1" dirty="0" smtClean="0">
                <a:solidFill>
                  <a:srgbClr val="0000FF"/>
                </a:solidFill>
              </a:rPr>
              <a:t> Gregory C. Fu </a:t>
            </a:r>
            <a:r>
              <a:rPr lang="de-DE" altLang="zh-CN" dirty="0" smtClean="0"/>
              <a:t>et al. </a:t>
            </a:r>
            <a:r>
              <a:rPr lang="de-CH" i="1" dirty="0" smtClean="0"/>
              <a:t>Science </a:t>
            </a:r>
            <a:r>
              <a:rPr lang="de-CH" b="1" i="1" dirty="0" smtClean="0"/>
              <a:t>2016</a:t>
            </a:r>
            <a:r>
              <a:rPr lang="de-CH" i="1" dirty="0" smtClean="0"/>
              <a:t>, 351</a:t>
            </a:r>
            <a:r>
              <a:rPr lang="de-CH" dirty="0" smtClean="0"/>
              <a:t>, 681.</a:t>
            </a:r>
            <a:endParaRPr lang="de-CH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3960440" cy="33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25143"/>
            <a:ext cx="5976664" cy="17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3"/>
          <p:cNvSpPr/>
          <p:nvPr/>
        </p:nvSpPr>
        <p:spPr>
          <a:xfrm>
            <a:off x="0" y="796642"/>
            <a:ext cx="932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3.2 Asymmetric Cu-Catalyzed C-N Cross-Couplings </a:t>
            </a:r>
            <a:r>
              <a:rPr lang="en-US" sz="2000" b="1" dirty="0"/>
              <a:t>I</a:t>
            </a:r>
            <a:r>
              <a:rPr lang="en-US" sz="2000" b="1" dirty="0" smtClean="0"/>
              <a:t>nduced </a:t>
            </a:r>
            <a:r>
              <a:rPr lang="en-US" sz="2000" b="1" dirty="0"/>
              <a:t>by </a:t>
            </a:r>
            <a:r>
              <a:rPr lang="en-US" sz="2000" b="1" dirty="0" smtClean="0"/>
              <a:t>Visible </a:t>
            </a:r>
            <a:r>
              <a:rPr lang="en-US" sz="2000" b="1" dirty="0"/>
              <a:t>L</a:t>
            </a:r>
            <a:r>
              <a:rPr lang="en-US" sz="2000" b="1" dirty="0" smtClean="0"/>
              <a:t>ight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3.3  Copper-Catalyzed Asymmetric Oxytrifluoromethylation of Alkenes</a:t>
            </a:r>
            <a:endParaRPr 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051720" y="6309320"/>
            <a:ext cx="53064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500" b="1" dirty="0" smtClean="0">
                <a:solidFill>
                  <a:srgbClr val="0000FF"/>
                </a:solidFill>
              </a:rPr>
              <a:t>Stephen L. Buchwald </a:t>
            </a:r>
            <a:r>
              <a:rPr lang="de-CH" sz="1500" dirty="0" smtClean="0"/>
              <a:t>et al. </a:t>
            </a:r>
            <a:r>
              <a:rPr lang="de-CH" sz="1500" i="1" dirty="0" smtClean="0"/>
              <a:t>Angew. Chem. Int. Ed</a:t>
            </a:r>
            <a:r>
              <a:rPr lang="de-CH" sz="1500" dirty="0" smtClean="0"/>
              <a:t>. </a:t>
            </a:r>
            <a:r>
              <a:rPr lang="de-CH" sz="1500" b="1" dirty="0" smtClean="0"/>
              <a:t>2013</a:t>
            </a:r>
            <a:r>
              <a:rPr lang="de-CH" sz="1500" dirty="0" smtClean="0"/>
              <a:t>, </a:t>
            </a:r>
            <a:r>
              <a:rPr lang="de-CH" sz="1500" i="1" dirty="0" smtClean="0"/>
              <a:t>52</a:t>
            </a:r>
            <a:r>
              <a:rPr lang="de-CH" sz="1500" dirty="0" smtClean="0"/>
              <a:t>, 12655.</a:t>
            </a:r>
            <a:endParaRPr lang="de-CH" dirty="0"/>
          </a:p>
        </p:txBody>
      </p:sp>
      <p:pic>
        <p:nvPicPr>
          <p:cNvPr id="13" name="图片 12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84784"/>
            <a:ext cx="6984776" cy="2179812"/>
          </a:xfrm>
          <a:prstGeom prst="rect">
            <a:avLst/>
          </a:prstGeom>
        </p:spPr>
      </p:pic>
      <p:graphicFrame>
        <p:nvGraphicFramePr>
          <p:cNvPr id="7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82094"/>
              </p:ext>
            </p:extLst>
          </p:nvPr>
        </p:nvGraphicFramePr>
        <p:xfrm>
          <a:off x="179512" y="4365104"/>
          <a:ext cx="8784976" cy="152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CS ChemDraw Drawing" r:id="rId5" imgW="6643950" imgH="1151868" progId="ChemDraw.Document.6.0">
                  <p:embed/>
                </p:oleObj>
              </mc:Choice>
              <mc:Fallback>
                <p:oleObj name="CS ChemDraw Drawing" r:id="rId5" imgW="6643950" imgH="1151868" progId="ChemDraw.Document.6.0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365104"/>
                        <a:ext cx="8784976" cy="1523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848872" cy="46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18203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Stephen L. Buchwald </a:t>
            </a:r>
            <a:r>
              <a:rPr lang="de-CH" sz="1500" dirty="0" smtClean="0"/>
              <a:t>et al. </a:t>
            </a:r>
            <a:r>
              <a:rPr lang="de-CH" sz="1500" i="1" dirty="0" smtClean="0"/>
              <a:t>Angew. Chem. Int. Ed</a:t>
            </a:r>
            <a:r>
              <a:rPr lang="de-CH" sz="1500" dirty="0" smtClean="0"/>
              <a:t>. </a:t>
            </a:r>
            <a:r>
              <a:rPr lang="de-CH" sz="1500" b="1" dirty="0" smtClean="0"/>
              <a:t>2013</a:t>
            </a:r>
            <a:r>
              <a:rPr lang="de-CH" sz="1500" dirty="0" smtClean="0"/>
              <a:t>, </a:t>
            </a:r>
            <a:r>
              <a:rPr lang="de-CH" sz="1500" i="1" dirty="0" smtClean="0"/>
              <a:t>52</a:t>
            </a:r>
            <a:r>
              <a:rPr lang="de-CH" sz="1500" dirty="0" smtClean="0"/>
              <a:t>, 12655; </a:t>
            </a:r>
            <a:r>
              <a:rPr lang="de-CH" sz="1500" i="1" dirty="0" smtClean="0"/>
              <a:t>J. Am. Chem. Soc</a:t>
            </a:r>
            <a:r>
              <a:rPr lang="de-CH" sz="1500" dirty="0" smtClean="0"/>
              <a:t>. </a:t>
            </a:r>
            <a:r>
              <a:rPr lang="de-CH" sz="1500" b="1" dirty="0" smtClean="0"/>
              <a:t>2015</a:t>
            </a:r>
            <a:r>
              <a:rPr lang="de-CH" sz="1500" dirty="0" smtClean="0"/>
              <a:t>, </a:t>
            </a:r>
            <a:r>
              <a:rPr lang="de-CH" sz="1500" i="1" dirty="0" smtClean="0"/>
              <a:t>137</a:t>
            </a:r>
            <a:r>
              <a:rPr lang="de-CH" sz="1500" dirty="0" smtClean="0"/>
              <a:t>, 8069.</a:t>
            </a:r>
            <a:endParaRPr lang="de-CH" dirty="0"/>
          </a:p>
        </p:txBody>
      </p:sp>
      <p:sp>
        <p:nvSpPr>
          <p:cNvPr id="9" name="矩形 8"/>
          <p:cNvSpPr/>
          <p:nvPr/>
        </p:nvSpPr>
        <p:spPr>
          <a:xfrm>
            <a:off x="473991" y="1340768"/>
            <a:ext cx="229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33CC"/>
                </a:solidFill>
              </a:rPr>
              <a:t>Proposed mechanism</a:t>
            </a:r>
            <a:r>
              <a:rPr lang="de-DE" dirty="0" smtClean="0"/>
              <a:t>:</a:t>
            </a:r>
            <a:endParaRPr lang="de-CH" dirty="0"/>
          </a:p>
        </p:txBody>
      </p:sp>
      <p:sp>
        <p:nvSpPr>
          <p:cNvPr id="10" name="矩形 3"/>
          <p:cNvSpPr/>
          <p:nvPr/>
        </p:nvSpPr>
        <p:spPr>
          <a:xfrm>
            <a:off x="0" y="79664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3.3  Copper-Catalyzed Asymmetric Oxytrifluoromethylation of Alkenes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6512" y="6274187"/>
            <a:ext cx="9180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Stephen L. Buchwald </a:t>
            </a:r>
            <a:r>
              <a:rPr lang="de-CH" sz="1500" dirty="0" smtClean="0"/>
              <a:t>et al. </a:t>
            </a:r>
            <a:r>
              <a:rPr lang="de-CH" sz="1500" i="1" dirty="0" smtClean="0"/>
              <a:t>J. Am. Chem. Soc</a:t>
            </a:r>
            <a:r>
              <a:rPr lang="de-CH" sz="1500" dirty="0" smtClean="0"/>
              <a:t>. </a:t>
            </a:r>
            <a:r>
              <a:rPr lang="de-CH" sz="1500" b="1" dirty="0" smtClean="0"/>
              <a:t>2015</a:t>
            </a:r>
            <a:r>
              <a:rPr lang="de-CH" sz="1500" dirty="0" smtClean="0"/>
              <a:t>, </a:t>
            </a:r>
            <a:r>
              <a:rPr lang="de-CH" sz="1500" i="1" dirty="0" smtClean="0"/>
              <a:t>137</a:t>
            </a:r>
            <a:r>
              <a:rPr lang="de-CH" sz="1500" dirty="0" smtClean="0"/>
              <a:t>, 8069.</a:t>
            </a:r>
            <a:endParaRPr lang="de-CH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174" y="1196753"/>
            <a:ext cx="4608512" cy="13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3"/>
          <p:cNvSpPr/>
          <p:nvPr/>
        </p:nvSpPr>
        <p:spPr>
          <a:xfrm>
            <a:off x="0" y="79664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3.3  Copper-Catalyzed Asymmetric </a:t>
            </a:r>
            <a:r>
              <a:rPr lang="en-US" sz="2000" b="1" dirty="0" err="1" smtClean="0"/>
              <a:t>Oxyfunctionalization</a:t>
            </a:r>
            <a:r>
              <a:rPr lang="en-US" sz="2000" b="1" dirty="0" smtClean="0"/>
              <a:t> of Alkenes</a:t>
            </a:r>
            <a:endParaRPr lang="en-US" sz="2000" b="1" dirty="0"/>
          </a:p>
        </p:txBody>
      </p:sp>
      <p:pic>
        <p:nvPicPr>
          <p:cNvPr id="11" name="图片 10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48" y="2780928"/>
            <a:ext cx="8136904" cy="31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-36512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Introduction</a:t>
            </a:r>
            <a:endParaRPr lang="de-CH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1"/>
            <a:ext cx="5040560" cy="12312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0654" y="1947828"/>
            <a:ext cx="3366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b="1" dirty="0" smtClean="0">
                <a:solidFill>
                  <a:srgbClr val="FF0000"/>
                </a:solidFill>
              </a:rPr>
              <a:t>Species </a:t>
            </a:r>
            <a:r>
              <a:rPr lang="de-CH" b="1" dirty="0">
                <a:solidFill>
                  <a:srgbClr val="FF0000"/>
                </a:solidFill>
              </a:rPr>
              <a:t>too </a:t>
            </a:r>
            <a:r>
              <a:rPr lang="de-CH" b="1" dirty="0" smtClean="0">
                <a:solidFill>
                  <a:srgbClr val="FF0000"/>
                </a:solidFill>
              </a:rPr>
              <a:t>reactiv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Carbon radical is nearly </a:t>
            </a:r>
            <a:r>
              <a:rPr lang="en-US" b="1" dirty="0" smtClean="0">
                <a:solidFill>
                  <a:srgbClr val="FF0000"/>
                </a:solidFill>
              </a:rPr>
              <a:t>planar</a:t>
            </a:r>
            <a:endParaRPr lang="de-CH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38080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CH" sz="2400" b="1" dirty="0" smtClean="0">
                <a:solidFill>
                  <a:srgbClr val="0000FF"/>
                </a:solidFill>
              </a:rPr>
              <a:t>Difficulties:</a:t>
            </a:r>
            <a:r>
              <a:rPr lang="de-CH" dirty="0" smtClean="0">
                <a:solidFill>
                  <a:srgbClr val="0000FF"/>
                </a:solidFill>
              </a:rPr>
              <a:t>   </a:t>
            </a:r>
            <a:r>
              <a:rPr lang="de-CH" dirty="0" smtClean="0"/>
              <a:t>Rare </a:t>
            </a:r>
            <a:r>
              <a:rPr lang="de-CH" dirty="0"/>
              <a:t>examples of stereoselective radical reactions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6512" y="443130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CH" sz="2400" b="1" dirty="0" smtClean="0">
                <a:solidFill>
                  <a:srgbClr val="0000FF"/>
                </a:solidFill>
              </a:rPr>
              <a:t>2. </a:t>
            </a:r>
            <a:r>
              <a:rPr lang="en-US" sz="2400" b="1" dirty="0">
                <a:solidFill>
                  <a:srgbClr val="0000FF"/>
                </a:solidFill>
              </a:rPr>
              <a:t>Advantages</a:t>
            </a:r>
            <a:r>
              <a:rPr lang="de-CH" sz="2400" b="1" dirty="0" smtClean="0">
                <a:solidFill>
                  <a:srgbClr val="0000FF"/>
                </a:solidFill>
              </a:rPr>
              <a:t>:</a:t>
            </a:r>
            <a:r>
              <a:rPr lang="en-US" altLang="zh-CN" b="1" dirty="0" smtClean="0"/>
              <a:t>                   </a:t>
            </a:r>
            <a:endParaRPr lang="de-CH" b="1" dirty="0"/>
          </a:p>
        </p:txBody>
      </p:sp>
      <p:sp>
        <p:nvSpPr>
          <p:cNvPr id="11" name="Rectangle 10"/>
          <p:cNvSpPr/>
          <p:nvPr/>
        </p:nvSpPr>
        <p:spPr>
          <a:xfrm>
            <a:off x="1547664" y="5054550"/>
            <a:ext cx="59766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mild condition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good </a:t>
            </a:r>
            <a:r>
              <a:rPr lang="en-US" altLang="zh-CN" b="1" dirty="0"/>
              <a:t>compatibility with several functional group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access </a:t>
            </a:r>
            <a:r>
              <a:rPr lang="en-US" b="1" dirty="0"/>
              <a:t>to complex molecular architecture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7091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3.4  Enantioselective Cu/CPA-Catalyzed </a:t>
            </a:r>
            <a:r>
              <a:rPr lang="en-US" sz="2000" b="1" dirty="0" err="1" smtClean="0"/>
              <a:t>Aminotrifluoromethylation</a:t>
            </a:r>
            <a:r>
              <a:rPr lang="en-US" sz="2000" b="1" dirty="0" smtClean="0"/>
              <a:t> of Alkenes</a:t>
            </a:r>
            <a:endParaRPr lang="en-US" sz="2000" b="1" dirty="0"/>
          </a:p>
        </p:txBody>
      </p:sp>
      <p:pic>
        <p:nvPicPr>
          <p:cNvPr id="157698" name="Picture 2" descr="Abstra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4" y="1215186"/>
            <a:ext cx="5202578" cy="19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53336"/>
            <a:ext cx="918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Xin-Yuan </a:t>
            </a:r>
            <a:r>
              <a:rPr lang="en-US" sz="1500" dirty="0" smtClean="0"/>
              <a:t>Liu et al. </a:t>
            </a:r>
            <a:r>
              <a:rPr lang="de-DE" sz="1500" i="1" dirty="0" smtClean="0"/>
              <a:t>J</a:t>
            </a:r>
            <a:r>
              <a:rPr lang="de-DE" sz="1500" i="1" dirty="0"/>
              <a:t>. Am. Chem. Soc</a:t>
            </a:r>
            <a:r>
              <a:rPr lang="de-DE" sz="1500" dirty="0"/>
              <a:t>. </a:t>
            </a:r>
            <a:r>
              <a:rPr lang="de-DE" sz="1500" b="1" dirty="0"/>
              <a:t>2016</a:t>
            </a:r>
            <a:r>
              <a:rPr lang="de-DE" sz="1500" dirty="0"/>
              <a:t>, </a:t>
            </a:r>
            <a:r>
              <a:rPr lang="de-DE" sz="1500" i="1" dirty="0"/>
              <a:t>138</a:t>
            </a:r>
            <a:r>
              <a:rPr lang="de-DE" sz="1500" dirty="0"/>
              <a:t>, </a:t>
            </a:r>
            <a:r>
              <a:rPr lang="de-DE" sz="1500" dirty="0" smtClean="0"/>
              <a:t>9357.</a:t>
            </a:r>
            <a:endParaRPr lang="en-US" sz="1500" dirty="0"/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85367"/>
            <a:ext cx="7344816" cy="32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64879"/>
            <a:ext cx="918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Xin-Yuan </a:t>
            </a:r>
            <a:r>
              <a:rPr lang="en-US" sz="1500" dirty="0" smtClean="0"/>
              <a:t>Liu et al. </a:t>
            </a:r>
            <a:r>
              <a:rPr lang="de-DE" sz="1500" i="1" dirty="0" smtClean="0"/>
              <a:t>J</a:t>
            </a:r>
            <a:r>
              <a:rPr lang="de-DE" sz="1500" i="1" dirty="0"/>
              <a:t>. Am. Chem. Soc</a:t>
            </a:r>
            <a:r>
              <a:rPr lang="de-DE" sz="1500" dirty="0"/>
              <a:t>. </a:t>
            </a:r>
            <a:r>
              <a:rPr lang="de-DE" sz="1500" b="1" dirty="0"/>
              <a:t>2016</a:t>
            </a:r>
            <a:r>
              <a:rPr lang="de-DE" sz="1500" dirty="0"/>
              <a:t>, </a:t>
            </a:r>
            <a:r>
              <a:rPr lang="de-DE" sz="1500" i="1" dirty="0"/>
              <a:t>138</a:t>
            </a:r>
            <a:r>
              <a:rPr lang="de-DE" sz="1500" dirty="0"/>
              <a:t>, </a:t>
            </a:r>
            <a:r>
              <a:rPr lang="de-DE" sz="1500" dirty="0" smtClean="0"/>
              <a:t>9357.</a:t>
            </a:r>
            <a:endParaRPr lang="en-US" sz="15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4" y="2092832"/>
            <a:ext cx="8392258" cy="367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412776"/>
            <a:ext cx="228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Mechanistic </a:t>
            </a:r>
            <a:r>
              <a:rPr lang="en-US" b="1" dirty="0" smtClean="0"/>
              <a:t>Proposal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3.4  Enantioselective Cu/CPA-Catalyzed </a:t>
            </a:r>
            <a:r>
              <a:rPr lang="en-US" sz="2000" b="1" dirty="0" err="1" smtClean="0"/>
              <a:t>Aminotrifluoromethylation</a:t>
            </a:r>
            <a:r>
              <a:rPr lang="en-US" sz="2000" b="1" dirty="0" smtClean="0"/>
              <a:t> of Alkenes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35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3.5  Enantioselective Copper-Catalyzed Cyanation of Benzylic Radicals</a:t>
            </a:r>
            <a:endParaRPr 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4283968" y="479715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or</a:t>
            </a:r>
            <a:endParaRPr lang="de-CH" dirty="0"/>
          </a:p>
        </p:txBody>
      </p:sp>
      <p:sp>
        <p:nvSpPr>
          <p:cNvPr id="15" name="矩形 14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 smtClean="0">
                <a:solidFill>
                  <a:srgbClr val="0000FF"/>
                </a:solidFill>
              </a:rPr>
              <a:t>G</a:t>
            </a:r>
            <a:r>
              <a:rPr lang="de-DE" altLang="zh-CN" b="1" dirty="0" smtClean="0">
                <a:solidFill>
                  <a:srgbClr val="0000FF"/>
                </a:solidFill>
              </a:rPr>
              <a:t>uosheng Liu </a:t>
            </a:r>
            <a:r>
              <a:rPr lang="de-DE" altLang="zh-CN" dirty="0" smtClean="0"/>
              <a:t>et al. </a:t>
            </a:r>
            <a:r>
              <a:rPr lang="de-CH" i="1" dirty="0" smtClean="0"/>
              <a:t>Science </a:t>
            </a:r>
            <a:r>
              <a:rPr lang="de-CH" b="1" dirty="0" smtClean="0"/>
              <a:t>2016</a:t>
            </a:r>
            <a:r>
              <a:rPr lang="de-CH" i="1" dirty="0" smtClean="0"/>
              <a:t>, 353</a:t>
            </a:r>
            <a:r>
              <a:rPr lang="de-CH" dirty="0" smtClean="0"/>
              <a:t>, 1014.</a:t>
            </a:r>
            <a:endParaRPr lang="de-CH" dirty="0"/>
          </a:p>
        </p:txBody>
      </p:sp>
      <p:pic>
        <p:nvPicPr>
          <p:cNvPr id="159746" name="Picture 2" descr="http://guoshengliu.sioc.ac.cn/Img/article/article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7" y="1628800"/>
            <a:ext cx="7303845" cy="39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255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5496" y="1331476"/>
            <a:ext cx="320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33CC"/>
                </a:solidFill>
              </a:rPr>
              <a:t>1.  Scope of alkyl naphthalenes:</a:t>
            </a:r>
            <a:endParaRPr lang="de-CH" dirty="0">
              <a:solidFill>
                <a:srgbClr val="FF33CC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157192"/>
            <a:ext cx="9036496" cy="15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-36512" y="4643844"/>
            <a:ext cx="476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33CC"/>
                </a:solidFill>
              </a:rPr>
              <a:t>2.  Scope of heterocycle-containing alkyl arenes:</a:t>
            </a:r>
            <a:endParaRPr lang="de-CH" dirty="0">
              <a:solidFill>
                <a:srgbClr val="FF33CC"/>
              </a:solidFill>
            </a:endParaRPr>
          </a:p>
        </p:txBody>
      </p:sp>
      <p:sp>
        <p:nvSpPr>
          <p:cNvPr id="11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3.5  Enantioselective Copper-Catalyzed Cyanation of Benzylic Radicals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340768"/>
            <a:ext cx="65217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38132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0000FF"/>
                </a:solidFill>
              </a:rPr>
              <a:t>G</a:t>
            </a:r>
            <a:r>
              <a:rPr lang="de-DE" altLang="zh-CN" sz="1600" b="1" dirty="0" smtClean="0">
                <a:solidFill>
                  <a:srgbClr val="0000FF"/>
                </a:solidFill>
              </a:rPr>
              <a:t>uosheng Liu </a:t>
            </a:r>
            <a:r>
              <a:rPr lang="de-DE" altLang="zh-CN" sz="1600" dirty="0" smtClean="0"/>
              <a:t>et al. </a:t>
            </a:r>
            <a:r>
              <a:rPr lang="de-CH" sz="1600" i="1" dirty="0" smtClean="0"/>
              <a:t>Science </a:t>
            </a:r>
            <a:r>
              <a:rPr lang="de-CH" sz="1600" b="1" dirty="0" smtClean="0"/>
              <a:t>2016</a:t>
            </a:r>
            <a:r>
              <a:rPr lang="de-CH" sz="1600" i="1" dirty="0" smtClean="0"/>
              <a:t>, 353</a:t>
            </a:r>
            <a:r>
              <a:rPr lang="de-CH" sz="1600" dirty="0" smtClean="0"/>
              <a:t>, 1014.</a:t>
            </a:r>
            <a:endParaRPr lang="de-CH" sz="1600" dirty="0"/>
          </a:p>
        </p:txBody>
      </p:sp>
      <p:sp>
        <p:nvSpPr>
          <p:cNvPr id="10" name="矩形 9"/>
          <p:cNvSpPr/>
          <p:nvPr/>
        </p:nvSpPr>
        <p:spPr>
          <a:xfrm>
            <a:off x="3995936" y="5517232"/>
            <a:ext cx="1640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00FF"/>
                </a:solidFill>
              </a:rPr>
              <a:t>X = N(SO</a:t>
            </a:r>
            <a:r>
              <a:rPr lang="de-DE" sz="2000" b="1" baseline="-25000" dirty="0" smtClean="0">
                <a:solidFill>
                  <a:srgbClr val="0000FF"/>
                </a:solidFill>
              </a:rPr>
              <a:t>2</a:t>
            </a:r>
            <a:r>
              <a:rPr lang="de-DE" sz="2000" b="1" dirty="0" smtClean="0">
                <a:solidFill>
                  <a:srgbClr val="0000FF"/>
                </a:solidFill>
              </a:rPr>
              <a:t>Ph)</a:t>
            </a:r>
            <a:r>
              <a:rPr lang="de-DE" sz="2000" b="1" baseline="-25000" dirty="0" smtClean="0">
                <a:solidFill>
                  <a:srgbClr val="0000FF"/>
                </a:solidFill>
              </a:rPr>
              <a:t>2</a:t>
            </a:r>
            <a:endParaRPr lang="de-CH" sz="2000" baseline="-250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475656" y="5229200"/>
          <a:ext cx="1440160" cy="97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CS ChemDraw Drawing" r:id="rId5" imgW="706761" imgH="478385" progId="ChemDraw.Document.6.0">
                  <p:embed/>
                </p:oleObj>
              </mc:Choice>
              <mc:Fallback>
                <p:oleObj name="CS ChemDraw Drawing" r:id="rId5" imgW="706761" imgH="478385" progId="ChemDraw.Document.6.0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229200"/>
                        <a:ext cx="1440160" cy="974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3.5  Enantioselective Copper-Catalyzed Cyanation of Benzylic Radicals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87476"/>
            <a:ext cx="6768752" cy="18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6381328"/>
            <a:ext cx="91085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G</a:t>
            </a:r>
            <a:r>
              <a:rPr lang="de-DE" altLang="zh-CN" sz="1500" b="1" dirty="0" smtClean="0">
                <a:solidFill>
                  <a:srgbClr val="0000FF"/>
                </a:solidFill>
              </a:rPr>
              <a:t>uosheng Liu </a:t>
            </a:r>
            <a:r>
              <a:rPr lang="de-DE" altLang="zh-CN" sz="1500" dirty="0" smtClean="0"/>
              <a:t>et al. </a:t>
            </a:r>
            <a:r>
              <a:rPr lang="de-CH" sz="1500" i="1" dirty="0" smtClean="0"/>
              <a:t>J. Am. Chem. Soc.</a:t>
            </a:r>
            <a:r>
              <a:rPr lang="de-CH" sz="1500" dirty="0" smtClean="0"/>
              <a:t>, </a:t>
            </a:r>
            <a:r>
              <a:rPr lang="de-CH" sz="1500" b="1" dirty="0" smtClean="0"/>
              <a:t>2016</a:t>
            </a:r>
            <a:r>
              <a:rPr lang="de-CH" sz="1500" dirty="0" smtClean="0"/>
              <a:t>, </a:t>
            </a:r>
            <a:r>
              <a:rPr lang="de-CH" sz="1500" i="1" dirty="0" smtClean="0"/>
              <a:t>138</a:t>
            </a:r>
            <a:r>
              <a:rPr lang="de-CH" sz="1500" dirty="0" smtClean="0"/>
              <a:t>, 15547.</a:t>
            </a:r>
            <a:endParaRPr lang="de-CH" sz="15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501008"/>
            <a:ext cx="4450842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2224" y="3310472"/>
            <a:ext cx="4526280" cy="27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323528" y="30689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3.5  Enantioselective Copper-Catalyzed Cyanation of Benzylic Radicals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4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6512" y="6418203"/>
            <a:ext cx="918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G</a:t>
            </a:r>
            <a:r>
              <a:rPr lang="de-DE" altLang="zh-CN" sz="1500" b="1" dirty="0" smtClean="0">
                <a:solidFill>
                  <a:srgbClr val="0000FF"/>
                </a:solidFill>
              </a:rPr>
              <a:t>uosheng Liu </a:t>
            </a:r>
            <a:r>
              <a:rPr lang="de-DE" altLang="zh-CN" sz="1500" dirty="0" smtClean="0"/>
              <a:t>et al. </a:t>
            </a:r>
            <a:r>
              <a:rPr lang="en-US" sz="1500" i="1" dirty="0"/>
              <a:t>Angew. Chem. Int. Ed</a:t>
            </a:r>
            <a:r>
              <a:rPr lang="en-US" sz="1500" dirty="0"/>
              <a:t>.</a:t>
            </a:r>
            <a:r>
              <a:rPr lang="de-CH" sz="1500" dirty="0" smtClean="0"/>
              <a:t> </a:t>
            </a:r>
            <a:r>
              <a:rPr lang="de-CH" sz="1500" b="1" dirty="0" smtClean="0"/>
              <a:t>2017</a:t>
            </a:r>
            <a:r>
              <a:rPr lang="de-CH" sz="1500" dirty="0" smtClean="0"/>
              <a:t>, </a:t>
            </a:r>
            <a:r>
              <a:rPr lang="en-US" sz="1500" dirty="0" smtClean="0"/>
              <a:t>56, 2054.</a:t>
            </a:r>
            <a:endParaRPr lang="de-CH" sz="1500" dirty="0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48" y="2420888"/>
            <a:ext cx="4727079" cy="36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320480" cy="37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1"/>
          <p:cNvCxnSpPr/>
          <p:nvPr/>
        </p:nvCxnSpPr>
        <p:spPr>
          <a:xfrm>
            <a:off x="285589" y="242088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678" name="Picture 6" descr="Link to full-size graphical abstra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72" y="1227604"/>
            <a:ext cx="4469952" cy="11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3.5  Enantioselective Copper-Catalyzed Cyanation of Benzylic Radicals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240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436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3. </a:t>
            </a:r>
            <a:r>
              <a:rPr lang="en-US" sz="2800" b="1" dirty="0" smtClean="0"/>
              <a:t>Transition Metal Catalysis</a:t>
            </a:r>
            <a:endParaRPr lang="de-DE" altLang="zh-CN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0" y="79664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3.6  Enantioselective Copper-Catalyzed </a:t>
            </a:r>
            <a:r>
              <a:rPr lang="en-US" sz="2000" b="1" dirty="0"/>
              <a:t>Arylation of Benzylic Radicals</a:t>
            </a:r>
          </a:p>
        </p:txBody>
      </p:sp>
      <p:pic>
        <p:nvPicPr>
          <p:cNvPr id="160770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3" y="1229920"/>
            <a:ext cx="4343214" cy="13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" y="2636912"/>
            <a:ext cx="4173558" cy="332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48" y="2636912"/>
            <a:ext cx="4656809" cy="303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6"/>
          <p:cNvSpPr/>
          <p:nvPr/>
        </p:nvSpPr>
        <p:spPr>
          <a:xfrm>
            <a:off x="35496" y="6381328"/>
            <a:ext cx="91085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G</a:t>
            </a:r>
            <a:r>
              <a:rPr lang="de-DE" altLang="zh-CN" sz="1500" b="1" dirty="0" smtClean="0">
                <a:solidFill>
                  <a:srgbClr val="0000FF"/>
                </a:solidFill>
              </a:rPr>
              <a:t>uosheng Liu </a:t>
            </a:r>
            <a:r>
              <a:rPr lang="de-DE" altLang="zh-CN" sz="1500" dirty="0" smtClean="0"/>
              <a:t>et al. </a:t>
            </a:r>
            <a:r>
              <a:rPr lang="de-CH" sz="1500" i="1" dirty="0" smtClean="0"/>
              <a:t>J. Am. Chem. Soc.</a:t>
            </a:r>
            <a:r>
              <a:rPr lang="de-CH" sz="1500" dirty="0" smtClean="0"/>
              <a:t>, </a:t>
            </a:r>
            <a:r>
              <a:rPr lang="de-CH" sz="1500" b="1" dirty="0" smtClean="0"/>
              <a:t>2017</a:t>
            </a:r>
            <a:r>
              <a:rPr lang="de-CH" sz="1500" dirty="0" smtClean="0"/>
              <a:t>, </a:t>
            </a:r>
            <a:r>
              <a:rPr lang="en-US" sz="1500" dirty="0" smtClean="0"/>
              <a:t>DOI</a:t>
            </a:r>
            <a:r>
              <a:rPr lang="en-US" sz="1500" dirty="0"/>
              <a:t>: 10.1021/jacs.6b13299</a:t>
            </a: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17110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-36512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Conclusion</a:t>
            </a:r>
            <a:endParaRPr lang="de-CH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51032" y="145465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Much development </a:t>
            </a:r>
            <a:r>
              <a:rPr lang="en-US" sz="2400" b="1" dirty="0" smtClean="0"/>
              <a:t>concerning enantioselective </a:t>
            </a:r>
            <a:r>
              <a:rPr lang="en-US" sz="2400" b="1" dirty="0"/>
              <a:t>radical </a:t>
            </a:r>
            <a:r>
              <a:rPr lang="en-US" sz="2400" b="1" dirty="0" smtClean="0"/>
              <a:t>reactions has </a:t>
            </a:r>
            <a:r>
              <a:rPr lang="en-US" sz="2400" b="1" dirty="0"/>
              <a:t>occurred over the last ten </a:t>
            </a:r>
            <a:r>
              <a:rPr lang="en-US" sz="2400" b="1" dirty="0" smtClean="0"/>
              <a:t>years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16816" y="253291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</a:rPr>
              <a:t>Formation of </a:t>
            </a:r>
            <a:r>
              <a:rPr lang="en-US" dirty="0" smtClean="0">
                <a:latin typeface="Arial"/>
              </a:rPr>
              <a:t>C-C and C-X </a:t>
            </a:r>
            <a:r>
              <a:rPr lang="en-US" dirty="0">
                <a:latin typeface="Arial"/>
              </a:rPr>
              <a:t>bonds </a:t>
            </a:r>
            <a:r>
              <a:rPr lang="en-US" dirty="0" smtClean="0">
                <a:latin typeface="Arial"/>
              </a:rPr>
              <a:t>are possible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/>
              </a:rPr>
              <a:t>Asymmetric </a:t>
            </a:r>
            <a:r>
              <a:rPr lang="en-US" dirty="0">
                <a:latin typeface="Arial"/>
              </a:rPr>
              <a:t>catalysis is now possible in many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512" y="3933056"/>
            <a:ext cx="388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Many areas left to explore</a:t>
            </a:r>
          </a:p>
        </p:txBody>
      </p:sp>
    </p:spTree>
    <p:extLst>
      <p:ext uri="{BB962C8B-B14F-4D97-AF65-F5344CB8AC3E}">
        <p14:creationId xmlns:p14="http://schemas.microsoft.com/office/powerpoint/2010/main" val="38668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/>
          </p:cNvSpPr>
          <p:nvPr/>
        </p:nvSpPr>
        <p:spPr bwMode="auto">
          <a:xfrm>
            <a:off x="1403648" y="1844824"/>
            <a:ext cx="6408737" cy="27368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Times New Roman"/>
                <a:cs typeface="Times New Roman"/>
              </a:rPr>
              <a:t>Thank You for Your Attention</a:t>
            </a:r>
            <a:endParaRPr lang="de-CH" sz="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6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38132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0000FF"/>
                </a:solidFill>
              </a:rPr>
              <a:t>Ned A. Porter  </a:t>
            </a:r>
            <a:r>
              <a:rPr lang="de-DE" altLang="zh-CN" sz="1600" dirty="0" smtClean="0"/>
              <a:t>et al. </a:t>
            </a:r>
            <a:r>
              <a:rPr lang="de-CH" sz="1600" i="1" dirty="0" smtClean="0"/>
              <a:t>J. Am. Chem. Soc. </a:t>
            </a:r>
            <a:r>
              <a:rPr lang="de-CH" sz="1600" b="1" dirty="0" smtClean="0"/>
              <a:t>1995</a:t>
            </a:r>
            <a:r>
              <a:rPr lang="de-CH" sz="1600" i="1" dirty="0" smtClean="0"/>
              <a:t>, 117, </a:t>
            </a:r>
            <a:r>
              <a:rPr lang="de-CH" sz="1600" dirty="0" smtClean="0"/>
              <a:t>11029.</a:t>
            </a:r>
          </a:p>
        </p:txBody>
      </p:sp>
      <p:sp>
        <p:nvSpPr>
          <p:cNvPr id="6" name="矩形 5"/>
          <p:cNvSpPr/>
          <p:nvPr/>
        </p:nvSpPr>
        <p:spPr>
          <a:xfrm>
            <a:off x="-9166" y="7966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1.1 Enantioselective Free Radical </a:t>
            </a:r>
            <a:r>
              <a:rPr lang="en-US" sz="2000" b="1" dirty="0" smtClean="0"/>
              <a:t>Addition Reactions</a:t>
            </a:r>
            <a:endParaRPr lang="de-CH" sz="2000" b="1" dirty="0"/>
          </a:p>
        </p:txBody>
      </p:sp>
      <p:sp>
        <p:nvSpPr>
          <p:cNvPr id="7" name="Rectangle 1"/>
          <p:cNvSpPr/>
          <p:nvPr/>
        </p:nvSpPr>
        <p:spPr>
          <a:xfrm>
            <a:off x="0" y="-99392"/>
            <a:ext cx="4552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1. Chiral </a:t>
            </a:r>
            <a:r>
              <a:rPr lang="de-CH" sz="2800" b="1" dirty="0"/>
              <a:t>Lewis Acid Chelation</a:t>
            </a:r>
            <a:endParaRPr lang="de-DE" altLang="zh-CN" sz="2800" b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78929"/>
              </p:ext>
            </p:extLst>
          </p:nvPr>
        </p:nvGraphicFramePr>
        <p:xfrm>
          <a:off x="3631094" y="3356992"/>
          <a:ext cx="2073003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7" name="CS ChemDraw Drawing" r:id="rId4" imgW="1519068" imgH="1741104" progId="ChemDraw.Document.6.0">
                  <p:embed/>
                </p:oleObj>
              </mc:Choice>
              <mc:Fallback>
                <p:oleObj name="CS ChemDraw Drawing" r:id="rId4" imgW="1519068" imgH="1741104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094" y="3356992"/>
                        <a:ext cx="2073003" cy="2376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18943"/>
              </p:ext>
            </p:extLst>
          </p:nvPr>
        </p:nvGraphicFramePr>
        <p:xfrm>
          <a:off x="263872" y="1268760"/>
          <a:ext cx="857769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8" r:id="rId6" imgW="6506962" imgH="2130300" progId="ChemDraw.Document.6.0">
                  <p:embed/>
                </p:oleObj>
              </mc:Choice>
              <mc:Fallback>
                <p:oleObj r:id="rId6" imgW="6506962" imgH="2130300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72" y="1268760"/>
                        <a:ext cx="8577698" cy="28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78816" y="5949280"/>
            <a:ext cx="6577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Stoichiometric amount of Lewis acid and chiral </a:t>
            </a:r>
            <a:r>
              <a:rPr lang="en-US" b="1" dirty="0">
                <a:solidFill>
                  <a:srgbClr val="FF0000"/>
                </a:solidFill>
              </a:rPr>
              <a:t>ligand are </a:t>
            </a:r>
            <a:r>
              <a:rPr lang="en-US" b="1" dirty="0" smtClean="0">
                <a:solidFill>
                  <a:srgbClr val="FF0000"/>
                </a:solidFill>
              </a:rPr>
              <a:t>required!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512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 smtClean="0">
                <a:solidFill>
                  <a:srgbClr val="0000FF"/>
                </a:solidFill>
              </a:rPr>
              <a:t>Mukund</a:t>
            </a:r>
            <a:r>
              <a:rPr lang="en-US" sz="1500" b="1" dirty="0" smtClean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0000FF"/>
                </a:solidFill>
              </a:rPr>
              <a:t>P. </a:t>
            </a:r>
            <a:r>
              <a:rPr lang="en-US" sz="1500" b="1" dirty="0" err="1" smtClean="0">
                <a:solidFill>
                  <a:srgbClr val="0000FF"/>
                </a:solidFill>
              </a:rPr>
              <a:t>Sibi</a:t>
            </a:r>
            <a:r>
              <a:rPr lang="en-US" sz="1500" b="1" dirty="0" smtClean="0">
                <a:solidFill>
                  <a:srgbClr val="0000FF"/>
                </a:solidFill>
              </a:rPr>
              <a:t> </a:t>
            </a:r>
            <a:r>
              <a:rPr lang="en-US" sz="1500" dirty="0" smtClean="0"/>
              <a:t>et al.</a:t>
            </a:r>
            <a:r>
              <a:rPr lang="de-CH" sz="1500" dirty="0" smtClean="0"/>
              <a:t> </a:t>
            </a:r>
            <a:r>
              <a:rPr lang="de-CH" sz="1600" i="1" dirty="0"/>
              <a:t>Chem. Rev. </a:t>
            </a:r>
            <a:r>
              <a:rPr lang="de-CH" sz="1600" b="1" dirty="0"/>
              <a:t>2003</a:t>
            </a:r>
            <a:r>
              <a:rPr lang="de-CH" sz="1600" dirty="0"/>
              <a:t>, </a:t>
            </a:r>
            <a:r>
              <a:rPr lang="de-CH" sz="1600" i="1" dirty="0"/>
              <a:t>103</a:t>
            </a:r>
            <a:r>
              <a:rPr lang="de-CH" sz="1600" dirty="0"/>
              <a:t>, </a:t>
            </a:r>
            <a:r>
              <a:rPr lang="de-CH" sz="1600" dirty="0" smtClean="0"/>
              <a:t>3263.</a:t>
            </a:r>
            <a:endParaRPr lang="de-CH" sz="1600" dirty="0"/>
          </a:p>
        </p:txBody>
      </p:sp>
      <p:sp>
        <p:nvSpPr>
          <p:cNvPr id="7" name="Rectangle 1"/>
          <p:cNvSpPr/>
          <p:nvPr/>
        </p:nvSpPr>
        <p:spPr>
          <a:xfrm>
            <a:off x="0" y="-99392"/>
            <a:ext cx="4552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1. Chiral </a:t>
            </a:r>
            <a:r>
              <a:rPr lang="de-CH" sz="2800" b="1" dirty="0"/>
              <a:t>Lewis Acid Chelation</a:t>
            </a:r>
            <a:endParaRPr lang="de-DE" altLang="zh-CN" sz="2800" b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矩形 5"/>
          <p:cNvSpPr/>
          <p:nvPr/>
        </p:nvSpPr>
        <p:spPr>
          <a:xfrm>
            <a:off x="-9166" y="7966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1.1 Enantioselective Free Radical </a:t>
            </a:r>
            <a:r>
              <a:rPr lang="en-US" sz="2000" b="1" dirty="0" smtClean="0"/>
              <a:t>Addition Reactions</a:t>
            </a:r>
            <a:endParaRPr lang="de-CH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65191"/>
              </p:ext>
            </p:extLst>
          </p:nvPr>
        </p:nvGraphicFramePr>
        <p:xfrm>
          <a:off x="467544" y="1628800"/>
          <a:ext cx="355615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6" name="CS ChemDraw Drawing" r:id="rId3" imgW="3242676" imgH="1247670" progId="ChemDraw.Document.6.0">
                  <p:embed/>
                </p:oleObj>
              </mc:Choice>
              <mc:Fallback>
                <p:oleObj name="CS ChemDraw Drawing" r:id="rId3" imgW="3242676" imgH="1247670" progId="ChemDraw.Document.6.0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3556151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888351"/>
              </p:ext>
            </p:extLst>
          </p:nvPr>
        </p:nvGraphicFramePr>
        <p:xfrm>
          <a:off x="4716016" y="1124744"/>
          <a:ext cx="40036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7" r:id="rId5" imgW="4003370" imgH="1534140" progId="ChemDraw.Document.6.0">
                  <p:embed/>
                </p:oleObj>
              </mc:Choice>
              <mc:Fallback>
                <p:oleObj r:id="rId5" imgW="4003370" imgH="1534140" progId="ChemDraw.Document.6.0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24744"/>
                        <a:ext cx="400367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33668"/>
              </p:ext>
            </p:extLst>
          </p:nvPr>
        </p:nvGraphicFramePr>
        <p:xfrm>
          <a:off x="467544" y="3717032"/>
          <a:ext cx="3586163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8" r:id="rId7" imgW="3585475" imgH="1593540" progId="ChemDraw.Document.6.0">
                  <p:embed/>
                </p:oleObj>
              </mc:Choice>
              <mc:Fallback>
                <p:oleObj r:id="rId7" imgW="3585475" imgH="1593540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17032"/>
                        <a:ext cx="3586163" cy="159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96921"/>
              </p:ext>
            </p:extLst>
          </p:nvPr>
        </p:nvGraphicFramePr>
        <p:xfrm>
          <a:off x="4932040" y="3140968"/>
          <a:ext cx="348456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9" r:id="rId9" imgW="3484985" imgH="1302480" progId="ChemDraw.Document.6.0">
                  <p:embed/>
                </p:oleObj>
              </mc:Choice>
              <mc:Fallback>
                <p:oleObj r:id="rId9" imgW="3484985" imgH="1302480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140968"/>
                        <a:ext cx="3484563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91283"/>
              </p:ext>
            </p:extLst>
          </p:nvPr>
        </p:nvGraphicFramePr>
        <p:xfrm>
          <a:off x="4572000" y="4581128"/>
          <a:ext cx="4233863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0" r:id="rId11" imgW="4234604" imgH="1909170" progId="ChemDraw.Document.6.0">
                  <p:embed/>
                </p:oleObj>
              </mc:Choice>
              <mc:Fallback>
                <p:oleObj r:id="rId11" imgW="4234604" imgH="1909170" progId="ChemDraw.Document.6.0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81128"/>
                        <a:ext cx="4233863" cy="190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232" y="1052736"/>
            <a:ext cx="5040560" cy="51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6512" y="62373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0000FF"/>
                </a:solidFill>
              </a:rPr>
              <a:t>Dan Yang</a:t>
            </a:r>
            <a:r>
              <a:rPr lang="de-CH" sz="1600" dirty="0" smtClean="0"/>
              <a:t> et al.  </a:t>
            </a:r>
            <a:r>
              <a:rPr lang="de-CH" sz="1600" i="1" dirty="0" smtClean="0"/>
              <a:t>J. Am. </a:t>
            </a:r>
            <a:r>
              <a:rPr lang="sv-SE" sz="1600" i="1" dirty="0" smtClean="0"/>
              <a:t>Chem. Soc. </a:t>
            </a:r>
            <a:r>
              <a:rPr lang="sv-SE" sz="1600" b="1" dirty="0" smtClean="0"/>
              <a:t>2001</a:t>
            </a:r>
            <a:r>
              <a:rPr lang="sv-SE" sz="1600" dirty="0" smtClean="0"/>
              <a:t>, </a:t>
            </a:r>
            <a:r>
              <a:rPr lang="sv-SE" sz="1600" i="1" dirty="0" smtClean="0"/>
              <a:t>123</a:t>
            </a:r>
            <a:r>
              <a:rPr lang="sv-SE" sz="1600" dirty="0" smtClean="0"/>
              <a:t>, 8612;  </a:t>
            </a:r>
            <a:r>
              <a:rPr lang="de-CH" sz="1600" i="1" dirty="0" smtClean="0"/>
              <a:t>Angew. Chem. Int. Ed. </a:t>
            </a:r>
            <a:r>
              <a:rPr lang="de-CH" sz="1600" b="1" dirty="0" smtClean="0"/>
              <a:t>2002</a:t>
            </a:r>
            <a:r>
              <a:rPr lang="de-CH" sz="1600" dirty="0" smtClean="0"/>
              <a:t>, </a:t>
            </a:r>
            <a:r>
              <a:rPr lang="de-CH" sz="1600" i="1" dirty="0" smtClean="0"/>
              <a:t>41</a:t>
            </a:r>
            <a:r>
              <a:rPr lang="de-CH" sz="1600" dirty="0" smtClean="0"/>
              <a:t>, 3014;</a:t>
            </a:r>
          </a:p>
          <a:p>
            <a:pPr algn="ctr"/>
            <a:r>
              <a:rPr lang="de-CH" sz="1600" i="1" dirty="0" smtClean="0"/>
              <a:t>Angew. Chem. Int. Ed</a:t>
            </a:r>
            <a:r>
              <a:rPr lang="de-CH" sz="1600" dirty="0" smtClean="0"/>
              <a:t>. </a:t>
            </a:r>
            <a:r>
              <a:rPr lang="de-CH" sz="1600" b="1" dirty="0" smtClean="0"/>
              <a:t>2006</a:t>
            </a:r>
            <a:r>
              <a:rPr lang="de-CH" sz="1600" dirty="0" smtClean="0"/>
              <a:t>, </a:t>
            </a:r>
            <a:r>
              <a:rPr lang="de-CH" sz="1600" i="1" dirty="0" smtClean="0"/>
              <a:t>45</a:t>
            </a:r>
            <a:r>
              <a:rPr lang="de-CH" sz="1600" dirty="0" smtClean="0"/>
              <a:t>, 255.</a:t>
            </a:r>
            <a:endParaRPr lang="de-CH" sz="1600" dirty="0"/>
          </a:p>
        </p:txBody>
      </p:sp>
      <p:sp>
        <p:nvSpPr>
          <p:cNvPr id="4" name="矩形 3"/>
          <p:cNvSpPr/>
          <p:nvPr/>
        </p:nvSpPr>
        <p:spPr>
          <a:xfrm>
            <a:off x="-9166" y="72463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1.2 Tandem Atom Transfer Cyclizations</a:t>
            </a:r>
            <a:endParaRPr lang="de-CH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-99392"/>
            <a:ext cx="4552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1. Chiral </a:t>
            </a:r>
            <a:r>
              <a:rPr lang="de-CH" sz="2800" b="1" dirty="0"/>
              <a:t>Lewis Acid Chelation</a:t>
            </a:r>
            <a:endParaRPr lang="de-DE" altLang="zh-CN" sz="2800" b="1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45" y="6237312"/>
            <a:ext cx="91347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Eric Meggers </a:t>
            </a:r>
            <a:r>
              <a:rPr lang="de-CH" sz="1500" dirty="0" smtClean="0"/>
              <a:t>et al. </a:t>
            </a:r>
            <a:r>
              <a:rPr lang="de-CH" sz="1500" i="1" dirty="0" smtClean="0"/>
              <a:t>Nature</a:t>
            </a:r>
            <a:r>
              <a:rPr lang="de-CH" sz="1500" dirty="0" smtClean="0"/>
              <a:t> </a:t>
            </a:r>
            <a:r>
              <a:rPr lang="de-CH" sz="1500" b="1" dirty="0" smtClean="0"/>
              <a:t>2014</a:t>
            </a:r>
            <a:r>
              <a:rPr lang="de-CH" sz="1500" dirty="0" smtClean="0"/>
              <a:t>, </a:t>
            </a:r>
            <a:r>
              <a:rPr lang="de-CH" sz="1500" i="1" dirty="0" smtClean="0"/>
              <a:t>515</a:t>
            </a:r>
            <a:r>
              <a:rPr lang="de-CH" sz="1500" dirty="0" smtClean="0"/>
              <a:t>, 100–103.</a:t>
            </a:r>
            <a:endParaRPr lang="de-CH" sz="1500" dirty="0"/>
          </a:p>
        </p:txBody>
      </p:sp>
      <p:sp>
        <p:nvSpPr>
          <p:cNvPr id="6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1.3 </a:t>
            </a:r>
            <a:r>
              <a:rPr lang="en-US" sz="2000" b="1" dirty="0"/>
              <a:t>Combining </a:t>
            </a:r>
            <a:r>
              <a:rPr lang="en-US" altLang="zh-CN" sz="2000" b="1" dirty="0" smtClean="0"/>
              <a:t>Lewis Acid</a:t>
            </a:r>
            <a:r>
              <a:rPr lang="en-US" sz="2000" b="1" dirty="0" smtClean="0"/>
              <a:t> Catalysis </a:t>
            </a:r>
            <a:r>
              <a:rPr lang="en-US" sz="2000" b="1" dirty="0"/>
              <a:t>and </a:t>
            </a:r>
            <a:r>
              <a:rPr lang="en-US" sz="2000" b="1" dirty="0" smtClean="0"/>
              <a:t>Photo</a:t>
            </a:r>
            <a:r>
              <a:rPr lang="de-DE" altLang="zh-CN" sz="2000" b="1" dirty="0" smtClean="0"/>
              <a:t>redox </a:t>
            </a:r>
            <a:r>
              <a:rPr lang="en-US" sz="2000" b="1" dirty="0" smtClean="0"/>
              <a:t>catalysis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-99392"/>
            <a:ext cx="4552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1. Chiral </a:t>
            </a:r>
            <a:r>
              <a:rPr lang="de-CH" sz="2800" b="1" dirty="0"/>
              <a:t>Lewis Acid Chelation</a:t>
            </a:r>
            <a:endParaRPr lang="de-DE" altLang="zh-CN" sz="2800" b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7272808" cy="38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45" y="6490211"/>
            <a:ext cx="91347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Eric Meggers </a:t>
            </a:r>
            <a:r>
              <a:rPr lang="de-CH" sz="1500" dirty="0" smtClean="0"/>
              <a:t>et al. </a:t>
            </a:r>
            <a:r>
              <a:rPr lang="de-CH" sz="1500" i="1" dirty="0" smtClean="0"/>
              <a:t>Nature</a:t>
            </a:r>
            <a:r>
              <a:rPr lang="de-CH" sz="1500" dirty="0" smtClean="0"/>
              <a:t> </a:t>
            </a:r>
            <a:r>
              <a:rPr lang="de-CH" sz="1500" b="1" dirty="0" smtClean="0"/>
              <a:t>2014</a:t>
            </a:r>
            <a:r>
              <a:rPr lang="de-CH" sz="1500" dirty="0" smtClean="0"/>
              <a:t>, </a:t>
            </a:r>
            <a:r>
              <a:rPr lang="de-CH" sz="1500" i="1" dirty="0" smtClean="0"/>
              <a:t>515</a:t>
            </a:r>
            <a:r>
              <a:rPr lang="de-CH" sz="1500" dirty="0" smtClean="0"/>
              <a:t>, 100–103.</a:t>
            </a:r>
            <a:endParaRPr lang="de-CH" sz="1500" dirty="0"/>
          </a:p>
        </p:txBody>
      </p:sp>
      <p:sp>
        <p:nvSpPr>
          <p:cNvPr id="6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1.3 </a:t>
            </a:r>
            <a:r>
              <a:rPr lang="en-US" sz="2000" b="1" dirty="0"/>
              <a:t>Combining </a:t>
            </a:r>
            <a:r>
              <a:rPr lang="en-US" altLang="zh-CN" sz="2000" b="1" dirty="0" smtClean="0"/>
              <a:t>Lewis Acid</a:t>
            </a:r>
            <a:r>
              <a:rPr lang="en-US" sz="2000" b="1" dirty="0" smtClean="0"/>
              <a:t> Catalysis </a:t>
            </a:r>
            <a:r>
              <a:rPr lang="en-US" sz="2000" b="1" dirty="0"/>
              <a:t>and </a:t>
            </a:r>
            <a:r>
              <a:rPr lang="en-US" sz="2000" b="1" dirty="0" smtClean="0"/>
              <a:t>Photo</a:t>
            </a:r>
            <a:r>
              <a:rPr lang="de-DE" altLang="zh-CN" sz="2000" b="1" dirty="0" smtClean="0"/>
              <a:t>redox </a:t>
            </a:r>
            <a:r>
              <a:rPr lang="en-US" sz="2000" b="1" dirty="0" smtClean="0"/>
              <a:t>catalysis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4574"/>
            <a:ext cx="6069417" cy="19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4" y="3815816"/>
            <a:ext cx="3491880" cy="24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196752"/>
            <a:ext cx="3797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CC"/>
                </a:solidFill>
              </a:rPr>
              <a:t>Synthesis of </a:t>
            </a:r>
            <a:r>
              <a:rPr lang="en-US" altLang="zh-CN" sz="1600" b="1" dirty="0">
                <a:solidFill>
                  <a:srgbClr val="FF33CC"/>
                </a:solidFill>
              </a:rPr>
              <a:t>e</a:t>
            </a:r>
            <a:r>
              <a:rPr lang="en-US" sz="1600" b="1" dirty="0" smtClean="0">
                <a:solidFill>
                  <a:srgbClr val="FF33CC"/>
                </a:solidFill>
              </a:rPr>
              <a:t>nantiopure </a:t>
            </a:r>
            <a:r>
              <a:rPr lang="en-US" sz="1600" b="1" dirty="0">
                <a:solidFill>
                  <a:srgbClr val="FF33CC"/>
                </a:solidFill>
              </a:rPr>
              <a:t>Iridium </a:t>
            </a:r>
            <a:r>
              <a:rPr lang="en-US" sz="1600" b="1" dirty="0" smtClean="0">
                <a:solidFill>
                  <a:srgbClr val="FF33CC"/>
                </a:solidFill>
              </a:rPr>
              <a:t>catalysts: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99392"/>
            <a:ext cx="4552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1. Chiral </a:t>
            </a:r>
            <a:r>
              <a:rPr lang="de-CH" sz="2800" b="1" dirty="0"/>
              <a:t>Lewis Acid Chelation</a:t>
            </a:r>
            <a:endParaRPr lang="de-DE" altLang="zh-CN" sz="2800" b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42144"/>
            <a:ext cx="2376264" cy="8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1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45" y="6490211"/>
            <a:ext cx="91347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500" b="1" dirty="0" smtClean="0">
                <a:solidFill>
                  <a:srgbClr val="0000FF"/>
                </a:solidFill>
              </a:rPr>
              <a:t>Eric Meggers </a:t>
            </a:r>
            <a:r>
              <a:rPr lang="de-CH" sz="1500" dirty="0" smtClean="0"/>
              <a:t>et al. </a:t>
            </a:r>
            <a:r>
              <a:rPr lang="de-CH" sz="1500" i="1" dirty="0" smtClean="0"/>
              <a:t>Nature</a:t>
            </a:r>
            <a:r>
              <a:rPr lang="de-CH" sz="1500" dirty="0" smtClean="0"/>
              <a:t> </a:t>
            </a:r>
            <a:r>
              <a:rPr lang="de-CH" sz="1500" b="1" dirty="0" smtClean="0"/>
              <a:t>2014</a:t>
            </a:r>
            <a:r>
              <a:rPr lang="de-CH" sz="1500" dirty="0" smtClean="0"/>
              <a:t>, </a:t>
            </a:r>
            <a:r>
              <a:rPr lang="de-CH" sz="1500" i="1" dirty="0" smtClean="0"/>
              <a:t>515</a:t>
            </a:r>
            <a:r>
              <a:rPr lang="de-CH" sz="1500" dirty="0" smtClean="0"/>
              <a:t>, 100–103.</a:t>
            </a:r>
            <a:endParaRPr lang="de-CH" sz="1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062" y="3284984"/>
            <a:ext cx="5355250" cy="32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61" y="1196752"/>
            <a:ext cx="5023835" cy="21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356372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Plausible </a:t>
            </a:r>
            <a:r>
              <a:rPr lang="en-US" b="1" dirty="0" smtClean="0">
                <a:solidFill>
                  <a:srgbClr val="FF33CC"/>
                </a:solidFill>
              </a:rPr>
              <a:t>mechanism: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99392"/>
            <a:ext cx="4552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dirty="0" smtClean="0"/>
              <a:t>1. Chiral </a:t>
            </a:r>
            <a:r>
              <a:rPr lang="de-CH" sz="2800" b="1" dirty="0"/>
              <a:t>Lewis Acid Chelation</a:t>
            </a:r>
            <a:endParaRPr lang="de-DE" altLang="zh-CN" sz="2800" b="1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-36512" y="603553"/>
            <a:ext cx="9217024" cy="7143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0" y="7966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1.3 </a:t>
            </a:r>
            <a:r>
              <a:rPr lang="en-US" sz="2000" b="1" dirty="0"/>
              <a:t>Combining </a:t>
            </a:r>
            <a:r>
              <a:rPr lang="en-US" altLang="zh-CN" sz="2000" b="1" dirty="0" smtClean="0"/>
              <a:t>Lewis Acid</a:t>
            </a:r>
            <a:r>
              <a:rPr lang="en-US" sz="2000" b="1" dirty="0" smtClean="0"/>
              <a:t> Catalysis </a:t>
            </a:r>
            <a:r>
              <a:rPr lang="en-US" sz="2000" b="1" dirty="0"/>
              <a:t>and </a:t>
            </a:r>
            <a:r>
              <a:rPr lang="en-US" sz="2000" b="1" dirty="0" smtClean="0"/>
              <a:t>Photo</a:t>
            </a:r>
            <a:r>
              <a:rPr lang="de-DE" altLang="zh-CN" sz="2000" b="1" dirty="0" smtClean="0"/>
              <a:t>redox </a:t>
            </a:r>
            <a:r>
              <a:rPr lang="en-US" sz="2000" b="1" dirty="0" smtClean="0"/>
              <a:t>catalysis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372200" y="6125815"/>
            <a:ext cx="29523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/>
              <a:t>PS = </a:t>
            </a:r>
            <a:r>
              <a:rPr lang="en-US" sz="1500" b="1" dirty="0"/>
              <a:t>iridium(III) </a:t>
            </a:r>
            <a:r>
              <a:rPr lang="en-US" sz="1500" b="1" dirty="0" err="1"/>
              <a:t>enolate</a:t>
            </a:r>
            <a:r>
              <a:rPr lang="en-US" sz="1500" b="1" dirty="0"/>
              <a:t> complex</a:t>
            </a:r>
          </a:p>
        </p:txBody>
      </p:sp>
    </p:spTree>
    <p:extLst>
      <p:ext uri="{BB962C8B-B14F-4D97-AF65-F5344CB8AC3E}">
        <p14:creationId xmlns:p14="http://schemas.microsoft.com/office/powerpoint/2010/main" val="16828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1308</Words>
  <Application>Microsoft Office PowerPoint</Application>
  <PresentationFormat>On-screen Show (4:3)</PresentationFormat>
  <Paragraphs>193</Paragraphs>
  <Slides>39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主题</vt:lpstr>
      <vt:lpstr>CS ChemDraw Drawing</vt:lpstr>
      <vt:lpstr>ChemDraw.Document.6.0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liyuan zhou</dc:creator>
  <cp:lastModifiedBy>Group Zhu</cp:lastModifiedBy>
  <cp:revision>244</cp:revision>
  <dcterms:created xsi:type="dcterms:W3CDTF">2017-01-18T20:50:58Z</dcterms:created>
  <dcterms:modified xsi:type="dcterms:W3CDTF">2017-03-13T08:55:56Z</dcterms:modified>
</cp:coreProperties>
</file>