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2" r:id="rId3"/>
    <p:sldId id="273" r:id="rId4"/>
    <p:sldId id="274" r:id="rId5"/>
    <p:sldId id="275" r:id="rId6"/>
    <p:sldId id="276" r:id="rId7"/>
    <p:sldId id="284" r:id="rId8"/>
    <p:sldId id="277" r:id="rId9"/>
    <p:sldId id="278" r:id="rId10"/>
    <p:sldId id="279" r:id="rId11"/>
    <p:sldId id="285" r:id="rId12"/>
    <p:sldId id="280" r:id="rId13"/>
    <p:sldId id="281" r:id="rId14"/>
    <p:sldId id="294" r:id="rId15"/>
    <p:sldId id="282" r:id="rId16"/>
    <p:sldId id="295" r:id="rId17"/>
    <p:sldId id="288" r:id="rId18"/>
    <p:sldId id="297" r:id="rId19"/>
    <p:sldId id="296" r:id="rId20"/>
    <p:sldId id="307" r:id="rId21"/>
    <p:sldId id="289" r:id="rId22"/>
    <p:sldId id="290" r:id="rId23"/>
    <p:sldId id="298" r:id="rId24"/>
    <p:sldId id="291" r:id="rId25"/>
    <p:sldId id="299" r:id="rId26"/>
    <p:sldId id="293" r:id="rId27"/>
    <p:sldId id="300" r:id="rId28"/>
    <p:sldId id="301" r:id="rId29"/>
    <p:sldId id="302" r:id="rId30"/>
    <p:sldId id="303" r:id="rId31"/>
    <p:sldId id="304" r:id="rId32"/>
    <p:sldId id="306" r:id="rId33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5BE6F7-8C57-411F-85E0-64294D619DD1}">
          <p14:sldIdLst>
            <p14:sldId id="257"/>
            <p14:sldId id="272"/>
            <p14:sldId id="273"/>
            <p14:sldId id="274"/>
            <p14:sldId id="275"/>
            <p14:sldId id="276"/>
            <p14:sldId id="284"/>
            <p14:sldId id="277"/>
            <p14:sldId id="278"/>
          </p14:sldIdLst>
        </p14:section>
        <p14:section name="Untitled Section" id="{074F049E-8D11-4028-AD6C-02F97FF08DFF}">
          <p14:sldIdLst>
            <p14:sldId id="279"/>
            <p14:sldId id="285"/>
            <p14:sldId id="280"/>
            <p14:sldId id="281"/>
            <p14:sldId id="294"/>
            <p14:sldId id="282"/>
            <p14:sldId id="295"/>
            <p14:sldId id="288"/>
            <p14:sldId id="297"/>
            <p14:sldId id="296"/>
            <p14:sldId id="307"/>
            <p14:sldId id="289"/>
            <p14:sldId id="290"/>
            <p14:sldId id="298"/>
            <p14:sldId id="291"/>
            <p14:sldId id="299"/>
            <p14:sldId id="293"/>
            <p14:sldId id="300"/>
            <p14:sldId id="301"/>
            <p14:sldId id="302"/>
            <p14:sldId id="303"/>
            <p14:sldId id="304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.emf"/><Relationship Id="rId4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2.emf"/><Relationship Id="rId4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2.emf"/><Relationship Id="rId4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2.emf"/><Relationship Id="rId4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2.emf"/><Relationship Id="rId4" Type="http://schemas.openxmlformats.org/officeDocument/2006/relationships/image" Target="../media/image6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2.emf"/><Relationship Id="rId4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2.e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2.e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B8DA-C27C-B94E-9302-C0C0DE41D3A5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18F0-BA1A-704D-96FE-02DEF0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3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7A498-33DC-984A-8F02-010B4ADA88B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29522-E46C-5C47-B377-092516EB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29522-E46C-5C47-B377-092516EB21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0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SATO</a:t>
            </a:r>
            <a:endParaRPr lang="fr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7B96-A9A0-B74A-A069-76E0B6E6FF83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6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54C2-9C0A-DD4D-BF16-22BB008E5D3C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58B2-469D-B34A-ACE6-63026248DE7D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0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A22E-6379-E246-8FAC-33C438BB075B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F7DC-4027-4447-A2F7-7614465F0ACF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A070-3010-1149-9AFC-9C472B22C520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CE8-2A18-B443-B7D6-106293B942C6}" type="datetime1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3892-44AD-CB41-9A00-BF4F3EF0C630}" type="datetime1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D566-6BA8-954F-9670-55715541F340}" type="datetime1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52D6-1614-D84F-BF6D-370666466E29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1D54-BCD2-D443-ACE3-157F0062B4C3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99F4-F019-BC49-BF8E-953371ACACAB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3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0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42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49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52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55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5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6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63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6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6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990257"/>
            <a:ext cx="9144000" cy="5784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Laboratory of Synthesis and Natural Products (LSPN)</a:t>
            </a:r>
            <a:endParaRPr lang="en-US" sz="2400" dirty="0"/>
          </a:p>
        </p:txBody>
      </p:sp>
      <p:pic>
        <p:nvPicPr>
          <p:cNvPr id="1026" name="Picture 2" descr="J:\Divers\EPFL_LOG_RVB-55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386" y="4745567"/>
            <a:ext cx="1785228" cy="86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1331"/>
            <a:ext cx="9144000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dirty="0"/>
              <a:t>The Synthesis of Pyridine Derivatives using </a:t>
            </a:r>
            <a:r>
              <a:rPr lang="en-US" sz="4800" i="1" dirty="0"/>
              <a:t>N</a:t>
            </a:r>
            <a:r>
              <a:rPr lang="en-US" sz="4800" dirty="0"/>
              <a:t>-Heteroatom Pyridinium </a:t>
            </a:r>
            <a:r>
              <a:rPr lang="en-US" sz="4800" dirty="0" smtClean="0"/>
              <a:t>Species</a:t>
            </a:r>
            <a:endParaRPr lang="en-US" sz="2400" b="1" i="1" dirty="0" smtClean="0"/>
          </a:p>
          <a:p>
            <a:pPr algn="ctr">
              <a:spcAft>
                <a:spcPts val="400"/>
              </a:spcAft>
            </a:pPr>
            <a:endParaRPr lang="en-US" sz="2400" i="1" dirty="0" smtClean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r>
              <a:rPr lang="en-US" sz="2400" i="1" dirty="0" smtClean="0">
                <a:latin typeface="Arial"/>
                <a:cs typeface="Arial"/>
              </a:rPr>
              <a:t>Group Seminar – 24.09.2015</a:t>
            </a:r>
            <a:endParaRPr lang="en-US" sz="2400" i="1" dirty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endParaRPr lang="en-US" sz="2400" i="1" dirty="0" smtClean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r>
              <a:rPr lang="en-US" i="1" dirty="0" smtClean="0">
                <a:latin typeface="Arial"/>
                <a:cs typeface="Arial"/>
              </a:rPr>
              <a:t>Cyril Piemontesi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Azidation</a:t>
            </a:r>
            <a:r>
              <a:rPr lang="fr-CH" b="1" dirty="0" smtClean="0"/>
              <a:t>/Amination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Reddy</a:t>
            </a:r>
            <a:r>
              <a:rPr lang="en-US" baseline="30000" dirty="0" err="1"/>
              <a:t>1</a:t>
            </a:r>
            <a:r>
              <a:rPr lang="en-US" dirty="0" smtClean="0"/>
              <a:t>: </a:t>
            </a:r>
            <a:r>
              <a:rPr lang="en-US" dirty="0" err="1" smtClean="0"/>
              <a:t>Azidation</a:t>
            </a:r>
            <a:r>
              <a:rPr lang="en-US" dirty="0" smtClean="0"/>
              <a:t> possible but unstable product</a:t>
            </a:r>
            <a:endParaRPr lang="en-US" baseline="30000" dirty="0" smtClean="0"/>
          </a:p>
          <a:p>
            <a:r>
              <a:rPr lang="en-US" dirty="0" err="1" smtClean="0"/>
              <a:t>Keith</a:t>
            </a:r>
            <a:r>
              <a:rPr lang="en-US" baseline="30000" dirty="0" err="1" smtClean="0"/>
              <a:t>2</a:t>
            </a:r>
            <a:r>
              <a:rPr lang="en-US" dirty="0" smtClean="0"/>
              <a:t>: Use of </a:t>
            </a:r>
            <a:r>
              <a:rPr lang="en-US" dirty="0" err="1" smtClean="0"/>
              <a:t>DPPA</a:t>
            </a:r>
            <a:r>
              <a:rPr lang="en-US" dirty="0" smtClean="0"/>
              <a:t> as activator + DG</a:t>
            </a:r>
            <a:endParaRPr lang="en-US" dirty="0"/>
          </a:p>
          <a:p>
            <a:r>
              <a:rPr lang="en-US" dirty="0" smtClean="0"/>
              <a:t>Direct amination by </a:t>
            </a:r>
            <a:r>
              <a:rPr lang="en-US" dirty="0" err="1" smtClean="0"/>
              <a:t>Merck</a:t>
            </a:r>
            <a:r>
              <a:rPr lang="en-US" baseline="30000" dirty="0" err="1" smtClean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Tosyl</a:t>
            </a:r>
            <a:r>
              <a:rPr lang="en-US" dirty="0" smtClean="0"/>
              <a:t> anhydride as activator. Perfect C-2 selectivity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3351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4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53665"/>
              </p:ext>
            </p:extLst>
          </p:nvPr>
        </p:nvGraphicFramePr>
        <p:xfrm>
          <a:off x="5665788" y="2602421"/>
          <a:ext cx="25971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5" r:id="rId7" imgW="2596518" imgH="895590" progId="">
                  <p:embed/>
                </p:oleObj>
              </mc:Choice>
              <mc:Fallback>
                <p:oleObj r:id="rId7" imgW="2596518" imgH="8955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5788" y="2602421"/>
                        <a:ext cx="25971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05941"/>
              </p:ext>
            </p:extLst>
          </p:nvPr>
        </p:nvGraphicFramePr>
        <p:xfrm>
          <a:off x="2419350" y="4425950"/>
          <a:ext cx="47847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6" r:id="rId9" imgW="4784865" imgH="875880" progId="">
                  <p:embed/>
                </p:oleObj>
              </mc:Choice>
              <mc:Fallback>
                <p:oleObj r:id="rId9" imgW="4784865" imgH="875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9350" y="4425950"/>
                        <a:ext cx="478472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4" y="5900926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Reddy, K. S. </a:t>
            </a:r>
            <a:r>
              <a:rPr lang="en-US" sz="1000" i="1" dirty="0" smtClean="0"/>
              <a:t>Chem. Lett. </a:t>
            </a:r>
            <a:r>
              <a:rPr lang="en-US" sz="1000" b="1" dirty="0" smtClean="0"/>
              <a:t>1983</a:t>
            </a:r>
            <a:r>
              <a:rPr lang="en-US" sz="1000" dirty="0" smtClean="0"/>
              <a:t>, </a:t>
            </a:r>
            <a:r>
              <a:rPr lang="en-US" sz="1000" i="1" dirty="0" smtClean="0"/>
              <a:t>12</a:t>
            </a:r>
            <a:r>
              <a:rPr lang="en-US" sz="1000" dirty="0" smtClean="0"/>
              <a:t>, 1745.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en-US" sz="1000" dirty="0" smtClean="0"/>
              <a:t>Keith, J. M. </a:t>
            </a:r>
            <a:r>
              <a:rPr lang="en-US" sz="1000" i="1" dirty="0" smtClean="0"/>
              <a:t>J. Org. Chem. </a:t>
            </a:r>
            <a:r>
              <a:rPr lang="en-US" sz="1000" b="1" dirty="0" smtClean="0"/>
              <a:t>2006</a:t>
            </a:r>
            <a:r>
              <a:rPr lang="en-US" sz="1000" dirty="0" smtClean="0"/>
              <a:t>, </a:t>
            </a:r>
            <a:r>
              <a:rPr lang="en-US" sz="1000" i="1" dirty="0" smtClean="0"/>
              <a:t>71</a:t>
            </a:r>
            <a:r>
              <a:rPr lang="en-US" sz="1000" dirty="0" smtClean="0"/>
              <a:t>, 9540.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Yin. J. </a:t>
            </a:r>
            <a:r>
              <a:rPr lang="en-US" sz="1000" i="1" dirty="0" smtClean="0"/>
              <a:t>J. Org. Chem.</a:t>
            </a:r>
            <a:r>
              <a:rPr lang="en-US" sz="1000" dirty="0" smtClean="0"/>
              <a:t> </a:t>
            </a:r>
            <a:r>
              <a:rPr lang="en-US" sz="1000" b="1" dirty="0" smtClean="0"/>
              <a:t>2007</a:t>
            </a:r>
            <a:r>
              <a:rPr lang="en-US" sz="1000" dirty="0" smtClean="0"/>
              <a:t>, 72, 4554.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072304"/>
              </p:ext>
            </p:extLst>
          </p:nvPr>
        </p:nvGraphicFramePr>
        <p:xfrm>
          <a:off x="712788" y="2405525"/>
          <a:ext cx="37957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7" r:id="rId11" imgW="3795908" imgH="898830" progId="">
                  <p:embed/>
                </p:oleObj>
              </mc:Choice>
              <mc:Fallback>
                <p:oleObj r:id="rId11" imgW="3795908" imgH="89883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405525"/>
                        <a:ext cx="37957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2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Azidation</a:t>
            </a:r>
            <a:r>
              <a:rPr lang="fr-CH" b="1" dirty="0" smtClean="0"/>
              <a:t>/Amination (2)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Londregan</a:t>
            </a:r>
            <a:r>
              <a:rPr lang="en-US" dirty="0" smtClean="0"/>
              <a:t>: </a:t>
            </a:r>
            <a:r>
              <a:rPr lang="en-US" dirty="0" err="1" smtClean="0"/>
              <a:t>PyBrop</a:t>
            </a:r>
            <a:r>
              <a:rPr lang="en-US" dirty="0" smtClean="0"/>
              <a:t> as activating agent for</a:t>
            </a:r>
            <a:r>
              <a:rPr lang="en-US" dirty="0"/>
              <a:t> </a:t>
            </a:r>
            <a:r>
              <a:rPr lang="en-US" dirty="0" err="1" smtClean="0"/>
              <a:t>amination</a:t>
            </a:r>
            <a:r>
              <a:rPr lang="en-US" baseline="30000" dirty="0" err="1" smtClean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and</a:t>
            </a:r>
            <a:r>
              <a:rPr lang="en-US" baseline="30000" dirty="0" smtClean="0"/>
              <a:t> </a:t>
            </a:r>
            <a:r>
              <a:rPr lang="en-US" dirty="0" smtClean="0"/>
              <a:t>other </a:t>
            </a:r>
            <a:r>
              <a:rPr lang="en-US" dirty="0" err="1" smtClean="0"/>
              <a:t>nucleophiles</a:t>
            </a:r>
            <a:r>
              <a:rPr lang="en-US" baseline="30000" dirty="0" err="1" smtClean="0"/>
              <a:t>2</a:t>
            </a:r>
            <a:endParaRPr lang="en-US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72994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3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6619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 smtClean="0"/>
              <a:t>Londregan</a:t>
            </a:r>
            <a:r>
              <a:rPr lang="en-US" sz="1000" dirty="0" smtClean="0"/>
              <a:t>. A. T.</a:t>
            </a:r>
            <a:r>
              <a:rPr lang="en-US" sz="1000" i="1" dirty="0" smtClean="0"/>
              <a:t> Org. Lett. </a:t>
            </a:r>
            <a:r>
              <a:rPr lang="en-US" sz="1000" b="1" dirty="0" smtClean="0"/>
              <a:t>2010</a:t>
            </a:r>
            <a:r>
              <a:rPr lang="en-US" sz="1000" dirty="0" smtClean="0"/>
              <a:t>, </a:t>
            </a:r>
            <a:r>
              <a:rPr lang="en-US" sz="1000" i="1" dirty="0" smtClean="0"/>
              <a:t>12</a:t>
            </a:r>
            <a:r>
              <a:rPr lang="en-US" sz="1000" dirty="0" smtClean="0"/>
              <a:t>, 5254.</a:t>
            </a:r>
          </a:p>
          <a:p>
            <a:pPr marL="228600" indent="-228600">
              <a:buAutoNum type="arabicPeriod"/>
            </a:pPr>
            <a:r>
              <a:rPr lang="en-US" sz="1000" dirty="0" err="1"/>
              <a:t>Londregan</a:t>
            </a:r>
            <a:r>
              <a:rPr lang="en-US" sz="1000" dirty="0"/>
              <a:t>. A. T.</a:t>
            </a:r>
            <a:r>
              <a:rPr lang="en-US" sz="1000" i="1" dirty="0"/>
              <a:t> Org. Lett. </a:t>
            </a:r>
            <a:r>
              <a:rPr lang="en-US" sz="1000" b="1" dirty="0"/>
              <a:t>2011</a:t>
            </a:r>
            <a:r>
              <a:rPr lang="en-US" sz="1000" dirty="0"/>
              <a:t>, </a:t>
            </a:r>
            <a:r>
              <a:rPr lang="en-US" sz="1000" i="1" dirty="0"/>
              <a:t>13</a:t>
            </a:r>
            <a:r>
              <a:rPr lang="en-US" sz="1000" dirty="0"/>
              <a:t>, 1840</a:t>
            </a:r>
            <a:r>
              <a:rPr lang="en-US" sz="1000" dirty="0" smtClean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24358"/>
              </p:ext>
            </p:extLst>
          </p:nvPr>
        </p:nvGraphicFramePr>
        <p:xfrm>
          <a:off x="1358706" y="2140165"/>
          <a:ext cx="22320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4" r:id="rId7" imgW="2232108" imgH="1058670" progId="">
                  <p:embed/>
                </p:oleObj>
              </mc:Choice>
              <mc:Fallback>
                <p:oleObj r:id="rId7" imgW="2232108" imgH="105867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8706" y="2140165"/>
                        <a:ext cx="223202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87849"/>
              </p:ext>
            </p:extLst>
          </p:nvPr>
        </p:nvGraphicFramePr>
        <p:xfrm>
          <a:off x="5559809" y="2255575"/>
          <a:ext cx="216376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5" r:id="rId9" imgW="2163765" imgH="1058670" progId="">
                  <p:embed/>
                </p:oleObj>
              </mc:Choice>
              <mc:Fallback>
                <p:oleObj r:id="rId9" imgW="2163765" imgH="105867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9809" y="2255575"/>
                        <a:ext cx="2163763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90385"/>
              </p:ext>
            </p:extLst>
          </p:nvPr>
        </p:nvGraphicFramePr>
        <p:xfrm>
          <a:off x="4004699" y="1300378"/>
          <a:ext cx="11017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6" r:id="rId11" imgW="1101332" imgH="985500" progId="">
                  <p:embed/>
                </p:oleObj>
              </mc:Choice>
              <mc:Fallback>
                <p:oleObj r:id="rId11" imgW="1101332" imgH="9855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04699" y="1300378"/>
                        <a:ext cx="1101725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390401"/>
              </p:ext>
            </p:extLst>
          </p:nvPr>
        </p:nvGraphicFramePr>
        <p:xfrm>
          <a:off x="839854" y="3420971"/>
          <a:ext cx="3424237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7" r:id="rId13" imgW="3423935" imgH="1863270" progId="">
                  <p:embed/>
                </p:oleObj>
              </mc:Choice>
              <mc:Fallback>
                <p:oleObj r:id="rId13" imgW="3423935" imgH="186327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9854" y="3420971"/>
                        <a:ext cx="3424237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88470"/>
              </p:ext>
            </p:extLst>
          </p:nvPr>
        </p:nvGraphicFramePr>
        <p:xfrm>
          <a:off x="5037769" y="3420971"/>
          <a:ext cx="34226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8" r:id="rId15" imgW="3422584" imgH="2009610" progId="">
                  <p:embed/>
                </p:oleObj>
              </mc:Choice>
              <mc:Fallback>
                <p:oleObj r:id="rId15" imgW="3422584" imgH="20096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37769" y="3420971"/>
                        <a:ext cx="3422650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0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Amidation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Singer</a:t>
            </a:r>
            <a:r>
              <a:rPr lang="en-US" baseline="30000" dirty="0" err="1" smtClean="0"/>
              <a:t>1</a:t>
            </a:r>
            <a:r>
              <a:rPr lang="en-US" dirty="0" smtClean="0"/>
              <a:t>: Through thermal rearrangement</a:t>
            </a:r>
          </a:p>
          <a:p>
            <a:r>
              <a:rPr lang="en-US" dirty="0" err="1" smtClean="0"/>
              <a:t>Bilodeau</a:t>
            </a:r>
            <a:r>
              <a:rPr lang="en-US" baseline="30000" dirty="0" err="1" smtClean="0"/>
              <a:t>2</a:t>
            </a:r>
            <a:r>
              <a:rPr lang="en-US" dirty="0" smtClean="0"/>
              <a:t>:</a:t>
            </a:r>
            <a:r>
              <a:rPr lang="en-US" i="1" dirty="0"/>
              <a:t> In situ</a:t>
            </a:r>
            <a:r>
              <a:rPr lang="en-US" dirty="0"/>
              <a:t> activation of the amide with </a:t>
            </a:r>
            <a:r>
              <a:rPr lang="en-US" dirty="0" smtClean="0"/>
              <a:t>oxalyl chloride/2,6-</a:t>
            </a:r>
            <a:r>
              <a:rPr lang="en-US" dirty="0" err="1" smtClean="0"/>
              <a:t>lutidine</a:t>
            </a:r>
            <a:endParaRPr lang="en-US" dirty="0" smtClean="0"/>
          </a:p>
          <a:p>
            <a:r>
              <a:rPr lang="en-US" dirty="0" err="1" smtClean="0"/>
              <a:t>Movassaghi</a:t>
            </a:r>
            <a:r>
              <a:rPr lang="en-US" baseline="30000" dirty="0" err="1" smtClean="0"/>
              <a:t>3</a:t>
            </a:r>
            <a:r>
              <a:rPr lang="en-US" dirty="0" smtClean="0"/>
              <a:t>: </a:t>
            </a:r>
            <a:r>
              <a:rPr lang="en-US" i="1" dirty="0" smtClean="0"/>
              <a:t>In situ</a:t>
            </a:r>
            <a:r>
              <a:rPr lang="en-US" dirty="0" smtClean="0"/>
              <a:t> activation of the amide with Tf</a:t>
            </a:r>
            <a:r>
              <a:rPr lang="en-US" baseline="-25000" dirty="0" smtClean="0"/>
              <a:t>2</a:t>
            </a:r>
            <a:r>
              <a:rPr lang="en-US" dirty="0" smtClean="0"/>
              <a:t>O/</a:t>
            </a:r>
            <a:r>
              <a:rPr lang="en-US" dirty="0" err="1" smtClean="0"/>
              <a:t>2F-Py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670830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95365"/>
              </p:ext>
            </p:extLst>
          </p:nvPr>
        </p:nvGraphicFramePr>
        <p:xfrm>
          <a:off x="4315203" y="2025481"/>
          <a:ext cx="36417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0" r:id="rId7" imgW="3641932" imgH="1000890" progId="">
                  <p:embed/>
                </p:oleObj>
              </mc:Choice>
              <mc:Fallback>
                <p:oleObj r:id="rId7" imgW="3641932" imgH="10008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5203" y="2025481"/>
                        <a:ext cx="36417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64996"/>
              </p:ext>
            </p:extLst>
          </p:nvPr>
        </p:nvGraphicFramePr>
        <p:xfrm>
          <a:off x="2407444" y="3466284"/>
          <a:ext cx="4329112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1" r:id="rId9" imgW="4329150" imgH="1986930" progId="">
                  <p:embed/>
                </p:oleObj>
              </mc:Choice>
              <mc:Fallback>
                <p:oleObj r:id="rId9" imgW="4329150" imgH="19869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7444" y="3466284"/>
                        <a:ext cx="4329112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20628"/>
              </p:ext>
            </p:extLst>
          </p:nvPr>
        </p:nvGraphicFramePr>
        <p:xfrm>
          <a:off x="898487" y="2025481"/>
          <a:ext cx="25733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2" r:id="rId11" imgW="2573557" imgH="1077030" progId="">
                  <p:embed/>
                </p:oleObj>
              </mc:Choice>
              <mc:Fallback>
                <p:oleObj r:id="rId11" imgW="2573557" imgH="10770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8487" y="2025481"/>
                        <a:ext cx="257333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6619" y="5897992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Singer, G. M.</a:t>
            </a:r>
            <a:r>
              <a:rPr lang="en-US" sz="1000" i="1" dirty="0" smtClean="0"/>
              <a:t> J. Am. Chem. Soc. </a:t>
            </a:r>
            <a:r>
              <a:rPr lang="en-US" sz="1000" b="1" dirty="0" smtClean="0"/>
              <a:t>1969</a:t>
            </a:r>
            <a:r>
              <a:rPr lang="en-US" sz="1000" dirty="0" smtClean="0"/>
              <a:t>, </a:t>
            </a:r>
            <a:r>
              <a:rPr lang="en-US" sz="1000" i="1" dirty="0" smtClean="0"/>
              <a:t>91</a:t>
            </a:r>
            <a:r>
              <a:rPr lang="en-US" sz="1000" dirty="0" smtClean="0"/>
              <a:t>, 5672.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Bilodeau</a:t>
            </a:r>
            <a:r>
              <a:rPr lang="en-US" sz="1000" dirty="0" smtClean="0"/>
              <a:t>. M. </a:t>
            </a:r>
            <a:r>
              <a:rPr lang="en-US" sz="1000" dirty="0"/>
              <a:t>T.</a:t>
            </a:r>
            <a:r>
              <a:rPr lang="en-US" sz="1000" i="1" dirty="0"/>
              <a:t> Org. Lett. </a:t>
            </a:r>
            <a:r>
              <a:rPr lang="en-US" sz="1000" b="1" dirty="0" smtClean="0"/>
              <a:t>2002</a:t>
            </a:r>
            <a:r>
              <a:rPr lang="en-US" sz="1000" dirty="0" smtClean="0"/>
              <a:t>, </a:t>
            </a:r>
            <a:r>
              <a:rPr lang="en-US" sz="1000" i="1" dirty="0" smtClean="0"/>
              <a:t>4</a:t>
            </a:r>
            <a:r>
              <a:rPr lang="en-US" sz="1000" dirty="0" smtClean="0"/>
              <a:t>, 3127.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/>
              <a:t>Movassaghi, M.</a:t>
            </a:r>
            <a:r>
              <a:rPr lang="en-US" sz="1000" i="1" dirty="0" smtClean="0"/>
              <a:t> J. Org</a:t>
            </a:r>
            <a:r>
              <a:rPr lang="en-US" sz="1000" i="1" dirty="0"/>
              <a:t>. </a:t>
            </a:r>
            <a:r>
              <a:rPr lang="en-US" sz="1000" i="1" dirty="0" smtClean="0"/>
              <a:t>Chem. </a:t>
            </a:r>
            <a:r>
              <a:rPr lang="en-US" sz="1000" b="1" dirty="0" smtClean="0"/>
              <a:t>2009</a:t>
            </a:r>
            <a:r>
              <a:rPr lang="en-US" sz="1000" dirty="0" smtClean="0"/>
              <a:t>, </a:t>
            </a:r>
            <a:r>
              <a:rPr lang="en-US" sz="1000" i="1" dirty="0" smtClean="0"/>
              <a:t>74</a:t>
            </a:r>
            <a:r>
              <a:rPr lang="en-US" sz="1000" dirty="0" smtClean="0"/>
              <a:t>, 1341.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530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Sulfurylation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achieved via halogenation/substitution but </a:t>
            </a:r>
            <a:r>
              <a:rPr lang="en-US" dirty="0" err="1" smtClean="0"/>
              <a:t>regioslectivity</a:t>
            </a:r>
            <a:r>
              <a:rPr lang="en-US" dirty="0" smtClean="0"/>
              <a:t> issue + low yield</a:t>
            </a:r>
          </a:p>
          <a:p>
            <a:r>
              <a:rPr lang="en-US" dirty="0" err="1" smtClean="0"/>
              <a:t>Bauer</a:t>
            </a:r>
            <a:r>
              <a:rPr lang="en-US" baseline="30000" dirty="0" err="1" smtClean="0"/>
              <a:t>1,2,3</a:t>
            </a:r>
            <a:r>
              <a:rPr lang="en-US" dirty="0" smtClean="0"/>
              <a:t>: </a:t>
            </a:r>
            <a:r>
              <a:rPr lang="en-US" dirty="0" err="1" smtClean="0"/>
              <a:t>Adamantanethiol</a:t>
            </a:r>
            <a:r>
              <a:rPr lang="en-US" dirty="0" smtClean="0"/>
              <a:t> as Nu. </a:t>
            </a:r>
            <a:r>
              <a:rPr lang="en-US" dirty="0" err="1" smtClean="0"/>
              <a:t>Regioselectivity</a:t>
            </a:r>
            <a:r>
              <a:rPr lang="en-US" dirty="0" smtClean="0"/>
              <a:t> issue</a:t>
            </a:r>
          </a:p>
          <a:p>
            <a:r>
              <a:rPr lang="en-US" dirty="0" smtClean="0"/>
              <a:t>Triethylamine can improve the selectivity but reduce the yield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68403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834151"/>
              </p:ext>
            </p:extLst>
          </p:nvPr>
        </p:nvGraphicFramePr>
        <p:xfrm>
          <a:off x="1921896" y="2186419"/>
          <a:ext cx="5246687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0" r:id="rId7" imgW="5246792" imgH="1520640" progId="">
                  <p:embed/>
                </p:oleObj>
              </mc:Choice>
              <mc:Fallback>
                <p:oleObj r:id="rId7" imgW="5246792" imgH="152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1896" y="2186419"/>
                        <a:ext cx="5246687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 flipH="1">
            <a:off x="-6619" y="5897992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Bauer, L.</a:t>
            </a:r>
            <a:r>
              <a:rPr lang="en-US" sz="1000" i="1" dirty="0" smtClean="0"/>
              <a:t> J. </a:t>
            </a:r>
            <a:r>
              <a:rPr lang="en-US" sz="1000" i="1" dirty="0" err="1" smtClean="0"/>
              <a:t>Heterocycl</a:t>
            </a:r>
            <a:r>
              <a:rPr lang="en-US" sz="1000" i="1" dirty="0" smtClean="0"/>
              <a:t>. Chem. </a:t>
            </a:r>
            <a:r>
              <a:rPr lang="en-US" sz="1000" b="1" dirty="0" smtClean="0"/>
              <a:t>1985</a:t>
            </a:r>
            <a:r>
              <a:rPr lang="en-US" sz="1000" dirty="0" smtClean="0"/>
              <a:t>, </a:t>
            </a:r>
            <a:r>
              <a:rPr lang="en-US" sz="1000" i="1" dirty="0" smtClean="0"/>
              <a:t>22</a:t>
            </a:r>
            <a:r>
              <a:rPr lang="en-US" sz="1000" dirty="0" smtClean="0"/>
              <a:t>, 771.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/>
              <a:t>Bauer, L.</a:t>
            </a:r>
            <a:r>
              <a:rPr lang="en-US" sz="1000" i="1" dirty="0"/>
              <a:t> </a:t>
            </a:r>
            <a:r>
              <a:rPr lang="en-US" sz="1000" i="1" dirty="0" smtClean="0"/>
              <a:t>Heterocycles </a:t>
            </a:r>
            <a:r>
              <a:rPr lang="en-US" sz="1000" b="1" dirty="0" smtClean="0"/>
              <a:t>1986</a:t>
            </a:r>
            <a:r>
              <a:rPr lang="en-US" sz="1000" dirty="0" smtClean="0"/>
              <a:t>, </a:t>
            </a:r>
            <a:r>
              <a:rPr lang="en-US" sz="1000" i="1" dirty="0" smtClean="0"/>
              <a:t>24</a:t>
            </a:r>
            <a:r>
              <a:rPr lang="en-US" sz="1000" dirty="0" smtClean="0"/>
              <a:t>, 161</a:t>
            </a:r>
            <a:r>
              <a:rPr lang="en-US" sz="1000" dirty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/>
              <a:t>Bauer, L.</a:t>
            </a:r>
            <a:r>
              <a:rPr lang="en-US" sz="1000" i="1" dirty="0"/>
              <a:t> J. </a:t>
            </a:r>
            <a:r>
              <a:rPr lang="en-US" sz="1000" i="1" dirty="0" err="1"/>
              <a:t>Heterocycl</a:t>
            </a:r>
            <a:r>
              <a:rPr lang="en-US" sz="1000" i="1" dirty="0"/>
              <a:t>. Chem. </a:t>
            </a:r>
            <a:r>
              <a:rPr lang="en-US" sz="1000" b="1" dirty="0" smtClean="0"/>
              <a:t>1991</a:t>
            </a:r>
            <a:r>
              <a:rPr lang="en-US" sz="1000" dirty="0" smtClean="0"/>
              <a:t>, </a:t>
            </a:r>
            <a:r>
              <a:rPr lang="en-US" sz="1000" i="1" dirty="0" smtClean="0"/>
              <a:t>28</a:t>
            </a:r>
            <a:r>
              <a:rPr lang="en-US" sz="1000" dirty="0" smtClean="0"/>
              <a:t>, 1051.</a:t>
            </a:r>
            <a:endParaRPr lang="en-US" sz="1000" dirty="0"/>
          </a:p>
        </p:txBody>
      </p:sp>
      <p:pic>
        <p:nvPicPr>
          <p:cNvPr id="13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0" y="4162644"/>
            <a:ext cx="2470108" cy="16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Sulfurylation</a:t>
            </a:r>
            <a:r>
              <a:rPr lang="fr-CH" b="1" dirty="0" smtClean="0"/>
              <a:t> (2)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Various thiol + substitution pattern tolerated but yield + selectivity not </a:t>
            </a:r>
            <a:r>
              <a:rPr lang="en-US" dirty="0" err="1" smtClean="0"/>
              <a:t>perfect</a:t>
            </a:r>
            <a:r>
              <a:rPr lang="en-US" baseline="30000" dirty="0" err="1" smtClean="0"/>
              <a:t>1,2,3</a:t>
            </a:r>
            <a:endParaRPr lang="en-US" baseline="30000" dirty="0" smtClean="0"/>
          </a:p>
          <a:p>
            <a:r>
              <a:rPr lang="en-US" dirty="0" smtClean="0"/>
              <a:t>Changing the activating agent can sometimes improves the yield + selectivity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44564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8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323"/>
              </p:ext>
            </p:extLst>
          </p:nvPr>
        </p:nvGraphicFramePr>
        <p:xfrm>
          <a:off x="1808034" y="3208349"/>
          <a:ext cx="53594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9" r:id="rId7" imgW="5359438" imgH="1657800" progId="">
                  <p:embed/>
                </p:oleObj>
              </mc:Choice>
              <mc:Fallback>
                <p:oleObj r:id="rId7" imgW="5359438" imgH="165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034" y="3208349"/>
                        <a:ext cx="53594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71014"/>
              </p:ext>
            </p:extLst>
          </p:nvPr>
        </p:nvGraphicFramePr>
        <p:xfrm>
          <a:off x="2763837" y="2065886"/>
          <a:ext cx="3616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0" r:id="rId9" imgW="3616000" imgH="982530" progId="">
                  <p:embed/>
                </p:oleObj>
              </mc:Choice>
              <mc:Fallback>
                <p:oleObj r:id="rId9" imgW="3616000" imgH="98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7" y="2065886"/>
                        <a:ext cx="3616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 flipH="1">
            <a:off x="-13253" y="5899338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Bauer, L.</a:t>
            </a:r>
            <a:r>
              <a:rPr lang="en-US" sz="1000" i="1" dirty="0" smtClean="0"/>
              <a:t> J. </a:t>
            </a:r>
            <a:r>
              <a:rPr lang="en-US" sz="1000" i="1" dirty="0" err="1" smtClean="0"/>
              <a:t>Heterocycl</a:t>
            </a:r>
            <a:r>
              <a:rPr lang="en-US" sz="1000" i="1" dirty="0" smtClean="0"/>
              <a:t>. Chem. </a:t>
            </a:r>
            <a:r>
              <a:rPr lang="en-US" sz="1000" b="1" dirty="0" smtClean="0"/>
              <a:t>1985</a:t>
            </a:r>
            <a:r>
              <a:rPr lang="en-US" sz="1000" dirty="0" smtClean="0"/>
              <a:t>, </a:t>
            </a:r>
            <a:r>
              <a:rPr lang="en-US" sz="1000" i="1" dirty="0" smtClean="0"/>
              <a:t>22</a:t>
            </a:r>
            <a:r>
              <a:rPr lang="en-US" sz="1000" dirty="0" smtClean="0"/>
              <a:t>, 771.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/>
              <a:t>Bauer, L.</a:t>
            </a:r>
            <a:r>
              <a:rPr lang="en-US" sz="1000" i="1" dirty="0"/>
              <a:t> </a:t>
            </a:r>
            <a:r>
              <a:rPr lang="en-US" sz="1000" i="1" dirty="0" smtClean="0"/>
              <a:t>Heterocycles </a:t>
            </a:r>
            <a:r>
              <a:rPr lang="en-US" sz="1000" b="1" dirty="0" smtClean="0"/>
              <a:t>1986</a:t>
            </a:r>
            <a:r>
              <a:rPr lang="en-US" sz="1000" dirty="0" smtClean="0"/>
              <a:t>, </a:t>
            </a:r>
            <a:r>
              <a:rPr lang="en-US" sz="1000" i="1" dirty="0" smtClean="0"/>
              <a:t>24</a:t>
            </a:r>
            <a:r>
              <a:rPr lang="en-US" sz="1000" dirty="0" smtClean="0"/>
              <a:t>, 161</a:t>
            </a:r>
            <a:r>
              <a:rPr lang="en-US" sz="1000" dirty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/>
              <a:t>Bauer, L.</a:t>
            </a:r>
            <a:r>
              <a:rPr lang="en-US" sz="1000" i="1" dirty="0"/>
              <a:t> J. </a:t>
            </a:r>
            <a:r>
              <a:rPr lang="en-US" sz="1000" i="1" dirty="0" err="1"/>
              <a:t>Heterocycl</a:t>
            </a:r>
            <a:r>
              <a:rPr lang="en-US" sz="1000" i="1" dirty="0"/>
              <a:t>. Chem. </a:t>
            </a:r>
            <a:r>
              <a:rPr lang="en-US" sz="1000" b="1" dirty="0" smtClean="0"/>
              <a:t>1991</a:t>
            </a:r>
            <a:r>
              <a:rPr lang="en-US" sz="1000" dirty="0" smtClean="0"/>
              <a:t>, </a:t>
            </a:r>
            <a:r>
              <a:rPr lang="en-US" sz="1000" i="1" dirty="0" smtClean="0"/>
              <a:t>28</a:t>
            </a:r>
            <a:r>
              <a:rPr lang="en-US" sz="1000" dirty="0" smtClean="0"/>
              <a:t>, 1051.</a:t>
            </a:r>
          </a:p>
        </p:txBody>
      </p:sp>
    </p:spTree>
    <p:extLst>
      <p:ext uri="{BB962C8B-B14F-4D97-AF65-F5344CB8AC3E}">
        <p14:creationId xmlns:p14="http://schemas.microsoft.com/office/powerpoint/2010/main" val="15474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Chlorination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75906"/>
            <a:ext cx="82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Robison</a:t>
            </a:r>
            <a:r>
              <a:rPr lang="en-US" baseline="30000" dirty="0" err="1" smtClean="0"/>
              <a:t>1</a:t>
            </a:r>
            <a:r>
              <a:rPr lang="en-US" dirty="0" smtClean="0"/>
              <a:t>: initial report</a:t>
            </a:r>
          </a:p>
          <a:p>
            <a:r>
              <a:rPr lang="en-US" dirty="0" err="1" smtClean="0"/>
              <a:t>Yamanaka</a:t>
            </a:r>
            <a:r>
              <a:rPr lang="en-US" baseline="30000" dirty="0" err="1" smtClean="0"/>
              <a:t>2</a:t>
            </a:r>
            <a:r>
              <a:rPr lang="en-US" dirty="0" smtClean="0"/>
              <a:t>: yield not affected by electronic/steric but the selectivity yes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96049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3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59656"/>
              </p:ext>
            </p:extLst>
          </p:nvPr>
        </p:nvGraphicFramePr>
        <p:xfrm>
          <a:off x="1480067" y="3057543"/>
          <a:ext cx="6170612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4" r:id="rId7" imgW="6170377" imgH="2413800" progId="">
                  <p:embed/>
                </p:oleObj>
              </mc:Choice>
              <mc:Fallback>
                <p:oleObj r:id="rId7" imgW="6170377" imgH="241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0067" y="3057543"/>
                        <a:ext cx="6170612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89688"/>
              </p:ext>
            </p:extLst>
          </p:nvPr>
        </p:nvGraphicFramePr>
        <p:xfrm>
          <a:off x="1480067" y="1805768"/>
          <a:ext cx="60436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5" r:id="rId9" imgW="6043954" imgH="857520" progId="">
                  <p:embed/>
                </p:oleObj>
              </mc:Choice>
              <mc:Fallback>
                <p:oleObj r:id="rId9" imgW="6043954" imgH="857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0067" y="1805768"/>
                        <a:ext cx="6043613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Robison, M. M.</a:t>
            </a:r>
            <a:r>
              <a:rPr lang="en-US" sz="1000" i="1" dirty="0" smtClean="0"/>
              <a:t> J. Am. Chem. Soc. </a:t>
            </a:r>
            <a:r>
              <a:rPr lang="en-US" sz="1000" b="1" dirty="0" smtClean="0"/>
              <a:t>1959</a:t>
            </a:r>
            <a:r>
              <a:rPr lang="en-US" sz="1000" dirty="0" smtClean="0"/>
              <a:t>, </a:t>
            </a:r>
            <a:r>
              <a:rPr lang="en-US" sz="1000" i="1" dirty="0" smtClean="0"/>
              <a:t>81</a:t>
            </a:r>
            <a:r>
              <a:rPr lang="en-US" sz="1000" dirty="0" smtClean="0"/>
              <a:t>, 740.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/>
              <a:t>Yamanaka, H.</a:t>
            </a:r>
            <a:r>
              <a:rPr lang="en-US" sz="1000" i="1" dirty="0" smtClean="0"/>
              <a:t> Chem. Pharm. Bull. </a:t>
            </a:r>
            <a:r>
              <a:rPr lang="en-US" sz="1000" b="1" dirty="0" smtClean="0"/>
              <a:t>1988</a:t>
            </a:r>
            <a:r>
              <a:rPr lang="en-US" sz="1000" dirty="0" smtClean="0"/>
              <a:t>, </a:t>
            </a:r>
            <a:r>
              <a:rPr lang="en-US" sz="1000" i="1" dirty="0" smtClean="0"/>
              <a:t>36</a:t>
            </a:r>
            <a:r>
              <a:rPr lang="en-US" sz="1000" dirty="0" smtClean="0"/>
              <a:t>, 2244.</a:t>
            </a:r>
          </a:p>
        </p:txBody>
      </p:sp>
    </p:spTree>
    <p:extLst>
      <p:ext uri="{BB962C8B-B14F-4D97-AF65-F5344CB8AC3E}">
        <p14:creationId xmlns:p14="http://schemas.microsoft.com/office/powerpoint/2010/main" val="31358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Bromination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1110" y="1058226"/>
            <a:ext cx="82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Bromination with </a:t>
            </a:r>
            <a:r>
              <a:rPr lang="en-US" dirty="0" err="1" smtClean="0"/>
              <a:t>POBr</a:t>
            </a:r>
            <a:r>
              <a:rPr lang="en-US" baseline="-25000" dirty="0" err="1" smtClean="0"/>
              <a:t>3</a:t>
            </a:r>
            <a:r>
              <a:rPr lang="en-US" dirty="0" smtClean="0"/>
              <a:t> also </a:t>
            </a:r>
            <a:r>
              <a:rPr lang="en-US" dirty="0" err="1" smtClean="0"/>
              <a:t>possible</a:t>
            </a:r>
            <a:r>
              <a:rPr lang="en-US" baseline="30000" dirty="0" err="1" smtClean="0"/>
              <a:t>1,2</a:t>
            </a:r>
            <a:endParaRPr lang="en-US" baseline="30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00438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1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36554"/>
              </p:ext>
            </p:extLst>
          </p:nvPr>
        </p:nvGraphicFramePr>
        <p:xfrm>
          <a:off x="2846146" y="2193309"/>
          <a:ext cx="347821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2" r:id="rId7" imgW="3477421" imgH="1035990" progId="">
                  <p:embed/>
                </p:oleObj>
              </mc:Choice>
              <mc:Fallback>
                <p:oleObj r:id="rId7" imgW="3477421" imgH="10359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6146" y="2193309"/>
                        <a:ext cx="3478213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Clark, R. B.</a:t>
            </a:r>
            <a:r>
              <a:rPr lang="en-US" sz="1000" i="1" dirty="0" smtClean="0"/>
              <a:t> J. Med. Chem.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54</a:t>
            </a:r>
            <a:r>
              <a:rPr lang="en-US" sz="1000" dirty="0" smtClean="0"/>
              <a:t>, 1511.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Lumeras</a:t>
            </a:r>
            <a:r>
              <a:rPr lang="en-US" sz="1000" dirty="0" smtClean="0"/>
              <a:t>, W.</a:t>
            </a:r>
            <a:r>
              <a:rPr lang="en-US" sz="1000" i="1" dirty="0" smtClean="0"/>
              <a:t> J. Med. Chem. </a:t>
            </a:r>
            <a:r>
              <a:rPr lang="en-US" sz="1000" b="1" dirty="0" smtClean="0"/>
              <a:t>2009</a:t>
            </a:r>
            <a:r>
              <a:rPr lang="en-US" sz="1000" dirty="0" smtClean="0"/>
              <a:t>, </a:t>
            </a:r>
            <a:r>
              <a:rPr lang="en-US" sz="1000" i="1" dirty="0" smtClean="0"/>
              <a:t>52</a:t>
            </a:r>
            <a:r>
              <a:rPr lang="en-US" sz="1000" dirty="0" smtClean="0"/>
              <a:t>, 5531.</a:t>
            </a:r>
            <a:endParaRPr lang="en-US" sz="1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869159"/>
              </p:ext>
            </p:extLst>
          </p:nvPr>
        </p:nvGraphicFramePr>
        <p:xfrm>
          <a:off x="2416692" y="3735127"/>
          <a:ext cx="42973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3" r:id="rId9" imgW="4297275" imgH="944460" progId="">
                  <p:embed/>
                </p:oleObj>
              </mc:Choice>
              <mc:Fallback>
                <p:oleObj r:id="rId9" imgW="4297275" imgH="9444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6692" y="3735127"/>
                        <a:ext cx="4297362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7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N-N Addition </a:t>
            </a:r>
            <a:r>
              <a:rPr lang="fr-CH" b="1" dirty="0"/>
              <a:t>of Grignard</a:t>
            </a:r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</a:t>
            </a:r>
            <a:r>
              <a:rPr lang="en-US" dirty="0" err="1"/>
              <a:t>pyridinio</a:t>
            </a:r>
            <a:r>
              <a:rPr lang="en-US" dirty="0"/>
              <a:t>-4-</a:t>
            </a:r>
            <a:r>
              <a:rPr lang="en-US" dirty="0" err="1"/>
              <a:t>pyridone</a:t>
            </a:r>
            <a:r>
              <a:rPr lang="en-US" dirty="0"/>
              <a:t> </a:t>
            </a:r>
            <a:r>
              <a:rPr lang="en-US" dirty="0" err="1"/>
              <a:t>cation</a:t>
            </a:r>
            <a:r>
              <a:rPr lang="en-US" dirty="0"/>
              <a:t> </a:t>
            </a:r>
            <a:r>
              <a:rPr lang="en-US" dirty="0" smtClean="0"/>
              <a:t>with the blocking methyl groups with </a:t>
            </a:r>
            <a:r>
              <a:rPr lang="en-US" dirty="0" err="1" smtClean="0"/>
              <a:t>Grignard</a:t>
            </a:r>
            <a:r>
              <a:rPr lang="en-US" baseline="30000" dirty="0" err="1" smtClean="0"/>
              <a:t>1,2,3</a:t>
            </a:r>
            <a:endParaRPr lang="en-US" baseline="30000" dirty="0"/>
          </a:p>
          <a:p>
            <a:r>
              <a:rPr lang="en-US" dirty="0" smtClean="0"/>
              <a:t>No clean isolation possible of the </a:t>
            </a:r>
            <a:r>
              <a:rPr lang="en-US" dirty="0" err="1" smtClean="0"/>
              <a:t>dihydropyridine</a:t>
            </a:r>
            <a:endParaRPr lang="en-US" dirty="0" smtClean="0"/>
          </a:p>
          <a:p>
            <a:r>
              <a:rPr lang="en-US" dirty="0" smtClean="0"/>
              <a:t>Not working with organolithium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125550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1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5900926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Katritzky</a:t>
            </a:r>
            <a:r>
              <a:rPr lang="en-US" sz="1000" dirty="0" smtClean="0"/>
              <a:t>, A. R.</a:t>
            </a:r>
            <a:r>
              <a:rPr lang="en-US" sz="1000" i="1" dirty="0" smtClean="0"/>
              <a:t> J. Chem. Soc. Chem. Comm. </a:t>
            </a:r>
            <a:r>
              <a:rPr lang="en-US" sz="1000" b="1" dirty="0" smtClean="0"/>
              <a:t>1979</a:t>
            </a:r>
            <a:r>
              <a:rPr lang="en-US" sz="1000" dirty="0" smtClean="0"/>
              <a:t>, 137.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Katritzky</a:t>
            </a:r>
            <a:r>
              <a:rPr lang="en-US" sz="1000" dirty="0"/>
              <a:t>, A. R.</a:t>
            </a:r>
            <a:r>
              <a:rPr lang="en-US" sz="1000" i="1" dirty="0"/>
              <a:t> </a:t>
            </a:r>
            <a:r>
              <a:rPr lang="en-US" sz="1000" i="1" dirty="0" err="1" smtClean="0"/>
              <a:t>Angew</a:t>
            </a:r>
            <a:r>
              <a:rPr lang="en-US" sz="1000" i="1" dirty="0" smtClean="0"/>
              <a:t>. Chem. Int. Ed. Engl. </a:t>
            </a:r>
            <a:r>
              <a:rPr lang="en-US" sz="1000" b="1" dirty="0"/>
              <a:t>1979</a:t>
            </a:r>
            <a:r>
              <a:rPr lang="en-US" sz="1000" dirty="0"/>
              <a:t>, </a:t>
            </a:r>
            <a:r>
              <a:rPr lang="en-US" sz="1000" i="1" dirty="0" smtClean="0"/>
              <a:t>18</a:t>
            </a:r>
            <a:r>
              <a:rPr lang="en-US" sz="1000" dirty="0" smtClean="0"/>
              <a:t>, 792.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Katritzky</a:t>
            </a:r>
            <a:r>
              <a:rPr lang="en-US" sz="1000" dirty="0"/>
              <a:t>, A. R.</a:t>
            </a:r>
            <a:r>
              <a:rPr lang="en-US" sz="1000" i="1" dirty="0"/>
              <a:t> J. Chem. Soc. </a:t>
            </a:r>
            <a:r>
              <a:rPr lang="en-US" sz="1000" i="1" dirty="0" smtClean="0"/>
              <a:t>Perkin Trans. 1 </a:t>
            </a:r>
            <a:r>
              <a:rPr lang="en-US" sz="1000" b="1" dirty="0" smtClean="0"/>
              <a:t>1980</a:t>
            </a:r>
            <a:r>
              <a:rPr lang="en-US" sz="1000" dirty="0" smtClean="0"/>
              <a:t>, 2480.</a:t>
            </a:r>
            <a:endParaRPr lang="en-US" sz="1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74627"/>
              </p:ext>
            </p:extLst>
          </p:nvPr>
        </p:nvGraphicFramePr>
        <p:xfrm>
          <a:off x="1957904" y="2032772"/>
          <a:ext cx="5214937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2" r:id="rId7" imgW="5214646" imgH="1468800" progId="">
                  <p:embed/>
                </p:oleObj>
              </mc:Choice>
              <mc:Fallback>
                <p:oleObj r:id="rId7" imgW="5214646" imgH="1468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7904" y="2032772"/>
                        <a:ext cx="5214937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51157"/>
              </p:ext>
            </p:extLst>
          </p:nvPr>
        </p:nvGraphicFramePr>
        <p:xfrm>
          <a:off x="1791216" y="3643252"/>
          <a:ext cx="5548313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3" r:id="rId9" imgW="5548531" imgH="1488510" progId="">
                  <p:embed/>
                </p:oleObj>
              </mc:Choice>
              <mc:Fallback>
                <p:oleObj r:id="rId9" imgW="5548531" imgH="14885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1216" y="3643252"/>
                        <a:ext cx="5548313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4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N-N </a:t>
            </a:r>
            <a:r>
              <a:rPr lang="fr-CH" b="1" dirty="0" err="1" smtClean="0"/>
              <a:t>Cyanation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1119491"/>
            <a:ext cx="82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Ohsawa</a:t>
            </a:r>
            <a:r>
              <a:rPr lang="en-US" baseline="30000" dirty="0" err="1" smtClean="0"/>
              <a:t>1,2</a:t>
            </a:r>
            <a:r>
              <a:rPr lang="en-US" dirty="0" smtClean="0"/>
              <a:t>: addition of </a:t>
            </a:r>
            <a:r>
              <a:rPr lang="en-US" dirty="0" err="1" smtClean="0"/>
              <a:t>KCN</a:t>
            </a:r>
            <a:r>
              <a:rPr lang="en-US" dirty="0" smtClean="0"/>
              <a:t> to 1-(N-</a:t>
            </a:r>
            <a:r>
              <a:rPr lang="en-US" dirty="0" err="1" smtClean="0"/>
              <a:t>acylalklylamino</a:t>
            </a:r>
            <a:r>
              <a:rPr lang="en-US" dirty="0" smtClean="0"/>
              <a:t>)pyridinium</a:t>
            </a:r>
          </a:p>
          <a:p>
            <a:r>
              <a:rPr lang="en-US" dirty="0" smtClean="0"/>
              <a:t>Mainly the 4-</a:t>
            </a:r>
            <a:r>
              <a:rPr lang="en-US" dirty="0" err="1" smtClean="0"/>
              <a:t>cyanopyridine</a:t>
            </a:r>
            <a:r>
              <a:rPr lang="en-US" dirty="0" smtClean="0"/>
              <a:t> but dependent of the [</a:t>
            </a:r>
            <a:r>
              <a:rPr lang="en-US" dirty="0" err="1" smtClean="0"/>
              <a:t>KCN</a:t>
            </a:r>
            <a:r>
              <a:rPr lang="en-US" dirty="0" smtClean="0"/>
              <a:t>]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96668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4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6054814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Ohsawa</a:t>
            </a:r>
            <a:r>
              <a:rPr lang="en-US" sz="1000" dirty="0" smtClean="0"/>
              <a:t>, A.</a:t>
            </a:r>
            <a:r>
              <a:rPr lang="en-US" sz="1000" i="1" dirty="0" smtClean="0"/>
              <a:t> Chem. Pharm. Bull. </a:t>
            </a:r>
            <a:r>
              <a:rPr lang="en-US" sz="1000" b="1" dirty="0" smtClean="0"/>
              <a:t>1963</a:t>
            </a:r>
            <a:r>
              <a:rPr lang="en-US" sz="1000" dirty="0" smtClean="0"/>
              <a:t>, </a:t>
            </a:r>
            <a:r>
              <a:rPr lang="en-US" sz="1000" i="1" dirty="0" smtClean="0"/>
              <a:t>11</a:t>
            </a:r>
            <a:r>
              <a:rPr lang="en-US" sz="1000" dirty="0" smtClean="0"/>
              <a:t>, 780.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Ohsawa</a:t>
            </a:r>
            <a:r>
              <a:rPr lang="en-US" sz="1000" dirty="0"/>
              <a:t>, A.</a:t>
            </a:r>
            <a:r>
              <a:rPr lang="en-US" sz="1000" i="1" dirty="0"/>
              <a:t> Chem. Pharm. Bull. </a:t>
            </a:r>
            <a:r>
              <a:rPr lang="en-US" sz="1000" b="1" dirty="0" smtClean="0"/>
              <a:t>1966</a:t>
            </a:r>
            <a:r>
              <a:rPr lang="en-US" sz="1000" dirty="0" smtClean="0"/>
              <a:t>, </a:t>
            </a:r>
            <a:r>
              <a:rPr lang="en-US" sz="1000" i="1" dirty="0" smtClean="0"/>
              <a:t>14</a:t>
            </a:r>
            <a:r>
              <a:rPr lang="en-US" sz="1000" dirty="0" smtClean="0"/>
              <a:t>, 518.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56707"/>
              </p:ext>
            </p:extLst>
          </p:nvPr>
        </p:nvGraphicFramePr>
        <p:xfrm>
          <a:off x="2198688" y="3838452"/>
          <a:ext cx="45339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5" r:id="rId7" imgW="4536613" imgH="1288980" progId="">
                  <p:embed/>
                </p:oleObj>
              </mc:Choice>
              <mc:Fallback>
                <p:oleObj r:id="rId7" imgW="4536613" imgH="12889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8688" y="3838452"/>
                        <a:ext cx="453390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24416" y="2544736"/>
            <a:ext cx="3683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6.2 M 89% of the 4-</a:t>
            </a:r>
            <a:r>
              <a:rPr lang="en-US" dirty="0" err="1" smtClean="0"/>
              <a:t>cyanopyridine</a:t>
            </a:r>
            <a:endParaRPr lang="en-US" dirty="0" smtClean="0"/>
          </a:p>
          <a:p>
            <a:r>
              <a:rPr lang="en-US" dirty="0" smtClean="0"/>
              <a:t>12.5 M 1.4:1 ratio 2-/4-</a:t>
            </a:r>
            <a:r>
              <a:rPr lang="en-US" dirty="0" err="1" smtClean="0"/>
              <a:t>cyanopyridine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73646"/>
              </p:ext>
            </p:extLst>
          </p:nvPr>
        </p:nvGraphicFramePr>
        <p:xfrm>
          <a:off x="884238" y="2430544"/>
          <a:ext cx="32337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6" r:id="rId9" imgW="3233491" imgH="874530" progId="">
                  <p:embed/>
                </p:oleObj>
              </mc:Choice>
              <mc:Fallback>
                <p:oleObj r:id="rId9" imgW="3233491" imgH="8745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4238" y="2430544"/>
                        <a:ext cx="3233737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8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N-N </a:t>
            </a:r>
            <a:r>
              <a:rPr lang="fr-CH" b="1" dirty="0" err="1" smtClean="0"/>
              <a:t>Cyanation</a:t>
            </a:r>
            <a:r>
              <a:rPr lang="fr-CH" b="1" dirty="0" smtClean="0"/>
              <a:t> (2)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Sammes</a:t>
            </a:r>
            <a:r>
              <a:rPr lang="en-US" baseline="30000" dirty="0" err="1" smtClean="0"/>
              <a:t>1,2,3,4</a:t>
            </a:r>
            <a:r>
              <a:rPr lang="en-US" dirty="0" smtClean="0"/>
              <a:t>: addition of </a:t>
            </a:r>
            <a:r>
              <a:rPr lang="en-US" dirty="0" err="1" smtClean="0"/>
              <a:t>KCN</a:t>
            </a:r>
            <a:r>
              <a:rPr lang="en-US" dirty="0" smtClean="0"/>
              <a:t> to 1-</a:t>
            </a:r>
            <a:r>
              <a:rPr lang="en-US" dirty="0" err="1" smtClean="0"/>
              <a:t>pyridinio</a:t>
            </a:r>
            <a:r>
              <a:rPr lang="en-US" dirty="0" smtClean="0"/>
              <a:t>-4-</a:t>
            </a:r>
            <a:r>
              <a:rPr lang="en-US" dirty="0" err="1" smtClean="0"/>
              <a:t>pyridone</a:t>
            </a:r>
            <a:r>
              <a:rPr lang="en-US" dirty="0" smtClean="0"/>
              <a:t> </a:t>
            </a:r>
            <a:r>
              <a:rPr lang="en-US" dirty="0" err="1" smtClean="0"/>
              <a:t>cation</a:t>
            </a:r>
            <a:endParaRPr lang="en-US" dirty="0" smtClean="0"/>
          </a:p>
          <a:p>
            <a:r>
              <a:rPr lang="en-US" dirty="0"/>
              <a:t>Selectivity also dependent on the [</a:t>
            </a:r>
            <a:r>
              <a:rPr lang="en-US" dirty="0" err="1"/>
              <a:t>KCN</a:t>
            </a:r>
            <a:r>
              <a:rPr lang="en-US" dirty="0" smtClean="0"/>
              <a:t>] (2-cyano = kinetic/4-cyano=</a:t>
            </a:r>
            <a:r>
              <a:rPr lang="en-US" dirty="0" err="1" smtClean="0"/>
              <a:t>thermo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of methyl blocking group increase the selectivity</a:t>
            </a:r>
          </a:p>
          <a:p>
            <a:r>
              <a:rPr lang="en-US" dirty="0" smtClean="0"/>
              <a:t>0.17 Å between the methyl hydrogen and the hydrogen at C-2/C-6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76031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5745450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Sammes</a:t>
            </a:r>
            <a:r>
              <a:rPr lang="en-US" sz="1000" dirty="0" smtClean="0"/>
              <a:t>, M. P.</a:t>
            </a:r>
            <a:r>
              <a:rPr lang="en-US" sz="1000" i="1" dirty="0" smtClean="0"/>
              <a:t> J. Chem. Soc. </a:t>
            </a:r>
            <a:r>
              <a:rPr lang="en-US" sz="1000" i="1" dirty="0" err="1" smtClean="0"/>
              <a:t>Chem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 </a:t>
            </a:r>
            <a:r>
              <a:rPr lang="en-US" sz="1000" b="1" dirty="0" smtClean="0"/>
              <a:t>1975</a:t>
            </a:r>
            <a:r>
              <a:rPr lang="en-US" sz="1000" dirty="0" smtClean="0"/>
              <a:t>, 247.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Sammes</a:t>
            </a:r>
            <a:r>
              <a:rPr lang="en-US" sz="1000" dirty="0"/>
              <a:t>, M. P.</a:t>
            </a:r>
            <a:r>
              <a:rPr lang="en-US" sz="1000" i="1" dirty="0"/>
              <a:t> J. Chem. Soc. </a:t>
            </a:r>
            <a:r>
              <a:rPr lang="en-US" sz="1000" i="1" dirty="0" smtClean="0"/>
              <a:t>Perkin Trans. 1 </a:t>
            </a:r>
            <a:r>
              <a:rPr lang="en-US" sz="1000" b="1" dirty="0" smtClean="0"/>
              <a:t>1977</a:t>
            </a:r>
            <a:r>
              <a:rPr lang="en-US" sz="1000" dirty="0" smtClean="0"/>
              <a:t>, 327.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Sammes</a:t>
            </a:r>
            <a:r>
              <a:rPr lang="en-US" sz="1000" dirty="0"/>
              <a:t>, M. P.</a:t>
            </a:r>
            <a:r>
              <a:rPr lang="en-US" sz="1000" i="1" dirty="0"/>
              <a:t> J. Chem. Soc. Perkin Trans. 1 </a:t>
            </a:r>
            <a:r>
              <a:rPr lang="en-US" sz="1000" b="1" dirty="0" smtClean="0"/>
              <a:t>1979</a:t>
            </a:r>
            <a:r>
              <a:rPr lang="en-US" sz="1000" dirty="0" smtClean="0"/>
              <a:t>, 1698.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Sammes</a:t>
            </a:r>
            <a:r>
              <a:rPr lang="en-US" sz="1000" dirty="0"/>
              <a:t>, M. P.</a:t>
            </a:r>
            <a:r>
              <a:rPr lang="en-US" sz="1000" i="1" dirty="0"/>
              <a:t> J. Chem. Soc. Perkin Trans. </a:t>
            </a:r>
            <a:r>
              <a:rPr lang="en-US" sz="1000" i="1" dirty="0" smtClean="0"/>
              <a:t>2 </a:t>
            </a:r>
            <a:r>
              <a:rPr lang="en-US" sz="1000" b="1" dirty="0" smtClean="0"/>
              <a:t>1985</a:t>
            </a:r>
            <a:r>
              <a:rPr lang="en-US" sz="1000" dirty="0" smtClean="0"/>
              <a:t>, 573.</a:t>
            </a:r>
            <a:endParaRPr lang="en-US" sz="1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178469"/>
              </p:ext>
            </p:extLst>
          </p:nvPr>
        </p:nvGraphicFramePr>
        <p:xfrm>
          <a:off x="1521156" y="4110809"/>
          <a:ext cx="23272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80" r:id="rId7" imgW="2326655" imgH="1199070" progId="">
                  <p:embed/>
                </p:oleObj>
              </mc:Choice>
              <mc:Fallback>
                <p:oleObj r:id="rId7" imgW="2326655" imgH="119907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1156" y="4110809"/>
                        <a:ext cx="232727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39" y="3541486"/>
            <a:ext cx="1956046" cy="255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89442"/>
              </p:ext>
            </p:extLst>
          </p:nvPr>
        </p:nvGraphicFramePr>
        <p:xfrm>
          <a:off x="5278170" y="2220913"/>
          <a:ext cx="336391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81" r:id="rId10" imgW="3363155" imgH="1198800" progId="">
                  <p:embed/>
                </p:oleObj>
              </mc:Choice>
              <mc:Fallback>
                <p:oleObj r:id="rId10" imgW="3363155" imgH="1198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8170" y="2220913"/>
                        <a:ext cx="3363913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23734"/>
              </p:ext>
            </p:extLst>
          </p:nvPr>
        </p:nvGraphicFramePr>
        <p:xfrm>
          <a:off x="898525" y="2220913"/>
          <a:ext cx="36671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82" r:id="rId12" imgW="3666514" imgH="1421550" progId="">
                  <p:embed/>
                </p:oleObj>
              </mc:Choice>
              <mc:Fallback>
                <p:oleObj r:id="rId12" imgW="3666514" imgH="14215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8525" y="2220913"/>
                        <a:ext cx="3667125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0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Content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638595" y="1222453"/>
            <a:ext cx="58668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Pyridinium N-Oxide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Overview of the synthesis of </a:t>
            </a:r>
            <a:r>
              <a:rPr lang="en-US" dirty="0" err="1" smtClean="0"/>
              <a:t>PNO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Overview of the reduction of </a:t>
            </a:r>
            <a:r>
              <a:rPr lang="en-US" dirty="0" err="1" smtClean="0"/>
              <a:t>PNO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C-C bond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N-C bond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S-C bond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Cl/Br-C bond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N-N pyridinium salt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C-C bond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N/S/P</a:t>
            </a:r>
            <a:r>
              <a:rPr lang="en-US" dirty="0"/>
              <a:t>-C bond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N-S and N-Si </a:t>
            </a:r>
            <a:r>
              <a:rPr lang="en-US" dirty="0"/>
              <a:t>pyridinium </a:t>
            </a:r>
            <a:r>
              <a:rPr lang="en-US" dirty="0" smtClean="0"/>
              <a:t>salt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Metalation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PNO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I</a:t>
            </a:r>
            <a:r>
              <a:rPr lang="en-US" i="1" dirty="0" smtClean="0"/>
              <a:t>n situ</a:t>
            </a:r>
            <a:r>
              <a:rPr lang="en-US" dirty="0" smtClean="0"/>
              <a:t> activated </a:t>
            </a:r>
            <a:r>
              <a:rPr lang="en-US" dirty="0" err="1" smtClean="0"/>
              <a:t>Py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TM-catalyzed arylation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Conclusion and outlook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Answers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746687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4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/>
              <a:t>N-N </a:t>
            </a:r>
            <a:r>
              <a:rPr lang="fr-CH" b="1" dirty="0" err="1"/>
              <a:t>Cyanation</a:t>
            </a:r>
            <a:r>
              <a:rPr lang="fr-CH" b="1" dirty="0"/>
              <a:t> </a:t>
            </a:r>
            <a:r>
              <a:rPr lang="fr-CH" b="1" dirty="0" smtClean="0"/>
              <a:t>(3)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9163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0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94312"/>
              </p:ext>
            </p:extLst>
          </p:nvPr>
        </p:nvGraphicFramePr>
        <p:xfrm>
          <a:off x="2578934" y="2921237"/>
          <a:ext cx="12668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r:id="rId7" imgW="1266113" imgH="677970" progId="">
                  <p:embed/>
                </p:oleObj>
              </mc:Choice>
              <mc:Fallback>
                <p:oleObj r:id="rId7" imgW="1266113" imgH="6779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934" y="2921237"/>
                        <a:ext cx="12668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28" y="2087240"/>
            <a:ext cx="3573047" cy="23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N-N Addition </a:t>
            </a:r>
            <a:r>
              <a:rPr lang="fr-CH" b="1" dirty="0"/>
              <a:t>of </a:t>
            </a:r>
            <a:r>
              <a:rPr lang="fr-CH" b="1" dirty="0" smtClean="0"/>
              <a:t>Enolate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lithium enolate at the C-4 position (steric). Isolation possible of the </a:t>
            </a:r>
            <a:r>
              <a:rPr lang="en-US" dirty="0" err="1" smtClean="0"/>
              <a:t>dihydropyridine</a:t>
            </a:r>
            <a:r>
              <a:rPr lang="en-US" dirty="0" smtClean="0"/>
              <a:t> but reflux of </a:t>
            </a:r>
            <a:r>
              <a:rPr lang="en-US" dirty="0" err="1" smtClean="0"/>
              <a:t>AIBN</a:t>
            </a:r>
            <a:r>
              <a:rPr lang="en-US" dirty="0" smtClean="0"/>
              <a:t> affords the </a:t>
            </a:r>
            <a:r>
              <a:rPr lang="en-US" dirty="0" err="1" smtClean="0"/>
              <a:t>pyridine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dirty="0" smtClean="0"/>
              <a:t>Lithium enolate of ester/nitrile gave bad </a:t>
            </a:r>
            <a:r>
              <a:rPr lang="en-US" dirty="0" err="1" smtClean="0"/>
              <a:t>yield</a:t>
            </a:r>
            <a:r>
              <a:rPr lang="en-US" baseline="30000" dirty="0" err="1" smtClean="0"/>
              <a:t>2</a:t>
            </a:r>
            <a:endParaRPr lang="en-US" baseline="30000" dirty="0" smtClean="0"/>
          </a:p>
          <a:p>
            <a:r>
              <a:rPr lang="en-US" dirty="0" smtClean="0"/>
              <a:t>Increase the acidity of the </a:t>
            </a:r>
            <a:r>
              <a:rPr lang="en-US" dirty="0" err="1" smtClean="0"/>
              <a:t>enolizable</a:t>
            </a:r>
            <a:r>
              <a:rPr lang="en-US" dirty="0" smtClean="0"/>
              <a:t> center: addition of </a:t>
            </a:r>
            <a:r>
              <a:rPr lang="en-US" dirty="0" err="1" smtClean="0"/>
              <a:t>malonate</a:t>
            </a:r>
            <a:r>
              <a:rPr lang="en-US" dirty="0" smtClean="0"/>
              <a:t> and </a:t>
            </a:r>
            <a:r>
              <a:rPr lang="en-US" dirty="0" err="1" smtClean="0"/>
              <a:t>cyanoacetate</a:t>
            </a:r>
            <a:r>
              <a:rPr lang="en-US" baseline="30000" dirty="0" err="1" smtClean="0"/>
              <a:t>3</a:t>
            </a:r>
            <a:r>
              <a:rPr lang="en-US" dirty="0" smtClean="0"/>
              <a:t> and of </a:t>
            </a:r>
            <a:r>
              <a:rPr lang="en-US" dirty="0" err="1" smtClean="0"/>
              <a:t>nitroalkane</a:t>
            </a:r>
            <a:r>
              <a:rPr lang="en-US" baseline="30000" dirty="0" err="1" smtClean="0"/>
              <a:t>4</a:t>
            </a:r>
            <a:endParaRPr lang="en-US" baseline="30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4528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8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5747038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/>
              <a:t>Katritzky</a:t>
            </a:r>
            <a:r>
              <a:rPr lang="en-US" sz="1000" dirty="0"/>
              <a:t>, A. R.</a:t>
            </a:r>
            <a:r>
              <a:rPr lang="en-US" sz="1000" i="1" dirty="0"/>
              <a:t> </a:t>
            </a:r>
            <a:r>
              <a:rPr lang="en-US" sz="1000" i="1" dirty="0" err="1"/>
              <a:t>Angew</a:t>
            </a:r>
            <a:r>
              <a:rPr lang="en-US" sz="1000" i="1" dirty="0"/>
              <a:t>. Chem. Int. Ed. Engl. </a:t>
            </a:r>
            <a:r>
              <a:rPr lang="en-US" sz="1000" b="1" dirty="0"/>
              <a:t>1979</a:t>
            </a:r>
            <a:r>
              <a:rPr lang="en-US" sz="1000" dirty="0"/>
              <a:t>, </a:t>
            </a:r>
            <a:r>
              <a:rPr lang="en-US" sz="1000" i="1" dirty="0"/>
              <a:t>18</a:t>
            </a:r>
            <a:r>
              <a:rPr lang="en-US" sz="1000" dirty="0"/>
              <a:t>, 792.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Sammes</a:t>
            </a:r>
            <a:r>
              <a:rPr lang="en-US" sz="1000" dirty="0" smtClean="0"/>
              <a:t>, M. P.</a:t>
            </a:r>
            <a:r>
              <a:rPr lang="en-US" sz="1000" i="1" dirty="0" smtClean="0"/>
              <a:t> </a:t>
            </a:r>
            <a:r>
              <a:rPr lang="en-US" sz="1000" i="1" dirty="0"/>
              <a:t>J. Chem. Soc. Perkin Trans. 1 </a:t>
            </a:r>
            <a:r>
              <a:rPr lang="en-US" sz="1000" b="1" dirty="0" smtClean="0"/>
              <a:t>1981</a:t>
            </a:r>
            <a:r>
              <a:rPr lang="en-US" sz="1000" dirty="0" smtClean="0"/>
              <a:t>, 2476.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Sammes</a:t>
            </a:r>
            <a:r>
              <a:rPr lang="en-US" sz="1000" dirty="0"/>
              <a:t>, M. P.</a:t>
            </a:r>
            <a:r>
              <a:rPr lang="en-US" sz="1000" i="1" dirty="0"/>
              <a:t> J. Chem. Soc. Perkin Trans. 1 </a:t>
            </a:r>
            <a:r>
              <a:rPr lang="en-US" sz="1000" b="1" dirty="0"/>
              <a:t>1981</a:t>
            </a:r>
            <a:r>
              <a:rPr lang="en-US" sz="1000" dirty="0"/>
              <a:t>, 2835.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Katritzky</a:t>
            </a:r>
            <a:r>
              <a:rPr lang="en-US" sz="1000" dirty="0"/>
              <a:t>, A. R.</a:t>
            </a:r>
            <a:r>
              <a:rPr lang="en-US" sz="1000" i="1" dirty="0"/>
              <a:t> J. Chem. Soc. Perkin Trans. 1 </a:t>
            </a:r>
            <a:r>
              <a:rPr lang="en-US" sz="1000" b="1" dirty="0" smtClean="0"/>
              <a:t>1981</a:t>
            </a:r>
            <a:r>
              <a:rPr lang="en-US" sz="1000" dirty="0" smtClean="0"/>
              <a:t>, 588.</a:t>
            </a:r>
            <a:endParaRPr lang="en-US" sz="1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62177"/>
              </p:ext>
            </p:extLst>
          </p:nvPr>
        </p:nvGraphicFramePr>
        <p:xfrm>
          <a:off x="1520825" y="2273300"/>
          <a:ext cx="612933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0" r:id="rId7" imgW="6129046" imgH="1705050" progId="">
                  <p:embed/>
                </p:oleObj>
              </mc:Choice>
              <mc:Fallback>
                <p:oleObj r:id="rId7" imgW="6129046" imgH="17050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0825" y="2273300"/>
                        <a:ext cx="6129338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32141"/>
              </p:ext>
            </p:extLst>
          </p:nvPr>
        </p:nvGraphicFramePr>
        <p:xfrm>
          <a:off x="1675906" y="3887150"/>
          <a:ext cx="251460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1" r:id="rId9" imgW="2514127" imgH="1611900" progId="">
                  <p:embed/>
                </p:oleObj>
              </mc:Choice>
              <mc:Fallback>
                <p:oleObj r:id="rId9" imgW="2514127" imgH="16119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5906" y="3887150"/>
                        <a:ext cx="2514600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91058"/>
              </p:ext>
            </p:extLst>
          </p:nvPr>
        </p:nvGraphicFramePr>
        <p:xfrm>
          <a:off x="4834731" y="4188776"/>
          <a:ext cx="347345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2" r:id="rId11" imgW="3474180" imgH="1310310" progId="">
                  <p:embed/>
                </p:oleObj>
              </mc:Choice>
              <mc:Fallback>
                <p:oleObj r:id="rId11" imgW="3474180" imgH="13103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34731" y="4188776"/>
                        <a:ext cx="3473450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5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N-N Addition </a:t>
            </a:r>
            <a:r>
              <a:rPr lang="fr-CH" b="1" dirty="0"/>
              <a:t>of </a:t>
            </a:r>
            <a:r>
              <a:rPr lang="fr-CH" b="1" dirty="0" smtClean="0"/>
              <a:t>N/S/P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aniline to 4-chloro-1-</a:t>
            </a:r>
            <a:r>
              <a:rPr lang="en-US" dirty="0" err="1" smtClean="0"/>
              <a:t>pyridinopyridinium</a:t>
            </a:r>
            <a:r>
              <a:rPr lang="en-US" dirty="0" smtClean="0"/>
              <a:t> followed by cyanide or </a:t>
            </a:r>
            <a:r>
              <a:rPr lang="en-US" dirty="0" err="1" smtClean="0"/>
              <a:t>sulfinate</a:t>
            </a:r>
            <a:r>
              <a:rPr lang="en-US" dirty="0" smtClean="0"/>
              <a:t> </a:t>
            </a:r>
            <a:r>
              <a:rPr lang="en-US" dirty="0" err="1" smtClean="0"/>
              <a:t>attack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dirty="0"/>
              <a:t>1-</a:t>
            </a:r>
            <a:r>
              <a:rPr lang="en-US" dirty="0" err="1"/>
              <a:t>pyridinio</a:t>
            </a:r>
            <a:r>
              <a:rPr lang="en-US" dirty="0"/>
              <a:t>-4-</a:t>
            </a:r>
            <a:r>
              <a:rPr lang="en-US" dirty="0" err="1"/>
              <a:t>pyridone</a:t>
            </a:r>
            <a:r>
              <a:rPr lang="en-US" dirty="0"/>
              <a:t> </a:t>
            </a:r>
            <a:r>
              <a:rPr lang="en-US" dirty="0" err="1"/>
              <a:t>cation</a:t>
            </a:r>
            <a:r>
              <a:rPr lang="en-US" dirty="0"/>
              <a:t> with the blocking methyl groups with </a:t>
            </a:r>
            <a:r>
              <a:rPr lang="en-US" dirty="0" err="1" smtClean="0"/>
              <a:t>thiol</a:t>
            </a:r>
            <a:r>
              <a:rPr lang="en-US" baseline="30000" dirty="0" err="1" smtClean="0"/>
              <a:t>2,3,4</a:t>
            </a:r>
            <a:endParaRPr lang="en-US" baseline="30000" dirty="0" smtClean="0"/>
          </a:p>
          <a:p>
            <a:r>
              <a:rPr lang="en-US" dirty="0" smtClean="0"/>
              <a:t>Initial addition reversible in water but driven to cleavage in MeCN (higher pK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8621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4" y="5745450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Katritzky</a:t>
            </a:r>
            <a:r>
              <a:rPr lang="en-US" sz="1000" dirty="0" smtClean="0"/>
              <a:t>, </a:t>
            </a:r>
            <a:r>
              <a:rPr lang="en-US" sz="1000" dirty="0"/>
              <a:t>A. R.</a:t>
            </a:r>
            <a:r>
              <a:rPr lang="en-US" sz="1000" i="1" dirty="0"/>
              <a:t> J. Chem. Soc. Perkin Trans. 1 </a:t>
            </a:r>
            <a:r>
              <a:rPr lang="en-US" sz="1000" b="1" dirty="0" smtClean="0"/>
              <a:t>1983</a:t>
            </a:r>
            <a:r>
              <a:rPr lang="en-US" sz="1000" dirty="0" smtClean="0"/>
              <a:t>, 973.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Katritzky</a:t>
            </a:r>
            <a:r>
              <a:rPr lang="en-US" sz="1000" dirty="0"/>
              <a:t>, A. R.</a:t>
            </a:r>
            <a:r>
              <a:rPr lang="en-US" sz="1000" i="1" dirty="0"/>
              <a:t> J. Chem. Soc. Chem. Comm. </a:t>
            </a:r>
            <a:r>
              <a:rPr lang="en-US" sz="1000" b="1" dirty="0" smtClean="0"/>
              <a:t>1975</a:t>
            </a:r>
            <a:r>
              <a:rPr lang="en-US" sz="1000" dirty="0" smtClean="0"/>
              <a:t>, 247</a:t>
            </a:r>
            <a:r>
              <a:rPr lang="en-US" sz="1000" dirty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Sammes</a:t>
            </a:r>
            <a:r>
              <a:rPr lang="en-US" sz="1000" dirty="0"/>
              <a:t>, M. P.</a:t>
            </a:r>
            <a:r>
              <a:rPr lang="en-US" sz="1000" i="1" dirty="0"/>
              <a:t> J. Chem. Soc. Perkin Trans. 1 </a:t>
            </a:r>
            <a:r>
              <a:rPr lang="en-US" sz="1000" b="1" dirty="0" smtClean="0"/>
              <a:t>1977</a:t>
            </a:r>
            <a:r>
              <a:rPr lang="en-US" sz="1000" dirty="0" smtClean="0"/>
              <a:t>, 327.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Sammes</a:t>
            </a:r>
            <a:r>
              <a:rPr lang="en-US" sz="1000" dirty="0"/>
              <a:t>, M. P.</a:t>
            </a:r>
            <a:r>
              <a:rPr lang="en-US" sz="1000" i="1" dirty="0"/>
              <a:t> J. Chem. Soc. Perkin Trans. 1 </a:t>
            </a:r>
            <a:r>
              <a:rPr lang="en-US" sz="1000" b="1" dirty="0" smtClean="0"/>
              <a:t>1981</a:t>
            </a:r>
            <a:r>
              <a:rPr lang="en-US" sz="1000" dirty="0" smtClean="0"/>
              <a:t>, 1585.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03591"/>
              </p:ext>
            </p:extLst>
          </p:nvPr>
        </p:nvGraphicFramePr>
        <p:xfrm>
          <a:off x="1455322" y="2169296"/>
          <a:ext cx="6402388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0" r:id="rId7" imgW="6401881" imgH="1348380" progId="">
                  <p:embed/>
                </p:oleObj>
              </mc:Choice>
              <mc:Fallback>
                <p:oleObj r:id="rId7" imgW="6401881" imgH="13483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5322" y="2169296"/>
                        <a:ext cx="6402388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39318"/>
              </p:ext>
            </p:extLst>
          </p:nvPr>
        </p:nvGraphicFramePr>
        <p:xfrm>
          <a:off x="2685015" y="3929187"/>
          <a:ext cx="380047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1" r:id="rId9" imgW="3800500" imgH="1482300" progId="">
                  <p:embed/>
                </p:oleObj>
              </mc:Choice>
              <mc:Fallback>
                <p:oleObj r:id="rId9" imgW="3800500" imgH="14823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5015" y="3929187"/>
                        <a:ext cx="3800475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0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N-N Addition </a:t>
            </a:r>
            <a:r>
              <a:rPr lang="fr-CH" b="1" dirty="0"/>
              <a:t>of </a:t>
            </a:r>
            <a:r>
              <a:rPr lang="fr-CH" b="1" dirty="0" smtClean="0"/>
              <a:t>N/S/P (2)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</a:t>
            </a:r>
            <a:r>
              <a:rPr lang="en-US" dirty="0" err="1" smtClean="0"/>
              <a:t>trialkylphosphite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62124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5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Katritzky</a:t>
            </a:r>
            <a:r>
              <a:rPr lang="en-US" sz="1000" dirty="0"/>
              <a:t>, A. R.</a:t>
            </a:r>
            <a:r>
              <a:rPr lang="en-US" sz="1000" i="1" dirty="0"/>
              <a:t> J. Chem. Soc. Perkin Trans. 1 </a:t>
            </a:r>
            <a:r>
              <a:rPr lang="en-US" sz="1000" b="1" dirty="0" smtClean="0"/>
              <a:t>1981</a:t>
            </a:r>
            <a:r>
              <a:rPr lang="en-US" sz="1000" dirty="0" smtClean="0"/>
              <a:t>, 668.</a:t>
            </a:r>
            <a:endParaRPr lang="en-US" sz="1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685045"/>
              </p:ext>
            </p:extLst>
          </p:nvPr>
        </p:nvGraphicFramePr>
        <p:xfrm>
          <a:off x="1738313" y="2797860"/>
          <a:ext cx="604837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7" r:id="rId7" imgW="6048277" imgH="1703430" progId="">
                  <p:embed/>
                </p:oleObj>
              </mc:Choice>
              <mc:Fallback>
                <p:oleObj r:id="rId7" imgW="6048277" imgH="17034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8313" y="2797860"/>
                        <a:ext cx="6048375" cy="170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6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N-Si</a:t>
            </a:r>
            <a:r>
              <a:rPr lang="fr-CH" b="1" dirty="0" smtClean="0"/>
              <a:t> Addition </a:t>
            </a:r>
            <a:r>
              <a:rPr lang="fr-CH" b="1" dirty="0"/>
              <a:t>of </a:t>
            </a:r>
            <a:r>
              <a:rPr lang="fr-CH" b="1" dirty="0" smtClean="0"/>
              <a:t>Grignard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Akiba</a:t>
            </a:r>
            <a:r>
              <a:rPr lang="en-US" baseline="30000" dirty="0" err="1" smtClean="0"/>
              <a:t>1,2</a:t>
            </a:r>
            <a:r>
              <a:rPr lang="en-US" dirty="0" smtClean="0"/>
              <a:t>: use of </a:t>
            </a:r>
            <a:r>
              <a:rPr lang="en-US" dirty="0" err="1" smtClean="0"/>
              <a:t>TBDMSOTf</a:t>
            </a:r>
            <a:r>
              <a:rPr lang="en-US" dirty="0" smtClean="0"/>
              <a:t> to activate pyridine</a:t>
            </a:r>
          </a:p>
          <a:p>
            <a:r>
              <a:rPr lang="en-US" dirty="0" smtClean="0"/>
              <a:t>Excellent C-4 selectivity due to the steric of </a:t>
            </a:r>
            <a:r>
              <a:rPr lang="en-US" dirty="0" err="1" smtClean="0"/>
              <a:t>TBDMS</a:t>
            </a:r>
            <a:endParaRPr lang="en-US" dirty="0" smtClean="0"/>
          </a:p>
          <a:p>
            <a:r>
              <a:rPr lang="en-US" dirty="0" smtClean="0"/>
              <a:t>Better yield if isolation of the </a:t>
            </a:r>
            <a:r>
              <a:rPr lang="en-US" dirty="0" err="1" smtClean="0"/>
              <a:t>silylated</a:t>
            </a:r>
            <a:r>
              <a:rPr lang="en-US" dirty="0" smtClean="0"/>
              <a:t> pyridinium (10-20% more)</a:t>
            </a:r>
          </a:p>
          <a:p>
            <a:r>
              <a:rPr lang="en-US" dirty="0" smtClean="0"/>
              <a:t>Facile reoxidation under air</a:t>
            </a:r>
          </a:p>
          <a:p>
            <a:r>
              <a:rPr lang="en-US" dirty="0" smtClean="0"/>
              <a:t>Silyl chloride ineffective but silyl iodide as effective as </a:t>
            </a:r>
            <a:r>
              <a:rPr lang="en-US" dirty="0" err="1" smtClean="0"/>
              <a:t>OTf</a:t>
            </a:r>
            <a:r>
              <a:rPr lang="en-US" baseline="30000" dirty="0" err="1" smtClean="0"/>
              <a:t>3</a:t>
            </a:r>
            <a:endParaRPr lang="en-US" baseline="30000" dirty="0" smtClean="0"/>
          </a:p>
          <a:p>
            <a:r>
              <a:rPr lang="en-US" dirty="0" smtClean="0"/>
              <a:t>Organolithium = modest results / </a:t>
            </a:r>
            <a:r>
              <a:rPr lang="en-US" dirty="0" err="1" smtClean="0"/>
              <a:t>cuprate</a:t>
            </a:r>
            <a:r>
              <a:rPr lang="en-US" dirty="0" smtClean="0"/>
              <a:t> too soft / enolate attack the Si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08084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1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5" y="5900926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Akiba</a:t>
            </a:r>
            <a:r>
              <a:rPr lang="en-US" sz="1000" dirty="0" smtClean="0"/>
              <a:t>, K.-y.</a:t>
            </a:r>
            <a:r>
              <a:rPr lang="en-US" sz="1000" i="1" dirty="0" smtClean="0"/>
              <a:t> Tetrahedron Lett. </a:t>
            </a:r>
            <a:r>
              <a:rPr lang="en-US" sz="1000" b="1" dirty="0" smtClean="0"/>
              <a:t>1982</a:t>
            </a:r>
            <a:r>
              <a:rPr lang="en-US" sz="1000" dirty="0" smtClean="0"/>
              <a:t>, 23, 3935.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Akiba</a:t>
            </a:r>
            <a:r>
              <a:rPr lang="en-US" sz="1000" dirty="0"/>
              <a:t>, K.-y.</a:t>
            </a:r>
            <a:r>
              <a:rPr lang="en-US" sz="1000" i="1" dirty="0"/>
              <a:t> </a:t>
            </a:r>
            <a:r>
              <a:rPr lang="en-US" sz="1000" i="1" dirty="0" smtClean="0"/>
              <a:t>Bull. Chem. Soc. </a:t>
            </a:r>
            <a:r>
              <a:rPr lang="en-US" sz="1000" i="1" dirty="0" err="1" smtClean="0"/>
              <a:t>Jpn</a:t>
            </a:r>
            <a:r>
              <a:rPr lang="en-US" sz="1000" i="1" dirty="0" smtClean="0"/>
              <a:t>. </a:t>
            </a:r>
            <a:r>
              <a:rPr lang="en-US" sz="1000" b="1" dirty="0" smtClean="0"/>
              <a:t>1984</a:t>
            </a:r>
            <a:r>
              <a:rPr lang="en-US" sz="1000" dirty="0" smtClean="0"/>
              <a:t>, 57, 1994.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Riemer</a:t>
            </a:r>
            <a:r>
              <a:rPr lang="en-US" sz="1000" dirty="0" smtClean="0"/>
              <a:t>, R.</a:t>
            </a:r>
            <a:r>
              <a:rPr lang="en-US" sz="1000" i="1" dirty="0" smtClean="0"/>
              <a:t> Synthesis </a:t>
            </a:r>
            <a:r>
              <a:rPr lang="en-US" sz="1000" b="1" dirty="0" smtClean="0"/>
              <a:t>1987</a:t>
            </a:r>
            <a:r>
              <a:rPr lang="en-US" sz="1000" dirty="0" smtClean="0"/>
              <a:t>, 931.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97075"/>
              </p:ext>
            </p:extLst>
          </p:nvPr>
        </p:nvGraphicFramePr>
        <p:xfrm>
          <a:off x="2051466" y="2708521"/>
          <a:ext cx="50117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2" r:id="rId7" imgW="5012047" imgH="743310" progId="">
                  <p:embed/>
                </p:oleObj>
              </mc:Choice>
              <mc:Fallback>
                <p:oleObj r:id="rId7" imgW="5012047" imgH="7433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466" y="2708521"/>
                        <a:ext cx="501173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731098"/>
              </p:ext>
            </p:extLst>
          </p:nvPr>
        </p:nvGraphicFramePr>
        <p:xfrm>
          <a:off x="3728758" y="3830268"/>
          <a:ext cx="167322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3" r:id="rId9" imgW="1672933" imgH="1557360" progId="">
                  <p:embed/>
                </p:oleObj>
              </mc:Choice>
              <mc:Fallback>
                <p:oleObj r:id="rId9" imgW="1672933" imgH="1557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8758" y="3830268"/>
                        <a:ext cx="1673225" cy="155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9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N-S Addition </a:t>
            </a:r>
            <a:r>
              <a:rPr lang="fr-CH" b="1" dirty="0"/>
              <a:t>of </a:t>
            </a:r>
            <a:r>
              <a:rPr lang="fr-CH" b="1" dirty="0" smtClean="0"/>
              <a:t>C-</a:t>
            </a:r>
            <a:r>
              <a:rPr lang="fr-CH" b="1" dirty="0" err="1" smtClean="0"/>
              <a:t>nucelophiles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enolate exclusively at the C-4 </a:t>
            </a:r>
            <a:r>
              <a:rPr lang="en-US" dirty="0" err="1" smtClean="0"/>
              <a:t>position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dirty="0" err="1" smtClean="0"/>
              <a:t>Rearomatization</a:t>
            </a:r>
            <a:r>
              <a:rPr lang="en-US" dirty="0" smtClean="0"/>
              <a:t> with KOtBu in DMSO / </a:t>
            </a:r>
            <a:r>
              <a:rPr lang="en-US" dirty="0" err="1" smtClean="0"/>
              <a:t>KOH</a:t>
            </a:r>
            <a:r>
              <a:rPr lang="en-US" dirty="0" smtClean="0"/>
              <a:t> in DMSO back to SM (reversible?)</a:t>
            </a:r>
          </a:p>
          <a:p>
            <a:r>
              <a:rPr lang="en-US" dirty="0" err="1" smtClean="0"/>
              <a:t>Corey</a:t>
            </a:r>
            <a:r>
              <a:rPr lang="en-US" baseline="30000" dirty="0" err="1" smtClean="0"/>
              <a:t>2</a:t>
            </a:r>
            <a:r>
              <a:rPr lang="en-US" dirty="0" smtClean="0"/>
              <a:t>: Addition of nucleophilic aromatic in high yield and selectivity</a:t>
            </a:r>
            <a:endParaRPr lang="en-US" baseline="30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21846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0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Katritzky</a:t>
            </a:r>
            <a:r>
              <a:rPr lang="en-US" sz="1000" dirty="0" smtClean="0"/>
              <a:t>, A. R. </a:t>
            </a:r>
            <a:r>
              <a:rPr lang="en-US" sz="1000" i="1" dirty="0" smtClean="0"/>
              <a:t>J. 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2001</a:t>
            </a:r>
            <a:r>
              <a:rPr lang="en-US" sz="1000" dirty="0" smtClean="0"/>
              <a:t>, </a:t>
            </a:r>
            <a:r>
              <a:rPr lang="en-US" sz="1000" i="1" dirty="0" smtClean="0"/>
              <a:t>3</a:t>
            </a:r>
            <a:r>
              <a:rPr lang="en-US" sz="1000" dirty="0" smtClean="0"/>
              <a:t>, 2807.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/>
              <a:t>Corey, E. J.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2005</a:t>
            </a:r>
            <a:r>
              <a:rPr lang="en-US" sz="1000" dirty="0" smtClean="0"/>
              <a:t>, </a:t>
            </a:r>
            <a:r>
              <a:rPr lang="en-US" sz="1000" i="1" dirty="0" smtClean="0"/>
              <a:t>7</a:t>
            </a:r>
            <a:r>
              <a:rPr lang="en-US" sz="1000" dirty="0" smtClean="0"/>
              <a:t>, 5535.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960911"/>
              </p:ext>
            </p:extLst>
          </p:nvPr>
        </p:nvGraphicFramePr>
        <p:xfrm>
          <a:off x="2187419" y="2010607"/>
          <a:ext cx="44989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1" r:id="rId7" imgW="4498524" imgH="1170180" progId="">
                  <p:embed/>
                </p:oleObj>
              </mc:Choice>
              <mc:Fallback>
                <p:oleObj r:id="rId7" imgW="4498524" imgH="11701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7419" y="2010607"/>
                        <a:ext cx="449897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38731"/>
              </p:ext>
            </p:extLst>
          </p:nvPr>
        </p:nvGraphicFramePr>
        <p:xfrm>
          <a:off x="525463" y="4311650"/>
          <a:ext cx="37671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2" r:id="rId9" imgW="3767004" imgH="894240" progId="">
                  <p:embed/>
                </p:oleObj>
              </mc:Choice>
              <mc:Fallback>
                <p:oleObj r:id="rId9" imgW="3767004" imgH="894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463" y="4311650"/>
                        <a:ext cx="3767137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20389"/>
              </p:ext>
            </p:extLst>
          </p:nvPr>
        </p:nvGraphicFramePr>
        <p:xfrm>
          <a:off x="4811788" y="3800508"/>
          <a:ext cx="38735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3" r:id="rId11" imgW="3873706" imgH="1956420" progId="">
                  <p:embed/>
                </p:oleObj>
              </mc:Choice>
              <mc:Fallback>
                <p:oleObj r:id="rId11" imgW="3873706" imgH="19564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11788" y="3800508"/>
                        <a:ext cx="38735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0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Metalation</a:t>
            </a:r>
            <a:r>
              <a:rPr lang="fr-CH" b="1" dirty="0" smtClean="0"/>
              <a:t>: </a:t>
            </a:r>
            <a:r>
              <a:rPr lang="fr-CH" b="1" dirty="0" err="1" smtClean="0"/>
              <a:t>PNO</a:t>
            </a:r>
            <a:r>
              <a:rPr lang="fr-CH" b="1" dirty="0" smtClean="0"/>
              <a:t> </a:t>
            </a:r>
            <a:r>
              <a:rPr lang="fr-CH" b="1" i="1" dirty="0" smtClean="0"/>
              <a:t>vs</a:t>
            </a:r>
            <a:r>
              <a:rPr lang="fr-CH" b="1" dirty="0" smtClean="0"/>
              <a:t> pyridine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1515417"/>
            <a:ext cx="8290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C-H protons very close in acidity – </a:t>
            </a:r>
            <a:r>
              <a:rPr lang="en-US" dirty="0" err="1" smtClean="0"/>
              <a:t>regioselectivity</a:t>
            </a:r>
            <a:r>
              <a:rPr lang="en-US" dirty="0" smtClean="0"/>
              <a:t> issues</a:t>
            </a:r>
          </a:p>
          <a:p>
            <a:endParaRPr lang="en-US" dirty="0" smtClean="0"/>
          </a:p>
          <a:p>
            <a:r>
              <a:rPr lang="en-US" dirty="0" smtClean="0"/>
              <a:t>C-2 may form preferentially but destabilization with N-lone pair </a:t>
            </a:r>
            <a:r>
              <a:rPr lang="en-US" dirty="0" smtClean="0">
                <a:sym typeface="Wingdings" panose="05000000000000000000" pitchFamily="2" charset="2"/>
              </a:rPr>
              <a:t> isomerization to the 4-pyridine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Dimerization to the </a:t>
            </a:r>
            <a:r>
              <a:rPr lang="en-US" dirty="0" err="1" smtClean="0"/>
              <a:t>bipyridine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 of the strong base to the ring</a:t>
            </a:r>
          </a:p>
          <a:p>
            <a:endParaRPr lang="en-US" dirty="0" smtClean="0"/>
          </a:p>
          <a:p>
            <a:r>
              <a:rPr lang="en-US" dirty="0" smtClean="0"/>
              <a:t>Preferential deprotonation of the side chains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28390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4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5745450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Schlosser, M. </a:t>
            </a:r>
            <a:r>
              <a:rPr lang="en-US" sz="1000" i="1" dirty="0" smtClean="0"/>
              <a:t>Chem. Soc. Rev. </a:t>
            </a:r>
            <a:r>
              <a:rPr lang="en-US" sz="1000" b="1" dirty="0" smtClean="0"/>
              <a:t>2007</a:t>
            </a:r>
            <a:r>
              <a:rPr lang="en-US" sz="1000" dirty="0" smtClean="0"/>
              <a:t>, </a:t>
            </a:r>
            <a:r>
              <a:rPr lang="en-US" sz="1000" i="1" dirty="0" smtClean="0"/>
              <a:t>36</a:t>
            </a:r>
            <a:r>
              <a:rPr lang="en-US" sz="1000" dirty="0" smtClean="0"/>
              <a:t>, 1161.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Yus</a:t>
            </a:r>
            <a:r>
              <a:rPr lang="en-US" sz="1000" dirty="0" smtClean="0"/>
              <a:t>, M. </a:t>
            </a:r>
            <a:r>
              <a:rPr lang="en-US" sz="1000" i="1" dirty="0" err="1" smtClean="0"/>
              <a:t>ARCHIVOC</a:t>
            </a:r>
            <a:r>
              <a:rPr lang="en-US" sz="1000" i="1" dirty="0" smtClean="0"/>
              <a:t> </a:t>
            </a:r>
            <a:r>
              <a:rPr lang="en-US" sz="1000" b="1" dirty="0" smtClean="0"/>
              <a:t>2007</a:t>
            </a:r>
            <a:r>
              <a:rPr lang="en-US" sz="1000" dirty="0" smtClean="0"/>
              <a:t>, 152.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Quéguiner</a:t>
            </a:r>
            <a:r>
              <a:rPr lang="en-US" sz="1000" dirty="0" smtClean="0"/>
              <a:t>, G. </a:t>
            </a:r>
            <a:r>
              <a:rPr lang="en-US" sz="1000" i="1" dirty="0" smtClean="0"/>
              <a:t>Tetrahedron </a:t>
            </a:r>
            <a:r>
              <a:rPr lang="en-US" sz="1000" b="1" dirty="0" smtClean="0"/>
              <a:t>2001</a:t>
            </a:r>
            <a:r>
              <a:rPr lang="en-US" sz="1000" dirty="0" smtClean="0"/>
              <a:t>, </a:t>
            </a:r>
            <a:r>
              <a:rPr lang="en-US" sz="1000" i="1" dirty="0" smtClean="0"/>
              <a:t>57</a:t>
            </a:r>
            <a:r>
              <a:rPr lang="en-US" sz="1000" dirty="0" smtClean="0"/>
              <a:t>, 4059.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smtClean="0"/>
              <a:t>Kondo, Y. </a:t>
            </a:r>
            <a:r>
              <a:rPr lang="en-US" sz="1000" i="1" dirty="0" err="1" smtClean="0"/>
              <a:t>Angew</a:t>
            </a:r>
            <a:r>
              <a:rPr lang="en-US" sz="1000" i="1" dirty="0" smtClean="0"/>
              <a:t>. Chem. Int. Ed. </a:t>
            </a:r>
            <a:r>
              <a:rPr lang="en-US" sz="1000" b="1" dirty="0"/>
              <a:t>2007</a:t>
            </a:r>
            <a:r>
              <a:rPr lang="en-US" sz="1000" dirty="0"/>
              <a:t>, </a:t>
            </a:r>
            <a:r>
              <a:rPr lang="en-US" sz="1000" i="1" dirty="0" smtClean="0"/>
              <a:t>46</a:t>
            </a:r>
            <a:r>
              <a:rPr lang="en-US" sz="1000" dirty="0"/>
              <a:t>, </a:t>
            </a:r>
            <a:r>
              <a:rPr lang="en-US" sz="1000" dirty="0" smtClean="0"/>
              <a:t>3802.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24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Metalation</a:t>
            </a:r>
            <a:r>
              <a:rPr lang="fr-CH" b="1" dirty="0" smtClean="0"/>
              <a:t> of </a:t>
            </a:r>
            <a:r>
              <a:rPr lang="fr-CH" b="1" dirty="0" err="1" smtClean="0"/>
              <a:t>PNO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Abramovitch</a:t>
            </a:r>
            <a:r>
              <a:rPr lang="en-US" baseline="30000" dirty="0" err="1" smtClean="0"/>
              <a:t>1,2,3,4</a:t>
            </a:r>
            <a:r>
              <a:rPr lang="en-US" dirty="0" smtClean="0"/>
              <a:t>: First report of deprotonation of </a:t>
            </a:r>
            <a:r>
              <a:rPr lang="en-US" dirty="0" err="1" smtClean="0"/>
              <a:t>PNO</a:t>
            </a:r>
            <a:r>
              <a:rPr lang="en-US" dirty="0" smtClean="0"/>
              <a:t>. </a:t>
            </a:r>
            <a:r>
              <a:rPr lang="en-US" dirty="0" err="1" smtClean="0"/>
              <a:t>Disubstitution</a:t>
            </a:r>
            <a:r>
              <a:rPr lang="en-US" dirty="0" smtClean="0"/>
              <a:t> is the major side-product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74133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8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0" y="5747038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Abramovitch</a:t>
            </a:r>
            <a:r>
              <a:rPr lang="en-US" sz="1000" dirty="0" smtClean="0"/>
              <a:t>, R. A.</a:t>
            </a:r>
            <a:r>
              <a:rPr lang="en-US" sz="1000" i="1" dirty="0" smtClean="0"/>
              <a:t> Chem.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 </a:t>
            </a:r>
            <a:r>
              <a:rPr lang="en-US" sz="1000" b="1" dirty="0" smtClean="0"/>
              <a:t>1967</a:t>
            </a:r>
            <a:r>
              <a:rPr lang="en-US" sz="1000" dirty="0" smtClean="0"/>
              <a:t>, 55.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Abramovitch</a:t>
            </a:r>
            <a:r>
              <a:rPr lang="en-US" sz="1000" dirty="0"/>
              <a:t>, R. A.</a:t>
            </a:r>
            <a:r>
              <a:rPr lang="en-US" sz="1000" i="1" dirty="0"/>
              <a:t> </a:t>
            </a:r>
            <a:r>
              <a:rPr lang="en-US" sz="1000" i="1" dirty="0" smtClean="0"/>
              <a:t>J. Am. </a:t>
            </a:r>
            <a:r>
              <a:rPr lang="en-US" sz="1000" i="1" dirty="0" err="1" smtClean="0"/>
              <a:t>Che</a:t>
            </a:r>
            <a:r>
              <a:rPr lang="en-US" sz="1000" i="1" dirty="0" smtClean="0"/>
              <a:t>. Soc. </a:t>
            </a:r>
            <a:r>
              <a:rPr lang="en-US" sz="1000" b="1" dirty="0" smtClean="0"/>
              <a:t>1967</a:t>
            </a:r>
            <a:r>
              <a:rPr lang="en-US" sz="1000" dirty="0" smtClean="0"/>
              <a:t>, </a:t>
            </a:r>
            <a:r>
              <a:rPr lang="en-US" sz="1000" i="1" dirty="0" smtClean="0"/>
              <a:t>89</a:t>
            </a:r>
            <a:r>
              <a:rPr lang="en-US" sz="1000" dirty="0" smtClean="0"/>
              <a:t>, 1537.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Abramovitch</a:t>
            </a:r>
            <a:r>
              <a:rPr lang="en-US" sz="1000" dirty="0"/>
              <a:t>, R. A.</a:t>
            </a:r>
            <a:r>
              <a:rPr lang="en-US" sz="1000" i="1" dirty="0" smtClean="0"/>
              <a:t> J. Org. Chem. </a:t>
            </a:r>
            <a:r>
              <a:rPr lang="en-US" sz="1000" b="1" dirty="0" smtClean="0"/>
              <a:t>1972</a:t>
            </a:r>
            <a:r>
              <a:rPr lang="en-US" sz="1000" dirty="0" smtClean="0"/>
              <a:t>, </a:t>
            </a:r>
            <a:r>
              <a:rPr lang="en-US" sz="1000" i="1" dirty="0" smtClean="0"/>
              <a:t>37</a:t>
            </a:r>
            <a:r>
              <a:rPr lang="en-US" sz="1000" dirty="0" smtClean="0"/>
              <a:t>, 1690.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Abramovitch</a:t>
            </a:r>
            <a:r>
              <a:rPr lang="en-US" sz="1000" dirty="0"/>
              <a:t>, R. A.</a:t>
            </a:r>
            <a:r>
              <a:rPr lang="en-US" sz="1000" i="1" dirty="0"/>
              <a:t> J. Org. Chem. </a:t>
            </a:r>
            <a:r>
              <a:rPr lang="en-US" sz="1000" b="1" dirty="0"/>
              <a:t>1972</a:t>
            </a:r>
            <a:r>
              <a:rPr lang="en-US" sz="1000" dirty="0"/>
              <a:t>, </a:t>
            </a:r>
            <a:r>
              <a:rPr lang="en-US" sz="1000" i="1" dirty="0"/>
              <a:t>37</a:t>
            </a:r>
            <a:r>
              <a:rPr lang="en-US" sz="1000" dirty="0"/>
              <a:t>, </a:t>
            </a:r>
            <a:r>
              <a:rPr lang="en-US" sz="1000" dirty="0" smtClean="0"/>
              <a:t>3584.</a:t>
            </a:r>
            <a:endParaRPr lang="en-US" sz="1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73236"/>
              </p:ext>
            </p:extLst>
          </p:nvPr>
        </p:nvGraphicFramePr>
        <p:xfrm>
          <a:off x="1823221" y="2272470"/>
          <a:ext cx="5865813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9" r:id="rId7" imgW="5865667" imgH="2597940" progId="">
                  <p:embed/>
                </p:oleObj>
              </mc:Choice>
              <mc:Fallback>
                <p:oleObj r:id="rId7" imgW="5865667" imgH="25979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3221" y="2272470"/>
                        <a:ext cx="5865813" cy="259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4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Metalation</a:t>
            </a:r>
            <a:r>
              <a:rPr lang="fr-CH" b="1" dirty="0" smtClean="0"/>
              <a:t> of </a:t>
            </a:r>
            <a:r>
              <a:rPr lang="fr-CH" b="1" dirty="0" err="1" smtClean="0"/>
              <a:t>PNO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0" y="715963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Qéguiner</a:t>
            </a:r>
            <a:r>
              <a:rPr lang="en-US" baseline="30000" dirty="0" err="1" smtClean="0"/>
              <a:t>1,2</a:t>
            </a:r>
            <a:r>
              <a:rPr lang="en-US" dirty="0" smtClean="0"/>
              <a:t>: Use of bulky amine base remove the possibility for direct nucleophile addition</a:t>
            </a:r>
          </a:p>
          <a:p>
            <a:r>
              <a:rPr lang="en-US" dirty="0" err="1" smtClean="0"/>
              <a:t>Almqvist</a:t>
            </a:r>
            <a:r>
              <a:rPr lang="en-US" baseline="30000" dirty="0" err="1" smtClean="0"/>
              <a:t>3</a:t>
            </a:r>
            <a:r>
              <a:rPr lang="en-US" dirty="0" smtClean="0"/>
              <a:t>: deprotonation using Grignard. No disubstituted product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38917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1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0" y="5900926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Martin, J. C.</a:t>
            </a:r>
            <a:r>
              <a:rPr lang="en-US" sz="1000" i="1" dirty="0" smtClean="0"/>
              <a:t> J. Org. Chem. </a:t>
            </a:r>
            <a:r>
              <a:rPr lang="en-US" sz="1000" b="1" dirty="0" smtClean="0"/>
              <a:t>1983</a:t>
            </a:r>
            <a:r>
              <a:rPr lang="en-US" sz="1000" dirty="0" smtClean="0"/>
              <a:t>, </a:t>
            </a:r>
            <a:r>
              <a:rPr lang="en-US" sz="1000" i="1" dirty="0" smtClean="0"/>
              <a:t>48</a:t>
            </a:r>
            <a:r>
              <a:rPr lang="en-US" sz="1000" dirty="0" smtClean="0"/>
              <a:t>, 4156.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Quéguiner</a:t>
            </a:r>
            <a:r>
              <a:rPr lang="en-US" sz="1000" dirty="0" smtClean="0"/>
              <a:t>, G.</a:t>
            </a:r>
            <a:r>
              <a:rPr lang="en-US" sz="1000" i="1" dirty="0" smtClean="0"/>
              <a:t> J. Chem. Soc. Perkin Trans. 1 </a:t>
            </a:r>
            <a:r>
              <a:rPr lang="en-US" sz="1000" b="1" dirty="0" smtClean="0"/>
              <a:t>1995</a:t>
            </a:r>
            <a:r>
              <a:rPr lang="en-US" sz="1000" dirty="0" smtClean="0"/>
              <a:t>, 2503.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Almqvist</a:t>
            </a:r>
            <a:r>
              <a:rPr lang="en-US" sz="1000" dirty="0" smtClean="0"/>
              <a:t>, F. </a:t>
            </a:r>
            <a:r>
              <a:rPr lang="en-US" sz="1000" i="1" dirty="0" smtClean="0"/>
              <a:t>Tetrahedron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2008</a:t>
            </a:r>
            <a:r>
              <a:rPr lang="en-US" sz="1000" dirty="0" smtClean="0"/>
              <a:t>, </a:t>
            </a:r>
            <a:r>
              <a:rPr lang="en-US" sz="1000" i="1" dirty="0" smtClean="0"/>
              <a:t>49</a:t>
            </a:r>
            <a:r>
              <a:rPr lang="en-US" sz="1000" dirty="0" smtClean="0"/>
              <a:t>, 6901.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8028"/>
              </p:ext>
            </p:extLst>
          </p:nvPr>
        </p:nvGraphicFramePr>
        <p:xfrm>
          <a:off x="687616" y="2323749"/>
          <a:ext cx="4027487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2" r:id="rId7" imgW="4027412" imgH="2822040" progId="">
                  <p:embed/>
                </p:oleObj>
              </mc:Choice>
              <mc:Fallback>
                <p:oleObj r:id="rId7" imgW="4027412" imgH="282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616" y="2323749"/>
                        <a:ext cx="4027487" cy="282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684794"/>
              </p:ext>
            </p:extLst>
          </p:nvPr>
        </p:nvGraphicFramePr>
        <p:xfrm>
          <a:off x="5308107" y="1996012"/>
          <a:ext cx="3232150" cy="348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3" r:id="rId9" imgW="3232141" imgH="3488130" progId="">
                  <p:embed/>
                </p:oleObj>
              </mc:Choice>
              <mc:Fallback>
                <p:oleObj r:id="rId9" imgW="3232141" imgH="34881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8107" y="1996012"/>
                        <a:ext cx="3232150" cy="348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0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Metalation</a:t>
            </a:r>
            <a:r>
              <a:rPr lang="fr-CH" b="1" dirty="0" smtClean="0"/>
              <a:t> of </a:t>
            </a:r>
            <a:r>
              <a:rPr lang="fr-CH" b="1" i="1" dirty="0" smtClean="0"/>
              <a:t>in situ</a:t>
            </a:r>
            <a:r>
              <a:rPr lang="fr-CH" b="1" dirty="0" smtClean="0"/>
              <a:t> </a:t>
            </a:r>
            <a:r>
              <a:rPr lang="fr-CH" b="1" dirty="0" err="1" smtClean="0"/>
              <a:t>activated</a:t>
            </a:r>
            <a:r>
              <a:rPr lang="fr-CH" b="1" dirty="0" smtClean="0"/>
              <a:t> </a:t>
            </a:r>
            <a:r>
              <a:rPr lang="fr-CH" b="1" dirty="0" err="1" smtClean="0"/>
              <a:t>Py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42043" y="804740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Martin</a:t>
            </a:r>
            <a:r>
              <a:rPr lang="en-US" baseline="30000" dirty="0" err="1" smtClean="0"/>
              <a:t>1</a:t>
            </a:r>
            <a:r>
              <a:rPr lang="en-US" dirty="0" smtClean="0"/>
              <a:t>: Deprotonation of the adduct </a:t>
            </a:r>
            <a:r>
              <a:rPr lang="en-US" dirty="0" err="1" smtClean="0"/>
              <a:t>Py</a:t>
            </a:r>
            <a:r>
              <a:rPr lang="en-US" dirty="0" smtClean="0"/>
              <a:t>+(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3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  <a:r>
              <a:rPr lang="en-US" baseline="-25000" dirty="0" err="1" smtClean="0"/>
              <a:t>2</a:t>
            </a:r>
            <a:r>
              <a:rPr lang="en-US" dirty="0" err="1" smtClean="0"/>
              <a:t>CO</a:t>
            </a:r>
            <a:r>
              <a:rPr lang="en-US" dirty="0" smtClean="0"/>
              <a:t> at low temperature</a:t>
            </a:r>
          </a:p>
          <a:p>
            <a:r>
              <a:rPr lang="en-US" dirty="0" err="1" smtClean="0"/>
              <a:t>Kessar</a:t>
            </a:r>
            <a:r>
              <a:rPr lang="en-US" baseline="30000" dirty="0" err="1" smtClean="0"/>
              <a:t>2,3</a:t>
            </a:r>
            <a:r>
              <a:rPr lang="en-US" dirty="0" smtClean="0"/>
              <a:t>: Activation with </a:t>
            </a:r>
            <a:r>
              <a:rPr lang="en-US" dirty="0" err="1" smtClean="0"/>
              <a:t>BF</a:t>
            </a:r>
            <a:r>
              <a:rPr lang="en-US" baseline="-25000" dirty="0" err="1" smtClean="0"/>
              <a:t>3</a:t>
            </a:r>
            <a:r>
              <a:rPr lang="en-US" dirty="0" smtClean="0"/>
              <a:t> then </a:t>
            </a:r>
            <a:r>
              <a:rPr lang="en-US" dirty="0" err="1" smtClean="0"/>
              <a:t>LiTMP</a:t>
            </a:r>
            <a:endParaRPr lang="en-US" dirty="0"/>
          </a:p>
          <a:p>
            <a:r>
              <a:rPr lang="en-US" dirty="0" err="1" smtClean="0"/>
              <a:t>Knochel</a:t>
            </a:r>
            <a:r>
              <a:rPr lang="en-US" baseline="30000" dirty="0" err="1" smtClean="0"/>
              <a:t>4</a:t>
            </a:r>
            <a:r>
              <a:rPr lang="en-US" dirty="0" smtClean="0"/>
              <a:t>:  Cross-coupling with </a:t>
            </a:r>
            <a:r>
              <a:rPr lang="en-US" dirty="0" err="1" smtClean="0"/>
              <a:t>CuCN</a:t>
            </a:r>
            <a:r>
              <a:rPr lang="en-US" dirty="0" smtClean="0"/>
              <a:t>. Switch selectivity if </a:t>
            </a:r>
            <a:r>
              <a:rPr lang="en-US" dirty="0" err="1" smtClean="0"/>
              <a:t>BF</a:t>
            </a:r>
            <a:r>
              <a:rPr lang="en-US" baseline="-25000" dirty="0" err="1" smtClean="0"/>
              <a:t>3</a:t>
            </a:r>
            <a:endParaRPr lang="en-US" baseline="-25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09221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5745450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Martin, J. C.</a:t>
            </a:r>
            <a:r>
              <a:rPr lang="en-US" sz="1000" i="1" dirty="0" smtClean="0"/>
              <a:t> J. Org. Chem. </a:t>
            </a:r>
            <a:r>
              <a:rPr lang="en-US" sz="1000" b="1" dirty="0" smtClean="0"/>
              <a:t>1983</a:t>
            </a:r>
            <a:r>
              <a:rPr lang="en-US" sz="1000" dirty="0" smtClean="0"/>
              <a:t>, </a:t>
            </a:r>
            <a:r>
              <a:rPr lang="en-US" sz="1000" i="1" dirty="0" smtClean="0"/>
              <a:t>48</a:t>
            </a:r>
            <a:r>
              <a:rPr lang="en-US" sz="1000" dirty="0" smtClean="0"/>
              <a:t>, 4156.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Kessar</a:t>
            </a:r>
            <a:r>
              <a:rPr lang="en-US" sz="1000" dirty="0" smtClean="0"/>
              <a:t>, S. V.</a:t>
            </a:r>
            <a:r>
              <a:rPr lang="en-US" sz="1000" i="1" dirty="0" smtClean="0"/>
              <a:t> J. Chem. Soc. Chem.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 </a:t>
            </a:r>
            <a:r>
              <a:rPr lang="en-US" sz="1000" b="1" dirty="0" smtClean="0"/>
              <a:t>1991</a:t>
            </a:r>
            <a:r>
              <a:rPr lang="en-US" sz="1000" dirty="0" smtClean="0"/>
              <a:t>, 570.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Kessar</a:t>
            </a:r>
            <a:r>
              <a:rPr lang="en-US" sz="1000" dirty="0"/>
              <a:t>, S. V</a:t>
            </a:r>
            <a:r>
              <a:rPr lang="en-US" sz="1000" dirty="0" smtClean="0"/>
              <a:t>.</a:t>
            </a:r>
            <a:r>
              <a:rPr lang="en-US" sz="1000" i="1" dirty="0" smtClean="0"/>
              <a:t> Chem. Rev. </a:t>
            </a:r>
            <a:r>
              <a:rPr lang="en-US" sz="1000" b="1" dirty="0" smtClean="0"/>
              <a:t>1997</a:t>
            </a:r>
            <a:r>
              <a:rPr lang="en-US" sz="1000" dirty="0" smtClean="0"/>
              <a:t>, </a:t>
            </a:r>
            <a:r>
              <a:rPr lang="en-US" sz="1000" i="1" dirty="0" smtClean="0"/>
              <a:t>97</a:t>
            </a:r>
            <a:r>
              <a:rPr lang="en-US" sz="1000" dirty="0" smtClean="0"/>
              <a:t>, 721.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Knochel</a:t>
            </a:r>
            <a:r>
              <a:rPr lang="en-US" sz="1000" dirty="0" smtClean="0"/>
              <a:t>, P.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Angew</a:t>
            </a:r>
            <a:r>
              <a:rPr lang="en-US" sz="1000" i="1" dirty="0" smtClean="0"/>
              <a:t>. Chem. Int. Ed. </a:t>
            </a:r>
            <a:r>
              <a:rPr lang="en-US" sz="1000" b="1" dirty="0" smtClean="0"/>
              <a:t>2010</a:t>
            </a:r>
            <a:r>
              <a:rPr lang="en-US" sz="1000" dirty="0" smtClean="0"/>
              <a:t>, </a:t>
            </a:r>
            <a:r>
              <a:rPr lang="en-US" sz="1000" i="1" dirty="0" smtClean="0"/>
              <a:t>49</a:t>
            </a:r>
            <a:r>
              <a:rPr lang="en-US" sz="1000" dirty="0" smtClean="0"/>
              <a:t>, 5451.</a:t>
            </a:r>
            <a:endParaRPr lang="en-US" sz="1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5824"/>
              </p:ext>
            </p:extLst>
          </p:nvPr>
        </p:nvGraphicFramePr>
        <p:xfrm>
          <a:off x="1768599" y="2042110"/>
          <a:ext cx="54276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0" r:id="rId7" imgW="5428051" imgH="1014390" progId="">
                  <p:embed/>
                </p:oleObj>
              </mc:Choice>
              <mc:Fallback>
                <p:oleObj r:id="rId7" imgW="5428051" imgH="10143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8599" y="2042110"/>
                        <a:ext cx="5427663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89786"/>
              </p:ext>
            </p:extLst>
          </p:nvPr>
        </p:nvGraphicFramePr>
        <p:xfrm>
          <a:off x="2105578" y="3428206"/>
          <a:ext cx="49180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1" r:id="rId9" imgW="4917500" imgH="953640" progId="">
                  <p:embed/>
                </p:oleObj>
              </mc:Choice>
              <mc:Fallback>
                <p:oleObj r:id="rId9" imgW="4917500" imgH="953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5578" y="3428206"/>
                        <a:ext cx="4918075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66423"/>
              </p:ext>
            </p:extLst>
          </p:nvPr>
        </p:nvGraphicFramePr>
        <p:xfrm>
          <a:off x="1203325" y="4378325"/>
          <a:ext cx="67198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2" r:id="rId11" imgW="6720367" imgH="1189890" progId="">
                  <p:embed/>
                </p:oleObj>
              </mc:Choice>
              <mc:Fallback>
                <p:oleObj r:id="rId11" imgW="6720367" imgH="11898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3325" y="4378325"/>
                        <a:ext cx="6719888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8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Introduction to </a:t>
            </a:r>
            <a:r>
              <a:rPr lang="fr-CH" b="1" dirty="0" err="1" smtClean="0"/>
              <a:t>PNO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000396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0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15137"/>
              </p:ext>
            </p:extLst>
          </p:nvPr>
        </p:nvGraphicFramePr>
        <p:xfrm>
          <a:off x="7595553" y="1321703"/>
          <a:ext cx="877473" cy="166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1" r:id="rId7" imgW="374404" imgH="712800" progId="">
                  <p:embed/>
                </p:oleObj>
              </mc:Choice>
              <mc:Fallback>
                <p:oleObj r:id="rId7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5553" y="1321703"/>
                        <a:ext cx="877473" cy="166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16223"/>
              </p:ext>
            </p:extLst>
          </p:nvPr>
        </p:nvGraphicFramePr>
        <p:xfrm>
          <a:off x="1448156" y="4359660"/>
          <a:ext cx="6586134" cy="108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2" r:id="rId9" imgW="4771358" imgH="784620" progId="">
                  <p:embed/>
                </p:oleObj>
              </mc:Choice>
              <mc:Fallback>
                <p:oleObj r:id="rId9" imgW="4771358" imgH="7846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8156" y="4359660"/>
                        <a:ext cx="6586134" cy="1082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0845" y="863756"/>
            <a:ext cx="65586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First description of </a:t>
            </a:r>
            <a:r>
              <a:rPr lang="en-US" dirty="0" err="1"/>
              <a:t>PNO</a:t>
            </a:r>
            <a:r>
              <a:rPr lang="en-US" dirty="0"/>
              <a:t> by </a:t>
            </a:r>
            <a:r>
              <a:rPr lang="en-US" dirty="0" err="1"/>
              <a:t>Meisenheimer</a:t>
            </a:r>
            <a:r>
              <a:rPr lang="en-US" dirty="0"/>
              <a:t> in 1926</a:t>
            </a:r>
            <a:r>
              <a:rPr lang="en-US" baseline="30000" dirty="0"/>
              <a:t>1</a:t>
            </a:r>
          </a:p>
          <a:p>
            <a:r>
              <a:rPr lang="en-US" dirty="0"/>
              <a:t>More than 20’000 1 step reactions of </a:t>
            </a:r>
            <a:r>
              <a:rPr lang="en-US" dirty="0" err="1"/>
              <a:t>PNO</a:t>
            </a:r>
            <a:r>
              <a:rPr lang="en-US" dirty="0"/>
              <a:t> (</a:t>
            </a:r>
            <a:r>
              <a:rPr lang="en-US" dirty="0" err="1"/>
              <a:t>SciFinder</a:t>
            </a:r>
            <a:r>
              <a:rPr lang="en-US" dirty="0"/>
              <a:t>) + </a:t>
            </a:r>
            <a:r>
              <a:rPr lang="en-US" dirty="0" smtClean="0"/>
              <a:t>patents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nucleophilic than pyridine (</a:t>
            </a:r>
            <a:r>
              <a:rPr lang="el-GR" dirty="0" smtClean="0"/>
              <a:t>π</a:t>
            </a:r>
            <a:r>
              <a:rPr lang="fr-CH" dirty="0" smtClean="0"/>
              <a:t>-back-</a:t>
            </a:r>
            <a:r>
              <a:rPr lang="fr-CH" dirty="0" err="1" smtClean="0"/>
              <a:t>donating</a:t>
            </a:r>
            <a:r>
              <a:rPr lang="fr-CH" dirty="0" smtClean="0"/>
              <a:t> </a:t>
            </a:r>
            <a:r>
              <a:rPr lang="fr-CH" dirty="0" err="1" smtClean="0"/>
              <a:t>character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electrophilic than pyridine (</a:t>
            </a:r>
            <a:r>
              <a:rPr lang="el-GR" dirty="0" smtClean="0"/>
              <a:t>σ</a:t>
            </a:r>
            <a:r>
              <a:rPr lang="fr-CH" dirty="0" smtClean="0"/>
              <a:t>-</a:t>
            </a:r>
            <a:r>
              <a:rPr lang="fr-CH" dirty="0" err="1" smtClean="0"/>
              <a:t>electron-withdrawing</a:t>
            </a:r>
            <a:r>
              <a:rPr lang="fr-CH" dirty="0" smtClean="0"/>
              <a:t> </a:t>
            </a:r>
            <a:r>
              <a:rPr lang="fr-CH" dirty="0" err="1"/>
              <a:t>character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Strong dipole moment (4.37 D </a:t>
            </a:r>
            <a:r>
              <a:rPr lang="en-US" i="1" dirty="0" smtClean="0"/>
              <a:t>vs</a:t>
            </a:r>
            <a:r>
              <a:rPr lang="en-US" dirty="0" smtClean="0"/>
              <a:t> 2.03 D for pyridine)</a:t>
            </a:r>
          </a:p>
          <a:p>
            <a:r>
              <a:rPr lang="en-US" dirty="0" smtClean="0"/>
              <a:t>Weak base (pKa = 0.79 </a:t>
            </a:r>
            <a:r>
              <a:rPr lang="en-US" i="1" dirty="0" smtClean="0"/>
              <a:t>vs</a:t>
            </a:r>
            <a:r>
              <a:rPr lang="en-US" dirty="0" smtClean="0"/>
              <a:t> pKa = 5.2 for pyridine)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40936" y="3759355"/>
            <a:ext cx="405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Attack from/to positions 2, 4 and 6 and </a:t>
            </a:r>
            <a:r>
              <a:rPr lang="en-US" i="1" dirty="0" smtClean="0"/>
              <a:t>O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057777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 smtClean="0"/>
              <a:t>Meisenheimer</a:t>
            </a:r>
            <a:r>
              <a:rPr lang="en-US" sz="1000" dirty="0" smtClean="0"/>
              <a:t>, J.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Ber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dtsch</a:t>
            </a:r>
            <a:r>
              <a:rPr lang="en-US" sz="1000" i="1" dirty="0" smtClean="0"/>
              <a:t>. Chem. </a:t>
            </a:r>
            <a:r>
              <a:rPr lang="en-US" sz="1000" i="1" dirty="0" err="1" smtClean="0"/>
              <a:t>Ges</a:t>
            </a:r>
            <a:r>
              <a:rPr lang="en-US" sz="1000" i="1" dirty="0" smtClean="0"/>
              <a:t>. </a:t>
            </a:r>
            <a:r>
              <a:rPr lang="en-US" sz="1000" b="1" dirty="0" smtClean="0"/>
              <a:t>1926</a:t>
            </a:r>
            <a:r>
              <a:rPr lang="en-US" sz="1000" dirty="0" smtClean="0"/>
              <a:t>, </a:t>
            </a:r>
            <a:r>
              <a:rPr lang="en-US" sz="1000" i="1" dirty="0" smtClean="0"/>
              <a:t>59</a:t>
            </a:r>
            <a:r>
              <a:rPr lang="en-US" sz="1000" dirty="0" smtClean="0"/>
              <a:t>, 1848.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Review: Lam, J. N. </a:t>
            </a:r>
            <a:r>
              <a:rPr lang="en-US" sz="1000" i="1" dirty="0" smtClean="0"/>
              <a:t>Heterocycles</a:t>
            </a:r>
            <a:r>
              <a:rPr lang="en-US" sz="1000" dirty="0" smtClean="0"/>
              <a:t> </a:t>
            </a:r>
            <a:r>
              <a:rPr lang="en-US" sz="1000" b="1" dirty="0" smtClean="0"/>
              <a:t>1992</a:t>
            </a:r>
            <a:r>
              <a:rPr lang="en-US" sz="1000" dirty="0" smtClean="0"/>
              <a:t>, </a:t>
            </a:r>
            <a:r>
              <a:rPr lang="en-US" sz="1000" i="1" dirty="0" smtClean="0"/>
              <a:t>33</a:t>
            </a:r>
            <a:r>
              <a:rPr lang="en-US" sz="1000" dirty="0" smtClean="0"/>
              <a:t>, 1011. </a:t>
            </a:r>
          </a:p>
        </p:txBody>
      </p:sp>
    </p:spTree>
    <p:extLst>
      <p:ext uri="{BB962C8B-B14F-4D97-AF65-F5344CB8AC3E}">
        <p14:creationId xmlns:p14="http://schemas.microsoft.com/office/powerpoint/2010/main" val="13477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TM-</a:t>
            </a:r>
            <a:r>
              <a:rPr lang="fr-CH" b="1" dirty="0" err="1" smtClean="0"/>
              <a:t>catalyzed</a:t>
            </a:r>
            <a:r>
              <a:rPr lang="fr-CH" b="1" dirty="0" smtClean="0"/>
              <a:t> </a:t>
            </a:r>
            <a:r>
              <a:rPr lang="fr-CH" b="1" dirty="0" err="1" smtClean="0"/>
              <a:t>reaction</a:t>
            </a:r>
            <a:r>
              <a:rPr lang="fr-CH" b="1" dirty="0" smtClean="0"/>
              <a:t> of </a:t>
            </a:r>
            <a:r>
              <a:rPr lang="fr-CH" b="1" dirty="0" err="1" smtClean="0"/>
              <a:t>PNO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42043" y="804740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Pd</a:t>
            </a:r>
            <a:r>
              <a:rPr lang="en-US" baseline="30000" dirty="0" err="1" smtClean="0"/>
              <a:t>1,2</a:t>
            </a:r>
            <a:r>
              <a:rPr lang="en-US" dirty="0" smtClean="0"/>
              <a:t>: by </a:t>
            </a:r>
            <a:r>
              <a:rPr lang="en-US" dirty="0" err="1" smtClean="0"/>
              <a:t>Fagnou</a:t>
            </a:r>
            <a:r>
              <a:rPr lang="en-US" dirty="0" smtClean="0"/>
              <a:t>. N-O prevent binding with N lone-pair. Increase electron density of the </a:t>
            </a:r>
            <a:r>
              <a:rPr lang="en-US" dirty="0" err="1" smtClean="0"/>
              <a:t>Py</a:t>
            </a:r>
            <a:r>
              <a:rPr lang="en-US" dirty="0" smtClean="0"/>
              <a:t> ring. Increase Brønsted acidity of the </a:t>
            </a:r>
            <a:r>
              <a:rPr lang="en-US" dirty="0" err="1" smtClean="0"/>
              <a:t>C2</a:t>
            </a:r>
            <a:r>
              <a:rPr lang="en-US" dirty="0" smtClean="0"/>
              <a:t>-H bond</a:t>
            </a:r>
          </a:p>
          <a:p>
            <a:r>
              <a:rPr lang="en-US" dirty="0" err="1" smtClean="0"/>
              <a:t>Cu</a:t>
            </a:r>
            <a:r>
              <a:rPr lang="en-US" baseline="30000" dirty="0" err="1" smtClean="0"/>
              <a:t>3,4</a:t>
            </a:r>
            <a:r>
              <a:rPr lang="en-US" dirty="0" smtClean="0"/>
              <a:t>: by </a:t>
            </a:r>
            <a:r>
              <a:rPr lang="en-US" dirty="0" err="1" smtClean="0"/>
              <a:t>Daugulis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18610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2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5" y="5745450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Fagnou</a:t>
            </a:r>
            <a:r>
              <a:rPr lang="en-US" sz="1000" dirty="0" smtClean="0"/>
              <a:t>, K. </a:t>
            </a:r>
            <a:r>
              <a:rPr lang="en-US" sz="1000" i="1" dirty="0" smtClean="0"/>
              <a:t>J. Am. Chem. Soc. </a:t>
            </a:r>
            <a:r>
              <a:rPr lang="en-US" sz="1000" b="1" dirty="0" smtClean="0"/>
              <a:t>2008</a:t>
            </a:r>
            <a:r>
              <a:rPr lang="en-US" sz="1000" dirty="0" smtClean="0"/>
              <a:t>, </a:t>
            </a:r>
            <a:r>
              <a:rPr lang="en-US" sz="1000" i="1" dirty="0" smtClean="0"/>
              <a:t>130</a:t>
            </a:r>
            <a:r>
              <a:rPr lang="en-US" sz="1000" dirty="0" smtClean="0"/>
              <a:t>, 3266.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Fagnou</a:t>
            </a:r>
            <a:r>
              <a:rPr lang="en-US" sz="1000" dirty="0"/>
              <a:t>, K. </a:t>
            </a:r>
            <a:r>
              <a:rPr lang="en-US" sz="1000" i="1" dirty="0" smtClean="0"/>
              <a:t>Tetrahedron </a:t>
            </a:r>
            <a:r>
              <a:rPr lang="en-US" sz="1000" b="1" dirty="0" smtClean="0"/>
              <a:t>2009</a:t>
            </a:r>
            <a:r>
              <a:rPr lang="en-US" sz="1000" dirty="0" smtClean="0"/>
              <a:t>, </a:t>
            </a:r>
            <a:r>
              <a:rPr lang="en-US" sz="1000" i="1" dirty="0" smtClean="0"/>
              <a:t>65</a:t>
            </a:r>
            <a:r>
              <a:rPr lang="en-US" sz="1000" dirty="0" smtClean="0"/>
              <a:t>, 4977.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Daugulis</a:t>
            </a:r>
            <a:r>
              <a:rPr lang="en-US" sz="1000" dirty="0" smtClean="0"/>
              <a:t>, O. </a:t>
            </a:r>
            <a:r>
              <a:rPr lang="en-US" sz="1000" i="1" dirty="0" smtClean="0"/>
              <a:t>J. Am. Chem. Soc. </a:t>
            </a:r>
            <a:r>
              <a:rPr lang="en-US" sz="1000" b="1" dirty="0" smtClean="0"/>
              <a:t>2007</a:t>
            </a:r>
            <a:r>
              <a:rPr lang="en-US" sz="1000" dirty="0" smtClean="0"/>
              <a:t>, </a:t>
            </a:r>
            <a:r>
              <a:rPr lang="en-US" sz="1000" i="1" dirty="0" smtClean="0"/>
              <a:t>129</a:t>
            </a:r>
            <a:r>
              <a:rPr lang="en-US" sz="1000" dirty="0" smtClean="0"/>
              <a:t>, 12404.</a:t>
            </a:r>
            <a:endParaRPr lang="en-US" sz="1000" dirty="0"/>
          </a:p>
          <a:p>
            <a:pPr marL="228600" indent="-228600">
              <a:buFontTx/>
              <a:buAutoNum type="arabicPeriod"/>
            </a:pPr>
            <a:r>
              <a:rPr lang="en-US" sz="1000" dirty="0" err="1"/>
              <a:t>Daugulis</a:t>
            </a:r>
            <a:r>
              <a:rPr lang="en-US" sz="1000" dirty="0"/>
              <a:t>, O. </a:t>
            </a:r>
            <a:r>
              <a:rPr lang="en-US" sz="1000" i="1" dirty="0"/>
              <a:t>J. Am. Chem. Soc. </a:t>
            </a:r>
            <a:r>
              <a:rPr lang="en-US" sz="1000" b="1" dirty="0" smtClean="0"/>
              <a:t>2008</a:t>
            </a:r>
            <a:r>
              <a:rPr lang="en-US" sz="1000" dirty="0" smtClean="0"/>
              <a:t>, </a:t>
            </a:r>
            <a:r>
              <a:rPr lang="en-US" sz="1000" i="1" dirty="0" smtClean="0"/>
              <a:t>130</a:t>
            </a:r>
            <a:r>
              <a:rPr lang="en-US" sz="1000" dirty="0" smtClean="0"/>
              <a:t>, 15185.</a:t>
            </a:r>
            <a:endParaRPr lang="en-US" sz="1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30660"/>
              </p:ext>
            </p:extLst>
          </p:nvPr>
        </p:nvGraphicFramePr>
        <p:xfrm>
          <a:off x="1620838" y="1728788"/>
          <a:ext cx="5611812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3" r:id="rId7" imgW="5611201" imgH="2611710" progId="">
                  <p:embed/>
                </p:oleObj>
              </mc:Choice>
              <mc:Fallback>
                <p:oleObj r:id="rId7" imgW="5611201" imgH="26117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0838" y="1728788"/>
                        <a:ext cx="5611812" cy="261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23199"/>
              </p:ext>
            </p:extLst>
          </p:nvPr>
        </p:nvGraphicFramePr>
        <p:xfrm>
          <a:off x="1501534" y="4624636"/>
          <a:ext cx="61674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4" r:id="rId9" imgW="6167405" imgH="909630" progId="">
                  <p:embed/>
                </p:oleObj>
              </mc:Choice>
              <mc:Fallback>
                <p:oleObj r:id="rId9" imgW="6167405" imgH="9096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1534" y="4624636"/>
                        <a:ext cx="6167438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7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Conclusion and </a:t>
            </a:r>
            <a:r>
              <a:rPr lang="fr-CH" b="1" dirty="0" err="1" smtClean="0"/>
              <a:t>outlook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6784" y="937905"/>
            <a:ext cx="8290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Pyridinium salts are easily accessed and versatile precursors </a:t>
            </a:r>
            <a:r>
              <a:rPr lang="en-US" dirty="0" smtClean="0"/>
              <a:t>to nitrogen </a:t>
            </a:r>
            <a:r>
              <a:rPr lang="en-US" dirty="0"/>
              <a:t>containing </a:t>
            </a:r>
            <a:r>
              <a:rPr lang="en-US" dirty="0" smtClean="0"/>
              <a:t>heterocycles</a:t>
            </a:r>
          </a:p>
          <a:p>
            <a:endParaRPr lang="en-US" dirty="0"/>
          </a:p>
          <a:p>
            <a:r>
              <a:rPr lang="en-US" dirty="0"/>
              <a:t>Methods have been developed to </a:t>
            </a:r>
            <a:r>
              <a:rPr lang="en-US" dirty="0" smtClean="0"/>
              <a:t>achieve</a:t>
            </a:r>
            <a:r>
              <a:rPr lang="en-US" dirty="0"/>
              <a:t> </a:t>
            </a:r>
            <a:r>
              <a:rPr lang="en-US" dirty="0" err="1" smtClean="0"/>
              <a:t>regioselective</a:t>
            </a:r>
            <a:r>
              <a:rPr lang="en-US" dirty="0" smtClean="0"/>
              <a:t> addition for most of the nucleophiles</a:t>
            </a:r>
          </a:p>
          <a:p>
            <a:endParaRPr lang="en-US" dirty="0"/>
          </a:p>
          <a:p>
            <a:r>
              <a:rPr lang="en-US" dirty="0" smtClean="0"/>
              <a:t>Still some work to do: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Sulfurylation</a:t>
            </a:r>
            <a:r>
              <a:rPr lang="en-US" dirty="0" smtClean="0"/>
              <a:t>, </a:t>
            </a:r>
            <a:r>
              <a:rPr lang="en-US" dirty="0" smtClean="0"/>
              <a:t>halogenation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</a:t>
            </a:r>
            <a:r>
              <a:rPr lang="en-US" i="1" dirty="0" smtClean="0"/>
              <a:t>in situ </a:t>
            </a:r>
            <a:r>
              <a:rPr lang="en-US" dirty="0" smtClean="0"/>
              <a:t>activated pyridine in order to avoid additional steps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07433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5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75" y="3791753"/>
            <a:ext cx="3573047" cy="23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Answers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19912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5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71653"/>
              </p:ext>
            </p:extLst>
          </p:nvPr>
        </p:nvGraphicFramePr>
        <p:xfrm>
          <a:off x="2005413" y="1460515"/>
          <a:ext cx="5349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6" r:id="rId7" imgW="5350523" imgH="650430" progId="">
                  <p:embed/>
                </p:oleObj>
              </mc:Choice>
              <mc:Fallback>
                <p:oleObj r:id="rId7" imgW="5350523" imgH="6504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05413" y="1460515"/>
                        <a:ext cx="53498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flipH="1">
            <a:off x="169987" y="3077887"/>
            <a:ext cx="82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Amino pyridinium salts undergo selective </a:t>
            </a:r>
            <a:r>
              <a:rPr lang="en-US" dirty="0" err="1" smtClean="0"/>
              <a:t>cyanation</a:t>
            </a:r>
            <a:r>
              <a:rPr lang="en-US" dirty="0" smtClean="0"/>
              <a:t> at the 4 position but direct [3+2]-</a:t>
            </a:r>
            <a:r>
              <a:rPr lang="en-US" dirty="0" err="1" smtClean="0"/>
              <a:t>cycloaddition</a:t>
            </a:r>
            <a:r>
              <a:rPr lang="en-US" baseline="30000" dirty="0" err="1" smtClean="0"/>
              <a:t>1,2</a:t>
            </a:r>
            <a:endParaRPr lang="en-US" baseline="30000" dirty="0" smtClean="0"/>
          </a:p>
        </p:txBody>
      </p:sp>
      <p:sp>
        <p:nvSpPr>
          <p:cNvPr id="15" name="TextBox 14"/>
          <p:cNvSpPr txBox="1"/>
          <p:nvPr/>
        </p:nvSpPr>
        <p:spPr>
          <a:xfrm flipH="1">
            <a:off x="-13254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Okamoto, T.</a:t>
            </a:r>
            <a:r>
              <a:rPr lang="en-US" sz="1000" i="1" dirty="0" smtClean="0"/>
              <a:t> </a:t>
            </a:r>
            <a:r>
              <a:rPr lang="en-US" sz="1000" i="1" dirty="0"/>
              <a:t>Chem. Pharm. Bull. </a:t>
            </a:r>
            <a:r>
              <a:rPr lang="en-US" sz="1000" b="1" dirty="0" smtClean="0"/>
              <a:t>1966</a:t>
            </a:r>
            <a:r>
              <a:rPr lang="en-US" sz="1000" dirty="0" smtClean="0"/>
              <a:t>, </a:t>
            </a:r>
            <a:r>
              <a:rPr lang="en-US" sz="1000" i="1" dirty="0" smtClean="0"/>
              <a:t>14</a:t>
            </a:r>
            <a:r>
              <a:rPr lang="en-US" sz="1000" dirty="0" smtClean="0"/>
              <a:t>, 506.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/>
              <a:t>Okamoto, T.</a:t>
            </a:r>
            <a:r>
              <a:rPr lang="en-US" sz="1000" i="1" dirty="0"/>
              <a:t> Chem. Pharm. Bull. </a:t>
            </a:r>
            <a:r>
              <a:rPr lang="en-US" sz="1000" b="1" dirty="0"/>
              <a:t>1966</a:t>
            </a:r>
            <a:r>
              <a:rPr lang="en-US" sz="1000" dirty="0"/>
              <a:t>, </a:t>
            </a:r>
            <a:r>
              <a:rPr lang="en-US" sz="1000" i="1" dirty="0"/>
              <a:t>14</a:t>
            </a:r>
            <a:r>
              <a:rPr lang="en-US" sz="1000" dirty="0"/>
              <a:t>, </a:t>
            </a:r>
            <a:r>
              <a:rPr lang="en-US" sz="1000" dirty="0" smtClean="0"/>
              <a:t>523.</a:t>
            </a:r>
            <a:endParaRPr lang="en-US" sz="10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47308"/>
              </p:ext>
            </p:extLst>
          </p:nvPr>
        </p:nvGraphicFramePr>
        <p:xfrm>
          <a:off x="3424300" y="3998064"/>
          <a:ext cx="28987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7" r:id="rId9" imgW="2898256" imgH="1491750" progId="">
                  <p:embed/>
                </p:oleObj>
              </mc:Choice>
              <mc:Fallback>
                <p:oleObj r:id="rId9" imgW="2898256" imgH="14917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4300" y="3998064"/>
                        <a:ext cx="2898775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2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Synthesis</a:t>
            </a:r>
            <a:r>
              <a:rPr lang="fr-CH" b="1" dirty="0" smtClean="0"/>
              <a:t> of </a:t>
            </a:r>
            <a:r>
              <a:rPr lang="fr-CH" b="1" dirty="0" err="1" smtClean="0"/>
              <a:t>PNO</a:t>
            </a:r>
            <a:r>
              <a:rPr lang="fr-CH" b="1" dirty="0" smtClean="0"/>
              <a:t> </a:t>
            </a:r>
            <a:r>
              <a:rPr lang="fr-CH" b="1" dirty="0" err="1" smtClean="0"/>
              <a:t>from</a:t>
            </a:r>
            <a:r>
              <a:rPr lang="fr-CH" b="1" dirty="0" smtClean="0"/>
              <a:t> pyridine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586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oxidation of pyridine to </a:t>
            </a:r>
            <a:r>
              <a:rPr lang="en-US" dirty="0" err="1" smtClean="0"/>
              <a:t>PNO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39663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0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50472"/>
              </p:ext>
            </p:extLst>
          </p:nvPr>
        </p:nvGraphicFramePr>
        <p:xfrm>
          <a:off x="421612" y="1532261"/>
          <a:ext cx="5363560" cy="419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1" r:id="rId7" imgW="3669486" imgH="2869290" progId="">
                  <p:embed/>
                </p:oleObj>
              </mc:Choice>
              <mc:Fallback>
                <p:oleObj r:id="rId7" imgW="3669486" imgH="28692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612" y="1532261"/>
                        <a:ext cx="5363560" cy="419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08528"/>
              </p:ext>
            </p:extLst>
          </p:nvPr>
        </p:nvGraphicFramePr>
        <p:xfrm>
          <a:off x="6467904" y="1721343"/>
          <a:ext cx="1929053" cy="3684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2" r:id="rId9" imgW="1289074" imgH="2462400" progId="">
                  <p:embed/>
                </p:oleObj>
              </mc:Choice>
              <mc:Fallback>
                <p:oleObj r:id="rId9" imgW="1289074" imgH="246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7904" y="1721343"/>
                        <a:ext cx="1929053" cy="3684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063203" y="3435658"/>
            <a:ext cx="1333754" cy="7634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3203" y="2104563"/>
            <a:ext cx="1333754" cy="381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169985" y="5955732"/>
            <a:ext cx="897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Denovo</a:t>
            </a:r>
            <a:r>
              <a:rPr lang="en-US" dirty="0" smtClean="0"/>
              <a:t> synthesis also possible (</a:t>
            </a:r>
            <a:r>
              <a:rPr lang="en-US" i="1" dirty="0" smtClean="0"/>
              <a:t>via</a:t>
            </a:r>
            <a:r>
              <a:rPr lang="en-US" dirty="0" smtClean="0"/>
              <a:t> condensation or rearrangement/cycloaddition)</a:t>
            </a:r>
          </a:p>
        </p:txBody>
      </p:sp>
    </p:spTree>
    <p:extLst>
      <p:ext uri="{BB962C8B-B14F-4D97-AF65-F5344CB8AC3E}">
        <p14:creationId xmlns:p14="http://schemas.microsoft.com/office/powerpoint/2010/main" val="8527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Reduction</a:t>
            </a:r>
            <a:r>
              <a:rPr lang="fr-CH" b="1" dirty="0" smtClean="0"/>
              <a:t> of </a:t>
            </a:r>
            <a:r>
              <a:rPr lang="fr-CH" b="1" dirty="0" err="1" smtClean="0"/>
              <a:t>PNO</a:t>
            </a:r>
            <a:r>
              <a:rPr lang="fr-CH" b="1" dirty="0" smtClean="0"/>
              <a:t> to pyridine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586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Deoxygenation of </a:t>
            </a:r>
            <a:r>
              <a:rPr lang="en-US" dirty="0" err="1" smtClean="0"/>
              <a:t>PNO</a:t>
            </a:r>
            <a:r>
              <a:rPr lang="en-US" dirty="0" smtClean="0"/>
              <a:t> to pyridine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84087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6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52586"/>
              </p:ext>
            </p:extLst>
          </p:nvPr>
        </p:nvGraphicFramePr>
        <p:xfrm>
          <a:off x="1700215" y="1474880"/>
          <a:ext cx="5505031" cy="429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7" r:id="rId7" imgW="3660301" imgH="2858490" progId="">
                  <p:embed/>
                </p:oleObj>
              </mc:Choice>
              <mc:Fallback>
                <p:oleObj r:id="rId7" imgW="3660301" imgH="28584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0215" y="1474880"/>
                        <a:ext cx="5505031" cy="429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8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Addition of Grignard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845631"/>
            <a:ext cx="8290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Kato</a:t>
            </a:r>
            <a:r>
              <a:rPr lang="en-US" baseline="30000" dirty="0" err="1" smtClean="0"/>
              <a:t>1</a:t>
            </a:r>
            <a:r>
              <a:rPr lang="en-US" dirty="0" smtClean="0"/>
              <a:t>: Isolation of the proposed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hydroxydihydropyridine</a:t>
            </a:r>
            <a:endParaRPr lang="en-US" dirty="0" smtClean="0"/>
          </a:p>
          <a:p>
            <a:r>
              <a:rPr lang="en-US" dirty="0" err="1" smtClean="0"/>
              <a:t>Kellogg</a:t>
            </a:r>
            <a:r>
              <a:rPr lang="en-US" baseline="30000" dirty="0" err="1" smtClean="0"/>
              <a:t>2</a:t>
            </a:r>
            <a:r>
              <a:rPr lang="en-US" dirty="0" smtClean="0"/>
              <a:t>: Revised later to be the </a:t>
            </a:r>
            <a:r>
              <a:rPr lang="en-US" dirty="0" err="1" smtClean="0"/>
              <a:t>pentadienal</a:t>
            </a:r>
            <a:r>
              <a:rPr lang="en-US" dirty="0" smtClean="0"/>
              <a:t>-oxime (standard + </a:t>
            </a:r>
            <a:r>
              <a:rPr lang="en-US" baseline="30000" dirty="0" smtClean="0"/>
              <a:t>1</a:t>
            </a:r>
            <a:r>
              <a:rPr lang="en-US" dirty="0" smtClean="0"/>
              <a:t>H NMR </a:t>
            </a:r>
            <a:r>
              <a:rPr lang="en-US" i="1" dirty="0" smtClean="0"/>
              <a:t>J</a:t>
            </a:r>
            <a:r>
              <a:rPr lang="en-US" dirty="0" smtClean="0"/>
              <a:t> coupling + IR)</a:t>
            </a:r>
          </a:p>
          <a:p>
            <a:r>
              <a:rPr lang="en-US" dirty="0" err="1" smtClean="0"/>
              <a:t>Ollson</a:t>
            </a:r>
            <a:r>
              <a:rPr lang="en-US" baseline="30000" dirty="0" err="1" smtClean="0"/>
              <a:t>3</a:t>
            </a:r>
            <a:r>
              <a:rPr lang="en-US" dirty="0" smtClean="0"/>
              <a:t>: Practical synthesis only 40 years later!</a:t>
            </a:r>
          </a:p>
          <a:p>
            <a:endParaRPr lang="en-US" dirty="0" smtClean="0"/>
          </a:p>
          <a:p>
            <a:r>
              <a:rPr lang="en-US" dirty="0" smtClean="0"/>
              <a:t>Increased conjugation in the linear system favors its formation</a:t>
            </a:r>
          </a:p>
          <a:p>
            <a:r>
              <a:rPr lang="en-US" dirty="0" smtClean="0"/>
              <a:t>Ring opening </a:t>
            </a:r>
            <a:r>
              <a:rPr lang="en-US" i="1" dirty="0" smtClean="0"/>
              <a:t>via</a:t>
            </a:r>
            <a:r>
              <a:rPr lang="en-US" dirty="0" smtClean="0"/>
              <a:t> </a:t>
            </a:r>
            <a:r>
              <a:rPr lang="en-US" dirty="0" err="1" smtClean="0"/>
              <a:t>disrotatory</a:t>
            </a:r>
            <a:r>
              <a:rPr lang="en-US" dirty="0" smtClean="0"/>
              <a:t> </a:t>
            </a:r>
            <a:r>
              <a:rPr lang="en-US" dirty="0" err="1" smtClean="0"/>
              <a:t>electrocyclic</a:t>
            </a:r>
            <a:r>
              <a:rPr lang="en-US" dirty="0" smtClean="0"/>
              <a:t> opening</a:t>
            </a:r>
          </a:p>
          <a:p>
            <a:r>
              <a:rPr lang="en-US" dirty="0" err="1" smtClean="0"/>
              <a:t>Ac</a:t>
            </a:r>
            <a:r>
              <a:rPr lang="en-US" baseline="-25000" dirty="0" err="1" smtClean="0"/>
              <a:t>2</a:t>
            </a:r>
            <a:r>
              <a:rPr lang="en-US" dirty="0" err="1" smtClean="0"/>
              <a:t>O</a:t>
            </a:r>
            <a:r>
              <a:rPr lang="en-US" dirty="0" smtClean="0"/>
              <a:t> promotes ring closing through Beckmann-type rearrangement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29472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2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07746"/>
              </p:ext>
            </p:extLst>
          </p:nvPr>
        </p:nvGraphicFramePr>
        <p:xfrm>
          <a:off x="1910315" y="3207506"/>
          <a:ext cx="511333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3" r:id="rId7" imgW="4557953" imgH="2090340" progId="">
                  <p:embed/>
                </p:oleObj>
              </mc:Choice>
              <mc:Fallback>
                <p:oleObj r:id="rId7" imgW="4557953" imgH="20903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0315" y="3207506"/>
                        <a:ext cx="5113338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13253" y="5897973"/>
            <a:ext cx="9157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Kato, T. </a:t>
            </a:r>
            <a:r>
              <a:rPr lang="en-US" sz="1000" i="1" dirty="0" smtClean="0"/>
              <a:t>J. Org. Chem. </a:t>
            </a:r>
            <a:r>
              <a:rPr lang="en-US" sz="1000" b="1" dirty="0" smtClean="0"/>
              <a:t>1965</a:t>
            </a:r>
            <a:r>
              <a:rPr lang="en-US" sz="1000" dirty="0" smtClean="0"/>
              <a:t>, </a:t>
            </a:r>
            <a:r>
              <a:rPr lang="en-US" sz="1000" i="1" dirty="0" smtClean="0"/>
              <a:t>30</a:t>
            </a:r>
            <a:r>
              <a:rPr lang="en-US" sz="1000" dirty="0" smtClean="0"/>
              <a:t>, 910.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Kellog</a:t>
            </a:r>
            <a:r>
              <a:rPr lang="en-US" sz="1000" dirty="0" smtClean="0"/>
              <a:t>, R. M. </a:t>
            </a:r>
            <a:r>
              <a:rPr lang="en-US" sz="1000" i="1" dirty="0"/>
              <a:t>J. Org. Chem.</a:t>
            </a:r>
            <a:r>
              <a:rPr lang="en-US" sz="1000" dirty="0" smtClean="0"/>
              <a:t> </a:t>
            </a:r>
            <a:r>
              <a:rPr lang="en-US" sz="1000" b="1" dirty="0" smtClean="0"/>
              <a:t>1971</a:t>
            </a:r>
            <a:r>
              <a:rPr lang="en-US" sz="1000" dirty="0" smtClean="0"/>
              <a:t>, </a:t>
            </a:r>
            <a:r>
              <a:rPr lang="en-US" sz="1000" i="1" dirty="0" smtClean="0"/>
              <a:t>36</a:t>
            </a:r>
            <a:r>
              <a:rPr lang="en-US" sz="1000" dirty="0" smtClean="0"/>
              <a:t>, 1705. 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Ollson</a:t>
            </a:r>
            <a:r>
              <a:rPr lang="en-US" sz="1000" dirty="0" smtClean="0"/>
              <a:t>, R.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2007</a:t>
            </a:r>
            <a:r>
              <a:rPr lang="en-US" sz="1000" dirty="0" smtClean="0"/>
              <a:t>, </a:t>
            </a:r>
            <a:r>
              <a:rPr lang="en-US" sz="1000" i="1" dirty="0" smtClean="0"/>
              <a:t>9</a:t>
            </a:r>
            <a:r>
              <a:rPr lang="en-US" sz="1000" dirty="0" smtClean="0"/>
              <a:t>, 1335.</a:t>
            </a:r>
          </a:p>
        </p:txBody>
      </p:sp>
    </p:spTree>
    <p:extLst>
      <p:ext uri="{BB962C8B-B14F-4D97-AF65-F5344CB8AC3E}">
        <p14:creationId xmlns:p14="http://schemas.microsoft.com/office/powerpoint/2010/main" val="36834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Addition of Grignard (2)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3252" y="834986"/>
            <a:ext cx="913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Highly</a:t>
            </a:r>
            <a:r>
              <a:rPr lang="fr-CH" dirty="0" smtClean="0"/>
              <a:t> </a:t>
            </a:r>
            <a:r>
              <a:rPr lang="fr-CH" dirty="0" err="1" smtClean="0"/>
              <a:t>selective</a:t>
            </a:r>
            <a:r>
              <a:rPr lang="fr-CH" dirty="0" smtClean="0"/>
              <a:t> for the 2 position </a:t>
            </a:r>
            <a:r>
              <a:rPr lang="fr-CH" i="1" dirty="0" smtClean="0"/>
              <a:t>vs</a:t>
            </a:r>
            <a:r>
              <a:rPr lang="fr-CH" dirty="0" smtClean="0"/>
              <a:t> the 4 one (N-O as DG)</a:t>
            </a:r>
          </a:p>
          <a:p>
            <a:r>
              <a:rPr lang="en-US" dirty="0" smtClean="0"/>
              <a:t>With 3-</a:t>
            </a:r>
            <a:r>
              <a:rPr lang="en-US" dirty="0" err="1" smtClean="0"/>
              <a:t>picoline</a:t>
            </a:r>
            <a:r>
              <a:rPr lang="en-US" dirty="0" smtClean="0"/>
              <a:t>: only the C-2 arylation observed + no need for the acetic anhydride</a:t>
            </a:r>
          </a:p>
          <a:p>
            <a:r>
              <a:rPr lang="en-US" dirty="0" smtClean="0"/>
              <a:t>Alkyl </a:t>
            </a:r>
            <a:r>
              <a:rPr lang="en-US" dirty="0" err="1" smtClean="0"/>
              <a:t>Gringnard</a:t>
            </a:r>
            <a:r>
              <a:rPr lang="en-US" dirty="0" smtClean="0"/>
              <a:t>: only modest yield (</a:t>
            </a:r>
            <a:r>
              <a:rPr lang="el-GR" dirty="0" smtClean="0"/>
              <a:t>α</a:t>
            </a:r>
            <a:r>
              <a:rPr lang="fr-CH" dirty="0" smtClean="0"/>
              <a:t>-</a:t>
            </a:r>
            <a:r>
              <a:rPr lang="fr-CH" dirty="0" err="1" smtClean="0"/>
              <a:t>metalation</a:t>
            </a:r>
            <a:r>
              <a:rPr lang="fr-CH" dirty="0"/>
              <a:t>)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00280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4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15201"/>
              </p:ext>
            </p:extLst>
          </p:nvPr>
        </p:nvGraphicFramePr>
        <p:xfrm>
          <a:off x="891803" y="2560592"/>
          <a:ext cx="3222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5" r:id="rId7" imgW="2771834" imgH="982800" progId="">
                  <p:embed/>
                </p:oleObj>
              </mc:Choice>
              <mc:Fallback>
                <p:oleObj r:id="rId7" imgW="2771834" imgH="98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1803" y="2560592"/>
                        <a:ext cx="32226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15303"/>
              </p:ext>
            </p:extLst>
          </p:nvPr>
        </p:nvGraphicFramePr>
        <p:xfrm>
          <a:off x="5021011" y="2035318"/>
          <a:ext cx="2765677" cy="23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6" r:id="rId9" imgW="2378521" imgH="2035800" progId="">
                  <p:embed/>
                </p:oleObj>
              </mc:Choice>
              <mc:Fallback>
                <p:oleObj r:id="rId9" imgW="2378521" imgH="2035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1011" y="2035318"/>
                        <a:ext cx="2765677" cy="23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-6619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 smtClean="0"/>
              <a:t>Ollson</a:t>
            </a:r>
            <a:r>
              <a:rPr lang="en-US" sz="1000" dirty="0" smtClean="0"/>
              <a:t>, R.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2007</a:t>
            </a:r>
            <a:r>
              <a:rPr lang="en-US" sz="1000" dirty="0" smtClean="0"/>
              <a:t>, </a:t>
            </a:r>
            <a:r>
              <a:rPr lang="en-US" sz="1000" i="1" dirty="0" smtClean="0"/>
              <a:t>9</a:t>
            </a:r>
            <a:r>
              <a:rPr lang="en-US" sz="1000" dirty="0" smtClean="0"/>
              <a:t>, 1335.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39015"/>
              </p:ext>
            </p:extLst>
          </p:nvPr>
        </p:nvGraphicFramePr>
        <p:xfrm>
          <a:off x="2561606" y="4785418"/>
          <a:ext cx="43910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7" r:id="rId11" imgW="3536580" imgH="807300" progId="">
                  <p:embed/>
                </p:oleObj>
              </mc:Choice>
              <mc:Fallback>
                <p:oleObj r:id="rId11" imgW="3536580" imgH="8073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61606" y="4785418"/>
                        <a:ext cx="439102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0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Cyanation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3252" y="796326"/>
            <a:ext cx="913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Reissert-Henze</a:t>
            </a:r>
            <a:r>
              <a:rPr lang="en-US" dirty="0" smtClean="0"/>
              <a:t> reaction not working with </a:t>
            </a:r>
            <a:r>
              <a:rPr lang="en-US" dirty="0" err="1" smtClean="0"/>
              <a:t>PNO</a:t>
            </a:r>
            <a:r>
              <a:rPr lang="en-US" dirty="0" smtClean="0"/>
              <a:t> (increased </a:t>
            </a:r>
            <a:r>
              <a:rPr lang="en-US" dirty="0" err="1" smtClean="0"/>
              <a:t>aromaticity</a:t>
            </a:r>
            <a:r>
              <a:rPr lang="en-US" dirty="0" smtClean="0"/>
              <a:t> compared to </a:t>
            </a:r>
            <a:r>
              <a:rPr lang="en-US" dirty="0" err="1" smtClean="0"/>
              <a:t>quinoline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Feely</a:t>
            </a:r>
            <a:r>
              <a:rPr lang="en-US" baseline="30000" dirty="0" err="1" smtClean="0"/>
              <a:t>1</a:t>
            </a:r>
            <a:r>
              <a:rPr lang="en-US" dirty="0" smtClean="0"/>
              <a:t>: Methylation with </a:t>
            </a:r>
            <a:r>
              <a:rPr lang="en-US" dirty="0" err="1" smtClean="0"/>
              <a:t>Me</a:t>
            </a:r>
            <a:r>
              <a:rPr lang="en-US" baseline="-25000" dirty="0" err="1" smtClean="0"/>
              <a:t>2</a:t>
            </a:r>
            <a:r>
              <a:rPr lang="en-US" dirty="0" err="1" smtClean="0"/>
              <a:t>SO</a:t>
            </a:r>
            <a:r>
              <a:rPr lang="en-US" baseline="-25000" dirty="0" err="1" smtClean="0"/>
              <a:t>4</a:t>
            </a:r>
            <a:r>
              <a:rPr lang="en-US" dirty="0" smtClean="0"/>
              <a:t> (neat) then </a:t>
            </a:r>
            <a:r>
              <a:rPr lang="en-US" dirty="0" err="1" smtClean="0"/>
              <a:t>cyanation</a:t>
            </a:r>
            <a:r>
              <a:rPr lang="en-US" dirty="0" smtClean="0"/>
              <a:t>. Mixture of 2 and 4-</a:t>
            </a:r>
            <a:r>
              <a:rPr lang="en-US" dirty="0" err="1" smtClean="0"/>
              <a:t>cyanopyridine</a:t>
            </a:r>
            <a:endParaRPr lang="en-US" dirty="0" smtClean="0"/>
          </a:p>
          <a:p>
            <a:r>
              <a:rPr lang="en-US" dirty="0" err="1" smtClean="0"/>
              <a:t>Shioiri</a:t>
            </a:r>
            <a:r>
              <a:rPr lang="en-US" baseline="30000" dirty="0" err="1"/>
              <a:t>2</a:t>
            </a:r>
            <a:r>
              <a:rPr lang="en-US" dirty="0" smtClean="0"/>
              <a:t>: Selectivity solution using </a:t>
            </a:r>
            <a:r>
              <a:rPr lang="en-US" dirty="0" err="1" smtClean="0"/>
              <a:t>DEPC</a:t>
            </a:r>
            <a:r>
              <a:rPr lang="en-US" dirty="0" smtClean="0"/>
              <a:t> as activating and directing reagent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95883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9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52801"/>
              </p:ext>
            </p:extLst>
          </p:nvPr>
        </p:nvGraphicFramePr>
        <p:xfrm>
          <a:off x="3384457" y="2243484"/>
          <a:ext cx="2163495" cy="75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0" r:id="rId7" imgW="2163495" imgH="750870" progId="">
                  <p:embed/>
                </p:oleObj>
              </mc:Choice>
              <mc:Fallback>
                <p:oleObj r:id="rId7" imgW="2163495" imgH="75087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4457" y="2243484"/>
                        <a:ext cx="2163495" cy="75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05784"/>
              </p:ext>
            </p:extLst>
          </p:nvPr>
        </p:nvGraphicFramePr>
        <p:xfrm>
          <a:off x="2733428" y="3341708"/>
          <a:ext cx="3375427" cy="100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1" r:id="rId9" imgW="3140566" imgH="936900" progId="">
                  <p:embed/>
                </p:oleObj>
              </mc:Choice>
              <mc:Fallback>
                <p:oleObj r:id="rId9" imgW="3140566" imgH="9369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3428" y="3341708"/>
                        <a:ext cx="3375427" cy="100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19596"/>
              </p:ext>
            </p:extLst>
          </p:nvPr>
        </p:nvGraphicFramePr>
        <p:xfrm>
          <a:off x="2263882" y="4715468"/>
          <a:ext cx="439578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2" r:id="rId11" imgW="4396414" imgH="926100" progId="">
                  <p:embed/>
                </p:oleObj>
              </mc:Choice>
              <mc:Fallback>
                <p:oleObj r:id="rId11" imgW="4396414" imgH="9261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3882" y="4715468"/>
                        <a:ext cx="4395787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-13254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Feely, W. E. </a:t>
            </a:r>
            <a:r>
              <a:rPr lang="en-US" sz="1000" i="1" dirty="0" smtClean="0"/>
              <a:t>J. Am. Chem. Soc.</a:t>
            </a:r>
            <a:r>
              <a:rPr lang="en-US" sz="1000" dirty="0" smtClean="0"/>
              <a:t> </a:t>
            </a:r>
            <a:r>
              <a:rPr lang="en-US" sz="1000" b="1" dirty="0" smtClean="0"/>
              <a:t>1959</a:t>
            </a:r>
            <a:r>
              <a:rPr lang="en-US" sz="1000" dirty="0" smtClean="0"/>
              <a:t>, </a:t>
            </a:r>
            <a:r>
              <a:rPr lang="en-US" sz="1000" i="1" dirty="0" smtClean="0"/>
              <a:t>81</a:t>
            </a:r>
            <a:r>
              <a:rPr lang="en-US" sz="1000" dirty="0" smtClean="0"/>
              <a:t>, 4004.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Shioiri</a:t>
            </a:r>
            <a:r>
              <a:rPr lang="en-US" sz="1000" dirty="0" smtClean="0"/>
              <a:t>, T. </a:t>
            </a:r>
            <a:r>
              <a:rPr lang="en-US" sz="1000" i="1" dirty="0" smtClean="0"/>
              <a:t>Heterocycles</a:t>
            </a:r>
            <a:r>
              <a:rPr lang="en-US" sz="1000" dirty="0" smtClean="0"/>
              <a:t> </a:t>
            </a:r>
            <a:r>
              <a:rPr lang="en-US" sz="1000" b="1" dirty="0" smtClean="0"/>
              <a:t>1981</a:t>
            </a:r>
            <a:r>
              <a:rPr lang="en-US" sz="1000" dirty="0" smtClean="0"/>
              <a:t>, </a:t>
            </a:r>
            <a:r>
              <a:rPr lang="en-US" sz="1000" i="1" dirty="0" smtClean="0"/>
              <a:t>15</a:t>
            </a:r>
            <a:r>
              <a:rPr lang="en-US" sz="1000" dirty="0" smtClean="0"/>
              <a:t>, 981.</a:t>
            </a:r>
          </a:p>
        </p:txBody>
      </p:sp>
    </p:spTree>
    <p:extLst>
      <p:ext uri="{BB962C8B-B14F-4D97-AF65-F5344CB8AC3E}">
        <p14:creationId xmlns:p14="http://schemas.microsoft.com/office/powerpoint/2010/main" val="30416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Cyanation</a:t>
            </a:r>
            <a:r>
              <a:rPr lang="fr-CH" b="1" dirty="0" smtClean="0"/>
              <a:t> (2)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0813" y="6507292"/>
            <a:ext cx="498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Synthesis of Pyridine Derivatives using </a:t>
            </a:r>
            <a:r>
              <a:rPr lang="en-US" sz="1200" i="1" dirty="0"/>
              <a:t>N</a:t>
            </a:r>
            <a:r>
              <a:rPr lang="en-US" sz="1200" dirty="0"/>
              <a:t>-Heteroatom Pyridinium Species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69987" y="796326"/>
            <a:ext cx="829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practical solutions: almost simultaneously (4.10 vs 18.10)</a:t>
            </a:r>
          </a:p>
          <a:p>
            <a:r>
              <a:rPr lang="en-US" dirty="0" err="1" smtClean="0"/>
              <a:t>Fife</a:t>
            </a:r>
            <a:r>
              <a:rPr lang="en-US" baseline="30000" dirty="0" err="1" smtClean="0"/>
              <a:t>1</a:t>
            </a:r>
            <a:r>
              <a:rPr lang="en-US" dirty="0" smtClean="0"/>
              <a:t>: </a:t>
            </a:r>
            <a:r>
              <a:rPr lang="en-US" dirty="0" err="1" smtClean="0"/>
              <a:t>Dimethylcarbamyl</a:t>
            </a:r>
            <a:r>
              <a:rPr lang="en-US" dirty="0" smtClean="0"/>
              <a:t> chloride + </a:t>
            </a:r>
            <a:r>
              <a:rPr lang="en-US" dirty="0" err="1" smtClean="0"/>
              <a:t>TMSCN</a:t>
            </a:r>
            <a:r>
              <a:rPr lang="en-US" dirty="0" smtClean="0"/>
              <a:t> (</a:t>
            </a:r>
            <a:r>
              <a:rPr lang="en-US" dirty="0" err="1" smtClean="0"/>
              <a:t>carbamyl</a:t>
            </a:r>
            <a:r>
              <a:rPr lang="en-US" dirty="0" smtClean="0"/>
              <a:t> not susceptible to CN attack)</a:t>
            </a:r>
          </a:p>
          <a:p>
            <a:r>
              <a:rPr lang="en-US" dirty="0" err="1" smtClean="0"/>
              <a:t>Vorbrüggen</a:t>
            </a:r>
            <a:r>
              <a:rPr lang="en-US" baseline="30000" dirty="0" err="1" smtClean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TMSCN</a:t>
            </a:r>
            <a:r>
              <a:rPr lang="en-US" dirty="0" smtClean="0"/>
              <a:t> without further activation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38058"/>
              </p:ext>
            </p:extLst>
          </p:nvPr>
        </p:nvGraphicFramePr>
        <p:xfrm>
          <a:off x="380845" y="73580"/>
          <a:ext cx="306771" cy="58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2" r:id="rId5" imgW="374404" imgH="712800" progId="">
                  <p:embed/>
                </p:oleObj>
              </mc:Choice>
              <mc:Fallback>
                <p:oleObj r:id="rId5" imgW="374404" imgH="71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845" y="73580"/>
                        <a:ext cx="306771" cy="58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2240"/>
              </p:ext>
            </p:extLst>
          </p:nvPr>
        </p:nvGraphicFramePr>
        <p:xfrm>
          <a:off x="1643063" y="1931464"/>
          <a:ext cx="569912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3" r:id="rId7" imgW="5699265" imgH="1963980" progId="">
                  <p:embed/>
                </p:oleObj>
              </mc:Choice>
              <mc:Fallback>
                <p:oleObj r:id="rId7" imgW="5699265" imgH="19639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3063" y="1931464"/>
                        <a:ext cx="5699125" cy="196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20779"/>
              </p:ext>
            </p:extLst>
          </p:nvPr>
        </p:nvGraphicFramePr>
        <p:xfrm>
          <a:off x="366713" y="4522803"/>
          <a:ext cx="2552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4" r:id="rId9" imgW="2552216" imgH="990360" progId="">
                  <p:embed/>
                </p:oleObj>
              </mc:Choice>
              <mc:Fallback>
                <p:oleObj r:id="rId9" imgW="2552216" imgH="990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713" y="4522803"/>
                        <a:ext cx="2552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82680"/>
              </p:ext>
            </p:extLst>
          </p:nvPr>
        </p:nvGraphicFramePr>
        <p:xfrm>
          <a:off x="3235495" y="4574359"/>
          <a:ext cx="8286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5" r:id="rId11" imgW="828768" imgH="869940" progId="">
                  <p:embed/>
                </p:oleObj>
              </mc:Choice>
              <mc:Fallback>
                <p:oleObj r:id="rId11" imgW="828768" imgH="8699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495" y="4574359"/>
                        <a:ext cx="82867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flipH="1">
            <a:off x="-13253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Fife. W. K. </a:t>
            </a:r>
            <a:r>
              <a:rPr lang="en-US" sz="1000" i="1" dirty="0" smtClean="0"/>
              <a:t>J. Org. Chem. </a:t>
            </a:r>
            <a:r>
              <a:rPr lang="en-US" sz="1000" b="1" dirty="0" smtClean="0"/>
              <a:t>1983</a:t>
            </a:r>
            <a:r>
              <a:rPr lang="en-US" sz="1000" dirty="0" smtClean="0"/>
              <a:t>, </a:t>
            </a:r>
            <a:r>
              <a:rPr lang="en-US" sz="1000" i="1" dirty="0" smtClean="0"/>
              <a:t>48</a:t>
            </a:r>
            <a:r>
              <a:rPr lang="en-US" sz="1000" dirty="0" smtClean="0"/>
              <a:t>, 1375.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Vorbrüggen</a:t>
            </a:r>
            <a:r>
              <a:rPr lang="en-US" sz="1000" dirty="0" smtClean="0"/>
              <a:t>, H. </a:t>
            </a:r>
            <a:r>
              <a:rPr lang="en-US" sz="1000" i="1" dirty="0" smtClean="0"/>
              <a:t>Synthesis</a:t>
            </a:r>
            <a:r>
              <a:rPr lang="en-US" sz="1000" dirty="0" smtClean="0"/>
              <a:t> </a:t>
            </a:r>
            <a:r>
              <a:rPr lang="en-US" sz="1000" b="1" dirty="0" smtClean="0"/>
              <a:t>1983</a:t>
            </a:r>
            <a:r>
              <a:rPr lang="en-US" sz="1000" dirty="0" smtClean="0"/>
              <a:t>, 316.</a:t>
            </a:r>
          </a:p>
        </p:txBody>
      </p:sp>
      <p:pic>
        <p:nvPicPr>
          <p:cNvPr id="77994" name="Picture 17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99" y="4391858"/>
            <a:ext cx="4727004" cy="11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6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9473</TotalTime>
  <Words>2571</Words>
  <Application>Microsoft Office PowerPoint</Application>
  <PresentationFormat>On-screen Show (4:3)</PresentationFormat>
  <Paragraphs>287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Laboratory of Synthesis and Natural Products (LSPN)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– Laboratory of Synthesis and Natural Products (LSPN)</dc:title>
  <dc:creator>Piemontesi Cyril</dc:creator>
  <cp:lastModifiedBy>Group Zhu</cp:lastModifiedBy>
  <cp:revision>358</cp:revision>
  <cp:lastPrinted>2015-05-11T06:42:06Z</cp:lastPrinted>
  <dcterms:created xsi:type="dcterms:W3CDTF">2012-01-18T15:22:55Z</dcterms:created>
  <dcterms:modified xsi:type="dcterms:W3CDTF">2015-09-24T15:01:07Z</dcterms:modified>
</cp:coreProperties>
</file>