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1"/>
  </p:notesMasterIdLst>
  <p:handoutMasterIdLst>
    <p:handoutMasterId r:id="rId52"/>
  </p:handoutMasterIdLst>
  <p:sldIdLst>
    <p:sldId id="256" r:id="rId2"/>
    <p:sldId id="281" r:id="rId3"/>
    <p:sldId id="277" r:id="rId4"/>
    <p:sldId id="286" r:id="rId5"/>
    <p:sldId id="278" r:id="rId6"/>
    <p:sldId id="279" r:id="rId7"/>
    <p:sldId id="257" r:id="rId8"/>
    <p:sldId id="280" r:id="rId9"/>
    <p:sldId id="283" r:id="rId10"/>
    <p:sldId id="285" r:id="rId11"/>
    <p:sldId id="282" r:id="rId12"/>
    <p:sldId id="288" r:id="rId13"/>
    <p:sldId id="289" r:id="rId14"/>
    <p:sldId id="290" r:id="rId15"/>
    <p:sldId id="292" r:id="rId16"/>
    <p:sldId id="293" r:id="rId17"/>
    <p:sldId id="294" r:id="rId18"/>
    <p:sldId id="296" r:id="rId19"/>
    <p:sldId id="297" r:id="rId20"/>
    <p:sldId id="298" r:id="rId21"/>
    <p:sldId id="299" r:id="rId22"/>
    <p:sldId id="300" r:id="rId23"/>
    <p:sldId id="301" r:id="rId24"/>
    <p:sldId id="303" r:id="rId25"/>
    <p:sldId id="304" r:id="rId26"/>
    <p:sldId id="305" r:id="rId27"/>
    <p:sldId id="306" r:id="rId28"/>
    <p:sldId id="307" r:id="rId29"/>
    <p:sldId id="258" r:id="rId30"/>
    <p:sldId id="266" r:id="rId31"/>
    <p:sldId id="267" r:id="rId32"/>
    <p:sldId id="271" r:id="rId33"/>
    <p:sldId id="269" r:id="rId34"/>
    <p:sldId id="272" r:id="rId35"/>
    <p:sldId id="273" r:id="rId36"/>
    <p:sldId id="264" r:id="rId37"/>
    <p:sldId id="265" r:id="rId38"/>
    <p:sldId id="259" r:id="rId39"/>
    <p:sldId id="260" r:id="rId40"/>
    <p:sldId id="261" r:id="rId41"/>
    <p:sldId id="262" r:id="rId42"/>
    <p:sldId id="263" r:id="rId43"/>
    <p:sldId id="276" r:id="rId44"/>
    <p:sldId id="268" r:id="rId45"/>
    <p:sldId id="274" r:id="rId46"/>
    <p:sldId id="275" r:id="rId47"/>
    <p:sldId id="284" r:id="rId48"/>
    <p:sldId id="308" r:id="rId49"/>
    <p:sldId id="309" r:id="rId50"/>
  </p:sldIdLst>
  <p:sldSz cx="9144000" cy="6858000" type="screen4x3"/>
  <p:notesSz cx="9874250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90" autoAdjust="0"/>
  </p:normalViewPr>
  <p:slideViewPr>
    <p:cSldViewPr>
      <p:cViewPr>
        <p:scale>
          <a:sx n="80" d="100"/>
          <a:sy n="80" d="100"/>
        </p:scale>
        <p:origin x="-132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5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3123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F3060-80CC-4228-87C0-1B1B6B94CA31}" type="datetimeFigureOut">
              <a:rPr lang="fr-CH" smtClean="0"/>
              <a:t>05.12.2011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3123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4265F-B47D-4724-AC3D-643AB4A172CE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81959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3123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EB925-86BE-4683-A483-A8D78ABBA644}" type="datetimeFigureOut">
              <a:rPr lang="fr-CH" smtClean="0"/>
              <a:t>05.12.2011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425" y="3228896"/>
            <a:ext cx="789940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3123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A36E2-B210-4F7F-878D-059B4421936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42790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A36E2-B210-4F7F-878D-059B44219366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87769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2,2-DMB : 2,2 </a:t>
            </a:r>
            <a:r>
              <a:rPr lang="fr-CH" dirty="0" err="1" smtClean="0"/>
              <a:t>dimethylbutane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A36E2-B210-4F7F-878D-059B44219366}" type="slidenum">
              <a:rPr lang="fr-CH" smtClean="0"/>
              <a:t>40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99002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«</a:t>
            </a:r>
            <a:r>
              <a:rPr lang="fr-CH" dirty="0" err="1" smtClean="0"/>
              <a:t>blocking</a:t>
            </a:r>
            <a:r>
              <a:rPr lang="fr-CH" smtClean="0"/>
              <a:t> groups»</a:t>
            </a:r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A36E2-B210-4F7F-878D-059B44219366}" type="slidenum">
              <a:rPr lang="fr-CH" smtClean="0"/>
              <a:t>41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79219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Rajouter les rendements  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A36E2-B210-4F7F-878D-059B44219366}" type="slidenum">
              <a:rPr lang="fr-CH" smtClean="0"/>
              <a:t>42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05946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A36E2-B210-4F7F-878D-059B44219366}" type="slidenum">
              <a:rPr lang="fr-CH" smtClean="0"/>
              <a:t>44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19689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A36E2-B210-4F7F-878D-059B44219366}" type="slidenum">
              <a:rPr lang="fr-CH" smtClean="0"/>
              <a:t>45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19689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A36E2-B210-4F7F-878D-059B44219366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99270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Known</a:t>
            </a:r>
            <a:r>
              <a:rPr lang="fr-CH" dirty="0" smtClean="0"/>
              <a:t> for </a:t>
            </a:r>
            <a:r>
              <a:rPr lang="fr-CH" dirty="0" err="1" smtClean="0"/>
              <a:t>some</a:t>
            </a:r>
            <a:r>
              <a:rPr lang="fr-CH" dirty="0" smtClean="0"/>
              <a:t> time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now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A36E2-B210-4F7F-878D-059B44219366}" type="slidenum">
              <a:rPr lang="fr-CH" smtClean="0"/>
              <a:t>33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5899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Isolated</a:t>
            </a:r>
            <a:r>
              <a:rPr lang="fr-CH" dirty="0" smtClean="0"/>
              <a:t> ch3 </a:t>
            </a:r>
            <a:r>
              <a:rPr lang="fr-CH" dirty="0" err="1" smtClean="0"/>
              <a:t>functiunalization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A36E2-B210-4F7F-878D-059B44219366}" type="slidenum">
              <a:rPr lang="fr-CH" smtClean="0"/>
              <a:t>34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11196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A36E2-B210-4F7F-878D-059B44219366}" type="slidenum">
              <a:rPr lang="fr-CH" smtClean="0"/>
              <a:t>35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33907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dirty="0" err="1" smtClean="0"/>
              <a:t>Intermolecular</a:t>
            </a:r>
            <a:r>
              <a:rPr lang="fr-CH" dirty="0" smtClean="0"/>
              <a:t> c-h activation made possible</a:t>
            </a:r>
            <a:r>
              <a:rPr lang="fr-CH" baseline="0" dirty="0" smtClean="0"/>
              <a:t> by </a:t>
            </a:r>
            <a:r>
              <a:rPr lang="fr-CH" baseline="0" dirty="0" err="1" smtClean="0"/>
              <a:t>acceptor</a:t>
            </a:r>
            <a:r>
              <a:rPr lang="fr-CH" baseline="0" dirty="0" smtClean="0"/>
              <a:t>/</a:t>
            </a:r>
            <a:r>
              <a:rPr lang="fr-CH" baseline="0" dirty="0" err="1" smtClean="0"/>
              <a:t>donor</a:t>
            </a:r>
            <a:r>
              <a:rPr lang="fr-CH" baseline="0" dirty="0" smtClean="0"/>
              <a:t> </a:t>
            </a:r>
            <a:r>
              <a:rPr lang="fr-CH" baseline="0" dirty="0" err="1" smtClean="0"/>
              <a:t>carbenoid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chemistry</a:t>
            </a:r>
            <a:endParaRPr lang="fr-CH" dirty="0" smtClean="0"/>
          </a:p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A36E2-B210-4F7F-878D-059B44219366}" type="slidenum">
              <a:rPr lang="fr-CH" smtClean="0"/>
              <a:t>36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65025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A36E2-B210-4F7F-878D-059B44219366}" type="slidenum">
              <a:rPr lang="fr-CH" smtClean="0"/>
              <a:t>37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28712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A36E2-B210-4F7F-878D-059B44219366}" type="slidenum">
              <a:rPr lang="fr-CH" smtClean="0"/>
              <a:t>38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39241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A36E2-B210-4F7F-878D-059B44219366}" type="slidenum">
              <a:rPr lang="fr-CH" smtClean="0"/>
              <a:t>39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25590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DD62-706D-4F49-A284-844DAA9490BA}" type="datetime1">
              <a:rPr lang="fr-CH" smtClean="0"/>
              <a:t>05.12.2011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82B8-7906-4974-B2DA-1ED1C673787E}" type="slidenum">
              <a:rPr lang="fr-CH" smtClean="0"/>
              <a:t>‹#›</a:t>
            </a:fld>
            <a:endParaRPr lang="fr-CH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0F41-D7FE-4290-B33A-AAC0C5FC1B47}" type="datetime1">
              <a:rPr lang="fr-CH" smtClean="0"/>
              <a:t>05.12.2011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82B8-7906-4974-B2DA-1ED1C673787E}" type="slidenum">
              <a:rPr lang="fr-CH" smtClean="0"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D71F-A48E-4C9F-8B71-BD3DFB4C8C54}" type="datetime1">
              <a:rPr lang="fr-CH" smtClean="0"/>
              <a:t>05.12.2011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82B8-7906-4974-B2DA-1ED1C673787E}" type="slidenum">
              <a:rPr lang="fr-CH" smtClean="0"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0489D-C6A2-41E1-B682-4842AD8CA3E1}" type="datetime1">
              <a:rPr lang="fr-CH" smtClean="0"/>
              <a:t>05.12.2011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82B8-7906-4974-B2DA-1ED1C673787E}" type="slidenum">
              <a:rPr lang="fr-CH" smtClean="0"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565A-A520-4A08-BDC1-2F3827AEFA77}" type="datetime1">
              <a:rPr lang="fr-CH" smtClean="0"/>
              <a:t>05.12.2011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82B8-7906-4974-B2DA-1ED1C673787E}" type="slidenum">
              <a:rPr lang="fr-CH" smtClean="0"/>
              <a:t>‹#›</a:t>
            </a:fld>
            <a:endParaRPr lang="fr-CH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6E08-AF76-4596-A408-65F359D3B174}" type="datetime1">
              <a:rPr lang="fr-CH" smtClean="0"/>
              <a:t>05.12.2011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82B8-7906-4974-B2DA-1ED1C673787E}" type="slidenum">
              <a:rPr lang="fr-CH" smtClean="0"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B74C-5680-4DE8-9726-7D1BD21A2D78}" type="datetime1">
              <a:rPr lang="fr-CH" smtClean="0"/>
              <a:t>05.12.2011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82B8-7906-4974-B2DA-1ED1C673787E}" type="slidenum">
              <a:rPr lang="fr-CH" smtClean="0"/>
              <a:t>‹#›</a:t>
            </a:fld>
            <a:endParaRPr lang="fr-CH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51088-E4DC-456C-87FE-31A031038FD6}" type="datetime1">
              <a:rPr lang="fr-CH" smtClean="0"/>
              <a:t>05.12.2011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82B8-7906-4974-B2DA-1ED1C673787E}" type="slidenum">
              <a:rPr lang="fr-CH" smtClean="0"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2D09-D85D-4822-B958-F277F0FCC2FE}" type="datetime1">
              <a:rPr lang="fr-CH" smtClean="0"/>
              <a:t>05.12.2011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82B8-7906-4974-B2DA-1ED1C673787E}" type="slidenum">
              <a:rPr lang="fr-CH" smtClean="0"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572B-7A00-4005-BB48-78E36388B53F}" type="datetime1">
              <a:rPr lang="fr-CH" smtClean="0"/>
              <a:t>05.12.2011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82B8-7906-4974-B2DA-1ED1C673787E}" type="slidenum">
              <a:rPr lang="fr-CH" smtClean="0"/>
              <a:t>‹#›</a:t>
            </a:fld>
            <a:endParaRPr lang="fr-CH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6C6E-ED9C-4CE4-94F0-4B53D3CE7D08}" type="datetime1">
              <a:rPr lang="fr-CH" smtClean="0"/>
              <a:t>05.12.2011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82B8-7906-4974-B2DA-1ED1C673787E}" type="slidenum">
              <a:rPr lang="fr-CH" smtClean="0"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29C9624-2FED-4A07-B527-0DB05A00490C}" type="datetime1">
              <a:rPr lang="fr-CH" smtClean="0"/>
              <a:t>05.12.2011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5F282B8-7906-4974-B2DA-1ED1C673787E}" type="slidenum">
              <a:rPr lang="fr-CH" smtClean="0"/>
              <a:t>‹#›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7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3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28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29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30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37.png"/><Relationship Id="rId5" Type="http://schemas.openxmlformats.org/officeDocument/2006/relationships/image" Target="../media/image36.emf"/><Relationship Id="rId4" Type="http://schemas.openxmlformats.org/officeDocument/2006/relationships/oleObject" Target="../embeddings/oleObject3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3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33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42.emf"/><Relationship Id="rId4" Type="http://schemas.openxmlformats.org/officeDocument/2006/relationships/oleObject" Target="../embeddings/oleObject34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43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44.emf"/><Relationship Id="rId4" Type="http://schemas.openxmlformats.org/officeDocument/2006/relationships/oleObject" Target="../embeddings/oleObject36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4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45.emf"/><Relationship Id="rId4" Type="http://schemas.openxmlformats.org/officeDocument/2006/relationships/oleObject" Target="../embeddings/oleObject37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46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558608" cy="1927225"/>
          </a:xfrm>
        </p:spPr>
        <p:txBody>
          <a:bodyPr/>
          <a:lstStyle/>
          <a:p>
            <a:r>
              <a:rPr lang="fr-CH" dirty="0" smtClean="0"/>
              <a:t/>
            </a:r>
            <a:br>
              <a:rPr lang="fr-CH" dirty="0" smtClean="0"/>
            </a:br>
            <a:r>
              <a:rPr lang="fr-CH" dirty="0"/>
              <a:t/>
            </a:r>
            <a:br>
              <a:rPr lang="fr-CH" dirty="0"/>
            </a:br>
            <a:r>
              <a:rPr lang="fr-CH" dirty="0" err="1" smtClean="0"/>
              <a:t>Metal-Catalyzed</a:t>
            </a:r>
            <a:r>
              <a:rPr lang="fr-CH" dirty="0" smtClean="0"/>
              <a:t> </a:t>
            </a:r>
            <a:r>
              <a:rPr lang="fr-CH" dirty="0" err="1" smtClean="0"/>
              <a:t>Late</a:t>
            </a:r>
            <a:r>
              <a:rPr lang="fr-CH" dirty="0" smtClean="0"/>
              <a:t> stage C-H </a:t>
            </a:r>
            <a:r>
              <a:rPr lang="fr-CH" dirty="0" err="1" smtClean="0"/>
              <a:t>functionalization</a:t>
            </a:r>
            <a:r>
              <a:rPr lang="fr-CH" dirty="0" smtClean="0"/>
              <a:t> </a:t>
            </a:r>
            <a:endParaRPr lang="fr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17032"/>
            <a:ext cx="6400800" cy="1752600"/>
          </a:xfrm>
        </p:spPr>
        <p:txBody>
          <a:bodyPr/>
          <a:lstStyle/>
          <a:p>
            <a:r>
              <a:rPr lang="fr-CH" dirty="0" smtClean="0"/>
              <a:t>A </a:t>
            </a:r>
            <a:r>
              <a:rPr lang="fr-CH" dirty="0" err="1" smtClean="0"/>
              <a:t>powerful</a:t>
            </a:r>
            <a:r>
              <a:rPr lang="fr-CH" dirty="0" smtClean="0"/>
              <a:t> </a:t>
            </a:r>
            <a:r>
              <a:rPr lang="fr-CH" dirty="0" err="1" smtClean="0"/>
              <a:t>tool</a:t>
            </a:r>
            <a:r>
              <a:rPr lang="fr-CH" dirty="0" smtClean="0"/>
              <a:t> in total </a:t>
            </a:r>
            <a:r>
              <a:rPr lang="fr-CH" dirty="0" err="1" smtClean="0"/>
              <a:t>synthesis</a:t>
            </a:r>
            <a:endParaRPr lang="fr-CH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594928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accent1"/>
                </a:solidFill>
              </a:rPr>
              <a:t>3rd </a:t>
            </a:r>
            <a:r>
              <a:rPr lang="fr-CH" dirty="0" err="1" smtClean="0">
                <a:solidFill>
                  <a:schemeClr val="accent1"/>
                </a:solidFill>
              </a:rPr>
              <a:t>year</a:t>
            </a:r>
            <a:r>
              <a:rPr lang="fr-CH" dirty="0" smtClean="0">
                <a:solidFill>
                  <a:schemeClr val="accent1"/>
                </a:solidFill>
              </a:rPr>
              <a:t> </a:t>
            </a:r>
            <a:r>
              <a:rPr lang="fr-CH" dirty="0" err="1" smtClean="0">
                <a:solidFill>
                  <a:schemeClr val="accent1"/>
                </a:solidFill>
              </a:rPr>
              <a:t>seminar</a:t>
            </a:r>
            <a:endParaRPr lang="fr-CH" dirty="0" smtClean="0">
              <a:solidFill>
                <a:schemeClr val="accent1"/>
              </a:solidFill>
            </a:endParaRPr>
          </a:p>
          <a:p>
            <a:r>
              <a:rPr lang="fr-CH" dirty="0" err="1" smtClean="0">
                <a:solidFill>
                  <a:schemeClr val="accent1"/>
                </a:solidFill>
              </a:rPr>
              <a:t>Ioulia</a:t>
            </a:r>
            <a:r>
              <a:rPr lang="fr-CH" dirty="0" smtClean="0">
                <a:solidFill>
                  <a:schemeClr val="accent1"/>
                </a:solidFill>
              </a:rPr>
              <a:t> </a:t>
            </a:r>
            <a:r>
              <a:rPr lang="fr-CH" dirty="0" err="1" smtClean="0">
                <a:solidFill>
                  <a:schemeClr val="accent1"/>
                </a:solidFill>
              </a:rPr>
              <a:t>Gorokhovik</a:t>
            </a:r>
            <a:r>
              <a:rPr lang="fr-CH" dirty="0" smtClean="0">
                <a:solidFill>
                  <a:schemeClr val="accent1"/>
                </a:solidFill>
              </a:rPr>
              <a:t>                                                                                      23.11.2011</a:t>
            </a:r>
            <a:endParaRPr lang="fr-CH" dirty="0">
              <a:solidFill>
                <a:schemeClr val="accent1"/>
              </a:solidFill>
            </a:endParaRP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063" y="411510"/>
            <a:ext cx="14954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273" y="1556792"/>
            <a:ext cx="917004" cy="917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293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The Hoffmann-</a:t>
            </a:r>
            <a:r>
              <a:rPr lang="fr-CH" dirty="0" err="1" smtClean="0"/>
              <a:t>Löffler</a:t>
            </a:r>
            <a:r>
              <a:rPr lang="fr-CH" dirty="0" smtClean="0"/>
              <a:t>-</a:t>
            </a:r>
            <a:r>
              <a:rPr lang="fr-CH" dirty="0" err="1" smtClean="0"/>
              <a:t>Freytag</a:t>
            </a:r>
            <a:r>
              <a:rPr lang="fr-CH" dirty="0" smtClean="0"/>
              <a:t> </a:t>
            </a:r>
            <a:r>
              <a:rPr lang="fr-CH" dirty="0" err="1"/>
              <a:t>reaction</a:t>
            </a:r>
            <a:endParaRPr lang="fr-CH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582974"/>
              </p:ext>
            </p:extLst>
          </p:nvPr>
        </p:nvGraphicFramePr>
        <p:xfrm>
          <a:off x="1736725" y="2280071"/>
          <a:ext cx="5670550" cy="280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5" name="CS ChemDraw Drawing" r:id="rId3" imgW="5670361" imgH="2805300" progId="ChemDraw.Document.6.0">
                  <p:embed/>
                </p:oleObj>
              </mc:Choice>
              <mc:Fallback>
                <p:oleObj name="CS ChemDraw Drawing" r:id="rId3" imgW="5670361" imgH="28053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36725" y="2280071"/>
                        <a:ext cx="5670550" cy="2805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51520" y="6372036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dirty="0" err="1"/>
              <a:t>Löffler</a:t>
            </a:r>
            <a:r>
              <a:rPr lang="fr-CH" sz="1100" dirty="0"/>
              <a:t>, </a:t>
            </a:r>
            <a:r>
              <a:rPr lang="fr-CH" sz="1100" dirty="0" smtClean="0"/>
              <a:t>K.; </a:t>
            </a:r>
            <a:r>
              <a:rPr lang="fr-CH" sz="1100" dirty="0" err="1"/>
              <a:t>Kober</a:t>
            </a:r>
            <a:r>
              <a:rPr lang="fr-CH" sz="1100" dirty="0"/>
              <a:t>, S </a:t>
            </a:r>
            <a:r>
              <a:rPr lang="fr-CH" sz="1100" i="1" dirty="0" err="1"/>
              <a:t>Berichte</a:t>
            </a:r>
            <a:r>
              <a:rPr lang="fr-CH" sz="1100" dirty="0"/>
              <a:t>, </a:t>
            </a:r>
            <a:r>
              <a:rPr lang="fr-CH" sz="1100" b="1" dirty="0"/>
              <a:t>1909</a:t>
            </a:r>
            <a:r>
              <a:rPr lang="fr-CH" sz="1100" dirty="0"/>
              <a:t>, </a:t>
            </a:r>
            <a:r>
              <a:rPr lang="fr-CH" sz="1100" i="1" dirty="0"/>
              <a:t>42</a:t>
            </a:r>
            <a:r>
              <a:rPr lang="fr-CH" sz="1100" dirty="0"/>
              <a:t>, 3431</a:t>
            </a:r>
            <a:r>
              <a:rPr lang="fr-CH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536" y="1700808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 smtClean="0"/>
              <a:t>First </a:t>
            </a:r>
            <a:r>
              <a:rPr lang="fr-CH" dirty="0"/>
              <a:t>total </a:t>
            </a:r>
            <a:r>
              <a:rPr lang="fr-CH" dirty="0" err="1"/>
              <a:t>synthesis</a:t>
            </a:r>
            <a:r>
              <a:rPr lang="fr-CH" dirty="0"/>
              <a:t> </a:t>
            </a:r>
            <a:r>
              <a:rPr lang="fr-CH" dirty="0" err="1"/>
              <a:t>using</a:t>
            </a:r>
            <a:r>
              <a:rPr lang="fr-CH" dirty="0"/>
              <a:t> C-H activation : nicotine in 1909 by </a:t>
            </a:r>
            <a:r>
              <a:rPr lang="fr-CH" dirty="0" err="1"/>
              <a:t>Löffler</a:t>
            </a:r>
            <a:r>
              <a:rPr lang="fr-CH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589240"/>
            <a:ext cx="541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Later</a:t>
            </a:r>
            <a:r>
              <a:rPr lang="fr-CH" dirty="0" smtClean="0"/>
              <a:t> </a:t>
            </a:r>
            <a:r>
              <a:rPr lang="fr-CH" dirty="0" err="1" smtClean="0"/>
              <a:t>used</a:t>
            </a:r>
            <a:r>
              <a:rPr lang="fr-CH" dirty="0" smtClean="0"/>
              <a:t> by E.J. Corey and </a:t>
            </a:r>
            <a:r>
              <a:rPr lang="fr-CH" dirty="0" err="1" smtClean="0"/>
              <a:t>recently</a:t>
            </a:r>
            <a:r>
              <a:rPr lang="fr-CH" dirty="0" smtClean="0"/>
              <a:t>  by P. Baran.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82B8-7906-4974-B2DA-1ED1C673787E}" type="slidenum">
              <a:rPr lang="fr-CH" smtClean="0"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1807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C-h </a:t>
            </a:r>
            <a:r>
              <a:rPr lang="fr-CH" dirty="0" err="1" smtClean="0"/>
              <a:t>functionalization</a:t>
            </a:r>
            <a:r>
              <a:rPr lang="fr-CH" dirty="0" smtClean="0"/>
              <a:t> by </a:t>
            </a:r>
            <a:r>
              <a:rPr lang="fr-CH" dirty="0" err="1" smtClean="0"/>
              <a:t>directed</a:t>
            </a:r>
            <a:r>
              <a:rPr lang="fr-CH" dirty="0" smtClean="0"/>
              <a:t> </a:t>
            </a:r>
            <a:r>
              <a:rPr lang="fr-CH" dirty="0" err="1" smtClean="0"/>
              <a:t>metal</a:t>
            </a:r>
            <a:r>
              <a:rPr lang="fr-CH" dirty="0" smtClean="0"/>
              <a:t> </a:t>
            </a:r>
            <a:r>
              <a:rPr lang="fr-CH" dirty="0" err="1" smtClean="0"/>
              <a:t>inserton</a:t>
            </a:r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82B8-7906-4974-B2DA-1ED1C673787E}" type="slidenum">
              <a:rPr lang="fr-CH" smtClean="0"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8573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The </a:t>
            </a:r>
            <a:r>
              <a:rPr lang="fr-CH" dirty="0" err="1" smtClean="0"/>
              <a:t>principle</a:t>
            </a:r>
            <a:endParaRPr lang="fr-CH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811787"/>
              </p:ext>
            </p:extLst>
          </p:nvPr>
        </p:nvGraphicFramePr>
        <p:xfrm>
          <a:off x="1373188" y="1483916"/>
          <a:ext cx="6269037" cy="309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6" name="CS ChemDraw Drawing" r:id="rId3" imgW="6269245" imgH="3097710" progId="ChemDraw.Document.6.0">
                  <p:embed/>
                </p:oleObj>
              </mc:Choice>
              <mc:Fallback>
                <p:oleObj name="CS ChemDraw Drawing" r:id="rId3" imgW="6269245" imgH="30977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3188" y="1483916"/>
                        <a:ext cx="6269037" cy="309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4444" y="4725144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fr-CH" dirty="0" smtClean="0"/>
              <a:t>Possible </a:t>
            </a:r>
            <a:r>
              <a:rPr lang="fr-CH" dirty="0" err="1" smtClean="0"/>
              <a:t>with</a:t>
            </a:r>
            <a:r>
              <a:rPr lang="fr-CH" dirty="0" smtClean="0"/>
              <a:t> sp</a:t>
            </a:r>
            <a:r>
              <a:rPr lang="fr-CH" baseline="30000" dirty="0" smtClean="0"/>
              <a:t>2</a:t>
            </a:r>
            <a:r>
              <a:rPr lang="fr-CH" dirty="0" smtClean="0"/>
              <a:t> and sp</a:t>
            </a:r>
            <a:r>
              <a:rPr lang="fr-CH" baseline="30000" dirty="0" smtClean="0"/>
              <a:t>3</a:t>
            </a:r>
            <a:r>
              <a:rPr lang="fr-CH" dirty="0" smtClean="0"/>
              <a:t> C-H bonds.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fr-CH" dirty="0" smtClean="0"/>
              <a:t>Use of </a:t>
            </a:r>
            <a:r>
              <a:rPr lang="fr-CH" dirty="0" err="1" smtClean="0"/>
              <a:t>heteroatomic</a:t>
            </a:r>
            <a:r>
              <a:rPr lang="fr-CH" dirty="0" smtClean="0"/>
              <a:t> </a:t>
            </a:r>
            <a:r>
              <a:rPr lang="fr-CH" dirty="0" err="1" smtClean="0"/>
              <a:t>functional</a:t>
            </a:r>
            <a:r>
              <a:rPr lang="fr-CH" dirty="0" smtClean="0"/>
              <a:t> group to direct the </a:t>
            </a:r>
            <a:r>
              <a:rPr lang="fr-CH" dirty="0" err="1" smtClean="0"/>
              <a:t>metallation</a:t>
            </a:r>
            <a:r>
              <a:rPr lang="fr-CH" dirty="0" smtClean="0"/>
              <a:t> of the </a:t>
            </a:r>
            <a:r>
              <a:rPr lang="fr-CH" dirty="0" err="1" smtClean="0"/>
              <a:t>desired</a:t>
            </a:r>
            <a:r>
              <a:rPr lang="fr-CH" dirty="0" smtClean="0"/>
              <a:t> C-H bond</a:t>
            </a:r>
            <a:endParaRPr lang="fr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82B8-7906-4974-B2DA-1ED1C673787E}" type="slidenum">
              <a:rPr lang="fr-CH" smtClean="0"/>
              <a:t>12</a:t>
            </a:fld>
            <a:endParaRPr lang="fr-CH"/>
          </a:p>
        </p:txBody>
      </p:sp>
      <p:sp>
        <p:nvSpPr>
          <p:cNvPr id="6" name="Rectangle 5"/>
          <p:cNvSpPr/>
          <p:nvPr/>
        </p:nvSpPr>
        <p:spPr>
          <a:xfrm>
            <a:off x="395536" y="655176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H" sz="1100" dirty="0" err="1"/>
              <a:t>Godula</a:t>
            </a:r>
            <a:r>
              <a:rPr lang="fr-CH" sz="1100" dirty="0"/>
              <a:t>, K.; </a:t>
            </a:r>
            <a:r>
              <a:rPr lang="fr-CH" sz="1100" dirty="0" err="1"/>
              <a:t>Sames</a:t>
            </a:r>
            <a:r>
              <a:rPr lang="fr-CH" sz="1100" dirty="0"/>
              <a:t>, D. </a:t>
            </a:r>
            <a:r>
              <a:rPr lang="fr-CH" sz="1100" i="1" dirty="0"/>
              <a:t>Science</a:t>
            </a:r>
            <a:r>
              <a:rPr lang="fr-CH" sz="1100" dirty="0"/>
              <a:t>, </a:t>
            </a:r>
            <a:r>
              <a:rPr lang="fr-CH" sz="1100" b="1" dirty="0"/>
              <a:t>2006</a:t>
            </a:r>
            <a:r>
              <a:rPr lang="fr-CH" sz="1100" dirty="0"/>
              <a:t>, </a:t>
            </a:r>
            <a:r>
              <a:rPr lang="fr-CH" sz="1100" i="1" dirty="0"/>
              <a:t>312</a:t>
            </a:r>
            <a:r>
              <a:rPr lang="fr-CH" sz="1100" dirty="0"/>
              <a:t>, 67-72</a:t>
            </a:r>
            <a:r>
              <a:rPr lang="fr-CH" sz="1100" dirty="0" smtClean="0"/>
              <a:t>.</a:t>
            </a:r>
            <a:endParaRPr lang="fr-CH" sz="1100" dirty="0" smtClean="0"/>
          </a:p>
        </p:txBody>
      </p:sp>
    </p:spTree>
    <p:extLst>
      <p:ext uri="{BB962C8B-B14F-4D97-AF65-F5344CB8AC3E}">
        <p14:creationId xmlns:p14="http://schemas.microsoft.com/office/powerpoint/2010/main" val="33165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err="1" smtClean="0"/>
              <a:t>Syntheses</a:t>
            </a:r>
            <a:r>
              <a:rPr lang="fr-CH" dirty="0" smtClean="0"/>
              <a:t> of </a:t>
            </a:r>
            <a:r>
              <a:rPr lang="fr-CH" dirty="0" err="1" smtClean="0"/>
              <a:t>alkaloids</a:t>
            </a:r>
            <a:r>
              <a:rPr lang="fr-CH" dirty="0" smtClean="0"/>
              <a:t> </a:t>
            </a:r>
            <a:r>
              <a:rPr lang="fr-CH" dirty="0" err="1" smtClean="0"/>
              <a:t>rhazinilam</a:t>
            </a:r>
            <a:r>
              <a:rPr lang="fr-CH" dirty="0" smtClean="0"/>
              <a:t>, </a:t>
            </a:r>
            <a:r>
              <a:rPr lang="fr-CH" dirty="0" err="1" smtClean="0"/>
              <a:t>rhazinal</a:t>
            </a:r>
            <a:r>
              <a:rPr lang="fr-CH" dirty="0" smtClean="0"/>
              <a:t> and </a:t>
            </a:r>
            <a:r>
              <a:rPr lang="fr-CH" dirty="0" err="1" smtClean="0"/>
              <a:t>rhazinicine</a:t>
            </a:r>
            <a:endParaRPr lang="fr-CH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4581128"/>
            <a:ext cx="69813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Isolated</a:t>
            </a:r>
            <a:r>
              <a:rPr lang="fr-CH" dirty="0" smtClean="0"/>
              <a:t> in 1970 and 1998-1999.</a:t>
            </a:r>
          </a:p>
          <a:p>
            <a:r>
              <a:rPr lang="fr-CH" dirty="0" err="1" smtClean="0"/>
              <a:t>Promising</a:t>
            </a:r>
            <a:r>
              <a:rPr lang="fr-CH" dirty="0" smtClean="0"/>
              <a:t> </a:t>
            </a:r>
            <a:r>
              <a:rPr lang="fr-CH" dirty="0" err="1" smtClean="0"/>
              <a:t>starting</a:t>
            </a:r>
            <a:r>
              <a:rPr lang="fr-CH" dirty="0" smtClean="0"/>
              <a:t> point for the </a:t>
            </a:r>
            <a:r>
              <a:rPr lang="fr-CH" dirty="0" err="1" smtClean="0"/>
              <a:t>development</a:t>
            </a:r>
            <a:r>
              <a:rPr lang="fr-CH" dirty="0" smtClean="0"/>
              <a:t> of anti-cancer agents.</a:t>
            </a:r>
          </a:p>
          <a:p>
            <a:r>
              <a:rPr lang="fr-CH" dirty="0" err="1" smtClean="0"/>
              <a:t>Syntheses</a:t>
            </a:r>
            <a:r>
              <a:rPr lang="fr-CH" dirty="0" smtClean="0"/>
              <a:t> : </a:t>
            </a:r>
            <a:r>
              <a:rPr lang="fr-CH" dirty="0" err="1" smtClean="0"/>
              <a:t>Sames</a:t>
            </a:r>
            <a:r>
              <a:rPr lang="fr-CH" dirty="0" smtClean="0"/>
              <a:t> in 2000 and 2002</a:t>
            </a:r>
          </a:p>
          <a:p>
            <a:r>
              <a:rPr lang="fr-CH" dirty="0"/>
              <a:t>	 </a:t>
            </a:r>
            <a:r>
              <a:rPr lang="fr-CH" dirty="0" smtClean="0"/>
              <a:t>    Trauner in 2005 and 2009</a:t>
            </a:r>
          </a:p>
          <a:p>
            <a:r>
              <a:rPr lang="fr-CH" dirty="0"/>
              <a:t>	</a:t>
            </a:r>
            <a:r>
              <a:rPr lang="fr-CH" dirty="0" smtClean="0"/>
              <a:t>     </a:t>
            </a:r>
            <a:r>
              <a:rPr lang="fr-CH" dirty="0" err="1" smtClean="0"/>
              <a:t>Gaunt</a:t>
            </a:r>
            <a:r>
              <a:rPr lang="fr-CH" dirty="0" smtClean="0"/>
              <a:t> in 2008   </a:t>
            </a:r>
            <a:endParaRPr lang="fr-CH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654232"/>
              </p:ext>
            </p:extLst>
          </p:nvPr>
        </p:nvGraphicFramePr>
        <p:xfrm>
          <a:off x="2141538" y="2420938"/>
          <a:ext cx="4860925" cy="185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4" name="CS ChemDraw Drawing" r:id="rId3" imgW="4861042" imgH="1858950" progId="ChemDraw.Document.6.0">
                  <p:embed/>
                </p:oleObj>
              </mc:Choice>
              <mc:Fallback>
                <p:oleObj name="CS ChemDraw Drawing" r:id="rId3" imgW="4861042" imgH="1858950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1538" y="2420938"/>
                        <a:ext cx="4860925" cy="185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3246" y="6165304"/>
            <a:ext cx="8597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dirty="0" err="1"/>
              <a:t>Banerji</a:t>
            </a:r>
            <a:r>
              <a:rPr lang="fr-CH" sz="1100" dirty="0"/>
              <a:t>, A.; </a:t>
            </a:r>
            <a:r>
              <a:rPr lang="fr-CH" sz="1100" dirty="0" err="1"/>
              <a:t>Majumder</a:t>
            </a:r>
            <a:r>
              <a:rPr lang="fr-CH" sz="1100" dirty="0"/>
              <a:t>, P. L.; </a:t>
            </a:r>
            <a:r>
              <a:rPr lang="fr-CH" sz="1100" dirty="0" err="1"/>
              <a:t>Chatterjee</a:t>
            </a:r>
            <a:r>
              <a:rPr lang="fr-CH" sz="1100" dirty="0"/>
              <a:t>, A. G. </a:t>
            </a:r>
            <a:r>
              <a:rPr lang="fr-CH" sz="1100" i="1" dirty="0" err="1"/>
              <a:t>Phytochemistry</a:t>
            </a:r>
            <a:r>
              <a:rPr lang="fr-CH" sz="1100" dirty="0"/>
              <a:t> </a:t>
            </a:r>
            <a:r>
              <a:rPr lang="fr-CH" sz="1100" b="1" dirty="0"/>
              <a:t>1970</a:t>
            </a:r>
            <a:r>
              <a:rPr lang="fr-CH" sz="1100" dirty="0"/>
              <a:t>, </a:t>
            </a:r>
            <a:r>
              <a:rPr lang="fr-CH" sz="1100" i="1" dirty="0"/>
              <a:t>9</a:t>
            </a:r>
            <a:r>
              <a:rPr lang="fr-CH" sz="1100" dirty="0"/>
              <a:t>, 1491– </a:t>
            </a:r>
            <a:r>
              <a:rPr lang="fr-CH" sz="1100" dirty="0" smtClean="0"/>
              <a:t>1493.</a:t>
            </a:r>
          </a:p>
          <a:p>
            <a:r>
              <a:rPr lang="fr-CH" sz="1100" dirty="0" err="1" smtClean="0"/>
              <a:t>Kam,T-S</a:t>
            </a:r>
            <a:r>
              <a:rPr lang="fr-CH" sz="1100" dirty="0" smtClean="0"/>
              <a:t>.; Tee, Y-M.; </a:t>
            </a:r>
            <a:r>
              <a:rPr lang="fr-CH" sz="1100" dirty="0" err="1" smtClean="0"/>
              <a:t>Subramaniam</a:t>
            </a:r>
            <a:r>
              <a:rPr lang="fr-CH" sz="1100" dirty="0" smtClean="0"/>
              <a:t> , G. </a:t>
            </a:r>
            <a:r>
              <a:rPr lang="fr-CH" sz="1100" i="1" dirty="0" smtClean="0"/>
              <a:t>Natural </a:t>
            </a:r>
            <a:r>
              <a:rPr lang="fr-CH" sz="1100" i="1" dirty="0"/>
              <a:t>Product </a:t>
            </a:r>
            <a:r>
              <a:rPr lang="fr-CH" sz="1100" i="1" dirty="0" err="1"/>
              <a:t>Letters</a:t>
            </a:r>
            <a:r>
              <a:rPr lang="fr-CH" sz="1100" dirty="0"/>
              <a:t>, </a:t>
            </a:r>
            <a:r>
              <a:rPr lang="fr-CH" sz="1100" b="1" dirty="0" smtClean="0"/>
              <a:t>1998</a:t>
            </a:r>
            <a:r>
              <a:rPr lang="fr-CH" sz="1100" dirty="0" smtClean="0"/>
              <a:t>, </a:t>
            </a:r>
            <a:r>
              <a:rPr lang="fr-CH" sz="1100" i="1" dirty="0" smtClean="0"/>
              <a:t>12</a:t>
            </a:r>
            <a:r>
              <a:rPr lang="fr-CH" sz="1100" dirty="0" smtClean="0"/>
              <a:t>, 307-310.</a:t>
            </a:r>
          </a:p>
          <a:p>
            <a:r>
              <a:rPr lang="en-US" sz="1100" dirty="0" err="1"/>
              <a:t>K</a:t>
            </a:r>
            <a:r>
              <a:rPr lang="en-US" sz="1100" dirty="0" err="1" smtClean="0"/>
              <a:t>am</a:t>
            </a:r>
            <a:r>
              <a:rPr lang="en-US" sz="1100" dirty="0"/>
              <a:t>, </a:t>
            </a:r>
            <a:r>
              <a:rPr lang="en-US" sz="1100" dirty="0" smtClean="0"/>
              <a:t>T.S.; </a:t>
            </a:r>
            <a:r>
              <a:rPr lang="en-US" sz="1100" dirty="0" err="1"/>
              <a:t>Subramaniam</a:t>
            </a:r>
            <a:r>
              <a:rPr lang="en-US" sz="1100" dirty="0"/>
              <a:t>, </a:t>
            </a:r>
            <a:r>
              <a:rPr lang="en-US" sz="1100" dirty="0" smtClean="0"/>
              <a:t>G.; Chen</a:t>
            </a:r>
            <a:r>
              <a:rPr lang="en-US" sz="1100" dirty="0"/>
              <a:t>, </a:t>
            </a:r>
            <a:r>
              <a:rPr lang="en-US" sz="1100" dirty="0" smtClean="0"/>
              <a:t>W. </a:t>
            </a:r>
            <a:r>
              <a:rPr lang="en-US" sz="1100" i="1" dirty="0" err="1" smtClean="0"/>
              <a:t>Phytochemistry</a:t>
            </a:r>
            <a:r>
              <a:rPr lang="en-US" sz="1100" i="1" dirty="0" smtClean="0"/>
              <a:t> </a:t>
            </a:r>
            <a:r>
              <a:rPr lang="en-US" sz="1100" b="1" dirty="0"/>
              <a:t>1999</a:t>
            </a:r>
            <a:r>
              <a:rPr lang="en-US" sz="1100" dirty="0"/>
              <a:t>, </a:t>
            </a:r>
            <a:r>
              <a:rPr lang="en-US" sz="1100" i="1" dirty="0"/>
              <a:t>51</a:t>
            </a:r>
            <a:r>
              <a:rPr lang="en-US" sz="1100" dirty="0"/>
              <a:t>, </a:t>
            </a:r>
            <a:r>
              <a:rPr lang="en-US" sz="1100" dirty="0" smtClean="0"/>
              <a:t>159</a:t>
            </a:r>
            <a:r>
              <a:rPr lang="en-US" sz="1100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82B8-7906-4974-B2DA-1ED1C673787E}" type="slidenum">
              <a:rPr lang="fr-CH" smtClean="0"/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1017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Total </a:t>
            </a:r>
            <a:r>
              <a:rPr lang="fr-CH" dirty="0" err="1" smtClean="0"/>
              <a:t>synthesis</a:t>
            </a:r>
            <a:r>
              <a:rPr lang="fr-CH" dirty="0" smtClean="0"/>
              <a:t> of (-)-</a:t>
            </a:r>
            <a:r>
              <a:rPr lang="fr-CH" dirty="0" err="1" smtClean="0"/>
              <a:t>rhazinilam</a:t>
            </a:r>
            <a:endParaRPr lang="fr-CH" dirty="0"/>
          </a:p>
        </p:txBody>
      </p:sp>
      <p:sp>
        <p:nvSpPr>
          <p:cNvPr id="3" name="Rectangle 2"/>
          <p:cNvSpPr/>
          <p:nvPr/>
        </p:nvSpPr>
        <p:spPr>
          <a:xfrm>
            <a:off x="251520" y="6372036"/>
            <a:ext cx="66247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dirty="0" smtClean="0"/>
              <a:t>Le </a:t>
            </a:r>
            <a:r>
              <a:rPr lang="fr-CH" sz="1100" dirty="0" err="1" smtClean="0"/>
              <a:t>Floc’h</a:t>
            </a:r>
            <a:r>
              <a:rPr lang="fr-CH" sz="1100" dirty="0" smtClean="0"/>
              <a:t>, D.; </a:t>
            </a:r>
            <a:r>
              <a:rPr lang="fr-CH" sz="1100" dirty="0" err="1" smtClean="0"/>
              <a:t>Gouault</a:t>
            </a:r>
            <a:r>
              <a:rPr lang="fr-CH" sz="1100" dirty="0" smtClean="0"/>
              <a:t>, N.; David, M.; van de </a:t>
            </a:r>
            <a:r>
              <a:rPr lang="fr-CH" sz="1100" dirty="0" err="1" smtClean="0"/>
              <a:t>Weghe</a:t>
            </a:r>
            <a:r>
              <a:rPr lang="fr-CH" sz="1100" dirty="0" smtClean="0"/>
              <a:t>, P</a:t>
            </a:r>
            <a:r>
              <a:rPr lang="fr-CH" sz="1100" i="1" dirty="0" smtClean="0"/>
              <a:t>. ARKIVOC </a:t>
            </a:r>
            <a:r>
              <a:rPr lang="fr-CH" sz="1100" b="1" dirty="0" smtClean="0"/>
              <a:t>2010</a:t>
            </a:r>
            <a:r>
              <a:rPr lang="fr-CH" sz="1100" dirty="0" smtClean="0"/>
              <a:t>, 247-259.</a:t>
            </a:r>
          </a:p>
          <a:p>
            <a:r>
              <a:rPr lang="fr-CH" sz="1100" dirty="0" smtClean="0"/>
              <a:t>Johnson, J.A.; </a:t>
            </a:r>
            <a:r>
              <a:rPr lang="fr-CH" sz="1100" dirty="0" err="1" smtClean="0"/>
              <a:t>Sames</a:t>
            </a:r>
            <a:r>
              <a:rPr lang="fr-CH" sz="1100" dirty="0" smtClean="0"/>
              <a:t>, D</a:t>
            </a:r>
            <a:r>
              <a:rPr lang="fr-CH" sz="1100" i="1" dirty="0" smtClean="0"/>
              <a:t>. J. Am. </a:t>
            </a:r>
            <a:r>
              <a:rPr lang="fr-CH" sz="1100" i="1" dirty="0" err="1" smtClean="0"/>
              <a:t>Chem</a:t>
            </a:r>
            <a:r>
              <a:rPr lang="fr-CH" sz="1100" i="1" dirty="0" smtClean="0"/>
              <a:t>. Soc</a:t>
            </a:r>
            <a:r>
              <a:rPr lang="fr-CH" sz="1100" dirty="0" smtClean="0"/>
              <a:t>. </a:t>
            </a:r>
            <a:r>
              <a:rPr lang="fr-CH" sz="1100" b="1" dirty="0" smtClean="0"/>
              <a:t>2000</a:t>
            </a:r>
            <a:r>
              <a:rPr lang="fr-CH" sz="1100" dirty="0" smtClean="0"/>
              <a:t>,</a:t>
            </a:r>
            <a:r>
              <a:rPr lang="fr-CH" sz="1100" i="1" dirty="0" smtClean="0"/>
              <a:t>122</a:t>
            </a:r>
            <a:r>
              <a:rPr lang="fr-CH" sz="1100" dirty="0" smtClean="0"/>
              <a:t>, 6321-6322.</a:t>
            </a:r>
            <a:endParaRPr lang="fr-CH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475224"/>
              </p:ext>
            </p:extLst>
          </p:nvPr>
        </p:nvGraphicFramePr>
        <p:xfrm>
          <a:off x="879475" y="2636838"/>
          <a:ext cx="7386638" cy="149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7" name="CS ChemDraw Drawing" r:id="rId3" imgW="7386515" imgH="1493100" progId="ChemDraw.Document.6.0">
                  <p:embed/>
                </p:oleObj>
              </mc:Choice>
              <mc:Fallback>
                <p:oleObj name="CS ChemDraw Drawing" r:id="rId3" imgW="7386515" imgH="14931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9475" y="2636838"/>
                        <a:ext cx="7386638" cy="1493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12443" y="4175855"/>
            <a:ext cx="6019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Amino</a:t>
            </a:r>
            <a:r>
              <a:rPr lang="fr-CH" dirty="0" smtClean="0"/>
              <a:t> group close to the </a:t>
            </a:r>
            <a:r>
              <a:rPr lang="fr-CH" dirty="0" err="1" smtClean="0"/>
              <a:t>ethyl</a:t>
            </a:r>
            <a:r>
              <a:rPr lang="fr-CH" dirty="0" smtClean="0"/>
              <a:t> group : favorable scenario</a:t>
            </a:r>
            <a:endParaRPr lang="fr-CH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1556792"/>
            <a:ext cx="839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i="1" dirty="0" err="1" smtClean="0"/>
              <a:t>Sames</a:t>
            </a:r>
            <a:r>
              <a:rPr lang="fr-CH" b="1" i="1" dirty="0" smtClean="0"/>
              <a:t>, 2002</a:t>
            </a:r>
            <a:r>
              <a:rPr lang="fr-CH" i="1" dirty="0" smtClean="0"/>
              <a:t> : by </a:t>
            </a:r>
            <a:r>
              <a:rPr lang="fr-CH" i="1" dirty="0" err="1" smtClean="0"/>
              <a:t>selective</a:t>
            </a:r>
            <a:r>
              <a:rPr lang="fr-CH" i="1" dirty="0" smtClean="0"/>
              <a:t> </a:t>
            </a:r>
            <a:r>
              <a:rPr lang="fr-CH" i="1" dirty="0" err="1" smtClean="0"/>
              <a:t>platinium-mediated</a:t>
            </a:r>
            <a:r>
              <a:rPr lang="fr-CH" i="1" dirty="0" smtClean="0"/>
              <a:t> sp</a:t>
            </a:r>
            <a:r>
              <a:rPr lang="fr-CH" i="1" baseline="30000" dirty="0" smtClean="0"/>
              <a:t>3</a:t>
            </a:r>
            <a:r>
              <a:rPr lang="fr-CH" i="1" dirty="0" smtClean="0"/>
              <a:t> C-H insertion/</a:t>
            </a:r>
            <a:r>
              <a:rPr lang="el-GR" i="1" dirty="0" smtClean="0"/>
              <a:t>β</a:t>
            </a:r>
            <a:r>
              <a:rPr lang="fr-CH" i="1" dirty="0" smtClean="0"/>
              <a:t>-H </a:t>
            </a:r>
            <a:r>
              <a:rPr lang="fr-CH" i="1" dirty="0" err="1" smtClean="0"/>
              <a:t>elimination</a:t>
            </a:r>
            <a:endParaRPr lang="fr-CH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82B8-7906-4974-B2DA-1ED1C673787E}" type="slidenum">
              <a:rPr lang="fr-CH" smtClean="0"/>
              <a:t>14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7665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Total </a:t>
            </a:r>
            <a:r>
              <a:rPr lang="fr-CH" dirty="0" err="1" smtClean="0"/>
              <a:t>synthesis</a:t>
            </a:r>
            <a:r>
              <a:rPr lang="fr-CH" dirty="0" smtClean="0"/>
              <a:t> of (-)-</a:t>
            </a:r>
            <a:r>
              <a:rPr lang="fr-CH" dirty="0" err="1" smtClean="0"/>
              <a:t>rhazinilam</a:t>
            </a:r>
            <a:endParaRPr lang="fr-CH" dirty="0"/>
          </a:p>
        </p:txBody>
      </p:sp>
      <p:sp>
        <p:nvSpPr>
          <p:cNvPr id="3" name="Rectangle 2"/>
          <p:cNvSpPr/>
          <p:nvPr/>
        </p:nvSpPr>
        <p:spPr>
          <a:xfrm>
            <a:off x="251520" y="6372036"/>
            <a:ext cx="66247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dirty="0" smtClean="0"/>
              <a:t>Le </a:t>
            </a:r>
            <a:r>
              <a:rPr lang="fr-CH" sz="1100" dirty="0" err="1" smtClean="0"/>
              <a:t>Floc’h</a:t>
            </a:r>
            <a:r>
              <a:rPr lang="fr-CH" sz="1100" dirty="0" smtClean="0"/>
              <a:t>, D.; </a:t>
            </a:r>
            <a:r>
              <a:rPr lang="fr-CH" sz="1100" dirty="0" err="1" smtClean="0"/>
              <a:t>Gouault</a:t>
            </a:r>
            <a:r>
              <a:rPr lang="fr-CH" sz="1100" dirty="0" smtClean="0"/>
              <a:t>, N.; David, M.; van de </a:t>
            </a:r>
            <a:r>
              <a:rPr lang="fr-CH" sz="1100" dirty="0" err="1" smtClean="0"/>
              <a:t>Weghe</a:t>
            </a:r>
            <a:r>
              <a:rPr lang="fr-CH" sz="1100" dirty="0" smtClean="0"/>
              <a:t>, P</a:t>
            </a:r>
            <a:r>
              <a:rPr lang="fr-CH" sz="1100" i="1" dirty="0" smtClean="0"/>
              <a:t>. ARKIVOC </a:t>
            </a:r>
            <a:r>
              <a:rPr lang="fr-CH" sz="1100" b="1" dirty="0" smtClean="0"/>
              <a:t>2010</a:t>
            </a:r>
            <a:r>
              <a:rPr lang="fr-CH" sz="1100" dirty="0" smtClean="0"/>
              <a:t>, 247-259.</a:t>
            </a:r>
          </a:p>
          <a:p>
            <a:r>
              <a:rPr lang="fr-CH" sz="1100" dirty="0" smtClean="0"/>
              <a:t>Johnson, J.A.; </a:t>
            </a:r>
            <a:r>
              <a:rPr lang="fr-CH" sz="1100" dirty="0" err="1" smtClean="0"/>
              <a:t>Sames</a:t>
            </a:r>
            <a:r>
              <a:rPr lang="fr-CH" sz="1100" dirty="0" smtClean="0"/>
              <a:t>, D</a:t>
            </a:r>
            <a:r>
              <a:rPr lang="fr-CH" sz="1100" i="1" dirty="0" smtClean="0"/>
              <a:t>. J. Am. </a:t>
            </a:r>
            <a:r>
              <a:rPr lang="fr-CH" sz="1100" i="1" dirty="0" err="1" smtClean="0"/>
              <a:t>Chem</a:t>
            </a:r>
            <a:r>
              <a:rPr lang="fr-CH" sz="1100" i="1" dirty="0" smtClean="0"/>
              <a:t>. Soc</a:t>
            </a:r>
            <a:r>
              <a:rPr lang="fr-CH" sz="1100" dirty="0" smtClean="0"/>
              <a:t>. </a:t>
            </a:r>
            <a:r>
              <a:rPr lang="fr-CH" sz="1100" b="1" dirty="0" smtClean="0"/>
              <a:t>2000</a:t>
            </a:r>
            <a:r>
              <a:rPr lang="fr-CH" sz="1100" dirty="0" smtClean="0"/>
              <a:t>,</a:t>
            </a:r>
            <a:r>
              <a:rPr lang="fr-CH" sz="1100" i="1" dirty="0" smtClean="0"/>
              <a:t>122</a:t>
            </a:r>
            <a:r>
              <a:rPr lang="fr-CH" sz="1100" dirty="0" smtClean="0"/>
              <a:t>, 6321-6322.</a:t>
            </a:r>
            <a:endParaRPr lang="fr-CH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482767"/>
              </p:ext>
            </p:extLst>
          </p:nvPr>
        </p:nvGraphicFramePr>
        <p:xfrm>
          <a:off x="755650" y="2133600"/>
          <a:ext cx="7545388" cy="394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6" name="CS ChemDraw Drawing" r:id="rId3" imgW="7544813" imgH="3949830" progId="ChemDraw.Document.6.0">
                  <p:embed/>
                </p:oleObj>
              </mc:Choice>
              <mc:Fallback>
                <p:oleObj name="CS ChemDraw Drawing" r:id="rId3" imgW="7544813" imgH="39498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650" y="2133600"/>
                        <a:ext cx="7545388" cy="394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9552" y="1556792"/>
            <a:ext cx="839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i="1" dirty="0" err="1" smtClean="0"/>
              <a:t>Sames</a:t>
            </a:r>
            <a:r>
              <a:rPr lang="fr-CH" b="1" i="1" dirty="0" smtClean="0"/>
              <a:t>, 2002</a:t>
            </a:r>
            <a:r>
              <a:rPr lang="fr-CH" i="1" dirty="0" smtClean="0"/>
              <a:t> : by </a:t>
            </a:r>
            <a:r>
              <a:rPr lang="fr-CH" i="1" dirty="0" err="1" smtClean="0"/>
              <a:t>selective</a:t>
            </a:r>
            <a:r>
              <a:rPr lang="fr-CH" i="1" dirty="0" smtClean="0"/>
              <a:t> </a:t>
            </a:r>
            <a:r>
              <a:rPr lang="fr-CH" i="1" dirty="0" err="1" smtClean="0"/>
              <a:t>platinium-mediated</a:t>
            </a:r>
            <a:r>
              <a:rPr lang="fr-CH" i="1" dirty="0" smtClean="0"/>
              <a:t> sp</a:t>
            </a:r>
            <a:r>
              <a:rPr lang="fr-CH" i="1" baseline="30000" dirty="0" smtClean="0"/>
              <a:t>3</a:t>
            </a:r>
            <a:r>
              <a:rPr lang="fr-CH" i="1" dirty="0" smtClean="0"/>
              <a:t> C-H insertion/</a:t>
            </a:r>
            <a:r>
              <a:rPr lang="el-GR" i="1" dirty="0" smtClean="0"/>
              <a:t>β</a:t>
            </a:r>
            <a:r>
              <a:rPr lang="fr-CH" i="1" dirty="0" smtClean="0"/>
              <a:t>-H </a:t>
            </a:r>
            <a:r>
              <a:rPr lang="fr-CH" i="1" dirty="0" err="1" smtClean="0"/>
              <a:t>elimination</a:t>
            </a:r>
            <a:endParaRPr lang="fr-CH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82B8-7906-4974-B2DA-1ED1C673787E}" type="slidenum">
              <a:rPr lang="fr-CH" smtClean="0"/>
              <a:t>15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0450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7" y="2532538"/>
            <a:ext cx="4048125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Total </a:t>
            </a:r>
            <a:r>
              <a:rPr lang="fr-CH" dirty="0" err="1" smtClean="0"/>
              <a:t>synthesis</a:t>
            </a:r>
            <a:r>
              <a:rPr lang="fr-CH" dirty="0" smtClean="0"/>
              <a:t> of (-)-</a:t>
            </a:r>
            <a:r>
              <a:rPr lang="fr-CH" dirty="0" err="1" smtClean="0"/>
              <a:t>rhazinilam</a:t>
            </a:r>
            <a:endParaRPr lang="fr-CH" dirty="0"/>
          </a:p>
        </p:txBody>
      </p:sp>
      <p:sp>
        <p:nvSpPr>
          <p:cNvPr id="3" name="Rectangle 2"/>
          <p:cNvSpPr/>
          <p:nvPr/>
        </p:nvSpPr>
        <p:spPr>
          <a:xfrm>
            <a:off x="251520" y="6372036"/>
            <a:ext cx="66247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dirty="0" smtClean="0"/>
              <a:t>Le </a:t>
            </a:r>
            <a:r>
              <a:rPr lang="fr-CH" sz="1100" dirty="0" err="1" smtClean="0"/>
              <a:t>Floc’h</a:t>
            </a:r>
            <a:r>
              <a:rPr lang="fr-CH" sz="1100" dirty="0" smtClean="0"/>
              <a:t>, D.; </a:t>
            </a:r>
            <a:r>
              <a:rPr lang="fr-CH" sz="1100" dirty="0" err="1" smtClean="0"/>
              <a:t>Gouault</a:t>
            </a:r>
            <a:r>
              <a:rPr lang="fr-CH" sz="1100" dirty="0" smtClean="0"/>
              <a:t>, N.; David, M.; van de </a:t>
            </a:r>
            <a:r>
              <a:rPr lang="fr-CH" sz="1100" dirty="0" err="1" smtClean="0"/>
              <a:t>Weghe</a:t>
            </a:r>
            <a:r>
              <a:rPr lang="fr-CH" sz="1100" dirty="0" smtClean="0"/>
              <a:t>, P</a:t>
            </a:r>
            <a:r>
              <a:rPr lang="fr-CH" sz="1100" i="1" dirty="0" smtClean="0"/>
              <a:t>. ARKIVOC </a:t>
            </a:r>
            <a:r>
              <a:rPr lang="fr-CH" sz="1100" b="1" dirty="0" smtClean="0"/>
              <a:t>2010</a:t>
            </a:r>
            <a:r>
              <a:rPr lang="fr-CH" sz="1100" dirty="0" smtClean="0"/>
              <a:t>, 247-259.</a:t>
            </a:r>
          </a:p>
          <a:p>
            <a:r>
              <a:rPr lang="fr-CH" sz="1100" dirty="0" smtClean="0"/>
              <a:t>Johnson, J.A.; Li, N.;  </a:t>
            </a:r>
            <a:r>
              <a:rPr lang="fr-CH" sz="1100" dirty="0" err="1" smtClean="0"/>
              <a:t>Sames</a:t>
            </a:r>
            <a:r>
              <a:rPr lang="fr-CH" sz="1100" dirty="0" smtClean="0"/>
              <a:t>, D</a:t>
            </a:r>
            <a:r>
              <a:rPr lang="fr-CH" sz="1100" i="1" dirty="0" smtClean="0"/>
              <a:t>. J. Am. </a:t>
            </a:r>
            <a:r>
              <a:rPr lang="fr-CH" sz="1100" i="1" dirty="0" err="1" smtClean="0"/>
              <a:t>Chem</a:t>
            </a:r>
            <a:r>
              <a:rPr lang="fr-CH" sz="1100" i="1" dirty="0" smtClean="0"/>
              <a:t>. Soc</a:t>
            </a:r>
            <a:r>
              <a:rPr lang="fr-CH" sz="1100" dirty="0" smtClean="0"/>
              <a:t>. </a:t>
            </a:r>
            <a:r>
              <a:rPr lang="fr-CH" sz="1100" b="1" dirty="0" smtClean="0"/>
              <a:t>2002</a:t>
            </a:r>
            <a:r>
              <a:rPr lang="fr-CH" sz="1100" dirty="0" smtClean="0"/>
              <a:t>,</a:t>
            </a:r>
            <a:r>
              <a:rPr lang="fr-CH" sz="1100" i="1" dirty="0" smtClean="0"/>
              <a:t>124</a:t>
            </a:r>
            <a:r>
              <a:rPr lang="fr-CH" sz="1100" dirty="0" smtClean="0"/>
              <a:t>, 6900-6903.</a:t>
            </a:r>
            <a:endParaRPr lang="fr-CH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556792"/>
            <a:ext cx="839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i="1" dirty="0" err="1" smtClean="0"/>
              <a:t>Sames</a:t>
            </a:r>
            <a:r>
              <a:rPr lang="fr-CH" b="1" i="1" dirty="0" smtClean="0"/>
              <a:t>, 2002</a:t>
            </a:r>
            <a:r>
              <a:rPr lang="fr-CH" i="1" dirty="0" smtClean="0"/>
              <a:t> : by </a:t>
            </a:r>
            <a:r>
              <a:rPr lang="fr-CH" i="1" dirty="0" err="1" smtClean="0"/>
              <a:t>selective</a:t>
            </a:r>
            <a:r>
              <a:rPr lang="fr-CH" i="1" dirty="0" smtClean="0"/>
              <a:t> </a:t>
            </a:r>
            <a:r>
              <a:rPr lang="fr-CH" i="1" dirty="0" err="1" smtClean="0"/>
              <a:t>platinium-mediated</a:t>
            </a:r>
            <a:r>
              <a:rPr lang="fr-CH" i="1" dirty="0" smtClean="0"/>
              <a:t> sp</a:t>
            </a:r>
            <a:r>
              <a:rPr lang="fr-CH" i="1" baseline="30000" dirty="0" smtClean="0"/>
              <a:t>3</a:t>
            </a:r>
            <a:r>
              <a:rPr lang="fr-CH" i="1" dirty="0" smtClean="0"/>
              <a:t> C-H insertion/</a:t>
            </a:r>
            <a:r>
              <a:rPr lang="el-GR" i="1" dirty="0" smtClean="0"/>
              <a:t>β</a:t>
            </a:r>
            <a:r>
              <a:rPr lang="fr-CH" i="1" dirty="0" smtClean="0"/>
              <a:t>-H </a:t>
            </a:r>
            <a:r>
              <a:rPr lang="fr-CH" i="1" dirty="0" err="1" smtClean="0"/>
              <a:t>elimination</a:t>
            </a:r>
            <a:endParaRPr lang="fr-CH" i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251520" y="3075925"/>
            <a:ext cx="53285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Asymmetric : differentiation of the </a:t>
            </a:r>
            <a:r>
              <a:rPr lang="en-US" dirty="0" err="1"/>
              <a:t>enantiotopic</a:t>
            </a:r>
            <a:r>
              <a:rPr lang="en-US" dirty="0"/>
              <a:t> </a:t>
            </a:r>
            <a:r>
              <a:rPr lang="en-US" dirty="0" smtClean="0"/>
              <a:t>Et</a:t>
            </a:r>
          </a:p>
          <a:p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hiral </a:t>
            </a:r>
            <a:r>
              <a:rPr lang="en-US" dirty="0"/>
              <a:t>auxiliary group containing an </a:t>
            </a:r>
            <a:r>
              <a:rPr lang="en-US" dirty="0" err="1"/>
              <a:t>oxazoline</a:t>
            </a:r>
            <a:r>
              <a:rPr lang="en-US" dirty="0"/>
              <a:t> and a Schiff </a:t>
            </a:r>
            <a:r>
              <a:rPr lang="en-US" dirty="0" smtClean="0"/>
              <a:t>base</a:t>
            </a:r>
          </a:p>
          <a:p>
            <a:r>
              <a:rPr lang="en-US" dirty="0"/>
              <a:t>Use of a </a:t>
            </a:r>
            <a:r>
              <a:rPr lang="en-US" dirty="0" err="1"/>
              <a:t>stoechimoetric</a:t>
            </a:r>
            <a:r>
              <a:rPr lang="en-US" dirty="0"/>
              <a:t> amount of cationic </a:t>
            </a:r>
            <a:r>
              <a:rPr lang="en-US" dirty="0" err="1"/>
              <a:t>Pt</a:t>
            </a:r>
            <a:endParaRPr lang="fr-CH" dirty="0"/>
          </a:p>
          <a:p>
            <a:endParaRPr lang="en-US" dirty="0" smtClean="0"/>
          </a:p>
          <a:p>
            <a:r>
              <a:rPr lang="en-US" dirty="0" smtClean="0"/>
              <a:t>Bulkier R : better selectivity but lower conversion</a:t>
            </a:r>
          </a:p>
          <a:p>
            <a:r>
              <a:rPr lang="en-US" dirty="0" err="1" smtClean="0"/>
              <a:t>Diastereoselectivity</a:t>
            </a:r>
            <a:r>
              <a:rPr lang="en-US" dirty="0" smtClean="0"/>
              <a:t> : from 3:1 to 20:1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82B8-7906-4974-B2DA-1ED1C673787E}" type="slidenum">
              <a:rPr lang="fr-CH" smtClean="0"/>
              <a:t>16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3789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Total </a:t>
            </a:r>
            <a:r>
              <a:rPr lang="fr-CH" dirty="0" err="1" smtClean="0"/>
              <a:t>synthesis</a:t>
            </a:r>
            <a:r>
              <a:rPr lang="fr-CH" dirty="0" smtClean="0"/>
              <a:t> of </a:t>
            </a:r>
            <a:r>
              <a:rPr lang="fr-CH" dirty="0" err="1" smtClean="0"/>
              <a:t>rhazinilam</a:t>
            </a:r>
            <a:endParaRPr lang="fr-CH" dirty="0"/>
          </a:p>
        </p:txBody>
      </p:sp>
      <p:sp>
        <p:nvSpPr>
          <p:cNvPr id="3" name="Rectangle 2"/>
          <p:cNvSpPr/>
          <p:nvPr/>
        </p:nvSpPr>
        <p:spPr>
          <a:xfrm>
            <a:off x="251520" y="6372036"/>
            <a:ext cx="66247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dirty="0" smtClean="0"/>
              <a:t>Le </a:t>
            </a:r>
            <a:r>
              <a:rPr lang="fr-CH" sz="1100" dirty="0" err="1" smtClean="0"/>
              <a:t>Floc’h</a:t>
            </a:r>
            <a:r>
              <a:rPr lang="fr-CH" sz="1100" dirty="0" smtClean="0"/>
              <a:t>, D.; </a:t>
            </a:r>
            <a:r>
              <a:rPr lang="fr-CH" sz="1100" dirty="0" err="1" smtClean="0"/>
              <a:t>Gouault</a:t>
            </a:r>
            <a:r>
              <a:rPr lang="fr-CH" sz="1100" dirty="0" smtClean="0"/>
              <a:t>, N.; David, M.; van de </a:t>
            </a:r>
            <a:r>
              <a:rPr lang="fr-CH" sz="1100" dirty="0" err="1" smtClean="0"/>
              <a:t>Weghe</a:t>
            </a:r>
            <a:r>
              <a:rPr lang="fr-CH" sz="1100" dirty="0" smtClean="0"/>
              <a:t>, P</a:t>
            </a:r>
            <a:r>
              <a:rPr lang="fr-CH" sz="1100" i="1" dirty="0" smtClean="0"/>
              <a:t>. ARKIVOC </a:t>
            </a:r>
            <a:r>
              <a:rPr lang="fr-CH" sz="1100" b="1" dirty="0" smtClean="0"/>
              <a:t>2010</a:t>
            </a:r>
            <a:r>
              <a:rPr lang="fr-CH" sz="1100" dirty="0" smtClean="0"/>
              <a:t>, 247-259.</a:t>
            </a:r>
          </a:p>
          <a:p>
            <a:r>
              <a:rPr lang="fr-CH" sz="1100" dirty="0"/>
              <a:t>Bowie, A.L.; Hugues, C.C.; Trauner, D. </a:t>
            </a:r>
            <a:r>
              <a:rPr lang="fr-CH" sz="1100" i="1" dirty="0" err="1"/>
              <a:t>Org</a:t>
            </a:r>
            <a:r>
              <a:rPr lang="fr-CH" sz="1100" i="1" dirty="0"/>
              <a:t>. </a:t>
            </a:r>
            <a:r>
              <a:rPr lang="fr-CH" sz="1100" i="1" dirty="0" err="1"/>
              <a:t>Lett</a:t>
            </a:r>
            <a:r>
              <a:rPr lang="fr-CH" sz="1100" b="1" dirty="0"/>
              <a:t>. 2005</a:t>
            </a:r>
            <a:r>
              <a:rPr lang="fr-CH" sz="1100" dirty="0"/>
              <a:t>, </a:t>
            </a:r>
            <a:r>
              <a:rPr lang="fr-CH" sz="1100" i="1" dirty="0"/>
              <a:t>7</a:t>
            </a:r>
            <a:r>
              <a:rPr lang="fr-CH" sz="1100" dirty="0"/>
              <a:t>,5207-5209.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1556792"/>
            <a:ext cx="5092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i="1" dirty="0" smtClean="0"/>
              <a:t>Trauner, 2005</a:t>
            </a:r>
            <a:r>
              <a:rPr lang="fr-CH" i="1" dirty="0" smtClean="0"/>
              <a:t>: by direct cross </a:t>
            </a:r>
            <a:r>
              <a:rPr lang="fr-CH" i="1" dirty="0" err="1" smtClean="0"/>
              <a:t>coupling</a:t>
            </a:r>
            <a:r>
              <a:rPr lang="fr-CH" i="1" dirty="0" smtClean="0"/>
              <a:t> </a:t>
            </a:r>
            <a:r>
              <a:rPr lang="fr-CH" i="1" dirty="0" err="1" smtClean="0"/>
              <a:t>reaction</a:t>
            </a:r>
            <a:endParaRPr lang="fr-CH" i="1" dirty="0" smtClean="0"/>
          </a:p>
          <a:p>
            <a:r>
              <a:rPr lang="fr-CH" i="1" dirty="0" err="1" smtClean="0"/>
              <a:t>Idea</a:t>
            </a:r>
            <a:r>
              <a:rPr lang="fr-CH" i="1" dirty="0" smtClean="0"/>
              <a:t> :</a:t>
            </a:r>
            <a:endParaRPr lang="fr-CH" i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505568"/>
              </p:ext>
            </p:extLst>
          </p:nvPr>
        </p:nvGraphicFramePr>
        <p:xfrm>
          <a:off x="879475" y="2552700"/>
          <a:ext cx="7386638" cy="167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8" name="CS ChemDraw Drawing" r:id="rId3" imgW="7386245" imgH="1671570" progId="ChemDraw.Document.6.0">
                  <p:embed/>
                </p:oleObj>
              </mc:Choice>
              <mc:Fallback>
                <p:oleObj name="CS ChemDraw Drawing" r:id="rId3" imgW="7386245" imgH="16715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9475" y="2552700"/>
                        <a:ext cx="7386638" cy="167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82B8-7906-4974-B2DA-1ED1C673787E}" type="slidenum">
              <a:rPr lang="fr-CH" smtClean="0"/>
              <a:t>17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2995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Total </a:t>
            </a:r>
            <a:r>
              <a:rPr lang="fr-CH" dirty="0" err="1" smtClean="0"/>
              <a:t>synthesis</a:t>
            </a:r>
            <a:r>
              <a:rPr lang="fr-CH" dirty="0" smtClean="0"/>
              <a:t> of </a:t>
            </a:r>
            <a:r>
              <a:rPr lang="fr-CH" dirty="0" err="1" smtClean="0"/>
              <a:t>rhazinilam</a:t>
            </a:r>
            <a:endParaRPr lang="fr-CH" dirty="0"/>
          </a:p>
        </p:txBody>
      </p:sp>
      <p:sp>
        <p:nvSpPr>
          <p:cNvPr id="3" name="Rectangle 2"/>
          <p:cNvSpPr/>
          <p:nvPr/>
        </p:nvSpPr>
        <p:spPr>
          <a:xfrm>
            <a:off x="251520" y="6372036"/>
            <a:ext cx="66247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dirty="0" smtClean="0"/>
              <a:t>Le </a:t>
            </a:r>
            <a:r>
              <a:rPr lang="fr-CH" sz="1100" dirty="0" err="1" smtClean="0"/>
              <a:t>Floc’h</a:t>
            </a:r>
            <a:r>
              <a:rPr lang="fr-CH" sz="1100" dirty="0" smtClean="0"/>
              <a:t>, D.; </a:t>
            </a:r>
            <a:r>
              <a:rPr lang="fr-CH" sz="1100" dirty="0" err="1" smtClean="0"/>
              <a:t>Gouault</a:t>
            </a:r>
            <a:r>
              <a:rPr lang="fr-CH" sz="1100" dirty="0" smtClean="0"/>
              <a:t>, N.; David, M.; van de </a:t>
            </a:r>
            <a:r>
              <a:rPr lang="fr-CH" sz="1100" dirty="0" err="1" smtClean="0"/>
              <a:t>Weghe</a:t>
            </a:r>
            <a:r>
              <a:rPr lang="fr-CH" sz="1100" dirty="0" smtClean="0"/>
              <a:t>, P</a:t>
            </a:r>
            <a:r>
              <a:rPr lang="fr-CH" sz="1100" i="1" dirty="0" smtClean="0"/>
              <a:t>. ARKIVOC </a:t>
            </a:r>
            <a:r>
              <a:rPr lang="fr-CH" sz="1100" b="1" dirty="0" smtClean="0"/>
              <a:t>2010</a:t>
            </a:r>
            <a:r>
              <a:rPr lang="fr-CH" sz="1100" dirty="0" smtClean="0"/>
              <a:t>, 247-259.</a:t>
            </a:r>
          </a:p>
          <a:p>
            <a:r>
              <a:rPr lang="fr-CH" sz="1100" dirty="0" smtClean="0"/>
              <a:t>Bowie, A.L.; Hugues, C.C.; Trauner, D. </a:t>
            </a:r>
            <a:r>
              <a:rPr lang="fr-CH" sz="1100" i="1" dirty="0" err="1" smtClean="0"/>
              <a:t>Org</a:t>
            </a:r>
            <a:r>
              <a:rPr lang="fr-CH" sz="1100" i="1" dirty="0" smtClean="0"/>
              <a:t>. </a:t>
            </a:r>
            <a:r>
              <a:rPr lang="fr-CH" sz="1100" i="1" dirty="0" err="1" smtClean="0"/>
              <a:t>Lett</a:t>
            </a:r>
            <a:r>
              <a:rPr lang="fr-CH" sz="1100" b="1" dirty="0" smtClean="0"/>
              <a:t>. 2005</a:t>
            </a:r>
            <a:r>
              <a:rPr lang="fr-CH" sz="1100" dirty="0" smtClean="0"/>
              <a:t>, </a:t>
            </a:r>
            <a:r>
              <a:rPr lang="fr-CH" sz="1100" i="1" dirty="0" smtClean="0"/>
              <a:t>7</a:t>
            </a:r>
            <a:r>
              <a:rPr lang="fr-CH" sz="1100" dirty="0" smtClean="0"/>
              <a:t>,5207-5209.</a:t>
            </a:r>
            <a:endParaRPr lang="fr-CH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556792"/>
            <a:ext cx="6361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i="1" dirty="0" smtClean="0"/>
              <a:t>Trauner, 2005, </a:t>
            </a:r>
            <a:r>
              <a:rPr lang="fr-CH" b="1" i="1" dirty="0" err="1" smtClean="0"/>
              <a:t>rhazinilam</a:t>
            </a:r>
            <a:r>
              <a:rPr lang="fr-CH" i="1" dirty="0" smtClean="0"/>
              <a:t>: by direct cross </a:t>
            </a:r>
            <a:r>
              <a:rPr lang="fr-CH" i="1" dirty="0" err="1" smtClean="0"/>
              <a:t>coupling</a:t>
            </a:r>
            <a:r>
              <a:rPr lang="fr-CH" i="1" dirty="0" smtClean="0"/>
              <a:t> </a:t>
            </a:r>
            <a:r>
              <a:rPr lang="fr-CH" i="1" dirty="0" err="1" smtClean="0"/>
              <a:t>reaction</a:t>
            </a:r>
            <a:endParaRPr lang="fr-CH" i="1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233695"/>
              </p:ext>
            </p:extLst>
          </p:nvPr>
        </p:nvGraphicFramePr>
        <p:xfrm>
          <a:off x="887413" y="1871663"/>
          <a:ext cx="7370762" cy="450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8" name="CS ChemDraw Drawing" r:id="rId3" imgW="7371388" imgH="4499820" progId="ChemDraw.Document.6.0">
                  <p:embed/>
                </p:oleObj>
              </mc:Choice>
              <mc:Fallback>
                <p:oleObj name="CS ChemDraw Drawing" r:id="rId3" imgW="7371388" imgH="44998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7413" y="1871663"/>
                        <a:ext cx="7370762" cy="4500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82B8-7906-4974-B2DA-1ED1C673787E}" type="slidenum">
              <a:rPr lang="fr-CH" smtClean="0"/>
              <a:t>18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495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Total </a:t>
            </a:r>
            <a:r>
              <a:rPr lang="fr-CH" dirty="0" err="1" smtClean="0"/>
              <a:t>synthesis</a:t>
            </a:r>
            <a:r>
              <a:rPr lang="fr-CH" dirty="0" smtClean="0"/>
              <a:t> of </a:t>
            </a:r>
            <a:r>
              <a:rPr lang="fr-CH" dirty="0" err="1" smtClean="0"/>
              <a:t>rhazinal</a:t>
            </a:r>
            <a:endParaRPr lang="fr-CH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165740"/>
              </p:ext>
            </p:extLst>
          </p:nvPr>
        </p:nvGraphicFramePr>
        <p:xfrm>
          <a:off x="107950" y="1577975"/>
          <a:ext cx="8904288" cy="476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2" name="CS ChemDraw Drawing" r:id="rId3" imgW="8904122" imgH="4760640" progId="ChemDraw.Document.6.0">
                  <p:embed/>
                </p:oleObj>
              </mc:Choice>
              <mc:Fallback>
                <p:oleObj name="CS ChemDraw Drawing" r:id="rId3" imgW="8904122" imgH="47606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950" y="1577975"/>
                        <a:ext cx="8904288" cy="4760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5576" y="1268760"/>
            <a:ext cx="6092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i="1" dirty="0" smtClean="0"/>
              <a:t>Trauner, 2009, </a:t>
            </a:r>
            <a:r>
              <a:rPr lang="fr-CH" b="1" i="1" dirty="0" err="1" smtClean="0"/>
              <a:t>rhazinal</a:t>
            </a:r>
            <a:r>
              <a:rPr lang="fr-CH" i="1" dirty="0" smtClean="0"/>
              <a:t>: by direct cross </a:t>
            </a:r>
            <a:r>
              <a:rPr lang="fr-CH" i="1" dirty="0" err="1" smtClean="0"/>
              <a:t>coupling</a:t>
            </a:r>
            <a:r>
              <a:rPr lang="fr-CH" i="1" dirty="0" smtClean="0"/>
              <a:t> </a:t>
            </a:r>
            <a:r>
              <a:rPr lang="fr-CH" i="1" dirty="0" err="1" smtClean="0"/>
              <a:t>reaction</a:t>
            </a:r>
            <a:endParaRPr lang="fr-CH" i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-36512" y="6259959"/>
            <a:ext cx="821449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CH" sz="1100" dirty="0">
                <a:solidFill>
                  <a:prstClr val="black"/>
                </a:solidFill>
              </a:rPr>
              <a:t>Bowie, A.L.; Hugues, C.C.; Trauner, D. </a:t>
            </a:r>
            <a:r>
              <a:rPr lang="fr-CH" sz="1100" i="1" dirty="0" err="1">
                <a:solidFill>
                  <a:prstClr val="black"/>
                </a:solidFill>
              </a:rPr>
              <a:t>Org</a:t>
            </a:r>
            <a:r>
              <a:rPr lang="fr-CH" sz="1100" i="1" dirty="0">
                <a:solidFill>
                  <a:prstClr val="black"/>
                </a:solidFill>
              </a:rPr>
              <a:t>. </a:t>
            </a:r>
            <a:r>
              <a:rPr lang="fr-CH" sz="1100" i="1" dirty="0" err="1">
                <a:solidFill>
                  <a:prstClr val="black"/>
                </a:solidFill>
              </a:rPr>
              <a:t>Lett</a:t>
            </a:r>
            <a:r>
              <a:rPr lang="fr-CH" sz="1100" b="1" dirty="0">
                <a:solidFill>
                  <a:prstClr val="black"/>
                </a:solidFill>
              </a:rPr>
              <a:t>. 2005</a:t>
            </a:r>
            <a:r>
              <a:rPr lang="fr-CH" sz="1100" dirty="0">
                <a:solidFill>
                  <a:prstClr val="black"/>
                </a:solidFill>
              </a:rPr>
              <a:t>, </a:t>
            </a:r>
            <a:r>
              <a:rPr lang="fr-CH" sz="1100" i="1" dirty="0">
                <a:solidFill>
                  <a:prstClr val="black"/>
                </a:solidFill>
              </a:rPr>
              <a:t>7</a:t>
            </a:r>
            <a:r>
              <a:rPr lang="fr-CH" sz="1100" dirty="0">
                <a:solidFill>
                  <a:prstClr val="black"/>
                </a:solidFill>
              </a:rPr>
              <a:t>,5207-5209.</a:t>
            </a:r>
          </a:p>
          <a:p>
            <a:pPr lvl="0"/>
            <a:r>
              <a:rPr lang="fr-CH" sz="1100" dirty="0">
                <a:solidFill>
                  <a:prstClr val="black"/>
                </a:solidFill>
              </a:rPr>
              <a:t>Bowie, A.L.; Trauner, D.</a:t>
            </a:r>
            <a:r>
              <a:rPr lang="fr-CH" sz="1100" i="1" dirty="0">
                <a:solidFill>
                  <a:prstClr val="black"/>
                </a:solidFill>
              </a:rPr>
              <a:t> J. </a:t>
            </a:r>
            <a:r>
              <a:rPr lang="fr-CH" sz="1100" i="1" dirty="0" err="1">
                <a:solidFill>
                  <a:prstClr val="black"/>
                </a:solidFill>
              </a:rPr>
              <a:t>Org</a:t>
            </a:r>
            <a:r>
              <a:rPr lang="fr-CH" sz="1100" i="1" dirty="0">
                <a:solidFill>
                  <a:prstClr val="black"/>
                </a:solidFill>
              </a:rPr>
              <a:t>. </a:t>
            </a:r>
            <a:r>
              <a:rPr lang="fr-CH" sz="1100" i="1" dirty="0" err="1">
                <a:solidFill>
                  <a:prstClr val="black"/>
                </a:solidFill>
              </a:rPr>
              <a:t>Chem</a:t>
            </a:r>
            <a:r>
              <a:rPr lang="fr-CH" sz="1100" i="1" dirty="0">
                <a:solidFill>
                  <a:prstClr val="black"/>
                </a:solidFill>
              </a:rPr>
              <a:t>. </a:t>
            </a:r>
            <a:r>
              <a:rPr lang="fr-CH" sz="1100" b="1" dirty="0">
                <a:solidFill>
                  <a:prstClr val="black"/>
                </a:solidFill>
              </a:rPr>
              <a:t>2009</a:t>
            </a:r>
            <a:r>
              <a:rPr lang="fr-CH" sz="1100" dirty="0">
                <a:solidFill>
                  <a:prstClr val="black"/>
                </a:solidFill>
              </a:rPr>
              <a:t>, </a:t>
            </a:r>
            <a:r>
              <a:rPr lang="fr-CH" sz="1100" i="1" dirty="0">
                <a:solidFill>
                  <a:prstClr val="black"/>
                </a:solidFill>
              </a:rPr>
              <a:t>74</a:t>
            </a:r>
            <a:r>
              <a:rPr lang="fr-CH" sz="1100" dirty="0">
                <a:solidFill>
                  <a:prstClr val="black"/>
                </a:solidFill>
              </a:rPr>
              <a:t>, 1581-1586</a:t>
            </a:r>
            <a:r>
              <a:rPr lang="fr-CH" sz="1100" dirty="0" smtClean="0">
                <a:solidFill>
                  <a:prstClr val="black"/>
                </a:solidFill>
              </a:rPr>
              <a:t>.</a:t>
            </a:r>
          </a:p>
          <a:p>
            <a:r>
              <a:rPr lang="fr-CH" sz="1100" dirty="0"/>
              <a:t>Le </a:t>
            </a:r>
            <a:r>
              <a:rPr lang="fr-CH" sz="1100" dirty="0" err="1"/>
              <a:t>Floc’h</a:t>
            </a:r>
            <a:r>
              <a:rPr lang="fr-CH" sz="1100" dirty="0"/>
              <a:t>, D.; </a:t>
            </a:r>
            <a:r>
              <a:rPr lang="fr-CH" sz="1100" dirty="0" err="1"/>
              <a:t>Gouault</a:t>
            </a:r>
            <a:r>
              <a:rPr lang="fr-CH" sz="1100" dirty="0"/>
              <a:t>, N.; David, M.; van de </a:t>
            </a:r>
            <a:r>
              <a:rPr lang="fr-CH" sz="1100" dirty="0" err="1"/>
              <a:t>Weghe</a:t>
            </a:r>
            <a:r>
              <a:rPr lang="fr-CH" sz="1100" dirty="0"/>
              <a:t>, P</a:t>
            </a:r>
            <a:r>
              <a:rPr lang="fr-CH" sz="1100" i="1" dirty="0"/>
              <a:t>. ARKIVOC </a:t>
            </a:r>
            <a:r>
              <a:rPr lang="fr-CH" sz="1100" b="1" dirty="0"/>
              <a:t>2010</a:t>
            </a:r>
            <a:r>
              <a:rPr lang="fr-CH" sz="1100" dirty="0"/>
              <a:t>, 247-259</a:t>
            </a:r>
            <a:r>
              <a:rPr lang="fr-CH" sz="1100" dirty="0" smtClean="0"/>
              <a:t>.</a:t>
            </a:r>
            <a:endParaRPr lang="fr-CH" sz="1100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82B8-7906-4974-B2DA-1ED1C673787E}" type="slidenum">
              <a:rPr lang="fr-CH" smtClean="0"/>
              <a:t>19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3377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90600"/>
          </a:xfrm>
        </p:spPr>
        <p:txBody>
          <a:bodyPr/>
          <a:lstStyle/>
          <a:p>
            <a:r>
              <a:rPr lang="fr-CH" dirty="0" smtClean="0"/>
              <a:t>New challenges in total </a:t>
            </a:r>
            <a:r>
              <a:rPr lang="fr-CH" dirty="0" err="1" smtClean="0"/>
              <a:t>synthesis</a:t>
            </a:r>
            <a:endParaRPr lang="fr-CH" dirty="0"/>
          </a:p>
        </p:txBody>
      </p:sp>
      <p:sp>
        <p:nvSpPr>
          <p:cNvPr id="3" name="TextBox 2"/>
          <p:cNvSpPr txBox="1"/>
          <p:nvPr/>
        </p:nvSpPr>
        <p:spPr>
          <a:xfrm>
            <a:off x="318678" y="1727616"/>
            <a:ext cx="8501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In the last </a:t>
            </a:r>
            <a:r>
              <a:rPr lang="fr-CH" dirty="0" err="1" smtClean="0"/>
              <a:t>decades</a:t>
            </a:r>
            <a:r>
              <a:rPr lang="fr-CH" dirty="0" smtClean="0"/>
              <a:t>, </a:t>
            </a:r>
            <a:r>
              <a:rPr lang="fr-CH" dirty="0" err="1" smtClean="0"/>
              <a:t>development</a:t>
            </a:r>
            <a:r>
              <a:rPr lang="fr-CH" dirty="0" smtClean="0"/>
              <a:t> of new techniques and </a:t>
            </a:r>
            <a:r>
              <a:rPr lang="fr-CH" dirty="0" err="1" smtClean="0"/>
              <a:t>methods</a:t>
            </a:r>
            <a:r>
              <a:rPr lang="fr-CH" dirty="0" smtClean="0"/>
              <a:t> has </a:t>
            </a:r>
            <a:r>
              <a:rPr lang="fr-CH" dirty="0" err="1" smtClean="0"/>
              <a:t>enabled</a:t>
            </a:r>
            <a:r>
              <a:rPr lang="fr-CH" dirty="0" smtClean="0"/>
              <a:t> </a:t>
            </a:r>
            <a:r>
              <a:rPr lang="fr-CH" dirty="0" err="1" smtClean="0"/>
              <a:t>chemists</a:t>
            </a:r>
            <a:r>
              <a:rPr lang="fr-CH" dirty="0" smtClean="0"/>
              <a:t> to </a:t>
            </a:r>
            <a:r>
              <a:rPr lang="fr-CH" dirty="0" err="1" smtClean="0"/>
              <a:t>synthesize</a:t>
            </a:r>
            <a:r>
              <a:rPr lang="fr-CH" dirty="0" smtClean="0"/>
              <a:t> structures of </a:t>
            </a:r>
            <a:r>
              <a:rPr lang="fr-CH" dirty="0" err="1" smtClean="0"/>
              <a:t>increasing</a:t>
            </a:r>
            <a:r>
              <a:rPr lang="fr-CH" dirty="0" smtClean="0"/>
              <a:t> </a:t>
            </a:r>
            <a:r>
              <a:rPr lang="fr-CH" dirty="0" err="1" smtClean="0"/>
              <a:t>complexity</a:t>
            </a:r>
            <a:r>
              <a:rPr lang="fr-CH" dirty="0" smtClean="0"/>
              <a:t>.</a:t>
            </a:r>
          </a:p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82B8-7906-4974-B2DA-1ED1C673787E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9467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Total </a:t>
            </a:r>
            <a:r>
              <a:rPr lang="fr-CH" dirty="0" err="1" smtClean="0"/>
              <a:t>synthesis</a:t>
            </a:r>
            <a:r>
              <a:rPr lang="fr-CH" dirty="0" smtClean="0"/>
              <a:t> of </a:t>
            </a:r>
            <a:r>
              <a:rPr lang="fr-CH" dirty="0" err="1" smtClean="0"/>
              <a:t>rhazinicine</a:t>
            </a:r>
            <a:endParaRPr lang="fr-CH" dirty="0"/>
          </a:p>
        </p:txBody>
      </p:sp>
      <p:sp>
        <p:nvSpPr>
          <p:cNvPr id="3" name="Rectangle 2"/>
          <p:cNvSpPr/>
          <p:nvPr/>
        </p:nvSpPr>
        <p:spPr>
          <a:xfrm>
            <a:off x="251520" y="6372036"/>
            <a:ext cx="66247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dirty="0" smtClean="0"/>
              <a:t>Le </a:t>
            </a:r>
            <a:r>
              <a:rPr lang="fr-CH" sz="1100" dirty="0" err="1" smtClean="0"/>
              <a:t>Floc’h</a:t>
            </a:r>
            <a:r>
              <a:rPr lang="fr-CH" sz="1100" dirty="0" smtClean="0"/>
              <a:t>, D.; </a:t>
            </a:r>
            <a:r>
              <a:rPr lang="fr-CH" sz="1100" dirty="0" err="1" smtClean="0"/>
              <a:t>Gouault</a:t>
            </a:r>
            <a:r>
              <a:rPr lang="fr-CH" sz="1100" dirty="0" smtClean="0"/>
              <a:t>, N.; David, M.; van de </a:t>
            </a:r>
            <a:r>
              <a:rPr lang="fr-CH" sz="1100" dirty="0" err="1" smtClean="0"/>
              <a:t>Weghe</a:t>
            </a:r>
            <a:r>
              <a:rPr lang="fr-CH" sz="1100" dirty="0" smtClean="0"/>
              <a:t>, P</a:t>
            </a:r>
            <a:r>
              <a:rPr lang="fr-CH" sz="1100" i="1" dirty="0" smtClean="0"/>
              <a:t>. ARKIVOC </a:t>
            </a:r>
            <a:r>
              <a:rPr lang="fr-CH" sz="1100" b="1" dirty="0" smtClean="0"/>
              <a:t>2010</a:t>
            </a:r>
            <a:r>
              <a:rPr lang="fr-CH" sz="1100" dirty="0" smtClean="0"/>
              <a:t>, 247-259.</a:t>
            </a:r>
          </a:p>
          <a:p>
            <a:r>
              <a:rPr lang="fr-CH" sz="1100" dirty="0" smtClean="0"/>
              <a:t>Beck, E.M.; </a:t>
            </a:r>
            <a:r>
              <a:rPr lang="fr-CH" sz="1100" dirty="0" err="1" smtClean="0"/>
              <a:t>Hatley</a:t>
            </a:r>
            <a:r>
              <a:rPr lang="fr-CH" sz="1100" dirty="0" smtClean="0"/>
              <a:t>, R.; </a:t>
            </a:r>
            <a:r>
              <a:rPr lang="fr-CH" sz="1100" dirty="0" err="1" smtClean="0"/>
              <a:t>Gaunt</a:t>
            </a:r>
            <a:r>
              <a:rPr lang="fr-CH" sz="1100" dirty="0" smtClean="0"/>
              <a:t>, M.J. </a:t>
            </a:r>
            <a:r>
              <a:rPr lang="fr-CH" sz="1100" i="1" dirty="0" err="1" smtClean="0"/>
              <a:t>Angew</a:t>
            </a:r>
            <a:r>
              <a:rPr lang="fr-CH" sz="1100" i="1" dirty="0" smtClean="0"/>
              <a:t>. </a:t>
            </a:r>
            <a:r>
              <a:rPr lang="fr-CH" sz="1100" i="1" dirty="0" err="1" smtClean="0"/>
              <a:t>Chem</a:t>
            </a:r>
            <a:r>
              <a:rPr lang="fr-CH" sz="1100" i="1" dirty="0" smtClean="0"/>
              <a:t>. Int. Ed</a:t>
            </a:r>
            <a:r>
              <a:rPr lang="fr-CH" sz="1100" dirty="0" smtClean="0"/>
              <a:t>. </a:t>
            </a:r>
            <a:r>
              <a:rPr lang="fr-CH" sz="1100" b="1" dirty="0" smtClean="0"/>
              <a:t>2008</a:t>
            </a:r>
            <a:r>
              <a:rPr lang="fr-CH" sz="1100" dirty="0" smtClean="0"/>
              <a:t>, </a:t>
            </a:r>
            <a:r>
              <a:rPr lang="fr-CH" sz="1100" i="1" dirty="0" smtClean="0"/>
              <a:t>47</a:t>
            </a:r>
            <a:r>
              <a:rPr lang="fr-CH" sz="1100" dirty="0" smtClean="0"/>
              <a:t>, 3004-3007.</a:t>
            </a:r>
            <a:endParaRPr lang="fr-CH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647804"/>
              </p:ext>
            </p:extLst>
          </p:nvPr>
        </p:nvGraphicFramePr>
        <p:xfrm>
          <a:off x="601663" y="2322513"/>
          <a:ext cx="7953375" cy="212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8" name="CS ChemDraw Drawing" r:id="rId3" imgW="7953524" imgH="2125710" progId="ChemDraw.Document.6.0">
                  <p:embed/>
                </p:oleObj>
              </mc:Choice>
              <mc:Fallback>
                <p:oleObj name="CS ChemDraw Drawing" r:id="rId3" imgW="7953524" imgH="21257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1663" y="2322513"/>
                        <a:ext cx="7953375" cy="2125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9552" y="1556792"/>
            <a:ext cx="769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i="1" dirty="0" err="1" smtClean="0"/>
              <a:t>Gaunt</a:t>
            </a:r>
            <a:r>
              <a:rPr lang="fr-CH" b="1" i="1" dirty="0" smtClean="0"/>
              <a:t>, 2008</a:t>
            </a:r>
            <a:r>
              <a:rPr lang="fr-CH" i="1" dirty="0" smtClean="0"/>
              <a:t> : by C-H </a:t>
            </a:r>
            <a:r>
              <a:rPr lang="fr-CH" i="1" dirty="0" err="1" smtClean="0"/>
              <a:t>borylation</a:t>
            </a:r>
            <a:r>
              <a:rPr lang="fr-CH" i="1" dirty="0" smtClean="0"/>
              <a:t>/Suzuki </a:t>
            </a:r>
            <a:r>
              <a:rPr lang="fr-CH" i="1" dirty="0" err="1" smtClean="0"/>
              <a:t>coupling</a:t>
            </a:r>
            <a:r>
              <a:rPr lang="fr-CH" i="1" dirty="0" smtClean="0"/>
              <a:t> and </a:t>
            </a:r>
            <a:r>
              <a:rPr lang="fr-CH" i="1" dirty="0" err="1" smtClean="0"/>
              <a:t>oxidative</a:t>
            </a:r>
            <a:r>
              <a:rPr lang="fr-CH" i="1" dirty="0" smtClean="0"/>
              <a:t> </a:t>
            </a:r>
            <a:r>
              <a:rPr lang="fr-CH" i="1" dirty="0" err="1" smtClean="0"/>
              <a:t>cyclization</a:t>
            </a:r>
            <a:endParaRPr lang="fr-CH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82B8-7906-4974-B2DA-1ED1C673787E}" type="slidenum">
              <a:rPr lang="fr-CH" smtClean="0"/>
              <a:t>20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7193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Total </a:t>
            </a:r>
            <a:r>
              <a:rPr lang="fr-CH" dirty="0" err="1" smtClean="0"/>
              <a:t>synthesis</a:t>
            </a:r>
            <a:r>
              <a:rPr lang="fr-CH" dirty="0" smtClean="0"/>
              <a:t> of </a:t>
            </a:r>
            <a:r>
              <a:rPr lang="fr-CH" dirty="0" err="1" smtClean="0"/>
              <a:t>rhazinicine</a:t>
            </a:r>
            <a:endParaRPr lang="fr-CH" dirty="0"/>
          </a:p>
        </p:txBody>
      </p:sp>
      <p:sp>
        <p:nvSpPr>
          <p:cNvPr id="3" name="Rectangle 2"/>
          <p:cNvSpPr/>
          <p:nvPr/>
        </p:nvSpPr>
        <p:spPr>
          <a:xfrm>
            <a:off x="251520" y="6165304"/>
            <a:ext cx="66247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dirty="0" smtClean="0"/>
              <a:t>Le </a:t>
            </a:r>
            <a:r>
              <a:rPr lang="fr-CH" sz="1100" dirty="0" err="1" smtClean="0"/>
              <a:t>Floc’h</a:t>
            </a:r>
            <a:r>
              <a:rPr lang="fr-CH" sz="1100" dirty="0" smtClean="0"/>
              <a:t>, D.; </a:t>
            </a:r>
            <a:r>
              <a:rPr lang="fr-CH" sz="1100" dirty="0" err="1" smtClean="0"/>
              <a:t>Gouault</a:t>
            </a:r>
            <a:r>
              <a:rPr lang="fr-CH" sz="1100" dirty="0" smtClean="0"/>
              <a:t>, N.; David, M.; van de </a:t>
            </a:r>
            <a:r>
              <a:rPr lang="fr-CH" sz="1100" dirty="0" err="1" smtClean="0"/>
              <a:t>Weghe</a:t>
            </a:r>
            <a:r>
              <a:rPr lang="fr-CH" sz="1100" dirty="0" smtClean="0"/>
              <a:t>, P</a:t>
            </a:r>
            <a:r>
              <a:rPr lang="fr-CH" sz="1100" i="1" dirty="0" smtClean="0"/>
              <a:t>. ARKIVOC </a:t>
            </a:r>
            <a:r>
              <a:rPr lang="fr-CH" sz="1100" b="1" dirty="0" smtClean="0"/>
              <a:t>2010</a:t>
            </a:r>
            <a:r>
              <a:rPr lang="fr-CH" sz="1100" dirty="0" smtClean="0"/>
              <a:t>, 247-259.</a:t>
            </a:r>
          </a:p>
          <a:p>
            <a:r>
              <a:rPr lang="fr-CH" sz="1100" dirty="0" smtClean="0"/>
              <a:t>Beck, E.M.; </a:t>
            </a:r>
            <a:r>
              <a:rPr lang="fr-CH" sz="1100" dirty="0" err="1" smtClean="0"/>
              <a:t>Hatley</a:t>
            </a:r>
            <a:r>
              <a:rPr lang="fr-CH" sz="1100" dirty="0" smtClean="0"/>
              <a:t>, R.; </a:t>
            </a:r>
            <a:r>
              <a:rPr lang="fr-CH" sz="1100" dirty="0" err="1" smtClean="0"/>
              <a:t>Gaunt</a:t>
            </a:r>
            <a:r>
              <a:rPr lang="fr-CH" sz="1100" dirty="0" smtClean="0"/>
              <a:t>, M.J. </a:t>
            </a:r>
            <a:r>
              <a:rPr lang="fr-CH" sz="1100" i="1" dirty="0" err="1" smtClean="0"/>
              <a:t>Angew</a:t>
            </a:r>
            <a:r>
              <a:rPr lang="fr-CH" sz="1100" i="1" dirty="0" smtClean="0"/>
              <a:t>. </a:t>
            </a:r>
            <a:r>
              <a:rPr lang="fr-CH" sz="1100" i="1" dirty="0" err="1" smtClean="0"/>
              <a:t>Chem</a:t>
            </a:r>
            <a:r>
              <a:rPr lang="fr-CH" sz="1100" i="1" dirty="0" smtClean="0"/>
              <a:t>. Int. Ed</a:t>
            </a:r>
            <a:r>
              <a:rPr lang="fr-CH" sz="1100" dirty="0" smtClean="0"/>
              <a:t>. </a:t>
            </a:r>
            <a:r>
              <a:rPr lang="fr-CH" sz="1100" b="1" dirty="0" smtClean="0"/>
              <a:t>2008</a:t>
            </a:r>
            <a:r>
              <a:rPr lang="fr-CH" sz="1100" dirty="0" smtClean="0"/>
              <a:t>, </a:t>
            </a:r>
            <a:r>
              <a:rPr lang="fr-CH" sz="1100" i="1" dirty="0" smtClean="0"/>
              <a:t>47</a:t>
            </a:r>
            <a:r>
              <a:rPr lang="fr-CH" sz="1100" dirty="0" smtClean="0"/>
              <a:t>, 3004-3007.</a:t>
            </a:r>
          </a:p>
          <a:p>
            <a:r>
              <a:rPr lang="fr-CH" sz="1100" dirty="0" err="1" smtClean="0"/>
              <a:t>Also</a:t>
            </a:r>
            <a:r>
              <a:rPr lang="fr-CH" sz="1100" dirty="0" smtClean="0"/>
              <a:t> in 2011 : Liao, X.; Stanley, L.M.; </a:t>
            </a:r>
            <a:r>
              <a:rPr lang="fr-CH" sz="1100" dirty="0" err="1" smtClean="0"/>
              <a:t>Hartwig</a:t>
            </a:r>
            <a:r>
              <a:rPr lang="fr-CH" sz="1100" dirty="0" smtClean="0"/>
              <a:t>, J.F. </a:t>
            </a:r>
            <a:r>
              <a:rPr lang="fr-CH" sz="1100" i="1" dirty="0" smtClean="0"/>
              <a:t>J. Am. </a:t>
            </a:r>
            <a:r>
              <a:rPr lang="fr-CH" sz="1100" i="1" dirty="0" err="1" smtClean="0"/>
              <a:t>Chem</a:t>
            </a:r>
            <a:r>
              <a:rPr lang="fr-CH" sz="1100" i="1" dirty="0" smtClean="0"/>
              <a:t>. Soc</a:t>
            </a:r>
            <a:r>
              <a:rPr lang="fr-CH" sz="1100" dirty="0" smtClean="0"/>
              <a:t>. </a:t>
            </a:r>
            <a:r>
              <a:rPr lang="fr-CH" sz="1100" b="1" dirty="0" smtClean="0"/>
              <a:t>2011</a:t>
            </a:r>
            <a:r>
              <a:rPr lang="fr-CH" sz="1100" dirty="0" smtClean="0"/>
              <a:t>, </a:t>
            </a:r>
            <a:r>
              <a:rPr lang="fr-CH" sz="1100" i="1" dirty="0" smtClean="0"/>
              <a:t>133</a:t>
            </a:r>
            <a:r>
              <a:rPr lang="fr-CH" sz="1100" dirty="0" smtClean="0"/>
              <a:t>, 2088-2091.</a:t>
            </a:r>
            <a:endParaRPr lang="fr-CH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046888"/>
              </p:ext>
            </p:extLst>
          </p:nvPr>
        </p:nvGraphicFramePr>
        <p:xfrm>
          <a:off x="773113" y="2060848"/>
          <a:ext cx="7608887" cy="391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0" name="CS ChemDraw Drawing" r:id="rId3" imgW="7608835" imgH="3913380" progId="ChemDraw.Document.6.0">
                  <p:embed/>
                </p:oleObj>
              </mc:Choice>
              <mc:Fallback>
                <p:oleObj name="CS ChemDraw Drawing" r:id="rId3" imgW="7608835" imgH="3913380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13" y="2060848"/>
                        <a:ext cx="7608887" cy="3913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9552" y="1556792"/>
            <a:ext cx="769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i="1" dirty="0" err="1" smtClean="0"/>
              <a:t>Gaunt</a:t>
            </a:r>
            <a:r>
              <a:rPr lang="fr-CH" b="1" i="1" dirty="0" smtClean="0"/>
              <a:t>, 2008</a:t>
            </a:r>
            <a:r>
              <a:rPr lang="fr-CH" i="1" dirty="0" smtClean="0"/>
              <a:t> : by C-H </a:t>
            </a:r>
            <a:r>
              <a:rPr lang="fr-CH" i="1" dirty="0" err="1" smtClean="0"/>
              <a:t>borylation</a:t>
            </a:r>
            <a:r>
              <a:rPr lang="fr-CH" i="1" dirty="0" smtClean="0"/>
              <a:t>/Suzuki </a:t>
            </a:r>
            <a:r>
              <a:rPr lang="fr-CH" i="1" dirty="0" err="1" smtClean="0"/>
              <a:t>coupling</a:t>
            </a:r>
            <a:r>
              <a:rPr lang="fr-CH" i="1" dirty="0" smtClean="0"/>
              <a:t> and </a:t>
            </a:r>
            <a:r>
              <a:rPr lang="fr-CH" i="1" dirty="0" err="1" smtClean="0"/>
              <a:t>oxidative</a:t>
            </a:r>
            <a:r>
              <a:rPr lang="fr-CH" i="1" dirty="0" smtClean="0"/>
              <a:t> </a:t>
            </a:r>
            <a:r>
              <a:rPr lang="fr-CH" i="1" dirty="0" err="1" smtClean="0"/>
              <a:t>cyclization</a:t>
            </a:r>
            <a:endParaRPr lang="fr-CH" i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82B8-7906-4974-B2DA-1ED1C673787E}" type="slidenum">
              <a:rPr lang="fr-CH" smtClean="0"/>
              <a:t>21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5265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0600"/>
          </a:xfrm>
        </p:spPr>
        <p:txBody>
          <a:bodyPr/>
          <a:lstStyle/>
          <a:p>
            <a:r>
              <a:rPr lang="fr-CH" dirty="0" err="1" smtClean="0"/>
              <a:t>Synthesis</a:t>
            </a:r>
            <a:r>
              <a:rPr lang="fr-CH" dirty="0" smtClean="0"/>
              <a:t> of (+)-</a:t>
            </a:r>
            <a:r>
              <a:rPr lang="fr-CH" dirty="0" err="1" smtClean="0"/>
              <a:t>lithospermic</a:t>
            </a:r>
            <a:r>
              <a:rPr lang="fr-CH" dirty="0" smtClean="0"/>
              <a:t> </a:t>
            </a:r>
            <a:r>
              <a:rPr lang="fr-CH" dirty="0" err="1" smtClean="0"/>
              <a:t>acid</a:t>
            </a:r>
            <a:endParaRPr lang="fr-CH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829350"/>
              </p:ext>
            </p:extLst>
          </p:nvPr>
        </p:nvGraphicFramePr>
        <p:xfrm>
          <a:off x="3203848" y="1988840"/>
          <a:ext cx="2697163" cy="213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6" name="CS ChemDraw Drawing" r:id="rId3" imgW="2697007" imgH="2139480" progId="ChemDraw.Document.6.0">
                  <p:embed/>
                </p:oleObj>
              </mc:Choice>
              <mc:Fallback>
                <p:oleObj name="CS ChemDraw Drawing" r:id="rId3" imgW="2697007" imgH="21394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3848" y="1988840"/>
                        <a:ext cx="2697163" cy="2139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5576" y="4653136"/>
            <a:ext cx="70711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Isolated</a:t>
            </a:r>
            <a:r>
              <a:rPr lang="fr-CH" dirty="0" smtClean="0"/>
              <a:t> in 1975. Active component of </a:t>
            </a:r>
            <a:r>
              <a:rPr lang="fr-CH" dirty="0" err="1" smtClean="0"/>
              <a:t>traditional</a:t>
            </a:r>
            <a:r>
              <a:rPr lang="fr-CH" dirty="0" smtClean="0"/>
              <a:t> </a:t>
            </a:r>
            <a:r>
              <a:rPr lang="fr-CH" dirty="0" err="1" smtClean="0"/>
              <a:t>herbs</a:t>
            </a:r>
            <a:r>
              <a:rPr lang="fr-CH" dirty="0" smtClean="0"/>
              <a:t>.</a:t>
            </a:r>
          </a:p>
          <a:p>
            <a:r>
              <a:rPr lang="fr-CH" dirty="0" err="1" smtClean="0"/>
              <a:t>Potent</a:t>
            </a:r>
            <a:r>
              <a:rPr lang="fr-CH" dirty="0" smtClean="0"/>
              <a:t> and </a:t>
            </a:r>
            <a:r>
              <a:rPr lang="fr-CH" dirty="0" err="1" smtClean="0"/>
              <a:t>nontoxic</a:t>
            </a:r>
            <a:r>
              <a:rPr lang="fr-CH" dirty="0" smtClean="0"/>
              <a:t> </a:t>
            </a:r>
            <a:r>
              <a:rPr lang="fr-CH" dirty="0" err="1" smtClean="0"/>
              <a:t>anti-HIV</a:t>
            </a:r>
            <a:r>
              <a:rPr lang="fr-CH" dirty="0" smtClean="0"/>
              <a:t> </a:t>
            </a:r>
            <a:r>
              <a:rPr lang="fr-CH" dirty="0" err="1" smtClean="0"/>
              <a:t>activity</a:t>
            </a:r>
            <a:r>
              <a:rPr lang="fr-CH" dirty="0" smtClean="0"/>
              <a:t>.</a:t>
            </a:r>
          </a:p>
          <a:p>
            <a:r>
              <a:rPr lang="fr-CH" dirty="0" err="1" smtClean="0"/>
              <a:t>Synthetic</a:t>
            </a:r>
            <a:r>
              <a:rPr lang="fr-CH" dirty="0" smtClean="0"/>
              <a:t> challenge : </a:t>
            </a:r>
            <a:r>
              <a:rPr lang="fr-CH" dirty="0" err="1" smtClean="0"/>
              <a:t>appropriate</a:t>
            </a:r>
            <a:r>
              <a:rPr lang="fr-CH" dirty="0" smtClean="0"/>
              <a:t> </a:t>
            </a:r>
            <a:r>
              <a:rPr lang="fr-CH" dirty="0" err="1" smtClean="0"/>
              <a:t>protecting</a:t>
            </a:r>
            <a:r>
              <a:rPr lang="fr-CH" dirty="0" smtClean="0"/>
              <a:t> group </a:t>
            </a:r>
            <a:r>
              <a:rPr lang="fr-CH" dirty="0" err="1" smtClean="0"/>
              <a:t>strategy</a:t>
            </a:r>
            <a:r>
              <a:rPr lang="fr-CH" dirty="0" smtClean="0"/>
              <a:t> </a:t>
            </a:r>
            <a:r>
              <a:rPr lang="fr-CH" dirty="0" err="1" smtClean="0"/>
              <a:t>required</a:t>
            </a:r>
            <a:r>
              <a:rPr lang="fr-CH" dirty="0" smtClean="0"/>
              <a:t>.</a:t>
            </a:r>
          </a:p>
          <a:p>
            <a:endParaRPr lang="fr-CH" dirty="0"/>
          </a:p>
          <a:p>
            <a:r>
              <a:rPr lang="fr-CH" dirty="0" smtClean="0"/>
              <a:t>First </a:t>
            </a:r>
            <a:r>
              <a:rPr lang="fr-CH" dirty="0" err="1" smtClean="0"/>
              <a:t>synthesis</a:t>
            </a:r>
            <a:r>
              <a:rPr lang="fr-CH" dirty="0" smtClean="0"/>
              <a:t> : by </a:t>
            </a:r>
            <a:r>
              <a:rPr lang="fr-CH" dirty="0" err="1" smtClean="0"/>
              <a:t>Ellman</a:t>
            </a:r>
            <a:r>
              <a:rPr lang="fr-CH" dirty="0" smtClean="0"/>
              <a:t> and Bergman in 2005</a:t>
            </a:r>
          </a:p>
          <a:p>
            <a:r>
              <a:rPr lang="fr-CH" dirty="0" smtClean="0"/>
              <a:t>	            by </a:t>
            </a:r>
            <a:r>
              <a:rPr lang="fr-CH" dirty="0" err="1" smtClean="0"/>
              <a:t>Yu</a:t>
            </a:r>
            <a:r>
              <a:rPr lang="fr-CH" dirty="0" smtClean="0"/>
              <a:t> in 2011</a:t>
            </a:r>
            <a:endParaRPr lang="fr-CH" dirty="0"/>
          </a:p>
        </p:txBody>
      </p:sp>
      <p:sp>
        <p:nvSpPr>
          <p:cNvPr id="5" name="Rectangle 4"/>
          <p:cNvSpPr/>
          <p:nvPr/>
        </p:nvSpPr>
        <p:spPr>
          <a:xfrm>
            <a:off x="251520" y="6479758"/>
            <a:ext cx="77048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dirty="0" err="1" smtClean="0"/>
              <a:t>O’Malley</a:t>
            </a:r>
            <a:r>
              <a:rPr lang="fr-CH" sz="1100" dirty="0" smtClean="0"/>
              <a:t>, S.J.; Tan, K.L.; </a:t>
            </a:r>
            <a:r>
              <a:rPr lang="fr-CH" sz="1100" dirty="0" err="1" smtClean="0"/>
              <a:t>Watzke</a:t>
            </a:r>
            <a:r>
              <a:rPr lang="fr-CH" sz="1100" dirty="0" smtClean="0"/>
              <a:t>, T.; Bergman, R.G.; </a:t>
            </a:r>
            <a:r>
              <a:rPr lang="fr-CH" sz="1100" dirty="0" err="1" smtClean="0"/>
              <a:t>Ellman</a:t>
            </a:r>
            <a:r>
              <a:rPr lang="fr-CH" sz="1100" dirty="0" smtClean="0"/>
              <a:t>, J.. </a:t>
            </a:r>
            <a:r>
              <a:rPr lang="fr-CH" sz="1100" i="1" dirty="0" smtClean="0"/>
              <a:t>J. Am. </a:t>
            </a:r>
            <a:r>
              <a:rPr lang="fr-CH" sz="1100" i="1" dirty="0" err="1" smtClean="0"/>
              <a:t>Chem</a:t>
            </a:r>
            <a:r>
              <a:rPr lang="fr-CH" sz="1100" i="1" dirty="0" smtClean="0"/>
              <a:t>. Soc</a:t>
            </a:r>
            <a:r>
              <a:rPr lang="fr-CH" sz="1100" dirty="0" smtClean="0"/>
              <a:t>. </a:t>
            </a:r>
            <a:r>
              <a:rPr lang="fr-CH" sz="1100" b="1" dirty="0" smtClean="0"/>
              <a:t>2005</a:t>
            </a:r>
            <a:r>
              <a:rPr lang="fr-CH" sz="1100" dirty="0" smtClean="0"/>
              <a:t>, </a:t>
            </a:r>
            <a:r>
              <a:rPr lang="fr-CH" sz="1100" i="1" dirty="0" smtClean="0"/>
              <a:t>127</a:t>
            </a:r>
            <a:r>
              <a:rPr lang="fr-CH" sz="1100" dirty="0" smtClean="0"/>
              <a:t>, 13496-13497..</a:t>
            </a:r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82B8-7906-4974-B2DA-1ED1C673787E}" type="slidenum">
              <a:rPr lang="fr-CH" smtClean="0"/>
              <a:t>22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9964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0600"/>
          </a:xfrm>
        </p:spPr>
        <p:txBody>
          <a:bodyPr/>
          <a:lstStyle/>
          <a:p>
            <a:r>
              <a:rPr lang="fr-CH" dirty="0" err="1" smtClean="0"/>
              <a:t>Synthesis</a:t>
            </a:r>
            <a:r>
              <a:rPr lang="fr-CH" dirty="0" smtClean="0"/>
              <a:t> of (+)-</a:t>
            </a:r>
            <a:r>
              <a:rPr lang="fr-CH" dirty="0" err="1" smtClean="0"/>
              <a:t>lithospermic</a:t>
            </a:r>
            <a:r>
              <a:rPr lang="fr-CH" dirty="0" smtClean="0"/>
              <a:t> </a:t>
            </a:r>
            <a:r>
              <a:rPr lang="fr-CH" dirty="0" err="1" smtClean="0"/>
              <a:t>acid</a:t>
            </a:r>
            <a:endParaRPr lang="fr-CH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998938"/>
              </p:ext>
            </p:extLst>
          </p:nvPr>
        </p:nvGraphicFramePr>
        <p:xfrm>
          <a:off x="395288" y="1925638"/>
          <a:ext cx="8145462" cy="392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2" name="CS ChemDraw Drawing" r:id="rId3" imgW="8145319" imgH="3928500" progId="ChemDraw.Document.6.0">
                  <p:embed/>
                </p:oleObj>
              </mc:Choice>
              <mc:Fallback>
                <p:oleObj name="CS ChemDraw Drawing" r:id="rId3" imgW="8145319" imgH="39285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288" y="1925638"/>
                        <a:ext cx="8145462" cy="3929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1556792"/>
            <a:ext cx="6583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i="1" dirty="0" err="1" smtClean="0"/>
              <a:t>Ellman</a:t>
            </a:r>
            <a:r>
              <a:rPr lang="fr-CH" b="1" i="1" dirty="0" smtClean="0"/>
              <a:t> and Bergman, 2005</a:t>
            </a:r>
            <a:r>
              <a:rPr lang="fr-CH" i="1" dirty="0" smtClean="0"/>
              <a:t> : by C-H activation/</a:t>
            </a:r>
            <a:r>
              <a:rPr lang="fr-CH" i="1" dirty="0" err="1" smtClean="0"/>
              <a:t>hydroarylation</a:t>
            </a:r>
            <a:endParaRPr lang="fr-CH" i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251520" y="6479758"/>
            <a:ext cx="77048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dirty="0" err="1" smtClean="0"/>
              <a:t>O’Malley</a:t>
            </a:r>
            <a:r>
              <a:rPr lang="fr-CH" sz="1100" dirty="0" smtClean="0"/>
              <a:t>, S.J.; Tan, K.L.; </a:t>
            </a:r>
            <a:r>
              <a:rPr lang="fr-CH" sz="1100" dirty="0" err="1" smtClean="0"/>
              <a:t>Watzke</a:t>
            </a:r>
            <a:r>
              <a:rPr lang="fr-CH" sz="1100" dirty="0" smtClean="0"/>
              <a:t>, T.; Bergman, R.G.; </a:t>
            </a:r>
            <a:r>
              <a:rPr lang="fr-CH" sz="1100" dirty="0" err="1" smtClean="0"/>
              <a:t>Ellman</a:t>
            </a:r>
            <a:r>
              <a:rPr lang="fr-CH" sz="1100" dirty="0" smtClean="0"/>
              <a:t>, J.. </a:t>
            </a:r>
            <a:r>
              <a:rPr lang="fr-CH" sz="1100" i="1" dirty="0" smtClean="0"/>
              <a:t>J. Am. </a:t>
            </a:r>
            <a:r>
              <a:rPr lang="fr-CH" sz="1100" i="1" dirty="0" err="1" smtClean="0"/>
              <a:t>Chem</a:t>
            </a:r>
            <a:r>
              <a:rPr lang="fr-CH" sz="1100" i="1" dirty="0" smtClean="0"/>
              <a:t>. Soc</a:t>
            </a:r>
            <a:r>
              <a:rPr lang="fr-CH" sz="1100" dirty="0" smtClean="0"/>
              <a:t>. </a:t>
            </a:r>
            <a:r>
              <a:rPr lang="fr-CH" sz="1100" b="1" dirty="0" smtClean="0"/>
              <a:t>2005</a:t>
            </a:r>
            <a:r>
              <a:rPr lang="fr-CH" sz="1100" dirty="0" smtClean="0"/>
              <a:t>, </a:t>
            </a:r>
            <a:r>
              <a:rPr lang="fr-CH" sz="1100" i="1" dirty="0" smtClean="0"/>
              <a:t>127</a:t>
            </a:r>
            <a:r>
              <a:rPr lang="fr-CH" sz="1100" dirty="0" smtClean="0"/>
              <a:t>, 13496-13497..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82B8-7906-4974-B2DA-1ED1C673787E}" type="slidenum">
              <a:rPr lang="fr-CH" smtClean="0"/>
              <a:t>23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0466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0600"/>
          </a:xfrm>
        </p:spPr>
        <p:txBody>
          <a:bodyPr/>
          <a:lstStyle/>
          <a:p>
            <a:r>
              <a:rPr lang="fr-CH" dirty="0" err="1" smtClean="0"/>
              <a:t>Synthesis</a:t>
            </a:r>
            <a:r>
              <a:rPr lang="fr-CH" dirty="0" smtClean="0"/>
              <a:t> of (+)-</a:t>
            </a:r>
            <a:r>
              <a:rPr lang="fr-CH" dirty="0" err="1" smtClean="0"/>
              <a:t>lithospermic</a:t>
            </a:r>
            <a:r>
              <a:rPr lang="fr-CH" dirty="0" smtClean="0"/>
              <a:t> </a:t>
            </a:r>
            <a:r>
              <a:rPr lang="fr-CH" dirty="0" err="1" smtClean="0"/>
              <a:t>acid</a:t>
            </a:r>
            <a:endParaRPr lang="fr-CH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556792"/>
            <a:ext cx="6583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i="1" dirty="0" err="1" smtClean="0"/>
              <a:t>Ellman</a:t>
            </a:r>
            <a:r>
              <a:rPr lang="fr-CH" b="1" i="1" dirty="0" smtClean="0"/>
              <a:t> and Bergman, 2005</a:t>
            </a:r>
            <a:r>
              <a:rPr lang="fr-CH" i="1" dirty="0" smtClean="0"/>
              <a:t> : by C-H activation/</a:t>
            </a:r>
            <a:r>
              <a:rPr lang="fr-CH" i="1" dirty="0" err="1" smtClean="0"/>
              <a:t>hydroarylation</a:t>
            </a:r>
            <a:endParaRPr lang="fr-CH" i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251520" y="6479758"/>
            <a:ext cx="77048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dirty="0" err="1" smtClean="0"/>
              <a:t>O’Malley</a:t>
            </a:r>
            <a:r>
              <a:rPr lang="fr-CH" sz="1100" dirty="0" smtClean="0"/>
              <a:t>, S.J.; Tan, K.L.; </a:t>
            </a:r>
            <a:r>
              <a:rPr lang="fr-CH" sz="1100" dirty="0" err="1" smtClean="0"/>
              <a:t>Watzke</a:t>
            </a:r>
            <a:r>
              <a:rPr lang="fr-CH" sz="1100" dirty="0" smtClean="0"/>
              <a:t>, T.; Bergman, R.G.; </a:t>
            </a:r>
            <a:r>
              <a:rPr lang="fr-CH" sz="1100" dirty="0" err="1" smtClean="0"/>
              <a:t>Ellman</a:t>
            </a:r>
            <a:r>
              <a:rPr lang="fr-CH" sz="1100" dirty="0" smtClean="0"/>
              <a:t>, J.. </a:t>
            </a:r>
            <a:r>
              <a:rPr lang="fr-CH" sz="1100" i="1" dirty="0" smtClean="0"/>
              <a:t>J. Am. </a:t>
            </a:r>
            <a:r>
              <a:rPr lang="fr-CH" sz="1100" i="1" dirty="0" err="1" smtClean="0"/>
              <a:t>Chem</a:t>
            </a:r>
            <a:r>
              <a:rPr lang="fr-CH" sz="1100" i="1" dirty="0" smtClean="0"/>
              <a:t>. Soc</a:t>
            </a:r>
            <a:r>
              <a:rPr lang="fr-CH" sz="1100" dirty="0" smtClean="0"/>
              <a:t>. </a:t>
            </a:r>
            <a:r>
              <a:rPr lang="fr-CH" sz="1100" b="1" dirty="0" smtClean="0"/>
              <a:t>2005</a:t>
            </a:r>
            <a:r>
              <a:rPr lang="fr-CH" sz="1100" dirty="0" smtClean="0"/>
              <a:t>, </a:t>
            </a:r>
            <a:r>
              <a:rPr lang="fr-CH" sz="1100" i="1" dirty="0" smtClean="0"/>
              <a:t>127</a:t>
            </a:r>
            <a:r>
              <a:rPr lang="fr-CH" sz="1100" dirty="0" smtClean="0"/>
              <a:t>, 13496-13497..</a:t>
            </a:r>
            <a:endParaRPr lang="fr-CH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222620"/>
              </p:ext>
            </p:extLst>
          </p:nvPr>
        </p:nvGraphicFramePr>
        <p:xfrm>
          <a:off x="754063" y="2005013"/>
          <a:ext cx="7429500" cy="423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7" name="CS ChemDraw Drawing" r:id="rId3" imgW="7429196" imgH="4231710" progId="ChemDraw.Document.6.0">
                  <p:embed/>
                </p:oleObj>
              </mc:Choice>
              <mc:Fallback>
                <p:oleObj name="CS ChemDraw Drawing" r:id="rId3" imgW="7429196" imgH="4231710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3" y="2005013"/>
                        <a:ext cx="7429500" cy="423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82B8-7906-4974-B2DA-1ED1C673787E}" type="slidenum">
              <a:rPr lang="fr-CH" smtClean="0"/>
              <a:t>24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8877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0600"/>
          </a:xfrm>
        </p:spPr>
        <p:txBody>
          <a:bodyPr/>
          <a:lstStyle/>
          <a:p>
            <a:r>
              <a:rPr lang="fr-CH" dirty="0" err="1" smtClean="0"/>
              <a:t>Synthesis</a:t>
            </a:r>
            <a:r>
              <a:rPr lang="fr-CH" dirty="0" smtClean="0"/>
              <a:t> of (+)-</a:t>
            </a:r>
            <a:r>
              <a:rPr lang="fr-CH" dirty="0" err="1" smtClean="0"/>
              <a:t>lithospermic</a:t>
            </a:r>
            <a:r>
              <a:rPr lang="fr-CH" dirty="0" smtClean="0"/>
              <a:t> </a:t>
            </a:r>
            <a:r>
              <a:rPr lang="fr-CH" dirty="0" err="1" smtClean="0"/>
              <a:t>acid</a:t>
            </a:r>
            <a:endParaRPr lang="fr-CH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492167"/>
              </p:ext>
            </p:extLst>
          </p:nvPr>
        </p:nvGraphicFramePr>
        <p:xfrm>
          <a:off x="179388" y="2819400"/>
          <a:ext cx="8716962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8" name="CS ChemDraw Drawing" r:id="rId3" imgW="8716920" imgH="2314440" progId="ChemDraw.Document.6.0">
                  <p:embed/>
                </p:oleObj>
              </mc:Choice>
              <mc:Fallback>
                <p:oleObj name="CS ChemDraw Drawing" r:id="rId3" imgW="8716920" imgH="23144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388" y="2819400"/>
                        <a:ext cx="8716962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1556792"/>
            <a:ext cx="6583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i="1" dirty="0" err="1" smtClean="0"/>
              <a:t>Ellman</a:t>
            </a:r>
            <a:r>
              <a:rPr lang="fr-CH" b="1" i="1" dirty="0" smtClean="0"/>
              <a:t> and Bergman, 2005</a:t>
            </a:r>
            <a:r>
              <a:rPr lang="fr-CH" i="1" dirty="0" smtClean="0"/>
              <a:t> : by C-H activation/</a:t>
            </a:r>
            <a:r>
              <a:rPr lang="fr-CH" i="1" dirty="0" err="1" smtClean="0"/>
              <a:t>hydroarylation</a:t>
            </a:r>
            <a:endParaRPr lang="fr-CH" i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251520" y="6479758"/>
            <a:ext cx="77048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dirty="0" err="1" smtClean="0"/>
              <a:t>O’Malley</a:t>
            </a:r>
            <a:r>
              <a:rPr lang="fr-CH" sz="1100" dirty="0" smtClean="0"/>
              <a:t>, S.J.; Tan, K.L.; </a:t>
            </a:r>
            <a:r>
              <a:rPr lang="fr-CH" sz="1100" dirty="0" err="1" smtClean="0"/>
              <a:t>Watzke</a:t>
            </a:r>
            <a:r>
              <a:rPr lang="fr-CH" sz="1100" dirty="0" smtClean="0"/>
              <a:t>, T.; Bergman, R.G.; </a:t>
            </a:r>
            <a:r>
              <a:rPr lang="fr-CH" sz="1100" dirty="0" err="1" smtClean="0"/>
              <a:t>Ellman</a:t>
            </a:r>
            <a:r>
              <a:rPr lang="fr-CH" sz="1100" dirty="0" smtClean="0"/>
              <a:t>, J.. </a:t>
            </a:r>
            <a:r>
              <a:rPr lang="fr-CH" sz="1100" i="1" dirty="0" smtClean="0"/>
              <a:t>J. Am. </a:t>
            </a:r>
            <a:r>
              <a:rPr lang="fr-CH" sz="1100" i="1" dirty="0" err="1" smtClean="0"/>
              <a:t>Chem</a:t>
            </a:r>
            <a:r>
              <a:rPr lang="fr-CH" sz="1100" i="1" dirty="0" smtClean="0"/>
              <a:t>. Soc</a:t>
            </a:r>
            <a:r>
              <a:rPr lang="fr-CH" sz="1100" dirty="0" smtClean="0"/>
              <a:t>. </a:t>
            </a:r>
            <a:r>
              <a:rPr lang="fr-CH" sz="1100" b="1" dirty="0" smtClean="0"/>
              <a:t>2005</a:t>
            </a:r>
            <a:r>
              <a:rPr lang="fr-CH" sz="1100" dirty="0" smtClean="0"/>
              <a:t>, </a:t>
            </a:r>
            <a:r>
              <a:rPr lang="fr-CH" sz="1100" i="1" dirty="0" smtClean="0"/>
              <a:t>127</a:t>
            </a:r>
            <a:r>
              <a:rPr lang="fr-CH" sz="1100" dirty="0" smtClean="0"/>
              <a:t>, 13496-13497..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82B8-7906-4974-B2DA-1ED1C673787E}" type="slidenum">
              <a:rPr lang="fr-CH" smtClean="0"/>
              <a:t>25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6129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0600"/>
          </a:xfrm>
        </p:spPr>
        <p:txBody>
          <a:bodyPr/>
          <a:lstStyle/>
          <a:p>
            <a:r>
              <a:rPr lang="fr-CH" dirty="0" err="1" smtClean="0"/>
              <a:t>Synthesis</a:t>
            </a:r>
            <a:r>
              <a:rPr lang="fr-CH" dirty="0" smtClean="0"/>
              <a:t> of (+)-</a:t>
            </a:r>
            <a:r>
              <a:rPr lang="fr-CH" dirty="0" err="1" smtClean="0"/>
              <a:t>lithospermic</a:t>
            </a:r>
            <a:r>
              <a:rPr lang="fr-CH" dirty="0" smtClean="0"/>
              <a:t> </a:t>
            </a:r>
            <a:r>
              <a:rPr lang="fr-CH" dirty="0" err="1" smtClean="0"/>
              <a:t>acid</a:t>
            </a:r>
            <a:endParaRPr lang="fr-CH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051113"/>
              </p:ext>
            </p:extLst>
          </p:nvPr>
        </p:nvGraphicFramePr>
        <p:xfrm>
          <a:off x="487363" y="2003425"/>
          <a:ext cx="7959725" cy="416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3" name="CS ChemDraw Drawing" r:id="rId3" imgW="7959467" imgH="4163130" progId="ChemDraw.Document.6.0">
                  <p:embed/>
                </p:oleObj>
              </mc:Choice>
              <mc:Fallback>
                <p:oleObj name="CS ChemDraw Drawing" r:id="rId3" imgW="7959467" imgH="41631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7363" y="2003425"/>
                        <a:ext cx="7959725" cy="416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1556792"/>
            <a:ext cx="536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i="1" dirty="0" err="1" smtClean="0"/>
              <a:t>Yu</a:t>
            </a:r>
            <a:r>
              <a:rPr lang="fr-CH" b="1" i="1" dirty="0" smtClean="0"/>
              <a:t>, 2011</a:t>
            </a:r>
            <a:r>
              <a:rPr lang="fr-CH" i="1" dirty="0" smtClean="0"/>
              <a:t>: by C-H </a:t>
            </a:r>
            <a:r>
              <a:rPr lang="fr-CH" i="1" dirty="0" err="1" smtClean="0"/>
              <a:t>olefination</a:t>
            </a:r>
            <a:r>
              <a:rPr lang="fr-CH" i="1" dirty="0" smtClean="0"/>
              <a:t>/C-H </a:t>
            </a:r>
            <a:r>
              <a:rPr lang="fr-CH" i="1" dirty="0" err="1" smtClean="0"/>
              <a:t>carbene</a:t>
            </a:r>
            <a:r>
              <a:rPr lang="fr-CH" i="1" dirty="0" smtClean="0"/>
              <a:t> insertion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520" y="6479758"/>
            <a:ext cx="77048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dirty="0" smtClean="0"/>
              <a:t>Wang, D.-H.; </a:t>
            </a:r>
            <a:r>
              <a:rPr lang="fr-CH" sz="1100" dirty="0" err="1" smtClean="0"/>
              <a:t>Yu</a:t>
            </a:r>
            <a:r>
              <a:rPr lang="fr-CH" sz="1100" dirty="0" smtClean="0"/>
              <a:t>, J.-Q. </a:t>
            </a:r>
            <a:r>
              <a:rPr lang="fr-CH" sz="1100" i="1" dirty="0" smtClean="0"/>
              <a:t>J. Am. </a:t>
            </a:r>
            <a:r>
              <a:rPr lang="fr-CH" sz="1100" i="1" dirty="0" err="1" smtClean="0"/>
              <a:t>Chem</a:t>
            </a:r>
            <a:r>
              <a:rPr lang="fr-CH" sz="1100" i="1" dirty="0" smtClean="0"/>
              <a:t>. Soc</a:t>
            </a:r>
            <a:r>
              <a:rPr lang="fr-CH" sz="1100" dirty="0" smtClean="0"/>
              <a:t>. </a:t>
            </a:r>
            <a:r>
              <a:rPr lang="fr-CH" sz="1100" b="1" dirty="0" smtClean="0"/>
              <a:t>2011</a:t>
            </a:r>
            <a:r>
              <a:rPr lang="fr-CH" sz="1100" dirty="0" smtClean="0"/>
              <a:t>, </a:t>
            </a:r>
            <a:r>
              <a:rPr lang="fr-CH" sz="1100" i="1" dirty="0" smtClean="0"/>
              <a:t>133</a:t>
            </a:r>
            <a:r>
              <a:rPr lang="fr-CH" sz="1100" dirty="0" smtClean="0"/>
              <a:t>, 5767-5769..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82B8-7906-4974-B2DA-1ED1C673787E}" type="slidenum">
              <a:rPr lang="fr-CH" smtClean="0"/>
              <a:t>26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2892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0600"/>
          </a:xfrm>
        </p:spPr>
        <p:txBody>
          <a:bodyPr/>
          <a:lstStyle/>
          <a:p>
            <a:r>
              <a:rPr lang="fr-CH" dirty="0" err="1" smtClean="0"/>
              <a:t>Synthesis</a:t>
            </a:r>
            <a:r>
              <a:rPr lang="fr-CH" dirty="0" smtClean="0"/>
              <a:t> of (+)-</a:t>
            </a:r>
            <a:r>
              <a:rPr lang="fr-CH" dirty="0" err="1" smtClean="0"/>
              <a:t>lithospermic</a:t>
            </a:r>
            <a:r>
              <a:rPr lang="fr-CH" dirty="0" smtClean="0"/>
              <a:t> </a:t>
            </a:r>
            <a:r>
              <a:rPr lang="fr-CH" dirty="0" err="1" smtClean="0"/>
              <a:t>acid</a:t>
            </a:r>
            <a:endParaRPr lang="fr-CH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930545"/>
              </p:ext>
            </p:extLst>
          </p:nvPr>
        </p:nvGraphicFramePr>
        <p:xfrm>
          <a:off x="457200" y="2052638"/>
          <a:ext cx="8020050" cy="171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6" name="CS ChemDraw Drawing" r:id="rId3" imgW="8020517" imgH="1718550" progId="ChemDraw.Document.6.0">
                  <p:embed/>
                </p:oleObj>
              </mc:Choice>
              <mc:Fallback>
                <p:oleObj name="CS ChemDraw Drawing" r:id="rId3" imgW="8020517" imgH="17185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2052638"/>
                        <a:ext cx="8020050" cy="1719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1556792"/>
            <a:ext cx="536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i="1" dirty="0" err="1" smtClean="0"/>
              <a:t>Yu</a:t>
            </a:r>
            <a:r>
              <a:rPr lang="fr-CH" b="1" i="1" dirty="0" smtClean="0"/>
              <a:t>, 2011</a:t>
            </a:r>
            <a:r>
              <a:rPr lang="fr-CH" i="1" dirty="0" smtClean="0"/>
              <a:t>: by C-H </a:t>
            </a:r>
            <a:r>
              <a:rPr lang="fr-CH" i="1" dirty="0" err="1" smtClean="0"/>
              <a:t>olefination</a:t>
            </a:r>
            <a:r>
              <a:rPr lang="fr-CH" i="1" dirty="0" smtClean="0"/>
              <a:t>/C-H </a:t>
            </a:r>
            <a:r>
              <a:rPr lang="fr-CH" i="1" dirty="0" err="1" smtClean="0"/>
              <a:t>carbene</a:t>
            </a:r>
            <a:r>
              <a:rPr lang="fr-CH" i="1" dirty="0" smtClean="0"/>
              <a:t> insertion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520" y="6479758"/>
            <a:ext cx="77048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dirty="0" smtClean="0"/>
              <a:t>Wang, D.-H.; </a:t>
            </a:r>
            <a:r>
              <a:rPr lang="fr-CH" sz="1100" dirty="0" err="1" smtClean="0"/>
              <a:t>Yu</a:t>
            </a:r>
            <a:r>
              <a:rPr lang="fr-CH" sz="1100" dirty="0" smtClean="0"/>
              <a:t>, J.-Q. </a:t>
            </a:r>
            <a:r>
              <a:rPr lang="fr-CH" sz="1100" i="1" dirty="0" smtClean="0"/>
              <a:t>J. Am. </a:t>
            </a:r>
            <a:r>
              <a:rPr lang="fr-CH" sz="1100" i="1" dirty="0" err="1" smtClean="0"/>
              <a:t>Chem</a:t>
            </a:r>
            <a:r>
              <a:rPr lang="fr-CH" sz="1100" i="1" dirty="0" smtClean="0"/>
              <a:t>. Soc</a:t>
            </a:r>
            <a:r>
              <a:rPr lang="fr-CH" sz="1100" dirty="0" smtClean="0"/>
              <a:t>. </a:t>
            </a:r>
            <a:r>
              <a:rPr lang="fr-CH" sz="1100" b="1" dirty="0" smtClean="0"/>
              <a:t>2011</a:t>
            </a:r>
            <a:r>
              <a:rPr lang="fr-CH" sz="1100" dirty="0" smtClean="0"/>
              <a:t>, </a:t>
            </a:r>
            <a:r>
              <a:rPr lang="fr-CH" sz="1100" i="1" dirty="0" smtClean="0"/>
              <a:t>133</a:t>
            </a:r>
            <a:r>
              <a:rPr lang="fr-CH" sz="1100" dirty="0" smtClean="0"/>
              <a:t>, 5767-5769..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82B8-7906-4974-B2DA-1ED1C673787E}" type="slidenum">
              <a:rPr lang="fr-CH" smtClean="0"/>
              <a:t>27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5685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0600"/>
          </a:xfrm>
        </p:spPr>
        <p:txBody>
          <a:bodyPr/>
          <a:lstStyle/>
          <a:p>
            <a:r>
              <a:rPr lang="fr-CH" dirty="0" err="1" smtClean="0"/>
              <a:t>Synthesis</a:t>
            </a:r>
            <a:r>
              <a:rPr lang="fr-CH" dirty="0" smtClean="0"/>
              <a:t> of (+)-</a:t>
            </a:r>
            <a:r>
              <a:rPr lang="fr-CH" dirty="0" err="1" smtClean="0"/>
              <a:t>lithospermic</a:t>
            </a:r>
            <a:r>
              <a:rPr lang="fr-CH" dirty="0" smtClean="0"/>
              <a:t> </a:t>
            </a:r>
            <a:r>
              <a:rPr lang="fr-CH" dirty="0" err="1" smtClean="0"/>
              <a:t>acid</a:t>
            </a:r>
            <a:endParaRPr lang="fr-CH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782139"/>
              </p:ext>
            </p:extLst>
          </p:nvPr>
        </p:nvGraphicFramePr>
        <p:xfrm>
          <a:off x="199653" y="3395935"/>
          <a:ext cx="8332787" cy="327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7" name="CS ChemDraw Drawing" r:id="rId3" imgW="8332791" imgH="3273210" progId="ChemDraw.Document.6.0">
                  <p:embed/>
                </p:oleObj>
              </mc:Choice>
              <mc:Fallback>
                <p:oleObj name="CS ChemDraw Drawing" r:id="rId3" imgW="8332791" imgH="32732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653" y="3395935"/>
                        <a:ext cx="8332787" cy="327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1556792"/>
            <a:ext cx="536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i="1" dirty="0" err="1" smtClean="0"/>
              <a:t>Yu</a:t>
            </a:r>
            <a:r>
              <a:rPr lang="fr-CH" b="1" i="1" dirty="0" smtClean="0"/>
              <a:t>, 2011</a:t>
            </a:r>
            <a:r>
              <a:rPr lang="fr-CH" i="1" dirty="0" smtClean="0"/>
              <a:t>: by C-H </a:t>
            </a:r>
            <a:r>
              <a:rPr lang="fr-CH" i="1" dirty="0" err="1" smtClean="0"/>
              <a:t>olefination</a:t>
            </a:r>
            <a:r>
              <a:rPr lang="fr-CH" i="1" dirty="0" smtClean="0"/>
              <a:t>/C-H </a:t>
            </a:r>
            <a:r>
              <a:rPr lang="fr-CH" i="1" dirty="0" err="1" smtClean="0"/>
              <a:t>carbene</a:t>
            </a:r>
            <a:r>
              <a:rPr lang="fr-CH" i="1" dirty="0" smtClean="0"/>
              <a:t> insertion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520" y="6479758"/>
            <a:ext cx="77048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dirty="0" smtClean="0"/>
              <a:t>Wang, D.-H.; </a:t>
            </a:r>
            <a:r>
              <a:rPr lang="fr-CH" sz="1100" dirty="0" err="1" smtClean="0"/>
              <a:t>Yu</a:t>
            </a:r>
            <a:r>
              <a:rPr lang="fr-CH" sz="1100" dirty="0" smtClean="0"/>
              <a:t>, J.-Q. </a:t>
            </a:r>
            <a:r>
              <a:rPr lang="fr-CH" sz="1100" i="1" dirty="0" smtClean="0"/>
              <a:t>J. Am. </a:t>
            </a:r>
            <a:r>
              <a:rPr lang="fr-CH" sz="1100" i="1" dirty="0" err="1" smtClean="0"/>
              <a:t>Chem</a:t>
            </a:r>
            <a:r>
              <a:rPr lang="fr-CH" sz="1100" i="1" dirty="0" smtClean="0"/>
              <a:t>. Soc</a:t>
            </a:r>
            <a:r>
              <a:rPr lang="fr-CH" sz="1100" dirty="0" smtClean="0"/>
              <a:t>. </a:t>
            </a:r>
            <a:r>
              <a:rPr lang="fr-CH" sz="1100" b="1" dirty="0" smtClean="0"/>
              <a:t>2011</a:t>
            </a:r>
            <a:r>
              <a:rPr lang="fr-CH" sz="1100" dirty="0" smtClean="0"/>
              <a:t>, </a:t>
            </a:r>
            <a:r>
              <a:rPr lang="fr-CH" sz="1100" i="1" dirty="0" smtClean="0"/>
              <a:t>133</a:t>
            </a:r>
            <a:r>
              <a:rPr lang="fr-CH" sz="1100" dirty="0" smtClean="0"/>
              <a:t>, 5767-5769..</a:t>
            </a:r>
            <a:endParaRPr lang="fr-CH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930545"/>
              </p:ext>
            </p:extLst>
          </p:nvPr>
        </p:nvGraphicFramePr>
        <p:xfrm>
          <a:off x="457200" y="2052638"/>
          <a:ext cx="8020050" cy="171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8" name="CS ChemDraw Drawing" r:id="rId5" imgW="8020517" imgH="1718550" progId="ChemDraw.Document.6.0">
                  <p:embed/>
                </p:oleObj>
              </mc:Choice>
              <mc:Fallback>
                <p:oleObj name="CS ChemDraw Drawing" r:id="rId5" imgW="8020517" imgH="1718550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052638"/>
                        <a:ext cx="8020050" cy="171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82B8-7906-4974-B2DA-1ED1C673787E}" type="slidenum">
              <a:rPr lang="fr-CH" smtClean="0"/>
              <a:t>28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1728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C-h </a:t>
            </a:r>
            <a:r>
              <a:rPr lang="fr-CH" dirty="0" err="1" smtClean="0"/>
              <a:t>Functionalization</a:t>
            </a:r>
            <a:r>
              <a:rPr lang="fr-CH" dirty="0" smtClean="0"/>
              <a:t> </a:t>
            </a:r>
            <a:r>
              <a:rPr lang="fr-CH" dirty="0" err="1" smtClean="0"/>
              <a:t>through</a:t>
            </a:r>
            <a:r>
              <a:rPr lang="fr-CH" dirty="0" smtClean="0"/>
              <a:t> </a:t>
            </a:r>
            <a:r>
              <a:rPr lang="fr-CH" dirty="0" err="1" smtClean="0"/>
              <a:t>metal</a:t>
            </a:r>
            <a:r>
              <a:rPr lang="fr-CH" dirty="0" smtClean="0"/>
              <a:t> </a:t>
            </a:r>
            <a:r>
              <a:rPr lang="fr-CH" dirty="0" err="1" smtClean="0"/>
              <a:t>carbenoid</a:t>
            </a:r>
            <a:r>
              <a:rPr lang="fr-CH" dirty="0" smtClean="0"/>
              <a:t>/</a:t>
            </a:r>
            <a:r>
              <a:rPr lang="fr-CH" dirty="0" err="1" smtClean="0"/>
              <a:t>nitrenoid</a:t>
            </a:r>
            <a:endParaRPr lang="fr-C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C-C and C-N bonds formation</a:t>
            </a:r>
            <a:endParaRPr lang="fr-CH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82B8-7906-4974-B2DA-1ED1C673787E}" type="slidenum">
              <a:rPr lang="fr-CH" smtClean="0"/>
              <a:t>29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605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71913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90600"/>
          </a:xfrm>
        </p:spPr>
        <p:txBody>
          <a:bodyPr/>
          <a:lstStyle/>
          <a:p>
            <a:r>
              <a:rPr lang="fr-CH" dirty="0" smtClean="0"/>
              <a:t>New challenges in total </a:t>
            </a:r>
            <a:r>
              <a:rPr lang="fr-CH" dirty="0" err="1" smtClean="0"/>
              <a:t>synthesis</a:t>
            </a:r>
            <a:endParaRPr lang="fr-CH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6597352"/>
            <a:ext cx="41713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Nicolaoou, K.C.; Aversa, R.J</a:t>
            </a:r>
            <a:r>
              <a:rPr lang="de-DE" sz="1100" i="1" dirty="0" smtClean="0"/>
              <a:t>.  Isr</a:t>
            </a:r>
            <a:r>
              <a:rPr lang="de-DE" sz="1100" i="1" dirty="0"/>
              <a:t>. J. Chem</a:t>
            </a:r>
            <a:r>
              <a:rPr lang="de-DE" sz="1100" dirty="0"/>
              <a:t>. </a:t>
            </a:r>
            <a:r>
              <a:rPr lang="de-DE" sz="1100" b="1" dirty="0"/>
              <a:t>2011</a:t>
            </a:r>
            <a:r>
              <a:rPr lang="de-DE" sz="1100" dirty="0"/>
              <a:t>, </a:t>
            </a:r>
            <a:r>
              <a:rPr lang="de-DE" sz="1100" i="1" dirty="0"/>
              <a:t>51</a:t>
            </a:r>
            <a:r>
              <a:rPr lang="de-DE" sz="1100" dirty="0"/>
              <a:t>, 359 – 377</a:t>
            </a:r>
            <a:endParaRPr lang="fr-CH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6372200" y="3011929"/>
            <a:ext cx="23326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err="1" smtClean="0"/>
              <a:t>Largest</a:t>
            </a:r>
            <a:r>
              <a:rPr lang="fr-CH" sz="1400" dirty="0" smtClean="0"/>
              <a:t> non </a:t>
            </a:r>
            <a:r>
              <a:rPr lang="fr-CH" sz="1400" dirty="0" err="1" smtClean="0"/>
              <a:t>polymeric</a:t>
            </a:r>
            <a:endParaRPr lang="fr-CH" sz="1400" dirty="0" smtClean="0"/>
          </a:p>
          <a:p>
            <a:r>
              <a:rPr lang="fr-CH" sz="1400" dirty="0" err="1" smtClean="0"/>
              <a:t>molecule</a:t>
            </a:r>
            <a:r>
              <a:rPr lang="fr-CH" sz="1400" dirty="0" smtClean="0"/>
              <a:t> </a:t>
            </a:r>
            <a:r>
              <a:rPr lang="fr-CH" sz="1400" dirty="0" err="1" smtClean="0"/>
              <a:t>found</a:t>
            </a:r>
            <a:r>
              <a:rPr lang="fr-CH" sz="1400" dirty="0" smtClean="0"/>
              <a:t> in nature</a:t>
            </a:r>
          </a:p>
          <a:p>
            <a:r>
              <a:rPr lang="fr-CH" sz="1400" dirty="0" smtClean="0"/>
              <a:t>and </a:t>
            </a:r>
            <a:r>
              <a:rPr lang="fr-CH" sz="1400" dirty="0" err="1" smtClean="0"/>
              <a:t>most</a:t>
            </a:r>
            <a:r>
              <a:rPr lang="fr-CH" sz="1400" dirty="0" smtClean="0"/>
              <a:t> </a:t>
            </a:r>
            <a:r>
              <a:rPr lang="fr-CH" sz="1400" dirty="0" err="1" smtClean="0"/>
              <a:t>toxic</a:t>
            </a:r>
            <a:r>
              <a:rPr lang="fr-CH" sz="1400" dirty="0" smtClean="0"/>
              <a:t> non-peptide</a:t>
            </a:r>
            <a:endParaRPr lang="fr-CH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82B8-7906-4974-B2DA-1ED1C673787E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8252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The </a:t>
            </a:r>
            <a:r>
              <a:rPr lang="fr-CH" dirty="0" err="1" smtClean="0"/>
              <a:t>principle</a:t>
            </a:r>
            <a:endParaRPr lang="fr-CH" dirty="0"/>
          </a:p>
        </p:txBody>
      </p:sp>
      <p:sp>
        <p:nvSpPr>
          <p:cNvPr id="10" name="Rectangle 9"/>
          <p:cNvSpPr/>
          <p:nvPr/>
        </p:nvSpPr>
        <p:spPr>
          <a:xfrm>
            <a:off x="107504" y="6165304"/>
            <a:ext cx="87849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dirty="0"/>
              <a:t>Davies, H.M.L.; Manning, J.R. </a:t>
            </a:r>
            <a:r>
              <a:rPr lang="fr-CH" sz="1100" i="1" dirty="0"/>
              <a:t>Nature</a:t>
            </a:r>
            <a:r>
              <a:rPr lang="fr-CH" sz="1100" dirty="0"/>
              <a:t>, </a:t>
            </a:r>
            <a:r>
              <a:rPr lang="fr-CH" sz="1100" b="1" dirty="0"/>
              <a:t>2008</a:t>
            </a:r>
            <a:r>
              <a:rPr lang="fr-CH" sz="1100" dirty="0"/>
              <a:t>, </a:t>
            </a:r>
            <a:r>
              <a:rPr lang="fr-CH" sz="1100" i="1" dirty="0"/>
              <a:t>451</a:t>
            </a:r>
            <a:r>
              <a:rPr lang="fr-CH" sz="1100" dirty="0"/>
              <a:t>, 417-424</a:t>
            </a:r>
            <a:r>
              <a:rPr lang="fr-CH" sz="1100" dirty="0" smtClean="0"/>
              <a:t>. </a:t>
            </a:r>
          </a:p>
          <a:p>
            <a:r>
              <a:rPr lang="fr-CH" sz="1100" dirty="0" smtClean="0"/>
              <a:t>Davies, H.M.L.; Dick, A.R. </a:t>
            </a:r>
            <a:r>
              <a:rPr lang="fr-CH" sz="1100" i="1" dirty="0" smtClean="0"/>
              <a:t>Top. </a:t>
            </a:r>
            <a:r>
              <a:rPr lang="fr-CH" sz="1100" i="1" dirty="0" err="1" smtClean="0"/>
              <a:t>Curr</a:t>
            </a:r>
            <a:r>
              <a:rPr lang="fr-CH" sz="1100" i="1" dirty="0" smtClean="0"/>
              <a:t>. </a:t>
            </a:r>
            <a:r>
              <a:rPr lang="fr-CH" sz="1100" i="1" dirty="0" err="1" smtClean="0"/>
              <a:t>Chem</a:t>
            </a:r>
            <a:r>
              <a:rPr lang="fr-CH" sz="1100" dirty="0" smtClean="0"/>
              <a:t>. </a:t>
            </a:r>
            <a:r>
              <a:rPr lang="fr-CH" sz="1100" b="1" dirty="0" smtClean="0"/>
              <a:t>2010</a:t>
            </a:r>
            <a:r>
              <a:rPr lang="fr-CH" sz="1100" dirty="0" smtClean="0"/>
              <a:t>, </a:t>
            </a:r>
            <a:r>
              <a:rPr lang="fr-CH" sz="1100" i="1" dirty="0" smtClean="0"/>
              <a:t>292</a:t>
            </a:r>
            <a:r>
              <a:rPr lang="fr-CH" sz="1100" dirty="0" smtClean="0"/>
              <a:t>, 303-345.</a:t>
            </a:r>
          </a:p>
          <a:p>
            <a:r>
              <a:rPr lang="fr-CH" sz="1100" dirty="0" smtClean="0"/>
              <a:t>Davies H.M.L. </a:t>
            </a:r>
            <a:r>
              <a:rPr lang="fr-CH" sz="1100" i="1" dirty="0" err="1" smtClean="0"/>
              <a:t>Angew</a:t>
            </a:r>
            <a:r>
              <a:rPr lang="fr-CH" sz="1100" i="1" dirty="0" smtClean="0"/>
              <a:t>. </a:t>
            </a:r>
            <a:r>
              <a:rPr lang="fr-CH" sz="1100" i="1" dirty="0" err="1" smtClean="0"/>
              <a:t>Chem</a:t>
            </a:r>
            <a:r>
              <a:rPr lang="fr-CH" sz="1100" i="1" dirty="0" smtClean="0"/>
              <a:t>. Int. Ed</a:t>
            </a:r>
            <a:r>
              <a:rPr lang="fr-CH" sz="1100" dirty="0" smtClean="0"/>
              <a:t>. </a:t>
            </a:r>
            <a:r>
              <a:rPr lang="fr-CH" sz="1100" b="1" dirty="0" smtClean="0"/>
              <a:t>2006</a:t>
            </a:r>
            <a:r>
              <a:rPr lang="fr-CH" sz="1100" dirty="0" smtClean="0"/>
              <a:t>, </a:t>
            </a:r>
            <a:r>
              <a:rPr lang="fr-CH" sz="1100" i="1" dirty="0" smtClean="0"/>
              <a:t>45</a:t>
            </a:r>
            <a:r>
              <a:rPr lang="fr-CH" sz="1100" dirty="0" smtClean="0"/>
              <a:t>, 6422-6425.</a:t>
            </a:r>
          </a:p>
          <a:p>
            <a:endParaRPr lang="fr-CH" sz="11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395536" y="4710043"/>
            <a:ext cx="883447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Advantages</a:t>
            </a:r>
            <a:r>
              <a:rPr lang="fr-CH" dirty="0" smtClean="0"/>
              <a:t> :</a:t>
            </a:r>
          </a:p>
          <a:p>
            <a:pPr marL="285750" indent="-285750">
              <a:buFontTx/>
              <a:buChar char="-"/>
            </a:pPr>
            <a:r>
              <a:rPr lang="fr-CH" dirty="0" err="1" smtClean="0"/>
              <a:t>Often</a:t>
            </a:r>
            <a:r>
              <a:rPr lang="fr-CH" dirty="0" smtClean="0"/>
              <a:t> the conditions are </a:t>
            </a:r>
            <a:r>
              <a:rPr lang="fr-CH" dirty="0" err="1" smtClean="0"/>
              <a:t>very</a:t>
            </a:r>
            <a:r>
              <a:rPr lang="fr-CH" dirty="0" smtClean="0"/>
              <a:t> </a:t>
            </a:r>
            <a:r>
              <a:rPr lang="fr-CH" dirty="0" err="1" smtClean="0"/>
              <a:t>mild</a:t>
            </a:r>
            <a:endParaRPr lang="fr-CH" dirty="0" smtClean="0"/>
          </a:p>
          <a:p>
            <a:pPr marL="285750" indent="-285750">
              <a:buFontTx/>
              <a:buChar char="-"/>
            </a:pPr>
            <a:r>
              <a:rPr lang="fr-CH" dirty="0" err="1" smtClean="0"/>
              <a:t>Catalyst</a:t>
            </a:r>
            <a:r>
              <a:rPr lang="fr-CH" dirty="0" smtClean="0"/>
              <a:t> </a:t>
            </a:r>
            <a:r>
              <a:rPr lang="fr-CH" dirty="0" err="1" smtClean="0"/>
              <a:t>very</a:t>
            </a:r>
            <a:r>
              <a:rPr lang="fr-CH" dirty="0" smtClean="0"/>
              <a:t> </a:t>
            </a:r>
            <a:r>
              <a:rPr lang="fr-CH" dirty="0" err="1" smtClean="0"/>
              <a:t>selective</a:t>
            </a:r>
            <a:r>
              <a:rPr lang="fr-CH" dirty="0" smtClean="0"/>
              <a:t> for </a:t>
            </a:r>
            <a:r>
              <a:rPr lang="fr-CH" dirty="0" err="1" smtClean="0"/>
              <a:t>diazo</a:t>
            </a:r>
            <a:r>
              <a:rPr lang="fr-CH" dirty="0" smtClean="0"/>
              <a:t> site : </a:t>
            </a:r>
            <a:r>
              <a:rPr lang="fr-CH" dirty="0" err="1" smtClean="0"/>
              <a:t>extremely</a:t>
            </a:r>
            <a:r>
              <a:rPr lang="fr-CH" dirty="0" smtClean="0"/>
              <a:t> </a:t>
            </a:r>
            <a:r>
              <a:rPr lang="fr-CH" dirty="0" err="1" smtClean="0"/>
              <a:t>tolerant</a:t>
            </a:r>
            <a:r>
              <a:rPr lang="fr-CH" dirty="0" smtClean="0"/>
              <a:t> of </a:t>
            </a:r>
            <a:r>
              <a:rPr lang="fr-CH" dirty="0" err="1" smtClean="0"/>
              <a:t>other</a:t>
            </a:r>
            <a:r>
              <a:rPr lang="fr-CH" dirty="0" smtClean="0"/>
              <a:t> </a:t>
            </a:r>
            <a:r>
              <a:rPr lang="fr-CH" dirty="0" err="1" smtClean="0"/>
              <a:t>functional</a:t>
            </a:r>
            <a:r>
              <a:rPr lang="fr-CH" dirty="0" smtClean="0"/>
              <a:t> groups</a:t>
            </a:r>
          </a:p>
          <a:p>
            <a:pPr marL="285750" indent="-285750">
              <a:buFontTx/>
              <a:buChar char="-"/>
            </a:pPr>
            <a:r>
              <a:rPr lang="fr-CH" dirty="0" err="1" smtClean="0"/>
              <a:t>Catalyst</a:t>
            </a:r>
            <a:r>
              <a:rPr lang="fr-CH" dirty="0" smtClean="0"/>
              <a:t> </a:t>
            </a:r>
            <a:r>
              <a:rPr lang="fr-CH" dirty="0" err="1" smtClean="0"/>
              <a:t>very</a:t>
            </a:r>
            <a:r>
              <a:rPr lang="fr-CH" dirty="0" smtClean="0"/>
              <a:t> active : </a:t>
            </a:r>
            <a:r>
              <a:rPr lang="fr-CH" dirty="0" err="1" smtClean="0"/>
              <a:t>low</a:t>
            </a:r>
            <a:r>
              <a:rPr lang="fr-CH" dirty="0" smtClean="0"/>
              <a:t> </a:t>
            </a:r>
            <a:r>
              <a:rPr lang="fr-CH" dirty="0" err="1" smtClean="0"/>
              <a:t>loadings</a:t>
            </a:r>
            <a:r>
              <a:rPr lang="fr-CH" dirty="0" smtClean="0"/>
              <a:t> of </a:t>
            </a:r>
            <a:r>
              <a:rPr lang="fr-CH" dirty="0" err="1" smtClean="0"/>
              <a:t>catalyst</a:t>
            </a:r>
            <a:r>
              <a:rPr lang="fr-CH" dirty="0" smtClean="0"/>
              <a:t> (1 mol%)</a:t>
            </a:r>
          </a:p>
          <a:p>
            <a:pPr marL="285750" indent="-285750">
              <a:buFontTx/>
              <a:buChar char="-"/>
            </a:pPr>
            <a:endParaRPr lang="fr-CH" dirty="0" smtClean="0"/>
          </a:p>
          <a:p>
            <a:pPr marL="285750" indent="-285750">
              <a:buFontTx/>
              <a:buChar char="-"/>
            </a:pPr>
            <a:endParaRPr lang="fr-CH" dirty="0" smtClean="0"/>
          </a:p>
          <a:p>
            <a:pPr marL="285750" indent="-285750">
              <a:buFontTx/>
              <a:buChar char="-"/>
            </a:pPr>
            <a:endParaRPr lang="fr-CH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0263119"/>
              </p:ext>
            </p:extLst>
          </p:nvPr>
        </p:nvGraphicFramePr>
        <p:xfrm>
          <a:off x="3090043" y="692696"/>
          <a:ext cx="5586413" cy="452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9" name="CS ChemDraw Drawing" r:id="rId3" imgW="5586619" imgH="4522770" progId="ChemDraw.Document.6.0">
                  <p:embed/>
                </p:oleObj>
              </mc:Choice>
              <mc:Fallback>
                <p:oleObj name="CS ChemDraw Drawing" r:id="rId3" imgW="5586619" imgH="45227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90043" y="692696"/>
                        <a:ext cx="5586413" cy="4522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82B8-7906-4974-B2DA-1ED1C673787E}" type="slidenum">
              <a:rPr lang="fr-CH" smtClean="0"/>
              <a:t>30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1550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The </a:t>
            </a:r>
            <a:r>
              <a:rPr lang="fr-CH" dirty="0" err="1" smtClean="0"/>
              <a:t>catalyst</a:t>
            </a:r>
            <a:r>
              <a:rPr lang="fr-CH" dirty="0" smtClean="0"/>
              <a:t> and the </a:t>
            </a:r>
            <a:r>
              <a:rPr lang="fr-CH" dirty="0" err="1" smtClean="0"/>
              <a:t>carbenoid</a:t>
            </a:r>
            <a:r>
              <a:rPr lang="fr-CH" dirty="0" smtClean="0"/>
              <a:t> </a:t>
            </a:r>
            <a:endParaRPr lang="fr-CH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71189"/>
              </p:ext>
            </p:extLst>
          </p:nvPr>
        </p:nvGraphicFramePr>
        <p:xfrm>
          <a:off x="179388" y="1689447"/>
          <a:ext cx="8885237" cy="418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2" name="CS ChemDraw Drawing" r:id="rId3" imgW="8886023" imgH="4186080" progId="ChemDraw.Document.6.0">
                  <p:embed/>
                </p:oleObj>
              </mc:Choice>
              <mc:Fallback>
                <p:oleObj name="CS ChemDraw Drawing" r:id="rId3" imgW="8886023" imgH="41860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388" y="1689447"/>
                        <a:ext cx="8885237" cy="4187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07504" y="6021288"/>
            <a:ext cx="878497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dirty="0"/>
              <a:t>Davies, H.M.L.; Manning, J.R. </a:t>
            </a:r>
            <a:r>
              <a:rPr lang="fr-CH" sz="1100" i="1" dirty="0"/>
              <a:t>Nature</a:t>
            </a:r>
            <a:r>
              <a:rPr lang="fr-CH" sz="1100" dirty="0"/>
              <a:t>, </a:t>
            </a:r>
            <a:r>
              <a:rPr lang="fr-CH" sz="1100" b="1" dirty="0"/>
              <a:t>2008</a:t>
            </a:r>
            <a:r>
              <a:rPr lang="fr-CH" sz="1100" dirty="0"/>
              <a:t>, </a:t>
            </a:r>
            <a:r>
              <a:rPr lang="fr-CH" sz="1100" i="1" dirty="0"/>
              <a:t>451</a:t>
            </a:r>
            <a:r>
              <a:rPr lang="fr-CH" sz="1100" dirty="0"/>
              <a:t>, 417-424</a:t>
            </a:r>
            <a:r>
              <a:rPr lang="fr-CH" sz="1100" dirty="0" smtClean="0"/>
              <a:t>. </a:t>
            </a:r>
          </a:p>
          <a:p>
            <a:r>
              <a:rPr lang="fr-CH" sz="1100" dirty="0" smtClean="0"/>
              <a:t>Davies, H.M.L.; Dick, A.R. </a:t>
            </a:r>
            <a:r>
              <a:rPr lang="fr-CH" sz="1100" i="1" dirty="0" smtClean="0"/>
              <a:t>Top. </a:t>
            </a:r>
            <a:r>
              <a:rPr lang="fr-CH" sz="1100" i="1" dirty="0" err="1" smtClean="0"/>
              <a:t>Curr</a:t>
            </a:r>
            <a:r>
              <a:rPr lang="fr-CH" sz="1100" i="1" dirty="0" smtClean="0"/>
              <a:t>. </a:t>
            </a:r>
            <a:r>
              <a:rPr lang="fr-CH" sz="1100" i="1" dirty="0" err="1" smtClean="0"/>
              <a:t>Chem</a:t>
            </a:r>
            <a:r>
              <a:rPr lang="fr-CH" sz="1100" dirty="0" smtClean="0"/>
              <a:t>. </a:t>
            </a:r>
            <a:r>
              <a:rPr lang="fr-CH" sz="1100" b="1" dirty="0" smtClean="0"/>
              <a:t>2010</a:t>
            </a:r>
            <a:r>
              <a:rPr lang="fr-CH" sz="1100" dirty="0" smtClean="0"/>
              <a:t>, </a:t>
            </a:r>
            <a:r>
              <a:rPr lang="fr-CH" sz="1100" i="1" dirty="0" smtClean="0"/>
              <a:t>292</a:t>
            </a:r>
            <a:r>
              <a:rPr lang="fr-CH" sz="1100" dirty="0" smtClean="0"/>
              <a:t>, 303-345.</a:t>
            </a:r>
          </a:p>
          <a:p>
            <a:r>
              <a:rPr lang="fr-CH" sz="1100" dirty="0" smtClean="0"/>
              <a:t>Davies H.M.L. </a:t>
            </a:r>
            <a:r>
              <a:rPr lang="fr-CH" sz="1100" i="1" dirty="0" err="1" smtClean="0"/>
              <a:t>Angew</a:t>
            </a:r>
            <a:r>
              <a:rPr lang="fr-CH" sz="1100" i="1" dirty="0" smtClean="0"/>
              <a:t>. </a:t>
            </a:r>
            <a:r>
              <a:rPr lang="fr-CH" sz="1100" i="1" dirty="0" err="1" smtClean="0"/>
              <a:t>Chem</a:t>
            </a:r>
            <a:r>
              <a:rPr lang="fr-CH" sz="1100" i="1" dirty="0" smtClean="0"/>
              <a:t>. Int. Ed</a:t>
            </a:r>
            <a:r>
              <a:rPr lang="fr-CH" sz="1100" dirty="0" smtClean="0"/>
              <a:t>. </a:t>
            </a:r>
            <a:r>
              <a:rPr lang="fr-CH" sz="1100" b="1" dirty="0" smtClean="0"/>
              <a:t>2006</a:t>
            </a:r>
            <a:r>
              <a:rPr lang="fr-CH" sz="1100" dirty="0" smtClean="0"/>
              <a:t>, </a:t>
            </a:r>
            <a:r>
              <a:rPr lang="fr-CH" sz="1100" i="1" dirty="0" smtClean="0"/>
              <a:t>45</a:t>
            </a:r>
            <a:r>
              <a:rPr lang="fr-CH" sz="1100" dirty="0" smtClean="0"/>
              <a:t>, 6422-6425.</a:t>
            </a:r>
          </a:p>
          <a:p>
            <a:r>
              <a:rPr lang="fr-CH" sz="1100" dirty="0" smtClean="0"/>
              <a:t>Davies H:M:L:, </a:t>
            </a:r>
            <a:r>
              <a:rPr lang="fr-CH" sz="1100" dirty="0" err="1" smtClean="0"/>
              <a:t>Beckwith</a:t>
            </a:r>
            <a:r>
              <a:rPr lang="fr-CH" sz="1100" dirty="0" smtClean="0"/>
              <a:t>, R.E.J</a:t>
            </a:r>
            <a:r>
              <a:rPr lang="fr-CH" sz="1100" i="1" dirty="0" smtClean="0"/>
              <a:t>. </a:t>
            </a:r>
            <a:r>
              <a:rPr lang="fr-CH" sz="1100" i="1" dirty="0" err="1" smtClean="0"/>
              <a:t>Chem</a:t>
            </a:r>
            <a:r>
              <a:rPr lang="fr-CH" sz="1100" i="1" dirty="0" smtClean="0"/>
              <a:t>. </a:t>
            </a:r>
            <a:r>
              <a:rPr lang="fr-CH" sz="1100" i="1" dirty="0" err="1" smtClean="0"/>
              <a:t>Rev</a:t>
            </a:r>
            <a:r>
              <a:rPr lang="fr-CH" sz="1100" dirty="0" smtClean="0"/>
              <a:t>. </a:t>
            </a:r>
            <a:r>
              <a:rPr lang="fr-CH" sz="1100" b="1" dirty="0" smtClean="0"/>
              <a:t>2003</a:t>
            </a:r>
            <a:r>
              <a:rPr lang="fr-CH" sz="1100" dirty="0" smtClean="0"/>
              <a:t>, </a:t>
            </a:r>
            <a:r>
              <a:rPr lang="fr-CH" sz="1100" i="1" dirty="0" smtClean="0"/>
              <a:t>103</a:t>
            </a:r>
            <a:r>
              <a:rPr lang="fr-CH" sz="1100" dirty="0" smtClean="0"/>
              <a:t>, 2861-2903.</a:t>
            </a:r>
          </a:p>
          <a:p>
            <a:endParaRPr lang="fr-CH" sz="11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3203848" y="5445224"/>
            <a:ext cx="216024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smtClean="0">
                <a:solidFill>
                  <a:schemeClr val="tx1"/>
                </a:solidFill>
              </a:rPr>
              <a:t>More </a:t>
            </a:r>
            <a:r>
              <a:rPr lang="fr-CH" sz="1200" dirty="0" err="1" smtClean="0">
                <a:solidFill>
                  <a:schemeClr val="tx1"/>
                </a:solidFill>
              </a:rPr>
              <a:t>selective</a:t>
            </a:r>
            <a:r>
              <a:rPr lang="fr-CH" sz="1200" dirty="0" smtClean="0">
                <a:solidFill>
                  <a:schemeClr val="tx1"/>
                </a:solidFill>
              </a:rPr>
              <a:t> </a:t>
            </a:r>
            <a:r>
              <a:rPr lang="fr-CH" sz="1200" dirty="0" err="1" smtClean="0">
                <a:solidFill>
                  <a:schemeClr val="tx1"/>
                </a:solidFill>
              </a:rPr>
              <a:t>carbenoid</a:t>
            </a:r>
            <a:endParaRPr lang="fr-CH" sz="1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3848" y="5733256"/>
            <a:ext cx="216024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smtClean="0">
                <a:solidFill>
                  <a:schemeClr val="tx1"/>
                </a:solidFill>
              </a:rPr>
              <a:t>More </a:t>
            </a:r>
            <a:r>
              <a:rPr lang="fr-CH" sz="1200" dirty="0" err="1" smtClean="0">
                <a:solidFill>
                  <a:schemeClr val="tx1"/>
                </a:solidFill>
              </a:rPr>
              <a:t>reactive</a:t>
            </a:r>
            <a:r>
              <a:rPr lang="fr-CH" sz="1200" dirty="0" smtClean="0">
                <a:solidFill>
                  <a:schemeClr val="tx1"/>
                </a:solidFill>
              </a:rPr>
              <a:t> </a:t>
            </a:r>
            <a:r>
              <a:rPr lang="fr-CH" sz="1200" dirty="0" err="1" smtClean="0">
                <a:solidFill>
                  <a:schemeClr val="tx1"/>
                </a:solidFill>
              </a:rPr>
              <a:t>carbenoid</a:t>
            </a:r>
            <a:endParaRPr lang="fr-CH" sz="12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82B8-7906-4974-B2DA-1ED1C673787E}" type="slidenum">
              <a:rPr lang="fr-CH" smtClean="0"/>
              <a:t>31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6467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Which</a:t>
            </a:r>
            <a:r>
              <a:rPr lang="fr-CH" dirty="0" smtClean="0"/>
              <a:t> C-H bond ?</a:t>
            </a:r>
            <a:endParaRPr lang="fr-CH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340768"/>
            <a:ext cx="88569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Electronic</a:t>
            </a:r>
            <a:r>
              <a:rPr lang="fr-CH" dirty="0" smtClean="0"/>
              <a:t>, </a:t>
            </a:r>
            <a:r>
              <a:rPr lang="fr-CH" dirty="0" err="1"/>
              <a:t>s</a:t>
            </a:r>
            <a:r>
              <a:rPr lang="fr-CH" dirty="0" err="1" smtClean="0"/>
              <a:t>teric</a:t>
            </a:r>
            <a:r>
              <a:rPr lang="fr-CH" dirty="0" smtClean="0"/>
              <a:t> and </a:t>
            </a:r>
            <a:r>
              <a:rPr lang="fr-CH" dirty="0" err="1" smtClean="0"/>
              <a:t>conformational</a:t>
            </a:r>
            <a:r>
              <a:rPr lang="fr-CH" dirty="0" smtClean="0"/>
              <a:t> </a:t>
            </a:r>
            <a:r>
              <a:rPr lang="fr-CH" dirty="0" err="1" smtClean="0"/>
              <a:t>effects</a:t>
            </a:r>
            <a:r>
              <a:rPr lang="fr-CH" dirty="0" smtClean="0"/>
              <a:t> </a:t>
            </a:r>
          </a:p>
          <a:p>
            <a:r>
              <a:rPr lang="fr-CH" dirty="0" err="1" smtClean="0"/>
              <a:t>Electronic</a:t>
            </a:r>
            <a:r>
              <a:rPr lang="fr-CH" dirty="0" smtClean="0"/>
              <a:t> </a:t>
            </a:r>
            <a:r>
              <a:rPr lang="fr-CH" dirty="0" err="1" smtClean="0"/>
              <a:t>effects</a:t>
            </a:r>
            <a:r>
              <a:rPr lang="fr-CH" dirty="0" smtClean="0"/>
              <a:t> : </a:t>
            </a:r>
          </a:p>
          <a:p>
            <a:r>
              <a:rPr lang="fr-CH" dirty="0" smtClean="0"/>
              <a:t>C-H activation </a:t>
            </a:r>
            <a:r>
              <a:rPr lang="fr-CH" dirty="0" err="1" smtClean="0"/>
              <a:t>prefered</a:t>
            </a:r>
            <a:r>
              <a:rPr lang="fr-CH" dirty="0" smtClean="0"/>
              <a:t> on sites </a:t>
            </a:r>
            <a:r>
              <a:rPr lang="fr-CH" dirty="0" err="1" smtClean="0"/>
              <a:t>where</a:t>
            </a:r>
            <a:r>
              <a:rPr lang="fr-CH" dirty="0" smtClean="0"/>
              <a:t> a partial positive charge 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stabilized</a:t>
            </a:r>
            <a:r>
              <a:rPr lang="fr-CH" dirty="0" smtClean="0"/>
              <a:t>.</a:t>
            </a:r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 smtClean="0"/>
          </a:p>
          <a:p>
            <a:endParaRPr lang="fr-CH" dirty="0" smtClean="0"/>
          </a:p>
          <a:p>
            <a:r>
              <a:rPr lang="fr-CH" dirty="0" smtClean="0"/>
              <a:t>5-membered rings </a:t>
            </a:r>
            <a:r>
              <a:rPr lang="fr-CH" dirty="0" err="1" smtClean="0"/>
              <a:t>favored</a:t>
            </a:r>
            <a:r>
              <a:rPr lang="fr-CH" dirty="0" smtClean="0"/>
              <a:t> over </a:t>
            </a:r>
            <a:r>
              <a:rPr lang="fr-CH" dirty="0" err="1" smtClean="0"/>
              <a:t>other</a:t>
            </a:r>
            <a:r>
              <a:rPr lang="fr-CH" dirty="0" smtClean="0"/>
              <a:t> size rings, if no EDG or </a:t>
            </a:r>
            <a:r>
              <a:rPr lang="fr-CH" dirty="0" err="1" smtClean="0"/>
              <a:t>conformational</a:t>
            </a:r>
            <a:r>
              <a:rPr lang="fr-CH" dirty="0" smtClean="0"/>
              <a:t> </a:t>
            </a:r>
            <a:r>
              <a:rPr lang="fr-CH" dirty="0" err="1" smtClean="0"/>
              <a:t>effects</a:t>
            </a:r>
            <a:r>
              <a:rPr lang="fr-CH" dirty="0" smtClean="0"/>
              <a:t>.</a:t>
            </a:r>
          </a:p>
          <a:p>
            <a:r>
              <a:rPr lang="fr-CH" dirty="0" smtClean="0"/>
              <a:t>Equatorial C-H bonds </a:t>
            </a:r>
            <a:r>
              <a:rPr lang="fr-CH" dirty="0" err="1" smtClean="0"/>
              <a:t>favored</a:t>
            </a:r>
            <a:endParaRPr lang="fr-CH" dirty="0"/>
          </a:p>
        </p:txBody>
      </p:sp>
      <p:sp>
        <p:nvSpPr>
          <p:cNvPr id="5" name="Rectangle 4"/>
          <p:cNvSpPr/>
          <p:nvPr/>
        </p:nvSpPr>
        <p:spPr>
          <a:xfrm>
            <a:off x="107504" y="6429236"/>
            <a:ext cx="87849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dirty="0"/>
              <a:t>Davies, H.M.L.; Manning, J.R. </a:t>
            </a:r>
            <a:r>
              <a:rPr lang="fr-CH" sz="1100" i="1" dirty="0"/>
              <a:t>Nature</a:t>
            </a:r>
            <a:r>
              <a:rPr lang="fr-CH" sz="1100" dirty="0"/>
              <a:t>, </a:t>
            </a:r>
            <a:r>
              <a:rPr lang="fr-CH" sz="1100" b="1" dirty="0"/>
              <a:t>2008</a:t>
            </a:r>
            <a:r>
              <a:rPr lang="fr-CH" sz="1100" dirty="0"/>
              <a:t>, </a:t>
            </a:r>
            <a:r>
              <a:rPr lang="fr-CH" sz="1100" i="1" dirty="0"/>
              <a:t>451</a:t>
            </a:r>
            <a:r>
              <a:rPr lang="fr-CH" sz="1100" dirty="0"/>
              <a:t>, 417-424</a:t>
            </a:r>
            <a:r>
              <a:rPr lang="fr-CH" sz="1100" dirty="0" smtClean="0"/>
              <a:t>.  Davies, H.M.L.; Dick, A.R. </a:t>
            </a:r>
            <a:r>
              <a:rPr lang="fr-CH" sz="1100" i="1" dirty="0" smtClean="0"/>
              <a:t>Top. </a:t>
            </a:r>
            <a:r>
              <a:rPr lang="fr-CH" sz="1100" i="1" dirty="0" err="1" smtClean="0"/>
              <a:t>Curr</a:t>
            </a:r>
            <a:r>
              <a:rPr lang="fr-CH" sz="1100" i="1" dirty="0" smtClean="0"/>
              <a:t>. </a:t>
            </a:r>
            <a:r>
              <a:rPr lang="fr-CH" sz="1100" i="1" dirty="0" err="1" smtClean="0"/>
              <a:t>Chem</a:t>
            </a:r>
            <a:r>
              <a:rPr lang="fr-CH" sz="1100" dirty="0" smtClean="0"/>
              <a:t>. </a:t>
            </a:r>
            <a:r>
              <a:rPr lang="fr-CH" sz="1100" b="1" dirty="0" smtClean="0"/>
              <a:t>2010</a:t>
            </a:r>
            <a:r>
              <a:rPr lang="fr-CH" sz="1100" dirty="0" smtClean="0"/>
              <a:t>, </a:t>
            </a:r>
            <a:r>
              <a:rPr lang="fr-CH" sz="1100" i="1" dirty="0" smtClean="0"/>
              <a:t>292</a:t>
            </a:r>
            <a:r>
              <a:rPr lang="fr-CH" sz="1100" dirty="0" smtClean="0"/>
              <a:t>, 303-345. </a:t>
            </a:r>
          </a:p>
          <a:p>
            <a:r>
              <a:rPr lang="fr-CH" sz="1100" dirty="0" smtClean="0"/>
              <a:t>Davies H.M.L. </a:t>
            </a:r>
            <a:r>
              <a:rPr lang="fr-CH" sz="1100" i="1" dirty="0" err="1" smtClean="0"/>
              <a:t>Angew</a:t>
            </a:r>
            <a:r>
              <a:rPr lang="fr-CH" sz="1100" i="1" dirty="0" smtClean="0"/>
              <a:t>. </a:t>
            </a:r>
            <a:r>
              <a:rPr lang="fr-CH" sz="1100" i="1" dirty="0" err="1" smtClean="0"/>
              <a:t>Chem</a:t>
            </a:r>
            <a:r>
              <a:rPr lang="fr-CH" sz="1100" i="1" dirty="0" smtClean="0"/>
              <a:t>. Int. Ed</a:t>
            </a:r>
            <a:r>
              <a:rPr lang="fr-CH" sz="1100" dirty="0" smtClean="0"/>
              <a:t>. </a:t>
            </a:r>
            <a:r>
              <a:rPr lang="fr-CH" sz="1100" b="1" dirty="0" smtClean="0"/>
              <a:t>2006</a:t>
            </a:r>
            <a:r>
              <a:rPr lang="fr-CH" sz="1100" dirty="0" smtClean="0"/>
              <a:t>, </a:t>
            </a:r>
            <a:r>
              <a:rPr lang="fr-CH" sz="1100" i="1" dirty="0" smtClean="0"/>
              <a:t>45</a:t>
            </a:r>
            <a:r>
              <a:rPr lang="fr-CH" sz="1100" dirty="0" smtClean="0"/>
              <a:t>, 6422-6425. Davies H:M:L:, </a:t>
            </a:r>
            <a:r>
              <a:rPr lang="fr-CH" sz="1100" dirty="0" err="1" smtClean="0"/>
              <a:t>Beckwith</a:t>
            </a:r>
            <a:r>
              <a:rPr lang="fr-CH" sz="1100" dirty="0" smtClean="0"/>
              <a:t>, R.E.J</a:t>
            </a:r>
            <a:r>
              <a:rPr lang="fr-CH" sz="1100" i="1" dirty="0" smtClean="0"/>
              <a:t>. </a:t>
            </a:r>
            <a:r>
              <a:rPr lang="fr-CH" sz="1100" i="1" dirty="0" err="1" smtClean="0"/>
              <a:t>Chem</a:t>
            </a:r>
            <a:r>
              <a:rPr lang="fr-CH" sz="1100" i="1" dirty="0" smtClean="0"/>
              <a:t>. </a:t>
            </a:r>
            <a:r>
              <a:rPr lang="fr-CH" sz="1100" i="1" dirty="0" err="1" smtClean="0"/>
              <a:t>Rev</a:t>
            </a:r>
            <a:r>
              <a:rPr lang="fr-CH" sz="1100" dirty="0" smtClean="0"/>
              <a:t>. </a:t>
            </a:r>
            <a:r>
              <a:rPr lang="fr-CH" sz="1100" b="1" dirty="0" smtClean="0"/>
              <a:t>2003</a:t>
            </a:r>
            <a:r>
              <a:rPr lang="fr-CH" sz="1100" dirty="0" smtClean="0"/>
              <a:t>, </a:t>
            </a:r>
            <a:r>
              <a:rPr lang="fr-CH" sz="1100" i="1" dirty="0" smtClean="0"/>
              <a:t>103</a:t>
            </a:r>
            <a:r>
              <a:rPr lang="fr-CH" sz="1100" dirty="0" smtClean="0"/>
              <a:t>, 2861-2903.</a:t>
            </a:r>
          </a:p>
          <a:p>
            <a:endParaRPr lang="fr-CH" sz="1100" dirty="0" smtClean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600585"/>
              </p:ext>
            </p:extLst>
          </p:nvPr>
        </p:nvGraphicFramePr>
        <p:xfrm>
          <a:off x="1297211" y="2334736"/>
          <a:ext cx="6405562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3" name="CS ChemDraw Drawing" r:id="rId3" imgW="6404852" imgH="4064040" progId="ChemDraw.Document.6.0">
                  <p:embed/>
                </p:oleObj>
              </mc:Choice>
              <mc:Fallback>
                <p:oleObj name="CS ChemDraw Drawing" r:id="rId3" imgW="6404852" imgH="40640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7211" y="2334736"/>
                        <a:ext cx="6405562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82B8-7906-4974-B2DA-1ED1C673787E}" type="slidenum">
              <a:rPr lang="fr-CH" smtClean="0"/>
              <a:t>32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3104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33400"/>
            <a:ext cx="8712968" cy="990600"/>
          </a:xfrm>
        </p:spPr>
        <p:txBody>
          <a:bodyPr>
            <a:normAutofit fontScale="90000"/>
          </a:bodyPr>
          <a:lstStyle/>
          <a:p>
            <a:r>
              <a:rPr lang="fr-CH" dirty="0" err="1" smtClean="0"/>
              <a:t>Intramolecular</a:t>
            </a:r>
            <a:r>
              <a:rPr lang="fr-CH" dirty="0" smtClean="0"/>
              <a:t> C-H activation : the </a:t>
            </a:r>
            <a:r>
              <a:rPr lang="fr-CH" dirty="0" err="1" smtClean="0"/>
              <a:t>begining</a:t>
            </a:r>
            <a:endParaRPr lang="fr-CH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412776"/>
            <a:ext cx="2758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Used</a:t>
            </a:r>
            <a:r>
              <a:rPr lang="fr-CH" dirty="0" smtClean="0"/>
              <a:t> </a:t>
            </a:r>
            <a:r>
              <a:rPr lang="fr-CH" dirty="0" err="1" smtClean="0"/>
              <a:t>since</a:t>
            </a:r>
            <a:r>
              <a:rPr lang="fr-CH" dirty="0" smtClean="0"/>
              <a:t> the </a:t>
            </a:r>
            <a:r>
              <a:rPr lang="fr-CH" dirty="0" err="1" smtClean="0"/>
              <a:t>early</a:t>
            </a:r>
            <a:r>
              <a:rPr lang="fr-CH" dirty="0" smtClean="0"/>
              <a:t> 80’s</a:t>
            </a:r>
            <a:endParaRPr lang="fr-CH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980069"/>
              </p:ext>
            </p:extLst>
          </p:nvPr>
        </p:nvGraphicFramePr>
        <p:xfrm>
          <a:off x="544623" y="1822921"/>
          <a:ext cx="7756525" cy="427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4" name="CS ChemDraw Drawing" r:id="rId4" imgW="7756867" imgH="4270050" progId="ChemDraw.Document.6.0">
                  <p:embed/>
                </p:oleObj>
              </mc:Choice>
              <mc:Fallback>
                <p:oleObj name="CS ChemDraw Drawing" r:id="rId4" imgW="7756867" imgH="42700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4623" y="1822921"/>
                        <a:ext cx="7756525" cy="427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6309320"/>
            <a:ext cx="44069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Cane, D.E.; Thomas, P.J. </a:t>
            </a:r>
            <a:r>
              <a:rPr lang="de-DE" sz="1100" i="1" dirty="0" smtClean="0"/>
              <a:t>J. Am. Chem. Soc. </a:t>
            </a:r>
            <a:r>
              <a:rPr lang="de-DE" sz="1100" b="1" dirty="0" smtClean="0"/>
              <a:t>1984</a:t>
            </a:r>
            <a:r>
              <a:rPr lang="de-DE" sz="1100" dirty="0" smtClean="0"/>
              <a:t>, </a:t>
            </a:r>
            <a:r>
              <a:rPr lang="de-DE" sz="1100" i="1" dirty="0" smtClean="0"/>
              <a:t>106</a:t>
            </a:r>
            <a:r>
              <a:rPr lang="de-DE" sz="1100" dirty="0" smtClean="0"/>
              <a:t>, 5295-5303.</a:t>
            </a:r>
          </a:p>
          <a:p>
            <a:r>
              <a:rPr lang="de-DE" sz="1100" dirty="0" smtClean="0"/>
              <a:t>D</a:t>
            </a:r>
            <a:r>
              <a:rPr lang="de-DE" sz="1100" dirty="0"/>
              <a:t>. F. Taber, J. L. Schuchardt</a:t>
            </a:r>
            <a:r>
              <a:rPr lang="de-DE" sz="1100" i="1" dirty="0"/>
              <a:t>, J. Am. Chem. Soc. </a:t>
            </a:r>
            <a:r>
              <a:rPr lang="de-DE" sz="1100" b="1" dirty="0"/>
              <a:t>1985</a:t>
            </a:r>
            <a:r>
              <a:rPr lang="de-DE" sz="1100" dirty="0"/>
              <a:t>, </a:t>
            </a:r>
            <a:r>
              <a:rPr lang="de-DE" sz="1100" i="1" dirty="0"/>
              <a:t>107</a:t>
            </a:r>
            <a:r>
              <a:rPr lang="de-DE" sz="1100" dirty="0"/>
              <a:t>, 5289.</a:t>
            </a:r>
            <a:endParaRPr lang="fr-CH" sz="1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82B8-7906-4974-B2DA-1ED1C673787E}" type="slidenum">
              <a:rPr lang="fr-CH" smtClean="0"/>
              <a:t>33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4175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 err="1" smtClean="0"/>
              <a:t>Intramolecular</a:t>
            </a:r>
            <a:r>
              <a:rPr lang="fr-CH" dirty="0" smtClean="0"/>
              <a:t> C-H activation</a:t>
            </a:r>
            <a:endParaRPr lang="fr-CH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12683"/>
              </p:ext>
            </p:extLst>
          </p:nvPr>
        </p:nvGraphicFramePr>
        <p:xfrm>
          <a:off x="971600" y="2586285"/>
          <a:ext cx="7210425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0" name="CS ChemDraw Drawing" r:id="rId4" imgW="7209848" imgH="1275210" progId="ChemDraw.Document.6.0">
                  <p:embed/>
                </p:oleObj>
              </mc:Choice>
              <mc:Fallback>
                <p:oleObj name="CS ChemDraw Drawing" r:id="rId4" imgW="7209848" imgH="12752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1600" y="2586285"/>
                        <a:ext cx="7210425" cy="1274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1916832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Recently</a:t>
            </a:r>
            <a:r>
              <a:rPr lang="fr-CH" dirty="0" smtClean="0"/>
              <a:t> :</a:t>
            </a:r>
            <a:endParaRPr lang="fr-CH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6309320"/>
            <a:ext cx="4847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100" dirty="0" err="1"/>
              <a:t>Srikrishna</a:t>
            </a:r>
            <a:r>
              <a:rPr lang="fr-CH" sz="1100" dirty="0"/>
              <a:t>, A.; Sheth, </a:t>
            </a:r>
            <a:r>
              <a:rPr lang="fr-CH" sz="1100" dirty="0" err="1"/>
              <a:t>Vishal</a:t>
            </a:r>
            <a:r>
              <a:rPr lang="fr-CH" sz="1100" dirty="0"/>
              <a:t> M.; </a:t>
            </a:r>
            <a:r>
              <a:rPr lang="fr-CH" sz="1100" dirty="0" err="1"/>
              <a:t>Nagaraju</a:t>
            </a:r>
            <a:r>
              <a:rPr lang="fr-CH" sz="1100" dirty="0"/>
              <a:t>, </a:t>
            </a:r>
            <a:r>
              <a:rPr lang="fr-CH" sz="1100" dirty="0" smtClean="0"/>
              <a:t>G  </a:t>
            </a:r>
            <a:r>
              <a:rPr lang="fr-CH" sz="1100" i="1" dirty="0" err="1" smtClean="0"/>
              <a:t>Synlett</a:t>
            </a:r>
            <a:r>
              <a:rPr lang="fr-CH" sz="1100" dirty="0" smtClean="0"/>
              <a:t>, </a:t>
            </a:r>
            <a:r>
              <a:rPr lang="fr-CH" sz="1100" b="1" dirty="0" smtClean="0"/>
              <a:t>2011</a:t>
            </a:r>
            <a:r>
              <a:rPr lang="fr-CH" sz="1100" dirty="0" smtClean="0"/>
              <a:t>, </a:t>
            </a:r>
            <a:r>
              <a:rPr lang="fr-CH" sz="1100" i="1" dirty="0" smtClean="0"/>
              <a:t>16</a:t>
            </a:r>
            <a:r>
              <a:rPr lang="fr-CH" sz="1100" dirty="0" smtClean="0"/>
              <a:t>, 2343-2346.</a:t>
            </a:r>
            <a:endParaRPr lang="fr-CH" sz="11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82B8-7906-4974-B2DA-1ED1C673787E}" type="slidenum">
              <a:rPr lang="fr-CH" smtClean="0"/>
              <a:t>34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3494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107504" y="548680"/>
            <a:ext cx="9036496" cy="990600"/>
          </a:xfrm>
        </p:spPr>
        <p:txBody>
          <a:bodyPr>
            <a:normAutofit fontScale="90000"/>
          </a:bodyPr>
          <a:lstStyle/>
          <a:p>
            <a:r>
              <a:rPr lang="fr-CH" dirty="0" err="1" smtClean="0"/>
              <a:t>Intramolecular</a:t>
            </a:r>
            <a:r>
              <a:rPr lang="fr-CH" dirty="0" smtClean="0"/>
              <a:t> vs </a:t>
            </a:r>
            <a:r>
              <a:rPr lang="fr-CH" dirty="0" err="1" smtClean="0"/>
              <a:t>intermolecular</a:t>
            </a:r>
            <a:r>
              <a:rPr lang="fr-CH" dirty="0" smtClean="0"/>
              <a:t> C-H activation</a:t>
            </a:r>
            <a:endParaRPr lang="fr-CH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6237312"/>
            <a:ext cx="45288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100" dirty="0" smtClean="0"/>
              <a:t>Doyle, M.P.; Hu, W.; Valenzuela, M.V.; </a:t>
            </a:r>
            <a:r>
              <a:rPr lang="fr-CH" sz="1100" i="1" dirty="0" smtClean="0"/>
              <a:t>J. </a:t>
            </a:r>
            <a:r>
              <a:rPr lang="fr-CH" sz="1100" i="1" dirty="0" err="1" smtClean="0"/>
              <a:t>Org</a:t>
            </a:r>
            <a:r>
              <a:rPr lang="fr-CH" sz="1100" i="1" dirty="0" smtClean="0"/>
              <a:t>. </a:t>
            </a:r>
            <a:r>
              <a:rPr lang="fr-CH" sz="1100" i="1" dirty="0" err="1" smtClean="0"/>
              <a:t>Chem</a:t>
            </a:r>
            <a:r>
              <a:rPr lang="fr-CH" sz="1100" dirty="0" smtClean="0"/>
              <a:t>. </a:t>
            </a:r>
            <a:r>
              <a:rPr lang="fr-CH" sz="1100" b="1" dirty="0" smtClean="0"/>
              <a:t>2002</a:t>
            </a:r>
            <a:r>
              <a:rPr lang="fr-CH" sz="1100" dirty="0" smtClean="0"/>
              <a:t>, </a:t>
            </a:r>
            <a:r>
              <a:rPr lang="fr-CH" sz="1100" i="1" dirty="0" smtClean="0"/>
              <a:t>67</a:t>
            </a:r>
            <a:r>
              <a:rPr lang="fr-CH" sz="1100" dirty="0" smtClean="0"/>
              <a:t>, 2954.</a:t>
            </a:r>
          </a:p>
          <a:p>
            <a:r>
              <a:rPr lang="fr-CH" sz="1100" dirty="0" smtClean="0"/>
              <a:t>Davies, H.M.L.; Jin, Q. </a:t>
            </a:r>
            <a:r>
              <a:rPr lang="fr-CH" sz="1100" i="1" dirty="0" err="1" smtClean="0"/>
              <a:t>Tetrahedron</a:t>
            </a:r>
            <a:r>
              <a:rPr lang="fr-CH" sz="1100" i="1" dirty="0" smtClean="0"/>
              <a:t> </a:t>
            </a:r>
            <a:r>
              <a:rPr lang="fr-CH" sz="1100" i="1" dirty="0" err="1"/>
              <a:t>Asymmetry</a:t>
            </a:r>
            <a:r>
              <a:rPr lang="fr-CH" sz="1100" dirty="0"/>
              <a:t> </a:t>
            </a:r>
            <a:r>
              <a:rPr lang="fr-CH" sz="1100" dirty="0" smtClean="0"/>
              <a:t>, </a:t>
            </a:r>
            <a:r>
              <a:rPr lang="fr-CH" sz="1100" b="1" dirty="0" smtClean="0"/>
              <a:t>2003</a:t>
            </a:r>
            <a:r>
              <a:rPr lang="fr-CH" sz="1100" dirty="0" smtClean="0"/>
              <a:t>, </a:t>
            </a:r>
            <a:r>
              <a:rPr lang="fr-CH" sz="1100" i="1" dirty="0" smtClean="0"/>
              <a:t>14</a:t>
            </a:r>
            <a:r>
              <a:rPr lang="fr-CH" sz="1100" dirty="0" smtClean="0"/>
              <a:t>, 941.</a:t>
            </a:r>
          </a:p>
          <a:p>
            <a:r>
              <a:rPr lang="fr-CH" sz="1100" dirty="0"/>
              <a:t>Davies, H.M.L.; Dick, A.R. </a:t>
            </a:r>
            <a:r>
              <a:rPr lang="fr-CH" sz="1100" i="1" dirty="0"/>
              <a:t>Top. </a:t>
            </a:r>
            <a:r>
              <a:rPr lang="fr-CH" sz="1100" i="1" dirty="0" err="1"/>
              <a:t>Curr</a:t>
            </a:r>
            <a:r>
              <a:rPr lang="fr-CH" sz="1100" i="1" dirty="0"/>
              <a:t>. </a:t>
            </a:r>
            <a:r>
              <a:rPr lang="fr-CH" sz="1100" i="1" dirty="0" err="1"/>
              <a:t>Chem</a:t>
            </a:r>
            <a:r>
              <a:rPr lang="fr-CH" sz="1100" dirty="0"/>
              <a:t>. </a:t>
            </a:r>
            <a:r>
              <a:rPr lang="fr-CH" sz="1100" b="1" dirty="0"/>
              <a:t>2010</a:t>
            </a:r>
            <a:r>
              <a:rPr lang="fr-CH" sz="1100" dirty="0"/>
              <a:t>, </a:t>
            </a:r>
            <a:r>
              <a:rPr lang="fr-CH" sz="1100" i="1" dirty="0"/>
              <a:t>292</a:t>
            </a:r>
            <a:r>
              <a:rPr lang="fr-CH" sz="1100" dirty="0"/>
              <a:t>, 303-345.</a:t>
            </a:r>
          </a:p>
          <a:p>
            <a:endParaRPr lang="fr-CH" sz="11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421686"/>
              </p:ext>
            </p:extLst>
          </p:nvPr>
        </p:nvGraphicFramePr>
        <p:xfrm>
          <a:off x="428625" y="1556792"/>
          <a:ext cx="8286750" cy="484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8" name="CS ChemDraw Drawing" r:id="rId4" imgW="8287138" imgH="4841370" progId="ChemDraw.Document.6.0">
                  <p:embed/>
                </p:oleObj>
              </mc:Choice>
              <mc:Fallback>
                <p:oleObj name="CS ChemDraw Drawing" r:id="rId4" imgW="8287138" imgH="48413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8625" y="1556792"/>
                        <a:ext cx="8286750" cy="484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82B8-7906-4974-B2DA-1ED1C673787E}" type="slidenum">
              <a:rPr lang="fr-CH" smtClean="0"/>
              <a:t>35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4854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 err="1" smtClean="0"/>
              <a:t>Intermolecular</a:t>
            </a:r>
            <a:r>
              <a:rPr lang="fr-CH" dirty="0" smtClean="0"/>
              <a:t> C-H activation</a:t>
            </a:r>
            <a:endParaRPr lang="fr-CH" dirty="0"/>
          </a:p>
        </p:txBody>
      </p:sp>
      <p:sp>
        <p:nvSpPr>
          <p:cNvPr id="5" name="Rectangle 4"/>
          <p:cNvSpPr/>
          <p:nvPr/>
        </p:nvSpPr>
        <p:spPr>
          <a:xfrm>
            <a:off x="107504" y="5805264"/>
            <a:ext cx="878497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dirty="0"/>
              <a:t>Davies, H.M.L.; Manning, J.R. </a:t>
            </a:r>
            <a:r>
              <a:rPr lang="fr-CH" sz="1100" i="1" dirty="0"/>
              <a:t>Nature</a:t>
            </a:r>
            <a:r>
              <a:rPr lang="fr-CH" sz="1100" dirty="0"/>
              <a:t>, </a:t>
            </a:r>
            <a:r>
              <a:rPr lang="fr-CH" sz="1100" b="1" dirty="0"/>
              <a:t>2008</a:t>
            </a:r>
            <a:r>
              <a:rPr lang="fr-CH" sz="1100" dirty="0"/>
              <a:t>, </a:t>
            </a:r>
            <a:r>
              <a:rPr lang="fr-CH" sz="1100" i="1" dirty="0"/>
              <a:t>451</a:t>
            </a:r>
            <a:r>
              <a:rPr lang="fr-CH" sz="1100" dirty="0"/>
              <a:t>, 417-424</a:t>
            </a:r>
            <a:r>
              <a:rPr lang="fr-CH" sz="1100" dirty="0" smtClean="0"/>
              <a:t>. </a:t>
            </a:r>
          </a:p>
          <a:p>
            <a:r>
              <a:rPr lang="fr-CH" sz="1100" dirty="0" smtClean="0"/>
              <a:t>Davies, H.M.L.; Hansen, T.; Hopper, D.W.; </a:t>
            </a:r>
            <a:r>
              <a:rPr lang="fr-CH" sz="1100" dirty="0" err="1" smtClean="0"/>
              <a:t>Panaro</a:t>
            </a:r>
            <a:r>
              <a:rPr lang="fr-CH" sz="1100" dirty="0" smtClean="0"/>
              <a:t>, S.A. </a:t>
            </a:r>
            <a:r>
              <a:rPr lang="fr-CH" sz="1100" i="1" dirty="0" smtClean="0"/>
              <a:t>J. Am. </a:t>
            </a:r>
            <a:r>
              <a:rPr lang="fr-CH" sz="1100" i="1" dirty="0" err="1" smtClean="0"/>
              <a:t>Chem</a:t>
            </a:r>
            <a:r>
              <a:rPr lang="fr-CH" sz="1100" i="1" dirty="0" smtClean="0"/>
              <a:t>. Soc</a:t>
            </a:r>
            <a:r>
              <a:rPr lang="fr-CH" sz="1100" dirty="0" smtClean="0"/>
              <a:t>, </a:t>
            </a:r>
            <a:r>
              <a:rPr lang="fr-CH" sz="1100" b="1" dirty="0" smtClean="0"/>
              <a:t>1999</a:t>
            </a:r>
            <a:r>
              <a:rPr lang="fr-CH" sz="1100" dirty="0" smtClean="0"/>
              <a:t>, </a:t>
            </a:r>
            <a:r>
              <a:rPr lang="fr-CH" sz="1100" i="1" dirty="0" smtClean="0"/>
              <a:t>121</a:t>
            </a:r>
            <a:r>
              <a:rPr lang="fr-CH" sz="1100" dirty="0" smtClean="0"/>
              <a:t>, 6509-6510.</a:t>
            </a:r>
          </a:p>
          <a:p>
            <a:r>
              <a:rPr lang="fr-CH" sz="1100" dirty="0" err="1" smtClean="0"/>
              <a:t>Thai</a:t>
            </a:r>
            <a:r>
              <a:rPr lang="fr-CH" sz="1100" dirty="0" smtClean="0"/>
              <a:t>, D.L.T; </a:t>
            </a:r>
            <a:r>
              <a:rPr lang="fr-CH" sz="1100" dirty="0" err="1" smtClean="0"/>
              <a:t>Sapko</a:t>
            </a:r>
            <a:r>
              <a:rPr lang="fr-CH" sz="1100" dirty="0" smtClean="0"/>
              <a:t>, M.T.; </a:t>
            </a:r>
            <a:r>
              <a:rPr lang="fr-CH" sz="1100" dirty="0" err="1" smtClean="0"/>
              <a:t>Reiter</a:t>
            </a:r>
            <a:r>
              <a:rPr lang="fr-CH" sz="1100" dirty="0" smtClean="0"/>
              <a:t>, C.T.; </a:t>
            </a:r>
            <a:r>
              <a:rPr lang="fr-CH" sz="1100" dirty="0" err="1" smtClean="0"/>
              <a:t>Bierer</a:t>
            </a:r>
            <a:r>
              <a:rPr lang="fr-CH" sz="1100" dirty="0" smtClean="0"/>
              <a:t>, D.E.; </a:t>
            </a:r>
            <a:r>
              <a:rPr lang="fr-CH" sz="1100" dirty="0" err="1" smtClean="0"/>
              <a:t>Perel</a:t>
            </a:r>
            <a:r>
              <a:rPr lang="fr-CH" sz="1100" dirty="0" smtClean="0"/>
              <a:t>, J.M. </a:t>
            </a:r>
            <a:r>
              <a:rPr lang="fr-CH" sz="1100" i="1" dirty="0" smtClean="0"/>
              <a:t>J. Med. </a:t>
            </a:r>
            <a:r>
              <a:rPr lang="fr-CH" sz="1100" i="1" dirty="0" err="1" smtClean="0"/>
              <a:t>Chem</a:t>
            </a:r>
            <a:r>
              <a:rPr lang="fr-CH" sz="1100" dirty="0" smtClean="0"/>
              <a:t>. </a:t>
            </a:r>
            <a:r>
              <a:rPr lang="fr-CH" sz="1100" b="1" dirty="0" smtClean="0"/>
              <a:t>1998</a:t>
            </a:r>
            <a:r>
              <a:rPr lang="fr-CH" sz="1100" dirty="0" smtClean="0"/>
              <a:t>, </a:t>
            </a:r>
            <a:r>
              <a:rPr lang="fr-CH" sz="1100" i="1" dirty="0" smtClean="0"/>
              <a:t>41</a:t>
            </a:r>
            <a:r>
              <a:rPr lang="fr-CH" sz="1100" dirty="0" smtClean="0"/>
              <a:t>, 591-601.</a:t>
            </a:r>
          </a:p>
          <a:p>
            <a:r>
              <a:rPr lang="fr-CH" sz="1100" dirty="0" err="1" smtClean="0"/>
              <a:t>Prashad</a:t>
            </a:r>
            <a:r>
              <a:rPr lang="fr-CH" sz="1100" dirty="0" smtClean="0"/>
              <a:t>, M.; Kim, H.Y.; Lu, Y.; Liu, Y.; </a:t>
            </a:r>
            <a:r>
              <a:rPr lang="fr-CH" sz="1100" dirty="0" err="1" smtClean="0"/>
              <a:t>Har</a:t>
            </a:r>
            <a:r>
              <a:rPr lang="fr-CH" sz="1100" dirty="0" smtClean="0"/>
              <a:t>, D.; Repic, O.; </a:t>
            </a:r>
            <a:r>
              <a:rPr lang="fr-CH" sz="1100" dirty="0" err="1" smtClean="0"/>
              <a:t>Blacklock</a:t>
            </a:r>
            <a:r>
              <a:rPr lang="fr-CH" sz="1100" dirty="0" smtClean="0"/>
              <a:t>, TJ.; </a:t>
            </a:r>
            <a:r>
              <a:rPr lang="fr-CH" sz="1100" dirty="0" err="1" smtClean="0"/>
              <a:t>Giannousis</a:t>
            </a:r>
            <a:r>
              <a:rPr lang="fr-CH" sz="1100" dirty="0" smtClean="0"/>
              <a:t>, P. </a:t>
            </a:r>
            <a:r>
              <a:rPr lang="fr-CH" sz="1100" i="1" dirty="0" smtClean="0"/>
              <a:t>J. </a:t>
            </a:r>
            <a:r>
              <a:rPr lang="fr-CH" sz="1100" i="1" dirty="0" err="1" smtClean="0"/>
              <a:t>Org</a:t>
            </a:r>
            <a:r>
              <a:rPr lang="fr-CH" sz="1100" i="1" dirty="0" smtClean="0"/>
              <a:t>. </a:t>
            </a:r>
            <a:r>
              <a:rPr lang="fr-CH" sz="1100" i="1" dirty="0" err="1" smtClean="0"/>
              <a:t>Chem</a:t>
            </a:r>
            <a:r>
              <a:rPr lang="fr-CH" sz="1100" dirty="0" smtClean="0"/>
              <a:t>., </a:t>
            </a:r>
            <a:r>
              <a:rPr lang="fr-CH" sz="1100" b="1" dirty="0" smtClean="0"/>
              <a:t>1999</a:t>
            </a:r>
            <a:r>
              <a:rPr lang="fr-CH" sz="1100" dirty="0" smtClean="0"/>
              <a:t>, </a:t>
            </a:r>
            <a:r>
              <a:rPr lang="fr-CH" sz="1100" i="1" dirty="0" smtClean="0"/>
              <a:t>64</a:t>
            </a:r>
            <a:r>
              <a:rPr lang="fr-CH" sz="1100" dirty="0" smtClean="0"/>
              <a:t>, 1750-1753.</a:t>
            </a:r>
          </a:p>
          <a:p>
            <a:r>
              <a:rPr lang="fr-FR" sz="1100" dirty="0"/>
              <a:t>Y. </a:t>
            </a:r>
            <a:r>
              <a:rPr lang="fr-FR" sz="1100" dirty="0" err="1"/>
              <a:t>Matsumura</a:t>
            </a:r>
            <a:r>
              <a:rPr lang="fr-FR" sz="1100" dirty="0"/>
              <a:t>, </a:t>
            </a:r>
            <a:r>
              <a:rPr lang="fr-FR" sz="1100" i="1" dirty="0" err="1"/>
              <a:t>Org</a:t>
            </a:r>
            <a:r>
              <a:rPr lang="fr-FR" sz="1100" i="1" dirty="0"/>
              <a:t>. </a:t>
            </a:r>
            <a:r>
              <a:rPr lang="fr-FR" sz="1100" i="1" dirty="0" err="1"/>
              <a:t>Lett</a:t>
            </a:r>
            <a:r>
              <a:rPr lang="fr-FR" sz="1100" i="1" dirty="0"/>
              <a:t>., </a:t>
            </a:r>
            <a:r>
              <a:rPr lang="fr-FR" sz="1100" b="1" dirty="0"/>
              <a:t>1999</a:t>
            </a:r>
            <a:r>
              <a:rPr lang="fr-FR" sz="1100" dirty="0"/>
              <a:t>, 1, 175-178</a:t>
            </a:r>
          </a:p>
          <a:p>
            <a:endParaRPr lang="fr-CH" sz="1100" dirty="0" smtClean="0"/>
          </a:p>
          <a:p>
            <a:endParaRPr lang="fr-CH" sz="11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930297"/>
              </p:ext>
            </p:extLst>
          </p:nvPr>
        </p:nvGraphicFramePr>
        <p:xfrm>
          <a:off x="1420019" y="1954311"/>
          <a:ext cx="6303962" cy="349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0" name="CS ChemDraw Drawing" r:id="rId4" imgW="6304363" imgH="3491100" progId="ChemDraw.Document.6.0">
                  <p:embed/>
                </p:oleObj>
              </mc:Choice>
              <mc:Fallback>
                <p:oleObj name="CS ChemDraw Drawing" r:id="rId4" imgW="6304363" imgH="34911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0019" y="1954311"/>
                        <a:ext cx="6303962" cy="3490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82B8-7906-4974-B2DA-1ED1C673787E}" type="slidenum">
              <a:rPr lang="fr-CH" smtClean="0"/>
              <a:t>36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0170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Intermolecular</a:t>
            </a:r>
            <a:r>
              <a:rPr lang="fr-CH" dirty="0" smtClean="0"/>
              <a:t> C-H activation</a:t>
            </a:r>
            <a:endParaRPr lang="fr-CH" dirty="0"/>
          </a:p>
        </p:txBody>
      </p:sp>
      <p:sp>
        <p:nvSpPr>
          <p:cNvPr id="5" name="Rectangle 4"/>
          <p:cNvSpPr/>
          <p:nvPr/>
        </p:nvSpPr>
        <p:spPr>
          <a:xfrm>
            <a:off x="107504" y="6381328"/>
            <a:ext cx="87849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dirty="0"/>
              <a:t>Davies, H.M.L.; Manning, J.R. </a:t>
            </a:r>
            <a:r>
              <a:rPr lang="fr-CH" sz="1100" i="1" dirty="0"/>
              <a:t>Nature</a:t>
            </a:r>
            <a:r>
              <a:rPr lang="fr-CH" sz="1100" dirty="0"/>
              <a:t>, </a:t>
            </a:r>
            <a:r>
              <a:rPr lang="fr-CH" sz="1100" b="1" dirty="0"/>
              <a:t>2008</a:t>
            </a:r>
            <a:r>
              <a:rPr lang="fr-CH" sz="1100" dirty="0"/>
              <a:t>, </a:t>
            </a:r>
            <a:r>
              <a:rPr lang="fr-CH" sz="1100" i="1" dirty="0"/>
              <a:t>451</a:t>
            </a:r>
            <a:r>
              <a:rPr lang="fr-CH" sz="1100" dirty="0"/>
              <a:t>, 417-424</a:t>
            </a:r>
            <a:r>
              <a:rPr lang="fr-CH" sz="1100" dirty="0" smtClean="0"/>
              <a:t>. </a:t>
            </a:r>
          </a:p>
          <a:p>
            <a:r>
              <a:rPr lang="fr-CH" sz="1100" dirty="0" smtClean="0"/>
              <a:t>Davies, H.M.L.; Stafford, D.G.; Hansen, T. </a:t>
            </a:r>
            <a:r>
              <a:rPr lang="fr-CH" sz="1100" i="1" dirty="0" err="1" smtClean="0"/>
              <a:t>Org</a:t>
            </a:r>
            <a:r>
              <a:rPr lang="fr-CH" sz="1100" i="1" dirty="0" smtClean="0"/>
              <a:t>. </a:t>
            </a:r>
            <a:r>
              <a:rPr lang="fr-CH" sz="1100" i="1" dirty="0" err="1" smtClean="0"/>
              <a:t>Lett</a:t>
            </a:r>
            <a:r>
              <a:rPr lang="fr-CH" sz="1100" i="1" dirty="0" smtClean="0"/>
              <a:t>. </a:t>
            </a:r>
            <a:r>
              <a:rPr lang="fr-CH" sz="1100" b="1" dirty="0" smtClean="0"/>
              <a:t>1999</a:t>
            </a:r>
            <a:r>
              <a:rPr lang="fr-CH" sz="1100" dirty="0" smtClean="0"/>
              <a:t>, </a:t>
            </a:r>
            <a:r>
              <a:rPr lang="fr-CH" sz="1100" i="1" dirty="0" smtClean="0"/>
              <a:t>1</a:t>
            </a:r>
            <a:r>
              <a:rPr lang="fr-CH" sz="1100" dirty="0" smtClean="0"/>
              <a:t>, 233-236.</a:t>
            </a:r>
          </a:p>
          <a:p>
            <a:endParaRPr lang="fr-CH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539552" y="1628800"/>
            <a:ext cx="2296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Vinyl</a:t>
            </a:r>
            <a:r>
              <a:rPr lang="fr-CH" dirty="0" smtClean="0"/>
              <a:t> </a:t>
            </a:r>
            <a:r>
              <a:rPr lang="fr-CH" dirty="0" err="1" smtClean="0"/>
              <a:t>diazoacetates</a:t>
            </a:r>
            <a:r>
              <a:rPr lang="fr-CH" dirty="0" smtClean="0"/>
              <a:t> :</a:t>
            </a:r>
            <a:endParaRPr lang="fr-CH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268285"/>
              </p:ext>
            </p:extLst>
          </p:nvPr>
        </p:nvGraphicFramePr>
        <p:xfrm>
          <a:off x="120525" y="2564234"/>
          <a:ext cx="8843963" cy="252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3" name="CS ChemDraw Drawing" r:id="rId4" imgW="8843342" imgH="2520180" progId="ChemDraw.Document.6.0">
                  <p:embed/>
                </p:oleObj>
              </mc:Choice>
              <mc:Fallback>
                <p:oleObj name="CS ChemDraw Drawing" r:id="rId4" imgW="8843342" imgH="25201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525" y="2564234"/>
                        <a:ext cx="8843963" cy="2520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82B8-7906-4974-B2DA-1ED1C673787E}" type="slidenum">
              <a:rPr lang="fr-CH" smtClean="0"/>
              <a:t>37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1960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846510"/>
              </p:ext>
            </p:extLst>
          </p:nvPr>
        </p:nvGraphicFramePr>
        <p:xfrm>
          <a:off x="236538" y="1125538"/>
          <a:ext cx="7683500" cy="579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8" name="CS ChemDraw Drawing" r:id="rId4" imgW="7683661" imgH="5793930" progId="ChemDraw.Document.6.0">
                  <p:embed/>
                </p:oleObj>
              </mc:Choice>
              <mc:Fallback>
                <p:oleObj name="CS ChemDraw Drawing" r:id="rId4" imgW="7683661" imgH="579393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8" y="1125538"/>
                        <a:ext cx="7683500" cy="579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712968" cy="990600"/>
          </a:xfrm>
        </p:spPr>
        <p:txBody>
          <a:bodyPr>
            <a:normAutofit/>
          </a:bodyPr>
          <a:lstStyle/>
          <a:p>
            <a:r>
              <a:rPr lang="fr-CH" sz="2800" dirty="0" smtClean="0"/>
              <a:t>Total </a:t>
            </a:r>
            <a:r>
              <a:rPr lang="fr-CH" sz="2800" dirty="0" err="1" smtClean="0"/>
              <a:t>synthesis</a:t>
            </a:r>
            <a:r>
              <a:rPr lang="fr-CH" sz="2800" dirty="0" smtClean="0"/>
              <a:t> of (-)-</a:t>
            </a:r>
            <a:r>
              <a:rPr lang="fr-CH" sz="2800" dirty="0" err="1" smtClean="0"/>
              <a:t>colombiasin</a:t>
            </a:r>
            <a:r>
              <a:rPr lang="fr-CH" sz="2800" dirty="0" smtClean="0"/>
              <a:t> A, (-)-</a:t>
            </a:r>
            <a:r>
              <a:rPr lang="fr-CH" sz="2800" dirty="0" err="1"/>
              <a:t>e</a:t>
            </a:r>
            <a:r>
              <a:rPr lang="fr-CH" sz="2800" dirty="0" err="1" smtClean="0"/>
              <a:t>lisapterosin</a:t>
            </a:r>
            <a:r>
              <a:rPr lang="fr-CH" sz="2800" dirty="0" smtClean="0"/>
              <a:t> B and (+)-</a:t>
            </a:r>
            <a:r>
              <a:rPr lang="fr-CH" sz="2800" dirty="0" err="1" smtClean="0"/>
              <a:t>erogorgiaene</a:t>
            </a:r>
            <a:r>
              <a:rPr lang="fr-CH" sz="2800" dirty="0" smtClean="0"/>
              <a:t> </a:t>
            </a:r>
            <a:endParaRPr lang="fr-CH" sz="28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556792"/>
            <a:ext cx="131445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40561" y="6237312"/>
            <a:ext cx="503054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100" dirty="0"/>
              <a:t>Davies, H.M.L.; </a:t>
            </a:r>
            <a:r>
              <a:rPr lang="fr-CH" sz="1100" dirty="0" err="1"/>
              <a:t>Walji</a:t>
            </a:r>
            <a:r>
              <a:rPr lang="fr-CH" sz="1100" dirty="0"/>
              <a:t>, A.M. </a:t>
            </a:r>
            <a:r>
              <a:rPr lang="fr-CH" sz="1100" i="1" dirty="0" err="1"/>
              <a:t>Angew</a:t>
            </a:r>
            <a:r>
              <a:rPr lang="fr-CH" sz="1100" i="1" dirty="0"/>
              <a:t>. </a:t>
            </a:r>
            <a:r>
              <a:rPr lang="fr-CH" sz="1100" i="1" dirty="0" err="1"/>
              <a:t>Chem</a:t>
            </a:r>
            <a:r>
              <a:rPr lang="fr-CH" sz="1100" i="1" dirty="0"/>
              <a:t>. Int. Ed</a:t>
            </a:r>
            <a:r>
              <a:rPr lang="fr-CH" sz="1100" dirty="0"/>
              <a:t>.</a:t>
            </a:r>
            <a:r>
              <a:rPr lang="fr-CH" sz="1100" b="1" dirty="0"/>
              <a:t> 2005</a:t>
            </a:r>
            <a:r>
              <a:rPr lang="fr-CH" sz="1100" dirty="0"/>
              <a:t>, </a:t>
            </a:r>
            <a:r>
              <a:rPr lang="fr-CH" sz="1100" i="1" dirty="0"/>
              <a:t>44</a:t>
            </a:r>
            <a:r>
              <a:rPr lang="fr-CH" sz="1100" dirty="0"/>
              <a:t>, 1733-1735.</a:t>
            </a:r>
          </a:p>
          <a:p>
            <a:r>
              <a:rPr lang="fr-CH" sz="1100" dirty="0" smtClean="0"/>
              <a:t>Davies, H.M.L.; </a:t>
            </a:r>
            <a:r>
              <a:rPr lang="fr-CH" sz="1100" dirty="0" err="1" smtClean="0"/>
              <a:t>Dai</a:t>
            </a:r>
            <a:r>
              <a:rPr lang="fr-CH" sz="1100" dirty="0" smtClean="0"/>
              <a:t>, X.; Long, M.S. </a:t>
            </a:r>
            <a:r>
              <a:rPr lang="fr-CH" sz="1100" i="1" dirty="0" smtClean="0"/>
              <a:t>J. Am. </a:t>
            </a:r>
            <a:r>
              <a:rPr lang="fr-CH" sz="1100" i="1" dirty="0" err="1" smtClean="0"/>
              <a:t>Chem</a:t>
            </a:r>
            <a:r>
              <a:rPr lang="fr-CH" sz="1100" i="1" dirty="0" smtClean="0"/>
              <a:t>. Soc</a:t>
            </a:r>
            <a:r>
              <a:rPr lang="fr-CH" sz="1100" dirty="0" smtClean="0"/>
              <a:t>. </a:t>
            </a:r>
            <a:r>
              <a:rPr lang="fr-CH" sz="1100" b="1" dirty="0" smtClean="0"/>
              <a:t>2006</a:t>
            </a:r>
            <a:r>
              <a:rPr lang="fr-CH" sz="1100" dirty="0" smtClean="0"/>
              <a:t>, </a:t>
            </a:r>
            <a:r>
              <a:rPr lang="fr-CH" sz="1100" i="1" dirty="0" smtClean="0"/>
              <a:t>128</a:t>
            </a:r>
            <a:r>
              <a:rPr lang="fr-CH" sz="1100" dirty="0" smtClean="0"/>
              <a:t>, 2485-2490.</a:t>
            </a:r>
          </a:p>
          <a:p>
            <a:r>
              <a:rPr lang="fr-CH" sz="1100" dirty="0" smtClean="0"/>
              <a:t>Davies</a:t>
            </a:r>
            <a:r>
              <a:rPr lang="fr-CH" sz="1100" dirty="0"/>
              <a:t>, H.M.L</a:t>
            </a:r>
            <a:r>
              <a:rPr lang="fr-CH" sz="1100" dirty="0" smtClean="0"/>
              <a:t>.; Manning, J.R. </a:t>
            </a:r>
            <a:r>
              <a:rPr lang="fr-CH" sz="1100" i="1" dirty="0" smtClean="0"/>
              <a:t>Nature</a:t>
            </a:r>
            <a:r>
              <a:rPr lang="fr-CH" sz="1100" dirty="0" smtClean="0"/>
              <a:t>, </a:t>
            </a:r>
            <a:r>
              <a:rPr lang="fr-CH" sz="1100" b="1" dirty="0" smtClean="0"/>
              <a:t>2008</a:t>
            </a:r>
            <a:r>
              <a:rPr lang="fr-CH" sz="1100" dirty="0" smtClean="0"/>
              <a:t>, </a:t>
            </a:r>
            <a:r>
              <a:rPr lang="fr-CH" sz="1100" i="1" dirty="0" smtClean="0"/>
              <a:t>451</a:t>
            </a:r>
            <a:r>
              <a:rPr lang="fr-CH" sz="1100" dirty="0" smtClean="0"/>
              <a:t>, 417-424.</a:t>
            </a:r>
            <a:endParaRPr lang="fr-CH" sz="11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82B8-7906-4974-B2DA-1ED1C673787E}" type="slidenum">
              <a:rPr lang="fr-CH" smtClean="0"/>
              <a:t>38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3243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90600"/>
          </a:xfrm>
        </p:spPr>
        <p:txBody>
          <a:bodyPr/>
          <a:lstStyle/>
          <a:p>
            <a:r>
              <a:rPr lang="fr-CH" dirty="0" err="1" smtClean="0"/>
              <a:t>Existing</a:t>
            </a:r>
            <a:r>
              <a:rPr lang="fr-CH" dirty="0" smtClean="0"/>
              <a:t> </a:t>
            </a:r>
            <a:r>
              <a:rPr lang="fr-CH" dirty="0" err="1" smtClean="0"/>
              <a:t>strategies</a:t>
            </a:r>
            <a:endParaRPr lang="fr-CH" dirty="0"/>
          </a:p>
        </p:txBody>
      </p:sp>
      <p:sp>
        <p:nvSpPr>
          <p:cNvPr id="3" name="Rectangle 2"/>
          <p:cNvSpPr/>
          <p:nvPr/>
        </p:nvSpPr>
        <p:spPr>
          <a:xfrm>
            <a:off x="232647" y="6623774"/>
            <a:ext cx="877742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dirty="0"/>
              <a:t>Davies, H.M.L.; </a:t>
            </a:r>
            <a:r>
              <a:rPr lang="fr-CH" sz="1100" dirty="0" err="1"/>
              <a:t>Dai</a:t>
            </a:r>
            <a:r>
              <a:rPr lang="fr-CH" sz="1100" dirty="0"/>
              <a:t>, X.; Long, M.S. </a:t>
            </a:r>
            <a:r>
              <a:rPr lang="fr-CH" sz="1100" i="1" dirty="0"/>
              <a:t>J. Am. </a:t>
            </a:r>
            <a:r>
              <a:rPr lang="fr-CH" sz="1100" i="1" dirty="0" err="1"/>
              <a:t>Chem</a:t>
            </a:r>
            <a:r>
              <a:rPr lang="fr-CH" sz="1100" i="1" dirty="0"/>
              <a:t>. Soc</a:t>
            </a:r>
            <a:r>
              <a:rPr lang="fr-CH" sz="1100" dirty="0"/>
              <a:t>. </a:t>
            </a:r>
            <a:r>
              <a:rPr lang="fr-CH" sz="1100" b="1" dirty="0"/>
              <a:t>2006</a:t>
            </a:r>
            <a:r>
              <a:rPr lang="fr-CH" sz="1100" dirty="0"/>
              <a:t>, </a:t>
            </a:r>
            <a:r>
              <a:rPr lang="fr-CH" sz="1100" i="1" dirty="0"/>
              <a:t>128</a:t>
            </a:r>
            <a:r>
              <a:rPr lang="fr-CH" sz="1100" dirty="0"/>
              <a:t>, 2485-2490.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82B8-7906-4974-B2DA-1ED1C673787E}" type="slidenum">
              <a:rPr lang="fr-CH" smtClean="0"/>
              <a:t>39</a:t>
            </a:fld>
            <a:endParaRPr lang="fr-CH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85448"/>
              </p:ext>
            </p:extLst>
          </p:nvPr>
        </p:nvGraphicFramePr>
        <p:xfrm>
          <a:off x="179512" y="1175022"/>
          <a:ext cx="8864600" cy="549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9" name="CS ChemDraw Drawing" r:id="rId4" imgW="8864683" imgH="5493690" progId="ChemDraw.Document.6.0">
                  <p:embed/>
                </p:oleObj>
              </mc:Choice>
              <mc:Fallback>
                <p:oleObj name="CS ChemDraw Drawing" r:id="rId4" imgW="8864683" imgH="54936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512" y="1175022"/>
                        <a:ext cx="8864600" cy="5494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586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90600"/>
          </a:xfrm>
        </p:spPr>
        <p:txBody>
          <a:bodyPr/>
          <a:lstStyle/>
          <a:p>
            <a:r>
              <a:rPr lang="fr-CH" dirty="0" smtClean="0"/>
              <a:t>New challenges in total </a:t>
            </a:r>
            <a:r>
              <a:rPr lang="fr-CH" dirty="0" err="1" smtClean="0"/>
              <a:t>synthesis</a:t>
            </a:r>
            <a:endParaRPr lang="fr-CH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6309320"/>
            <a:ext cx="38731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100" dirty="0" err="1"/>
              <a:t>Hendrickson</a:t>
            </a:r>
            <a:r>
              <a:rPr lang="fr-CH" sz="1100" dirty="0"/>
              <a:t>, J. B. </a:t>
            </a:r>
            <a:r>
              <a:rPr lang="fr-CH" sz="1100" i="1" dirty="0"/>
              <a:t>J. Am. </a:t>
            </a:r>
            <a:r>
              <a:rPr lang="fr-CH" sz="1100" i="1" dirty="0" err="1"/>
              <a:t>Chem</a:t>
            </a:r>
            <a:r>
              <a:rPr lang="fr-CH" sz="1100" i="1" dirty="0"/>
              <a:t>. Soc</a:t>
            </a:r>
            <a:r>
              <a:rPr lang="fr-CH" sz="1100" dirty="0"/>
              <a:t>. </a:t>
            </a:r>
            <a:r>
              <a:rPr lang="fr-CH" sz="1100" b="1" dirty="0"/>
              <a:t>1975</a:t>
            </a:r>
            <a:r>
              <a:rPr lang="fr-CH" sz="1100" dirty="0"/>
              <a:t>, </a:t>
            </a:r>
            <a:r>
              <a:rPr lang="fr-CH" sz="1100" i="1" dirty="0"/>
              <a:t>97</a:t>
            </a:r>
            <a:r>
              <a:rPr lang="fr-CH" sz="1100" dirty="0"/>
              <a:t>, 5784</a:t>
            </a:r>
            <a:r>
              <a:rPr lang="fr-CH" sz="1100" dirty="0" smtClean="0"/>
              <a:t>.</a:t>
            </a:r>
          </a:p>
          <a:p>
            <a:r>
              <a:rPr lang="fr-CH" sz="1100" dirty="0" err="1" smtClean="0"/>
              <a:t>Gaich</a:t>
            </a:r>
            <a:r>
              <a:rPr lang="fr-CH" sz="1100" dirty="0" smtClean="0"/>
              <a:t>, T.; Baran, P.S. </a:t>
            </a:r>
            <a:r>
              <a:rPr lang="fr-CH" sz="1100" i="1" dirty="0" smtClean="0"/>
              <a:t>J. </a:t>
            </a:r>
            <a:r>
              <a:rPr lang="fr-CH" sz="1100" i="1" dirty="0" err="1" smtClean="0"/>
              <a:t>Org</a:t>
            </a:r>
            <a:r>
              <a:rPr lang="fr-CH" sz="1100" i="1" dirty="0" smtClean="0"/>
              <a:t>. </a:t>
            </a:r>
            <a:r>
              <a:rPr lang="fr-CH" sz="1100" i="1" dirty="0" err="1" smtClean="0"/>
              <a:t>Chem</a:t>
            </a:r>
            <a:r>
              <a:rPr lang="fr-CH" sz="1100" dirty="0"/>
              <a:t>. </a:t>
            </a:r>
            <a:r>
              <a:rPr lang="fr-CH" sz="1100" b="1" dirty="0"/>
              <a:t>2010</a:t>
            </a:r>
            <a:r>
              <a:rPr lang="fr-CH" sz="1100" dirty="0"/>
              <a:t>, </a:t>
            </a:r>
            <a:r>
              <a:rPr lang="fr-CH" sz="1100" i="1" dirty="0" smtClean="0"/>
              <a:t>75,</a:t>
            </a:r>
            <a:r>
              <a:rPr lang="fr-CH" sz="1100" dirty="0" smtClean="0"/>
              <a:t> 4657–4673.</a:t>
            </a:r>
            <a:endParaRPr lang="fr-CH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318678" y="1727616"/>
            <a:ext cx="8501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In the last </a:t>
            </a:r>
            <a:r>
              <a:rPr lang="fr-CH" dirty="0" err="1" smtClean="0"/>
              <a:t>decades</a:t>
            </a:r>
            <a:r>
              <a:rPr lang="fr-CH" dirty="0" smtClean="0"/>
              <a:t>, </a:t>
            </a:r>
            <a:r>
              <a:rPr lang="fr-CH" dirty="0" err="1" smtClean="0"/>
              <a:t>development</a:t>
            </a:r>
            <a:r>
              <a:rPr lang="fr-CH" dirty="0" smtClean="0"/>
              <a:t> of new techniques and </a:t>
            </a:r>
            <a:r>
              <a:rPr lang="fr-CH" dirty="0" err="1" smtClean="0"/>
              <a:t>methods</a:t>
            </a:r>
            <a:r>
              <a:rPr lang="fr-CH" dirty="0" smtClean="0"/>
              <a:t> has </a:t>
            </a:r>
            <a:r>
              <a:rPr lang="fr-CH" dirty="0" err="1" smtClean="0"/>
              <a:t>enabled</a:t>
            </a:r>
            <a:r>
              <a:rPr lang="fr-CH" dirty="0" smtClean="0"/>
              <a:t> </a:t>
            </a:r>
            <a:r>
              <a:rPr lang="fr-CH" dirty="0" err="1" smtClean="0"/>
              <a:t>chemists</a:t>
            </a:r>
            <a:r>
              <a:rPr lang="fr-CH" dirty="0" smtClean="0"/>
              <a:t> to </a:t>
            </a:r>
            <a:r>
              <a:rPr lang="fr-CH" dirty="0" err="1" smtClean="0"/>
              <a:t>synthesize</a:t>
            </a:r>
            <a:r>
              <a:rPr lang="fr-CH" dirty="0" smtClean="0"/>
              <a:t> structures of </a:t>
            </a:r>
            <a:r>
              <a:rPr lang="fr-CH" dirty="0" err="1" smtClean="0"/>
              <a:t>increasing</a:t>
            </a:r>
            <a:r>
              <a:rPr lang="fr-CH" dirty="0" smtClean="0"/>
              <a:t> </a:t>
            </a:r>
            <a:r>
              <a:rPr lang="fr-CH" dirty="0" err="1" smtClean="0"/>
              <a:t>complexity</a:t>
            </a:r>
            <a:r>
              <a:rPr lang="fr-CH" dirty="0" smtClean="0"/>
              <a:t>.</a:t>
            </a:r>
          </a:p>
          <a:p>
            <a:endParaRPr lang="fr-CH" dirty="0"/>
          </a:p>
          <a:p>
            <a:r>
              <a:rPr lang="fr-CH" dirty="0" smtClean="0"/>
              <a:t>New challenge : «</a:t>
            </a:r>
            <a:r>
              <a:rPr lang="fr-CH" dirty="0" err="1" smtClean="0"/>
              <a:t>Aiming</a:t>
            </a:r>
            <a:r>
              <a:rPr lang="fr-CH" dirty="0" smtClean="0"/>
              <a:t> for the </a:t>
            </a:r>
            <a:r>
              <a:rPr lang="fr-CH" dirty="0" err="1" smtClean="0"/>
              <a:t>ideal</a:t>
            </a:r>
            <a:r>
              <a:rPr lang="fr-CH" dirty="0" smtClean="0"/>
              <a:t> </a:t>
            </a:r>
            <a:r>
              <a:rPr lang="fr-CH" dirty="0" err="1" smtClean="0"/>
              <a:t>synthesis</a:t>
            </a:r>
            <a:r>
              <a:rPr lang="fr-CH" dirty="0" smtClean="0"/>
              <a:t> »</a:t>
            </a:r>
            <a:endParaRPr lang="fr-CH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892" y="2996952"/>
            <a:ext cx="47625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6670" y="5229200"/>
            <a:ext cx="8645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Which “...</a:t>
            </a:r>
            <a:r>
              <a:rPr lang="en-US" dirty="0"/>
              <a:t>creates a complex molecule...in a sequence of </a:t>
            </a:r>
            <a:r>
              <a:rPr lang="en-US" dirty="0" smtClean="0"/>
              <a:t>only construction </a:t>
            </a:r>
            <a:r>
              <a:rPr lang="en-US" dirty="0"/>
              <a:t>reactions involving no intermediary </a:t>
            </a:r>
            <a:r>
              <a:rPr lang="en-US" dirty="0" err="1" smtClean="0"/>
              <a:t>refunctionalizations</a:t>
            </a:r>
            <a:r>
              <a:rPr lang="en-US" dirty="0" smtClean="0"/>
              <a:t>, and </a:t>
            </a:r>
            <a:r>
              <a:rPr lang="en-US" dirty="0"/>
              <a:t>leading directly to the target, not only </a:t>
            </a:r>
            <a:r>
              <a:rPr lang="en-US" dirty="0" smtClean="0"/>
              <a:t>its skeleton </a:t>
            </a:r>
            <a:r>
              <a:rPr lang="en-US" dirty="0"/>
              <a:t>but also its correctly placed functionality</a:t>
            </a:r>
            <a:r>
              <a:rPr lang="en-US" dirty="0" smtClean="0"/>
              <a:t>.” (Hendrickson, 1975)</a:t>
            </a:r>
            <a:endParaRPr lang="fr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82B8-7906-4974-B2DA-1ED1C673787E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9313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C-H activation/</a:t>
            </a:r>
            <a:r>
              <a:rPr lang="fr-CH" dirty="0" err="1" smtClean="0"/>
              <a:t>Cope</a:t>
            </a:r>
            <a:r>
              <a:rPr lang="fr-CH" dirty="0" smtClean="0"/>
              <a:t> </a:t>
            </a:r>
            <a:r>
              <a:rPr lang="fr-CH" dirty="0" err="1" smtClean="0"/>
              <a:t>rearrangement</a:t>
            </a:r>
            <a:endParaRPr lang="fr-CH" dirty="0"/>
          </a:p>
        </p:txBody>
      </p:sp>
      <p:sp>
        <p:nvSpPr>
          <p:cNvPr id="4" name="Rectangle 3"/>
          <p:cNvSpPr/>
          <p:nvPr/>
        </p:nvSpPr>
        <p:spPr>
          <a:xfrm>
            <a:off x="232647" y="6340678"/>
            <a:ext cx="877742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dirty="0"/>
              <a:t>Davies, H.M.L.; </a:t>
            </a:r>
            <a:r>
              <a:rPr lang="fr-CH" sz="1100" dirty="0" err="1"/>
              <a:t>Dai</a:t>
            </a:r>
            <a:r>
              <a:rPr lang="fr-CH" sz="1100" dirty="0"/>
              <a:t>, X.; Long, M.S. </a:t>
            </a:r>
            <a:r>
              <a:rPr lang="fr-CH" sz="1100" i="1" dirty="0"/>
              <a:t>J. Am. </a:t>
            </a:r>
            <a:r>
              <a:rPr lang="fr-CH" sz="1100" i="1" dirty="0" err="1"/>
              <a:t>Chem</a:t>
            </a:r>
            <a:r>
              <a:rPr lang="fr-CH" sz="1100" i="1" dirty="0"/>
              <a:t>. Soc</a:t>
            </a:r>
            <a:r>
              <a:rPr lang="fr-CH" sz="1100" dirty="0"/>
              <a:t>. </a:t>
            </a:r>
            <a:r>
              <a:rPr lang="fr-CH" sz="1100" b="1" dirty="0"/>
              <a:t>2006</a:t>
            </a:r>
            <a:r>
              <a:rPr lang="fr-CH" sz="1100" dirty="0"/>
              <a:t>, </a:t>
            </a:r>
            <a:r>
              <a:rPr lang="fr-CH" sz="1100" i="1" dirty="0"/>
              <a:t>128</a:t>
            </a:r>
            <a:r>
              <a:rPr lang="fr-CH" sz="1100" dirty="0"/>
              <a:t>, 2485-2490.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82B8-7906-4974-B2DA-1ED1C673787E}" type="slidenum">
              <a:rPr lang="fr-CH" smtClean="0"/>
              <a:t>40</a:t>
            </a:fld>
            <a:endParaRPr lang="fr-CH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90559"/>
              </p:ext>
            </p:extLst>
          </p:nvPr>
        </p:nvGraphicFramePr>
        <p:xfrm>
          <a:off x="1331640" y="1772816"/>
          <a:ext cx="68326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4" name="CS ChemDraw Drawing" r:id="rId4" imgW="6833283" imgH="1499040" progId="ChemDraw.Document.6.0">
                  <p:embed/>
                </p:oleObj>
              </mc:Choice>
              <mc:Fallback>
                <p:oleObj name="CS ChemDraw Drawing" r:id="rId4" imgW="6833283" imgH="14990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1640" y="1772816"/>
                        <a:ext cx="6832600" cy="149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023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C-H activation/</a:t>
            </a:r>
            <a:r>
              <a:rPr lang="fr-CH" dirty="0" err="1" smtClean="0"/>
              <a:t>Cope</a:t>
            </a:r>
            <a:r>
              <a:rPr lang="fr-CH" dirty="0" smtClean="0"/>
              <a:t> </a:t>
            </a:r>
            <a:r>
              <a:rPr lang="fr-CH" dirty="0" err="1" smtClean="0"/>
              <a:t>rearrangement</a:t>
            </a:r>
            <a:r>
              <a:rPr lang="fr-CH" dirty="0" smtClean="0"/>
              <a:t> : </a:t>
            </a:r>
            <a:r>
              <a:rPr lang="fr-CH" dirty="0" err="1" smtClean="0"/>
              <a:t>Models</a:t>
            </a:r>
            <a:endParaRPr lang="fr-C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826" y="1628800"/>
            <a:ext cx="460057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5457825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2647" y="6340678"/>
            <a:ext cx="877742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dirty="0"/>
              <a:t>Davies, H.M.L.; </a:t>
            </a:r>
            <a:r>
              <a:rPr lang="fr-CH" sz="1100" dirty="0" err="1"/>
              <a:t>Dai</a:t>
            </a:r>
            <a:r>
              <a:rPr lang="fr-CH" sz="1100" dirty="0"/>
              <a:t>, X.; Long, M.S. </a:t>
            </a:r>
            <a:r>
              <a:rPr lang="fr-CH" sz="1100" i="1" dirty="0"/>
              <a:t>J. Am. </a:t>
            </a:r>
            <a:r>
              <a:rPr lang="fr-CH" sz="1100" i="1" dirty="0" err="1"/>
              <a:t>Chem</a:t>
            </a:r>
            <a:r>
              <a:rPr lang="fr-CH" sz="1100" i="1" dirty="0"/>
              <a:t>. Soc</a:t>
            </a:r>
            <a:r>
              <a:rPr lang="fr-CH" sz="1100" dirty="0"/>
              <a:t>. </a:t>
            </a:r>
            <a:r>
              <a:rPr lang="fr-CH" sz="1100" b="1" dirty="0"/>
              <a:t>2006</a:t>
            </a:r>
            <a:r>
              <a:rPr lang="fr-CH" sz="1100" dirty="0"/>
              <a:t>, </a:t>
            </a:r>
            <a:r>
              <a:rPr lang="fr-CH" sz="1100" i="1" dirty="0"/>
              <a:t>128</a:t>
            </a:r>
            <a:r>
              <a:rPr lang="fr-CH" sz="1100" dirty="0"/>
              <a:t>, 2485-2490.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82B8-7906-4974-B2DA-1ED1C673787E}" type="slidenum">
              <a:rPr lang="fr-CH" smtClean="0"/>
              <a:t>41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9625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1082349"/>
              </p:ext>
            </p:extLst>
          </p:nvPr>
        </p:nvGraphicFramePr>
        <p:xfrm>
          <a:off x="557213" y="1546225"/>
          <a:ext cx="81280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7" name="CS ChemDraw Drawing" r:id="rId4" imgW="8127220" imgH="5255820" progId="ChemDraw.Document.6.0">
                  <p:embed/>
                </p:oleObj>
              </mc:Choice>
              <mc:Fallback>
                <p:oleObj name="CS ChemDraw Drawing" r:id="rId4" imgW="8127220" imgH="5255820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" y="1546225"/>
                        <a:ext cx="8128000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C-H activation/</a:t>
            </a:r>
            <a:r>
              <a:rPr lang="fr-CH" dirty="0" err="1" smtClean="0"/>
              <a:t>Cope</a:t>
            </a:r>
            <a:r>
              <a:rPr lang="fr-CH" dirty="0" smtClean="0"/>
              <a:t> </a:t>
            </a:r>
            <a:r>
              <a:rPr lang="fr-CH" dirty="0" err="1" smtClean="0"/>
              <a:t>rearrangement</a:t>
            </a:r>
            <a:endParaRPr lang="fr-CH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572000" y="3429000"/>
            <a:ext cx="0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32647" y="6340678"/>
            <a:ext cx="877742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dirty="0" smtClean="0"/>
              <a:t>Davies</a:t>
            </a:r>
            <a:r>
              <a:rPr lang="fr-CH" sz="1100" dirty="0"/>
              <a:t>, H.M.L.; </a:t>
            </a:r>
            <a:r>
              <a:rPr lang="fr-CH" sz="1100" dirty="0" err="1"/>
              <a:t>Dai</a:t>
            </a:r>
            <a:r>
              <a:rPr lang="fr-CH" sz="1100" dirty="0"/>
              <a:t>, X.; Long, M.S. </a:t>
            </a:r>
            <a:r>
              <a:rPr lang="fr-CH" sz="1100" i="1" dirty="0"/>
              <a:t>J. Am. </a:t>
            </a:r>
            <a:r>
              <a:rPr lang="fr-CH" sz="1100" i="1" dirty="0" err="1"/>
              <a:t>Chem</a:t>
            </a:r>
            <a:r>
              <a:rPr lang="fr-CH" sz="1100" i="1" dirty="0"/>
              <a:t>. Soc</a:t>
            </a:r>
            <a:r>
              <a:rPr lang="fr-CH" sz="1100" dirty="0"/>
              <a:t>. </a:t>
            </a:r>
            <a:r>
              <a:rPr lang="fr-CH" sz="1100" b="1" dirty="0"/>
              <a:t>2006</a:t>
            </a:r>
            <a:r>
              <a:rPr lang="fr-CH" sz="1100" dirty="0"/>
              <a:t>, </a:t>
            </a:r>
            <a:r>
              <a:rPr lang="fr-CH" sz="1100" i="1" dirty="0"/>
              <a:t>128</a:t>
            </a:r>
            <a:r>
              <a:rPr lang="fr-CH" sz="1100" dirty="0"/>
              <a:t>, 2485-2490.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82B8-7906-4974-B2DA-1ED1C673787E}" type="slidenum">
              <a:rPr lang="fr-CH" smtClean="0"/>
              <a:t>42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8546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340768"/>
            <a:ext cx="89289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(-)-</a:t>
            </a:r>
            <a:r>
              <a:rPr lang="fr-CH" dirty="0" err="1" smtClean="0"/>
              <a:t>tetrodotoxin</a:t>
            </a:r>
            <a:r>
              <a:rPr lang="fr-CH" dirty="0" smtClean="0"/>
              <a:t> </a:t>
            </a:r>
            <a:r>
              <a:rPr lang="fr-CH" dirty="0" err="1" smtClean="0"/>
              <a:t>extracted</a:t>
            </a:r>
            <a:r>
              <a:rPr lang="fr-CH" dirty="0" smtClean="0"/>
              <a:t> </a:t>
            </a:r>
            <a:r>
              <a:rPr lang="fr-CH" dirty="0" err="1" smtClean="0"/>
              <a:t>from</a:t>
            </a:r>
            <a:r>
              <a:rPr lang="fr-CH" dirty="0" smtClean="0"/>
              <a:t> </a:t>
            </a:r>
            <a:r>
              <a:rPr lang="fr-CH" dirty="0" err="1" smtClean="0"/>
              <a:t>japanese</a:t>
            </a:r>
            <a:r>
              <a:rPr lang="fr-CH" dirty="0" smtClean="0"/>
              <a:t> fugu </a:t>
            </a:r>
            <a:r>
              <a:rPr lang="fr-CH" dirty="0" err="1" smtClean="0"/>
              <a:t>fish</a:t>
            </a:r>
            <a:r>
              <a:rPr lang="fr-CH" dirty="0" smtClean="0"/>
              <a:t>. </a:t>
            </a:r>
          </a:p>
          <a:p>
            <a:r>
              <a:rPr lang="fr-CH" dirty="0" smtClean="0"/>
              <a:t>Poison : </a:t>
            </a:r>
            <a:r>
              <a:rPr lang="fr-CH" dirty="0" err="1" smtClean="0"/>
              <a:t>very</a:t>
            </a:r>
            <a:r>
              <a:rPr lang="fr-CH" dirty="0" smtClean="0"/>
              <a:t> </a:t>
            </a:r>
            <a:r>
              <a:rPr lang="fr-CH" dirty="0" err="1" smtClean="0"/>
              <a:t>potent</a:t>
            </a:r>
            <a:r>
              <a:rPr lang="fr-CH" dirty="0" smtClean="0"/>
              <a:t> as a </a:t>
            </a:r>
            <a:r>
              <a:rPr lang="fr-CH" dirty="0" err="1" smtClean="0"/>
              <a:t>selective</a:t>
            </a:r>
            <a:r>
              <a:rPr lang="fr-CH" dirty="0" smtClean="0"/>
              <a:t> </a:t>
            </a:r>
            <a:r>
              <a:rPr lang="fr-CH" dirty="0" err="1" smtClean="0"/>
              <a:t>blocker</a:t>
            </a:r>
            <a:r>
              <a:rPr lang="fr-CH" dirty="0" smtClean="0"/>
              <a:t> of voltage-</a:t>
            </a:r>
            <a:r>
              <a:rPr lang="fr-CH" dirty="0" err="1" smtClean="0"/>
              <a:t>gated</a:t>
            </a:r>
            <a:r>
              <a:rPr lang="fr-CH" dirty="0" smtClean="0"/>
              <a:t> sodium ion </a:t>
            </a:r>
            <a:r>
              <a:rPr lang="fr-CH" dirty="0" err="1" smtClean="0"/>
              <a:t>channels</a:t>
            </a:r>
            <a:r>
              <a:rPr lang="fr-CH" dirty="0" smtClean="0"/>
              <a:t>.</a:t>
            </a:r>
          </a:p>
          <a:p>
            <a:endParaRPr lang="fr-CH" i="1" dirty="0" smtClean="0"/>
          </a:p>
          <a:p>
            <a:endParaRPr lang="fr-CH" i="1" dirty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r>
              <a:rPr lang="fr-CH" dirty="0" smtClean="0"/>
              <a:t>Structure </a:t>
            </a:r>
            <a:r>
              <a:rPr lang="fr-CH" dirty="0" err="1" smtClean="0"/>
              <a:t>elucidated</a:t>
            </a:r>
            <a:r>
              <a:rPr lang="fr-CH" dirty="0" smtClean="0"/>
              <a:t> in 1964 by Woodward.</a:t>
            </a:r>
          </a:p>
          <a:p>
            <a:r>
              <a:rPr lang="fr-CH" dirty="0" smtClean="0"/>
              <a:t>First </a:t>
            </a:r>
            <a:r>
              <a:rPr lang="fr-CH" dirty="0" err="1" smtClean="0"/>
              <a:t>racemic</a:t>
            </a:r>
            <a:r>
              <a:rPr lang="fr-CH" dirty="0" smtClean="0"/>
              <a:t> total </a:t>
            </a:r>
            <a:r>
              <a:rPr lang="fr-CH" dirty="0" err="1" smtClean="0"/>
              <a:t>synthesis</a:t>
            </a:r>
            <a:r>
              <a:rPr lang="fr-CH" dirty="0" smtClean="0"/>
              <a:t> by </a:t>
            </a:r>
            <a:r>
              <a:rPr lang="fr-CH" dirty="0" err="1" smtClean="0"/>
              <a:t>Kishi</a:t>
            </a:r>
            <a:r>
              <a:rPr lang="fr-CH" dirty="0" smtClean="0"/>
              <a:t> in 1972 : about 30 </a:t>
            </a:r>
            <a:r>
              <a:rPr lang="fr-CH" dirty="0" err="1" smtClean="0"/>
              <a:t>steps</a:t>
            </a:r>
            <a:endParaRPr lang="fr-CH" dirty="0" smtClean="0"/>
          </a:p>
          <a:p>
            <a:endParaRPr lang="fr-CH" dirty="0" smtClean="0"/>
          </a:p>
          <a:p>
            <a:r>
              <a:rPr lang="fr-CH" dirty="0" smtClean="0"/>
              <a:t>Second total </a:t>
            </a:r>
            <a:r>
              <a:rPr lang="fr-CH" dirty="0" err="1" smtClean="0"/>
              <a:t>synthesis</a:t>
            </a:r>
            <a:r>
              <a:rPr lang="fr-CH" dirty="0" smtClean="0"/>
              <a:t> in 2003 by </a:t>
            </a:r>
            <a:r>
              <a:rPr lang="fr-CH" dirty="0" err="1" smtClean="0"/>
              <a:t>Isobe</a:t>
            </a:r>
            <a:r>
              <a:rPr lang="fr-CH" dirty="0" smtClean="0"/>
              <a:t> : more </a:t>
            </a:r>
            <a:r>
              <a:rPr lang="fr-CH" dirty="0" err="1" smtClean="0"/>
              <a:t>than</a:t>
            </a:r>
            <a:r>
              <a:rPr lang="fr-CH" dirty="0" smtClean="0"/>
              <a:t> 60 </a:t>
            </a:r>
            <a:r>
              <a:rPr lang="fr-CH" dirty="0" err="1" smtClean="0"/>
              <a:t>steps</a:t>
            </a:r>
            <a:r>
              <a:rPr lang="fr-CH" dirty="0" smtClean="0"/>
              <a:t> </a:t>
            </a:r>
          </a:p>
          <a:p>
            <a:r>
              <a:rPr lang="fr-CH" dirty="0"/>
              <a:t>	</a:t>
            </a:r>
            <a:r>
              <a:rPr lang="fr-CH" dirty="0" smtClean="0"/>
              <a:t>			         25 </a:t>
            </a:r>
            <a:r>
              <a:rPr lang="fr-CH" dirty="0" err="1" smtClean="0"/>
              <a:t>protecting</a:t>
            </a:r>
            <a:r>
              <a:rPr lang="fr-CH" dirty="0" smtClean="0"/>
              <a:t> group manipulations</a:t>
            </a:r>
          </a:p>
          <a:p>
            <a:r>
              <a:rPr lang="fr-CH" dirty="0" smtClean="0"/>
              <a:t>A </a:t>
            </a:r>
            <a:r>
              <a:rPr lang="fr-CH" dirty="0" err="1" smtClean="0"/>
              <a:t>shorter</a:t>
            </a:r>
            <a:r>
              <a:rPr lang="fr-CH" dirty="0" smtClean="0"/>
              <a:t> version </a:t>
            </a:r>
            <a:r>
              <a:rPr lang="fr-CH" dirty="0" err="1" smtClean="0"/>
              <a:t>published</a:t>
            </a:r>
            <a:r>
              <a:rPr lang="fr-CH" dirty="0" smtClean="0"/>
              <a:t> in 2004.    </a:t>
            </a:r>
          </a:p>
          <a:p>
            <a:endParaRPr lang="fr-CH" dirty="0" smtClean="0"/>
          </a:p>
          <a:p>
            <a:r>
              <a:rPr lang="fr-CH" dirty="0" smtClean="0"/>
              <a:t>Total </a:t>
            </a:r>
            <a:r>
              <a:rPr lang="fr-CH" dirty="0" err="1" smtClean="0"/>
              <a:t>synthesis</a:t>
            </a:r>
            <a:r>
              <a:rPr lang="fr-CH" dirty="0" smtClean="0"/>
              <a:t> by Du Bois : 32 </a:t>
            </a:r>
            <a:r>
              <a:rPr lang="fr-CH" dirty="0" err="1" smtClean="0"/>
              <a:t>steps</a:t>
            </a:r>
            <a:endParaRPr lang="fr-CH" dirty="0" smtClean="0"/>
          </a:p>
          <a:p>
            <a:r>
              <a:rPr lang="fr-CH" dirty="0"/>
              <a:t> </a:t>
            </a:r>
            <a:r>
              <a:rPr lang="fr-CH" dirty="0" smtClean="0"/>
              <a:t>                                            2 C-H </a:t>
            </a:r>
            <a:r>
              <a:rPr lang="fr-CH" dirty="0" err="1" smtClean="0"/>
              <a:t>functionalisations</a:t>
            </a:r>
            <a:r>
              <a:rPr lang="fr-CH" dirty="0" smtClean="0"/>
              <a:t>, 5 </a:t>
            </a:r>
            <a:r>
              <a:rPr lang="fr-CH" dirty="0" err="1" smtClean="0"/>
              <a:t>protecting</a:t>
            </a:r>
            <a:r>
              <a:rPr lang="fr-CH" dirty="0" smtClean="0"/>
              <a:t> group manipulations</a:t>
            </a:r>
            <a:endParaRPr lang="fr-CH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30643"/>
              </p:ext>
            </p:extLst>
          </p:nvPr>
        </p:nvGraphicFramePr>
        <p:xfrm>
          <a:off x="3635896" y="2060848"/>
          <a:ext cx="1541463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3" name="CS ChemDraw Drawing" r:id="rId3" imgW="1541919" imgH="1543590" progId="ChemDraw.Document.6.0">
                  <p:embed/>
                </p:oleObj>
              </mc:Choice>
              <mc:Fallback>
                <p:oleObj name="CS ChemDraw Drawing" r:id="rId3" imgW="1541919" imgH="15435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35896" y="2060848"/>
                        <a:ext cx="1541463" cy="154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r>
              <a:rPr lang="fr-CH" dirty="0" smtClean="0"/>
              <a:t>Total </a:t>
            </a:r>
            <a:r>
              <a:rPr lang="fr-CH" dirty="0" err="1" smtClean="0"/>
              <a:t>synthesis</a:t>
            </a:r>
            <a:r>
              <a:rPr lang="fr-CH" dirty="0" smtClean="0"/>
              <a:t> of (-)-</a:t>
            </a:r>
            <a:r>
              <a:rPr lang="fr-CH" dirty="0" err="1" smtClean="0"/>
              <a:t>tetrodotoxin</a:t>
            </a:r>
            <a:endParaRPr lang="fr-CH" dirty="0"/>
          </a:p>
        </p:txBody>
      </p:sp>
      <p:sp>
        <p:nvSpPr>
          <p:cNvPr id="6" name="Rectangle 5"/>
          <p:cNvSpPr/>
          <p:nvPr/>
        </p:nvSpPr>
        <p:spPr>
          <a:xfrm>
            <a:off x="232647" y="6479758"/>
            <a:ext cx="877742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dirty="0" err="1" smtClean="0"/>
              <a:t>Hinman</a:t>
            </a:r>
            <a:r>
              <a:rPr lang="fr-CH" sz="1100" dirty="0" smtClean="0"/>
              <a:t>, A.; Du Bois, J. </a:t>
            </a:r>
            <a:r>
              <a:rPr lang="fr-CH" sz="1100" i="1" dirty="0" smtClean="0"/>
              <a:t>J. Am. </a:t>
            </a:r>
            <a:r>
              <a:rPr lang="fr-CH" sz="1100" i="1" dirty="0" err="1" smtClean="0"/>
              <a:t>Chem</a:t>
            </a:r>
            <a:r>
              <a:rPr lang="fr-CH" sz="1100" i="1" dirty="0" smtClean="0"/>
              <a:t>. Soc</a:t>
            </a:r>
            <a:r>
              <a:rPr lang="fr-CH" sz="1100" dirty="0" smtClean="0"/>
              <a:t>. </a:t>
            </a:r>
            <a:r>
              <a:rPr lang="fr-CH" sz="1100" b="1" dirty="0" smtClean="0"/>
              <a:t>2003</a:t>
            </a:r>
            <a:r>
              <a:rPr lang="fr-CH" sz="1100" dirty="0" smtClean="0"/>
              <a:t>, </a:t>
            </a:r>
            <a:r>
              <a:rPr lang="fr-CH" sz="1100" i="1" dirty="0" smtClean="0"/>
              <a:t>125</a:t>
            </a:r>
            <a:r>
              <a:rPr lang="fr-CH" sz="1100" dirty="0" smtClean="0"/>
              <a:t>, 11510-11511.</a:t>
            </a:r>
            <a:endParaRPr lang="fr-CH" sz="11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82B8-7906-4974-B2DA-1ED1C673787E}" type="slidenum">
              <a:rPr lang="fr-CH" smtClean="0"/>
              <a:t>43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7444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Total </a:t>
            </a:r>
            <a:r>
              <a:rPr lang="fr-CH" dirty="0" err="1" smtClean="0"/>
              <a:t>synthesis</a:t>
            </a:r>
            <a:r>
              <a:rPr lang="fr-CH" dirty="0" smtClean="0"/>
              <a:t> of (-)-</a:t>
            </a:r>
            <a:r>
              <a:rPr lang="fr-CH" dirty="0" err="1" smtClean="0"/>
              <a:t>tetrodotoxin</a:t>
            </a:r>
            <a:endParaRPr lang="fr-CH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966539"/>
              </p:ext>
            </p:extLst>
          </p:nvPr>
        </p:nvGraphicFramePr>
        <p:xfrm>
          <a:off x="755576" y="1700808"/>
          <a:ext cx="7620000" cy="175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2" name="CS ChemDraw Drawing" r:id="rId4" imgW="7619640" imgH="1755000" progId="ChemDraw.Document.6.0">
                  <p:embed/>
                </p:oleObj>
              </mc:Choice>
              <mc:Fallback>
                <p:oleObj name="CS ChemDraw Drawing" r:id="rId4" imgW="7619640" imgH="17550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5576" y="1700808"/>
                        <a:ext cx="7620000" cy="175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232647" y="6479758"/>
            <a:ext cx="877742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dirty="0" err="1" smtClean="0"/>
              <a:t>Hinman</a:t>
            </a:r>
            <a:r>
              <a:rPr lang="fr-CH" sz="1100" dirty="0" smtClean="0"/>
              <a:t>, A.; Du Bois, J. </a:t>
            </a:r>
            <a:r>
              <a:rPr lang="fr-CH" sz="1100" i="1" dirty="0" smtClean="0"/>
              <a:t>J. Am. </a:t>
            </a:r>
            <a:r>
              <a:rPr lang="fr-CH" sz="1100" i="1" dirty="0" err="1" smtClean="0"/>
              <a:t>Chem</a:t>
            </a:r>
            <a:r>
              <a:rPr lang="fr-CH" sz="1100" i="1" dirty="0" smtClean="0"/>
              <a:t>. Soc</a:t>
            </a:r>
            <a:r>
              <a:rPr lang="fr-CH" sz="1100" dirty="0" smtClean="0"/>
              <a:t>. </a:t>
            </a:r>
            <a:r>
              <a:rPr lang="fr-CH" sz="1100" b="1" dirty="0" smtClean="0"/>
              <a:t>2003</a:t>
            </a:r>
            <a:r>
              <a:rPr lang="fr-CH" sz="1100" dirty="0" smtClean="0"/>
              <a:t>, </a:t>
            </a:r>
            <a:r>
              <a:rPr lang="fr-CH" sz="1100" i="1" dirty="0" smtClean="0"/>
              <a:t>125</a:t>
            </a:r>
            <a:r>
              <a:rPr lang="fr-CH" sz="1100" dirty="0" smtClean="0"/>
              <a:t>, 11510-11511.</a:t>
            </a:r>
            <a:endParaRPr lang="fr-CH" sz="1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82B8-7906-4974-B2DA-1ED1C673787E}" type="slidenum">
              <a:rPr lang="fr-CH" smtClean="0"/>
              <a:t>44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330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Total </a:t>
            </a:r>
            <a:r>
              <a:rPr lang="fr-CH" dirty="0" err="1" smtClean="0"/>
              <a:t>synthesis</a:t>
            </a:r>
            <a:r>
              <a:rPr lang="fr-CH" dirty="0" smtClean="0"/>
              <a:t> of (-)-</a:t>
            </a:r>
            <a:r>
              <a:rPr lang="fr-CH" dirty="0" err="1" smtClean="0"/>
              <a:t>tetrodotoxin</a:t>
            </a:r>
            <a:endParaRPr lang="fr-CH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413753"/>
              </p:ext>
            </p:extLst>
          </p:nvPr>
        </p:nvGraphicFramePr>
        <p:xfrm>
          <a:off x="755576" y="3501008"/>
          <a:ext cx="7820025" cy="286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5" name="CS ChemDraw Drawing" r:id="rId4" imgW="7819268" imgH="2867940" progId="ChemDraw.Document.6.0">
                  <p:embed/>
                </p:oleObj>
              </mc:Choice>
              <mc:Fallback>
                <p:oleObj name="CS ChemDraw Drawing" r:id="rId4" imgW="7819268" imgH="28679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5576" y="3501008"/>
                        <a:ext cx="7820025" cy="2868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966539"/>
              </p:ext>
            </p:extLst>
          </p:nvPr>
        </p:nvGraphicFramePr>
        <p:xfrm>
          <a:off x="755650" y="1700213"/>
          <a:ext cx="7620000" cy="175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6" name="CS ChemDraw Drawing" r:id="rId6" imgW="7619640" imgH="1755000" progId="ChemDraw.Document.6.0">
                  <p:embed/>
                </p:oleObj>
              </mc:Choice>
              <mc:Fallback>
                <p:oleObj name="CS ChemDraw Drawing" r:id="rId6" imgW="7619640" imgH="1755000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700213"/>
                        <a:ext cx="7620000" cy="175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32647" y="6479758"/>
            <a:ext cx="877742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dirty="0" err="1" smtClean="0"/>
              <a:t>Hinman</a:t>
            </a:r>
            <a:r>
              <a:rPr lang="fr-CH" sz="1100" dirty="0" smtClean="0"/>
              <a:t>, A.; Du Bois, J. </a:t>
            </a:r>
            <a:r>
              <a:rPr lang="fr-CH" sz="1100" i="1" dirty="0" smtClean="0"/>
              <a:t>J. Am. </a:t>
            </a:r>
            <a:r>
              <a:rPr lang="fr-CH" sz="1100" i="1" dirty="0" err="1" smtClean="0"/>
              <a:t>Chem</a:t>
            </a:r>
            <a:r>
              <a:rPr lang="fr-CH" sz="1100" i="1" dirty="0" smtClean="0"/>
              <a:t>. Soc</a:t>
            </a:r>
            <a:r>
              <a:rPr lang="fr-CH" sz="1100" dirty="0" smtClean="0"/>
              <a:t>. </a:t>
            </a:r>
            <a:r>
              <a:rPr lang="fr-CH" sz="1100" b="1" dirty="0" smtClean="0"/>
              <a:t>2003</a:t>
            </a:r>
            <a:r>
              <a:rPr lang="fr-CH" sz="1100" dirty="0" smtClean="0"/>
              <a:t>, </a:t>
            </a:r>
            <a:r>
              <a:rPr lang="fr-CH" sz="1100" i="1" dirty="0" smtClean="0"/>
              <a:t>125</a:t>
            </a:r>
            <a:r>
              <a:rPr lang="fr-CH" sz="1100" dirty="0" smtClean="0"/>
              <a:t>, 11510-11511.</a:t>
            </a:r>
            <a:endParaRPr lang="fr-CH" sz="1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82B8-7906-4974-B2DA-1ED1C673787E}" type="slidenum">
              <a:rPr lang="fr-CH" smtClean="0"/>
              <a:t>45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6517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Rh-</a:t>
            </a:r>
            <a:r>
              <a:rPr lang="fr-CH" dirty="0" err="1" smtClean="0"/>
              <a:t>nitrene</a:t>
            </a:r>
            <a:r>
              <a:rPr lang="fr-CH" dirty="0" smtClean="0"/>
              <a:t> insertion</a:t>
            </a:r>
            <a:endParaRPr lang="fr-CH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149789"/>
              </p:ext>
            </p:extLst>
          </p:nvPr>
        </p:nvGraphicFramePr>
        <p:xfrm>
          <a:off x="1835696" y="1916832"/>
          <a:ext cx="5202237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9" name="CS ChemDraw Drawing" r:id="rId3" imgW="5202490" imgH="834840" progId="ChemDraw.Document.6.0">
                  <p:embed/>
                </p:oleObj>
              </mc:Choice>
              <mc:Fallback>
                <p:oleObj name="CS ChemDraw Drawing" r:id="rId3" imgW="5202490" imgH="8348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5696" y="1916832"/>
                        <a:ext cx="5202237" cy="83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232647" y="6237312"/>
            <a:ext cx="877742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dirty="0" err="1" smtClean="0"/>
              <a:t>Hinman</a:t>
            </a:r>
            <a:r>
              <a:rPr lang="fr-CH" sz="1100" dirty="0" smtClean="0"/>
              <a:t>, A.; Du Bois, J. </a:t>
            </a:r>
            <a:r>
              <a:rPr lang="fr-CH" sz="1100" i="1" dirty="0" smtClean="0"/>
              <a:t>J. Am. </a:t>
            </a:r>
            <a:r>
              <a:rPr lang="fr-CH" sz="1100" i="1" dirty="0" err="1" smtClean="0"/>
              <a:t>Chem</a:t>
            </a:r>
            <a:r>
              <a:rPr lang="fr-CH" sz="1100" i="1" dirty="0" smtClean="0"/>
              <a:t>. Soc</a:t>
            </a:r>
            <a:r>
              <a:rPr lang="fr-CH" sz="1100" dirty="0" smtClean="0"/>
              <a:t>. </a:t>
            </a:r>
            <a:r>
              <a:rPr lang="fr-CH" sz="1100" b="1" dirty="0" smtClean="0"/>
              <a:t>2003</a:t>
            </a:r>
            <a:r>
              <a:rPr lang="fr-CH" sz="1100" dirty="0" smtClean="0"/>
              <a:t>, </a:t>
            </a:r>
            <a:r>
              <a:rPr lang="fr-CH" sz="1100" i="1" dirty="0" smtClean="0"/>
              <a:t>125</a:t>
            </a:r>
            <a:r>
              <a:rPr lang="fr-CH" sz="1100" dirty="0" smtClean="0"/>
              <a:t>, 11510-11511.</a:t>
            </a:r>
          </a:p>
          <a:p>
            <a:r>
              <a:rPr lang="fr-CH" sz="1100" dirty="0" err="1" smtClean="0"/>
              <a:t>Espino</a:t>
            </a:r>
            <a:r>
              <a:rPr lang="fr-CH" sz="1100" dirty="0" smtClean="0"/>
              <a:t>, C.G.; Du Bois, J. </a:t>
            </a:r>
            <a:r>
              <a:rPr lang="fr-CH" sz="1100" i="1" dirty="0" err="1" smtClean="0"/>
              <a:t>Angew</a:t>
            </a:r>
            <a:r>
              <a:rPr lang="fr-CH" sz="1100" i="1" dirty="0" smtClean="0"/>
              <a:t>. </a:t>
            </a:r>
            <a:r>
              <a:rPr lang="fr-CH" sz="1100" i="1" dirty="0" err="1" smtClean="0"/>
              <a:t>Chem</a:t>
            </a:r>
            <a:r>
              <a:rPr lang="fr-CH" sz="1100" i="1" dirty="0" smtClean="0"/>
              <a:t>. Int. Ed</a:t>
            </a:r>
            <a:r>
              <a:rPr lang="fr-CH" sz="1100" dirty="0" smtClean="0"/>
              <a:t>. </a:t>
            </a:r>
            <a:r>
              <a:rPr lang="fr-CH" sz="1100" b="1" dirty="0" smtClean="0"/>
              <a:t>2001</a:t>
            </a:r>
            <a:r>
              <a:rPr lang="fr-CH" sz="1100" dirty="0" smtClean="0"/>
              <a:t>, </a:t>
            </a:r>
            <a:r>
              <a:rPr lang="fr-CH" sz="1100" i="1" dirty="0" smtClean="0"/>
              <a:t>40</a:t>
            </a:r>
            <a:r>
              <a:rPr lang="fr-CH" sz="1100" dirty="0" smtClean="0"/>
              <a:t>, 598-600.</a:t>
            </a:r>
          </a:p>
          <a:p>
            <a:r>
              <a:rPr lang="fr-CH" sz="1100" dirty="0" err="1" smtClean="0"/>
              <a:t>Godula</a:t>
            </a:r>
            <a:r>
              <a:rPr lang="fr-CH" sz="1100" dirty="0" smtClean="0"/>
              <a:t>, K.; </a:t>
            </a:r>
            <a:r>
              <a:rPr lang="fr-CH" sz="1100" dirty="0" err="1" smtClean="0"/>
              <a:t>Sames</a:t>
            </a:r>
            <a:r>
              <a:rPr lang="fr-CH" sz="1100" dirty="0" smtClean="0"/>
              <a:t>, D. </a:t>
            </a:r>
            <a:r>
              <a:rPr lang="fr-CH" sz="1100" i="1" dirty="0" smtClean="0"/>
              <a:t>Science</a:t>
            </a:r>
            <a:r>
              <a:rPr lang="fr-CH" sz="1100" dirty="0" smtClean="0"/>
              <a:t>, </a:t>
            </a:r>
            <a:r>
              <a:rPr lang="fr-CH" sz="1100" b="1" dirty="0" smtClean="0"/>
              <a:t>2006</a:t>
            </a:r>
            <a:r>
              <a:rPr lang="fr-CH" sz="1100" dirty="0" smtClean="0"/>
              <a:t>, </a:t>
            </a:r>
            <a:r>
              <a:rPr lang="fr-CH" sz="1100" i="1" dirty="0" smtClean="0"/>
              <a:t>312</a:t>
            </a:r>
            <a:r>
              <a:rPr lang="fr-CH" sz="1100" dirty="0" smtClean="0"/>
              <a:t>, 67-72.</a:t>
            </a:r>
            <a:endParaRPr lang="fr-CH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3645024"/>
            <a:ext cx="661803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Used</a:t>
            </a:r>
            <a:r>
              <a:rPr lang="fr-CH" dirty="0" smtClean="0"/>
              <a:t> for C-N bond formation </a:t>
            </a:r>
            <a:r>
              <a:rPr lang="fr-CH" dirty="0" err="1" smtClean="0"/>
              <a:t>at</a:t>
            </a:r>
            <a:r>
              <a:rPr lang="fr-CH" dirty="0" smtClean="0"/>
              <a:t> an alkyl site.</a:t>
            </a:r>
          </a:p>
          <a:p>
            <a:r>
              <a:rPr lang="fr-CH" dirty="0" err="1" smtClean="0"/>
              <a:t>Pioneered</a:t>
            </a:r>
            <a:r>
              <a:rPr lang="fr-CH" dirty="0" smtClean="0"/>
              <a:t> by </a:t>
            </a:r>
            <a:r>
              <a:rPr lang="fr-CH" dirty="0" err="1" smtClean="0"/>
              <a:t>Breslow</a:t>
            </a:r>
            <a:r>
              <a:rPr lang="fr-CH" dirty="0" smtClean="0"/>
              <a:t>, and </a:t>
            </a:r>
            <a:r>
              <a:rPr lang="fr-CH" dirty="0" err="1" smtClean="0"/>
              <a:t>further</a:t>
            </a:r>
            <a:r>
              <a:rPr lang="fr-CH" dirty="0" smtClean="0"/>
              <a:t> </a:t>
            </a:r>
            <a:r>
              <a:rPr lang="fr-CH" dirty="0" err="1" smtClean="0"/>
              <a:t>developed</a:t>
            </a:r>
            <a:r>
              <a:rPr lang="fr-CH" dirty="0" smtClean="0"/>
              <a:t> by Du Bois. </a:t>
            </a:r>
          </a:p>
          <a:p>
            <a:r>
              <a:rPr lang="fr-CH" dirty="0" err="1" smtClean="0"/>
              <a:t>Detailed</a:t>
            </a:r>
            <a:r>
              <a:rPr lang="fr-CH" dirty="0" smtClean="0"/>
              <a:t> </a:t>
            </a:r>
            <a:r>
              <a:rPr lang="fr-CH" dirty="0" err="1" smtClean="0"/>
              <a:t>mechanism</a:t>
            </a:r>
            <a:r>
              <a:rPr lang="fr-CH" dirty="0" smtClean="0"/>
              <a:t> </a:t>
            </a:r>
            <a:r>
              <a:rPr lang="fr-CH" dirty="0" err="1" smtClean="0"/>
              <a:t>still</a:t>
            </a:r>
            <a:r>
              <a:rPr lang="fr-CH" dirty="0" smtClean="0"/>
              <a:t> </a:t>
            </a:r>
            <a:r>
              <a:rPr lang="fr-CH" dirty="0" err="1" smtClean="0"/>
              <a:t>unclear</a:t>
            </a:r>
            <a:r>
              <a:rPr lang="fr-CH" dirty="0" smtClean="0"/>
              <a:t>.</a:t>
            </a:r>
          </a:p>
          <a:p>
            <a:endParaRPr lang="fr-CH" dirty="0"/>
          </a:p>
          <a:p>
            <a:r>
              <a:rPr lang="fr-CH" dirty="0" smtClean="0"/>
              <a:t>No second substituent to </a:t>
            </a:r>
            <a:r>
              <a:rPr lang="fr-CH" dirty="0" err="1" smtClean="0"/>
              <a:t>give</a:t>
            </a:r>
            <a:r>
              <a:rPr lang="fr-CH" dirty="0" smtClean="0"/>
              <a:t> </a:t>
            </a:r>
            <a:r>
              <a:rPr lang="fr-CH" dirty="0" err="1" smtClean="0"/>
              <a:t>flexibility</a:t>
            </a:r>
            <a:r>
              <a:rPr lang="fr-CH" dirty="0" smtClean="0"/>
              <a:t>, </a:t>
            </a:r>
            <a:r>
              <a:rPr lang="fr-CH" dirty="0" err="1" smtClean="0"/>
              <a:t>compared</a:t>
            </a:r>
            <a:r>
              <a:rPr lang="fr-CH" dirty="0" smtClean="0"/>
              <a:t> to </a:t>
            </a:r>
            <a:r>
              <a:rPr lang="fr-CH" dirty="0" err="1" smtClean="0"/>
              <a:t>carbenes</a:t>
            </a:r>
            <a:r>
              <a:rPr lang="fr-CH" dirty="0" smtClean="0"/>
              <a:t>.</a:t>
            </a:r>
          </a:p>
          <a:p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82B8-7906-4974-B2DA-1ED1C673787E}" type="slidenum">
              <a:rPr lang="fr-CH" smtClean="0"/>
              <a:t>46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8325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Conclusion</a:t>
            </a:r>
            <a:endParaRPr lang="fr-C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82B8-7906-4974-B2DA-1ED1C673787E}" type="slidenum">
              <a:rPr lang="fr-CH" smtClean="0"/>
              <a:t>47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6696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C-H </a:t>
            </a:r>
            <a:r>
              <a:rPr lang="fr-CH" dirty="0" err="1" smtClean="0"/>
              <a:t>functionalization</a:t>
            </a:r>
            <a:r>
              <a:rPr lang="fr-CH" dirty="0" smtClean="0"/>
              <a:t> : a </a:t>
            </a:r>
            <a:r>
              <a:rPr lang="fr-CH" dirty="0" err="1" smtClean="0"/>
              <a:t>powerful</a:t>
            </a:r>
            <a:r>
              <a:rPr lang="fr-CH" dirty="0" smtClean="0"/>
              <a:t> </a:t>
            </a:r>
            <a:r>
              <a:rPr lang="fr-CH" dirty="0" err="1" smtClean="0"/>
              <a:t>tool</a:t>
            </a:r>
            <a:r>
              <a:rPr lang="fr-CH" dirty="0" smtClean="0"/>
              <a:t> in total </a:t>
            </a:r>
            <a:r>
              <a:rPr lang="fr-CH" dirty="0" err="1" smtClean="0"/>
              <a:t>synthesis</a:t>
            </a:r>
            <a:endParaRPr lang="fr-CH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sz="1600" dirty="0" smtClean="0"/>
          </a:p>
          <a:p>
            <a:r>
              <a:rPr lang="fr-CH" sz="1600" dirty="0" err="1" smtClean="0"/>
              <a:t>Rapidly</a:t>
            </a:r>
            <a:r>
              <a:rPr lang="fr-CH" sz="1600" dirty="0" smtClean="0"/>
              <a:t> </a:t>
            </a:r>
            <a:r>
              <a:rPr lang="fr-CH" sz="1600" dirty="0" err="1" smtClean="0"/>
              <a:t>evolving</a:t>
            </a:r>
            <a:r>
              <a:rPr lang="fr-CH" sz="1600" dirty="0" smtClean="0"/>
              <a:t> </a:t>
            </a:r>
            <a:r>
              <a:rPr lang="fr-CH" sz="1600" dirty="0" err="1" smtClean="0"/>
              <a:t>field</a:t>
            </a:r>
            <a:r>
              <a:rPr lang="fr-CH" sz="1600" dirty="0" smtClean="0"/>
              <a:t> : </a:t>
            </a:r>
            <a:r>
              <a:rPr lang="fr-CH" sz="1600" dirty="0" err="1" smtClean="0"/>
              <a:t>many</a:t>
            </a:r>
            <a:r>
              <a:rPr lang="fr-CH" sz="1600" dirty="0" smtClean="0"/>
              <a:t> groups </a:t>
            </a:r>
            <a:r>
              <a:rPr lang="fr-CH" sz="1600" dirty="0" err="1" smtClean="0"/>
              <a:t>working</a:t>
            </a:r>
            <a:r>
              <a:rPr lang="fr-CH" sz="1600" dirty="0" smtClean="0"/>
              <a:t> on the </a:t>
            </a:r>
            <a:r>
              <a:rPr lang="fr-CH" sz="1600" dirty="0" err="1" smtClean="0"/>
              <a:t>development</a:t>
            </a:r>
            <a:r>
              <a:rPr lang="fr-CH" sz="1600" dirty="0" smtClean="0"/>
              <a:t> of new </a:t>
            </a:r>
            <a:r>
              <a:rPr lang="fr-CH" sz="1600" dirty="0" err="1" smtClean="0"/>
              <a:t>methods</a:t>
            </a:r>
            <a:r>
              <a:rPr lang="fr-CH" sz="1600" dirty="0" smtClean="0"/>
              <a:t>/conditions/</a:t>
            </a:r>
            <a:r>
              <a:rPr lang="fr-CH" sz="1600" dirty="0" err="1" smtClean="0"/>
              <a:t>catalysts</a:t>
            </a:r>
            <a:r>
              <a:rPr lang="fr-CH" sz="1600" dirty="0" smtClean="0"/>
              <a:t>.</a:t>
            </a:r>
          </a:p>
          <a:p>
            <a:pPr marL="0" indent="0">
              <a:buNone/>
            </a:pPr>
            <a:r>
              <a:rPr lang="fr-CH" sz="1600" dirty="0" smtClean="0"/>
              <a:t>        </a:t>
            </a:r>
            <a:r>
              <a:rPr lang="fr-CH" sz="1600" dirty="0" err="1" smtClean="0"/>
              <a:t>Work</a:t>
            </a:r>
            <a:r>
              <a:rPr lang="fr-CH" sz="1600" dirty="0" smtClean="0"/>
              <a:t> to </a:t>
            </a:r>
            <a:r>
              <a:rPr lang="fr-CH" sz="1600" dirty="0" err="1" smtClean="0"/>
              <a:t>be</a:t>
            </a:r>
            <a:r>
              <a:rPr lang="fr-CH" sz="1600" dirty="0" smtClean="0"/>
              <a:t> </a:t>
            </a:r>
            <a:r>
              <a:rPr lang="fr-CH" sz="1600" dirty="0" err="1" smtClean="0"/>
              <a:t>done</a:t>
            </a:r>
            <a:r>
              <a:rPr lang="fr-CH" sz="1600" dirty="0" smtClean="0"/>
              <a:t> : </a:t>
            </a:r>
            <a:r>
              <a:rPr lang="fr-CH" sz="1600" dirty="0" err="1" smtClean="0"/>
              <a:t>improve</a:t>
            </a:r>
            <a:r>
              <a:rPr lang="fr-CH" sz="1600" dirty="0" smtClean="0"/>
              <a:t> </a:t>
            </a:r>
            <a:r>
              <a:rPr lang="fr-CH" sz="1600" dirty="0" err="1" smtClean="0"/>
              <a:t>regioselectivity</a:t>
            </a:r>
            <a:r>
              <a:rPr lang="fr-CH" sz="1600" dirty="0" smtClean="0"/>
              <a:t> and </a:t>
            </a:r>
            <a:r>
              <a:rPr lang="fr-CH" sz="1600" dirty="0" err="1" smtClean="0"/>
              <a:t>selectivity</a:t>
            </a:r>
            <a:r>
              <a:rPr lang="fr-CH" sz="1600" dirty="0" smtClean="0"/>
              <a:t>, </a:t>
            </a:r>
            <a:r>
              <a:rPr lang="fr-CH" sz="1600" dirty="0" err="1" smtClean="0"/>
              <a:t>reactivity</a:t>
            </a:r>
            <a:r>
              <a:rPr lang="fr-CH" sz="1600" dirty="0" smtClean="0"/>
              <a:t>…</a:t>
            </a:r>
          </a:p>
          <a:p>
            <a:endParaRPr lang="fr-CH" sz="1600" dirty="0" smtClean="0"/>
          </a:p>
          <a:p>
            <a:r>
              <a:rPr lang="fr-CH" sz="1600" dirty="0" err="1" smtClean="0"/>
              <a:t>Many</a:t>
            </a:r>
            <a:r>
              <a:rPr lang="fr-CH" sz="1600" dirty="0" smtClean="0"/>
              <a:t> total </a:t>
            </a:r>
            <a:r>
              <a:rPr lang="fr-CH" sz="1600" dirty="0" err="1" smtClean="0"/>
              <a:t>syntheses</a:t>
            </a:r>
            <a:r>
              <a:rPr lang="fr-CH" sz="1600" dirty="0" smtClean="0"/>
              <a:t> </a:t>
            </a:r>
            <a:r>
              <a:rPr lang="fr-CH" sz="1600" dirty="0" err="1" smtClean="0"/>
              <a:t>already</a:t>
            </a:r>
            <a:r>
              <a:rPr lang="fr-CH" sz="1600" dirty="0" smtClean="0"/>
              <a:t> </a:t>
            </a:r>
            <a:r>
              <a:rPr lang="fr-CH" sz="1600" dirty="0" err="1" smtClean="0"/>
              <a:t>published</a:t>
            </a:r>
            <a:r>
              <a:rPr lang="fr-CH" sz="1600" dirty="0" smtClean="0"/>
              <a:t>, and more are </a:t>
            </a:r>
            <a:r>
              <a:rPr lang="fr-CH" sz="1600" dirty="0" err="1" smtClean="0"/>
              <a:t>appearing</a:t>
            </a:r>
            <a:r>
              <a:rPr lang="fr-CH" sz="1600" dirty="0" smtClean="0"/>
              <a:t> in the </a:t>
            </a:r>
            <a:r>
              <a:rPr lang="fr-CH" sz="1600" dirty="0" err="1" smtClean="0"/>
              <a:t>literature</a:t>
            </a:r>
            <a:r>
              <a:rPr lang="fr-CH" sz="1600" dirty="0" smtClean="0"/>
              <a:t> </a:t>
            </a:r>
            <a:r>
              <a:rPr lang="fr-CH" sz="1600" dirty="0" err="1" smtClean="0"/>
              <a:t>every</a:t>
            </a:r>
            <a:r>
              <a:rPr lang="fr-CH" sz="1600" dirty="0" smtClean="0"/>
              <a:t> </a:t>
            </a:r>
            <a:r>
              <a:rPr lang="fr-CH" sz="1600" dirty="0" err="1" smtClean="0"/>
              <a:t>year</a:t>
            </a:r>
            <a:r>
              <a:rPr lang="fr-CH" sz="1600" dirty="0" smtClean="0"/>
              <a:t>.</a:t>
            </a:r>
          </a:p>
          <a:p>
            <a:endParaRPr lang="fr-CH" sz="1600" dirty="0" smtClean="0"/>
          </a:p>
          <a:p>
            <a:r>
              <a:rPr lang="fr-CH" sz="1600" dirty="0" smtClean="0"/>
              <a:t>C-H </a:t>
            </a:r>
            <a:r>
              <a:rPr lang="fr-CH" sz="1600" dirty="0" err="1" smtClean="0"/>
              <a:t>functionalization</a:t>
            </a:r>
            <a:r>
              <a:rPr lang="fr-CH" sz="1600" dirty="0" smtClean="0"/>
              <a:t> : </a:t>
            </a:r>
          </a:p>
          <a:p>
            <a:pPr marL="0" indent="0">
              <a:buNone/>
            </a:pPr>
            <a:r>
              <a:rPr lang="fr-CH" sz="1600" dirty="0"/>
              <a:t> </a:t>
            </a:r>
            <a:r>
              <a:rPr lang="fr-CH" sz="1600" dirty="0" smtClean="0"/>
              <a:t>                                </a:t>
            </a:r>
            <a:r>
              <a:rPr lang="fr-CH" sz="1600" dirty="0" err="1" smtClean="0"/>
              <a:t>mild</a:t>
            </a:r>
            <a:r>
              <a:rPr lang="fr-CH" sz="1600" dirty="0" smtClean="0"/>
              <a:t> conditions =&gt; compatible </a:t>
            </a:r>
            <a:r>
              <a:rPr lang="fr-CH" sz="1600" dirty="0" err="1" smtClean="0"/>
              <a:t>with</a:t>
            </a:r>
            <a:r>
              <a:rPr lang="fr-CH" sz="1600" dirty="0" smtClean="0"/>
              <a:t> </a:t>
            </a:r>
            <a:r>
              <a:rPr lang="fr-CH" sz="1600" dirty="0" err="1" smtClean="0"/>
              <a:t>complex</a:t>
            </a:r>
            <a:r>
              <a:rPr lang="fr-CH" sz="1600" dirty="0" smtClean="0"/>
              <a:t> structures</a:t>
            </a:r>
          </a:p>
          <a:p>
            <a:pPr marL="0" indent="0">
              <a:buNone/>
            </a:pPr>
            <a:r>
              <a:rPr lang="fr-CH" sz="1600" dirty="0" smtClean="0"/>
              <a:t>                                 </a:t>
            </a:r>
            <a:r>
              <a:rPr lang="fr-CH" sz="1600" dirty="0" err="1" smtClean="0"/>
              <a:t>rapid</a:t>
            </a:r>
            <a:r>
              <a:rPr lang="fr-CH" sz="1600" dirty="0" smtClean="0"/>
              <a:t> </a:t>
            </a:r>
            <a:r>
              <a:rPr lang="fr-CH" sz="1600" dirty="0" err="1" smtClean="0"/>
              <a:t>generation</a:t>
            </a:r>
            <a:r>
              <a:rPr lang="fr-CH" sz="1600" dirty="0" smtClean="0"/>
              <a:t> of </a:t>
            </a:r>
            <a:r>
              <a:rPr lang="fr-CH" sz="1600" dirty="0" err="1" smtClean="0"/>
              <a:t>complexity</a:t>
            </a:r>
            <a:r>
              <a:rPr lang="fr-CH" sz="1600" dirty="0" smtClean="0"/>
              <a:t> =&gt; </a:t>
            </a:r>
            <a:r>
              <a:rPr lang="fr-CH" sz="1600" dirty="0" err="1" smtClean="0"/>
              <a:t>interesting</a:t>
            </a:r>
            <a:r>
              <a:rPr lang="fr-CH" sz="1600" dirty="0" smtClean="0"/>
              <a:t> for </a:t>
            </a:r>
            <a:r>
              <a:rPr lang="fr-CH" sz="1600" dirty="0" err="1" smtClean="0"/>
              <a:t>complex</a:t>
            </a:r>
            <a:r>
              <a:rPr lang="fr-CH" sz="1600" dirty="0" smtClean="0"/>
              <a:t> </a:t>
            </a:r>
            <a:r>
              <a:rPr lang="fr-CH" sz="1600" dirty="0" err="1" smtClean="0"/>
              <a:t>molecules</a:t>
            </a:r>
            <a:endParaRPr lang="fr-CH" sz="1600" dirty="0" smtClean="0"/>
          </a:p>
          <a:p>
            <a:pPr marL="0" indent="0">
              <a:buNone/>
            </a:pPr>
            <a:r>
              <a:rPr lang="fr-CH" sz="1600" dirty="0"/>
              <a:t> </a:t>
            </a:r>
            <a:r>
              <a:rPr lang="fr-CH" sz="1600" dirty="0" smtClean="0"/>
              <a:t>                                no </a:t>
            </a:r>
            <a:r>
              <a:rPr lang="fr-CH" sz="1600" dirty="0" err="1" smtClean="0"/>
              <a:t>prefunctionalization</a:t>
            </a:r>
            <a:r>
              <a:rPr lang="fr-CH" sz="1600" dirty="0" smtClean="0"/>
              <a:t> </a:t>
            </a:r>
            <a:r>
              <a:rPr lang="fr-CH" sz="1600" dirty="0" err="1" smtClean="0"/>
              <a:t>needed</a:t>
            </a:r>
            <a:r>
              <a:rPr lang="fr-CH" sz="1600" dirty="0" smtClean="0"/>
              <a:t> =&gt; </a:t>
            </a:r>
            <a:r>
              <a:rPr lang="fr-CH" sz="1600" dirty="0" err="1" smtClean="0"/>
              <a:t>shorter</a:t>
            </a:r>
            <a:r>
              <a:rPr lang="fr-CH" sz="1600" dirty="0" smtClean="0"/>
              <a:t> </a:t>
            </a:r>
            <a:r>
              <a:rPr lang="fr-CH" sz="1600" dirty="0" err="1" smtClean="0"/>
              <a:t>syntheses</a:t>
            </a:r>
            <a:endParaRPr lang="fr-CH" sz="1600" dirty="0" smtClean="0"/>
          </a:p>
          <a:p>
            <a:pPr marL="0" indent="0">
              <a:buNone/>
            </a:pPr>
            <a:r>
              <a:rPr lang="fr-CH" sz="1600" dirty="0"/>
              <a:t> </a:t>
            </a:r>
            <a:r>
              <a:rPr lang="fr-CH" sz="1600" dirty="0" smtClean="0"/>
              <a:t>                                </a:t>
            </a:r>
            <a:r>
              <a:rPr lang="fr-CH" sz="1600" dirty="0" err="1" smtClean="0"/>
              <a:t>complementary</a:t>
            </a:r>
            <a:r>
              <a:rPr lang="fr-CH" sz="1600" dirty="0" smtClean="0"/>
              <a:t> </a:t>
            </a:r>
            <a:r>
              <a:rPr lang="fr-CH" sz="1600" dirty="0" err="1" smtClean="0"/>
              <a:t>approach</a:t>
            </a:r>
            <a:r>
              <a:rPr lang="fr-CH" sz="1600" dirty="0" smtClean="0"/>
              <a:t> =&gt; </a:t>
            </a:r>
            <a:r>
              <a:rPr lang="fr-CH" sz="1600" dirty="0" err="1" smtClean="0"/>
              <a:t>different</a:t>
            </a:r>
            <a:r>
              <a:rPr lang="fr-CH" sz="1600" dirty="0" smtClean="0"/>
              <a:t> </a:t>
            </a:r>
            <a:r>
              <a:rPr lang="fr-CH" sz="1600" dirty="0" err="1" smtClean="0"/>
              <a:t>strategies</a:t>
            </a:r>
            <a:endParaRPr lang="fr-CH" sz="1600" dirty="0" smtClean="0"/>
          </a:p>
          <a:p>
            <a:pPr marL="0" indent="0">
              <a:buNone/>
            </a:pPr>
            <a:r>
              <a:rPr lang="fr-CH" sz="1600" dirty="0"/>
              <a:t> </a:t>
            </a:r>
            <a:r>
              <a:rPr lang="fr-CH" sz="1600" dirty="0" smtClean="0"/>
              <a:t>                                green </a:t>
            </a:r>
            <a:r>
              <a:rPr lang="fr-CH" sz="1600" dirty="0" err="1" smtClean="0"/>
              <a:t>chemistry</a:t>
            </a:r>
            <a:r>
              <a:rPr lang="fr-CH" sz="1600" dirty="0" smtClean="0"/>
              <a:t> =&gt; </a:t>
            </a:r>
            <a:r>
              <a:rPr lang="fr-CH" sz="1600" dirty="0" err="1" smtClean="0"/>
              <a:t>appreciated</a:t>
            </a:r>
            <a:r>
              <a:rPr lang="fr-CH" sz="1600" dirty="0" smtClean="0"/>
              <a:t> </a:t>
            </a:r>
            <a:r>
              <a:rPr lang="fr-CH" sz="1600" dirty="0" err="1" smtClean="0"/>
              <a:t>nowadays</a:t>
            </a:r>
            <a:endParaRPr lang="fr-CH" sz="1600" dirty="0" smtClean="0"/>
          </a:p>
          <a:p>
            <a:pPr marL="0" indent="0">
              <a:buNone/>
            </a:pPr>
            <a:endParaRPr lang="fr-CH" sz="1600" dirty="0"/>
          </a:p>
          <a:p>
            <a:pPr marL="0" indent="0">
              <a:buNone/>
            </a:pPr>
            <a:r>
              <a:rPr lang="fr-CH" sz="1600" dirty="0" smtClean="0"/>
              <a:t>              </a:t>
            </a:r>
            <a:r>
              <a:rPr lang="fr-CH" sz="1600" dirty="0" err="1" smtClean="0"/>
              <a:t>Soon</a:t>
            </a:r>
            <a:r>
              <a:rPr lang="fr-CH" sz="1600" dirty="0" smtClean="0"/>
              <a:t> C-H bonds </a:t>
            </a:r>
            <a:r>
              <a:rPr lang="fr-CH" sz="1600" dirty="0" err="1" smtClean="0"/>
              <a:t>will</a:t>
            </a:r>
            <a:r>
              <a:rPr lang="fr-CH" sz="1600" dirty="0" smtClean="0"/>
              <a:t> </a:t>
            </a:r>
            <a:r>
              <a:rPr lang="fr-CH" sz="1600" dirty="0" err="1" smtClean="0"/>
              <a:t>be</a:t>
            </a:r>
            <a:r>
              <a:rPr lang="fr-CH" sz="1600" dirty="0" smtClean="0"/>
              <a:t> </a:t>
            </a:r>
            <a:r>
              <a:rPr lang="fr-CH" sz="1600" dirty="0" err="1" smtClean="0"/>
              <a:t>seen</a:t>
            </a:r>
            <a:r>
              <a:rPr lang="fr-CH" sz="1600" dirty="0" smtClean="0"/>
              <a:t> as </a:t>
            </a:r>
            <a:r>
              <a:rPr lang="fr-CH" sz="1600" dirty="0" err="1" smtClean="0"/>
              <a:t>ubiquituous</a:t>
            </a:r>
            <a:r>
              <a:rPr lang="fr-CH" sz="1600" dirty="0" smtClean="0"/>
              <a:t> </a:t>
            </a:r>
            <a:r>
              <a:rPr lang="fr-CH" sz="1600" dirty="0" err="1" smtClean="0"/>
              <a:t>functional</a:t>
            </a:r>
            <a:r>
              <a:rPr lang="fr-CH" sz="1600" dirty="0" smtClean="0"/>
              <a:t> groups</a:t>
            </a:r>
            <a:endParaRPr lang="fr-CH" sz="1600" dirty="0"/>
          </a:p>
        </p:txBody>
      </p:sp>
      <p:sp>
        <p:nvSpPr>
          <p:cNvPr id="9" name="Right Arrow 8"/>
          <p:cNvSpPr/>
          <p:nvPr/>
        </p:nvSpPr>
        <p:spPr>
          <a:xfrm>
            <a:off x="683568" y="6021288"/>
            <a:ext cx="50405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82B8-7906-4974-B2DA-1ED1C673787E}" type="slidenum">
              <a:rPr lang="fr-CH" smtClean="0"/>
              <a:t>48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8652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Thanks</a:t>
            </a:r>
            <a:r>
              <a:rPr lang="fr-CH" dirty="0" smtClean="0"/>
              <a:t> for </a:t>
            </a:r>
            <a:r>
              <a:rPr lang="fr-CH" dirty="0" err="1" smtClean="0"/>
              <a:t>your</a:t>
            </a:r>
            <a:r>
              <a:rPr lang="fr-CH" dirty="0" smtClean="0"/>
              <a:t> attention</a:t>
            </a:r>
            <a:endParaRPr lang="fr-CH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Questions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82B8-7906-4974-B2DA-1ED1C673787E}" type="slidenum">
              <a:rPr lang="fr-CH" smtClean="0"/>
              <a:t>49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90644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What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C-H activation ?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880320"/>
          </a:xfrm>
        </p:spPr>
        <p:txBody>
          <a:bodyPr>
            <a:normAutofit/>
          </a:bodyPr>
          <a:lstStyle/>
          <a:p>
            <a:endParaRPr lang="en-US" sz="1400" dirty="0" smtClean="0"/>
          </a:p>
          <a:p>
            <a:r>
              <a:rPr lang="en-US" sz="1400" b="1" i="1" dirty="0" smtClean="0"/>
              <a:t>Principle</a:t>
            </a:r>
            <a:r>
              <a:rPr lang="en-US" sz="1400" dirty="0" smtClean="0"/>
              <a:t> : Functionalization of </a:t>
            </a:r>
            <a:r>
              <a:rPr lang="en-US" sz="1400" dirty="0" err="1" smtClean="0"/>
              <a:t>unactivated</a:t>
            </a:r>
            <a:r>
              <a:rPr lang="en-US" sz="1400" dirty="0" smtClean="0"/>
              <a:t> C-H bonds</a:t>
            </a:r>
          </a:p>
          <a:p>
            <a:endParaRPr lang="en-US" sz="1400" dirty="0" smtClean="0"/>
          </a:p>
          <a:p>
            <a:r>
              <a:rPr lang="en-US" sz="1400" b="1" i="1" dirty="0" smtClean="0"/>
              <a:t>Challenge</a:t>
            </a:r>
            <a:r>
              <a:rPr lang="en-US" sz="1400" dirty="0" smtClean="0"/>
              <a:t> :Find  suitable catalysts and selectively functionalize one single C-H bond of a complex structure.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sz="1400" dirty="0" smtClean="0"/>
              <a:t>Prof </a:t>
            </a:r>
            <a:r>
              <a:rPr lang="en-US" sz="1400" dirty="0"/>
              <a:t>Robert </a:t>
            </a:r>
            <a:r>
              <a:rPr lang="en-US" sz="1400" dirty="0" smtClean="0"/>
              <a:t>Bergman, Berkeley :</a:t>
            </a:r>
          </a:p>
          <a:p>
            <a:pPr marL="0" indent="0">
              <a:buNone/>
            </a:pPr>
            <a:r>
              <a:rPr lang="en-US" sz="1400" dirty="0" smtClean="0"/>
              <a:t>"</a:t>
            </a:r>
            <a:r>
              <a:rPr lang="en-US" sz="1400" dirty="0"/>
              <a:t>If you asked people ten years ago whether anyone would ever come up with a catalytic method to do this, they would have said no. I don't think it is outrageous to say that in five or ten years there will be commercial </a:t>
            </a:r>
            <a:r>
              <a:rPr lang="en-US" sz="1400" dirty="0" smtClean="0"/>
              <a:t>applications.“ (</a:t>
            </a:r>
            <a:r>
              <a:rPr lang="fr-CH" sz="1400" i="1" dirty="0" smtClean="0"/>
              <a:t>Nature</a:t>
            </a:r>
            <a:r>
              <a:rPr lang="fr-CH" sz="1400" dirty="0" smtClean="0"/>
              <a:t> </a:t>
            </a:r>
            <a:r>
              <a:rPr lang="fr-CH" sz="1400" b="1" dirty="0" smtClean="0"/>
              <a:t>2006</a:t>
            </a:r>
            <a:r>
              <a:rPr lang="fr-CH" sz="1400" dirty="0" smtClean="0"/>
              <a:t>, </a:t>
            </a:r>
            <a:r>
              <a:rPr lang="fr-CH" sz="1400" i="1" dirty="0" smtClean="0"/>
              <a:t>440</a:t>
            </a:r>
            <a:r>
              <a:rPr lang="fr-CH" sz="1400" dirty="0"/>
              <a:t>, 390-391</a:t>
            </a:r>
            <a:r>
              <a:rPr lang="en-US" sz="1400" dirty="0" smtClean="0"/>
              <a:t>).</a:t>
            </a:r>
            <a:endParaRPr lang="fr-CH" sz="1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190593"/>
              </p:ext>
            </p:extLst>
          </p:nvPr>
        </p:nvGraphicFramePr>
        <p:xfrm>
          <a:off x="1220788" y="1844824"/>
          <a:ext cx="6704012" cy="185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9" name="CS ChemDraw Drawing" r:id="rId3" imgW="6703619" imgH="1852740" progId="ChemDraw.Document.6.0">
                  <p:embed/>
                </p:oleObj>
              </mc:Choice>
              <mc:Fallback>
                <p:oleObj name="CS ChemDraw Drawing" r:id="rId3" imgW="6703619" imgH="18527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20788" y="1844824"/>
                        <a:ext cx="6704012" cy="185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>
            <a:endCxn id="4" idx="2"/>
          </p:cNvCxnSpPr>
          <p:nvPr/>
        </p:nvCxnSpPr>
        <p:spPr>
          <a:xfrm>
            <a:off x="4572000" y="1916832"/>
            <a:ext cx="794" cy="1780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95536" y="645333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H" sz="1100" dirty="0" err="1"/>
              <a:t>Godula</a:t>
            </a:r>
            <a:r>
              <a:rPr lang="fr-CH" sz="1100" dirty="0"/>
              <a:t>, K.; </a:t>
            </a:r>
            <a:r>
              <a:rPr lang="fr-CH" sz="1100" dirty="0" err="1"/>
              <a:t>Sames</a:t>
            </a:r>
            <a:r>
              <a:rPr lang="fr-CH" sz="1100" dirty="0"/>
              <a:t>, D. </a:t>
            </a:r>
            <a:r>
              <a:rPr lang="fr-CH" sz="1100" i="1" dirty="0"/>
              <a:t>Science</a:t>
            </a:r>
            <a:r>
              <a:rPr lang="fr-CH" sz="1100" dirty="0"/>
              <a:t>, </a:t>
            </a:r>
            <a:r>
              <a:rPr lang="fr-CH" sz="1100" b="1" dirty="0"/>
              <a:t>2006</a:t>
            </a:r>
            <a:r>
              <a:rPr lang="fr-CH" sz="1100" dirty="0"/>
              <a:t>, </a:t>
            </a:r>
            <a:r>
              <a:rPr lang="fr-CH" sz="1100" i="1" dirty="0"/>
              <a:t>312</a:t>
            </a:r>
            <a:r>
              <a:rPr lang="fr-CH" sz="1100" dirty="0"/>
              <a:t>, 67-72.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82B8-7906-4974-B2DA-1ED1C673787E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5646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Why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it</a:t>
            </a:r>
            <a:r>
              <a:rPr lang="fr-CH" dirty="0" smtClean="0"/>
              <a:t> </a:t>
            </a:r>
            <a:r>
              <a:rPr lang="fr-CH" dirty="0" err="1" smtClean="0"/>
              <a:t>powerful</a:t>
            </a:r>
            <a:r>
              <a:rPr lang="fr-CH" dirty="0" smtClean="0"/>
              <a:t> for total </a:t>
            </a:r>
            <a:r>
              <a:rPr lang="fr-CH" dirty="0" err="1" smtClean="0"/>
              <a:t>synthesis</a:t>
            </a:r>
            <a:r>
              <a:rPr lang="fr-CH" dirty="0" smtClean="0"/>
              <a:t> ?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76800"/>
          </a:xfrm>
        </p:spPr>
        <p:txBody>
          <a:bodyPr>
            <a:normAutofit/>
          </a:bodyPr>
          <a:lstStyle/>
          <a:p>
            <a:r>
              <a:rPr lang="fr-CH" sz="1600" dirty="0" err="1" smtClean="0"/>
              <a:t>Complementary</a:t>
            </a:r>
            <a:r>
              <a:rPr lang="fr-CH" sz="1600" dirty="0" smtClean="0"/>
              <a:t> </a:t>
            </a:r>
            <a:r>
              <a:rPr lang="fr-CH" sz="1600" dirty="0" err="1" smtClean="0"/>
              <a:t>approach</a:t>
            </a:r>
            <a:r>
              <a:rPr lang="fr-CH" sz="1600" dirty="0" smtClean="0"/>
              <a:t> to </a:t>
            </a:r>
            <a:r>
              <a:rPr lang="fr-CH" sz="1600" dirty="0" err="1" smtClean="0"/>
              <a:t>classical</a:t>
            </a:r>
            <a:r>
              <a:rPr lang="fr-CH" sz="1600" dirty="0" smtClean="0"/>
              <a:t> transformations</a:t>
            </a:r>
          </a:p>
          <a:p>
            <a:endParaRPr lang="fr-CH" sz="1600" dirty="0"/>
          </a:p>
          <a:p>
            <a:endParaRPr lang="fr-CH" sz="1600" dirty="0" smtClean="0"/>
          </a:p>
          <a:p>
            <a:endParaRPr lang="fr-CH" sz="1600" dirty="0" smtClean="0"/>
          </a:p>
          <a:p>
            <a:pPr marL="0" indent="0">
              <a:buNone/>
            </a:pPr>
            <a:endParaRPr lang="fr-CH" sz="1600" dirty="0" smtClean="0"/>
          </a:p>
          <a:p>
            <a:r>
              <a:rPr lang="fr-CH" sz="1600" dirty="0" smtClean="0"/>
              <a:t>Access to multiple structural </a:t>
            </a:r>
            <a:r>
              <a:rPr lang="fr-CH" sz="1600" dirty="0" err="1" smtClean="0"/>
              <a:t>analogs</a:t>
            </a:r>
            <a:r>
              <a:rPr lang="fr-CH" sz="1600" dirty="0" smtClean="0"/>
              <a:t> : in </a:t>
            </a:r>
            <a:r>
              <a:rPr lang="fr-CH" sz="1600" dirty="0" err="1"/>
              <a:t>theory</a:t>
            </a:r>
            <a:r>
              <a:rPr lang="fr-CH" sz="1600" dirty="0"/>
              <a:t> </a:t>
            </a:r>
            <a:r>
              <a:rPr lang="fr-CH" sz="1600" dirty="0" err="1"/>
              <a:t>any</a:t>
            </a:r>
            <a:r>
              <a:rPr lang="fr-CH" sz="1600" dirty="0"/>
              <a:t> C-H bond </a:t>
            </a:r>
            <a:r>
              <a:rPr lang="fr-CH" sz="1600" dirty="0" err="1"/>
              <a:t>could</a:t>
            </a:r>
            <a:r>
              <a:rPr lang="fr-CH" sz="1600" dirty="0"/>
              <a:t> </a:t>
            </a:r>
            <a:r>
              <a:rPr lang="fr-CH" sz="1600" dirty="0" err="1"/>
              <a:t>be</a:t>
            </a:r>
            <a:r>
              <a:rPr lang="fr-CH" sz="1600" dirty="0"/>
              <a:t> </a:t>
            </a:r>
            <a:r>
              <a:rPr lang="fr-CH" sz="1600" dirty="0" err="1" smtClean="0"/>
              <a:t>functionalized</a:t>
            </a:r>
            <a:endParaRPr lang="fr-CH" sz="1600" dirty="0"/>
          </a:p>
          <a:p>
            <a:endParaRPr lang="fr-CH" sz="1600" dirty="0" smtClean="0"/>
          </a:p>
          <a:p>
            <a:r>
              <a:rPr lang="fr-CH" sz="1600" dirty="0" err="1" smtClean="0"/>
              <a:t>Mild</a:t>
            </a:r>
            <a:r>
              <a:rPr lang="fr-CH" sz="1600" dirty="0" smtClean="0"/>
              <a:t> conditions : </a:t>
            </a:r>
            <a:r>
              <a:rPr lang="fr-CH" sz="1600" dirty="0" err="1" smtClean="0"/>
              <a:t>adapted</a:t>
            </a:r>
            <a:r>
              <a:rPr lang="fr-CH" sz="1600" dirty="0" smtClean="0"/>
              <a:t> for </a:t>
            </a:r>
            <a:r>
              <a:rPr lang="fr-CH" sz="1600" dirty="0" err="1" smtClean="0"/>
              <a:t>complex</a:t>
            </a:r>
            <a:r>
              <a:rPr lang="fr-CH" sz="1600" dirty="0" smtClean="0"/>
              <a:t> structure transformations</a:t>
            </a:r>
          </a:p>
          <a:p>
            <a:endParaRPr lang="fr-CH" sz="1600" dirty="0" smtClean="0"/>
          </a:p>
          <a:p>
            <a:r>
              <a:rPr lang="fr-CH" sz="1600" dirty="0" smtClean="0"/>
              <a:t>«Green </a:t>
            </a:r>
            <a:r>
              <a:rPr lang="fr-CH" sz="1600" dirty="0" err="1" smtClean="0"/>
              <a:t>chemistry</a:t>
            </a:r>
            <a:r>
              <a:rPr lang="fr-CH" sz="1600" dirty="0" smtClean="0"/>
              <a:t>» : </a:t>
            </a:r>
            <a:r>
              <a:rPr lang="fr-CH" sz="1600" dirty="0" err="1" smtClean="0"/>
              <a:t>atom</a:t>
            </a:r>
            <a:r>
              <a:rPr lang="fr-CH" sz="1600" dirty="0" smtClean="0"/>
              <a:t> </a:t>
            </a:r>
            <a:r>
              <a:rPr lang="fr-CH" sz="1600" dirty="0" err="1" smtClean="0"/>
              <a:t>economy</a:t>
            </a:r>
            <a:r>
              <a:rPr lang="fr-CH" sz="1600" dirty="0" smtClean="0"/>
              <a:t> and </a:t>
            </a:r>
            <a:r>
              <a:rPr lang="fr-CH" sz="1600" dirty="0" err="1" smtClean="0"/>
              <a:t>reduction</a:t>
            </a:r>
            <a:r>
              <a:rPr lang="fr-CH" sz="1600" dirty="0" smtClean="0"/>
              <a:t> of </a:t>
            </a:r>
            <a:r>
              <a:rPr lang="fr-CH" sz="1600" dirty="0" err="1" smtClean="0"/>
              <a:t>waste</a:t>
            </a:r>
            <a:endParaRPr lang="fr-CH" sz="1600" dirty="0"/>
          </a:p>
          <a:p>
            <a:endParaRPr lang="fr-CH" sz="1600" dirty="0" smtClean="0"/>
          </a:p>
          <a:p>
            <a:r>
              <a:rPr lang="fr-CH" sz="1600" dirty="0" err="1" smtClean="0"/>
              <a:t>Shorter</a:t>
            </a:r>
            <a:r>
              <a:rPr lang="fr-CH" sz="1600" dirty="0" smtClean="0"/>
              <a:t> routes to </a:t>
            </a:r>
            <a:r>
              <a:rPr lang="fr-CH" sz="1600" dirty="0" err="1" smtClean="0"/>
              <a:t>natural</a:t>
            </a:r>
            <a:r>
              <a:rPr lang="fr-CH" sz="1600" dirty="0" smtClean="0"/>
              <a:t> </a:t>
            </a:r>
            <a:r>
              <a:rPr lang="fr-CH" sz="1600" dirty="0" err="1" smtClean="0"/>
              <a:t>products</a:t>
            </a:r>
            <a:r>
              <a:rPr lang="fr-CH" sz="1600" dirty="0" smtClean="0"/>
              <a:t>, no </a:t>
            </a:r>
            <a:r>
              <a:rPr lang="fr-CH" sz="1600" dirty="0" err="1" smtClean="0"/>
              <a:t>need</a:t>
            </a:r>
            <a:r>
              <a:rPr lang="fr-CH" sz="1600" dirty="0" smtClean="0"/>
              <a:t> to </a:t>
            </a:r>
            <a:r>
              <a:rPr lang="fr-CH" sz="1600" dirty="0" err="1" smtClean="0"/>
              <a:t>functionalize</a:t>
            </a:r>
            <a:r>
              <a:rPr lang="fr-CH" sz="1600" dirty="0" smtClean="0"/>
              <a:t> the </a:t>
            </a:r>
            <a:r>
              <a:rPr lang="fr-CH" sz="1600" dirty="0" err="1" smtClean="0"/>
              <a:t>substrate</a:t>
            </a:r>
            <a:r>
              <a:rPr lang="fr-CH" sz="1600" dirty="0" smtClean="0"/>
              <a:t> and </a:t>
            </a:r>
            <a:r>
              <a:rPr lang="fr-CH" sz="1600" dirty="0" err="1" smtClean="0"/>
              <a:t>rapid</a:t>
            </a:r>
            <a:r>
              <a:rPr lang="fr-CH" sz="1600" dirty="0" smtClean="0"/>
              <a:t> </a:t>
            </a:r>
            <a:r>
              <a:rPr lang="fr-CH" sz="1600" dirty="0" err="1" smtClean="0"/>
              <a:t>complexity</a:t>
            </a:r>
            <a:r>
              <a:rPr lang="fr-CH" sz="1600" dirty="0" smtClean="0"/>
              <a:t> </a:t>
            </a:r>
            <a:r>
              <a:rPr lang="fr-CH" sz="1600" dirty="0" err="1" smtClean="0"/>
              <a:t>generation</a:t>
            </a:r>
            <a:endParaRPr lang="fr-CH" sz="1600" dirty="0"/>
          </a:p>
        </p:txBody>
      </p:sp>
      <p:sp>
        <p:nvSpPr>
          <p:cNvPr id="4" name="Rectangle 3"/>
          <p:cNvSpPr/>
          <p:nvPr/>
        </p:nvSpPr>
        <p:spPr>
          <a:xfrm>
            <a:off x="395536" y="6381328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H" sz="1100" dirty="0" err="1"/>
              <a:t>Godula</a:t>
            </a:r>
            <a:r>
              <a:rPr lang="fr-CH" sz="1100" dirty="0"/>
              <a:t>, K.; </a:t>
            </a:r>
            <a:r>
              <a:rPr lang="fr-CH" sz="1100" dirty="0" err="1"/>
              <a:t>Sames</a:t>
            </a:r>
            <a:r>
              <a:rPr lang="fr-CH" sz="1100" dirty="0"/>
              <a:t>, D. </a:t>
            </a:r>
            <a:r>
              <a:rPr lang="fr-CH" sz="1100" i="1" dirty="0"/>
              <a:t>Science</a:t>
            </a:r>
            <a:r>
              <a:rPr lang="fr-CH" sz="1100" dirty="0"/>
              <a:t>, </a:t>
            </a:r>
            <a:r>
              <a:rPr lang="fr-CH" sz="1100" b="1" dirty="0"/>
              <a:t>2006</a:t>
            </a:r>
            <a:r>
              <a:rPr lang="fr-CH" sz="1100" dirty="0"/>
              <a:t>, </a:t>
            </a:r>
            <a:r>
              <a:rPr lang="fr-CH" sz="1100" i="1" dirty="0"/>
              <a:t>312</a:t>
            </a:r>
            <a:r>
              <a:rPr lang="fr-CH" sz="1100" dirty="0"/>
              <a:t>, 67-72</a:t>
            </a:r>
            <a:r>
              <a:rPr lang="fr-CH" sz="1100" dirty="0" smtClean="0"/>
              <a:t>.</a:t>
            </a:r>
          </a:p>
          <a:p>
            <a:r>
              <a:rPr lang="fr-CH" sz="1100" dirty="0"/>
              <a:t>Davies, H.M.L.; Manning, J.R. </a:t>
            </a:r>
            <a:r>
              <a:rPr lang="fr-CH" sz="1100" i="1" dirty="0"/>
              <a:t>Nature</a:t>
            </a:r>
            <a:r>
              <a:rPr lang="fr-CH" sz="1100" dirty="0"/>
              <a:t>, </a:t>
            </a:r>
            <a:r>
              <a:rPr lang="fr-CH" sz="1100" b="1" dirty="0"/>
              <a:t>2008</a:t>
            </a:r>
            <a:r>
              <a:rPr lang="fr-CH" sz="1100" dirty="0"/>
              <a:t>, </a:t>
            </a:r>
            <a:r>
              <a:rPr lang="fr-CH" sz="1100" i="1" dirty="0"/>
              <a:t>451</a:t>
            </a:r>
            <a:r>
              <a:rPr lang="fr-CH" sz="1100" dirty="0"/>
              <a:t>, 417-424. </a:t>
            </a:r>
          </a:p>
          <a:p>
            <a:endParaRPr lang="fr-CH" sz="11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532957"/>
              </p:ext>
            </p:extLst>
          </p:nvPr>
        </p:nvGraphicFramePr>
        <p:xfrm>
          <a:off x="3237707" y="1844824"/>
          <a:ext cx="2668587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2" name="CS ChemDraw Drawing" r:id="rId3" imgW="2668103" imgH="1029780" progId="ChemDraw.Document.6.0">
                  <p:embed/>
                </p:oleObj>
              </mc:Choice>
              <mc:Fallback>
                <p:oleObj name="CS ChemDraw Drawing" r:id="rId3" imgW="2668103" imgH="10297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7707" y="1844824"/>
                        <a:ext cx="2668587" cy="1030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82B8-7906-4974-B2DA-1ED1C673787E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5040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Outline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1823864"/>
          </a:xfrm>
        </p:spPr>
        <p:txBody>
          <a:bodyPr>
            <a:normAutofit/>
          </a:bodyPr>
          <a:lstStyle/>
          <a:p>
            <a:endParaRPr lang="fr-CH" sz="1800" dirty="0"/>
          </a:p>
          <a:p>
            <a:pPr marL="342900" indent="-342900">
              <a:buFont typeface="+mj-lt"/>
              <a:buAutoNum type="arabicPeriod"/>
            </a:pPr>
            <a:r>
              <a:rPr lang="fr-CH" sz="1800" dirty="0" smtClean="0"/>
              <a:t>The </a:t>
            </a:r>
            <a:r>
              <a:rPr lang="fr-CH" sz="1800" dirty="0" err="1" smtClean="0"/>
              <a:t>beginnings</a:t>
            </a:r>
            <a:r>
              <a:rPr lang="fr-CH" sz="1800" dirty="0" smtClean="0"/>
              <a:t> of C-H activation</a:t>
            </a:r>
          </a:p>
          <a:p>
            <a:pPr marL="342900" indent="-342900">
              <a:buFont typeface="+mj-lt"/>
              <a:buAutoNum type="arabicPeriod"/>
            </a:pPr>
            <a:r>
              <a:rPr lang="fr-CH" sz="1800" dirty="0"/>
              <a:t>C</a:t>
            </a:r>
            <a:r>
              <a:rPr lang="fr-CH" sz="1800" dirty="0" smtClean="0"/>
              <a:t>oordination-</a:t>
            </a:r>
            <a:r>
              <a:rPr lang="fr-CH" sz="1800" dirty="0" err="1" smtClean="0"/>
              <a:t>directed</a:t>
            </a:r>
            <a:r>
              <a:rPr lang="fr-CH" sz="1800" dirty="0" smtClean="0"/>
              <a:t> </a:t>
            </a:r>
            <a:r>
              <a:rPr lang="fr-CH" sz="1800" dirty="0" err="1" smtClean="0"/>
              <a:t>metal</a:t>
            </a:r>
            <a:r>
              <a:rPr lang="fr-CH" sz="1800" dirty="0" smtClean="0"/>
              <a:t> insertion</a:t>
            </a:r>
          </a:p>
          <a:p>
            <a:pPr marL="342900" indent="-342900">
              <a:buFont typeface="+mj-lt"/>
              <a:buAutoNum type="arabicPeriod"/>
            </a:pPr>
            <a:r>
              <a:rPr lang="fr-CH" sz="1800" dirty="0" err="1" smtClean="0"/>
              <a:t>Metal-catalysed</a:t>
            </a:r>
            <a:r>
              <a:rPr lang="fr-CH" sz="1800" dirty="0" smtClean="0"/>
              <a:t> </a:t>
            </a:r>
            <a:r>
              <a:rPr lang="fr-CH" sz="1800" dirty="0" err="1" smtClean="0"/>
              <a:t>carbene</a:t>
            </a:r>
            <a:r>
              <a:rPr lang="fr-CH" sz="1800" dirty="0" smtClean="0"/>
              <a:t> and </a:t>
            </a:r>
            <a:r>
              <a:rPr lang="fr-CH" sz="1800" dirty="0" err="1" smtClean="0"/>
              <a:t>nitrene</a:t>
            </a:r>
            <a:r>
              <a:rPr lang="fr-CH" sz="1800" dirty="0" smtClean="0"/>
              <a:t> insertion</a:t>
            </a:r>
          </a:p>
          <a:p>
            <a:endParaRPr lang="fr-CH" sz="1800" dirty="0"/>
          </a:p>
          <a:p>
            <a:endParaRPr lang="fr-CH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82B8-7906-4974-B2DA-1ED1C673787E}" type="slidenum">
              <a:rPr lang="fr-CH" smtClean="0"/>
              <a:t>7</a:t>
            </a:fld>
            <a:endParaRPr lang="fr-CH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376266"/>
              </p:ext>
            </p:extLst>
          </p:nvPr>
        </p:nvGraphicFramePr>
        <p:xfrm>
          <a:off x="1220788" y="2008435"/>
          <a:ext cx="6705600" cy="185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1" name="CS ChemDraw Drawing" r:id="rId4" imgW="6704970" imgH="1852740" progId="ChemDraw.Document.6.0">
                  <p:embed/>
                </p:oleObj>
              </mc:Choice>
              <mc:Fallback>
                <p:oleObj name="CS ChemDraw Drawing" r:id="rId4" imgW="6704970" imgH="185274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788" y="2008435"/>
                        <a:ext cx="6705600" cy="185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4572000" y="1916832"/>
            <a:ext cx="794" cy="1780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95536" y="645333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H" sz="1100" dirty="0" err="1"/>
              <a:t>Godula</a:t>
            </a:r>
            <a:r>
              <a:rPr lang="fr-CH" sz="1100" dirty="0"/>
              <a:t>, K.; </a:t>
            </a:r>
            <a:r>
              <a:rPr lang="fr-CH" sz="1100" dirty="0" err="1"/>
              <a:t>Sames</a:t>
            </a:r>
            <a:r>
              <a:rPr lang="fr-CH" sz="1100" dirty="0"/>
              <a:t>, D. </a:t>
            </a:r>
            <a:r>
              <a:rPr lang="fr-CH" sz="1100" i="1" dirty="0"/>
              <a:t>Science</a:t>
            </a:r>
            <a:r>
              <a:rPr lang="fr-CH" sz="1100" dirty="0"/>
              <a:t>, </a:t>
            </a:r>
            <a:r>
              <a:rPr lang="fr-CH" sz="1100" b="1" dirty="0"/>
              <a:t>2006</a:t>
            </a:r>
            <a:r>
              <a:rPr lang="fr-CH" sz="1100" dirty="0"/>
              <a:t>, </a:t>
            </a:r>
            <a:r>
              <a:rPr lang="fr-CH" sz="1100" i="1" dirty="0"/>
              <a:t>312</a:t>
            </a:r>
            <a:r>
              <a:rPr lang="fr-CH" sz="1100" dirty="0"/>
              <a:t>, 67-72.</a:t>
            </a:r>
          </a:p>
        </p:txBody>
      </p:sp>
    </p:spTree>
    <p:extLst>
      <p:ext uri="{BB962C8B-B14F-4D97-AF65-F5344CB8AC3E}">
        <p14:creationId xmlns:p14="http://schemas.microsoft.com/office/powerpoint/2010/main" val="88786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The </a:t>
            </a:r>
            <a:r>
              <a:rPr lang="fr-CH" dirty="0" err="1" smtClean="0"/>
              <a:t>beginings</a:t>
            </a:r>
            <a:r>
              <a:rPr lang="fr-CH" dirty="0" smtClean="0"/>
              <a:t> of c-h activation</a:t>
            </a:r>
            <a:endParaRPr lang="fr-C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Radical </a:t>
            </a:r>
            <a:r>
              <a:rPr lang="fr-CH" dirty="0" err="1" smtClean="0"/>
              <a:t>intramolecular</a:t>
            </a:r>
            <a:r>
              <a:rPr lang="fr-CH" dirty="0" smtClean="0"/>
              <a:t> </a:t>
            </a:r>
            <a:r>
              <a:rPr lang="fr-CH" dirty="0" err="1" smtClean="0"/>
              <a:t>chemistry</a:t>
            </a:r>
            <a:endParaRPr lang="fr-CH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82B8-7906-4974-B2DA-1ED1C673787E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6722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The </a:t>
            </a:r>
            <a:r>
              <a:rPr lang="fr-CH" dirty="0" err="1" smtClean="0"/>
              <a:t>principle</a:t>
            </a:r>
            <a:endParaRPr lang="fr-CH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718009"/>
              </p:ext>
            </p:extLst>
          </p:nvPr>
        </p:nvGraphicFramePr>
        <p:xfrm>
          <a:off x="2699792" y="1412776"/>
          <a:ext cx="3541713" cy="221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1" name="CS ChemDraw Drawing" r:id="rId3" imgW="3541443" imgH="2215620" progId="ChemDraw.Document.6.0">
                  <p:embed/>
                </p:oleObj>
              </mc:Choice>
              <mc:Fallback>
                <p:oleObj name="CS ChemDraw Drawing" r:id="rId3" imgW="3541443" imgH="22156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99792" y="1412776"/>
                        <a:ext cx="3541713" cy="221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95536" y="6382489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H" sz="1100" dirty="0" err="1"/>
              <a:t>Godula</a:t>
            </a:r>
            <a:r>
              <a:rPr lang="fr-CH" sz="1100" dirty="0"/>
              <a:t>, K.; </a:t>
            </a:r>
            <a:r>
              <a:rPr lang="fr-CH" sz="1100" dirty="0" err="1"/>
              <a:t>Sames</a:t>
            </a:r>
            <a:r>
              <a:rPr lang="fr-CH" sz="1100" dirty="0"/>
              <a:t>, D. </a:t>
            </a:r>
            <a:r>
              <a:rPr lang="fr-CH" sz="1100" i="1" dirty="0"/>
              <a:t>Science</a:t>
            </a:r>
            <a:r>
              <a:rPr lang="fr-CH" sz="1100" dirty="0"/>
              <a:t>, </a:t>
            </a:r>
            <a:r>
              <a:rPr lang="fr-CH" sz="1100" b="1" dirty="0"/>
              <a:t>2006</a:t>
            </a:r>
            <a:r>
              <a:rPr lang="fr-CH" sz="1100" dirty="0"/>
              <a:t>, </a:t>
            </a:r>
            <a:r>
              <a:rPr lang="fr-CH" sz="1100" i="1" dirty="0"/>
              <a:t>312</a:t>
            </a:r>
            <a:r>
              <a:rPr lang="fr-CH" sz="1100" dirty="0"/>
              <a:t>, 67-72</a:t>
            </a:r>
            <a:r>
              <a:rPr lang="fr-CH" sz="1100" dirty="0" smtClean="0"/>
              <a:t>.</a:t>
            </a:r>
          </a:p>
          <a:p>
            <a:r>
              <a:rPr lang="fr-CH" sz="1100" dirty="0" err="1" smtClean="0"/>
              <a:t>Löffler</a:t>
            </a:r>
            <a:r>
              <a:rPr lang="fr-CH" sz="1100" dirty="0" smtClean="0"/>
              <a:t>, k.; </a:t>
            </a:r>
            <a:r>
              <a:rPr lang="fr-CH" sz="1100" dirty="0" err="1" smtClean="0"/>
              <a:t>Kober</a:t>
            </a:r>
            <a:r>
              <a:rPr lang="fr-CH" sz="1100" dirty="0" smtClean="0"/>
              <a:t>, S </a:t>
            </a:r>
            <a:r>
              <a:rPr lang="fr-CH" sz="1100" i="1" dirty="0" err="1" smtClean="0"/>
              <a:t>Berichte</a:t>
            </a:r>
            <a:r>
              <a:rPr lang="fr-CH" sz="1100" dirty="0" smtClean="0"/>
              <a:t>, </a:t>
            </a:r>
            <a:r>
              <a:rPr lang="fr-CH" sz="1100" b="1" dirty="0" smtClean="0"/>
              <a:t>1909</a:t>
            </a:r>
            <a:r>
              <a:rPr lang="fr-CH" sz="1100" dirty="0" smtClean="0"/>
              <a:t>, </a:t>
            </a:r>
            <a:r>
              <a:rPr lang="fr-CH" sz="1100" i="1" dirty="0" smtClean="0"/>
              <a:t>42</a:t>
            </a:r>
            <a:r>
              <a:rPr lang="fr-CH" sz="1100" dirty="0" smtClean="0"/>
              <a:t>, 3431.</a:t>
            </a:r>
            <a:endParaRPr lang="fr-CH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107505" y="3789040"/>
            <a:ext cx="9036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Chemistry</a:t>
            </a:r>
            <a:r>
              <a:rPr lang="fr-CH" dirty="0" smtClean="0"/>
              <a:t> </a:t>
            </a:r>
            <a:r>
              <a:rPr lang="fr-CH" dirty="0" err="1" smtClean="0"/>
              <a:t>started</a:t>
            </a:r>
            <a:r>
              <a:rPr lang="fr-CH" dirty="0" smtClean="0"/>
              <a:t> and </a:t>
            </a:r>
            <a:r>
              <a:rPr lang="fr-CH" dirty="0" err="1" smtClean="0"/>
              <a:t>developed</a:t>
            </a:r>
            <a:r>
              <a:rPr lang="fr-CH" dirty="0" smtClean="0"/>
              <a:t> in the 1800’s by Hoffmann : </a:t>
            </a:r>
            <a:r>
              <a:rPr lang="fr-CH" dirty="0" err="1" smtClean="0"/>
              <a:t>study</a:t>
            </a:r>
            <a:r>
              <a:rPr lang="fr-CH" dirty="0" smtClean="0"/>
              <a:t> of </a:t>
            </a:r>
            <a:r>
              <a:rPr lang="fr-CH" dirty="0" err="1" smtClean="0"/>
              <a:t>halogenoamines</a:t>
            </a:r>
            <a:r>
              <a:rPr lang="fr-CH" dirty="0" smtClean="0"/>
              <a:t>.</a:t>
            </a:r>
          </a:p>
          <a:p>
            <a:endParaRPr lang="fr-CH" dirty="0" smtClean="0"/>
          </a:p>
          <a:p>
            <a:r>
              <a:rPr lang="fr-CH" dirty="0"/>
              <a:t>First total </a:t>
            </a:r>
            <a:r>
              <a:rPr lang="fr-CH" dirty="0" err="1"/>
              <a:t>synthesis</a:t>
            </a:r>
            <a:r>
              <a:rPr lang="fr-CH" dirty="0"/>
              <a:t> </a:t>
            </a:r>
            <a:r>
              <a:rPr lang="fr-CH" dirty="0" err="1"/>
              <a:t>using</a:t>
            </a:r>
            <a:r>
              <a:rPr lang="fr-CH" dirty="0"/>
              <a:t> C-H activation : nicotine in 1909 by </a:t>
            </a:r>
            <a:r>
              <a:rPr lang="fr-CH" dirty="0" err="1" smtClean="0"/>
              <a:t>Löffler</a:t>
            </a:r>
            <a:r>
              <a:rPr lang="fr-CH" dirty="0" smtClean="0"/>
              <a:t>.</a:t>
            </a:r>
            <a:endParaRPr lang="fr-CH" dirty="0"/>
          </a:p>
          <a:p>
            <a:endParaRPr lang="fr-CH" dirty="0" smtClean="0"/>
          </a:p>
          <a:p>
            <a:r>
              <a:rPr lang="fr-CH" dirty="0" err="1" smtClean="0"/>
              <a:t>Known</a:t>
            </a:r>
            <a:r>
              <a:rPr lang="fr-CH" dirty="0" smtClean="0"/>
              <a:t> as the Hoffmann-</a:t>
            </a:r>
            <a:r>
              <a:rPr lang="fr-CH" dirty="0" err="1" smtClean="0"/>
              <a:t>Löffler</a:t>
            </a:r>
            <a:r>
              <a:rPr lang="fr-CH" dirty="0" smtClean="0"/>
              <a:t>-</a:t>
            </a:r>
            <a:r>
              <a:rPr lang="fr-CH" dirty="0" err="1" smtClean="0"/>
              <a:t>Freytag</a:t>
            </a:r>
            <a:r>
              <a:rPr lang="fr-CH" dirty="0" smtClean="0"/>
              <a:t> </a:t>
            </a:r>
            <a:r>
              <a:rPr lang="fr-CH" dirty="0" err="1" smtClean="0"/>
              <a:t>reaction</a:t>
            </a:r>
            <a:r>
              <a:rPr lang="fr-CH" dirty="0" smtClean="0"/>
              <a:t>.</a:t>
            </a:r>
          </a:p>
          <a:p>
            <a:endParaRPr lang="fr-CH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82B8-7906-4974-B2DA-1ED1C673787E}" type="slidenum">
              <a:rPr lang="fr-CH" smtClean="0"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0354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3334</TotalTime>
  <Words>2873</Words>
  <Application>Microsoft Office PowerPoint</Application>
  <PresentationFormat>On-screen Show (4:3)</PresentationFormat>
  <Paragraphs>331</Paragraphs>
  <Slides>49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Clarity</vt:lpstr>
      <vt:lpstr>CS ChemDraw Drawing</vt:lpstr>
      <vt:lpstr>  Metal-Catalyzed Late stage C-H functionalization </vt:lpstr>
      <vt:lpstr>New challenges in total synthesis</vt:lpstr>
      <vt:lpstr>New challenges in total synthesis</vt:lpstr>
      <vt:lpstr>New challenges in total synthesis</vt:lpstr>
      <vt:lpstr>What is C-H activation ?</vt:lpstr>
      <vt:lpstr>Why is it powerful for total synthesis ?</vt:lpstr>
      <vt:lpstr>Outline</vt:lpstr>
      <vt:lpstr>The beginings of c-h activation</vt:lpstr>
      <vt:lpstr>The principle</vt:lpstr>
      <vt:lpstr>The Hoffmann-Löffler-Freytag reaction</vt:lpstr>
      <vt:lpstr>C-h functionalization by directed metal inserton</vt:lpstr>
      <vt:lpstr>The principle</vt:lpstr>
      <vt:lpstr>Syntheses of alkaloids rhazinilam, rhazinal and rhazinicine</vt:lpstr>
      <vt:lpstr>Total synthesis of (-)-rhazinilam</vt:lpstr>
      <vt:lpstr>Total synthesis of (-)-rhazinilam</vt:lpstr>
      <vt:lpstr>Total synthesis of (-)-rhazinilam</vt:lpstr>
      <vt:lpstr>Total synthesis of rhazinilam</vt:lpstr>
      <vt:lpstr>Total synthesis of rhazinilam</vt:lpstr>
      <vt:lpstr>Total synthesis of rhazinal</vt:lpstr>
      <vt:lpstr>Total synthesis of rhazinicine</vt:lpstr>
      <vt:lpstr>Total synthesis of rhazinicine</vt:lpstr>
      <vt:lpstr>Synthesis of (+)-lithospermic acid</vt:lpstr>
      <vt:lpstr>Synthesis of (+)-lithospermic acid</vt:lpstr>
      <vt:lpstr>Synthesis of (+)-lithospermic acid</vt:lpstr>
      <vt:lpstr>Synthesis of (+)-lithospermic acid</vt:lpstr>
      <vt:lpstr>Synthesis of (+)-lithospermic acid</vt:lpstr>
      <vt:lpstr>Synthesis of (+)-lithospermic acid</vt:lpstr>
      <vt:lpstr>Synthesis of (+)-lithospermic acid</vt:lpstr>
      <vt:lpstr>C-h Functionalization through metal carbenoid/nitrenoid</vt:lpstr>
      <vt:lpstr>The principle</vt:lpstr>
      <vt:lpstr>The catalyst and the carbenoid </vt:lpstr>
      <vt:lpstr>Which C-H bond ?</vt:lpstr>
      <vt:lpstr>Intramolecular C-H activation : the begining</vt:lpstr>
      <vt:lpstr>Intramolecular C-H activation</vt:lpstr>
      <vt:lpstr>Intramolecular vs intermolecular C-H activation</vt:lpstr>
      <vt:lpstr>Intermolecular C-H activation</vt:lpstr>
      <vt:lpstr>Intermolecular C-H activation</vt:lpstr>
      <vt:lpstr>Total synthesis of (-)-colombiasin A, (-)-elisapterosin B and (+)-erogorgiaene </vt:lpstr>
      <vt:lpstr>Existing strategies</vt:lpstr>
      <vt:lpstr>C-H activation/Cope rearrangement</vt:lpstr>
      <vt:lpstr>C-H activation/Cope rearrangement : Models</vt:lpstr>
      <vt:lpstr>C-H activation/Cope rearrangement</vt:lpstr>
      <vt:lpstr>Total synthesis of (-)-tetrodotoxin</vt:lpstr>
      <vt:lpstr>Total synthesis of (-)-tetrodotoxin</vt:lpstr>
      <vt:lpstr>Total synthesis of (-)-tetrodotoxin</vt:lpstr>
      <vt:lpstr>Rh-nitrene insertion</vt:lpstr>
      <vt:lpstr>Conclusion</vt:lpstr>
      <vt:lpstr>C-H functionalization : a powerful tool in total synthesis</vt:lpstr>
      <vt:lpstr>Thanks for your attention</vt:lpstr>
    </vt:vector>
  </TitlesOfParts>
  <Company>EPFL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Late stage C-H activation</dc:title>
  <dc:creator>Ioulia</dc:creator>
  <cp:lastModifiedBy>Ioulia</cp:lastModifiedBy>
  <cp:revision>123</cp:revision>
  <cp:lastPrinted>2011-11-22T15:11:32Z</cp:lastPrinted>
  <dcterms:created xsi:type="dcterms:W3CDTF">2011-10-31T16:28:06Z</dcterms:created>
  <dcterms:modified xsi:type="dcterms:W3CDTF">2011-12-05T08:07:43Z</dcterms:modified>
</cp:coreProperties>
</file>