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6" r:id="rId2"/>
    <p:sldId id="288" r:id="rId3"/>
    <p:sldId id="289" r:id="rId4"/>
    <p:sldId id="355" r:id="rId5"/>
    <p:sldId id="290" r:id="rId6"/>
    <p:sldId id="349" r:id="rId7"/>
    <p:sldId id="348" r:id="rId8"/>
    <p:sldId id="350" r:id="rId9"/>
    <p:sldId id="358" r:id="rId10"/>
    <p:sldId id="359" r:id="rId11"/>
    <p:sldId id="369" r:id="rId12"/>
    <p:sldId id="370" r:id="rId13"/>
    <p:sldId id="371" r:id="rId14"/>
    <p:sldId id="339" r:id="rId15"/>
    <p:sldId id="338" r:id="rId16"/>
    <p:sldId id="354" r:id="rId17"/>
    <p:sldId id="360" r:id="rId18"/>
    <p:sldId id="362" r:id="rId19"/>
    <p:sldId id="368" r:id="rId20"/>
    <p:sldId id="363" r:id="rId21"/>
    <p:sldId id="367" r:id="rId22"/>
    <p:sldId id="364" r:id="rId23"/>
    <p:sldId id="335" r:id="rId2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10154BD-E09A-4BD5-98D6-D26CA83309F3}">
          <p14:sldIdLst>
            <p14:sldId id="266"/>
            <p14:sldId id="288"/>
            <p14:sldId id="289"/>
            <p14:sldId id="355"/>
            <p14:sldId id="290"/>
            <p14:sldId id="349"/>
            <p14:sldId id="348"/>
            <p14:sldId id="350"/>
            <p14:sldId id="358"/>
            <p14:sldId id="359"/>
            <p14:sldId id="369"/>
            <p14:sldId id="370"/>
            <p14:sldId id="371"/>
            <p14:sldId id="339"/>
            <p14:sldId id="338"/>
            <p14:sldId id="354"/>
            <p14:sldId id="360"/>
            <p14:sldId id="362"/>
            <p14:sldId id="368"/>
            <p14:sldId id="363"/>
            <p14:sldId id="367"/>
            <p14:sldId id="364"/>
            <p14:sldId id="3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00"/>
    <a:srgbClr val="0000FF"/>
    <a:srgbClr val="152543"/>
    <a:srgbClr val="FFB3B3"/>
    <a:srgbClr val="F7F7F7"/>
    <a:srgbClr val="FFFFFF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4" autoAdjust="0"/>
    <p:restoredTop sz="87338" autoAdjust="0"/>
  </p:normalViewPr>
  <p:slideViewPr>
    <p:cSldViewPr snapToGrid="0">
      <p:cViewPr varScale="1">
        <p:scale>
          <a:sx n="117" d="100"/>
          <a:sy n="117" d="100"/>
        </p:scale>
        <p:origin x="-17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C7434-F8E6-4270-B937-23EF0D986C6C}" type="datetimeFigureOut">
              <a:rPr lang="fr-CH" smtClean="0"/>
              <a:t>28.06.2017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05CE8-C9C0-4F1A-A68C-E3677917ECA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219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8403-C752-40BE-8FFB-FEBF5776C115}" type="datetimeFigureOut">
              <a:rPr lang="fr-CH" smtClean="0"/>
              <a:t>28.06.2017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E140D-357D-4237-B4C5-18D5DB5FED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807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916C-4BBE-42CF-A740-72D6546ADFFF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69BD-F241-427A-99F6-4869070F2AE2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49DB-C26E-4C6A-AE2D-402E0B76B2F6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255D-B593-41CA-A4C9-B3C3D1CD48A6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6BDF-1547-4B8F-A608-F3A3CB868725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DF2D-C39C-44FF-9518-5EF93FC9C5F5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870B-5621-4704-9BEB-72209DA978BD}" type="datetime1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30C6-F655-494F-A223-63FC73F464C4}" type="datetime1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E0D-A369-4F82-9BB7-2D367C4A363C}" type="datetime1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2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068B-C7AA-4127-B19B-549A6461529E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84FC-0D5E-4E9C-8BB2-EC7F5D62870E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2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91F9-F8EE-47D3-8709-1E8319D7044E}" type="datetime1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6641-A1B4-4AE9-BAEE-BE481538A3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55.pn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oquant.com/applications/category/life-science/singlet-oxygen" TargetMode="External"/><Relationship Id="rId2" Type="http://schemas.openxmlformats.org/officeDocument/2006/relationships/hyperlink" Target="https://en.wikipedia.org/wiki/Singlet_oxyg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783080" y="2074732"/>
            <a:ext cx="5577840" cy="2932528"/>
          </a:xfrm>
          <a:prstGeom prst="roundRect">
            <a:avLst>
              <a:gd name="adj" fmla="val 31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extBox 1"/>
          <p:cNvSpPr txBox="1"/>
          <p:nvPr/>
        </p:nvSpPr>
        <p:spPr>
          <a:xfrm>
            <a:off x="3785437" y="1486613"/>
            <a:ext cx="15731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3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EPFL - ISIC - LSPN</a:t>
            </a:r>
            <a:endParaRPr lang="fr-CH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52" y="570500"/>
            <a:ext cx="1725694" cy="8324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4325" y="309563"/>
            <a:ext cx="8515350" cy="6238875"/>
          </a:xfrm>
          <a:prstGeom prst="rect">
            <a:avLst/>
          </a:prstGeom>
          <a:noFill/>
          <a:ln w="15875">
            <a:solidFill>
              <a:srgbClr val="E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5999" y="526831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H" sz="1600" i="1" dirty="0" smtClean="0"/>
              <a:t>LSPN Group </a:t>
            </a:r>
            <a:r>
              <a:rPr lang="fr-CH" sz="1600" i="1" dirty="0" err="1" smtClean="0"/>
              <a:t>Seminar</a:t>
            </a:r>
            <a:endParaRPr lang="fr-CH" sz="1600" i="1" dirty="0" smtClean="0"/>
          </a:p>
          <a:p>
            <a:pPr algn="ctr"/>
            <a:endParaRPr lang="fr-CH" sz="1600" dirty="0"/>
          </a:p>
          <a:p>
            <a:pPr algn="ctr"/>
            <a:r>
              <a:rPr lang="fr-CH" sz="1600" dirty="0"/>
              <a:t>Mathias </a:t>
            </a:r>
            <a:r>
              <a:rPr lang="fr-CH" sz="1600" dirty="0" err="1"/>
              <a:t>Mamboury</a:t>
            </a:r>
            <a:endParaRPr lang="fr-CH" sz="1600" dirty="0"/>
          </a:p>
          <a:p>
            <a:pPr algn="ctr"/>
            <a:r>
              <a:rPr lang="fr-CH" sz="1600" dirty="0" err="1" smtClean="0"/>
              <a:t>June</a:t>
            </a:r>
            <a:r>
              <a:rPr lang="fr-CH" sz="1600" dirty="0" smtClean="0"/>
              <a:t> </a:t>
            </a:r>
            <a:r>
              <a:rPr lang="fr-CH" sz="1600" dirty="0" smtClean="0"/>
              <a:t>28</a:t>
            </a:r>
            <a:r>
              <a:rPr lang="fr-CH" sz="1600" dirty="0" smtClean="0"/>
              <a:t>, </a:t>
            </a:r>
            <a:r>
              <a:rPr lang="fr-CH" sz="1600" dirty="0" smtClean="0"/>
              <a:t>2017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016579" y="3211431"/>
            <a:ext cx="511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 smtClean="0"/>
              <a:t>Gases</a:t>
            </a:r>
            <a:r>
              <a:rPr lang="fr-CH" sz="2400" b="1" dirty="0" smtClean="0"/>
              <a:t> in </a:t>
            </a:r>
            <a:r>
              <a:rPr lang="fr-CH" sz="2400" b="1" dirty="0" err="1" smtClean="0"/>
              <a:t>Organic</a:t>
            </a:r>
            <a:r>
              <a:rPr lang="fr-CH" sz="2400" b="1" dirty="0" smtClean="0"/>
              <a:t> Synthesis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37014" y="3887236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H</a:t>
            </a:r>
            <a:r>
              <a:rPr lang="fr-CH" sz="2000" i="1" baseline="-25000" dirty="0" smtClean="0"/>
              <a:t>2</a:t>
            </a:r>
            <a:endParaRPr lang="en-US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2910922" y="2267515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O</a:t>
            </a:r>
            <a:r>
              <a:rPr lang="fr-CH" sz="2000" i="1" baseline="-25000" dirty="0" smtClean="0"/>
              <a:t>2</a:t>
            </a:r>
            <a:endParaRPr lang="en-US" sz="20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6016140" y="2351934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/>
              <a:t>F</a:t>
            </a:r>
            <a:r>
              <a:rPr lang="fr-CH" sz="2000" i="1" baseline="-25000" dirty="0" smtClean="0"/>
              <a:t>2</a:t>
            </a:r>
            <a:endParaRPr lang="en-US" sz="2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484044" y="2551989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N</a:t>
            </a:r>
            <a:r>
              <a:rPr lang="fr-CH" sz="2000" i="1" baseline="-25000" dirty="0" smtClean="0"/>
              <a:t>2</a:t>
            </a:r>
            <a:r>
              <a:rPr lang="fr-CH" sz="2000" i="1" dirty="0" smtClean="0"/>
              <a:t>O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796148" y="2847846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CO</a:t>
            </a:r>
            <a:endParaRPr lang="en-US" sz="20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5717670" y="4418683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O</a:t>
            </a:r>
            <a:r>
              <a:rPr lang="fr-CH" sz="2000" i="1" baseline="-25000" dirty="0"/>
              <a:t>3</a:t>
            </a:r>
            <a:endParaRPr lang="en-US" sz="20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545751" y="3953261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Cl</a:t>
            </a:r>
            <a:r>
              <a:rPr lang="fr-CH" sz="2000" i="1" baseline="-25000" dirty="0" smtClean="0"/>
              <a:t>2</a:t>
            </a:r>
            <a:endParaRPr lang="en-US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356460" y="4287346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SO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6371757" y="3571550"/>
            <a:ext cx="874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 smtClean="0"/>
              <a:t>SO</a:t>
            </a:r>
            <a:r>
              <a:rPr lang="fr-CH" sz="2000" i="1" baseline="-25000" dirty="0" smtClean="0"/>
              <a:t>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5809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2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4) CO / CO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74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Carbon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dioxide</a:t>
            </a:r>
            <a:r>
              <a:rPr lang="fr-CH" sz="1400" b="1" dirty="0" smtClean="0">
                <a:cs typeface="Arial" panose="020B0604020202020204" pitchFamily="34" charset="0"/>
              </a:rPr>
              <a:t> : CO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6053827"/>
            <a:ext cx="8164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Mander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L. N.;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Andreatta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J. R.;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Darensbourg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D. J.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John Wiley &amp; Sons, Ltd, 2001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250348"/>
            <a:ext cx="345556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Product of combustion / </a:t>
            </a:r>
            <a:r>
              <a:rPr lang="fr-CH" sz="1400" dirty="0" err="1" smtClean="0">
                <a:cs typeface="Arial" panose="020B0604020202020204" pitchFamily="34" charset="0"/>
              </a:rPr>
              <a:t>Greenhouse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gas</a:t>
            </a:r>
            <a:endParaRPr lang="fr-CH" sz="1400" baseline="-25000" dirty="0">
              <a:cs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01625" y="2171676"/>
            <a:ext cx="3399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Reaction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phenoxydes</a:t>
            </a:r>
            <a:r>
              <a:rPr lang="fr-CH" sz="1400" u="sng" dirty="0" smtClean="0">
                <a:cs typeface="Arial" panose="020B0604020202020204" pitchFamily="34" charset="0"/>
              </a:rPr>
              <a:t> (</a:t>
            </a:r>
            <a:r>
              <a:rPr lang="fr-CH" sz="1400" u="sng" dirty="0" err="1" smtClean="0">
                <a:cs typeface="Arial" panose="020B0604020202020204" pitchFamily="34" charset="0"/>
              </a:rPr>
              <a:t>Kolbe</a:t>
            </a:r>
            <a:r>
              <a:rPr lang="fr-CH" sz="1400" u="sng" dirty="0" smtClean="0">
                <a:cs typeface="Arial" panose="020B0604020202020204" pitchFamily="34" charset="0"/>
              </a:rPr>
              <a:t>-Schmidt)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276983"/>
              </p:ext>
            </p:extLst>
          </p:nvPr>
        </p:nvGraphicFramePr>
        <p:xfrm>
          <a:off x="4684933" y="2406650"/>
          <a:ext cx="37369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8" name="CS ChemDraw Drawing" r:id="rId3" imgW="4131143" imgH="697410" progId="ChemDraw.Document.6.0">
                  <p:embed/>
                </p:oleObj>
              </mc:Choice>
              <mc:Fallback>
                <p:oleObj name="CS ChemDraw Drawing" r:id="rId3" imgW="4131143" imgH="697410" progId="ChemDraw.Document.6.0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933" y="2406650"/>
                        <a:ext cx="37369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04644"/>
              </p:ext>
            </p:extLst>
          </p:nvPr>
        </p:nvGraphicFramePr>
        <p:xfrm>
          <a:off x="4684933" y="3152775"/>
          <a:ext cx="35147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9" name="CS ChemDraw Drawing" r:id="rId5" imgW="3882621" imgH="973620" progId="ChemDraw.Document.6.0">
                  <p:embed/>
                </p:oleObj>
              </mc:Choice>
              <mc:Fallback>
                <p:oleObj name="CS ChemDraw Drawing" r:id="rId5" imgW="3882621" imgH="97362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933" y="3152775"/>
                        <a:ext cx="35147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627517"/>
              </p:ext>
            </p:extLst>
          </p:nvPr>
        </p:nvGraphicFramePr>
        <p:xfrm>
          <a:off x="756402" y="2827596"/>
          <a:ext cx="33861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0" name="CS ChemDraw Drawing" r:id="rId7" imgW="3745663" imgH="720360" progId="ChemDraw.Document.6.0">
                  <p:embed/>
                </p:oleObj>
              </mc:Choice>
              <mc:Fallback>
                <p:oleObj name="CS ChemDraw Drawing" r:id="rId7" imgW="3745663" imgH="720360" progId="ChemDraw.Document.6.0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02" y="2827596"/>
                        <a:ext cx="338613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0"/>
          <p:cNvSpPr txBox="1"/>
          <p:nvPr/>
        </p:nvSpPr>
        <p:spPr>
          <a:xfrm>
            <a:off x="301624" y="4226358"/>
            <a:ext cx="4047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Trapping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organolithiums</a:t>
            </a:r>
            <a:r>
              <a:rPr lang="fr-CH" sz="1400" u="sng" dirty="0" smtClean="0">
                <a:cs typeface="Arial" panose="020B0604020202020204" pitchFamily="34" charset="0"/>
              </a:rPr>
              <a:t> (</a:t>
            </a:r>
            <a:r>
              <a:rPr lang="fr-CH" sz="1400" u="sng" dirty="0" err="1" smtClean="0">
                <a:cs typeface="Arial" panose="020B0604020202020204" pitchFamily="34" charset="0"/>
              </a:rPr>
              <a:t>numerous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examples</a:t>
            </a:r>
            <a:r>
              <a:rPr lang="fr-CH" sz="1400" u="sng" dirty="0" smtClean="0">
                <a:cs typeface="Arial" panose="020B0604020202020204" pitchFamily="34" charset="0"/>
              </a:rPr>
              <a:t>!):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41774"/>
              </p:ext>
            </p:extLst>
          </p:nvPr>
        </p:nvGraphicFramePr>
        <p:xfrm>
          <a:off x="927100" y="4795838"/>
          <a:ext cx="31226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1" name="CS ChemDraw Drawing" r:id="rId9" imgW="3454460" imgH="921780" progId="ChemDraw.Document.6.0">
                  <p:embed/>
                </p:oleObj>
              </mc:Choice>
              <mc:Fallback>
                <p:oleObj name="CS ChemDraw Drawing" r:id="rId9" imgW="3454460" imgH="92178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795838"/>
                        <a:ext cx="31226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1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24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4) CO / CO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8" name="ZoneTexte 11"/>
          <p:cNvSpPr txBox="1"/>
          <p:nvPr/>
        </p:nvSpPr>
        <p:spPr>
          <a:xfrm>
            <a:off x="301852" y="5727267"/>
            <a:ext cx="854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err="1" smtClean="0">
                <a:solidFill>
                  <a:schemeClr val="accent1">
                    <a:lumMod val="50000"/>
                  </a:schemeClr>
                </a:solidFill>
              </a:rPr>
              <a:t>Horikawa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M.; </a:t>
            </a:r>
            <a:r>
              <a:rPr lang="fr-CH" sz="1000" dirty="0" err="1">
                <a:solidFill>
                  <a:schemeClr val="accent1">
                    <a:lumMod val="50000"/>
                  </a:schemeClr>
                </a:solidFill>
              </a:rPr>
              <a:t>Tateda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K.; </a:t>
            </a:r>
            <a:r>
              <a:rPr lang="fr-CH" sz="1000" dirty="0" err="1">
                <a:solidFill>
                  <a:schemeClr val="accent1">
                    <a:lumMod val="50000"/>
                  </a:schemeClr>
                </a:solidFill>
              </a:rPr>
              <a:t>Tuzuki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E.; </a:t>
            </a:r>
            <a:r>
              <a:rPr lang="fr-CH" sz="1000" dirty="0" err="1">
                <a:solidFill>
                  <a:schemeClr val="accent1">
                    <a:lumMod val="50000"/>
                  </a:schemeClr>
                </a:solidFill>
              </a:rPr>
              <a:t>Ishii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Y.; Ueda, C.; </a:t>
            </a:r>
            <a:r>
              <a:rPr lang="fr-CH" sz="1000" dirty="0" err="1">
                <a:solidFill>
                  <a:schemeClr val="accent1">
                    <a:lumMod val="50000"/>
                  </a:schemeClr>
                </a:solidFill>
              </a:rPr>
              <a:t>Takabatake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T.; </a:t>
            </a:r>
            <a:r>
              <a:rPr lang="fr-CH" sz="1000" dirty="0" err="1">
                <a:solidFill>
                  <a:schemeClr val="accent1">
                    <a:lumMod val="50000"/>
                  </a:schemeClr>
                </a:solidFill>
              </a:rPr>
              <a:t>Miyairi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S.; Yamaguchi, K.; </a:t>
            </a:r>
            <a:r>
              <a:rPr lang="fr-CH" sz="1000" dirty="0" err="1">
                <a:solidFill>
                  <a:schemeClr val="accent1">
                    <a:lumMod val="50000"/>
                  </a:schemeClr>
                </a:solidFill>
              </a:rPr>
              <a:t>Ishiguro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M. </a:t>
            </a:r>
            <a:r>
              <a:rPr lang="fr-CH" sz="1000" i="1" dirty="0" err="1" smtClean="0">
                <a:solidFill>
                  <a:schemeClr val="accent1">
                    <a:lumMod val="50000"/>
                  </a:schemeClr>
                </a:solidFill>
              </a:rPr>
              <a:t>Bioog</a:t>
            </a:r>
            <a:r>
              <a:rPr lang="fr-CH" sz="1000" i="1" dirty="0" smtClean="0">
                <a:solidFill>
                  <a:schemeClr val="accent1">
                    <a:lumMod val="50000"/>
                  </a:schemeClr>
                </a:solidFill>
              </a:rPr>
              <a:t>. Med. </a:t>
            </a:r>
            <a:r>
              <a:rPr lang="fr-CH" sz="1000" i="1" dirty="0" err="1" smtClean="0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000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000" i="1" dirty="0" err="1" smtClean="0">
                <a:solidFill>
                  <a:schemeClr val="accent1">
                    <a:lumMod val="50000"/>
                  </a:schemeClr>
                </a:solidFill>
              </a:rPr>
              <a:t>Lett</a:t>
            </a:r>
            <a:r>
              <a:rPr lang="fr-CH" sz="1000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000" b="1" dirty="0" smtClean="0">
                <a:solidFill>
                  <a:schemeClr val="accent1">
                    <a:lumMod val="50000"/>
                  </a:schemeClr>
                </a:solidFill>
              </a:rPr>
              <a:t>2006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000" i="1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fr-CH" sz="1000" dirty="0">
                <a:solidFill>
                  <a:schemeClr val="accent1">
                    <a:lumMod val="50000"/>
                  </a:schemeClr>
                </a:solidFill>
              </a:rPr>
              <a:t> (8), 2130–2133</a:t>
            </a:r>
            <a:r>
              <a:rPr lang="fr-CH" sz="1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Bobbink</a:t>
            </a:r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, F. D.; Das, S.; Dyson, P. J. </a:t>
            </a:r>
            <a:r>
              <a:rPr lang="pt-BR" sz="1100" i="1" dirty="0">
                <a:solidFill>
                  <a:schemeClr val="accent1">
                    <a:lumMod val="50000"/>
                  </a:schemeClr>
                </a:solidFill>
              </a:rPr>
              <a:t>Nat. Protocols</a:t>
            </a:r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2017</a:t>
            </a:r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sz="1100" i="1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pt-BR" sz="1100" dirty="0">
                <a:solidFill>
                  <a:schemeClr val="accent1">
                    <a:lumMod val="50000"/>
                  </a:schemeClr>
                </a:solidFill>
              </a:rPr>
              <a:t> (2), 417–428</a:t>
            </a: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Bobbink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F. D.;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Gruszka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W.;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Hulla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M.; Das, S.; Dyson, P. J.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Chem. </a:t>
            </a:r>
            <a:r>
              <a:rPr lang="en-US" sz="1100" i="1" dirty="0" err="1">
                <a:solidFill>
                  <a:schemeClr val="accent1">
                    <a:lumMod val="50000"/>
                  </a:schemeClr>
                </a:solidFill>
              </a:rPr>
              <a:t>Commun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2016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52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(71), 10787–10790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1624" y="745630"/>
            <a:ext cx="3611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Trapping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enolates</a:t>
            </a:r>
            <a:r>
              <a:rPr lang="fr-CH" sz="1400" u="sng" dirty="0" smtClean="0">
                <a:cs typeface="Arial" panose="020B0604020202020204" pitchFamily="34" charset="0"/>
              </a:rPr>
              <a:t> (</a:t>
            </a:r>
            <a:r>
              <a:rPr lang="fr-CH" sz="1400" u="sng" dirty="0" err="1" smtClean="0">
                <a:cs typeface="Arial" panose="020B0604020202020204" pitchFamily="34" charset="0"/>
              </a:rPr>
              <a:t>numerous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examples</a:t>
            </a:r>
            <a:r>
              <a:rPr lang="fr-CH" sz="1400" u="sng" dirty="0" smtClean="0">
                <a:cs typeface="Arial" panose="020B0604020202020204" pitchFamily="34" charset="0"/>
              </a:rPr>
              <a:t>!) :</a:t>
            </a:r>
            <a:endParaRPr lang="fr-CH" sz="1400" u="sng" dirty="0">
              <a:cs typeface="Arial" panose="020B060402020202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682661"/>
              </p:ext>
            </p:extLst>
          </p:nvPr>
        </p:nvGraphicFramePr>
        <p:xfrm>
          <a:off x="491249" y="1277940"/>
          <a:ext cx="42338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1" name="CS ChemDraw Drawing" r:id="rId3" imgW="4679783" imgH="788940" progId="ChemDraw.Document.6.0">
                  <p:embed/>
                </p:oleObj>
              </mc:Choice>
              <mc:Fallback>
                <p:oleObj name="CS ChemDraw Drawing" r:id="rId3" imgW="4679783" imgH="788940" progId="ChemDraw.Document.6.0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49" y="1277940"/>
                        <a:ext cx="423386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0"/>
          <p:cNvSpPr txBox="1"/>
          <p:nvPr/>
        </p:nvSpPr>
        <p:spPr>
          <a:xfrm>
            <a:off x="301624" y="2452974"/>
            <a:ext cx="3511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NHC </a:t>
            </a:r>
            <a:r>
              <a:rPr lang="fr-CH" sz="1400" u="sng" dirty="0" err="1" smtClean="0">
                <a:cs typeface="Arial" panose="020B0604020202020204" pitchFamily="34" charset="0"/>
              </a:rPr>
              <a:t>catalyzed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reactions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smtClean="0">
                <a:cs typeface="Arial" panose="020B0604020202020204" pitchFamily="34" charset="0"/>
              </a:rPr>
              <a:t>(Felix &amp; Paul </a:t>
            </a:r>
            <a:r>
              <a:rPr lang="fr-CH" sz="1400" u="sng" dirty="0" smtClean="0">
                <a:cs typeface="Arial" panose="020B0604020202020204" pitchFamily="34" charset="0"/>
              </a:rPr>
              <a:t>Dyson) :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55696"/>
              </p:ext>
            </p:extLst>
          </p:nvPr>
        </p:nvGraphicFramePr>
        <p:xfrm>
          <a:off x="491249" y="3106052"/>
          <a:ext cx="55292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2" name="CS ChemDraw Drawing" r:id="rId5" imgW="6113919" imgH="1058940" progId="ChemDraw.Document.6.0">
                  <p:embed/>
                </p:oleObj>
              </mc:Choice>
              <mc:Fallback>
                <p:oleObj name="CS ChemDraw Drawing" r:id="rId5" imgW="6113919" imgH="105894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49" y="3106052"/>
                        <a:ext cx="552926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426114"/>
              </p:ext>
            </p:extLst>
          </p:nvPr>
        </p:nvGraphicFramePr>
        <p:xfrm>
          <a:off x="488950" y="4289425"/>
          <a:ext cx="52768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3" name="CS ChemDraw Drawing" r:id="rId7" imgW="5834871" imgH="1087830" progId="ChemDraw.Document.6.0">
                  <p:embed/>
                </p:oleObj>
              </mc:Choice>
              <mc:Fallback>
                <p:oleObj name="CS ChemDraw Drawing" r:id="rId7" imgW="5834871" imgH="108783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289425"/>
                        <a:ext cx="527685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573229"/>
              </p:ext>
            </p:extLst>
          </p:nvPr>
        </p:nvGraphicFramePr>
        <p:xfrm>
          <a:off x="6824663" y="3475038"/>
          <a:ext cx="12827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4" name="CS ChemDraw Drawing" r:id="rId9" imgW="1424681" imgH="1470420" progId="ChemDraw.Document.6.0">
                  <p:embed/>
                </p:oleObj>
              </mc:Choice>
              <mc:Fallback>
                <p:oleObj name="CS ChemDraw Drawing" r:id="rId9" imgW="1424681" imgH="1470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24663" y="3475038"/>
                        <a:ext cx="128270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3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24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4) CO / CO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8" name="ZoneTexte 11"/>
          <p:cNvSpPr txBox="1"/>
          <p:nvPr/>
        </p:nvSpPr>
        <p:spPr>
          <a:xfrm>
            <a:off x="301852" y="5751759"/>
            <a:ext cx="8540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Liu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Y.;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Cornella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J.; Martin, R.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J. Am.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Soc.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2014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136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(32), 11212–11215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Wang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X.; Nakajima, M.; Martin, R.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J. Am. Chem. </a:t>
            </a:r>
            <a:r>
              <a:rPr lang="de-DE" sz="1100" i="1" dirty="0" err="1">
                <a:solidFill>
                  <a:schemeClr val="accent1">
                    <a:lumMod val="50000"/>
                  </a:schemeClr>
                </a:solidFill>
              </a:rPr>
              <a:t>Soc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2015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137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(28), 8924–8927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van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 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Gemmeren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M.;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Börjesson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M.;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Tortajada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A.; Sun, S.-Z.;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Okura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K.; Martin, R.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Angew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Int. Ed.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2017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56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(23), 6558–6562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1624" y="745630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Ruben Martin </a:t>
            </a:r>
            <a:r>
              <a:rPr lang="fr-CH" sz="1400" u="sng" dirty="0" smtClean="0">
                <a:cs typeface="Arial" panose="020B0604020202020204" pitchFamily="34" charset="0"/>
              </a:rPr>
              <a:t>:</a:t>
            </a:r>
            <a:endParaRPr lang="fr-CH" sz="1400" dirty="0">
              <a:cs typeface="Arial" panose="020B060402020202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80090"/>
              </p:ext>
            </p:extLst>
          </p:nvPr>
        </p:nvGraphicFramePr>
        <p:xfrm>
          <a:off x="529999" y="1128035"/>
          <a:ext cx="52292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0" name="CS ChemDraw Drawing" r:id="rId3" imgW="5780035" imgH="1161000" progId="ChemDraw.Document.6.0">
                  <p:embed/>
                </p:oleObj>
              </mc:Choice>
              <mc:Fallback>
                <p:oleObj name="CS ChemDraw Drawing" r:id="rId3" imgW="5780035" imgH="1161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99" y="1128035"/>
                        <a:ext cx="52292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1"/>
          <p:cNvSpPr txBox="1"/>
          <p:nvPr/>
        </p:nvSpPr>
        <p:spPr>
          <a:xfrm>
            <a:off x="693228" y="5373479"/>
            <a:ext cx="775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b="1" dirty="0" smtClean="0">
                <a:solidFill>
                  <a:schemeClr val="accent1">
                    <a:lumMod val="50000"/>
                  </a:schemeClr>
                </a:solidFill>
              </a:rPr>
              <a:t>For more </a:t>
            </a:r>
            <a:r>
              <a:rPr lang="fr-CH" sz="1100" b="1" dirty="0" err="1" smtClean="0">
                <a:solidFill>
                  <a:schemeClr val="accent1">
                    <a:lumMod val="50000"/>
                  </a:schemeClr>
                </a:solidFill>
              </a:rPr>
              <a:t>examples</a:t>
            </a:r>
            <a:r>
              <a:rPr lang="fr-CH" sz="11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b="1" dirty="0" err="1" smtClean="0">
                <a:solidFill>
                  <a:schemeClr val="accent1">
                    <a:lumMod val="50000"/>
                  </a:schemeClr>
                </a:solidFill>
              </a:rPr>
              <a:t>see</a:t>
            </a:r>
            <a:r>
              <a:rPr lang="fr-CH" sz="1100" b="1" dirty="0" smtClean="0">
                <a:solidFill>
                  <a:schemeClr val="accent1">
                    <a:lumMod val="50000"/>
                  </a:schemeClr>
                </a:solidFill>
              </a:rPr>
              <a:t> : http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://www.iciq.org/research/research_group/prof-ruben-martin/section/publications/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29930"/>
              </p:ext>
            </p:extLst>
          </p:nvPr>
        </p:nvGraphicFramePr>
        <p:xfrm>
          <a:off x="529999" y="2498266"/>
          <a:ext cx="549433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1" name="CS ChemDraw Drawing" r:id="rId5" imgW="6075830" imgH="1398600" progId="ChemDraw.Document.6.0">
                  <p:embed/>
                </p:oleObj>
              </mc:Choice>
              <mc:Fallback>
                <p:oleObj name="CS ChemDraw Drawing" r:id="rId5" imgW="6075830" imgH="1398600" progId="ChemDraw.Document.6.0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99" y="2498266"/>
                        <a:ext cx="5494338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159088"/>
              </p:ext>
            </p:extLst>
          </p:nvPr>
        </p:nvGraphicFramePr>
        <p:xfrm>
          <a:off x="529999" y="4122504"/>
          <a:ext cx="45656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2" name="CS ChemDraw Drawing" r:id="rId7" imgW="5047164" imgH="1023570" progId="ChemDraw.Document.6.0">
                  <p:embed/>
                </p:oleObj>
              </mc:Choice>
              <mc:Fallback>
                <p:oleObj name="CS ChemDraw Drawing" r:id="rId7" imgW="5047164" imgH="102357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99" y="4122504"/>
                        <a:ext cx="45656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2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5) </a:t>
            </a:r>
            <a:r>
              <a:rPr lang="fr-CH" dirty="0" smtClean="0">
                <a:cs typeface="Arial" panose="020B0604020202020204" pitchFamily="34" charset="0"/>
              </a:rPr>
              <a:t>NO </a:t>
            </a:r>
            <a:r>
              <a:rPr lang="fr-CH" dirty="0">
                <a:cs typeface="Arial" panose="020B0604020202020204" pitchFamily="34" charset="0"/>
              </a:rPr>
              <a:t>/ NO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N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O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41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Nitric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oxide</a:t>
            </a:r>
            <a:r>
              <a:rPr lang="fr-CH" sz="1400" b="1" dirty="0" smtClean="0">
                <a:cs typeface="Arial" panose="020B0604020202020204" pitchFamily="34" charset="0"/>
              </a:rPr>
              <a:t> : NO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5" y="5710939"/>
            <a:ext cx="82382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Navuluri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C. S.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John Wiley &amp; Sons, Ltd, 2001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sz="1100" dirty="0">
                <a:solidFill>
                  <a:schemeClr val="accent1">
                    <a:lumMod val="50000"/>
                  </a:schemeClr>
                </a:solidFill>
              </a:rPr>
              <a:t>kamoto, T.; Kobayashi, K.; Oka, S.; Tanimoto, S. </a:t>
            </a:r>
            <a:r>
              <a:rPr lang="pl-PL" sz="1100" i="1" dirty="0">
                <a:solidFill>
                  <a:schemeClr val="accent1">
                    <a:lumMod val="50000"/>
                  </a:schemeClr>
                </a:solidFill>
              </a:rPr>
              <a:t>J. Org. Chem.</a:t>
            </a:r>
            <a:r>
              <a:rPr lang="pl-PL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100" b="1" dirty="0">
                <a:solidFill>
                  <a:schemeClr val="accent1">
                    <a:lumMod val="50000"/>
                  </a:schemeClr>
                </a:solidFill>
              </a:rPr>
              <a:t>1987</a:t>
            </a:r>
            <a:r>
              <a:rPr lang="pl-PL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1100" i="1" dirty="0">
                <a:solidFill>
                  <a:schemeClr val="accent1">
                    <a:lumMod val="50000"/>
                  </a:schemeClr>
                </a:solidFill>
              </a:rPr>
              <a:t>52</a:t>
            </a:r>
            <a:r>
              <a:rPr lang="pl-PL" sz="1100" dirty="0">
                <a:solidFill>
                  <a:schemeClr val="accent1">
                    <a:lumMod val="50000"/>
                  </a:schemeClr>
                </a:solidFill>
              </a:rPr>
              <a:t> (23), 5089–5092.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de Salas, C.;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Blank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O.; Heinrich, M. R.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Eur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J.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2011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17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(34), 9306–9310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185036"/>
            <a:ext cx="20532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Persistent free radical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2 NO + O</a:t>
            </a:r>
            <a:r>
              <a:rPr lang="fr-CH" sz="1400" baseline="-25000" dirty="0" smtClean="0">
                <a:cs typeface="Arial" panose="020B0604020202020204" pitchFamily="34" charset="0"/>
              </a:rPr>
              <a:t>2</a:t>
            </a:r>
            <a:r>
              <a:rPr lang="fr-CH" sz="1400" dirty="0" smtClean="0">
                <a:cs typeface="Arial" panose="020B0604020202020204" pitchFamily="34" charset="0"/>
              </a:rPr>
              <a:t> → 2 NO</a:t>
            </a:r>
            <a:r>
              <a:rPr lang="fr-CH" sz="1400" baseline="-25000" dirty="0" smtClean="0">
                <a:cs typeface="Arial" panose="020B0604020202020204" pitchFamily="34" charset="0"/>
              </a:rPr>
              <a:t>2</a:t>
            </a:r>
            <a:endParaRPr lang="fr-CH" sz="1400" baseline="-25000" dirty="0">
              <a:cs typeface="Arial" panose="020B06040202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5" y="923788"/>
            <a:ext cx="3363231" cy="10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27889"/>
              </p:ext>
            </p:extLst>
          </p:nvPr>
        </p:nvGraphicFramePr>
        <p:xfrm>
          <a:off x="581365" y="2886293"/>
          <a:ext cx="33147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6" name="CS ChemDraw Drawing" r:id="rId4" imgW="3666244" imgH="938250" progId="ChemDraw.Document.6.0">
                  <p:embed/>
                </p:oleObj>
              </mc:Choice>
              <mc:Fallback>
                <p:oleObj name="CS ChemDraw Drawing" r:id="rId4" imgW="3666244" imgH="9382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65" y="2886293"/>
                        <a:ext cx="33147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11282"/>
              </p:ext>
            </p:extLst>
          </p:nvPr>
        </p:nvGraphicFramePr>
        <p:xfrm>
          <a:off x="581365" y="4061955"/>
          <a:ext cx="7678738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7" name="CS ChemDraw Drawing" r:id="rId6" imgW="8505136" imgH="1772010" progId="ChemDraw.Document.6.0">
                  <p:embed/>
                </p:oleObj>
              </mc:Choice>
              <mc:Fallback>
                <p:oleObj name="CS ChemDraw Drawing" r:id="rId6" imgW="8505136" imgH="17720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65" y="4061955"/>
                        <a:ext cx="7678738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"/>
          <p:cNvSpPr txBox="1"/>
          <p:nvPr/>
        </p:nvSpPr>
        <p:spPr>
          <a:xfrm>
            <a:off x="301625" y="2299625"/>
            <a:ext cx="1698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Synthesis of oximes </a:t>
            </a:r>
            <a:r>
              <a:rPr lang="fr-CH" sz="1400" dirty="0" smtClean="0">
                <a:cs typeface="Arial" panose="020B0604020202020204" pitchFamily="34" charset="0"/>
              </a:rPr>
              <a:t>:</a:t>
            </a:r>
            <a:endParaRPr lang="fr-CH" sz="1400" u="sng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5) </a:t>
            </a:r>
            <a:r>
              <a:rPr lang="fr-CH" dirty="0" smtClean="0">
                <a:cs typeface="Arial" panose="020B0604020202020204" pitchFamily="34" charset="0"/>
              </a:rPr>
              <a:t>NO </a:t>
            </a:r>
            <a:r>
              <a:rPr lang="fr-CH" dirty="0">
                <a:cs typeface="Arial" panose="020B0604020202020204" pitchFamily="34" charset="0"/>
              </a:rPr>
              <a:t>/ NO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N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O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85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Nitrogen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dioxide</a:t>
            </a:r>
            <a:r>
              <a:rPr lang="fr-CH" sz="1400" b="1" dirty="0" smtClean="0">
                <a:cs typeface="Arial" panose="020B0604020202020204" pitchFamily="34" charset="0"/>
              </a:rPr>
              <a:t> : NO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  <a:endParaRPr lang="fr-CH" sz="1400" b="1" dirty="0" smtClean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2" y="5841563"/>
            <a:ext cx="7593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Popik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V. V.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John Wiley &amp; Sons, Ltd, 2001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Li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X.; Zhuang, S.; Fang, X.; Liu, P.; Sun, P.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Org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Biomol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2017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15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(8), 1821–1827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111560"/>
            <a:ext cx="3264933" cy="38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>
                <a:cs typeface="Arial" panose="020B0604020202020204" pitchFamily="34" charset="0"/>
              </a:rPr>
              <a:t>In </a:t>
            </a:r>
            <a:r>
              <a:rPr lang="fr-CH" sz="1400" dirty="0" err="1">
                <a:cs typeface="Arial" panose="020B0604020202020204" pitchFamily="34" charset="0"/>
              </a:rPr>
              <a:t>equilibrium</a:t>
            </a:r>
            <a:r>
              <a:rPr lang="fr-CH" sz="1400" dirty="0">
                <a:cs typeface="Arial" panose="020B0604020202020204" pitchFamily="34" charset="0"/>
              </a:rPr>
              <a:t> </a:t>
            </a:r>
            <a:r>
              <a:rPr lang="fr-CH" sz="1400" dirty="0" err="1">
                <a:cs typeface="Arial" panose="020B0604020202020204" pitchFamily="34" charset="0"/>
              </a:rPr>
              <a:t>with</a:t>
            </a:r>
            <a:r>
              <a:rPr lang="fr-CH" sz="1400" dirty="0">
                <a:cs typeface="Arial" panose="020B0604020202020204" pitchFamily="34" charset="0"/>
              </a:rPr>
              <a:t> N</a:t>
            </a:r>
            <a:r>
              <a:rPr lang="fr-CH" sz="1400" baseline="-25000" dirty="0">
                <a:cs typeface="Arial" panose="020B0604020202020204" pitchFamily="34" charset="0"/>
              </a:rPr>
              <a:t>2</a:t>
            </a:r>
            <a:r>
              <a:rPr lang="fr-CH" sz="1400" dirty="0">
                <a:cs typeface="Arial" panose="020B0604020202020204" pitchFamily="34" charset="0"/>
              </a:rPr>
              <a:t>O</a:t>
            </a:r>
            <a:r>
              <a:rPr lang="fr-CH" sz="1400" baseline="-25000" dirty="0">
                <a:cs typeface="Arial" panose="020B0604020202020204" pitchFamily="34" charset="0"/>
              </a:rPr>
              <a:t>4</a:t>
            </a:r>
            <a:r>
              <a:rPr lang="fr-CH" sz="1400" dirty="0">
                <a:cs typeface="Arial" panose="020B0604020202020204" pitchFamily="34" charset="0"/>
              </a:rPr>
              <a:t> </a:t>
            </a:r>
            <a:r>
              <a:rPr lang="fr-CH" sz="1400" dirty="0" err="1">
                <a:cs typeface="Arial" panose="020B0604020202020204" pitchFamily="34" charset="0"/>
              </a:rPr>
              <a:t>below</a:t>
            </a:r>
            <a:r>
              <a:rPr lang="fr-CH" sz="1400" dirty="0">
                <a:cs typeface="Arial" panose="020B0604020202020204" pitchFamily="34" charset="0"/>
              </a:rPr>
              <a:t> 135 °</a:t>
            </a:r>
            <a:r>
              <a:rPr lang="fr-CH" sz="1400" dirty="0" smtClean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301623" y="1728152"/>
            <a:ext cx="3226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Nitration of </a:t>
            </a:r>
            <a:r>
              <a:rPr lang="fr-CH" sz="1400" u="sng" dirty="0" err="1" smtClean="0">
                <a:cs typeface="Arial" panose="020B0604020202020204" pitchFamily="34" charset="0"/>
              </a:rPr>
              <a:t>aromatics</a:t>
            </a:r>
            <a:r>
              <a:rPr lang="fr-CH" sz="1400" u="sng" dirty="0" smtClean="0">
                <a:cs typeface="Arial" panose="020B0604020202020204" pitchFamily="34" charset="0"/>
              </a:rPr>
              <a:t> and double bonds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39582"/>
              </p:ext>
            </p:extLst>
          </p:nvPr>
        </p:nvGraphicFramePr>
        <p:xfrm>
          <a:off x="665163" y="2237387"/>
          <a:ext cx="27590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3" name="CS ChemDraw Drawing" r:id="rId3" imgW="3050611" imgH="819450" progId="ChemDraw.Document.6.0">
                  <p:embed/>
                </p:oleObj>
              </mc:Choice>
              <mc:Fallback>
                <p:oleObj name="CS ChemDraw Drawing" r:id="rId3" imgW="3050611" imgH="81945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2237387"/>
                        <a:ext cx="27590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24529"/>
              </p:ext>
            </p:extLst>
          </p:nvPr>
        </p:nvGraphicFramePr>
        <p:xfrm>
          <a:off x="665163" y="3266859"/>
          <a:ext cx="28225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" name="CS ChemDraw Drawing" r:id="rId5" imgW="3119225" imgH="798120" progId="ChemDraw.Document.6.0">
                  <p:embed/>
                </p:oleObj>
              </mc:Choice>
              <mc:Fallback>
                <p:oleObj name="CS ChemDraw Drawing" r:id="rId5" imgW="3119225" imgH="79812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3266859"/>
                        <a:ext cx="282257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"/>
          <p:cNvSpPr txBox="1"/>
          <p:nvPr/>
        </p:nvSpPr>
        <p:spPr>
          <a:xfrm>
            <a:off x="301622" y="4282600"/>
            <a:ext cx="261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NO</a:t>
            </a:r>
            <a:r>
              <a:rPr lang="fr-CH" sz="1400" u="sng" baseline="-25000" dirty="0" smtClean="0">
                <a:cs typeface="Arial" panose="020B0604020202020204" pitchFamily="34" charset="0"/>
              </a:rPr>
              <a:t>2</a:t>
            </a:r>
            <a:r>
              <a:rPr lang="fr-CH" sz="1400" u="sng" dirty="0" smtClean="0">
                <a:cs typeface="Arial" panose="020B0604020202020204" pitchFamily="34" charset="0"/>
              </a:rPr>
              <a:t> as </a:t>
            </a:r>
            <a:r>
              <a:rPr lang="fr-CH" sz="1400" u="sng" dirty="0" err="1" smtClean="0">
                <a:cs typeface="Arial" panose="020B0604020202020204" pitchFamily="34" charset="0"/>
              </a:rPr>
              <a:t>nitro</a:t>
            </a:r>
            <a:r>
              <a:rPr lang="fr-CH" sz="1400" u="sng" dirty="0" smtClean="0">
                <a:cs typeface="Arial" panose="020B0604020202020204" pitchFamily="34" charset="0"/>
              </a:rPr>
              <a:t> source and </a:t>
            </a:r>
            <a:r>
              <a:rPr lang="fr-CH" sz="1400" u="sng" dirty="0" err="1" smtClean="0">
                <a:cs typeface="Arial" panose="020B0604020202020204" pitchFamily="34" charset="0"/>
              </a:rPr>
              <a:t>oxidant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081329"/>
              </p:ext>
            </p:extLst>
          </p:nvPr>
        </p:nvGraphicFramePr>
        <p:xfrm>
          <a:off x="665163" y="4726892"/>
          <a:ext cx="3327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5" name="CS ChemDraw Drawing" r:id="rId7" imgW="3680021" imgH="955260" progId="ChemDraw.Document.6.0">
                  <p:embed/>
                </p:oleObj>
              </mc:Choice>
              <mc:Fallback>
                <p:oleObj name="CS ChemDraw Drawing" r:id="rId7" imgW="3680021" imgH="95526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4726892"/>
                        <a:ext cx="3327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4049394" y="2476225"/>
            <a:ext cx="3420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Nitration </a:t>
            </a:r>
            <a:r>
              <a:rPr lang="fr-CH" sz="1200" dirty="0" err="1" smtClean="0"/>
              <a:t>with</a:t>
            </a:r>
            <a:r>
              <a:rPr lang="fr-CH" sz="1200" dirty="0" smtClean="0"/>
              <a:t> HNO</a:t>
            </a:r>
            <a:r>
              <a:rPr lang="fr-CH" sz="1200" baseline="-25000" dirty="0" smtClean="0"/>
              <a:t>3</a:t>
            </a:r>
            <a:r>
              <a:rPr lang="fr-CH" sz="1200" dirty="0" smtClean="0"/>
              <a:t> </a:t>
            </a:r>
            <a:r>
              <a:rPr lang="fr-CH" sz="1200" dirty="0" err="1" smtClean="0"/>
              <a:t>would</a:t>
            </a:r>
            <a:r>
              <a:rPr lang="fr-CH" sz="1200" dirty="0" smtClean="0"/>
              <a:t> </a:t>
            </a:r>
            <a:r>
              <a:rPr lang="fr-CH" sz="1200" dirty="0" err="1" smtClean="0"/>
              <a:t>afford</a:t>
            </a:r>
            <a:endParaRPr lang="fr-CH" sz="1200" dirty="0" smtClean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14113"/>
              </p:ext>
            </p:extLst>
          </p:nvPr>
        </p:nvGraphicFramePr>
        <p:xfrm>
          <a:off x="6366192" y="2248011"/>
          <a:ext cx="6524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6" name="CS ChemDraw Drawing" r:id="rId9" imgW="722065" imgH="819450" progId="ChemDraw.Document.6.0">
                  <p:embed/>
                </p:oleObj>
              </mc:Choice>
              <mc:Fallback>
                <p:oleObj name="CS ChemDraw Drawing" r:id="rId9" imgW="722065" imgH="81945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192" y="2248011"/>
                        <a:ext cx="65246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29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5) </a:t>
            </a:r>
            <a:r>
              <a:rPr lang="fr-CH" dirty="0" smtClean="0">
                <a:cs typeface="Arial" panose="020B0604020202020204" pitchFamily="34" charset="0"/>
              </a:rPr>
              <a:t>NO </a:t>
            </a:r>
            <a:r>
              <a:rPr lang="fr-CH" dirty="0">
                <a:cs typeface="Arial" panose="020B0604020202020204" pitchFamily="34" charset="0"/>
              </a:rPr>
              <a:t>/ NO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N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O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613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Nitrous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oxide</a:t>
            </a:r>
            <a:r>
              <a:rPr lang="fr-CH" sz="1400" b="1" smtClean="0">
                <a:cs typeface="Arial" panose="020B0604020202020204" pitchFamily="34" charset="0"/>
              </a:rPr>
              <a:t> : N</a:t>
            </a:r>
            <a:r>
              <a:rPr lang="fr-CH" sz="1400" b="1" baseline="-25000" smtClean="0">
                <a:cs typeface="Arial" panose="020B0604020202020204" pitchFamily="34" charset="0"/>
              </a:rPr>
              <a:t>2</a:t>
            </a:r>
            <a:r>
              <a:rPr lang="fr-CH" sz="1400" b="1" smtClean="0">
                <a:cs typeface="Arial" panose="020B0604020202020204" pitchFamily="34" charset="0"/>
              </a:rPr>
              <a:t>O</a:t>
            </a:r>
            <a:endParaRPr lang="fr-CH" sz="1400" b="1" dirty="0" smtClean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160544"/>
            <a:ext cx="2789674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Anesthetic</a:t>
            </a:r>
            <a:r>
              <a:rPr lang="fr-CH" sz="1400" dirty="0" smtClean="0">
                <a:cs typeface="Arial" panose="020B0604020202020204" pitchFamily="34" charset="0"/>
              </a:rPr>
              <a:t> / </a:t>
            </a:r>
            <a:r>
              <a:rPr lang="fr-CH" sz="1400" dirty="0" err="1" smtClean="0">
                <a:cs typeface="Arial" panose="020B0604020202020204" pitchFamily="34" charset="0"/>
              </a:rPr>
              <a:t>drug</a:t>
            </a:r>
            <a:r>
              <a:rPr lang="fr-CH" sz="1400" dirty="0" smtClean="0">
                <a:cs typeface="Arial" panose="020B0604020202020204" pitchFamily="34" charset="0"/>
              </a:rPr>
              <a:t> (</a:t>
            </a:r>
            <a:r>
              <a:rPr lang="fr-CH" sz="1400" dirty="0" err="1" smtClean="0">
                <a:cs typeface="Arial" panose="020B0604020202020204" pitchFamily="34" charset="0"/>
              </a:rPr>
              <a:t>laughing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gas</a:t>
            </a:r>
            <a:r>
              <a:rPr lang="fr-CH" sz="1400" dirty="0" smtClean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301624" y="2106364"/>
            <a:ext cx="1138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Epoxidation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sp>
        <p:nvSpPr>
          <p:cNvPr id="14" name="ZoneTexte 11"/>
          <p:cNvSpPr txBox="1"/>
          <p:nvPr/>
        </p:nvSpPr>
        <p:spPr>
          <a:xfrm>
            <a:off x="301622" y="5645627"/>
            <a:ext cx="75932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Severin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K.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Chem. Soc. Rev.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2015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44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(17), 6375–6386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Tanaka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H.; Hashimoto, K.; Suzuki, K.;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Kitaichi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Y.;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Sato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M.;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Ikeno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T.;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Yamada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T.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BCSJ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2004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77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(10), 1905–1914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de-DE" sz="1100" dirty="0" err="1" smtClean="0">
                <a:solidFill>
                  <a:schemeClr val="accent1">
                    <a:lumMod val="50000"/>
                  </a:schemeClr>
                </a:solidFill>
              </a:rPr>
              <a:t>Banert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K.;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Plefka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O. </a:t>
            </a:r>
            <a:r>
              <a:rPr lang="de-DE" sz="1100" i="1" dirty="0" err="1">
                <a:solidFill>
                  <a:schemeClr val="accent1">
                    <a:lumMod val="50000"/>
                  </a:schemeClr>
                </a:solidFill>
              </a:rPr>
              <a:t>Angew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. Chem. Int. Ed.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2011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50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(27), 6171–6174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839800"/>
              </p:ext>
            </p:extLst>
          </p:nvPr>
        </p:nvGraphicFramePr>
        <p:xfrm>
          <a:off x="550602" y="2587180"/>
          <a:ext cx="41529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0" name="CS ChemDraw Drawing" r:id="rId3" imgW="4593070" imgH="788940" progId="ChemDraw.Document.6.0">
                  <p:embed/>
                </p:oleObj>
              </mc:Choice>
              <mc:Fallback>
                <p:oleObj name="CS ChemDraw Drawing" r:id="rId3" imgW="4593070" imgH="78894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02" y="2587180"/>
                        <a:ext cx="41529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96621"/>
              </p:ext>
            </p:extLst>
          </p:nvPr>
        </p:nvGraphicFramePr>
        <p:xfrm>
          <a:off x="5159375" y="2357901"/>
          <a:ext cx="415131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1" name="CS ChemDraw Drawing" r:id="rId5" imgW="4591450" imgH="1244700" progId="ChemDraw.Document.6.0">
                  <p:embed/>
                </p:oleObj>
              </mc:Choice>
              <mc:Fallback>
                <p:oleObj name="CS ChemDraw Drawing" r:id="rId5" imgW="4591450" imgH="124470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2357901"/>
                        <a:ext cx="4151313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"/>
          <p:cNvSpPr txBox="1"/>
          <p:nvPr/>
        </p:nvSpPr>
        <p:spPr>
          <a:xfrm>
            <a:off x="301625" y="3809972"/>
            <a:ext cx="1551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1,3-Cycloaddition :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64964"/>
              </p:ext>
            </p:extLst>
          </p:nvPr>
        </p:nvGraphicFramePr>
        <p:xfrm>
          <a:off x="550863" y="4291698"/>
          <a:ext cx="72834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2" name="CS ChemDraw Drawing" r:id="rId7" imgW="8052393" imgH="883710" progId="ChemDraw.Document.6.0">
                  <p:embed/>
                </p:oleObj>
              </mc:Choice>
              <mc:Fallback>
                <p:oleObj name="CS ChemDraw Drawing" r:id="rId7" imgW="8052393" imgH="88371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291698"/>
                        <a:ext cx="72834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4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5) </a:t>
            </a:r>
            <a:r>
              <a:rPr lang="fr-CH" dirty="0" smtClean="0">
                <a:cs typeface="Arial" panose="020B0604020202020204" pitchFamily="34" charset="0"/>
              </a:rPr>
              <a:t>NO </a:t>
            </a:r>
            <a:r>
              <a:rPr lang="fr-CH" dirty="0">
                <a:cs typeface="Arial" panose="020B0604020202020204" pitchFamily="34" charset="0"/>
              </a:rPr>
              <a:t>/ NO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N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O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8" name="ZoneTexte 11"/>
          <p:cNvSpPr txBox="1"/>
          <p:nvPr/>
        </p:nvSpPr>
        <p:spPr>
          <a:xfrm>
            <a:off x="301852" y="5670119"/>
            <a:ext cx="8540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Koga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, G.; Anselme, J.-P. </a:t>
            </a:r>
            <a:r>
              <a:rPr lang="fr-CH" sz="1100" i="1" dirty="0" err="1" smtClean="0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 smtClean="0">
                <a:solidFill>
                  <a:schemeClr val="accent1">
                    <a:lumMod val="50000"/>
                  </a:schemeClr>
                </a:solidFill>
              </a:rPr>
              <a:t>. Commun. (London)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 smtClean="0">
                <a:solidFill>
                  <a:schemeClr val="accent1">
                    <a:lumMod val="50000"/>
                  </a:schemeClr>
                </a:solidFill>
              </a:rPr>
              <a:t>1968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, No. 8, 446–447.</a:t>
            </a:r>
          </a:p>
          <a:p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Tskhovrebov, A. G.; Solari, E.; Scopelliti, R.; Severin, K. </a:t>
            </a:r>
            <a:r>
              <a:rPr lang="it-IT" sz="1100" i="1" dirty="0" smtClean="0">
                <a:solidFill>
                  <a:schemeClr val="accent1">
                    <a:lumMod val="50000"/>
                  </a:schemeClr>
                </a:solidFill>
              </a:rPr>
              <a:t>Organometallics</a:t>
            </a:r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100" b="1" dirty="0" smtClean="0">
                <a:solidFill>
                  <a:schemeClr val="accent1">
                    <a:lumMod val="50000"/>
                  </a:schemeClr>
                </a:solidFill>
              </a:rPr>
              <a:t>2014</a:t>
            </a:r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1100" i="1" dirty="0" smtClean="0">
                <a:solidFill>
                  <a:schemeClr val="accent1">
                    <a:lumMod val="50000"/>
                  </a:schemeClr>
                </a:solidFill>
              </a:rPr>
              <a:t>33</a:t>
            </a:r>
            <a:r>
              <a:rPr lang="it-IT" sz="1100" dirty="0" smtClean="0">
                <a:solidFill>
                  <a:schemeClr val="accent1">
                    <a:lumMod val="50000"/>
                  </a:schemeClr>
                </a:solidFill>
              </a:rPr>
              <a:t> (10), 2405–2408.</a:t>
            </a:r>
          </a:p>
          <a:p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Kiefer, G.; Riedel, T.; </a:t>
            </a:r>
            <a:r>
              <a:rPr lang="de-DE" sz="1100" dirty="0" err="1" smtClean="0">
                <a:solidFill>
                  <a:schemeClr val="accent1">
                    <a:lumMod val="50000"/>
                  </a:schemeClr>
                </a:solidFill>
              </a:rPr>
              <a:t>Dyson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, P. J.; </a:t>
            </a:r>
            <a:r>
              <a:rPr lang="de-DE" sz="1100" dirty="0" err="1" smtClean="0">
                <a:solidFill>
                  <a:schemeClr val="accent1">
                    <a:lumMod val="50000"/>
                  </a:schemeClr>
                </a:solidFill>
              </a:rPr>
              <a:t>Scopelliti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, R.; Severin, K. </a:t>
            </a:r>
            <a:r>
              <a:rPr lang="de-DE" sz="1100" i="1" dirty="0" err="1" smtClean="0">
                <a:solidFill>
                  <a:schemeClr val="accent1">
                    <a:lumMod val="50000"/>
                  </a:schemeClr>
                </a:solidFill>
              </a:rPr>
              <a:t>Angew</a:t>
            </a:r>
            <a:r>
              <a:rPr lang="de-DE" sz="1100" i="1" dirty="0" smtClean="0">
                <a:solidFill>
                  <a:schemeClr val="accent1">
                    <a:lumMod val="50000"/>
                  </a:schemeClr>
                </a:solidFill>
              </a:rPr>
              <a:t>. Chem. Int. Ed.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 smtClean="0">
                <a:solidFill>
                  <a:schemeClr val="accent1">
                    <a:lumMod val="50000"/>
                  </a:schemeClr>
                </a:solidFill>
              </a:rPr>
              <a:t>54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 (1), 302–305.</a:t>
            </a:r>
            <a:endParaRPr lang="de-DE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1624" y="745630"/>
            <a:ext cx="231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Reactions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nucleophiles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  <a:endParaRPr lang="fr-CH" sz="1400" u="sng" dirty="0">
              <a:cs typeface="Arial" panose="020B0604020202020204" pitchFamily="34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678191"/>
              </p:ext>
            </p:extLst>
          </p:nvPr>
        </p:nvGraphicFramePr>
        <p:xfrm>
          <a:off x="636588" y="1352096"/>
          <a:ext cx="31003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1" name="CS ChemDraw Drawing" r:id="rId3" imgW="3428527" imgH="827010" progId="ChemDraw.Document.6.0">
                  <p:embed/>
                </p:oleObj>
              </mc:Choice>
              <mc:Fallback>
                <p:oleObj name="CS ChemDraw Drawing" r:id="rId3" imgW="3428527" imgH="8270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52096"/>
                        <a:ext cx="31003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74605"/>
              </p:ext>
            </p:extLst>
          </p:nvPr>
        </p:nvGraphicFramePr>
        <p:xfrm>
          <a:off x="545874" y="3089271"/>
          <a:ext cx="50371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2" name="CS ChemDraw Drawing" r:id="rId5" imgW="5578785" imgH="946080" progId="ChemDraw.Document.6.0">
                  <p:embed/>
                </p:oleObj>
              </mc:Choice>
              <mc:Fallback>
                <p:oleObj name="CS ChemDraw Drawing" r:id="rId5" imgW="5578785" imgH="94608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74" y="3089271"/>
                        <a:ext cx="50371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83054"/>
              </p:ext>
            </p:extLst>
          </p:nvPr>
        </p:nvGraphicFramePr>
        <p:xfrm>
          <a:off x="545874" y="4237261"/>
          <a:ext cx="606583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3" name="CS ChemDraw Drawing" r:id="rId7" imgW="6734144" imgH="1086210" progId="ChemDraw.Document.6.0">
                  <p:embed/>
                </p:oleObj>
              </mc:Choice>
              <mc:Fallback>
                <p:oleObj name="CS ChemDraw Drawing" r:id="rId7" imgW="6734144" imgH="108621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74" y="4237261"/>
                        <a:ext cx="6065837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0"/>
          <p:cNvSpPr txBox="1"/>
          <p:nvPr/>
        </p:nvSpPr>
        <p:spPr>
          <a:xfrm>
            <a:off x="301624" y="2579876"/>
            <a:ext cx="3683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Reactions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Grignard </a:t>
            </a:r>
            <a:r>
              <a:rPr lang="fr-CH" sz="1400" u="sng" dirty="0" err="1" smtClean="0">
                <a:cs typeface="Arial" panose="020B0604020202020204" pitchFamily="34" charset="0"/>
              </a:rPr>
              <a:t>reagents</a:t>
            </a:r>
            <a:r>
              <a:rPr lang="fr-CH" sz="1400" u="sng" dirty="0" smtClean="0">
                <a:cs typeface="Arial" panose="020B0604020202020204" pitchFamily="34" charset="0"/>
              </a:rPr>
              <a:t> (Kay Severin) :</a:t>
            </a:r>
            <a:endParaRPr lang="fr-CH" sz="1400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6) SH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r>
              <a:rPr lang="fr-CH" dirty="0" smtClean="0">
                <a:cs typeface="Arial" panose="020B0604020202020204" pitchFamily="34" charset="0"/>
              </a:rPr>
              <a:t> / SO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86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Hydrogen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sulfide</a:t>
            </a:r>
            <a:r>
              <a:rPr lang="fr-CH" sz="1400" b="1" dirty="0" smtClean="0">
                <a:cs typeface="Arial" panose="020B0604020202020204" pitchFamily="34" charset="0"/>
              </a:rPr>
              <a:t> : SH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817071"/>
            <a:ext cx="8164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Dittmer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D. C.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EROS;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John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Wiley &amp; Sons, Ltd, 2001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Nocher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A.-M.; Metzner, P. </a:t>
            </a:r>
            <a:r>
              <a:rPr lang="de-DE" sz="1100" i="1" dirty="0" err="1">
                <a:solidFill>
                  <a:schemeClr val="accent1">
                    <a:lumMod val="50000"/>
                  </a:schemeClr>
                </a:solidFill>
              </a:rPr>
              <a:t>Tetrahedron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 Letters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1992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33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(41), 6151–6154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Cook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S.; Henderson, D.; Richardson, K. A.; Taylor, R. J. K.; Saunders, J.; Strange, P. G.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J. Chem. Soc., Perkin Trans. 1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1987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No. 0, 1825–1831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185036"/>
            <a:ext cx="20417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Toxic</a:t>
            </a:r>
            <a:r>
              <a:rPr lang="fr-CH" sz="1400" dirty="0" smtClean="0">
                <a:cs typeface="Arial" panose="020B0604020202020204" pitchFamily="34" charset="0"/>
              </a:rPr>
              <a:t> and malodorant</a:t>
            </a:r>
            <a:endParaRPr lang="fr-CH" sz="1400" baseline="-25000" dirty="0">
              <a:cs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01625" y="1926756"/>
            <a:ext cx="2049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Synthesis of </a:t>
            </a:r>
            <a:r>
              <a:rPr lang="fr-CH" sz="1400" u="sng" dirty="0" err="1" smtClean="0">
                <a:cs typeface="Arial" panose="020B0604020202020204" pitchFamily="34" charset="0"/>
              </a:rPr>
              <a:t>thioketones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7594"/>
              </p:ext>
            </p:extLst>
          </p:nvPr>
        </p:nvGraphicFramePr>
        <p:xfrm>
          <a:off x="630464" y="2396908"/>
          <a:ext cx="66992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CS ChemDraw Drawing" r:id="rId3" imgW="7412448" imgH="967410" progId="ChemDraw.Document.6.0">
                  <p:embed/>
                </p:oleObj>
              </mc:Choice>
              <mc:Fallback>
                <p:oleObj name="CS ChemDraw Drawing" r:id="rId3" imgW="7412448" imgH="96741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464" y="2396908"/>
                        <a:ext cx="669925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15142"/>
              </p:ext>
            </p:extLst>
          </p:nvPr>
        </p:nvGraphicFramePr>
        <p:xfrm>
          <a:off x="630464" y="3340114"/>
          <a:ext cx="37242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CS ChemDraw Drawing" r:id="rId5" imgW="4118987" imgH="787590" progId="ChemDraw.Document.6.0">
                  <p:embed/>
                </p:oleObj>
              </mc:Choice>
              <mc:Fallback>
                <p:oleObj name="CS ChemDraw Drawing" r:id="rId5" imgW="4118987" imgH="78759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464" y="3340114"/>
                        <a:ext cx="37242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"/>
          <p:cNvSpPr txBox="1"/>
          <p:nvPr/>
        </p:nvSpPr>
        <p:spPr>
          <a:xfrm>
            <a:off x="301624" y="4291676"/>
            <a:ext cx="200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Synthesis of </a:t>
            </a:r>
            <a:r>
              <a:rPr lang="fr-CH" sz="1400" u="sng" dirty="0" err="1" smtClean="0">
                <a:cs typeface="Arial" panose="020B0604020202020204" pitchFamily="34" charset="0"/>
              </a:rPr>
              <a:t>thiophenes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44837"/>
              </p:ext>
            </p:extLst>
          </p:nvPr>
        </p:nvGraphicFramePr>
        <p:xfrm>
          <a:off x="691693" y="4673603"/>
          <a:ext cx="38179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0" name="CS ChemDraw Drawing" r:id="rId7" imgW="4221097" imgH="927720" progId="ChemDraw.Document.6.0">
                  <p:embed/>
                </p:oleObj>
              </mc:Choice>
              <mc:Fallback>
                <p:oleObj name="CS ChemDraw Drawing" r:id="rId7" imgW="4221097" imgH="92772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93" y="4673603"/>
                        <a:ext cx="381793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7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6) SH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r>
              <a:rPr lang="fr-CH" dirty="0" smtClean="0">
                <a:cs typeface="Arial" panose="020B0604020202020204" pitchFamily="34" charset="0"/>
              </a:rPr>
              <a:t> / SO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641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Sulfur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dioxide</a:t>
            </a:r>
            <a:r>
              <a:rPr lang="fr-CH" sz="1400" b="1" dirty="0" smtClean="0">
                <a:cs typeface="Arial" panose="020B0604020202020204" pitchFamily="34" charset="0"/>
              </a:rPr>
              <a:t> : SO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563987"/>
            <a:ext cx="816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Burke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S. D.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John Wiley &amp; Sons, Ltd, 2001.</a:t>
            </a: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Deeming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A. S.; Emmett, E. J.; Richards-Taylor, C. S.; Willis, M. C.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Synthesis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2014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46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(20), 2701–2710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 (Review)</a:t>
            </a: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Marvel,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C. S.;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Johnson,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R. S.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J. Org. Chem.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1948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(6), 822–829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Singh, N. P.;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Biellmann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J.-F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fr-CH" sz="1100" i="1" dirty="0" err="1" smtClean="0">
                <a:solidFill>
                  <a:schemeClr val="accent1">
                    <a:lumMod val="50000"/>
                  </a:schemeClr>
                </a:solidFill>
              </a:rPr>
              <a:t>Synth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smtClean="0">
                <a:solidFill>
                  <a:schemeClr val="accent1">
                    <a:lumMod val="50000"/>
                  </a:schemeClr>
                </a:solidFill>
              </a:rPr>
              <a:t>Commun. </a:t>
            </a:r>
            <a:r>
              <a:rPr lang="fr-CH" sz="1100" b="1" dirty="0" smtClean="0">
                <a:solidFill>
                  <a:schemeClr val="accent1">
                    <a:lumMod val="50000"/>
                  </a:schemeClr>
                </a:solidFill>
              </a:rPr>
              <a:t>1988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, 18</a:t>
            </a:r>
            <a:r>
              <a:rPr lang="fr-CH" sz="11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1061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242184"/>
            <a:ext cx="1968744" cy="705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>
                <a:cs typeface="Arial" panose="020B0604020202020204" pitchFamily="34" charset="0"/>
              </a:rPr>
              <a:t>Boiling</a:t>
            </a:r>
            <a:r>
              <a:rPr lang="fr-CH" sz="1400" dirty="0">
                <a:cs typeface="Arial" panose="020B0604020202020204" pitchFamily="34" charset="0"/>
              </a:rPr>
              <a:t> point : -10 °C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>
                <a:cs typeface="Arial" panose="020B0604020202020204" pitchFamily="34" charset="0"/>
              </a:rPr>
              <a:t>Versatile </a:t>
            </a:r>
            <a:r>
              <a:rPr lang="fr-CH" sz="1400" dirty="0" err="1">
                <a:cs typeface="Arial" panose="020B0604020202020204" pitchFamily="34" charset="0"/>
              </a:rPr>
              <a:t>reactivity</a:t>
            </a:r>
            <a:endParaRPr lang="fr-CH" sz="1400" dirty="0"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75363" y="2258796"/>
            <a:ext cx="396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Addition of </a:t>
            </a:r>
            <a:r>
              <a:rPr lang="fr-CH" sz="1400" u="sng" dirty="0" err="1" smtClean="0">
                <a:cs typeface="Arial" panose="020B0604020202020204" pitchFamily="34" charset="0"/>
              </a:rPr>
              <a:t>organometallics</a:t>
            </a:r>
            <a:r>
              <a:rPr lang="fr-CH" sz="1400" u="sng" dirty="0" smtClean="0">
                <a:cs typeface="Arial" panose="020B0604020202020204" pitchFamily="34" charset="0"/>
              </a:rPr>
              <a:t> (</a:t>
            </a:r>
            <a:r>
              <a:rPr lang="fr-CH" sz="1400" u="sng" dirty="0" err="1" smtClean="0">
                <a:cs typeface="Arial" panose="020B0604020202020204" pitchFamily="34" charset="0"/>
              </a:rPr>
              <a:t>numerous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examples</a:t>
            </a:r>
            <a:r>
              <a:rPr lang="fr-CH" sz="1400" u="sng" dirty="0" smtClean="0">
                <a:cs typeface="Arial" panose="020B0604020202020204" pitchFamily="34" charset="0"/>
              </a:rPr>
              <a:t>!) :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17633"/>
              </p:ext>
            </p:extLst>
          </p:nvPr>
        </p:nvGraphicFramePr>
        <p:xfrm>
          <a:off x="569913" y="2768600"/>
          <a:ext cx="53308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" name="CS ChemDraw Drawing" r:id="rId3" imgW="5906727" imgH="772200" progId="ChemDraw.Document.6.0">
                  <p:embed/>
                </p:oleObj>
              </mc:Choice>
              <mc:Fallback>
                <p:oleObj name="CS ChemDraw Drawing" r:id="rId3" imgW="5906727" imgH="77220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768600"/>
                        <a:ext cx="53308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"/>
          <p:cNvSpPr txBox="1"/>
          <p:nvPr/>
        </p:nvSpPr>
        <p:spPr>
          <a:xfrm>
            <a:off x="301624" y="3701157"/>
            <a:ext cx="2091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Reaction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an </a:t>
            </a:r>
            <a:r>
              <a:rPr lang="fr-CH" sz="1400" u="sng" dirty="0" err="1" smtClean="0">
                <a:cs typeface="Arial" panose="020B0604020202020204" pitchFamily="34" charset="0"/>
              </a:rPr>
              <a:t>enolate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45760"/>
              </p:ext>
            </p:extLst>
          </p:nvPr>
        </p:nvGraphicFramePr>
        <p:xfrm>
          <a:off x="569231" y="4131582"/>
          <a:ext cx="528478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5" name="CS ChemDraw Drawing" r:id="rId5" imgW="5856212" imgH="1118340" progId="ChemDraw.Document.6.0">
                  <p:embed/>
                </p:oleObj>
              </mc:Choice>
              <mc:Fallback>
                <p:oleObj name="CS ChemDraw Drawing" r:id="rId5" imgW="5856212" imgH="111834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31" y="4131582"/>
                        <a:ext cx="528478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0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6) SH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r>
              <a:rPr lang="fr-CH" dirty="0" smtClean="0">
                <a:cs typeface="Arial" panose="020B0604020202020204" pitchFamily="34" charset="0"/>
              </a:rPr>
              <a:t> / SO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659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Pericyclic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reactions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  <a:endParaRPr lang="fr-CH" sz="1400" u="sng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719103"/>
            <a:ext cx="8164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Vogel, P.; Turks, M.; Bouchez, L.;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Marković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D.; Varela-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Álvarez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A.;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Sordo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J. Á.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Acc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Res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2007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40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(10), 931–942. (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Turks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M.; Lawrence, A. K.; Vogel, P.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Tetrahedron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Letters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2006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47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(16), 2783–2786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Marković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D.;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Volla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C. M. R.; Vogel, P.; Varela-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Álvarez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A.;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Sordo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J. A.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Eur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J.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2010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(20), 5969–5975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41363"/>
              </p:ext>
            </p:extLst>
          </p:nvPr>
        </p:nvGraphicFramePr>
        <p:xfrm>
          <a:off x="4779286" y="1303568"/>
          <a:ext cx="33861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6" name="CS ChemDraw Drawing" r:id="rId3" imgW="3739450" imgH="824040" progId="ChemDraw.Document.6.0">
                  <p:embed/>
                </p:oleObj>
              </mc:Choice>
              <mc:Fallback>
                <p:oleObj name="CS ChemDraw Drawing" r:id="rId3" imgW="3739450" imgH="824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286" y="1303568"/>
                        <a:ext cx="338613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92340"/>
              </p:ext>
            </p:extLst>
          </p:nvPr>
        </p:nvGraphicFramePr>
        <p:xfrm>
          <a:off x="825500" y="1136420"/>
          <a:ext cx="36242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7" name="CS ChemDraw Drawing" r:id="rId5" imgW="3999858" imgH="1337580" progId="ChemDraw.Document.6.0">
                  <p:embed/>
                </p:oleObj>
              </mc:Choice>
              <mc:Fallback>
                <p:oleObj name="CS ChemDraw Drawing" r:id="rId5" imgW="3999858" imgH="133758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136420"/>
                        <a:ext cx="362426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"/>
          <p:cNvSpPr txBox="1"/>
          <p:nvPr/>
        </p:nvSpPr>
        <p:spPr>
          <a:xfrm>
            <a:off x="301624" y="2604377"/>
            <a:ext cx="2613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Bora-</a:t>
            </a:r>
            <a:r>
              <a:rPr lang="fr-CH" sz="1400" u="sng" dirty="0" err="1" smtClean="0">
                <a:cs typeface="Arial" panose="020B0604020202020204" pitchFamily="34" charset="0"/>
              </a:rPr>
              <a:t>ene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reaction</a:t>
            </a:r>
            <a:r>
              <a:rPr lang="fr-CH" sz="1400" u="sng" dirty="0" smtClean="0">
                <a:cs typeface="Arial" panose="020B0604020202020204" pitchFamily="34" charset="0"/>
              </a:rPr>
              <a:t> (Pierre Vogel) :</a:t>
            </a:r>
            <a:endParaRPr lang="fr-CH" sz="1400" u="sng" dirty="0">
              <a:cs typeface="Arial" panose="020B0604020202020204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90399"/>
              </p:ext>
            </p:extLst>
          </p:nvPr>
        </p:nvGraphicFramePr>
        <p:xfrm>
          <a:off x="674688" y="3147327"/>
          <a:ext cx="59928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8" name="CS ChemDraw Drawing" r:id="rId7" imgW="6597187" imgH="719010" progId="ChemDraw.Document.6.0">
                  <p:embed/>
                </p:oleObj>
              </mc:Choice>
              <mc:Fallback>
                <p:oleObj name="CS ChemDraw Drawing" r:id="rId7" imgW="6597187" imgH="71901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3147327"/>
                        <a:ext cx="599281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21410"/>
              </p:ext>
            </p:extLst>
          </p:nvPr>
        </p:nvGraphicFramePr>
        <p:xfrm>
          <a:off x="674688" y="4005263"/>
          <a:ext cx="578008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9" name="CS ChemDraw Drawing" r:id="rId9" imgW="6371356" imgH="1576800" progId="ChemDraw.Document.6.0">
                  <p:embed/>
                </p:oleObj>
              </mc:Choice>
              <mc:Fallback>
                <p:oleObj name="CS ChemDraw Drawing" r:id="rId9" imgW="6371356" imgH="1576800" progId="ChemDraw.Document.6.0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005263"/>
                        <a:ext cx="5780087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0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7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Table of contents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425" y="1235739"/>
            <a:ext cx="19688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H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</a:p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O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  <a:r>
              <a:rPr lang="fr-CH" sz="1600" b="1" dirty="0">
                <a:cs typeface="Arial" panose="020B0604020202020204" pitchFamily="34" charset="0"/>
              </a:rPr>
              <a:t> </a:t>
            </a:r>
            <a:r>
              <a:rPr lang="fr-CH" sz="1600" b="1" dirty="0" smtClean="0">
                <a:cs typeface="Arial" panose="020B0604020202020204" pitchFamily="34" charset="0"/>
              </a:rPr>
              <a:t>/ O</a:t>
            </a:r>
            <a:r>
              <a:rPr lang="fr-CH" sz="1600" b="1" baseline="-25000" dirty="0" smtClean="0">
                <a:cs typeface="Arial" panose="020B0604020202020204" pitchFamily="34" charset="0"/>
              </a:rPr>
              <a:t>3</a:t>
            </a:r>
          </a:p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CO / CO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</a:p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NO </a:t>
            </a:r>
            <a:r>
              <a:rPr lang="fr-CH" sz="1600" b="1" dirty="0" smtClean="0">
                <a:cs typeface="Arial" panose="020B0604020202020204" pitchFamily="34" charset="0"/>
              </a:rPr>
              <a:t>/ NO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  <a:r>
              <a:rPr lang="fr-CH" sz="1600" b="1" dirty="0" smtClean="0">
                <a:cs typeface="Arial" panose="020B0604020202020204" pitchFamily="34" charset="0"/>
              </a:rPr>
              <a:t> / N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  <a:r>
              <a:rPr lang="fr-CH" sz="1600" b="1" dirty="0" smtClean="0">
                <a:cs typeface="Arial" panose="020B0604020202020204" pitchFamily="34" charset="0"/>
              </a:rPr>
              <a:t>O</a:t>
            </a:r>
          </a:p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SH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  <a:r>
              <a:rPr lang="fr-CH" sz="1600" b="1" dirty="0" smtClean="0">
                <a:cs typeface="Arial" panose="020B0604020202020204" pitchFamily="34" charset="0"/>
              </a:rPr>
              <a:t> / SO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  <a:endParaRPr lang="fr-CH" sz="1600" b="1" baseline="-250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F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  <a:r>
              <a:rPr lang="fr-CH" sz="1600" b="1" dirty="0" smtClean="0">
                <a:cs typeface="Arial" panose="020B0604020202020204" pitchFamily="34" charset="0"/>
              </a:rPr>
              <a:t> </a:t>
            </a:r>
            <a:r>
              <a:rPr lang="fr-CH" sz="1600" b="1" dirty="0">
                <a:cs typeface="Arial" panose="020B0604020202020204" pitchFamily="34" charset="0"/>
              </a:rPr>
              <a:t>/ </a:t>
            </a:r>
            <a:r>
              <a:rPr lang="fr-CH" sz="1600" b="1" dirty="0" smtClean="0">
                <a:cs typeface="Arial" panose="020B0604020202020204" pitchFamily="34" charset="0"/>
              </a:rPr>
              <a:t>Cl</a:t>
            </a:r>
            <a:r>
              <a:rPr lang="fr-CH" sz="1600" b="1" baseline="-25000" dirty="0" smtClean="0">
                <a:cs typeface="Arial" panose="020B0604020202020204" pitchFamily="34" charset="0"/>
              </a:rPr>
              <a:t>2</a:t>
            </a:r>
          </a:p>
          <a:p>
            <a:pPr marL="457200" indent="-457200">
              <a:lnSpc>
                <a:spcPct val="175000"/>
              </a:lnSpc>
              <a:buFont typeface="+mj-lt"/>
              <a:buAutoNum type="arabicParenR"/>
            </a:pPr>
            <a:r>
              <a:rPr lang="fr-CH" sz="1600" b="1" dirty="0" smtClean="0">
                <a:cs typeface="Arial" panose="020B0604020202020204" pitchFamily="34" charset="0"/>
              </a:rPr>
              <a:t>Conclusion</a:t>
            </a:r>
            <a:endParaRPr lang="fr-CH" sz="1600" b="1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4" y="6565591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 smtClean="0">
                <a:cs typeface="Arial" panose="020B0604020202020204" pitchFamily="34" charset="0"/>
              </a:rPr>
              <a:t>June</a:t>
            </a:r>
            <a:r>
              <a:rPr lang="fr-CH" sz="1200" dirty="0" smtClean="0">
                <a:cs typeface="Arial" panose="020B0604020202020204" pitchFamily="34" charset="0"/>
              </a:rPr>
              <a:t> 28, 2017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rhodium periodic 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" name="AutoShape 4" descr="Image result for rhodium periodic ta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4" name="AutoShape 8" descr="data:image/png;base64,iVBORw0KGgoAAAANSUhEUgAAAHMAAACRCAMAAADHEXddAAAAz1BMVEXf8P8AM2bh8v8AGlng8f/K2+wAAADj9P/m9/9edZXO3eojQ28AMGUAK2Hn+f+vx93W5vUoTHmgrLfE0+AAFVeZpK6otcAAIVyous9qcnmuu8e7ydbV5fQQEhPK2ecdHyHs/v8wNDdeZWySnaeJlJ2DjZZXe595gopQVlw3Oz9WXmMlKCqtusYsLzI/REhxeoEAJV49QUUAAEt8hY5ITVIYGRtkbHI0XIZuiKaDlaySpb5MY4YAEFWcq70oRnJFV28+VXh8ipxjhKZqfJRFZYu/LUFdAAALjUlEQVR4nO2bfXvaOBLAVVXV6NRU1Vprp37FYPuwMeDkcLzb7t7r7vf/TDeyIUDaACkk3T8yz5NYCFs/JI1mZGlE3ry8kB/EvH77cnI9MK8/vns5+XjdM9++A/pSAu/erpmY3ggju+ljArS/MBCwzhBi5zHMF3QvRe+ZkDhrcSNq7tP6GBS80BYEOpu6ylJVWKwcQjdfa2dVGJsv8I5cwi5TODwehAcsv09L+jjO/nYRchd/FsgR57w0wGgWY6pe15RGNX6KHSDCqTA1CmCX6fERir3FkDy2aXy4jg7Wk+qQWyYj/C5ISV1K8PgMUocvVH+DqmMvJSUPhbnlJjW3d4butq2HEkw4zwgd0ku+COFgLeWKt5Ypcp4rAiEP2YonQNJJPXQK8Mbmx53yuCOImPNC0H0dUuGCd5r2OqS8GPEHqwnzej7vmX6c4FNmkbMwQJqarZlkbigy65mQHubgr1rtMu3v1h1frrsfwoqXR9SW6WjoT9HFqCdg6hmzqg6mWoj1z8LSsNsCoJjP1CzG1B6TZpx7w82MFJzrwwqEdzHomfi/04K6vGTM9nLHzbZTVMDLqC+erGxT7zGpvOV1OtxIDedTcQTZN0evt8rnvlvwUYk/FhBZbJEi4FX/Cxj2dWcH/y4TXI6NsC7L5zw5Vs0tk+mc88ZZTG3DznhxrwcMFTlO+kLTjvu25faYAsfYejwywXl71B5smciIIhLyOYBZcofdPwk4bHRfS9XxhuzbIUoY5Xyy5kDAh7JOY+L/aQqQcSOSamxSAag7qE4W6RPV21Cf5zYf9phgx/e6OUWzbeZT6gnx0gsybDuW8ca1YtAaBiD4qLCfMhHE3LGJfb3Fgc29NUcsObbTacyMDe0Sc19CxNeSiYT7ytl8FNk64e+NT6Z1tOl7TOsTiFai/j/VJohsd0V6ENvDmq4/6IhtUprt6RBj277fSR6R9Y0MBz0bHhyk/2b7aZvatwkvIw+ZazJlgxPeXs4QtjEta7f+wN4SOSAjHDI68wPbPIHvHLb0R4TS1QAF7XaGPWBaG2ttD7pvT5i71q98AtNR107OgEJUDr6URqNZx3PxwPZ5vR2CBMemyGc4y+AhcCfV8WE3ekiYae+qnim6Nk29ct8mUKhrZDKY1WgPTAIID4C7qazN92vY3F0NTLV0ZablXttSWE7mXAI0sbT+jgJZTO1gX9gG+X4R+dgyWXTbjhfW6OzMTfSEo9lIaMGlsV+BvJ0loBed649P8TBHmFRWfpq6o4juzcHqpuSTkMf+hLcGJ00TrLRbaaFGxRkV3dRTj9GLptzZsbcg0QQ3PI/wUvAmknVBlFCrMqUwPp+J86vbXFGBWrnTn4xSrKu0HWl4oBo+87smAV5Ewb3p/z4mjhXwMuXczfVt+WBugk6is/NZKrtQdL7fdV2IXr+deOfoEHg4x4HcBZXNygn9yt6C6Ac/xfcK0QuOVtBwRi37Qu0/LEMQLR7aoUfkPGv7dVEP5pr0G+Wzb2WeI/t2yJjBsdChMZl1KBCF5Ly2PcCkMl9Uvp38Uj01vclfhZS6s5EfnKNDh5gCnYqZ3eJYUpN+LoTzUQ80z5NVdYa9PcgkU0egF1NE9FNrRot4hC6tUYqcNgX8HqadD/gjhW89hbXx3t0c60mFDhr/krr70Gdno7nCFzr0KyIar8A2MTX4YnPKjP67mCwtuAuyrU3AXbFYhtK+/gLRCc+eqW0ZmY1DBcliXON7SzgaowfngTbYvO05Nv4QE6fxjglD0DIK0eNIKSN8lfC4UUn8TPWEZMkXoxFXzPqVuV2iAtQh0dTTqjuyevLdTJ0YK70umV5pGF4YCR2jL2qI9v2nFZu7MbHD1BoubHD/Cu8OfzWmXSMc5LzufQKTkf/9fS1fzoI+gUnl+w+DXP/tLBPxNObVsJb+4ZX5ynxlvjJPYbJvvnxcmMnoznYTA/LuXbTZV3ouJtMf14KvrUC+fP7tzz8+z+WRlj+PCR///KmX958YmD+ub9AB3Lz57dfD0HOZP324snL9TzD//rDeTv3wL/W8zCHr5p/6lw3yzU32zPVcMz99vr7fNv49OlzWhZhXv13dI69+OVLUhZhvtsg315+OzFwuxRzyb25u3lxdvXs55offf/3y5fP121+PvThejnnz2yciBPn436NrZhdjXv3HDKv3x4q5JPPzyb7mYnr7/sigfBbmYXv3HMwP/sszb07vzosxr0/aRLww8wk7MJdivv0RzMMxIs/C/PkJK4KvzFfmK/OV+cp8Zf4w5pu31738vGW+X2f943mYTH/ayMf1pIBF91knE5+6Nn4vX2c9E/NS8sp8Zb4yX5l/JSallA0hLttI0Z21bhsD2m/8DlvB9zGkmHqwPWyT8Pgy+S5TJtKG3xGQcnO7TPpFLWoBSShJqBmVIekDgTaxspKYzM3655LNxjcjgRM+5t529tCjZuyHpaQ0aZ11LI+ejm2UAA08QpPbOJxWBnRzqxl406aZ2kKpKU2Ydy1hKiirZr3BD56fzx4LjNmL71saXbYprGIbcK4UMGLKiSKUxL4WXhmSbGaEGc00E5NxlrnYgsrGVwqVzykEPAgnlc0TQA1Jm8devfeYM0V1nXs2np6a8a3HmPInioolb4ipFgWRE0OqptMgbwOK/UvDsnWQGU4jCkUjQGLdnaoN8Ts3P6FtLdMeE+AOJeDUeXE3FQKZZDIufBJUdUOSiTHLW+7gXV6bSwhjvxgj08kFlaXjtBk+GeddbWCVq8dGwkMmSfldCCwqXUJcDraezl3oYNs6vo22x/50Wi0yXmRlSbKJVnMeks7B1qxGedZOwG2NyqTLs0KeWE+V86ogEI6Xy+WYS+V3yV0hp2UCrq+pNqi3kcHpWADKjMJZJuz5EWoiRs3CFdi52ixGE0+ZMAgeW8d9wAQTZwEPVTgyfey38DuP13XMRxqZe+OTRm1Q5j3TBmpg2+I1qnAghS13xYGjTA+YVm9VxrWedaDCxvankHJTz/tC6GqJPR8TZymFywf9hHxiA5RJNsUeWT2C+waTNnFEmW47EfBpPhqYqKDuREM22TLB1NOiKqhcdgXfMM0YFapAvWqKu4PxY/tMCI19OgkZGM8NCOv1ljBp+r+tQOK5vU1yvTDcHJFI5m5oY/Nd1xxckt9jlus9PWs9bfgQPthN+thZuunG++eGr+3lvt/ocBYHhq9OYxatv78gyqTf5peNYdxnUqojMoSlwmYLk5GIPMXH0e18Hr61DcrgYUw+CNeN0OwJL0vWq86MqieEZQmZOYP1YannbrdBN3iIXDelu0wIRuOKB8Is64pnmx82KU9e9BZoT8Z11Ad3tYtqey4lGPWqjUO5Wox3Y7gp+Ms0zXma1Tqdr88IgcPLkxe9gWdpOu7wfsi4Sl0+eG1I1kfjlP1+uXe+jAWGoiFVYWiD4nsmjsPF6UziRCxtLZOagKbOwAS5nPVMKmttAr17dg/7k0JUlgJVnjRVNBw8zKenty0WIAx3ezWBqL3r25aRVWz6toUs9mveiP0zMyBnFXYHkKa/CXtlQlalOPkNmkFQr4cb09mE9/MIhyfyzhaH3Y1eAKF7calmiXYVyd047MOuXT7Llgvn5GVvcMfNZrQxwZY4tqnkbb7iNhwdsipl4EzIzjlXdGDTSAmalLMkFQzHUrBarao6e8wPfo2sXSrAjtJgBUxZrwN6ulo1fCYxM6k1VXm3F685RUec58rhTZYXWjv2TCo07cltK+Iqz3MPZKZc7qAORTBP7MNJHEDkaMWnVO+dxYSwrKpqvNATvFQjmdQBTmhF3p2qt+DaBxdT5dZKZYu6DkH7rp0UyzYEibobVXXd7Z0DoKoXJvoLfhxc1OlDBfoHBREtzqtYZE/RuUEfAi8AdQoHidBEPdO7Q6/0/Vw83Ogf0+FwNJLs+ZULHsDepuDr1P357B9xDv1HnLd/cfkRzP8D0cAqStolyzgAAAAASUVORK5CYII="/>
          <p:cNvSpPr>
            <a:spLocks noChangeAspect="1" noChangeArrowheads="1"/>
          </p:cNvSpPr>
          <p:nvPr/>
        </p:nvSpPr>
        <p:spPr bwMode="auto">
          <a:xfrm>
            <a:off x="155575" y="-830263"/>
            <a:ext cx="13716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10" descr="data:image/png;base64,iVBORw0KGgoAAAANSUhEUgAAAHMAAACRCAMAAADHEXddAAAAz1BMVEXf8P8AM2bh8v8AGlng8f/K2+wAAADj9P/m9/9edZXO3eojQ28AMGUAK2Hn+f+vx93W5vUoTHmgrLfE0+AAFVeZpK6otcAAIVyous9qcnmuu8e7ydbV5fQQEhPK2ecdHyHs/v8wNDdeZWySnaeJlJ2DjZZXe595gopQVlw3Oz9WXmMlKCqtusYsLzI/REhxeoEAJV49QUUAAEt8hY5ITVIYGRtkbHI0XIZuiKaDlaySpb5MY4YAEFWcq70oRnJFV28+VXh8ipxjhKZqfJRFZYu/LUFdAAALjUlEQVR4nO2bfXvaOBLAVVXV6NRU1Vprp37FYPuwMeDkcLzb7t7r7vf/TDeyIUDaACkk3T8yz5NYCFs/JI1mZGlE3ry8kB/EvH77cnI9MK8/vns5+XjdM9++A/pSAu/erpmY3ggju+ljArS/MBCwzhBi5zHMF3QvRe+ZkDhrcSNq7tP6GBS80BYEOpu6ylJVWKwcQjdfa2dVGJsv8I5cwi5TODwehAcsv09L+jjO/nYRchd/FsgR57w0wGgWY6pe15RGNX6KHSDCqTA1CmCX6fERir3FkDy2aXy4jg7Wk+qQWyYj/C5ISV1K8PgMUocvVH+DqmMvJSUPhbnlJjW3d4butq2HEkw4zwgd0ku+COFgLeWKt5Ypcp4rAiEP2YonQNJJPXQK8Mbmx53yuCOImPNC0H0dUuGCd5r2OqS8GPEHqwnzej7vmX6c4FNmkbMwQJqarZlkbigy65mQHubgr1rtMu3v1h1frrsfwoqXR9SW6WjoT9HFqCdg6hmzqg6mWoj1z8LSsNsCoJjP1CzG1B6TZpx7w82MFJzrwwqEdzHomfi/04K6vGTM9nLHzbZTVMDLqC+erGxT7zGpvOV1OtxIDedTcQTZN0evt8rnvlvwUYk/FhBZbJEi4FX/Cxj2dWcH/y4TXI6NsC7L5zw5Vs0tk+mc88ZZTG3DznhxrwcMFTlO+kLTjvu25faYAsfYejwywXl71B5smciIIhLyOYBZcofdPwk4bHRfS9XxhuzbIUoY5Xyy5kDAh7JOY+L/aQqQcSOSamxSAag7qE4W6RPV21Cf5zYf9phgx/e6OUWzbeZT6gnx0gsybDuW8ca1YtAaBiD4qLCfMhHE3LGJfb3Fgc29NUcsObbTacyMDe0Sc19CxNeSiYT7ytl8FNk64e+NT6Z1tOl7TOsTiFai/j/VJohsd0V6ENvDmq4/6IhtUprt6RBj277fSR6R9Y0MBz0bHhyk/2b7aZvatwkvIw+ZazJlgxPeXs4QtjEta7f+wN4SOSAjHDI68wPbPIHvHLb0R4TS1QAF7XaGPWBaG2ttD7pvT5i71q98AtNR107OgEJUDr6URqNZx3PxwPZ5vR2CBMemyGc4y+AhcCfV8WE3ekiYae+qnim6Nk29ct8mUKhrZDKY1WgPTAIID4C7qazN92vY3F0NTLV0ZablXttSWE7mXAI0sbT+jgJZTO1gX9gG+X4R+dgyWXTbjhfW6OzMTfSEo9lIaMGlsV+BvJ0loBed649P8TBHmFRWfpq6o4juzcHqpuSTkMf+hLcGJ00TrLRbaaFGxRkV3dRTj9GLptzZsbcg0QQ3PI/wUvAmknVBlFCrMqUwPp+J86vbXFGBWrnTn4xSrKu0HWl4oBo+87smAV5Ewb3p/z4mjhXwMuXczfVt+WBugk6is/NZKrtQdL7fdV2IXr+deOfoEHg4x4HcBZXNygn9yt6C6Ac/xfcK0QuOVtBwRi37Qu0/LEMQLR7aoUfkPGv7dVEP5pr0G+Wzb2WeI/t2yJjBsdChMZl1KBCF5Ly2PcCkMl9Uvp38Uj01vclfhZS6s5EfnKNDh5gCnYqZ3eJYUpN+LoTzUQ80z5NVdYa9PcgkU0egF1NE9FNrRot4hC6tUYqcNgX8HqadD/gjhW89hbXx3t0c60mFDhr/krr70Gdno7nCFzr0KyIar8A2MTX4YnPKjP67mCwtuAuyrU3AXbFYhtK+/gLRCc+eqW0ZmY1DBcliXON7SzgaowfngTbYvO05Nv4QE6fxjglD0DIK0eNIKSN8lfC4UUn8TPWEZMkXoxFXzPqVuV2iAtQh0dTTqjuyevLdTJ0YK70umV5pGF4YCR2jL2qI9v2nFZu7MbHD1BoubHD/Cu8OfzWmXSMc5LzufQKTkf/9fS1fzoI+gUnl+w+DXP/tLBPxNObVsJb+4ZX5ynxlvjJPYbJvvnxcmMnoznYTA/LuXbTZV3ouJtMf14KvrUC+fP7tzz8+z+WRlj+PCR///KmX958YmD+ub9AB3Lz57dfD0HOZP324snL9TzD//rDeTv3wL/W8zCHr5p/6lw3yzU32zPVcMz99vr7fNv49OlzWhZhXv13dI69+OVLUhZhvtsg315+OzFwuxRzyb25u3lxdvXs55offf/3y5fP121+PvThejnnz2yciBPn436NrZhdjXv3HDKv3x4q5JPPzyb7mYnr7/sigfBbmYXv3HMwP/sszb07vzosxr0/aRLww8wk7MJdivv0RzMMxIs/C/PkJK4KvzFfmK/OV+cp8Zf4w5pu31738vGW+X2f943mYTH/ayMf1pIBF91knE5+6Nn4vX2c9E/NS8sp8Zb4yX5l/JSallA0hLttI0Z21bhsD2m/8DlvB9zGkmHqwPWyT8Pgy+S5TJtKG3xGQcnO7TPpFLWoBSShJqBmVIekDgTaxspKYzM3655LNxjcjgRM+5t529tCjZuyHpaQ0aZ11LI+ejm2UAA08QpPbOJxWBnRzqxl406aZ2kKpKU2Ydy1hKiirZr3BD56fzx4LjNmL71saXbYprGIbcK4UMGLKiSKUxL4WXhmSbGaEGc00E5NxlrnYgsrGVwqVzykEPAgnlc0TQA1Jm8devfeYM0V1nXs2np6a8a3HmPInioolb4ipFgWRE0OqptMgbwOK/UvDsnWQGU4jCkUjQGLdnaoN8Ts3P6FtLdMeE+AOJeDUeXE3FQKZZDIufBJUdUOSiTHLW+7gXV6bSwhjvxgj08kFlaXjtBk+GeddbWCVq8dGwkMmSfldCCwqXUJcDraezl3oYNs6vo22x/50Wi0yXmRlSbKJVnMeks7B1qxGedZOwG2NyqTLs0KeWE+V86ogEI6Xy+WYS+V3yV0hp2UCrq+pNqi3kcHpWADKjMJZJuz5EWoiRs3CFdi52ixGE0+ZMAgeW8d9wAQTZwEPVTgyfey38DuP13XMRxqZe+OTRm1Q5j3TBmpg2+I1qnAghS13xYGjTA+YVm9VxrWedaDCxvankHJTz/tC6GqJPR8TZymFywf9hHxiA5RJNsUeWT2C+waTNnFEmW47EfBpPhqYqKDuREM22TLB1NOiKqhcdgXfMM0YFapAvWqKu4PxY/tMCI19OgkZGM8NCOv1ljBp+r+tQOK5vU1yvTDcHJFI5m5oY/Nd1xxckt9jlus9PWs9bfgQPthN+thZuunG++eGr+3lvt/ocBYHhq9OYxatv78gyqTf5peNYdxnUqojMoSlwmYLk5GIPMXH0e18Hr61DcrgYUw+CNeN0OwJL0vWq86MqieEZQmZOYP1YannbrdBN3iIXDelu0wIRuOKB8Is64pnmx82KU9e9BZoT8Z11Ad3tYtqey4lGPWqjUO5Wox3Y7gp+Ms0zXma1Tqdr88IgcPLkxe9gWdpOu7wfsi4Sl0+eG1I1kfjlP1+uXe+jAWGoiFVYWiD4nsmjsPF6UziRCxtLZOagKbOwAS5nPVMKmttAr17dg/7k0JUlgJVnjRVNBw8zKenty0WIAx3ezWBqL3r25aRVWz6toUs9mveiP0zMyBnFXYHkKa/CXtlQlalOPkNmkFQr4cb09mE9/MIhyfyzhaH3Y1eAKF7calmiXYVyd047MOuXT7Llgvn5GVvcMfNZrQxwZY4tqnkbb7iNhwdsipl4EzIzjlXdGDTSAmalLMkFQzHUrBarao6e8wPfo2sXSrAjtJgBUxZrwN6ulo1fCYxM6k1VXm3F685RUec58rhTZYXWjv2TCo07cltK+Iqz3MPZKZc7qAORTBP7MNJHEDkaMWnVO+dxYSwrKpqvNATvFQjmdQBTmhF3p2qt+DaBxdT5dZKZYu6DkH7rp0UyzYEibobVXXd7Z0DoKoXJvoLfhxc1OlDBfoHBREtzqtYZE/RuUEfAi8AdQoHidBEPdO7Q6/0/Vw83Ogf0+FwNJLs+ZULHsDepuDr1P357B9xDv1HnLd/cfkRzP8D0cAqStolyzgAAAAASUVORK5CYII="/>
          <p:cNvSpPr>
            <a:spLocks noChangeAspect="1" noChangeArrowheads="1"/>
          </p:cNvSpPr>
          <p:nvPr/>
        </p:nvSpPr>
        <p:spPr bwMode="auto">
          <a:xfrm>
            <a:off x="307975" y="-677863"/>
            <a:ext cx="13716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1944075" y="2302329"/>
            <a:ext cx="1670619" cy="4735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534645" y="3009535"/>
            <a:ext cx="1670619" cy="2367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033883" y="3700777"/>
            <a:ext cx="1670619" cy="218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40647" y="2163829"/>
            <a:ext cx="2775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E50000"/>
                </a:solidFill>
                <a:cs typeface="Arial" panose="020B0604020202020204" pitchFamily="34" charset="0"/>
              </a:rPr>
              <a:t>Paul Dyson</a:t>
            </a:r>
            <a:endParaRPr lang="fr-CH" sz="1200" b="1" dirty="0">
              <a:solidFill>
                <a:srgbClr val="E50000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66732" y="2871035"/>
            <a:ext cx="2775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E50000"/>
                </a:solidFill>
                <a:cs typeface="Arial" panose="020B0604020202020204" pitchFamily="34" charset="0"/>
              </a:rPr>
              <a:t>Kay Severin</a:t>
            </a:r>
            <a:endParaRPr lang="fr-CH" sz="1200" b="1" dirty="0">
              <a:solidFill>
                <a:srgbClr val="E5000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4216" y="3820044"/>
            <a:ext cx="2775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dirty="0" smtClean="0">
                <a:solidFill>
                  <a:srgbClr val="E50000"/>
                </a:solidFill>
                <a:cs typeface="Arial" panose="020B0604020202020204" pitchFamily="34" charset="0"/>
              </a:rPr>
              <a:t>Pierre Vogel</a:t>
            </a:r>
            <a:endParaRPr lang="fr-CH" sz="1200" b="1" dirty="0">
              <a:solidFill>
                <a:srgbClr val="E50000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01" y="4256633"/>
            <a:ext cx="994246" cy="479629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519011" y="2669722"/>
            <a:ext cx="448582" cy="327568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2071111" y="3082515"/>
            <a:ext cx="448582" cy="327568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/>
          <p:cNvSpPr/>
          <p:nvPr/>
        </p:nvSpPr>
        <p:spPr>
          <a:xfrm>
            <a:off x="1577137" y="3511658"/>
            <a:ext cx="448582" cy="327568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92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7) F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r>
              <a:rPr lang="fr-CH" dirty="0" smtClean="0">
                <a:cs typeface="Arial" panose="020B0604020202020204" pitchFamily="34" charset="0"/>
              </a:rPr>
              <a:t> / Cl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>
                <a:cs typeface="Arial" panose="020B0604020202020204" pitchFamily="34" charset="0"/>
              </a:rPr>
              <a:t>Fluorine : F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408871"/>
            <a:ext cx="88423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Kotun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S. P. In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; John Wiley &amp; Sons, Ltd,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2001.</a:t>
            </a:r>
          </a:p>
          <a:p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</a:rPr>
              <a:t>Sandford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G.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Journal of Fluorine Chemistry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2007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128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(2), 90–104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 (Review)</a:t>
            </a:r>
          </a:p>
          <a:p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Bumgardner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C. L.; Sloop, J. C.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J.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Fluorine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Chem.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1992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56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(2), 141–146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Vints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I.;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Rozen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S.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Tetrahedron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2016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72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(5), 632–636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Chambers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R. D.; Hutchinson, J.;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Sparrowhawk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M. E.;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Sandford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G.;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Moilliet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J. S.; Thomson, J.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J.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Fluorine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Chem.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2000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102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(1), 169–173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201364"/>
            <a:ext cx="2962286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Strong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oxidant</a:t>
            </a:r>
            <a:endParaRPr lang="fr-CH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Able to </a:t>
            </a:r>
            <a:r>
              <a:rPr lang="fr-CH" sz="1400" dirty="0" err="1" smtClean="0">
                <a:cs typeface="Arial" panose="020B0604020202020204" pitchFamily="34" charset="0"/>
              </a:rPr>
              <a:t>fluorinate</a:t>
            </a:r>
            <a:r>
              <a:rPr lang="fr-CH" sz="1400" dirty="0" smtClean="0">
                <a:cs typeface="Arial" panose="020B0604020202020204" pitchFamily="34" charset="0"/>
              </a:rPr>
              <a:t> simple </a:t>
            </a:r>
            <a:r>
              <a:rPr lang="fr-CH" sz="1400" dirty="0" err="1" smtClean="0">
                <a:cs typeface="Arial" panose="020B0604020202020204" pitchFamily="34" charset="0"/>
              </a:rPr>
              <a:t>alkanes</a:t>
            </a:r>
            <a:r>
              <a:rPr lang="fr-CH" sz="1400" dirty="0" smtClean="0">
                <a:cs typeface="Arial" panose="020B0604020202020204" pitchFamily="34" charset="0"/>
              </a:rPr>
              <a:t> !</a:t>
            </a:r>
            <a:endParaRPr lang="fr-CH" sz="1400" dirty="0">
              <a:cs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01625" y="2306120"/>
            <a:ext cx="2193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Traditional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reactivity</a:t>
            </a:r>
            <a:r>
              <a:rPr lang="fr-CH" sz="1400" u="sng" dirty="0" smtClean="0">
                <a:cs typeface="Arial" panose="020B0604020202020204" pitchFamily="34" charset="0"/>
              </a:rPr>
              <a:t> as X</a:t>
            </a:r>
            <a:r>
              <a:rPr lang="fr-CH" sz="1400" u="sng" baseline="-25000" dirty="0" smtClean="0">
                <a:cs typeface="Arial" panose="020B0604020202020204" pitchFamily="34" charset="0"/>
              </a:rPr>
              <a:t>2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5" y="899518"/>
            <a:ext cx="3900281" cy="11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0676"/>
              </p:ext>
            </p:extLst>
          </p:nvPr>
        </p:nvGraphicFramePr>
        <p:xfrm>
          <a:off x="560388" y="2811236"/>
          <a:ext cx="27749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9" name="CS ChemDraw Drawing" r:id="rId4" imgW="3068980" imgH="703890" progId="ChemDraw.Document.6.0">
                  <p:embed/>
                </p:oleObj>
              </mc:Choice>
              <mc:Fallback>
                <p:oleObj name="CS ChemDraw Drawing" r:id="rId4" imgW="3068980" imgH="70389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811236"/>
                        <a:ext cx="27749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868481"/>
              </p:ext>
            </p:extLst>
          </p:nvPr>
        </p:nvGraphicFramePr>
        <p:xfrm>
          <a:off x="560388" y="3657833"/>
          <a:ext cx="57308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0" name="CS ChemDraw Drawing" r:id="rId6" imgW="6340830" imgH="697410" progId="ChemDraw.Document.6.0">
                  <p:embed/>
                </p:oleObj>
              </mc:Choice>
              <mc:Fallback>
                <p:oleObj name="CS ChemDraw Drawing" r:id="rId6" imgW="6340830" imgH="69741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657833"/>
                        <a:ext cx="57308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18006"/>
              </p:ext>
            </p:extLst>
          </p:nvPr>
        </p:nvGraphicFramePr>
        <p:xfrm>
          <a:off x="560388" y="4610102"/>
          <a:ext cx="36591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1" name="CS ChemDraw Drawing" r:id="rId8" imgW="4047402" imgH="682290" progId="ChemDraw.Document.6.0">
                  <p:embed/>
                </p:oleObj>
              </mc:Choice>
              <mc:Fallback>
                <p:oleObj name="CS ChemDraw Drawing" r:id="rId8" imgW="4047402" imgH="68229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10102"/>
                        <a:ext cx="36591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4473951" y="4623433"/>
            <a:ext cx="342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Good </a:t>
            </a:r>
            <a:r>
              <a:rPr lang="fr-CH" sz="1200" dirty="0" err="1" smtClean="0"/>
              <a:t>combination</a:t>
            </a:r>
            <a:r>
              <a:rPr lang="fr-CH" sz="1200" dirty="0" smtClean="0"/>
              <a:t> of </a:t>
            </a:r>
            <a:r>
              <a:rPr lang="fr-CH" sz="1200" dirty="0" err="1" smtClean="0"/>
              <a:t>substituents</a:t>
            </a:r>
            <a:r>
              <a:rPr lang="fr-CH" sz="1200" dirty="0" smtClean="0"/>
              <a:t> </a:t>
            </a:r>
            <a:r>
              <a:rPr lang="fr-CH" sz="1200" dirty="0" err="1" smtClean="0"/>
              <a:t>required</a:t>
            </a:r>
            <a:r>
              <a:rPr lang="fr-CH" sz="1200" dirty="0" smtClean="0"/>
              <a:t> to </a:t>
            </a:r>
            <a:r>
              <a:rPr lang="fr-CH" sz="1200" dirty="0" err="1" smtClean="0"/>
              <a:t>avoid</a:t>
            </a:r>
            <a:r>
              <a:rPr lang="fr-CH" sz="1200" dirty="0"/>
              <a:t> </a:t>
            </a:r>
            <a:r>
              <a:rPr lang="fr-CH" sz="1200" dirty="0" smtClean="0"/>
              <a:t>double </a:t>
            </a:r>
            <a:r>
              <a:rPr lang="fr-CH" sz="1200" dirty="0" err="1" smtClean="0"/>
              <a:t>fluorination</a:t>
            </a:r>
            <a:r>
              <a:rPr lang="fr-CH" sz="1200" dirty="0" smtClean="0"/>
              <a:t> and </a:t>
            </a:r>
            <a:r>
              <a:rPr lang="fr-CH" sz="1200" dirty="0" err="1" smtClean="0"/>
              <a:t>reach</a:t>
            </a:r>
            <a:r>
              <a:rPr lang="fr-CH" sz="1200" dirty="0" smtClean="0"/>
              <a:t> high </a:t>
            </a:r>
            <a:r>
              <a:rPr lang="fr-CH" sz="1200" dirty="0" err="1" smtClean="0"/>
              <a:t>regioselectivity</a:t>
            </a:r>
            <a:r>
              <a:rPr lang="fr-CH" sz="1200" dirty="0" smtClean="0"/>
              <a:t> !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64128" y="2929843"/>
            <a:ext cx="3420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Works </a:t>
            </a:r>
            <a:r>
              <a:rPr lang="fr-CH" sz="1200" dirty="0" err="1" smtClean="0"/>
              <a:t>with</a:t>
            </a:r>
            <a:r>
              <a:rPr lang="fr-CH" sz="1200" dirty="0" smtClean="0"/>
              <a:t> </a:t>
            </a:r>
            <a:r>
              <a:rPr lang="fr-CH" sz="1200" dirty="0" err="1" smtClean="0"/>
              <a:t>diketones</a:t>
            </a:r>
            <a:r>
              <a:rPr lang="fr-CH" sz="1200" dirty="0" smtClean="0"/>
              <a:t>, </a:t>
            </a:r>
            <a:r>
              <a:rPr lang="fr-CH" sz="1200" dirty="0" err="1" smtClean="0"/>
              <a:t>malonates</a:t>
            </a:r>
            <a:r>
              <a:rPr lang="fr-CH" sz="1200" dirty="0" smtClean="0"/>
              <a:t>, </a:t>
            </a:r>
            <a:r>
              <a:rPr lang="el-GR" sz="1200" dirty="0" smtClean="0"/>
              <a:t>β</a:t>
            </a:r>
            <a:r>
              <a:rPr lang="fr-CH" sz="1200" dirty="0" smtClean="0"/>
              <a:t>-</a:t>
            </a:r>
            <a:r>
              <a:rPr lang="fr-CH" sz="1200" dirty="0" err="1" smtClean="0"/>
              <a:t>ketoesters</a:t>
            </a:r>
            <a:r>
              <a:rPr lang="fr-CH" sz="1200" dirty="0" smtClean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16070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7) F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Cl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8" name="ZoneTexte 11"/>
          <p:cNvSpPr txBox="1"/>
          <p:nvPr/>
        </p:nvSpPr>
        <p:spPr>
          <a:xfrm>
            <a:off x="301852" y="5841563"/>
            <a:ext cx="8540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>
                <a:solidFill>
                  <a:schemeClr val="accent1">
                    <a:lumMod val="50000"/>
                  </a:schemeClr>
                </a:solidFill>
              </a:rPr>
              <a:t>Rozen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S.; Brand, M.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J. Org. Chem.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1981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46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(4), 733–736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Rozen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S.; Gal, C.; Faust, Y.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J. Am. Chem. Soc.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1980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102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(22), 6860–6861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1624" y="745630"/>
            <a:ext cx="3969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>
                <a:cs typeface="Arial" panose="020B0604020202020204" pitchFamily="34" charset="0"/>
              </a:rPr>
              <a:t>Substitution of </a:t>
            </a:r>
            <a:r>
              <a:rPr lang="fr-CH" sz="1400" u="sng" dirty="0" err="1">
                <a:cs typeface="Arial" panose="020B0604020202020204" pitchFamily="34" charset="0"/>
              </a:rPr>
              <a:t>halogens</a:t>
            </a:r>
            <a:r>
              <a:rPr lang="fr-CH" sz="1400" u="sng" dirty="0">
                <a:cs typeface="Arial" panose="020B0604020202020204" pitchFamily="34" charset="0"/>
              </a:rPr>
              <a:t> at </a:t>
            </a:r>
            <a:r>
              <a:rPr lang="fr-CH" sz="1400" u="sng" dirty="0" err="1">
                <a:cs typeface="Arial" panose="020B0604020202020204" pitchFamily="34" charset="0"/>
              </a:rPr>
              <a:t>stabilized</a:t>
            </a:r>
            <a:r>
              <a:rPr lang="fr-CH" sz="1400" u="sng" dirty="0">
                <a:cs typeface="Arial" panose="020B0604020202020204" pitchFamily="34" charset="0"/>
              </a:rPr>
              <a:t> carbocations : 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21319"/>
              </p:ext>
            </p:extLst>
          </p:nvPr>
        </p:nvGraphicFramePr>
        <p:xfrm>
          <a:off x="588512" y="1286110"/>
          <a:ext cx="3222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6" name="CS ChemDraw Drawing" r:id="rId3" imgW="3562783" imgH="731160" progId="ChemDraw.Document.6.0">
                  <p:embed/>
                </p:oleObj>
              </mc:Choice>
              <mc:Fallback>
                <p:oleObj name="CS ChemDraw Drawing" r:id="rId3" imgW="3562783" imgH="731160" progId="ChemDraw.Document.6.0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12" y="1286110"/>
                        <a:ext cx="3222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322274"/>
              </p:ext>
            </p:extLst>
          </p:nvPr>
        </p:nvGraphicFramePr>
        <p:xfrm>
          <a:off x="588512" y="2899695"/>
          <a:ext cx="52228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7" name="CS ChemDraw Drawing" r:id="rId5" imgW="5778414" imgH="788940" progId="ChemDraw.Document.6.0">
                  <p:embed/>
                </p:oleObj>
              </mc:Choice>
              <mc:Fallback>
                <p:oleObj name="CS ChemDraw Drawing" r:id="rId5" imgW="5778414" imgH="7889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12" y="2899695"/>
                        <a:ext cx="52228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701054"/>
              </p:ext>
            </p:extLst>
          </p:nvPr>
        </p:nvGraphicFramePr>
        <p:xfrm>
          <a:off x="588512" y="3805796"/>
          <a:ext cx="48704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8" name="CS ChemDraw Drawing" r:id="rId7" imgW="5388612" imgH="999270" progId="ChemDraw.Document.6.0">
                  <p:embed/>
                </p:oleObj>
              </mc:Choice>
              <mc:Fallback>
                <p:oleObj name="CS ChemDraw Drawing" r:id="rId7" imgW="5388612" imgH="9992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12" y="3805796"/>
                        <a:ext cx="487045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082447"/>
              </p:ext>
            </p:extLst>
          </p:nvPr>
        </p:nvGraphicFramePr>
        <p:xfrm>
          <a:off x="588512" y="4886465"/>
          <a:ext cx="33813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9" name="CS ChemDraw Drawing" r:id="rId9" imgW="3741071" imgH="671760" progId="ChemDraw.Document.6.0">
                  <p:embed/>
                </p:oleObj>
              </mc:Choice>
              <mc:Fallback>
                <p:oleObj name="CS ChemDraw Drawing" r:id="rId9" imgW="3741071" imgH="6717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12" y="4886465"/>
                        <a:ext cx="33813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4351571" y="4932766"/>
            <a:ext cx="465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CH" sz="1200" dirty="0" smtClean="0"/>
              <a:t>F</a:t>
            </a:r>
            <a:r>
              <a:rPr lang="fr-CH" sz="1200" baseline="-25000" dirty="0" smtClean="0"/>
              <a:t>2</a:t>
            </a:r>
            <a:r>
              <a:rPr lang="fr-CH" sz="1200" dirty="0" smtClean="0"/>
              <a:t> </a:t>
            </a:r>
            <a:r>
              <a:rPr lang="fr-CH" sz="1200" dirty="0" err="1" smtClean="0"/>
              <a:t>acts</a:t>
            </a:r>
            <a:r>
              <a:rPr lang="fr-CH" sz="1200" dirty="0" smtClean="0"/>
              <a:t> as </a:t>
            </a:r>
            <a:r>
              <a:rPr lang="fr-CH" sz="1200" dirty="0" err="1" smtClean="0"/>
              <a:t>electrophile</a:t>
            </a:r>
            <a:r>
              <a:rPr lang="fr-CH" sz="1200" dirty="0" smtClean="0"/>
              <a:t> at the </a:t>
            </a:r>
            <a:r>
              <a:rPr lang="fr-CH" sz="1200" dirty="0" err="1" smtClean="0"/>
              <a:t>most</a:t>
            </a:r>
            <a:r>
              <a:rPr lang="fr-CH" sz="1200" dirty="0" smtClean="0"/>
              <a:t> </a:t>
            </a:r>
            <a:r>
              <a:rPr lang="fr-CH" sz="1200" dirty="0" err="1" smtClean="0"/>
              <a:t>electron-rich</a:t>
            </a:r>
            <a:r>
              <a:rPr lang="fr-CH" sz="1200" dirty="0"/>
              <a:t> </a:t>
            </a:r>
            <a:r>
              <a:rPr lang="fr-CH" sz="1200" dirty="0" smtClean="0"/>
              <a:t>C-H bond.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Longer </a:t>
            </a:r>
            <a:r>
              <a:rPr lang="fr-CH" sz="1200" dirty="0" err="1"/>
              <a:t>reaction</a:t>
            </a:r>
            <a:r>
              <a:rPr lang="fr-CH" sz="1200" dirty="0"/>
              <a:t> time or </a:t>
            </a:r>
            <a:r>
              <a:rPr lang="fr-CH" sz="1200" dirty="0" err="1"/>
              <a:t>higher</a:t>
            </a:r>
            <a:r>
              <a:rPr lang="fr-CH" sz="1200" dirty="0"/>
              <a:t> </a:t>
            </a:r>
            <a:r>
              <a:rPr lang="fr-CH" sz="1200" dirty="0" err="1"/>
              <a:t>temperature</a:t>
            </a:r>
            <a:r>
              <a:rPr lang="fr-CH" sz="1200" dirty="0"/>
              <a:t>: multiple </a:t>
            </a:r>
            <a:r>
              <a:rPr lang="fr-CH" sz="1200" dirty="0" err="1"/>
              <a:t>fluorination</a:t>
            </a:r>
            <a:r>
              <a:rPr lang="fr-CH" sz="1200" dirty="0"/>
              <a:t> </a:t>
            </a:r>
            <a:r>
              <a:rPr lang="fr-CH" sz="1200" dirty="0" smtClean="0"/>
              <a:t>!</a:t>
            </a:r>
            <a:endParaRPr lang="fr-CH" sz="1200" dirty="0"/>
          </a:p>
        </p:txBody>
      </p:sp>
      <p:sp>
        <p:nvSpPr>
          <p:cNvPr id="26" name="TextBox 10"/>
          <p:cNvSpPr txBox="1"/>
          <p:nvPr/>
        </p:nvSpPr>
        <p:spPr>
          <a:xfrm>
            <a:off x="301852" y="2408427"/>
            <a:ext cx="4430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Controlled</a:t>
            </a:r>
            <a:r>
              <a:rPr lang="fr-CH" sz="1400" u="sng" dirty="0" smtClean="0">
                <a:cs typeface="Arial" panose="020B0604020202020204" pitchFamily="34" charset="0"/>
              </a:rPr>
              <a:t> substitution </a:t>
            </a:r>
            <a:r>
              <a:rPr lang="fr-CH" sz="1400" u="sng" dirty="0">
                <a:cs typeface="Arial" panose="020B0604020202020204" pitchFamily="34" charset="0"/>
              </a:rPr>
              <a:t>of </a:t>
            </a:r>
            <a:r>
              <a:rPr lang="fr-CH" sz="1400" u="sng" dirty="0" err="1" smtClean="0">
                <a:cs typeface="Arial" panose="020B0604020202020204" pitchFamily="34" charset="0"/>
              </a:rPr>
              <a:t>tertiary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unactivated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hydrogens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  <a:endParaRPr lang="fr-CH" sz="1400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6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7) F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r>
              <a:rPr lang="fr-CH" dirty="0" smtClean="0">
                <a:cs typeface="Arial" panose="020B0604020202020204" pitchFamily="34" charset="0"/>
              </a:rPr>
              <a:t> / Cl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Chlorine</a:t>
            </a:r>
            <a:r>
              <a:rPr lang="fr-CH" sz="1400" b="1" dirty="0" smtClean="0">
                <a:cs typeface="Arial" panose="020B0604020202020204" pitchFamily="34" charset="0"/>
              </a:rPr>
              <a:t> : Cl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980351"/>
            <a:ext cx="8164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Cornel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V.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John Wiley &amp; Sons, Ltd, 2001.</a:t>
            </a:r>
            <a:endParaRPr lang="en-US" sz="11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266676"/>
            <a:ext cx="52422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Widely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used</a:t>
            </a:r>
            <a:r>
              <a:rPr lang="fr-CH" sz="1400" dirty="0" smtClean="0">
                <a:cs typeface="Arial" panose="020B0604020202020204" pitchFamily="34" charset="0"/>
              </a:rPr>
              <a:t> in </a:t>
            </a:r>
            <a:r>
              <a:rPr lang="fr-CH" sz="1400" dirty="0" err="1" smtClean="0">
                <a:cs typeface="Arial" panose="020B0604020202020204" pitchFamily="34" charset="0"/>
              </a:rPr>
              <a:t>industry</a:t>
            </a:r>
            <a:r>
              <a:rPr lang="fr-CH" sz="1400" dirty="0" smtClean="0">
                <a:cs typeface="Arial" panose="020B0604020202020204" pitchFamily="34" charset="0"/>
              </a:rPr>
              <a:t> to </a:t>
            </a:r>
            <a:r>
              <a:rPr lang="fr-CH" sz="1400" dirty="0" err="1" smtClean="0">
                <a:cs typeface="Arial" panose="020B0604020202020204" pitchFamily="34" charset="0"/>
              </a:rPr>
              <a:t>make</a:t>
            </a:r>
            <a:r>
              <a:rPr lang="fr-CH" sz="1400" dirty="0" smtClean="0">
                <a:cs typeface="Arial" panose="020B0604020202020204" pitchFamily="34" charset="0"/>
              </a:rPr>
              <a:t> CH</a:t>
            </a:r>
            <a:r>
              <a:rPr lang="fr-CH" sz="1400" baseline="-25000" dirty="0" smtClean="0">
                <a:cs typeface="Arial" panose="020B0604020202020204" pitchFamily="34" charset="0"/>
              </a:rPr>
              <a:t>2</a:t>
            </a:r>
            <a:r>
              <a:rPr lang="fr-CH" sz="1400" dirty="0" smtClean="0">
                <a:cs typeface="Arial" panose="020B0604020202020204" pitchFamily="34" charset="0"/>
              </a:rPr>
              <a:t>Cl</a:t>
            </a:r>
            <a:r>
              <a:rPr lang="fr-CH" sz="1400" baseline="-25000" dirty="0" smtClean="0">
                <a:cs typeface="Arial" panose="020B0604020202020204" pitchFamily="34" charset="0"/>
              </a:rPr>
              <a:t>2</a:t>
            </a:r>
            <a:r>
              <a:rPr lang="fr-CH" sz="1400" dirty="0" smtClean="0">
                <a:cs typeface="Arial" panose="020B0604020202020204" pitchFamily="34" charset="0"/>
              </a:rPr>
              <a:t>, CHCl</a:t>
            </a:r>
            <a:r>
              <a:rPr lang="fr-CH" sz="1400" baseline="-25000" dirty="0" smtClean="0">
                <a:cs typeface="Arial" panose="020B0604020202020204" pitchFamily="34" charset="0"/>
              </a:rPr>
              <a:t>3</a:t>
            </a:r>
            <a:r>
              <a:rPr lang="fr-CH" sz="1400" dirty="0" smtClean="0">
                <a:cs typeface="Arial" panose="020B0604020202020204" pitchFamily="34" charset="0"/>
              </a:rPr>
              <a:t>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Laboratory </a:t>
            </a:r>
            <a:r>
              <a:rPr lang="fr-CH" sz="1400" dirty="0">
                <a:cs typeface="Arial" panose="020B0604020202020204" pitchFamily="34" charset="0"/>
              </a:rPr>
              <a:t>: </a:t>
            </a:r>
            <a:r>
              <a:rPr lang="fr-CH" sz="1400" dirty="0" err="1" smtClean="0">
                <a:cs typeface="Arial" panose="020B0604020202020204" pitchFamily="34" charset="0"/>
              </a:rPr>
              <a:t>mosly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used</a:t>
            </a:r>
            <a:r>
              <a:rPr lang="fr-CH" sz="1400" dirty="0" smtClean="0">
                <a:cs typeface="Arial" panose="020B0604020202020204" pitchFamily="34" charset="0"/>
              </a:rPr>
              <a:t> as </a:t>
            </a:r>
            <a:r>
              <a:rPr lang="fr-CH" sz="1400" dirty="0" err="1" smtClean="0">
                <a:cs typeface="Arial" panose="020B0604020202020204" pitchFamily="34" charset="0"/>
              </a:rPr>
              <a:t>oxidant</a:t>
            </a:r>
            <a:r>
              <a:rPr lang="fr-CH" sz="1400" dirty="0" smtClean="0">
                <a:cs typeface="Arial" panose="020B0604020202020204" pitchFamily="34" charset="0"/>
              </a:rPr>
              <a:t> / </a:t>
            </a:r>
            <a:r>
              <a:rPr lang="fr-CH" sz="1400" dirty="0" err="1" smtClean="0">
                <a:cs typeface="Arial" panose="020B0604020202020204" pitchFamily="34" charset="0"/>
              </a:rPr>
              <a:t>fewer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chlorination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reactions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endParaRPr lang="fr-CH" sz="1400" baseline="-25000" dirty="0">
              <a:cs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01625" y="2490072"/>
            <a:ext cx="2193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Traditional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reactivity</a:t>
            </a:r>
            <a:r>
              <a:rPr lang="fr-CH" sz="1400" u="sng" dirty="0" smtClean="0">
                <a:cs typeface="Arial" panose="020B0604020202020204" pitchFamily="34" charset="0"/>
              </a:rPr>
              <a:t> as X</a:t>
            </a:r>
            <a:r>
              <a:rPr lang="fr-CH" sz="1400" u="sng" baseline="-25000" dirty="0" smtClean="0">
                <a:cs typeface="Arial" panose="020B0604020202020204" pitchFamily="34" charset="0"/>
              </a:rPr>
              <a:t>2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5055" y="3141334"/>
            <a:ext cx="4531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Aromatics</a:t>
            </a:r>
            <a:r>
              <a:rPr lang="fr-CH" sz="1200" dirty="0" smtClean="0"/>
              <a:t> :  </a:t>
            </a:r>
            <a:r>
              <a:rPr lang="fr-CH" sz="1200" dirty="0" err="1" smtClean="0"/>
              <a:t>polychlorination</a:t>
            </a:r>
            <a:r>
              <a:rPr lang="fr-CH" sz="1200" dirty="0" smtClean="0"/>
              <a:t> et </a:t>
            </a:r>
            <a:r>
              <a:rPr lang="fr-CH" sz="1200" dirty="0" err="1" smtClean="0"/>
              <a:t>regioselectivity</a:t>
            </a:r>
            <a:r>
              <a:rPr lang="fr-CH" sz="1200" dirty="0" smtClean="0"/>
              <a:t> issues !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96382"/>
              </p:ext>
            </p:extLst>
          </p:nvPr>
        </p:nvGraphicFramePr>
        <p:xfrm>
          <a:off x="645055" y="3786615"/>
          <a:ext cx="36417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8" name="CS ChemDraw Drawing" r:id="rId3" imgW="4030654" imgH="615330" progId="ChemDraw.Document.6.0">
                  <p:embed/>
                </p:oleObj>
              </mc:Choice>
              <mc:Fallback>
                <p:oleObj name="CS ChemDraw Drawing" r:id="rId3" imgW="4030654" imgH="61533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5" y="3786615"/>
                        <a:ext cx="36417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453289"/>
              </p:ext>
            </p:extLst>
          </p:nvPr>
        </p:nvGraphicFramePr>
        <p:xfrm>
          <a:off x="645055" y="4736618"/>
          <a:ext cx="27447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9" name="CS ChemDraw Drawing" r:id="rId5" imgW="3038455" imgH="693090" progId="ChemDraw.Document.6.0">
                  <p:embed/>
                </p:oleObj>
              </mc:Choice>
              <mc:Fallback>
                <p:oleObj name="CS ChemDraw Drawing" r:id="rId5" imgW="3038455" imgH="69309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5" y="4736618"/>
                        <a:ext cx="27447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1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8) Conclusion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37285" y="4930902"/>
            <a:ext cx="3069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i="1" dirty="0" err="1" smtClean="0">
                <a:solidFill>
                  <a:srgbClr val="C00000"/>
                </a:solidFill>
              </a:rPr>
              <a:t>Thank</a:t>
            </a:r>
            <a:r>
              <a:rPr lang="fr-CH" b="1" i="1" dirty="0" smtClean="0">
                <a:solidFill>
                  <a:srgbClr val="C00000"/>
                </a:solidFill>
              </a:rPr>
              <a:t> </a:t>
            </a:r>
            <a:r>
              <a:rPr lang="fr-CH" b="1" i="1" dirty="0" err="1" smtClean="0">
                <a:solidFill>
                  <a:srgbClr val="C00000"/>
                </a:solidFill>
              </a:rPr>
              <a:t>you</a:t>
            </a:r>
            <a:r>
              <a:rPr lang="fr-CH" b="1" i="1" dirty="0" smtClean="0">
                <a:solidFill>
                  <a:srgbClr val="C00000"/>
                </a:solidFill>
              </a:rPr>
              <a:t> for </a:t>
            </a:r>
            <a:r>
              <a:rPr lang="fr-CH" b="1" i="1" dirty="0" err="1" smtClean="0">
                <a:solidFill>
                  <a:srgbClr val="C00000"/>
                </a:solidFill>
              </a:rPr>
              <a:t>your</a:t>
            </a:r>
            <a:r>
              <a:rPr lang="fr-CH" b="1" i="1" dirty="0" smtClean="0">
                <a:solidFill>
                  <a:srgbClr val="C00000"/>
                </a:solidFill>
              </a:rPr>
              <a:t> attention !</a:t>
            </a:r>
          </a:p>
          <a:p>
            <a:pPr algn="ctr"/>
            <a:endParaRPr lang="fr-CH" b="1" i="1" dirty="0" smtClean="0">
              <a:solidFill>
                <a:srgbClr val="C00000"/>
              </a:solidFill>
            </a:endParaRPr>
          </a:p>
          <a:p>
            <a:pPr algn="ctr"/>
            <a:r>
              <a:rPr lang="fr-CH" b="1" i="1" dirty="0" smtClean="0">
                <a:solidFill>
                  <a:srgbClr val="C00000"/>
                </a:solidFill>
              </a:rPr>
              <a:t>Questions / discussion ?</a:t>
            </a:r>
            <a:endParaRPr lang="fr-CH" b="1" i="1" dirty="0">
              <a:solidFill>
                <a:srgbClr val="C0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06477" y="1461270"/>
            <a:ext cx="2731045" cy="2898459"/>
          </a:xfrm>
          <a:prstGeom prst="roundRect">
            <a:avLst>
              <a:gd name="adj" fmla="val 8406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extBox 10"/>
          <p:cNvSpPr txBox="1"/>
          <p:nvPr/>
        </p:nvSpPr>
        <p:spPr>
          <a:xfrm>
            <a:off x="1295464" y="954384"/>
            <a:ext cx="16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Gases</a:t>
            </a:r>
            <a:r>
              <a:rPr lang="fr-CH" sz="1400" b="1" dirty="0" smtClean="0">
                <a:cs typeface="Arial" panose="020B0604020202020204" pitchFamily="34" charset="0"/>
              </a:rPr>
              <a:t> as </a:t>
            </a:r>
            <a:r>
              <a:rPr lang="fr-CH" sz="1400" b="1" dirty="0" err="1" smtClean="0">
                <a:cs typeface="Arial" panose="020B0604020202020204" pitchFamily="34" charset="0"/>
              </a:rPr>
              <a:t>synthons</a:t>
            </a:r>
            <a:r>
              <a:rPr lang="fr-CH" sz="1400" b="1" dirty="0" smtClean="0">
                <a:cs typeface="Arial" panose="020B0604020202020204" pitchFamily="34" charset="0"/>
              </a:rPr>
              <a:t>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84185" y="1602922"/>
            <a:ext cx="2775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 smtClean="0">
                <a:cs typeface="Arial" panose="020B0604020202020204" pitchFamily="34" charset="0"/>
              </a:rPr>
              <a:t>Advantages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endParaRPr lang="fr-CH" sz="1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5809" y="2180459"/>
            <a:ext cx="26123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Cheap (</a:t>
            </a:r>
            <a:r>
              <a:rPr lang="fr-CH" sz="1400" dirty="0" err="1" smtClean="0">
                <a:cs typeface="Arial" panose="020B0604020202020204" pitchFamily="34" charset="0"/>
              </a:rPr>
              <a:t>price</a:t>
            </a:r>
            <a:r>
              <a:rPr lang="fr-CH" sz="1400" dirty="0" smtClean="0">
                <a:cs typeface="Arial" panose="020B0604020202020204" pitchFamily="34" charset="0"/>
              </a:rPr>
              <a:t> per mol)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No by-</a:t>
            </a:r>
            <a:r>
              <a:rPr lang="fr-CH" sz="1400" dirty="0" err="1" smtClean="0">
                <a:cs typeface="Arial" panose="020B0604020202020204" pitchFamily="34" charset="0"/>
              </a:rPr>
              <a:t>products</a:t>
            </a:r>
            <a:r>
              <a:rPr lang="fr-CH" sz="1400" dirty="0" smtClean="0">
                <a:cs typeface="Arial" panose="020B0604020202020204" pitchFamily="34" charset="0"/>
              </a:rPr>
              <a:t> in </a:t>
            </a:r>
            <a:r>
              <a:rPr lang="fr-CH" sz="1400" dirty="0" err="1" smtClean="0">
                <a:cs typeface="Arial" panose="020B0604020202020204" pitchFamily="34" charset="0"/>
              </a:rPr>
              <a:t>most</a:t>
            </a:r>
            <a:r>
              <a:rPr lang="fr-CH" sz="1400" dirty="0" smtClean="0">
                <a:cs typeface="Arial" panose="020B0604020202020204" pitchFamily="34" charset="0"/>
              </a:rPr>
              <a:t> cases</a:t>
            </a:r>
            <a:endParaRPr lang="fr-CH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Atom-economic</a:t>
            </a:r>
            <a:endParaRPr lang="fr-CH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1400" dirty="0" smtClean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5807" y="3312571"/>
            <a:ext cx="22491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b="1" dirty="0" smtClean="0">
                <a:cs typeface="Arial" panose="020B0604020202020204" pitchFamily="34" charset="0"/>
              </a:rPr>
              <a:t>Unique transformations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b="1" dirty="0" err="1" smtClean="0">
                <a:cs typeface="Arial" panose="020B0604020202020204" pitchFamily="34" charset="0"/>
              </a:rPr>
              <a:t>Usefull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products</a:t>
            </a:r>
            <a:endParaRPr lang="fr-CH" sz="14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10940" y="4049486"/>
            <a:ext cx="2731045" cy="1877785"/>
          </a:xfrm>
          <a:prstGeom prst="roundRect">
            <a:avLst>
              <a:gd name="adj" fmla="val 8406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833850" y="4049486"/>
            <a:ext cx="2731045" cy="1877785"/>
          </a:xfrm>
          <a:prstGeom prst="roundRect">
            <a:avLst>
              <a:gd name="adj" fmla="val 8406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59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1) Introduction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4" y="745630"/>
            <a:ext cx="221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cs typeface="Arial" panose="020B0604020202020204" pitchFamily="34" charset="0"/>
              </a:rPr>
              <a:t>Scope of </a:t>
            </a:r>
            <a:r>
              <a:rPr lang="fr-CH" sz="1400" b="1" dirty="0" err="1">
                <a:cs typeface="Arial" panose="020B0604020202020204" pitchFamily="34" charset="0"/>
              </a:rPr>
              <a:t>this</a:t>
            </a:r>
            <a:r>
              <a:rPr lang="fr-CH" sz="1400" b="1" dirty="0">
                <a:cs typeface="Arial" panose="020B0604020202020204" pitchFamily="34" charset="0"/>
              </a:rPr>
              <a:t> </a:t>
            </a:r>
            <a:r>
              <a:rPr lang="fr-CH" sz="1400" b="1" dirty="0" err="1">
                <a:cs typeface="Arial" panose="020B0604020202020204" pitchFamily="34" charset="0"/>
              </a:rPr>
              <a:t>presentation</a:t>
            </a:r>
            <a:r>
              <a:rPr lang="fr-CH" sz="1400" b="1" dirty="0">
                <a:cs typeface="Arial" panose="020B0604020202020204" pitchFamily="34" charset="0"/>
              </a:rPr>
              <a:t> :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4191" y="1340148"/>
            <a:ext cx="77743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Gases</a:t>
            </a:r>
            <a:r>
              <a:rPr lang="fr-CH" sz="1400" dirty="0" smtClean="0">
                <a:cs typeface="Arial" panose="020B0604020202020204" pitchFamily="34" charset="0"/>
              </a:rPr>
              <a:t> at Standard </a:t>
            </a:r>
            <a:r>
              <a:rPr lang="fr-CH" sz="1400" dirty="0" err="1" smtClean="0">
                <a:cs typeface="Arial" panose="020B0604020202020204" pitchFamily="34" charset="0"/>
              </a:rPr>
              <a:t>Temperature</a:t>
            </a:r>
            <a:r>
              <a:rPr lang="fr-CH" sz="1400" dirty="0" smtClean="0">
                <a:cs typeface="Arial" panose="020B0604020202020204" pitchFamily="34" charset="0"/>
              </a:rPr>
              <a:t> and Pressure (STP = 0 °C, 1 </a:t>
            </a:r>
            <a:r>
              <a:rPr lang="fr-CH" sz="1400" dirty="0" err="1" smtClean="0">
                <a:cs typeface="Arial" panose="020B0604020202020204" pitchFamily="34" charset="0"/>
              </a:rPr>
              <a:t>atm</a:t>
            </a:r>
            <a:r>
              <a:rPr lang="fr-CH" sz="1400" dirty="0" smtClean="0"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Only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reactions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with</a:t>
            </a:r>
            <a:r>
              <a:rPr lang="fr-CH" sz="1400" dirty="0" smtClean="0">
                <a:cs typeface="Arial" panose="020B0604020202020204" pitchFamily="34" charset="0"/>
              </a:rPr>
              <a:t> incorporation of </a:t>
            </a:r>
            <a:r>
              <a:rPr lang="fr-CH" sz="1400" dirty="0" err="1" smtClean="0">
                <a:cs typeface="Arial" panose="020B0604020202020204" pitchFamily="34" charset="0"/>
              </a:rPr>
              <a:t>atoms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Focus on the </a:t>
            </a:r>
            <a:r>
              <a:rPr lang="fr-CH" sz="1400" dirty="0" err="1" smtClean="0">
                <a:cs typeface="Arial" panose="020B0604020202020204" pitchFamily="34" charset="0"/>
              </a:rPr>
              <a:t>synthesis</a:t>
            </a:r>
            <a:r>
              <a:rPr lang="fr-CH" sz="1400" dirty="0" smtClean="0">
                <a:cs typeface="Arial" panose="020B0604020202020204" pitchFamily="34" charset="0"/>
              </a:rPr>
              <a:t> of «</a:t>
            </a:r>
            <a:r>
              <a:rPr lang="fr-CH" sz="1400" dirty="0" err="1" smtClean="0">
                <a:cs typeface="Arial" panose="020B0604020202020204" pitchFamily="34" charset="0"/>
              </a:rPr>
              <a:t>usefull</a:t>
            </a:r>
            <a:r>
              <a:rPr lang="fr-CH" sz="1400" dirty="0" smtClean="0">
                <a:cs typeface="Arial" panose="020B0604020202020204" pitchFamily="34" charset="0"/>
              </a:rPr>
              <a:t>» </a:t>
            </a:r>
            <a:r>
              <a:rPr lang="fr-CH" sz="1400" dirty="0" err="1" smtClean="0">
                <a:cs typeface="Arial" panose="020B0604020202020204" pitchFamily="34" charset="0"/>
              </a:rPr>
              <a:t>organic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molecules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Not </a:t>
            </a:r>
            <a:r>
              <a:rPr lang="fr-CH" sz="1400" dirty="0" err="1" smtClean="0">
                <a:cs typeface="Arial" panose="020B0604020202020204" pitchFamily="34" charset="0"/>
              </a:rPr>
              <a:t>covered</a:t>
            </a:r>
            <a:r>
              <a:rPr lang="fr-CH" sz="1400" dirty="0" smtClean="0">
                <a:cs typeface="Arial" panose="020B0604020202020204" pitchFamily="34" charset="0"/>
              </a:rPr>
              <a:t> : </a:t>
            </a:r>
            <a:r>
              <a:rPr lang="fr-CH" sz="1400" dirty="0" err="1" smtClean="0">
                <a:cs typeface="Arial" panose="020B0604020202020204" pitchFamily="34" charset="0"/>
              </a:rPr>
              <a:t>common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reactions</a:t>
            </a:r>
            <a:r>
              <a:rPr lang="fr-CH" sz="1400" dirty="0" smtClean="0">
                <a:cs typeface="Arial" panose="020B0604020202020204" pitchFamily="34" charset="0"/>
              </a:rPr>
              <a:t> (</a:t>
            </a:r>
            <a:r>
              <a:rPr lang="fr-CH" sz="1400" dirty="0" err="1" smtClean="0">
                <a:cs typeface="Arial" panose="020B0604020202020204" pitchFamily="34" charset="0"/>
              </a:rPr>
              <a:t>hydrogenation</a:t>
            </a:r>
            <a:r>
              <a:rPr lang="fr-CH" sz="1400" dirty="0" smtClean="0"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cs typeface="Arial" panose="020B0604020202020204" pitchFamily="34" charset="0"/>
              </a:rPr>
              <a:t>ozonolysis</a:t>
            </a:r>
            <a:r>
              <a:rPr lang="fr-CH" sz="1400" dirty="0" smtClean="0">
                <a:cs typeface="Arial" panose="020B0604020202020204" pitchFamily="34" charset="0"/>
              </a:rPr>
              <a:t>, …) and </a:t>
            </a:r>
            <a:r>
              <a:rPr lang="fr-CH" sz="1400" dirty="0" err="1" smtClean="0">
                <a:cs typeface="Arial" panose="020B0604020202020204" pitchFamily="34" charset="0"/>
              </a:rPr>
              <a:t>hydrocarbons</a:t>
            </a:r>
            <a:r>
              <a:rPr lang="fr-CH" sz="1400" dirty="0" smtClean="0">
                <a:cs typeface="Arial" panose="020B0604020202020204" pitchFamily="34" charset="0"/>
              </a:rPr>
              <a:t> (CH</a:t>
            </a:r>
            <a:r>
              <a:rPr lang="fr-CH" sz="1400" baseline="-25000" dirty="0" smtClean="0">
                <a:cs typeface="Arial" panose="020B0604020202020204" pitchFamily="34" charset="0"/>
              </a:rPr>
              <a:t>4</a:t>
            </a:r>
            <a:r>
              <a:rPr lang="fr-CH" sz="1400" dirty="0" smtClean="0"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cs typeface="Arial" panose="020B0604020202020204" pitchFamily="34" charset="0"/>
              </a:rPr>
              <a:t>ethylene</a:t>
            </a:r>
            <a:r>
              <a:rPr lang="fr-CH" sz="1400" dirty="0" smtClean="0">
                <a:cs typeface="Arial" panose="020B0604020202020204" pitchFamily="34" charset="0"/>
              </a:rPr>
              <a:t>, …)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301623" y="3450431"/>
            <a:ext cx="162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Gases</a:t>
            </a:r>
            <a:r>
              <a:rPr lang="fr-CH" sz="1400" b="1" dirty="0" smtClean="0">
                <a:cs typeface="Arial" panose="020B0604020202020204" pitchFamily="34" charset="0"/>
              </a:rPr>
              <a:t> as </a:t>
            </a:r>
            <a:r>
              <a:rPr lang="fr-CH" sz="1400" b="1" dirty="0" err="1" smtClean="0">
                <a:cs typeface="Arial" panose="020B0604020202020204" pitchFamily="34" charset="0"/>
              </a:rPr>
              <a:t>synthons</a:t>
            </a:r>
            <a:r>
              <a:rPr lang="fr-CH" sz="1400" b="1" dirty="0" smtClean="0">
                <a:cs typeface="Arial" panose="020B0604020202020204" pitchFamily="34" charset="0"/>
              </a:rPr>
              <a:t>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1559" y="4262032"/>
            <a:ext cx="2775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 smtClean="0">
                <a:cs typeface="Arial" panose="020B0604020202020204" pitchFamily="34" charset="0"/>
              </a:rPr>
              <a:t>Disadvantages</a:t>
            </a:r>
            <a:endParaRPr lang="fr-CH" sz="1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6347" y="4666420"/>
            <a:ext cx="229870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Not </a:t>
            </a:r>
            <a:r>
              <a:rPr lang="fr-CH" sz="1400" dirty="0" err="1" smtClean="0">
                <a:cs typeface="Arial" panose="020B0604020202020204" pitchFamily="34" charset="0"/>
              </a:rPr>
              <a:t>easy</a:t>
            </a:r>
            <a:r>
              <a:rPr lang="fr-CH" sz="1400" dirty="0" smtClean="0">
                <a:cs typeface="Arial" panose="020B0604020202020204" pitchFamily="34" charset="0"/>
              </a:rPr>
              <a:t> to </a:t>
            </a:r>
            <a:r>
              <a:rPr lang="fr-CH" sz="1400" dirty="0" err="1" smtClean="0">
                <a:cs typeface="Arial" panose="020B0604020202020204" pitchFamily="34" charset="0"/>
              </a:rPr>
              <a:t>handle</a:t>
            </a:r>
            <a:endParaRPr lang="fr-CH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Toxic</a:t>
            </a:r>
            <a:r>
              <a:rPr lang="fr-CH" sz="1400" dirty="0" smtClean="0">
                <a:cs typeface="Arial" panose="020B0604020202020204" pitchFamily="34" charset="0"/>
              </a:rPr>
              <a:t> (few exceptions)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Control of </a:t>
            </a:r>
            <a:r>
              <a:rPr lang="fr-CH" sz="1400" dirty="0" err="1" smtClean="0">
                <a:cs typeface="Arial" panose="020B0604020202020204" pitchFamily="34" charset="0"/>
              </a:rPr>
              <a:t>stoechiometry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1266406" y="4666420"/>
            <a:ext cx="2612382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Cheap (</a:t>
            </a:r>
            <a:r>
              <a:rPr lang="fr-CH" sz="1400" dirty="0" err="1" smtClean="0">
                <a:cs typeface="Arial" panose="020B0604020202020204" pitchFamily="34" charset="0"/>
              </a:rPr>
              <a:t>price</a:t>
            </a:r>
            <a:r>
              <a:rPr lang="fr-CH" sz="1400" dirty="0" smtClean="0">
                <a:cs typeface="Arial" panose="020B0604020202020204" pitchFamily="34" charset="0"/>
              </a:rPr>
              <a:t> per mol)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No by-</a:t>
            </a:r>
            <a:r>
              <a:rPr lang="fr-CH" sz="1400" dirty="0" err="1" smtClean="0">
                <a:cs typeface="Arial" panose="020B0604020202020204" pitchFamily="34" charset="0"/>
              </a:rPr>
              <a:t>products</a:t>
            </a:r>
            <a:r>
              <a:rPr lang="fr-CH" sz="1400" dirty="0" smtClean="0">
                <a:cs typeface="Arial" panose="020B0604020202020204" pitchFamily="34" charset="0"/>
              </a:rPr>
              <a:t> in </a:t>
            </a:r>
            <a:r>
              <a:rPr lang="fr-CH" sz="1400" dirty="0" err="1" smtClean="0">
                <a:cs typeface="Arial" panose="020B0604020202020204" pitchFamily="34" charset="0"/>
              </a:rPr>
              <a:t>most</a:t>
            </a:r>
            <a:r>
              <a:rPr lang="fr-CH" sz="1400" dirty="0" smtClean="0">
                <a:cs typeface="Arial" panose="020B0604020202020204" pitchFamily="34" charset="0"/>
              </a:rPr>
              <a:t> cases</a:t>
            </a:r>
            <a:endParaRPr lang="fr-CH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Atom-economic</a:t>
            </a:r>
            <a:endParaRPr lang="fr-CH" sz="1400" dirty="0" smtClean="0"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8649" y="4262032"/>
            <a:ext cx="2775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 smtClean="0">
                <a:cs typeface="Arial" panose="020B0604020202020204" pitchFamily="34" charset="0"/>
              </a:rPr>
              <a:t>Advantages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endParaRPr lang="fr-CH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2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"/>
          <p:cNvSpPr txBox="1"/>
          <p:nvPr/>
        </p:nvSpPr>
        <p:spPr>
          <a:xfrm>
            <a:off x="344353" y="2435686"/>
            <a:ext cx="48045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1938 :</a:t>
            </a:r>
            <a:r>
              <a:rPr lang="fr-CH" sz="1400" dirty="0" smtClean="0">
                <a:cs typeface="Arial" panose="020B0604020202020204" pitchFamily="34" charset="0"/>
              </a:rPr>
              <a:t>     First </a:t>
            </a:r>
            <a:r>
              <a:rPr lang="fr-CH" sz="1400" dirty="0" err="1" smtClean="0">
                <a:cs typeface="Arial" panose="020B0604020202020204" pitchFamily="34" charset="0"/>
              </a:rPr>
              <a:t>homogeneous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catalytic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hydrogenation</a:t>
            </a:r>
            <a:r>
              <a:rPr lang="fr-CH" sz="1400" dirty="0" smtClean="0">
                <a:cs typeface="Arial" panose="020B0604020202020204" pitchFamily="34" charset="0"/>
              </a:rPr>
              <a:t> (Halpern) :</a:t>
            </a:r>
          </a:p>
          <a:p>
            <a:endParaRPr lang="fr-CH" sz="1400" dirty="0">
              <a:cs typeface="Arial" panose="020B0604020202020204" pitchFamily="34" charset="0"/>
            </a:endParaRPr>
          </a:p>
          <a:p>
            <a:endParaRPr lang="fr-CH" sz="1400" dirty="0" smtClean="0">
              <a:cs typeface="Arial" panose="020B0604020202020204" pitchFamily="34" charset="0"/>
            </a:endParaRPr>
          </a:p>
          <a:p>
            <a:endParaRPr lang="fr-CH" sz="1400" dirty="0">
              <a:cs typeface="Arial" panose="020B0604020202020204" pitchFamily="34" charset="0"/>
            </a:endParaRPr>
          </a:p>
          <a:p>
            <a:endParaRPr lang="fr-CH" sz="1400" dirty="0" smtClean="0">
              <a:cs typeface="Arial" panose="020B0604020202020204" pitchFamily="34" charset="0"/>
            </a:endParaRPr>
          </a:p>
          <a:p>
            <a:endParaRPr lang="fr-CH" sz="1400" dirty="0">
              <a:cs typeface="Arial" panose="020B0604020202020204" pitchFamily="34" charset="0"/>
            </a:endParaRPr>
          </a:p>
          <a:p>
            <a:endParaRPr lang="fr-CH" sz="1400" dirty="0" smtClean="0">
              <a:cs typeface="Arial" panose="020B0604020202020204" pitchFamily="34" charset="0"/>
            </a:endParaRPr>
          </a:p>
          <a:p>
            <a:endParaRPr lang="fr-CH" sz="1400" u="sng" dirty="0"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2) H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 smtClean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20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Hydrogen</a:t>
            </a:r>
            <a:r>
              <a:rPr lang="fr-CH" sz="1400" b="1" dirty="0" smtClean="0">
                <a:cs typeface="Arial" panose="020B0604020202020204" pitchFamily="34" charset="0"/>
              </a:rPr>
              <a:t> : </a:t>
            </a:r>
            <a:r>
              <a:rPr lang="fr-CH" sz="1400" b="1" dirty="0">
                <a:cs typeface="Arial" panose="020B0604020202020204" pitchFamily="34" charset="0"/>
              </a:rPr>
              <a:t>H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  <a:endParaRPr lang="fr-CH" sz="1400" b="1" dirty="0" smtClean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768087"/>
            <a:ext cx="8164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Wilt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J. C.; Collier, S. J. In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Encyclopedia of Reagents for Organic Synthesis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; John Wiley &amp; Sons, Ltd, 2001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Trans. Faraday Soc.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1938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34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1181-1191</a:t>
            </a:r>
            <a:endParaRPr lang="fr-CH" sz="11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H" sz="1100" i="1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Patent 849 548 (1938</a:t>
            </a:r>
            <a:r>
              <a:rPr lang="fr-CH" sz="11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315660"/>
            <a:ext cx="56082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smtClean="0">
                <a:cs typeface="Arial" panose="020B0604020202020204" pitchFamily="34" charset="0"/>
              </a:rPr>
              <a:t>Most </a:t>
            </a:r>
            <a:r>
              <a:rPr lang="fr-CH" sz="1400" dirty="0" err="1" smtClean="0">
                <a:cs typeface="Arial" panose="020B0604020202020204" pitchFamily="34" charset="0"/>
              </a:rPr>
              <a:t>used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gas</a:t>
            </a:r>
            <a:r>
              <a:rPr lang="fr-CH" sz="1400" dirty="0" smtClean="0">
                <a:cs typeface="Arial" panose="020B0604020202020204" pitchFamily="34" charset="0"/>
              </a:rPr>
              <a:t> in </a:t>
            </a:r>
            <a:r>
              <a:rPr lang="fr-CH" sz="1400" dirty="0" err="1" smtClean="0">
                <a:cs typeface="Arial" panose="020B0604020202020204" pitchFamily="34" charset="0"/>
              </a:rPr>
              <a:t>synthetic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chemistry</a:t>
            </a:r>
            <a:r>
              <a:rPr lang="fr-CH" sz="1400" dirty="0" smtClean="0"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>
                <a:cs typeface="Arial" panose="020B0604020202020204" pitchFamily="34" charset="0"/>
              </a:rPr>
              <a:t>Reduction</a:t>
            </a:r>
            <a:r>
              <a:rPr lang="fr-CH" sz="1400" dirty="0">
                <a:cs typeface="Arial" panose="020B0604020202020204" pitchFamily="34" charset="0"/>
              </a:rPr>
              <a:t> of bonds </a:t>
            </a:r>
            <a:r>
              <a:rPr lang="fr-CH" sz="1400" dirty="0" err="1">
                <a:cs typeface="Arial" panose="020B0604020202020204" pitchFamily="34" charset="0"/>
              </a:rPr>
              <a:t>with</a:t>
            </a:r>
            <a:r>
              <a:rPr lang="fr-CH" sz="1400" dirty="0">
                <a:cs typeface="Arial" panose="020B0604020202020204" pitchFamily="34" charset="0"/>
              </a:rPr>
              <a:t> </a:t>
            </a:r>
            <a:r>
              <a:rPr lang="fr-CH" sz="1400" dirty="0" err="1">
                <a:cs typeface="Arial" panose="020B0604020202020204" pitchFamily="34" charset="0"/>
              </a:rPr>
              <a:t>metal</a:t>
            </a:r>
            <a:r>
              <a:rPr lang="fr-CH" sz="1400" dirty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catalysts</a:t>
            </a:r>
            <a:r>
              <a:rPr lang="fr-CH" sz="1400" dirty="0" smtClean="0">
                <a:cs typeface="Arial" panose="020B0604020202020204" pitchFamily="34" charset="0"/>
              </a:rPr>
              <a:t> : </a:t>
            </a:r>
            <a:r>
              <a:rPr lang="fr-CH" sz="1400" dirty="0">
                <a:cs typeface="Arial" panose="020B0604020202020204" pitchFamily="34" charset="0"/>
              </a:rPr>
              <a:t>C=C, C=O, C-X, N-N, NO</a:t>
            </a:r>
            <a:r>
              <a:rPr lang="fr-CH" sz="1400" baseline="-25000" dirty="0">
                <a:cs typeface="Arial" panose="020B0604020202020204" pitchFamily="34" charset="0"/>
              </a:rPr>
              <a:t>2</a:t>
            </a:r>
            <a:r>
              <a:rPr lang="fr-CH" sz="1400" dirty="0">
                <a:cs typeface="Arial" panose="020B0604020202020204" pitchFamily="34" charset="0"/>
              </a:rPr>
              <a:t>, etc.</a:t>
            </a:r>
            <a:endParaRPr lang="fr-CH" sz="1400" u="sng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H" sz="1400" baseline="-25000" dirty="0"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008356" y="3142540"/>
            <a:ext cx="2214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>
                <a:cs typeface="Arial" panose="020B0604020202020204" pitchFamily="34" charset="0"/>
              </a:rPr>
              <a:t>Hydroformylation</a:t>
            </a:r>
            <a:r>
              <a:rPr lang="fr-CH" sz="1400" dirty="0" smtClean="0">
                <a:cs typeface="Arial" panose="020B0604020202020204" pitchFamily="34" charset="0"/>
              </a:rPr>
              <a:t> (</a:t>
            </a:r>
            <a:r>
              <a:rPr lang="fr-CH" sz="1400" dirty="0" err="1" smtClean="0">
                <a:cs typeface="Arial" panose="020B0604020202020204" pitchFamily="34" charset="0"/>
              </a:rPr>
              <a:t>Roelen</a:t>
            </a:r>
            <a:r>
              <a:rPr lang="fr-CH" sz="1400" dirty="0" smtClean="0">
                <a:cs typeface="Arial" panose="020B0604020202020204" pitchFamily="34" charset="0"/>
              </a:rPr>
              <a:t>) :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43527"/>
              </p:ext>
            </p:extLst>
          </p:nvPr>
        </p:nvGraphicFramePr>
        <p:xfrm>
          <a:off x="3298340" y="3114675"/>
          <a:ext cx="3962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7" name="CS ChemDraw Drawing" r:id="rId3" imgW="4390201" imgH="513270" progId="ChemDraw.Document.6.0">
                  <p:embed/>
                </p:oleObj>
              </mc:Choice>
              <mc:Fallback>
                <p:oleObj name="CS ChemDraw Drawing" r:id="rId3" imgW="4390201" imgH="513270" progId="ChemDraw.Document.6.0">
                  <p:embed/>
                  <p:pic>
                    <p:nvPicPr>
                      <p:cNvPr id="0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340" y="3114675"/>
                        <a:ext cx="39624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96814"/>
              </p:ext>
            </p:extLst>
          </p:nvPr>
        </p:nvGraphicFramePr>
        <p:xfrm>
          <a:off x="5142321" y="2255066"/>
          <a:ext cx="24939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8" name="CS ChemDraw Drawing" r:id="rId5" imgW="2764000" imgH="653670" progId="ChemDraw.Document.6.0">
                  <p:embed/>
                </p:oleObj>
              </mc:Choice>
              <mc:Fallback>
                <p:oleObj name="CS ChemDraw Drawing" r:id="rId5" imgW="2764000" imgH="653670" progId="ChemDraw.Document.6.0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321" y="2255066"/>
                        <a:ext cx="24939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652978" y="4635354"/>
            <a:ext cx="1681843" cy="2857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i="1" dirty="0" err="1" smtClean="0"/>
              <a:t>Early</a:t>
            </a:r>
            <a:r>
              <a:rPr lang="fr-CH" sz="1200" i="1" dirty="0" smtClean="0"/>
              <a:t> transition </a:t>
            </a:r>
            <a:r>
              <a:rPr lang="fr-CH" sz="1200" i="1" dirty="0" err="1" smtClean="0"/>
              <a:t>metals</a:t>
            </a:r>
            <a:r>
              <a:rPr lang="fr-CH" sz="1200" i="1" dirty="0" smtClean="0"/>
              <a:t>.</a:t>
            </a:r>
            <a:endParaRPr lang="fr-CH" sz="12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115486" y="5157110"/>
            <a:ext cx="1846490" cy="4517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i="1" dirty="0" err="1"/>
              <a:t>C</a:t>
            </a:r>
            <a:r>
              <a:rPr lang="fr-CH" sz="1200" i="1" dirty="0" err="1" smtClean="0"/>
              <a:t>hemo</a:t>
            </a:r>
            <a:r>
              <a:rPr lang="fr-CH" sz="1200" i="1" dirty="0" smtClean="0"/>
              <a:t>-, </a:t>
            </a:r>
            <a:r>
              <a:rPr lang="fr-CH" sz="1200" i="1" dirty="0" err="1" smtClean="0"/>
              <a:t>diastereo</a:t>
            </a:r>
            <a:r>
              <a:rPr lang="fr-CH" sz="1200" i="1" dirty="0" smtClean="0"/>
              <a:t>- and </a:t>
            </a:r>
            <a:r>
              <a:rPr lang="fr-CH" sz="1200" i="1" dirty="0" err="1" smtClean="0"/>
              <a:t>enantioselectivity</a:t>
            </a:r>
            <a:r>
              <a:rPr lang="fr-CH" sz="1200" i="1" dirty="0" smtClean="0"/>
              <a:t>.</a:t>
            </a:r>
            <a:endParaRPr lang="fr-CH" sz="1200" i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2798552" y="4170571"/>
            <a:ext cx="2350321" cy="4844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i="1" dirty="0" err="1" smtClean="0"/>
              <a:t>Ability</a:t>
            </a:r>
            <a:r>
              <a:rPr lang="fr-CH" sz="1200" i="1" dirty="0" smtClean="0"/>
              <a:t> to </a:t>
            </a:r>
            <a:r>
              <a:rPr lang="fr-CH" sz="1200" i="1" dirty="0" err="1" smtClean="0"/>
              <a:t>reduce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almost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any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unsaturated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functional</a:t>
            </a:r>
            <a:r>
              <a:rPr lang="fr-CH" sz="1200" i="1" dirty="0" smtClean="0"/>
              <a:t> group.</a:t>
            </a:r>
            <a:endParaRPr lang="fr-CH" sz="1200" i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4383993" y="4784433"/>
            <a:ext cx="2833021" cy="3265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i="1" dirty="0" smtClean="0"/>
              <a:t>Applications for </a:t>
            </a:r>
            <a:r>
              <a:rPr lang="fr-CH" sz="1200" i="1" dirty="0" err="1" smtClean="0"/>
              <a:t>energy</a:t>
            </a:r>
            <a:r>
              <a:rPr lang="fr-CH" sz="1200" i="1" dirty="0" smtClean="0"/>
              <a:t> and </a:t>
            </a:r>
            <a:r>
              <a:rPr lang="fr-CH" sz="1200" i="1" dirty="0" err="1" smtClean="0"/>
              <a:t>environment</a:t>
            </a:r>
            <a:r>
              <a:rPr lang="fr-CH" sz="1200" i="1" dirty="0" smtClean="0"/>
              <a:t> ?</a:t>
            </a:r>
            <a:endParaRPr lang="fr-CH" sz="1200" i="1" dirty="0"/>
          </a:p>
        </p:txBody>
      </p:sp>
      <p:sp>
        <p:nvSpPr>
          <p:cNvPr id="27" name="Rectangle 26"/>
          <p:cNvSpPr/>
          <p:nvPr/>
        </p:nvSpPr>
        <p:spPr>
          <a:xfrm>
            <a:off x="7569246" y="4330664"/>
            <a:ext cx="46243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i="1" dirty="0" smtClean="0"/>
              <a:t>etc</a:t>
            </a:r>
            <a:r>
              <a:rPr lang="fr-CH" i="1" dirty="0" smtClean="0"/>
              <a:t>.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344353" y="4016683"/>
            <a:ext cx="2127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Hydrogenation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nowadays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  <a:endParaRPr lang="fr-CH" sz="1400" dirty="0">
              <a:cs typeface="Arial" panose="020B0604020202020204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7013216" y="5309508"/>
            <a:ext cx="1846490" cy="7586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i="1" dirty="0" smtClean="0"/>
              <a:t>Prof. Michael </a:t>
            </a:r>
            <a:r>
              <a:rPr lang="fr-CH" sz="1200" i="1" dirty="0" err="1" smtClean="0"/>
              <a:t>Krische’s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chemistry</a:t>
            </a:r>
            <a:r>
              <a:rPr lang="fr-CH" sz="1200" i="1" dirty="0" smtClean="0"/>
              <a:t> (</a:t>
            </a:r>
            <a:r>
              <a:rPr lang="fr-CH" sz="1200" i="1" dirty="0" err="1" smtClean="0"/>
              <a:t>see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my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previous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seminar</a:t>
            </a:r>
            <a:r>
              <a:rPr lang="fr-CH" sz="1200" i="1" dirty="0" smtClean="0"/>
              <a:t>)</a:t>
            </a:r>
            <a:endParaRPr lang="fr-CH" sz="1200" i="1" dirty="0"/>
          </a:p>
        </p:txBody>
      </p:sp>
    </p:spTree>
    <p:extLst>
      <p:ext uri="{BB962C8B-B14F-4D97-AF65-F5344CB8AC3E}">
        <p14:creationId xmlns:p14="http://schemas.microsoft.com/office/powerpoint/2010/main" val="7317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3" grpId="0" animBg="1"/>
      <p:bldP spid="24" grpId="0" animBg="1"/>
      <p:bldP spid="25" grpId="0" animBg="1"/>
      <p:bldP spid="26" grpId="0" animBg="1"/>
      <p:bldP spid="27" grpId="0"/>
      <p:bldP spid="5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3) O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r>
              <a:rPr lang="fr-CH" dirty="0" smtClean="0">
                <a:cs typeface="Arial" panose="020B0604020202020204" pitchFamily="34" charset="0"/>
              </a:rPr>
              <a:t> / O</a:t>
            </a:r>
            <a:r>
              <a:rPr lang="fr-CH" baseline="-25000" dirty="0" smtClean="0">
                <a:cs typeface="Arial" panose="020B0604020202020204" pitchFamily="34" charset="0"/>
              </a:rPr>
              <a:t>3</a:t>
            </a:r>
            <a:endParaRPr lang="en-US" baseline="-25000" dirty="0" smtClean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051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Oxygen</a:t>
            </a:r>
            <a:r>
              <a:rPr lang="fr-CH" sz="1400" b="1" dirty="0" smtClean="0">
                <a:cs typeface="Arial" panose="020B0604020202020204" pitchFamily="34" charset="0"/>
              </a:rPr>
              <a:t> : O</a:t>
            </a:r>
            <a:r>
              <a:rPr lang="fr-CH" sz="1400" b="1" baseline="-25000" dirty="0" smtClean="0">
                <a:cs typeface="Arial" panose="020B0604020202020204" pitchFamily="34" charset="0"/>
              </a:rPr>
              <a:t>2</a:t>
            </a:r>
            <a:endParaRPr lang="fr-CH" sz="1400" b="1" dirty="0" smtClean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882383"/>
            <a:ext cx="8164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Wasserman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H. H.; DeSimone, R. W.; Chia, K. R. X.;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Banwell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M. G.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; John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Wiley &amp; Sons, Ltd, 2001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Triplet and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singlet states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en.wikipedia.org/wiki/Singlet_oxygen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(June 24, 2017)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Sensitization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www.picoquant.com/applications/category/life-science/singlet-oxygen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(June 24, 2017)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79" y="1168708"/>
            <a:ext cx="38178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Reactive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species</a:t>
            </a:r>
            <a:r>
              <a:rPr lang="fr-CH" sz="1400" dirty="0" smtClean="0">
                <a:cs typeface="Arial" panose="020B0604020202020204" pitchFamily="34" charset="0"/>
              </a:rPr>
              <a:t> : singlet </a:t>
            </a:r>
            <a:r>
              <a:rPr lang="fr-CH" sz="1400" dirty="0" err="1" smtClean="0">
                <a:cs typeface="Arial" panose="020B0604020202020204" pitchFamily="34" charset="0"/>
              </a:rPr>
              <a:t>oxygen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baseline="30000" dirty="0" smtClean="0">
                <a:cs typeface="Arial" panose="020B0604020202020204" pitchFamily="34" charset="0"/>
              </a:rPr>
              <a:t>1</a:t>
            </a:r>
            <a:r>
              <a:rPr lang="fr-CH" sz="1400" dirty="0" smtClean="0">
                <a:cs typeface="Arial" panose="020B0604020202020204" pitchFamily="34" charset="0"/>
              </a:rPr>
              <a:t>O</a:t>
            </a:r>
            <a:r>
              <a:rPr lang="fr-CH" sz="1400" baseline="-25000" dirty="0" smtClean="0">
                <a:cs typeface="Arial" panose="020B0604020202020204" pitchFamily="34" charset="0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Lifetime</a:t>
            </a:r>
            <a:r>
              <a:rPr lang="fr-CH" sz="1400" dirty="0" smtClean="0">
                <a:cs typeface="Arial" panose="020B0604020202020204" pitchFamily="34" charset="0"/>
              </a:rPr>
              <a:t> : 2-1000 </a:t>
            </a:r>
            <a:r>
              <a:rPr lang="el-GR" sz="1400" dirty="0" smtClean="0">
                <a:cs typeface="Arial" panose="020B0604020202020204" pitchFamily="34" charset="0"/>
              </a:rPr>
              <a:t>μ</a:t>
            </a:r>
            <a:r>
              <a:rPr lang="fr-CH" sz="1400" dirty="0" smtClean="0">
                <a:cs typeface="Arial" panose="020B0604020202020204" pitchFamily="34" charset="0"/>
              </a:rPr>
              <a:t>s </a:t>
            </a:r>
            <a:r>
              <a:rPr lang="fr-CH" sz="1400" dirty="0" err="1" smtClean="0">
                <a:cs typeface="Arial" panose="020B0604020202020204" pitchFamily="34" charset="0"/>
              </a:rPr>
              <a:t>depending</a:t>
            </a:r>
            <a:r>
              <a:rPr lang="fr-CH" sz="1400" dirty="0" smtClean="0">
                <a:cs typeface="Arial" panose="020B0604020202020204" pitchFamily="34" charset="0"/>
              </a:rPr>
              <a:t> on the </a:t>
            </a:r>
            <a:r>
              <a:rPr lang="fr-CH" sz="1400" dirty="0" err="1" smtClean="0">
                <a:cs typeface="Arial" panose="020B0604020202020204" pitchFamily="34" charset="0"/>
              </a:rPr>
              <a:t>solvent</a:t>
            </a:r>
            <a:endParaRPr lang="fr-CH" sz="1400" baseline="-25000" dirty="0">
              <a:cs typeface="Arial" panose="020B0604020202020204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06" y="813359"/>
            <a:ext cx="1813151" cy="23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11" y="813359"/>
            <a:ext cx="2038305" cy="237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010095" y="3190319"/>
            <a:ext cx="928972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CH" sz="1200" b="1" dirty="0" smtClean="0">
                <a:cs typeface="Arial" panose="020B0604020202020204" pitchFamily="34" charset="0"/>
              </a:rPr>
              <a:t>triplet state</a:t>
            </a:r>
            <a:endParaRPr lang="fr-CH" sz="1200" b="1" baseline="-25000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73177" y="3190319"/>
            <a:ext cx="956224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CH" sz="1200" b="1" dirty="0" smtClean="0">
                <a:cs typeface="Arial" panose="020B0604020202020204" pitchFamily="34" charset="0"/>
              </a:rPr>
              <a:t>singlet state</a:t>
            </a:r>
            <a:endParaRPr lang="fr-CH" sz="1200" b="1" baseline="-25000" dirty="0">
              <a:cs typeface="Arial" panose="020B0604020202020204" pitchFamily="34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9" y="3163673"/>
            <a:ext cx="4095947" cy="22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0"/>
          <p:cNvSpPr txBox="1"/>
          <p:nvPr/>
        </p:nvSpPr>
        <p:spPr>
          <a:xfrm>
            <a:off x="301624" y="2563544"/>
            <a:ext cx="365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Photosensitized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generation</a:t>
            </a:r>
            <a:r>
              <a:rPr lang="fr-CH" sz="1400" u="sng" dirty="0" smtClean="0">
                <a:cs typeface="Arial" panose="020B0604020202020204" pitchFamily="34" charset="0"/>
              </a:rPr>
              <a:t> of </a:t>
            </a:r>
            <a:r>
              <a:rPr lang="fr-CH" sz="1400" u="sng" baseline="30000" dirty="0" smtClean="0">
                <a:cs typeface="Arial" panose="020B0604020202020204" pitchFamily="34" charset="0"/>
              </a:rPr>
              <a:t>1</a:t>
            </a:r>
            <a:r>
              <a:rPr lang="fr-CH" sz="1400" u="sng" dirty="0" smtClean="0">
                <a:cs typeface="Arial" panose="020B0604020202020204" pitchFamily="34" charset="0"/>
              </a:rPr>
              <a:t>O</a:t>
            </a:r>
            <a:r>
              <a:rPr lang="fr-CH" sz="1400" u="sng" baseline="-25000" dirty="0" smtClean="0">
                <a:cs typeface="Arial" panose="020B0604020202020204" pitchFamily="34" charset="0"/>
              </a:rPr>
              <a:t>2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«</a:t>
            </a:r>
            <a:r>
              <a:rPr lang="fr-CH" sz="1400" u="sng" dirty="0" err="1" smtClean="0">
                <a:cs typeface="Arial" panose="020B0604020202020204" pitchFamily="34" charset="0"/>
              </a:rPr>
              <a:t>dyes</a:t>
            </a:r>
            <a:r>
              <a:rPr lang="fr-CH" sz="1400" u="sng" dirty="0" smtClean="0">
                <a:cs typeface="Arial" panose="020B0604020202020204" pitchFamily="34" charset="0"/>
              </a:rPr>
              <a:t>» </a:t>
            </a:r>
            <a:r>
              <a:rPr lang="fr-CH" sz="1400" u="sng" dirty="0" smtClean="0">
                <a:cs typeface="Arial" panose="020B0604020202020204" pitchFamily="34" charset="0"/>
              </a:rPr>
              <a:t>:</a:t>
            </a:r>
            <a:endParaRPr lang="fr-CH" sz="1400" u="sng" dirty="0" smtClean="0"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314" y="5318364"/>
            <a:ext cx="556306" cy="361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CH" sz="1300" b="1" dirty="0" smtClean="0">
                <a:cs typeface="Arial" panose="020B0604020202020204" pitchFamily="34" charset="0"/>
              </a:rPr>
              <a:t>= </a:t>
            </a:r>
            <a:r>
              <a:rPr lang="fr-CH" sz="1300" b="1" dirty="0" err="1" smtClean="0">
                <a:cs typeface="Arial" panose="020B0604020202020204" pitchFamily="34" charset="0"/>
              </a:rPr>
              <a:t>dye</a:t>
            </a:r>
            <a:endParaRPr lang="fr-CH" sz="1300" b="1" baseline="-25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3) 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O</a:t>
            </a:r>
            <a:r>
              <a:rPr lang="fr-CH" baseline="-25000" dirty="0">
                <a:cs typeface="Arial" panose="020B0604020202020204" pitchFamily="34" charset="0"/>
              </a:rPr>
              <a:t>3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01624" y="745630"/>
            <a:ext cx="3667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>
                <a:cs typeface="Arial" panose="020B0604020202020204" pitchFamily="34" charset="0"/>
              </a:rPr>
              <a:t>Singlet </a:t>
            </a:r>
            <a:r>
              <a:rPr lang="fr-CH" sz="1400" u="sng" dirty="0" err="1">
                <a:cs typeface="Arial" panose="020B0604020202020204" pitchFamily="34" charset="0"/>
              </a:rPr>
              <a:t>oxygen</a:t>
            </a:r>
            <a:r>
              <a:rPr lang="fr-CH" sz="1400" u="sng" dirty="0">
                <a:cs typeface="Arial" panose="020B0604020202020204" pitchFamily="34" charset="0"/>
              </a:rPr>
              <a:t> </a:t>
            </a:r>
            <a:r>
              <a:rPr lang="fr-CH" sz="1400" u="sng" dirty="0" err="1">
                <a:cs typeface="Arial" panose="020B0604020202020204" pitchFamily="34" charset="0"/>
              </a:rPr>
              <a:t>ene</a:t>
            </a:r>
            <a:r>
              <a:rPr lang="fr-CH" sz="1400" u="sng" dirty="0">
                <a:cs typeface="Arial" panose="020B0604020202020204" pitchFamily="34" charset="0"/>
              </a:rPr>
              <a:t> </a:t>
            </a:r>
            <a:r>
              <a:rPr lang="fr-CH" sz="1400" u="sng" dirty="0" err="1">
                <a:cs typeface="Arial" panose="020B0604020202020204" pitchFamily="34" charset="0"/>
              </a:rPr>
              <a:t>reaction</a:t>
            </a:r>
            <a:r>
              <a:rPr lang="fr-CH" sz="1400" u="sng" dirty="0">
                <a:cs typeface="Arial" panose="020B0604020202020204" pitchFamily="34" charset="0"/>
              </a:rPr>
              <a:t> (</a:t>
            </a:r>
            <a:r>
              <a:rPr lang="fr-CH" sz="1400" u="sng" dirty="0" err="1">
                <a:cs typeface="Arial" panose="020B0604020202020204" pitchFamily="34" charset="0"/>
              </a:rPr>
              <a:t>Schenck</a:t>
            </a:r>
            <a:r>
              <a:rPr lang="fr-CH" sz="1400" u="sng" dirty="0">
                <a:cs typeface="Arial" panose="020B0604020202020204" pitchFamily="34" charset="0"/>
              </a:rPr>
              <a:t> </a:t>
            </a:r>
            <a:r>
              <a:rPr lang="fr-CH" sz="1400" u="sng" dirty="0" err="1">
                <a:cs typeface="Arial" panose="020B0604020202020204" pitchFamily="34" charset="0"/>
              </a:rPr>
              <a:t>reaction</a:t>
            </a:r>
            <a:r>
              <a:rPr lang="fr-CH" sz="1400" u="sng" dirty="0">
                <a:cs typeface="Arial" panose="020B0604020202020204" pitchFamily="34" charset="0"/>
              </a:rPr>
              <a:t>) :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83633"/>
              </p:ext>
            </p:extLst>
          </p:nvPr>
        </p:nvGraphicFramePr>
        <p:xfrm>
          <a:off x="669985" y="3167000"/>
          <a:ext cx="60213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5" name="CS ChemDraw Drawing" r:id="rId3" imgW="6679307" imgH="1008450" progId="ChemDraw.Document.6.0">
                  <p:embed/>
                </p:oleObj>
              </mc:Choice>
              <mc:Fallback>
                <p:oleObj name="CS ChemDraw Drawing" r:id="rId3" imgW="6679307" imgH="100845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85" y="3167000"/>
                        <a:ext cx="602138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1"/>
          <p:cNvSpPr txBox="1"/>
          <p:nvPr/>
        </p:nvSpPr>
        <p:spPr>
          <a:xfrm>
            <a:off x="301625" y="5727267"/>
            <a:ext cx="8540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Schenck, G. O.; Schulte-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</a:rPr>
              <a:t>Elte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K.-H.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Justus Liebigs Ann. Chem.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1958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618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(1), 185–193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Foote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C. S.; Lin, J. W.-P.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Tetrahedron Letters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1968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(29), 3267–3270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Jefford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C. W.;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Barchietto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G.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Tetrahedron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Letters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1977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(51), 4531–4534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198826"/>
              </p:ext>
            </p:extLst>
          </p:nvPr>
        </p:nvGraphicFramePr>
        <p:xfrm>
          <a:off x="669985" y="4407291"/>
          <a:ext cx="56705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6" name="CS ChemDraw Drawing" r:id="rId5" imgW="6287614" imgH="1003860" progId="ChemDraw.Document.6.0">
                  <p:embed/>
                </p:oleObj>
              </mc:Choice>
              <mc:Fallback>
                <p:oleObj name="CS ChemDraw Drawing" r:id="rId5" imgW="6287614" imgH="100386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85" y="4407291"/>
                        <a:ext cx="56705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958414"/>
              </p:ext>
            </p:extLst>
          </p:nvPr>
        </p:nvGraphicFramePr>
        <p:xfrm>
          <a:off x="669985" y="1329454"/>
          <a:ext cx="30543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7" name="CS ChemDraw Drawing" r:id="rId7" imgW="3382875" imgH="788940" progId="ChemDraw.Document.6.0">
                  <p:embed/>
                </p:oleObj>
              </mc:Choice>
              <mc:Fallback>
                <p:oleObj name="CS ChemDraw Drawing" r:id="rId7" imgW="3382875" imgH="7889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85" y="1329454"/>
                        <a:ext cx="30543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0"/>
          <p:cNvSpPr txBox="1"/>
          <p:nvPr/>
        </p:nvSpPr>
        <p:spPr>
          <a:xfrm>
            <a:off x="301624" y="2563544"/>
            <a:ext cx="162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1,2-Cycloadditions :</a:t>
            </a:r>
          </a:p>
        </p:txBody>
      </p:sp>
    </p:spTree>
    <p:extLst>
      <p:ext uri="{BB962C8B-B14F-4D97-AF65-F5344CB8AC3E}">
        <p14:creationId xmlns:p14="http://schemas.microsoft.com/office/powerpoint/2010/main" val="32920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3) 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O</a:t>
            </a:r>
            <a:r>
              <a:rPr lang="fr-CH" baseline="-25000" dirty="0">
                <a:cs typeface="Arial" panose="020B0604020202020204" pitchFamily="34" charset="0"/>
              </a:rPr>
              <a:t>3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5" y="5580315"/>
            <a:ext cx="8540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Schenck, G. O. </a:t>
            </a:r>
            <a:r>
              <a:rPr lang="de-DE" sz="1100" i="1" dirty="0" smtClean="0">
                <a:solidFill>
                  <a:schemeClr val="accent1">
                    <a:lumMod val="50000"/>
                  </a:schemeClr>
                </a:solidFill>
              </a:rPr>
              <a:t>Angewandte Chemie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 smtClean="0">
                <a:solidFill>
                  <a:schemeClr val="accent1">
                    <a:lumMod val="50000"/>
                  </a:schemeClr>
                </a:solidFill>
              </a:rPr>
              <a:t>1952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 smtClean="0">
                <a:solidFill>
                  <a:schemeClr val="accent1">
                    <a:lumMod val="50000"/>
                  </a:schemeClr>
                </a:solidFill>
              </a:rPr>
              <a:t>64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 (1), 12–23.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Meyers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A. I.; Nolen, R. L.;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Collington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E. W.;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Narwid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T. A.; Strickland, R. C.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J. Org. Chem.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1973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</a:rPr>
              <a:t>38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 (11), 1974–1982.</a:t>
            </a:r>
          </a:p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Foote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C. S.;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Mazur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S.; Burns, P. A.;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Lerdal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D.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J. Am.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Soc.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1973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95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(2), 586–588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Chaudhari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M. B.;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Sutar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Y.;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Malpathak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S.;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Hazra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A.;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Gnanaprakasam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B.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Org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Lett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 smtClean="0">
                <a:solidFill>
                  <a:schemeClr val="accent1">
                    <a:lumMod val="50000"/>
                  </a:schemeClr>
                </a:solidFill>
              </a:rPr>
              <a:t>2017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 (ASAP)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01624" y="745630"/>
            <a:ext cx="162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1,4-Cycloadditions :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63946"/>
              </p:ext>
            </p:extLst>
          </p:nvPr>
        </p:nvGraphicFramePr>
        <p:xfrm>
          <a:off x="581025" y="1210589"/>
          <a:ext cx="34353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8" name="CS ChemDraw Drawing" r:id="rId3" imgW="3811306" imgH="869670" progId="ChemDraw.Document.6.0">
                  <p:embed/>
                </p:oleObj>
              </mc:Choice>
              <mc:Fallback>
                <p:oleObj name="CS ChemDraw Drawing" r:id="rId3" imgW="3811306" imgH="8696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210589"/>
                        <a:ext cx="34353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81963"/>
              </p:ext>
            </p:extLst>
          </p:nvPr>
        </p:nvGraphicFramePr>
        <p:xfrm>
          <a:off x="581025" y="2293042"/>
          <a:ext cx="58483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9" name="CS ChemDraw Drawing" r:id="rId5" imgW="6479679" imgH="830250" progId="ChemDraw.Document.6.0">
                  <p:embed/>
                </p:oleObj>
              </mc:Choice>
              <mc:Fallback>
                <p:oleObj name="CS ChemDraw Drawing" r:id="rId5" imgW="6479679" imgH="83025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2293042"/>
                        <a:ext cx="584835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42498"/>
              </p:ext>
            </p:extLst>
          </p:nvPr>
        </p:nvGraphicFramePr>
        <p:xfrm>
          <a:off x="581025" y="3311765"/>
          <a:ext cx="76168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0" name="CS ChemDraw Drawing" r:id="rId7" imgW="8447327" imgH="901800" progId="ChemDraw.Document.6.0">
                  <p:embed/>
                </p:oleObj>
              </mc:Choice>
              <mc:Fallback>
                <p:oleObj name="CS ChemDraw Drawing" r:id="rId7" imgW="8447327" imgH="90180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311765"/>
                        <a:ext cx="76168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0"/>
          <p:cNvSpPr txBox="1"/>
          <p:nvPr/>
        </p:nvSpPr>
        <p:spPr>
          <a:xfrm>
            <a:off x="301625" y="4261719"/>
            <a:ext cx="1445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>
                <a:cs typeface="Arial" panose="020B0604020202020204" pitchFamily="34" charset="0"/>
              </a:rPr>
              <a:t>α</a:t>
            </a:r>
            <a:r>
              <a:rPr lang="fr-CH" sz="1400" u="sng" dirty="0" smtClean="0">
                <a:cs typeface="Arial" panose="020B0604020202020204" pitchFamily="34" charset="0"/>
              </a:rPr>
              <a:t>-Hydroxylation :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986720"/>
              </p:ext>
            </p:extLst>
          </p:nvPr>
        </p:nvGraphicFramePr>
        <p:xfrm>
          <a:off x="655638" y="4656138"/>
          <a:ext cx="55181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1" name="CS ChemDraw Drawing" r:id="rId9" imgW="6107706" imgH="831600" progId="ChemDraw.Document.6.0">
                  <p:embed/>
                </p:oleObj>
              </mc:Choice>
              <mc:Fallback>
                <p:oleObj name="CS ChemDraw Drawing" r:id="rId9" imgW="6107706" imgH="831600" progId="ChemDraw.Document.6.0">
                  <p:embed/>
                  <p:pic>
                    <p:nvPicPr>
                      <p:cNvPr id="0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656138"/>
                        <a:ext cx="55181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6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cs typeface="Arial" panose="020B0604020202020204" pitchFamily="34" charset="0"/>
              </a:rPr>
              <a:t>3) O</a:t>
            </a:r>
            <a:r>
              <a:rPr lang="fr-CH" baseline="-25000" dirty="0">
                <a:cs typeface="Arial" panose="020B0604020202020204" pitchFamily="34" charset="0"/>
              </a:rPr>
              <a:t>2</a:t>
            </a:r>
            <a:r>
              <a:rPr lang="fr-CH" dirty="0">
                <a:cs typeface="Arial" panose="020B0604020202020204" pitchFamily="34" charset="0"/>
              </a:rPr>
              <a:t> / O</a:t>
            </a:r>
            <a:r>
              <a:rPr lang="fr-CH" baseline="-25000" dirty="0">
                <a:cs typeface="Arial" panose="020B0604020202020204" pitchFamily="34" charset="0"/>
              </a:rPr>
              <a:t>3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969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>
                <a:cs typeface="Arial" panose="020B0604020202020204" pitchFamily="34" charset="0"/>
              </a:rPr>
              <a:t>Ozone : O</a:t>
            </a:r>
            <a:r>
              <a:rPr lang="fr-CH" sz="1400" b="1" baseline="-25000" dirty="0">
                <a:cs typeface="Arial" panose="020B0604020202020204" pitchFamily="34" charset="0"/>
              </a:rPr>
              <a:t>3</a:t>
            </a:r>
            <a:endParaRPr lang="fr-CH" sz="1400" b="1" dirty="0" smtClean="0"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719103"/>
            <a:ext cx="8164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Berglund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R. A.;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Kreilein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, M. M. In </a:t>
            </a:r>
            <a:r>
              <a:rPr lang="en-US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John Wiley &amp; Sons, Ltd,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2001.</a:t>
            </a:r>
          </a:p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Hoc</a:t>
            </a:r>
            <a:r>
              <a:rPr lang="de-DE" sz="1100" dirty="0" err="1" smtClean="0">
                <a:solidFill>
                  <a:schemeClr val="accent1">
                    <a:lumMod val="50000"/>
                  </a:schemeClr>
                </a:solidFill>
              </a:rPr>
              <a:t>hstetler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A. R.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J. Org. Chem.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accent1">
                    <a:lumMod val="50000"/>
                  </a:schemeClr>
                </a:solidFill>
              </a:rPr>
              <a:t>1975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accent1">
                    <a:lumMod val="50000"/>
                  </a:schemeClr>
                </a:solidFill>
              </a:rPr>
              <a:t>40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</a:rPr>
              <a:t> (11), 1536–1541</a:t>
            </a:r>
            <a:r>
              <a:rPr lang="de-DE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Yang, N.-C. C.;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Libman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J.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J.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Org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1974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39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(12), 1782–1784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217692"/>
            <a:ext cx="51292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Generated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from</a:t>
            </a:r>
            <a:r>
              <a:rPr lang="fr-CH" sz="1400" dirty="0" smtClean="0">
                <a:cs typeface="Arial" panose="020B0604020202020204" pitchFamily="34" charset="0"/>
              </a:rPr>
              <a:t> O</a:t>
            </a:r>
            <a:r>
              <a:rPr lang="fr-CH" sz="1400" baseline="-25000" dirty="0" smtClean="0">
                <a:cs typeface="Arial" panose="020B0604020202020204" pitchFamily="34" charset="0"/>
              </a:rPr>
              <a:t>2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with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 err="1" smtClean="0">
                <a:cs typeface="Arial" panose="020B0604020202020204" pitchFamily="34" charset="0"/>
              </a:rPr>
              <a:t>electrodes</a:t>
            </a:r>
            <a:r>
              <a:rPr lang="fr-CH" sz="1400" dirty="0" smtClean="0">
                <a:cs typeface="Arial" panose="020B0604020202020204" pitchFamily="34" charset="0"/>
              </a:rPr>
              <a:t> (concentration in O</a:t>
            </a:r>
            <a:r>
              <a:rPr lang="fr-CH" sz="1400" baseline="-25000" dirty="0" smtClean="0">
                <a:cs typeface="Arial" panose="020B0604020202020204" pitchFamily="34" charset="0"/>
              </a:rPr>
              <a:t>3</a:t>
            </a:r>
            <a:r>
              <a:rPr lang="fr-CH" sz="1400" dirty="0" smtClean="0">
                <a:cs typeface="Arial" panose="020B0604020202020204" pitchFamily="34" charset="0"/>
              </a:rPr>
              <a:t> ~ 3-4%)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>
                <a:cs typeface="Arial" panose="020B0604020202020204" pitchFamily="34" charset="0"/>
              </a:rPr>
              <a:t>Well</a:t>
            </a:r>
            <a:r>
              <a:rPr lang="fr-CH" sz="1400" dirty="0">
                <a:cs typeface="Arial" panose="020B0604020202020204" pitchFamily="34" charset="0"/>
              </a:rPr>
              <a:t> know application : </a:t>
            </a:r>
            <a:r>
              <a:rPr lang="fr-CH" sz="1400" dirty="0" err="1" smtClean="0">
                <a:cs typeface="Arial" panose="020B0604020202020204" pitchFamily="34" charset="0"/>
              </a:rPr>
              <a:t>ozonolysis</a:t>
            </a:r>
            <a:r>
              <a:rPr lang="fr-CH" sz="1400" dirty="0" smtClean="0">
                <a:cs typeface="Arial" panose="020B0604020202020204" pitchFamily="34" charset="0"/>
              </a:rPr>
              <a:t> of </a:t>
            </a:r>
            <a:r>
              <a:rPr lang="fr-CH" sz="1400" dirty="0" err="1" smtClean="0">
                <a:cs typeface="Arial" panose="020B0604020202020204" pitchFamily="34" charset="0"/>
              </a:rPr>
              <a:t>alkenes</a:t>
            </a:r>
            <a:endParaRPr lang="fr-CH" sz="1400" baseline="-25000" dirty="0" smtClean="0">
              <a:cs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01624" y="2318628"/>
            <a:ext cx="26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Epoxidation</a:t>
            </a:r>
            <a:r>
              <a:rPr lang="fr-CH" sz="1400" u="sng" dirty="0" smtClean="0">
                <a:cs typeface="Arial" panose="020B0604020202020204" pitchFamily="34" charset="0"/>
              </a:rPr>
              <a:t> of </a:t>
            </a:r>
            <a:r>
              <a:rPr lang="fr-CH" sz="1400" u="sng" dirty="0" err="1" smtClean="0">
                <a:cs typeface="Arial" panose="020B0604020202020204" pitchFamily="34" charset="0"/>
              </a:rPr>
              <a:t>hindered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alkenes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92683"/>
              </p:ext>
            </p:extLst>
          </p:nvPr>
        </p:nvGraphicFramePr>
        <p:xfrm>
          <a:off x="601484" y="2894927"/>
          <a:ext cx="35766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2" name="CS ChemDraw Drawing" r:id="rId3" imgW="3959068" imgH="743310" progId="ChemDraw.Document.6.0">
                  <p:embed/>
                </p:oleObj>
              </mc:Choice>
              <mc:Fallback>
                <p:oleObj name="CS ChemDraw Drawing" r:id="rId3" imgW="3959068" imgH="7433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84" y="2894927"/>
                        <a:ext cx="35766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0"/>
          <p:cNvSpPr txBox="1"/>
          <p:nvPr/>
        </p:nvSpPr>
        <p:spPr>
          <a:xfrm>
            <a:off x="301624" y="3952914"/>
            <a:ext cx="179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smtClean="0">
                <a:cs typeface="Arial" panose="020B0604020202020204" pitchFamily="34" charset="0"/>
              </a:rPr>
              <a:t>Ozonation of </a:t>
            </a:r>
            <a:r>
              <a:rPr lang="fr-CH" sz="1400" u="sng" dirty="0" err="1" smtClean="0">
                <a:cs typeface="Arial" panose="020B0604020202020204" pitchFamily="34" charset="0"/>
              </a:rPr>
              <a:t>alkynes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04856"/>
              </p:ext>
            </p:extLst>
          </p:nvPr>
        </p:nvGraphicFramePr>
        <p:xfrm>
          <a:off x="601484" y="4425950"/>
          <a:ext cx="62388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3" name="CS ChemDraw Drawing" r:id="rId5" imgW="6907840" imgH="1070820" progId="ChemDraw.Document.6.0">
                  <p:embed/>
                </p:oleObj>
              </mc:Choice>
              <mc:Fallback>
                <p:oleObj name="CS ChemDraw Drawing" r:id="rId5" imgW="6907840" imgH="107082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84" y="4425950"/>
                        <a:ext cx="62388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543671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78976"/>
            <a:ext cx="9144000" cy="0"/>
          </a:xfrm>
          <a:prstGeom prst="line">
            <a:avLst/>
          </a:prstGeom>
          <a:ln w="19050">
            <a:solidFill>
              <a:srgbClr val="E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886" y="49430"/>
            <a:ext cx="12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cs typeface="Arial" panose="020B0604020202020204" pitchFamily="34" charset="0"/>
              </a:rPr>
              <a:t>4) CO / CO</a:t>
            </a:r>
            <a:r>
              <a:rPr lang="fr-CH" baseline="-25000" dirty="0" smtClean="0">
                <a:cs typeface="Arial" panose="020B0604020202020204" pitchFamily="34" charset="0"/>
              </a:rPr>
              <a:t>2</a:t>
            </a:r>
            <a:endParaRPr lang="en-US" baseline="-250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25" y="745630"/>
            <a:ext cx="1848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 smtClean="0">
                <a:cs typeface="Arial" panose="020B0604020202020204" pitchFamily="34" charset="0"/>
              </a:rPr>
              <a:t>Carbon</a:t>
            </a:r>
            <a:r>
              <a:rPr lang="fr-CH" sz="1400" b="1" dirty="0" smtClean="0">
                <a:cs typeface="Arial" panose="020B0604020202020204" pitchFamily="34" charset="0"/>
              </a:rPr>
              <a:t> </a:t>
            </a:r>
            <a:r>
              <a:rPr lang="fr-CH" sz="1400" b="1" dirty="0" err="1" smtClean="0">
                <a:cs typeface="Arial" panose="020B0604020202020204" pitchFamily="34" charset="0"/>
              </a:rPr>
              <a:t>monoxide</a:t>
            </a:r>
            <a:r>
              <a:rPr lang="fr-CH" sz="1400" b="1" dirty="0" smtClean="0">
                <a:cs typeface="Arial" panose="020B0604020202020204" pitchFamily="34" charset="0"/>
              </a:rPr>
              <a:t> : CO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637815" y="6536917"/>
            <a:ext cx="359228" cy="365125"/>
          </a:xfrm>
        </p:spPr>
        <p:txBody>
          <a:bodyPr/>
          <a:lstStyle/>
          <a:p>
            <a:pPr algn="ctr"/>
            <a:fld id="{34ED6641-A1B4-4AE9-BAEE-BE481538A38E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5563" y="6565591"/>
            <a:ext cx="1418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Mathias </a:t>
            </a:r>
            <a:r>
              <a:rPr lang="fr-CH" sz="1200" dirty="0" err="1" smtClean="0">
                <a:cs typeface="Arial" panose="020B0604020202020204" pitchFamily="34" charset="0"/>
              </a:rPr>
              <a:t>Mamboury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5961326" y="6565591"/>
            <a:ext cx="1051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cs typeface="Arial" panose="020B0604020202020204" pitchFamily="34" charset="0"/>
              </a:rPr>
              <a:t>June</a:t>
            </a:r>
            <a:r>
              <a:rPr lang="fr-CH" sz="1200" dirty="0">
                <a:cs typeface="Arial" panose="020B0604020202020204" pitchFamily="34" charset="0"/>
              </a:rPr>
              <a:t> 28, 2017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3074845" y="6565591"/>
            <a:ext cx="14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>
                <a:cs typeface="Arial" panose="020B0604020202020204" pitchFamily="34" charset="0"/>
              </a:rPr>
              <a:t>LSPN Group </a:t>
            </a:r>
            <a:r>
              <a:rPr lang="fr-CH" sz="1200" dirty="0" err="1" smtClean="0">
                <a:cs typeface="Arial" panose="020B0604020202020204" pitchFamily="34" charset="0"/>
              </a:rPr>
              <a:t>Seminar</a:t>
            </a: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301624" y="5637463"/>
            <a:ext cx="816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Chatani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N.; Murai, S.; Fukuyama, T.;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Ryu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I. In </a:t>
            </a:r>
            <a:r>
              <a:rPr lang="fr-CH" sz="1100" i="1" dirty="0" smtClean="0">
                <a:solidFill>
                  <a:schemeClr val="accent1">
                    <a:lumMod val="50000"/>
                  </a:schemeClr>
                </a:solidFill>
              </a:rPr>
              <a:t>EROS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John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Wiley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&amp; Sons, Ltd, 2001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Murai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S.;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Ryu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I.;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Iriguchi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J.;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Sonoda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N.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J. Am.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Soc.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1984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106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(8), 2440–2442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Ryu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I.;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Kusano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K.;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Ogawa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A.;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Kambe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N.;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Sonoda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N.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J. Am.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Chem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. Soc.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1990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112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(3), 1295–1297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fr-CH" sz="1100" dirty="0" err="1" smtClean="0">
                <a:solidFill>
                  <a:schemeClr val="accent1">
                    <a:lumMod val="50000"/>
                  </a:schemeClr>
                </a:solidFill>
              </a:rPr>
              <a:t>Ryu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I.;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Kusano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K.;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Masumi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N.;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Yamazaki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H.;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Ogawa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A.; </a:t>
            </a:r>
            <a:r>
              <a:rPr lang="fr-CH" sz="1100" dirty="0" err="1">
                <a:solidFill>
                  <a:schemeClr val="accent1">
                    <a:lumMod val="50000"/>
                  </a:schemeClr>
                </a:solidFill>
              </a:rPr>
              <a:t>Sonoda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N.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Tetrahedron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i="1" dirty="0" err="1">
                <a:solidFill>
                  <a:schemeClr val="accent1">
                    <a:lumMod val="50000"/>
                  </a:schemeClr>
                </a:solidFill>
              </a:rPr>
              <a:t>Letters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H" sz="1100" b="1" dirty="0">
                <a:solidFill>
                  <a:schemeClr val="accent1">
                    <a:lumMod val="50000"/>
                  </a:schemeClr>
                </a:solidFill>
              </a:rPr>
              <a:t>1990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CH" sz="1100" i="1" dirty="0">
                <a:solidFill>
                  <a:schemeClr val="accent1">
                    <a:lumMod val="50000"/>
                  </a:schemeClr>
                </a:solidFill>
              </a:rPr>
              <a:t>31</a:t>
            </a:r>
            <a:r>
              <a:rPr lang="fr-CH" sz="1100" dirty="0">
                <a:solidFill>
                  <a:schemeClr val="accent1">
                    <a:lumMod val="50000"/>
                  </a:schemeClr>
                </a:solidFill>
              </a:rPr>
              <a:t> (47), 6887–6890</a:t>
            </a:r>
            <a:r>
              <a:rPr lang="fr-CH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fr-CH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79" y="1250348"/>
            <a:ext cx="7157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 smtClean="0">
                <a:cs typeface="Arial" panose="020B0604020202020204" pitchFamily="34" charset="0"/>
              </a:rPr>
              <a:t>Odorless</a:t>
            </a:r>
            <a:r>
              <a:rPr lang="fr-CH" sz="1400" dirty="0" smtClean="0">
                <a:cs typeface="Arial" panose="020B0604020202020204" pitchFamily="34" charset="0"/>
              </a:rPr>
              <a:t> and </a:t>
            </a:r>
            <a:r>
              <a:rPr lang="fr-CH" sz="1400" dirty="0" err="1" smtClean="0">
                <a:cs typeface="Arial" panose="020B0604020202020204" pitchFamily="34" charset="0"/>
              </a:rPr>
              <a:t>poisonous</a:t>
            </a:r>
            <a:endParaRPr lang="fr-CH" sz="1400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400" dirty="0" err="1">
                <a:cs typeface="Arial" panose="020B0604020202020204" pitchFamily="34" charset="0"/>
              </a:rPr>
              <a:t>Well</a:t>
            </a:r>
            <a:r>
              <a:rPr lang="fr-CH" sz="1400" dirty="0">
                <a:cs typeface="Arial" panose="020B0604020202020204" pitchFamily="34" charset="0"/>
              </a:rPr>
              <a:t> </a:t>
            </a:r>
            <a:r>
              <a:rPr lang="fr-CH" sz="1400" dirty="0" err="1">
                <a:cs typeface="Arial" panose="020B0604020202020204" pitchFamily="34" charset="0"/>
              </a:rPr>
              <a:t>known</a:t>
            </a:r>
            <a:r>
              <a:rPr lang="fr-CH" sz="1400" dirty="0">
                <a:cs typeface="Arial" panose="020B0604020202020204" pitchFamily="34" charset="0"/>
              </a:rPr>
              <a:t> applications : </a:t>
            </a:r>
            <a:r>
              <a:rPr lang="fr-CH" sz="1400" dirty="0" err="1">
                <a:cs typeface="Arial" panose="020B0604020202020204" pitchFamily="34" charset="0"/>
              </a:rPr>
              <a:t>hydroformylation</a:t>
            </a:r>
            <a:r>
              <a:rPr lang="fr-CH" sz="1400" dirty="0">
                <a:cs typeface="Arial" panose="020B0604020202020204" pitchFamily="34" charset="0"/>
              </a:rPr>
              <a:t> </a:t>
            </a:r>
            <a:r>
              <a:rPr lang="fr-CH" sz="1400" dirty="0" smtClean="0">
                <a:cs typeface="Arial" panose="020B0604020202020204" pitchFamily="34" charset="0"/>
              </a:rPr>
              <a:t>, </a:t>
            </a:r>
            <a:r>
              <a:rPr lang="fr-CH" sz="1400" dirty="0" err="1" smtClean="0">
                <a:cs typeface="Arial" panose="020B0604020202020204" pitchFamily="34" charset="0"/>
              </a:rPr>
              <a:t>metal-catalyzed</a:t>
            </a:r>
            <a:r>
              <a:rPr lang="fr-CH" sz="1400" dirty="0" smtClean="0">
                <a:cs typeface="Arial" panose="020B0604020202020204" pitchFamily="34" charset="0"/>
              </a:rPr>
              <a:t> </a:t>
            </a:r>
            <a:r>
              <a:rPr lang="fr-CH" sz="1400" dirty="0">
                <a:cs typeface="Arial" panose="020B0604020202020204" pitchFamily="34" charset="0"/>
              </a:rPr>
              <a:t>CO </a:t>
            </a:r>
            <a:r>
              <a:rPr lang="fr-CH" sz="1400" dirty="0" smtClean="0">
                <a:cs typeface="Arial" panose="020B0604020202020204" pitchFamily="34" charset="0"/>
              </a:rPr>
              <a:t>insertions, </a:t>
            </a:r>
            <a:r>
              <a:rPr lang="fr-CH" sz="1400" dirty="0" err="1" smtClean="0">
                <a:cs typeface="Arial" panose="020B0604020202020204" pitchFamily="34" charset="0"/>
              </a:rPr>
              <a:t>Pausand-Khand</a:t>
            </a:r>
            <a:endParaRPr lang="fr-CH" sz="1400" baseline="-25000" dirty="0">
              <a:cs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01625" y="2253316"/>
            <a:ext cx="2411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Trapping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organolithiums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52160"/>
              </p:ext>
            </p:extLst>
          </p:nvPr>
        </p:nvGraphicFramePr>
        <p:xfrm>
          <a:off x="627063" y="2528888"/>
          <a:ext cx="69453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2" name="CS ChemDraw Drawing" r:id="rId3" imgW="7689874" imgH="1122660" progId="ChemDraw.Document.6.0">
                  <p:embed/>
                </p:oleObj>
              </mc:Choice>
              <mc:Fallback>
                <p:oleObj name="CS ChemDraw Drawing" r:id="rId3" imgW="7689874" imgH="1122660" progId="ChemDraw.Document.6.0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2528888"/>
                        <a:ext cx="6945312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0"/>
          <p:cNvSpPr txBox="1"/>
          <p:nvPr/>
        </p:nvSpPr>
        <p:spPr>
          <a:xfrm>
            <a:off x="301625" y="3891613"/>
            <a:ext cx="1865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u="sng" dirty="0" err="1" smtClean="0">
                <a:cs typeface="Arial" panose="020B0604020202020204" pitchFamily="34" charset="0"/>
              </a:rPr>
              <a:t>Trapping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with</a:t>
            </a:r>
            <a:r>
              <a:rPr lang="fr-CH" sz="1400" u="sng" dirty="0" smtClean="0">
                <a:cs typeface="Arial" panose="020B0604020202020204" pitchFamily="34" charset="0"/>
              </a:rPr>
              <a:t> </a:t>
            </a:r>
            <a:r>
              <a:rPr lang="fr-CH" sz="1400" u="sng" dirty="0" err="1" smtClean="0">
                <a:cs typeface="Arial" panose="020B0604020202020204" pitchFamily="34" charset="0"/>
              </a:rPr>
              <a:t>radicals</a:t>
            </a:r>
            <a:r>
              <a:rPr lang="fr-CH" sz="1400" u="sng" dirty="0" smtClean="0"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246453"/>
              </p:ext>
            </p:extLst>
          </p:nvPr>
        </p:nvGraphicFramePr>
        <p:xfrm>
          <a:off x="626379" y="4412118"/>
          <a:ext cx="68992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3" name="CS ChemDraw Drawing" r:id="rId5" imgW="7630445" imgH="1081620" progId="ChemDraw.Document.6.0">
                  <p:embed/>
                </p:oleObj>
              </mc:Choice>
              <mc:Fallback>
                <p:oleObj name="CS ChemDraw Drawing" r:id="rId5" imgW="7630445" imgH="108162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79" y="4412118"/>
                        <a:ext cx="689927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5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60825</TotalTime>
  <Words>2451</Words>
  <Application>Microsoft Office PowerPoint</Application>
  <PresentationFormat>Affichage à l'écran (4:3)</PresentationFormat>
  <Paragraphs>303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Office Theme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Group Zhu</dc:creator>
  <cp:lastModifiedBy>Mathias</cp:lastModifiedBy>
  <cp:revision>3573</cp:revision>
  <cp:lastPrinted>2017-06-28T16:55:01Z</cp:lastPrinted>
  <dcterms:created xsi:type="dcterms:W3CDTF">2014-06-27T15:15:07Z</dcterms:created>
  <dcterms:modified xsi:type="dcterms:W3CDTF">2017-06-29T13:32:35Z</dcterms:modified>
</cp:coreProperties>
</file>