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58" r:id="rId4"/>
    <p:sldId id="266" r:id="rId5"/>
    <p:sldId id="288" r:id="rId6"/>
    <p:sldId id="259" r:id="rId7"/>
    <p:sldId id="261" r:id="rId8"/>
    <p:sldId id="267" r:id="rId9"/>
    <p:sldId id="269" r:id="rId10"/>
    <p:sldId id="271" r:id="rId11"/>
    <p:sldId id="272" r:id="rId12"/>
    <p:sldId id="270" r:id="rId13"/>
    <p:sldId id="274" r:id="rId14"/>
    <p:sldId id="273" r:id="rId15"/>
    <p:sldId id="275" r:id="rId16"/>
    <p:sldId id="276" r:id="rId17"/>
    <p:sldId id="277" r:id="rId18"/>
    <p:sldId id="279" r:id="rId19"/>
    <p:sldId id="278" r:id="rId20"/>
    <p:sldId id="280" r:id="rId21"/>
    <p:sldId id="283" r:id="rId22"/>
    <p:sldId id="262" r:id="rId23"/>
    <p:sldId id="263" r:id="rId24"/>
    <p:sldId id="260" r:id="rId25"/>
    <p:sldId id="264" r:id="rId26"/>
    <p:sldId id="285" r:id="rId27"/>
    <p:sldId id="282" r:id="rId28"/>
    <p:sldId id="284" r:id="rId29"/>
    <p:sldId id="291" r:id="rId30"/>
    <p:sldId id="293" r:id="rId31"/>
    <p:sldId id="265" r:id="rId32"/>
    <p:sldId id="268" r:id="rId33"/>
    <p:sldId id="286" r:id="rId34"/>
    <p:sldId id="287" r:id="rId35"/>
    <p:sldId id="289" r:id="rId36"/>
    <p:sldId id="290" r:id="rId37"/>
    <p:sldId id="302" r:id="rId38"/>
    <p:sldId id="294" r:id="rId39"/>
    <p:sldId id="296" r:id="rId40"/>
    <p:sldId id="299" r:id="rId41"/>
    <p:sldId id="281" r:id="rId42"/>
    <p:sldId id="298" r:id="rId43"/>
    <p:sldId id="301" r:id="rId44"/>
    <p:sldId id="292" r:id="rId4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00FF"/>
    <a:srgbClr val="C1E8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02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Relationship Id="rId4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63.emf"/><Relationship Id="rId3" Type="http://schemas.openxmlformats.org/officeDocument/2006/relationships/image" Target="../media/image58.emf"/><Relationship Id="rId7" Type="http://schemas.openxmlformats.org/officeDocument/2006/relationships/image" Target="../media/image62.emf"/><Relationship Id="rId12" Type="http://schemas.openxmlformats.org/officeDocument/2006/relationships/image" Target="../media/image67.emf"/><Relationship Id="rId2" Type="http://schemas.openxmlformats.org/officeDocument/2006/relationships/image" Target="../media/image57.emf"/><Relationship Id="rId1" Type="http://schemas.openxmlformats.org/officeDocument/2006/relationships/image" Target="../media/image56.emf"/><Relationship Id="rId6" Type="http://schemas.openxmlformats.org/officeDocument/2006/relationships/image" Target="../media/image61.emf"/><Relationship Id="rId11" Type="http://schemas.openxmlformats.org/officeDocument/2006/relationships/image" Target="../media/image66.emf"/><Relationship Id="rId5" Type="http://schemas.openxmlformats.org/officeDocument/2006/relationships/image" Target="../media/image60.emf"/><Relationship Id="rId10" Type="http://schemas.openxmlformats.org/officeDocument/2006/relationships/image" Target="../media/image65.emf"/><Relationship Id="rId4" Type="http://schemas.openxmlformats.org/officeDocument/2006/relationships/image" Target="../media/image59.emf"/><Relationship Id="rId9" Type="http://schemas.openxmlformats.org/officeDocument/2006/relationships/image" Target="../media/image6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emf"/><Relationship Id="rId1" Type="http://schemas.openxmlformats.org/officeDocument/2006/relationships/image" Target="../media/image73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image" Target="../media/image84.emf"/><Relationship Id="rId1" Type="http://schemas.openxmlformats.org/officeDocument/2006/relationships/image" Target="../media/image83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image" Target="../media/image89.emf"/><Relationship Id="rId1" Type="http://schemas.openxmlformats.org/officeDocument/2006/relationships/image" Target="../media/image88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2" Type="http://schemas.openxmlformats.org/officeDocument/2006/relationships/image" Target="../media/image92.emf"/><Relationship Id="rId1" Type="http://schemas.openxmlformats.org/officeDocument/2006/relationships/image" Target="../media/image91.emf"/><Relationship Id="rId4" Type="http://schemas.openxmlformats.org/officeDocument/2006/relationships/image" Target="../media/image9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image" Target="../media/image102.emf"/><Relationship Id="rId1" Type="http://schemas.openxmlformats.org/officeDocument/2006/relationships/image" Target="../media/image10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6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6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1.e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emf"/><Relationship Id="rId2" Type="http://schemas.openxmlformats.org/officeDocument/2006/relationships/image" Target="../media/image133.emf"/><Relationship Id="rId1" Type="http://schemas.openxmlformats.org/officeDocument/2006/relationships/image" Target="../media/image132.emf"/><Relationship Id="rId4" Type="http://schemas.openxmlformats.org/officeDocument/2006/relationships/image" Target="../media/image135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7" Type="http://schemas.openxmlformats.org/officeDocument/2006/relationships/image" Target="../media/image44.emf"/><Relationship Id="rId2" Type="http://schemas.openxmlformats.org/officeDocument/2006/relationships/image" Target="../media/image39.emf"/><Relationship Id="rId1" Type="http://schemas.openxmlformats.org/officeDocument/2006/relationships/image" Target="../media/image38.emf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D10C4-0D50-42B2-9F92-EE0B120A7506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4296D-290D-40D5-9B18-898998C37C4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315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884BD-CE0C-48FD-B4F5-7AF6978241C8}" type="datetime1">
              <a:rPr lang="fr-FR" smtClean="0"/>
              <a:t>19/10/2017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08157-2E95-4C96-B83A-82FD8F3739F2}" type="datetime1">
              <a:rPr lang="fr-FR" smtClean="0"/>
              <a:t>19/10/2017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07BBA-DA7E-47AE-A04F-70FF32F7B281}" type="datetime1">
              <a:rPr lang="fr-FR" smtClean="0"/>
              <a:t>19/10/2017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DF02-1F38-433C-8229-20D3374F1C9F}" type="datetime1">
              <a:rPr lang="fr-FR" smtClean="0"/>
              <a:t>19/10/2017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F355A-D03B-4F4F-B579-EBA4659454D3}" type="datetime1">
              <a:rPr lang="fr-FR" smtClean="0"/>
              <a:t>19/10/2017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62A1-074A-4039-9B76-EF00A43999B9}" type="datetime1">
              <a:rPr lang="fr-FR" smtClean="0"/>
              <a:t>19/10/2017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0C91-A71C-4E72-8236-09DA09B9B43C}" type="datetime1">
              <a:rPr lang="fr-FR" smtClean="0"/>
              <a:t>19/10/2017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4F8A-7CBA-47C5-85B5-CB16620E9AE6}" type="datetime1">
              <a:rPr lang="fr-FR" smtClean="0"/>
              <a:t>19/10/2017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C62D-6C4F-4415-84F0-A374C3619B20}" type="datetime1">
              <a:rPr lang="fr-FR" smtClean="0"/>
              <a:t>19/10/2017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6F430-2D07-4042-AFCD-D77FC7D22A9B}" type="datetime1">
              <a:rPr lang="fr-FR" smtClean="0"/>
              <a:t>19/10/2017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B661C-0E73-4F54-A77C-16C2453E4917}" type="datetime1">
              <a:rPr lang="fr-FR" smtClean="0"/>
              <a:t>19/10/2017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18577-2257-4E51-B1F2-782FAE407533}" type="datetime1">
              <a:rPr lang="fr-FR" smtClean="0"/>
              <a:t>19/10/2017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4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42.emf"/><Relationship Id="rId3" Type="http://schemas.openxmlformats.org/officeDocument/2006/relationships/image" Target="../media/image2.png"/><Relationship Id="rId7" Type="http://schemas.openxmlformats.org/officeDocument/2006/relationships/image" Target="../media/image39.emf"/><Relationship Id="rId12" Type="http://schemas.openxmlformats.org/officeDocument/2006/relationships/oleObject" Target="../embeddings/oleObject32.bin"/><Relationship Id="rId17" Type="http://schemas.openxmlformats.org/officeDocument/2006/relationships/image" Target="../media/image44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4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41.emf"/><Relationship Id="rId5" Type="http://schemas.openxmlformats.org/officeDocument/2006/relationships/image" Target="../media/image38.emf"/><Relationship Id="rId15" Type="http://schemas.openxmlformats.org/officeDocument/2006/relationships/image" Target="../media/image43.emf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8.bin"/><Relationship Id="rId9" Type="http://schemas.openxmlformats.org/officeDocument/2006/relationships/image" Target="../media/image40.emf"/><Relationship Id="rId14" Type="http://schemas.openxmlformats.org/officeDocument/2006/relationships/oleObject" Target="../embeddings/oleObject3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6.e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4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1.png"/><Relationship Id="rId5" Type="http://schemas.openxmlformats.org/officeDocument/2006/relationships/image" Target="../media/image49.emf"/><Relationship Id="rId4" Type="http://schemas.openxmlformats.org/officeDocument/2006/relationships/oleObject" Target="../embeddings/oleObject37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image" Target="../media/image2.png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13" Type="http://schemas.openxmlformats.org/officeDocument/2006/relationships/oleObject" Target="../embeddings/oleObject44.bin"/><Relationship Id="rId18" Type="http://schemas.openxmlformats.org/officeDocument/2006/relationships/image" Target="../media/image63.emf"/><Relationship Id="rId26" Type="http://schemas.openxmlformats.org/officeDocument/2006/relationships/image" Target="../media/image67.emf"/><Relationship Id="rId3" Type="http://schemas.openxmlformats.org/officeDocument/2006/relationships/oleObject" Target="../embeddings/oleObject39.bin"/><Relationship Id="rId21" Type="http://schemas.openxmlformats.org/officeDocument/2006/relationships/oleObject" Target="../embeddings/oleObject48.bin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60.emf"/><Relationship Id="rId17" Type="http://schemas.openxmlformats.org/officeDocument/2006/relationships/oleObject" Target="../embeddings/oleObject46.bin"/><Relationship Id="rId25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2.emf"/><Relationship Id="rId20" Type="http://schemas.openxmlformats.org/officeDocument/2006/relationships/image" Target="../media/image64.e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7.emf"/><Relationship Id="rId11" Type="http://schemas.openxmlformats.org/officeDocument/2006/relationships/oleObject" Target="../embeddings/oleObject43.bin"/><Relationship Id="rId24" Type="http://schemas.openxmlformats.org/officeDocument/2006/relationships/image" Target="../media/image66.emf"/><Relationship Id="rId5" Type="http://schemas.openxmlformats.org/officeDocument/2006/relationships/oleObject" Target="../embeddings/oleObject40.bin"/><Relationship Id="rId15" Type="http://schemas.openxmlformats.org/officeDocument/2006/relationships/oleObject" Target="../embeddings/oleObject45.bin"/><Relationship Id="rId23" Type="http://schemas.openxmlformats.org/officeDocument/2006/relationships/oleObject" Target="../embeddings/oleObject49.bin"/><Relationship Id="rId10" Type="http://schemas.openxmlformats.org/officeDocument/2006/relationships/image" Target="../media/image59.emf"/><Relationship Id="rId19" Type="http://schemas.openxmlformats.org/officeDocument/2006/relationships/oleObject" Target="../embeddings/oleObject47.bin"/><Relationship Id="rId4" Type="http://schemas.openxmlformats.org/officeDocument/2006/relationships/image" Target="../media/image56.emf"/><Relationship Id="rId9" Type="http://schemas.openxmlformats.org/officeDocument/2006/relationships/oleObject" Target="../embeddings/oleObject42.bin"/><Relationship Id="rId14" Type="http://schemas.openxmlformats.org/officeDocument/2006/relationships/image" Target="../media/image61.emf"/><Relationship Id="rId22" Type="http://schemas.openxmlformats.org/officeDocument/2006/relationships/image" Target="../media/image6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68.emf"/><Relationship Id="rId4" Type="http://schemas.openxmlformats.org/officeDocument/2006/relationships/oleObject" Target="../embeddings/oleObject5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1.png"/><Relationship Id="rId5" Type="http://schemas.openxmlformats.org/officeDocument/2006/relationships/image" Target="../media/image70.emf"/><Relationship Id="rId4" Type="http://schemas.openxmlformats.org/officeDocument/2006/relationships/oleObject" Target="../embeddings/oleObject52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emf"/><Relationship Id="rId3" Type="http://schemas.openxmlformats.org/officeDocument/2006/relationships/image" Target="../media/image2.png"/><Relationship Id="rId7" Type="http://schemas.openxmlformats.org/officeDocument/2006/relationships/oleObject" Target="../embeddings/oleObject54.bin"/><Relationship Id="rId12" Type="http://schemas.openxmlformats.org/officeDocument/2006/relationships/image" Target="../media/image7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3.emf"/><Relationship Id="rId11" Type="http://schemas.openxmlformats.org/officeDocument/2006/relationships/image" Target="../media/image77.png"/><Relationship Id="rId5" Type="http://schemas.openxmlformats.org/officeDocument/2006/relationships/oleObject" Target="../embeddings/oleObject53.bin"/><Relationship Id="rId10" Type="http://schemas.openxmlformats.org/officeDocument/2006/relationships/image" Target="../media/image75.emf"/><Relationship Id="rId4" Type="http://schemas.openxmlformats.org/officeDocument/2006/relationships/image" Target="../media/image76.png"/><Relationship Id="rId9" Type="http://schemas.openxmlformats.org/officeDocument/2006/relationships/oleObject" Target="../embeddings/oleObject55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3" Type="http://schemas.openxmlformats.org/officeDocument/2006/relationships/image" Target="../media/image2.png"/><Relationship Id="rId7" Type="http://schemas.openxmlformats.org/officeDocument/2006/relationships/image" Target="../media/image8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57.bin"/><Relationship Id="rId5" Type="http://schemas.openxmlformats.org/officeDocument/2006/relationships/image" Target="../media/image83.emf"/><Relationship Id="rId4" Type="http://schemas.openxmlformats.org/officeDocument/2006/relationships/oleObject" Target="../embeddings/oleObject56.bin"/><Relationship Id="rId9" Type="http://schemas.openxmlformats.org/officeDocument/2006/relationships/image" Target="../media/image85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3" Type="http://schemas.openxmlformats.org/officeDocument/2006/relationships/image" Target="../media/image2.png"/><Relationship Id="rId7" Type="http://schemas.openxmlformats.org/officeDocument/2006/relationships/image" Target="../media/image8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60.bin"/><Relationship Id="rId5" Type="http://schemas.openxmlformats.org/officeDocument/2006/relationships/image" Target="../media/image88.emf"/><Relationship Id="rId4" Type="http://schemas.openxmlformats.org/officeDocument/2006/relationships/oleObject" Target="../embeddings/oleObject59.bin"/><Relationship Id="rId9" Type="http://schemas.openxmlformats.org/officeDocument/2006/relationships/image" Target="../media/image90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emf"/><Relationship Id="rId3" Type="http://schemas.openxmlformats.org/officeDocument/2006/relationships/oleObject" Target="../embeddings/oleObject62.bin"/><Relationship Id="rId7" Type="http://schemas.openxmlformats.org/officeDocument/2006/relationships/oleObject" Target="../embeddings/oleObject64.bin"/><Relationship Id="rId12" Type="http://schemas.openxmlformats.org/officeDocument/2006/relationships/image" Target="../media/image9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92.emf"/><Relationship Id="rId11" Type="http://schemas.openxmlformats.org/officeDocument/2006/relationships/image" Target="../media/image95.png"/><Relationship Id="rId5" Type="http://schemas.openxmlformats.org/officeDocument/2006/relationships/oleObject" Target="../embeddings/oleObject63.bin"/><Relationship Id="rId10" Type="http://schemas.openxmlformats.org/officeDocument/2006/relationships/image" Target="../media/image94.emf"/><Relationship Id="rId4" Type="http://schemas.openxmlformats.org/officeDocument/2006/relationships/image" Target="../media/image91.emf"/><Relationship Id="rId9" Type="http://schemas.openxmlformats.org/officeDocument/2006/relationships/oleObject" Target="../embeddings/oleObject65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2.png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.emf"/><Relationship Id="rId5" Type="http://schemas.openxmlformats.org/officeDocument/2006/relationships/image" Target="../media/image3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00.png"/><Relationship Id="rId5" Type="http://schemas.openxmlformats.org/officeDocument/2006/relationships/image" Target="../media/image99.emf"/><Relationship Id="rId4" Type="http://schemas.openxmlformats.org/officeDocument/2006/relationships/oleObject" Target="../embeddings/oleObject66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4.png"/><Relationship Id="rId7" Type="http://schemas.openxmlformats.org/officeDocument/2006/relationships/image" Target="../media/image10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68.bin"/><Relationship Id="rId11" Type="http://schemas.openxmlformats.org/officeDocument/2006/relationships/image" Target="../media/image106.png"/><Relationship Id="rId5" Type="http://schemas.openxmlformats.org/officeDocument/2006/relationships/image" Target="../media/image101.emf"/><Relationship Id="rId10" Type="http://schemas.openxmlformats.org/officeDocument/2006/relationships/image" Target="../media/image103.emf"/><Relationship Id="rId4" Type="http://schemas.openxmlformats.org/officeDocument/2006/relationships/oleObject" Target="../embeddings/oleObject67.bin"/><Relationship Id="rId9" Type="http://schemas.openxmlformats.org/officeDocument/2006/relationships/oleObject" Target="../embeddings/oleObject69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16.emf"/><Relationship Id="rId4" Type="http://schemas.openxmlformats.org/officeDocument/2006/relationships/oleObject" Target="../embeddings/oleObject71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22.png"/><Relationship Id="rId5" Type="http://schemas.openxmlformats.org/officeDocument/2006/relationships/image" Target="../media/image121.emf"/><Relationship Id="rId4" Type="http://schemas.openxmlformats.org/officeDocument/2006/relationships/oleObject" Target="../embeddings/oleObject72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11.emf"/><Relationship Id="rId3" Type="http://schemas.openxmlformats.org/officeDocument/2006/relationships/image" Target="../media/image2.png"/><Relationship Id="rId7" Type="http://schemas.openxmlformats.org/officeDocument/2006/relationships/image" Target="../media/image8.emf"/><Relationship Id="rId12" Type="http://schemas.openxmlformats.org/officeDocument/2006/relationships/oleObject" Target="../embeddings/oleObject9.bin"/><Relationship Id="rId17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1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0.emf"/><Relationship Id="rId5" Type="http://schemas.openxmlformats.org/officeDocument/2006/relationships/image" Target="../media/image7.emf"/><Relationship Id="rId15" Type="http://schemas.openxmlformats.org/officeDocument/2006/relationships/image" Target="../media/image12.e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9.emf"/><Relationship Id="rId14" Type="http://schemas.openxmlformats.org/officeDocument/2006/relationships/oleObject" Target="../embeddings/oleObject10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3" Type="http://schemas.openxmlformats.org/officeDocument/2006/relationships/image" Target="../media/image2.png"/><Relationship Id="rId7" Type="http://schemas.openxmlformats.org/officeDocument/2006/relationships/image" Target="../media/image13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74.bin"/><Relationship Id="rId11" Type="http://schemas.openxmlformats.org/officeDocument/2006/relationships/image" Target="../media/image135.emf"/><Relationship Id="rId5" Type="http://schemas.openxmlformats.org/officeDocument/2006/relationships/image" Target="../media/image132.emf"/><Relationship Id="rId10" Type="http://schemas.openxmlformats.org/officeDocument/2006/relationships/oleObject" Target="../embeddings/oleObject76.bin"/><Relationship Id="rId4" Type="http://schemas.openxmlformats.org/officeDocument/2006/relationships/oleObject" Target="../embeddings/oleObject73.bin"/><Relationship Id="rId9" Type="http://schemas.openxmlformats.org/officeDocument/2006/relationships/image" Target="../media/image134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oleObject" Target="../embeddings/oleObject17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18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.e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e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18.bin"/><Relationship Id="rId10" Type="http://schemas.openxmlformats.org/officeDocument/2006/relationships/image" Target="../media/image17.emf"/><Relationship Id="rId4" Type="http://schemas.openxmlformats.org/officeDocument/2006/relationships/image" Target="../media/image14.e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28.emf"/><Relationship Id="rId3" Type="http://schemas.openxmlformats.org/officeDocument/2006/relationships/image" Target="../media/image2.png"/><Relationship Id="rId7" Type="http://schemas.openxmlformats.org/officeDocument/2006/relationships/image" Target="../media/image25.emf"/><Relationship Id="rId12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27.emf"/><Relationship Id="rId5" Type="http://schemas.openxmlformats.org/officeDocument/2006/relationships/image" Target="../media/image24.e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0.png"/><Relationship Id="rId5" Type="http://schemas.openxmlformats.org/officeDocument/2006/relationships/image" Target="../media/image29.emf"/><Relationship Id="rId4" Type="http://schemas.openxmlformats.org/officeDocument/2006/relationships/oleObject" Target="../embeddings/oleObject2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2204864"/>
            <a:ext cx="837761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Recent</a:t>
            </a:r>
            <a:r>
              <a:rPr lang="fr-CH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fr-CH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r-CH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Isocyanide-Based</a:t>
            </a:r>
            <a:r>
              <a:rPr lang="fr-CH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CH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Catalytic</a:t>
            </a:r>
            <a:r>
              <a:rPr lang="fr-CH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CH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nantioselective</a:t>
            </a:r>
            <a:r>
              <a:rPr lang="fr-CH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Reactions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903428" y="5373216"/>
            <a:ext cx="15168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Shuo</a:t>
            </a:r>
            <a:r>
              <a:rPr lang="fr-CH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Tong</a:t>
            </a:r>
          </a:p>
          <a:p>
            <a:pPr algn="ctr"/>
            <a:endParaRPr lang="fr-CH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19-10-2017</a:t>
            </a:r>
          </a:p>
          <a:p>
            <a:pPr algn="ct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图片 3" descr="epf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797" y="-387424"/>
            <a:ext cx="1883939" cy="1884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420" y="1268760"/>
            <a:ext cx="943304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</a:t>
            </a:fld>
            <a:endParaRPr lang="fr-BE"/>
          </a:p>
        </p:txBody>
      </p:sp>
      <p:sp>
        <p:nvSpPr>
          <p:cNvPr id="7" name="ZoneTexte 6"/>
          <p:cNvSpPr txBox="1"/>
          <p:nvPr/>
        </p:nvSpPr>
        <p:spPr>
          <a:xfrm>
            <a:off x="107504" y="1083392"/>
            <a:ext cx="2505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LSPN </a:t>
            </a:r>
            <a:r>
              <a:rPr lang="fr-CH" b="1" i="1" dirty="0">
                <a:latin typeface="Arial" panose="020B0604020202020204" pitchFamily="34" charset="0"/>
                <a:cs typeface="Arial" panose="020B0604020202020204" pitchFamily="34" charset="0"/>
              </a:rPr>
              <a:t>Group </a:t>
            </a:r>
            <a:r>
              <a:rPr lang="fr-CH" b="1" i="1" dirty="0" err="1">
                <a:latin typeface="Arial" panose="020B0604020202020204" pitchFamily="34" charset="0"/>
                <a:cs typeface="Arial" panose="020B0604020202020204" pitchFamily="34" charset="0"/>
              </a:rPr>
              <a:t>seminar</a:t>
            </a:r>
            <a:endParaRPr lang="fr-CH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58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10</a:t>
            </a:fld>
            <a:endParaRPr lang="fr-BE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579909"/>
            <a:ext cx="943304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419872" y="222203"/>
            <a:ext cx="15680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Cu-</a:t>
            </a:r>
            <a:r>
              <a:rPr lang="fr-CH" sz="2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pybox</a:t>
            </a:r>
            <a:r>
              <a:rPr lang="fr-CH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28575">
            <a:solidFill>
              <a:srgbClr val="C1E8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35496" y="6524244"/>
            <a:ext cx="3595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Stuart L. Schreiber et </a:t>
            </a:r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al. </a:t>
            </a:r>
            <a:r>
              <a:rPr lang="fr-CH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</a:t>
            </a:r>
            <a:r>
              <a:rPr lang="fr-CH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CH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Lett</a:t>
            </a:r>
            <a:r>
              <a:rPr lang="fr-CH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CH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2004</a:t>
            </a:r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4231.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394870"/>
            <a:ext cx="5966538" cy="1963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50962"/>
            <a:ext cx="60579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086182" y="4509120"/>
            <a:ext cx="2438146" cy="16561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71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11</a:t>
            </a:fld>
            <a:endParaRPr lang="fr-BE"/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8914397"/>
              </p:ext>
            </p:extLst>
          </p:nvPr>
        </p:nvGraphicFramePr>
        <p:xfrm>
          <a:off x="1259632" y="116632"/>
          <a:ext cx="5962650" cy="210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36" name="CS ChemDraw Drawing" r:id="rId3" imgW="5295686" imgH="1872720" progId="ChemDraw.Document.6.0">
                  <p:embed/>
                </p:oleObj>
              </mc:Choice>
              <mc:Fallback>
                <p:oleObj name="CS ChemDraw Drawing" r:id="rId3" imgW="5295686" imgH="1872720" progId="ChemDraw.Document.6.0">
                  <p:embed/>
                  <p:pic>
                    <p:nvPicPr>
                      <p:cNvPr id="0" name="Obje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116632"/>
                        <a:ext cx="5962650" cy="210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959863"/>
              </p:ext>
            </p:extLst>
          </p:nvPr>
        </p:nvGraphicFramePr>
        <p:xfrm>
          <a:off x="1043608" y="3501008"/>
          <a:ext cx="6696744" cy="30363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2208"/>
                <a:gridCol w="1370897"/>
                <a:gridCol w="3453639"/>
              </a:tblGrid>
              <a:tr h="936104">
                <a:tc>
                  <a:txBody>
                    <a:bodyPr/>
                    <a:lstStyle/>
                    <a:p>
                      <a:r>
                        <a:rPr lang="fr-CH" sz="1600" b="1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Aldehydes</a:t>
                      </a:r>
                      <a:endParaRPr lang="fr-CH" sz="1600" b="1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600" b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Limitation:</a:t>
                      </a:r>
                      <a:r>
                        <a:rPr lang="fr-CH" sz="1600" b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CH" sz="1600" b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only</a:t>
                      </a:r>
                      <a:r>
                        <a:rPr lang="fr-CH" sz="1600" b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CH" sz="1600" b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fr-CH" sz="1600" b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identate</a:t>
                      </a:r>
                      <a:r>
                        <a:rPr lang="fr-CH" sz="1600" b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CH" sz="1600" b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coordinating</a:t>
                      </a:r>
                      <a:r>
                        <a:rPr lang="fr-CH" sz="1600" b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CH" sz="1600" b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aldehydes</a:t>
                      </a:r>
                      <a:r>
                        <a:rPr lang="fr-CH" sz="1600" b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600" b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b="0" dirty="0" smtClean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45017"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600" b="1" dirty="0" err="1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Isocyanides</a:t>
                      </a:r>
                      <a:endParaRPr lang="en-US" sz="1600" b="1" dirty="0" smtClean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b="0" dirty="0" err="1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tertiary</a:t>
                      </a:r>
                      <a:endParaRPr lang="en-US" sz="1600" b="0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b="0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</a:t>
                      </a:r>
                      <a:endParaRPr lang="en-US" sz="1600" b="0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450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b="0" dirty="0" err="1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secondary</a:t>
                      </a:r>
                      <a:endParaRPr lang="en-US" sz="1600" b="0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b="0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</a:t>
                      </a:r>
                      <a:r>
                        <a:rPr lang="fr-CH" sz="1600" b="0" dirty="0" err="1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</a:t>
                      </a:r>
                      <a:endParaRPr lang="en-US" sz="1600" b="0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450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b="0" dirty="0" err="1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primary</a:t>
                      </a:r>
                      <a:endParaRPr lang="en-US" sz="1600" b="0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b="0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</a:t>
                      </a:r>
                      <a:endParaRPr lang="en-US" sz="1600" b="0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4501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b="0" dirty="0" err="1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aromatic</a:t>
                      </a:r>
                      <a:endParaRPr lang="en-US" sz="1600" b="0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b="0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</a:t>
                      </a:r>
                      <a:endParaRPr lang="en-US" sz="1600" b="0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60091">
                <a:tc rowSpan="2">
                  <a:txBody>
                    <a:bodyPr/>
                    <a:lstStyle/>
                    <a:p>
                      <a:r>
                        <a:rPr lang="fr-CH" sz="1600" b="1" dirty="0" err="1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Carboxylic</a:t>
                      </a:r>
                      <a:r>
                        <a:rPr lang="fr-CH" sz="1600" b="1" baseline="0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CH" sz="1600" b="1" baseline="0" dirty="0" err="1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acids</a:t>
                      </a:r>
                      <a:endParaRPr lang="en-US" sz="1600" b="1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b="0" dirty="0" err="1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Aromatic</a:t>
                      </a:r>
                      <a:endParaRPr lang="en-US" sz="1600" b="0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60040">
                <a:tc vMerge="1">
                  <a:txBody>
                    <a:bodyPr/>
                    <a:lstStyle/>
                    <a:p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b="0" dirty="0" err="1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Aliphatic</a:t>
                      </a:r>
                      <a:endParaRPr lang="en-US" sz="1600" b="0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Decreased</a:t>
                      </a:r>
                      <a:r>
                        <a:rPr lang="fr-CH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CH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ee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8151417"/>
              </p:ext>
            </p:extLst>
          </p:nvPr>
        </p:nvGraphicFramePr>
        <p:xfrm>
          <a:off x="3563888" y="3861048"/>
          <a:ext cx="2271713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37" name="CS ChemDraw Drawing" r:id="rId5" imgW="2271818" imgH="453600" progId="ChemDraw.Document.6.0">
                  <p:embed/>
                </p:oleObj>
              </mc:Choice>
              <mc:Fallback>
                <p:oleObj name="CS ChemDraw Drawing" r:id="rId5" imgW="2271818" imgH="4536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63888" y="3861048"/>
                        <a:ext cx="2271713" cy="4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1152374" y="2276872"/>
            <a:ext cx="5997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Anhydrous</a:t>
            </a:r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conditions </a:t>
            </a:r>
            <a:r>
              <a:rPr lang="fr-CH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were</a:t>
            </a:r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necessary</a:t>
            </a:r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for high </a:t>
            </a:r>
            <a:r>
              <a:rPr lang="fr-CH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enantioselectivity</a:t>
            </a:r>
            <a:endParaRPr lang="fr-CH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fr-CH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fr-CH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enhanced</a:t>
            </a:r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the rate of </a:t>
            </a:r>
            <a:r>
              <a:rPr lang="fr-CH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backgroud</a:t>
            </a:r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reation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259632" y="2861647"/>
            <a:ext cx="4253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Michael C. </a:t>
            </a:r>
            <a:r>
              <a:rPr lang="fr-CH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Pirrung</a:t>
            </a:r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al. </a:t>
            </a:r>
            <a:r>
              <a:rPr lang="fr-CH" sz="1200" i="1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fr-CH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Am. </a:t>
            </a:r>
            <a:r>
              <a:rPr lang="fr-CH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</a:t>
            </a:r>
            <a:r>
              <a:rPr lang="fr-CH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Soc. </a:t>
            </a:r>
            <a:r>
              <a:rPr lang="fr-CH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2004</a:t>
            </a:r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126</a:t>
            </a:r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444.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73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12</a:t>
            </a:fld>
            <a:endParaRPr lang="fr-BE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579909"/>
            <a:ext cx="943304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755576" y="2026583"/>
            <a:ext cx="619592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r-CH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RCOOH, not </a:t>
            </a:r>
            <a:r>
              <a:rPr lang="fr-CH" sz="20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fr-CH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fr-CH" sz="20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reagent</a:t>
            </a:r>
            <a:r>
              <a:rPr lang="fr-CH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but </a:t>
            </a:r>
            <a:r>
              <a:rPr lang="fr-CH" sz="20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fr-CH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fr-CH" sz="20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catalyst</a:t>
            </a:r>
            <a:endParaRPr lang="fr-CH" sz="2000" b="1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r-CH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Stereocontrol</a:t>
            </a:r>
            <a:r>
              <a:rPr lang="fr-CH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l-GR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fr-CH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-addition </a:t>
            </a:r>
            <a:r>
              <a:rPr lang="fr-CH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  <a:endParaRPr lang="fr-CH" sz="20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r-CH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Catalyst</a:t>
            </a:r>
            <a:r>
              <a:rPr lang="fr-CH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turnover</a:t>
            </a:r>
          </a:p>
          <a:p>
            <a:pPr>
              <a:lnSpc>
                <a:spcPct val="200000"/>
              </a:lnSpc>
            </a:pPr>
            <a:endParaRPr lang="fr-CH" sz="20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7240" y="2026583"/>
            <a:ext cx="8820472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ZoneTexte 13"/>
          <p:cNvSpPr txBox="1"/>
          <p:nvPr/>
        </p:nvSpPr>
        <p:spPr>
          <a:xfrm>
            <a:off x="2843808" y="222197"/>
            <a:ext cx="37369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Simplify</a:t>
            </a:r>
            <a:r>
              <a:rPr lang="fr-CH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CH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96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13</a:t>
            </a:fld>
            <a:endParaRPr lang="fr-BE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0648"/>
            <a:ext cx="5400600" cy="37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6156176" y="1177007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228184" y="2780928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556678" y="292282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4077072"/>
            <a:ext cx="797242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droit 8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28575">
            <a:solidFill>
              <a:srgbClr val="C1E8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35496" y="6524243"/>
            <a:ext cx="6393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Scott E. </a:t>
            </a:r>
            <a:r>
              <a:rPr lang="fr-CH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Denmark</a:t>
            </a:r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al. </a:t>
            </a:r>
            <a:r>
              <a:rPr lang="fr-CH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J. Am. </a:t>
            </a:r>
            <a:r>
              <a:rPr lang="fr-CH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</a:t>
            </a:r>
            <a:r>
              <a:rPr lang="fr-CH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Soc. </a:t>
            </a:r>
            <a:r>
              <a:rPr lang="fr-CH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2003</a:t>
            </a:r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125</a:t>
            </a:r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7825; </a:t>
            </a:r>
            <a:r>
              <a:rPr lang="fr-CH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J. </a:t>
            </a:r>
            <a:r>
              <a:rPr lang="fr-CH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</a:t>
            </a:r>
            <a:r>
              <a:rPr lang="fr-CH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CH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</a:t>
            </a:r>
            <a:r>
              <a:rPr lang="fr-CH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2005</a:t>
            </a:r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9667.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89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14</a:t>
            </a:fld>
            <a:endParaRPr lang="fr-BE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579909"/>
            <a:ext cx="943304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892481" y="188640"/>
            <a:ext cx="7287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CH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nantioselective</a:t>
            </a:r>
            <a:r>
              <a:rPr lang="fr-CH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Passerini</a:t>
            </a:r>
            <a:r>
              <a:rPr lang="fr-CH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-Type </a:t>
            </a:r>
            <a:r>
              <a:rPr lang="fr-CH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fr-CH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eaction</a:t>
            </a:r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28575">
            <a:solidFill>
              <a:srgbClr val="C1E8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35496" y="6524243"/>
            <a:ext cx="6393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Scott E. </a:t>
            </a:r>
            <a:r>
              <a:rPr lang="fr-CH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Denmark</a:t>
            </a:r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al. </a:t>
            </a:r>
            <a:r>
              <a:rPr lang="fr-CH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J. Am. </a:t>
            </a:r>
            <a:r>
              <a:rPr lang="fr-CH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</a:t>
            </a:r>
            <a:r>
              <a:rPr lang="fr-CH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Soc. </a:t>
            </a:r>
            <a:r>
              <a:rPr lang="fr-CH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2003</a:t>
            </a:r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125</a:t>
            </a:r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7825; </a:t>
            </a:r>
            <a:r>
              <a:rPr lang="fr-CH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J. </a:t>
            </a:r>
            <a:r>
              <a:rPr lang="fr-CH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</a:t>
            </a:r>
            <a:r>
              <a:rPr lang="fr-CH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CH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</a:t>
            </a:r>
            <a:r>
              <a:rPr lang="fr-CH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2005</a:t>
            </a:r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9667.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6101320"/>
              </p:ext>
            </p:extLst>
          </p:nvPr>
        </p:nvGraphicFramePr>
        <p:xfrm>
          <a:off x="251520" y="2420888"/>
          <a:ext cx="2567151" cy="567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97" name="CS ChemDraw Drawing" r:id="rId4" imgW="1916863" imgH="423090" progId="ChemDraw.Document.6.0">
                  <p:embed/>
                </p:oleObj>
              </mc:Choice>
              <mc:Fallback>
                <p:oleObj name="CS ChemDraw Drawing" r:id="rId4" imgW="1916863" imgH="42309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520" y="2420888"/>
                        <a:ext cx="2567151" cy="5678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3916516"/>
              </p:ext>
            </p:extLst>
          </p:nvPr>
        </p:nvGraphicFramePr>
        <p:xfrm>
          <a:off x="251520" y="2420888"/>
          <a:ext cx="2314051" cy="567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98" name="CS ChemDraw Drawing" r:id="rId6" imgW="1727770" imgH="423090" progId="ChemDraw.Document.6.0">
                  <p:embed/>
                </p:oleObj>
              </mc:Choice>
              <mc:Fallback>
                <p:oleObj name="CS ChemDraw Drawing" r:id="rId6" imgW="1727770" imgH="42309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1520" y="2420888"/>
                        <a:ext cx="2314051" cy="5678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1949162"/>
              </p:ext>
            </p:extLst>
          </p:nvPr>
        </p:nvGraphicFramePr>
        <p:xfrm>
          <a:off x="2843808" y="1196752"/>
          <a:ext cx="5550640" cy="2016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99" name="CS ChemDraw Drawing" r:id="rId8" imgW="4387229" imgH="1593810" progId="ChemDraw.Document.6.0">
                  <p:embed/>
                </p:oleObj>
              </mc:Choice>
              <mc:Fallback>
                <p:oleObj name="CS ChemDraw Drawing" r:id="rId8" imgW="4387229" imgH="159381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843808" y="1196752"/>
                        <a:ext cx="5550640" cy="2016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1821789"/>
              </p:ext>
            </p:extLst>
          </p:nvPr>
        </p:nvGraphicFramePr>
        <p:xfrm>
          <a:off x="1462383" y="4653136"/>
          <a:ext cx="3856029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00" name="CS ChemDraw Drawing" r:id="rId10" imgW="2671345" imgH="349920" progId="ChemDraw.Document.6.0">
                  <p:embed/>
                </p:oleObj>
              </mc:Choice>
              <mc:Fallback>
                <p:oleObj name="CS ChemDraw Drawing" r:id="rId10" imgW="2671345" imgH="3499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462383" y="4653136"/>
                        <a:ext cx="3856029" cy="504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6320295"/>
              </p:ext>
            </p:extLst>
          </p:nvPr>
        </p:nvGraphicFramePr>
        <p:xfrm>
          <a:off x="1462383" y="5517232"/>
          <a:ext cx="3877681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01" name="CS ChemDraw Drawing" r:id="rId12" imgW="2942558" imgH="382050" progId="ChemDraw.Document.6.0">
                  <p:embed/>
                </p:oleObj>
              </mc:Choice>
              <mc:Fallback>
                <p:oleObj name="CS ChemDraw Drawing" r:id="rId12" imgW="2942558" imgH="38205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462383" y="5517232"/>
                        <a:ext cx="3877681" cy="504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6234163"/>
              </p:ext>
            </p:extLst>
          </p:nvPr>
        </p:nvGraphicFramePr>
        <p:xfrm>
          <a:off x="5566839" y="4293096"/>
          <a:ext cx="2643630" cy="1584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02" name="CS ChemDraw Drawing" r:id="rId14" imgW="2095151" imgH="1255230" progId="ChemDraw.Document.6.0">
                  <p:embed/>
                </p:oleObj>
              </mc:Choice>
              <mc:Fallback>
                <p:oleObj name="CS ChemDraw Drawing" r:id="rId14" imgW="2095151" imgH="125523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566839" y="4293096"/>
                        <a:ext cx="2643630" cy="1584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2101536"/>
              </p:ext>
            </p:extLst>
          </p:nvPr>
        </p:nvGraphicFramePr>
        <p:xfrm>
          <a:off x="7603476" y="3356992"/>
          <a:ext cx="1152128" cy="862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03" name="CS ChemDraw Drawing" r:id="rId16" imgW="877392" imgH="657990" progId="ChemDraw.Document.6.0">
                  <p:embed/>
                </p:oleObj>
              </mc:Choice>
              <mc:Fallback>
                <p:oleObj name="CS ChemDraw Drawing" r:id="rId16" imgW="877392" imgH="65799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603476" y="3356992"/>
                        <a:ext cx="1152128" cy="8625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162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15</a:t>
            </a:fld>
            <a:endParaRPr lang="fr-BE"/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8585261"/>
              </p:ext>
            </p:extLst>
          </p:nvPr>
        </p:nvGraphicFramePr>
        <p:xfrm>
          <a:off x="971600" y="129659"/>
          <a:ext cx="5783416" cy="1608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32" name="CS ChemDraw Drawing" r:id="rId3" imgW="5238958" imgH="1458000" progId="ChemDraw.Document.6.0">
                  <p:embed/>
                </p:oleObj>
              </mc:Choice>
              <mc:Fallback>
                <p:oleObj name="CS ChemDraw Drawing" r:id="rId3" imgW="5238958" imgH="14580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1600" y="129659"/>
                        <a:ext cx="5783416" cy="16088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179512" y="6571332"/>
            <a:ext cx="86098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Mei</a:t>
            </a:r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-Xiang Wang &amp; </a:t>
            </a:r>
            <a:r>
              <a:rPr lang="fr-CH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Jieping</a:t>
            </a:r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Zhu  et al, </a:t>
            </a:r>
            <a:r>
              <a:rPr lang="fr-CH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r>
              <a:rPr lang="fr-CH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J. </a:t>
            </a:r>
            <a:r>
              <a:rPr lang="fr-CH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</a:t>
            </a:r>
            <a:r>
              <a:rPr lang="fr-CH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CH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</a:t>
            </a:r>
            <a:r>
              <a:rPr lang="fr-CH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2007</a:t>
            </a:r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4076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fr-CH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Org</a:t>
            </a:r>
            <a:r>
              <a:rPr lang="fr-CH" sz="12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CH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Lett</a:t>
            </a:r>
            <a:r>
              <a:rPr lang="fr-CH" sz="12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00" b="1" dirty="0">
                <a:latin typeface="Arial" panose="020B0604020202020204" pitchFamily="34" charset="0"/>
                <a:cs typeface="Arial" panose="020B0604020202020204" pitchFamily="34" charset="0"/>
              </a:rPr>
              <a:t>2007</a:t>
            </a:r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3615; </a:t>
            </a:r>
            <a:r>
              <a:rPr lang="fr-CH" sz="1200" i="1" dirty="0">
                <a:latin typeface="Arial" panose="020B0604020202020204" pitchFamily="34" charset="0"/>
                <a:cs typeface="Arial" panose="020B0604020202020204" pitchFamily="34" charset="0"/>
              </a:rPr>
              <a:t>J. </a:t>
            </a:r>
            <a:r>
              <a:rPr lang="fr-CH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Org</a:t>
            </a:r>
            <a:r>
              <a:rPr lang="fr-CH" sz="12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CH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Chem</a:t>
            </a:r>
            <a:r>
              <a:rPr lang="fr-CH" sz="12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00" b="1" dirty="0">
                <a:latin typeface="Arial" panose="020B0604020202020204" pitchFamily="34" charset="0"/>
                <a:cs typeface="Arial" panose="020B0604020202020204" pitchFamily="34" charset="0"/>
              </a:rPr>
              <a:t>2009</a:t>
            </a:r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sz="1200" i="1" dirty="0">
                <a:latin typeface="Arial" panose="020B0604020202020204" pitchFamily="34" charset="0"/>
                <a:cs typeface="Arial" panose="020B0604020202020204" pitchFamily="34" charset="0"/>
              </a:rPr>
              <a:t>74</a:t>
            </a:r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, 8396</a:t>
            </a:r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23528" y="2087270"/>
            <a:ext cx="50818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Non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chelating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aldehyde</a:t>
            </a:r>
            <a:endParaRPr lang="fr-CH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CH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fr-CH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fr-CH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CH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catalyst</a:t>
            </a:r>
            <a:r>
              <a:rPr lang="fr-CH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CH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fr-CH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one single coordination site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391752" y="1605342"/>
            <a:ext cx="3308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suitable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chelating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aldehyde</a:t>
            </a:r>
            <a:endParaRPr lang="fr-CH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0" y="1988840"/>
            <a:ext cx="9144000" cy="0"/>
          </a:xfrm>
          <a:prstGeom prst="line">
            <a:avLst/>
          </a:prstGeom>
          <a:ln w="28575">
            <a:solidFill>
              <a:srgbClr val="C1E8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047701"/>
              </p:ext>
            </p:extLst>
          </p:nvPr>
        </p:nvGraphicFramePr>
        <p:xfrm>
          <a:off x="784031" y="2780928"/>
          <a:ext cx="7400817" cy="3501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33" name="CS ChemDraw Drawing" r:id="rId5" imgW="6421600" imgH="3038580" progId="ChemDraw.Document.6.0">
                  <p:embed/>
                </p:oleObj>
              </mc:Choice>
              <mc:Fallback>
                <p:oleObj name="CS ChemDraw Drawing" r:id="rId5" imgW="6421600" imgH="30385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84031" y="2780928"/>
                        <a:ext cx="7400817" cy="35018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372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16</a:t>
            </a:fld>
            <a:endParaRPr lang="fr-BE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579909"/>
            <a:ext cx="943304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210453" y="188640"/>
            <a:ext cx="6651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Heterobimetallic</a:t>
            </a:r>
            <a:r>
              <a:rPr lang="fr-CH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Schiff</a:t>
            </a:r>
            <a:r>
              <a:rPr lang="fr-CH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Base </a:t>
            </a:r>
            <a:r>
              <a:rPr lang="fr-CH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Complex</a:t>
            </a:r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28575">
            <a:solidFill>
              <a:srgbClr val="C1E8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428266" y="6464369"/>
            <a:ext cx="60159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Shigeki</a:t>
            </a:r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Matsunage</a:t>
            </a:r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fr-CH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Masakatsu</a:t>
            </a:r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Shibasaki</a:t>
            </a:r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et al. </a:t>
            </a:r>
            <a:r>
              <a:rPr lang="fr-CH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J. Am. </a:t>
            </a:r>
            <a:r>
              <a:rPr lang="fr-CH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</a:t>
            </a:r>
            <a:r>
              <a:rPr lang="fr-CH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Soc.</a:t>
            </a:r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2009</a:t>
            </a:r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131</a:t>
            </a:r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8384.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60092"/>
            <a:ext cx="5976664" cy="174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80928"/>
            <a:ext cx="4680520" cy="3558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022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17</a:t>
            </a:fld>
            <a:endParaRPr lang="fr-BE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960" y="188640"/>
            <a:ext cx="5187767" cy="5041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092088"/>
              </p:ext>
            </p:extLst>
          </p:nvPr>
        </p:nvGraphicFramePr>
        <p:xfrm>
          <a:off x="1691680" y="5229200"/>
          <a:ext cx="2088232" cy="1371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96" name="CS ChemDraw Drawing" r:id="rId4" imgW="1590543" imgH="1044900" progId="ChemDraw.Document.6.0">
                  <p:embed/>
                </p:oleObj>
              </mc:Choice>
              <mc:Fallback>
                <p:oleObj name="CS ChemDraw Drawing" r:id="rId4" imgW="1590543" imgH="10449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91680" y="5229200"/>
                        <a:ext cx="2088232" cy="13713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490" y="5517232"/>
            <a:ext cx="29527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18</a:t>
            </a:fld>
            <a:endParaRPr lang="fr-BE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28575">
            <a:solidFill>
              <a:srgbClr val="C1E8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428266" y="6464369"/>
            <a:ext cx="56175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Mei</a:t>
            </a:r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-Xiang Wang &amp; </a:t>
            </a:r>
            <a:r>
              <a:rPr lang="fr-CH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Jieping</a:t>
            </a:r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Zhu et al. </a:t>
            </a:r>
            <a:r>
              <a:rPr lang="fr-CH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Angew</a:t>
            </a:r>
            <a:r>
              <a:rPr lang="fr-CH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CH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</a:t>
            </a:r>
            <a:r>
              <a:rPr lang="fr-CH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Int. Ed. </a:t>
            </a:r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2008</a:t>
            </a:r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388-391.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579909"/>
            <a:ext cx="943304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1654454" y="188640"/>
            <a:ext cx="5763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Catalytic</a:t>
            </a:r>
            <a:r>
              <a:rPr lang="fr-CH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CH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nantioselective</a:t>
            </a:r>
            <a:r>
              <a:rPr lang="fr-CH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P-3CR</a:t>
            </a:r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08920"/>
            <a:ext cx="46577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5436096" y="3140968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Aliphatic aldehydes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66195"/>
            <a:ext cx="405765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51" y="5229200"/>
            <a:ext cx="43529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211960" y="5229200"/>
            <a:ext cx="832916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ZoneTexte 14"/>
          <p:cNvSpPr txBox="1"/>
          <p:nvPr/>
        </p:nvSpPr>
        <p:spPr>
          <a:xfrm>
            <a:off x="5094707" y="5836622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Good </a:t>
            </a:r>
            <a:r>
              <a:rPr lang="en-US" dirty="0" err="1" smtClean="0">
                <a:solidFill>
                  <a:srgbClr val="FF0000"/>
                </a:solidFill>
              </a:rPr>
              <a:t>ee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6" name="Obje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7406327"/>
              </p:ext>
            </p:extLst>
          </p:nvPr>
        </p:nvGraphicFramePr>
        <p:xfrm>
          <a:off x="1065382" y="1032346"/>
          <a:ext cx="7541704" cy="1676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8" name="CS ChemDraw Drawing" r:id="rId7" imgW="6234128" imgH="1385100" progId="ChemDraw.Document.6.0">
                  <p:embed/>
                </p:oleObj>
              </mc:Choice>
              <mc:Fallback>
                <p:oleObj name="CS ChemDraw Drawing" r:id="rId7" imgW="6234128" imgH="13851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65382" y="1032346"/>
                        <a:ext cx="7541704" cy="16765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05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19</a:t>
            </a:fld>
            <a:endParaRPr lang="fr-BE"/>
          </a:p>
        </p:txBody>
      </p:sp>
      <p:cxnSp>
        <p:nvCxnSpPr>
          <p:cNvPr id="5" name="Connecteur droit 4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28575">
            <a:solidFill>
              <a:srgbClr val="C1E8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428266" y="6464369"/>
            <a:ext cx="53962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Mei</a:t>
            </a:r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-Xiang Wang &amp; </a:t>
            </a:r>
            <a:r>
              <a:rPr lang="fr-CH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Jieping</a:t>
            </a:r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Zhu et al. </a:t>
            </a:r>
            <a:r>
              <a:rPr lang="fr-CH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Angew</a:t>
            </a:r>
            <a:r>
              <a:rPr lang="fr-CH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CH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</a:t>
            </a:r>
            <a:r>
              <a:rPr lang="fr-CH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Int. Ed. </a:t>
            </a:r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2008</a:t>
            </a:r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9454.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2443354"/>
              </p:ext>
            </p:extLst>
          </p:nvPr>
        </p:nvGraphicFramePr>
        <p:xfrm>
          <a:off x="6084168" y="116632"/>
          <a:ext cx="2812570" cy="1440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12" name="CS ChemDraw Drawing" r:id="rId3" imgW="2570585" imgH="1316520" progId="ChemDraw.Document.6.0">
                  <p:embed/>
                </p:oleObj>
              </mc:Choice>
              <mc:Fallback>
                <p:oleObj name="CS ChemDraw Drawing" r:id="rId3" imgW="2570585" imgH="13165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84168" y="116632"/>
                        <a:ext cx="2812570" cy="14401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7407199"/>
              </p:ext>
            </p:extLst>
          </p:nvPr>
        </p:nvGraphicFramePr>
        <p:xfrm>
          <a:off x="971600" y="260648"/>
          <a:ext cx="4625457" cy="1016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13" name="CS ChemDraw Drawing" r:id="rId5" imgW="3654088" imgH="802710" progId="ChemDraw.Document.6.0">
                  <p:embed/>
                </p:oleObj>
              </mc:Choice>
              <mc:Fallback>
                <p:oleObj name="CS ChemDraw Drawing" r:id="rId5" imgW="3654088" imgH="80271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71600" y="260648"/>
                        <a:ext cx="4625457" cy="10167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854786"/>
              </p:ext>
            </p:extLst>
          </p:nvPr>
        </p:nvGraphicFramePr>
        <p:xfrm>
          <a:off x="4716016" y="1340768"/>
          <a:ext cx="953889" cy="1387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14" name="CS ChemDraw Drawing" r:id="rId7" imgW="753941" imgH="1097010" progId="ChemDraw.Document.6.0">
                  <p:embed/>
                </p:oleObj>
              </mc:Choice>
              <mc:Fallback>
                <p:oleObj name="CS ChemDraw Drawing" r:id="rId7" imgW="753941" imgH="109701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16016" y="1340768"/>
                        <a:ext cx="953889" cy="13876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5769298"/>
              </p:ext>
            </p:extLst>
          </p:nvPr>
        </p:nvGraphicFramePr>
        <p:xfrm>
          <a:off x="683568" y="3429000"/>
          <a:ext cx="1728787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15" name="CS ChemDraw Drawing" r:id="rId9" imgW="1728040" imgH="575640" progId="ChemDraw.Document.6.0">
                  <p:embed/>
                </p:oleObj>
              </mc:Choice>
              <mc:Fallback>
                <p:oleObj name="CS ChemDraw Drawing" r:id="rId9" imgW="1728040" imgH="5756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83568" y="3429000"/>
                        <a:ext cx="1728787" cy="576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9430240"/>
              </p:ext>
            </p:extLst>
          </p:nvPr>
        </p:nvGraphicFramePr>
        <p:xfrm>
          <a:off x="2483768" y="3212976"/>
          <a:ext cx="156527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16" name="CS ChemDraw Drawing" r:id="rId11" imgW="1564880" imgH="659610" progId="ChemDraw.Document.6.0">
                  <p:embed/>
                </p:oleObj>
              </mc:Choice>
              <mc:Fallback>
                <p:oleObj name="CS ChemDraw Drawing" r:id="rId11" imgW="1564880" imgH="65961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483768" y="3212976"/>
                        <a:ext cx="1565275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3237025"/>
              </p:ext>
            </p:extLst>
          </p:nvPr>
        </p:nvGraphicFramePr>
        <p:xfrm>
          <a:off x="4163218" y="3501008"/>
          <a:ext cx="817563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17" name="CS ChemDraw Drawing" r:id="rId13" imgW="817963" imgH="266490" progId="ChemDraw.Document.6.0">
                  <p:embed/>
                </p:oleObj>
              </mc:Choice>
              <mc:Fallback>
                <p:oleObj name="CS ChemDraw Drawing" r:id="rId13" imgW="817963" imgH="26649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163218" y="3501008"/>
                        <a:ext cx="817563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7049192"/>
              </p:ext>
            </p:extLst>
          </p:nvPr>
        </p:nvGraphicFramePr>
        <p:xfrm>
          <a:off x="971600" y="4365104"/>
          <a:ext cx="822325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18" name="CS ChemDraw Drawing" r:id="rId15" imgW="822555" imgH="737370" progId="ChemDraw.Document.6.0">
                  <p:embed/>
                </p:oleObj>
              </mc:Choice>
              <mc:Fallback>
                <p:oleObj name="CS ChemDraw Drawing" r:id="rId15" imgW="822555" imgH="73737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71600" y="4365104"/>
                        <a:ext cx="822325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4912415"/>
              </p:ext>
            </p:extLst>
          </p:nvPr>
        </p:nvGraphicFramePr>
        <p:xfrm>
          <a:off x="2051720" y="4437112"/>
          <a:ext cx="1611313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19" name="CS ChemDraw Drawing" r:id="rId17" imgW="1611883" imgH="660960" progId="ChemDraw.Document.6.0">
                  <p:embed/>
                </p:oleObj>
              </mc:Choice>
              <mc:Fallback>
                <p:oleObj name="CS ChemDraw Drawing" r:id="rId17" imgW="1611883" imgH="6609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051720" y="4437112"/>
                        <a:ext cx="1611313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0385713"/>
              </p:ext>
            </p:extLst>
          </p:nvPr>
        </p:nvGraphicFramePr>
        <p:xfrm>
          <a:off x="1403648" y="5229200"/>
          <a:ext cx="2012950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20" name="CS ChemDraw Drawing" r:id="rId19" imgW="2012761" imgH="814860" progId="ChemDraw.Document.6.0">
                  <p:embed/>
                </p:oleObj>
              </mc:Choice>
              <mc:Fallback>
                <p:oleObj name="CS ChemDraw Drawing" r:id="rId19" imgW="2012761" imgH="8148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403648" y="5229200"/>
                        <a:ext cx="2012950" cy="814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263851"/>
              </p:ext>
            </p:extLst>
          </p:nvPr>
        </p:nvGraphicFramePr>
        <p:xfrm>
          <a:off x="3563888" y="5445224"/>
          <a:ext cx="1471613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21" name="CS ChemDraw Drawing" r:id="rId21" imgW="1471684" imgH="607500" progId="ChemDraw.Document.6.0">
                  <p:embed/>
                </p:oleObj>
              </mc:Choice>
              <mc:Fallback>
                <p:oleObj name="CS ChemDraw Drawing" r:id="rId21" imgW="1471684" imgH="6075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563888" y="5445224"/>
                        <a:ext cx="1471613" cy="608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1213918"/>
              </p:ext>
            </p:extLst>
          </p:nvPr>
        </p:nvGraphicFramePr>
        <p:xfrm>
          <a:off x="6111069" y="1772816"/>
          <a:ext cx="2836863" cy="216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22" name="CS ChemDraw Drawing" r:id="rId23" imgW="2837476" imgH="2160810" progId="ChemDraw.Document.6.0">
                  <p:embed/>
                </p:oleObj>
              </mc:Choice>
              <mc:Fallback>
                <p:oleObj name="CS ChemDraw Drawing" r:id="rId23" imgW="2837476" imgH="216081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111069" y="1772816"/>
                        <a:ext cx="2836863" cy="2160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ZoneTexte 20"/>
          <p:cNvSpPr txBox="1"/>
          <p:nvPr/>
        </p:nvSpPr>
        <p:spPr>
          <a:xfrm>
            <a:off x="7050622" y="3861048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80% </a:t>
            </a:r>
            <a:r>
              <a:rPr lang="en-US" dirty="0" err="1" smtClean="0"/>
              <a:t>ee</a:t>
            </a:r>
            <a:endParaRPr lang="en-US" dirty="0"/>
          </a:p>
        </p:txBody>
      </p:sp>
      <p:graphicFrame>
        <p:nvGraphicFramePr>
          <p:cNvPr id="22" name="Obje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8767122"/>
              </p:ext>
            </p:extLst>
          </p:nvPr>
        </p:nvGraphicFramePr>
        <p:xfrm>
          <a:off x="6588224" y="4509120"/>
          <a:ext cx="2147887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23" name="CS ChemDraw Drawing" r:id="rId25" imgW="2148367" imgH="1314900" progId="ChemDraw.Document.6.0">
                  <p:embed/>
                </p:oleObj>
              </mc:Choice>
              <mc:Fallback>
                <p:oleObj name="CS ChemDraw Drawing" r:id="rId25" imgW="2148367" imgH="13149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6588224" y="4509120"/>
                        <a:ext cx="2147887" cy="1314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ZoneTexte 22"/>
          <p:cNvSpPr txBox="1"/>
          <p:nvPr/>
        </p:nvSpPr>
        <p:spPr>
          <a:xfrm>
            <a:off x="7218392" y="5805264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83% </a:t>
            </a:r>
            <a:r>
              <a:rPr lang="en-US" dirty="0" err="1" smtClean="0"/>
              <a:t>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58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579909"/>
            <a:ext cx="943304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3654767" y="188640"/>
            <a:ext cx="1422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68347" y="1844824"/>
            <a:ext cx="579838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r-CH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r-CH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Enantioselective</a:t>
            </a:r>
            <a:r>
              <a:rPr lang="fr-CH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Passerini</a:t>
            </a:r>
            <a:r>
              <a:rPr lang="fr-CH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endParaRPr lang="fr-CH" sz="24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r-CH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Enantioselective</a:t>
            </a:r>
            <a:r>
              <a:rPr lang="fr-CH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Ugi</a:t>
            </a:r>
            <a:r>
              <a:rPr lang="fr-CH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endParaRPr lang="fr-CH" sz="24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r-CH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r>
              <a:rPr lang="fr-CH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CH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outlook</a:t>
            </a:r>
            <a:endParaRPr lang="fr-CH" sz="24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071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20</a:t>
            </a:fld>
            <a:endParaRPr lang="fr-BE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6838"/>
            <a:ext cx="6423721" cy="547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8243166"/>
              </p:ext>
            </p:extLst>
          </p:nvPr>
        </p:nvGraphicFramePr>
        <p:xfrm>
          <a:off x="1187624" y="24731"/>
          <a:ext cx="5610225" cy="1316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3" name="CS ChemDraw Drawing" r:id="rId4" imgW="5610931" imgH="1316250" progId="ChemDraw.Document.6.0">
                  <p:embed/>
                </p:oleObj>
              </mc:Choice>
              <mc:Fallback>
                <p:oleObj name="CS ChemDraw Drawing" r:id="rId4" imgW="5610931" imgH="131625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87624" y="24731"/>
                        <a:ext cx="5610225" cy="1316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707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21</a:t>
            </a:fld>
            <a:endParaRPr lang="fr-BE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579909"/>
            <a:ext cx="943304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3923928" y="273492"/>
            <a:ext cx="7584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CPA</a:t>
            </a:r>
            <a:endParaRPr lang="en-US" sz="2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28575">
            <a:solidFill>
              <a:srgbClr val="C1E8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428266" y="6464369"/>
            <a:ext cx="3252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Guofu</a:t>
            </a:r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Zhong</a:t>
            </a:r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et al. </a:t>
            </a:r>
            <a:r>
              <a:rPr lang="fr-CH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</a:t>
            </a:r>
            <a:r>
              <a:rPr lang="fr-CH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CH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Lett</a:t>
            </a:r>
            <a:r>
              <a:rPr lang="fr-CH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2414.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3522961"/>
              </p:ext>
            </p:extLst>
          </p:nvPr>
        </p:nvGraphicFramePr>
        <p:xfrm>
          <a:off x="1232840" y="980728"/>
          <a:ext cx="6390285" cy="1638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2" name="CS ChemDraw Drawing" r:id="rId4" imgW="5237608" imgH="1343790" progId="ChemDraw.Document.6.0">
                  <p:embed/>
                </p:oleObj>
              </mc:Choice>
              <mc:Fallback>
                <p:oleObj name="CS ChemDraw Drawing" r:id="rId4" imgW="5237608" imgH="134379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32840" y="980728"/>
                        <a:ext cx="6390285" cy="16387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114720"/>
            <a:ext cx="4249417" cy="420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11960" y="3284984"/>
            <a:ext cx="4880338" cy="258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779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22</a:t>
            </a:fld>
            <a:endParaRPr lang="fr-BE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579909"/>
            <a:ext cx="943304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79512" y="222197"/>
            <a:ext cx="83309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Activation of </a:t>
            </a:r>
            <a:r>
              <a:rPr lang="fr-CH" sz="2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carboxylic</a:t>
            </a:r>
            <a:r>
              <a:rPr lang="fr-CH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acid</a:t>
            </a:r>
            <a:r>
              <a:rPr lang="fr-CH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fr-CH" sz="2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heterodimerization</a:t>
            </a:r>
            <a:r>
              <a:rPr lang="fr-CH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CH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CPA</a:t>
            </a:r>
            <a:endParaRPr lang="en-US" sz="2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980728"/>
            <a:ext cx="3028950" cy="246697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904" y="1052736"/>
            <a:ext cx="3028950" cy="246697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08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onnecteur droit 9"/>
          <p:cNvCxnSpPr/>
          <p:nvPr/>
        </p:nvCxnSpPr>
        <p:spPr>
          <a:xfrm>
            <a:off x="5616446" y="2511599"/>
            <a:ext cx="1188132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5904478" y="2007543"/>
            <a:ext cx="1188132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6202396" y="2326933"/>
            <a:ext cx="710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 flipH="1">
            <a:off x="6246613" y="1822877"/>
            <a:ext cx="2682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3" name="Obje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422565"/>
              </p:ext>
            </p:extLst>
          </p:nvPr>
        </p:nvGraphicFramePr>
        <p:xfrm>
          <a:off x="214194" y="3140968"/>
          <a:ext cx="668661" cy="607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4" name="CS ChemDraw Drawing" r:id="rId5" imgW="505689" imgH="459810" progId="ChemDraw.Document.6.0">
                  <p:embed/>
                </p:oleObj>
              </mc:Choice>
              <mc:Fallback>
                <p:oleObj name="CS ChemDraw Drawing" r:id="rId5" imgW="505689" imgH="45981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4194" y="3140968"/>
                        <a:ext cx="668661" cy="6078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3370421"/>
              </p:ext>
            </p:extLst>
          </p:nvPr>
        </p:nvGraphicFramePr>
        <p:xfrm>
          <a:off x="971600" y="3140968"/>
          <a:ext cx="2827349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5" name="CS ChemDraw Drawing" r:id="rId7" imgW="2043286" imgH="468990" progId="ChemDraw.Document.6.0">
                  <p:embed/>
                </p:oleObj>
              </mc:Choice>
              <mc:Fallback>
                <p:oleObj name="CS ChemDraw Drawing" r:id="rId7" imgW="2043286" imgH="46899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71600" y="3140968"/>
                        <a:ext cx="2827349" cy="648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5496449"/>
              </p:ext>
            </p:extLst>
          </p:nvPr>
        </p:nvGraphicFramePr>
        <p:xfrm>
          <a:off x="3974498" y="3429000"/>
          <a:ext cx="2103437" cy="10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6" name="CS ChemDraw Drawing" r:id="rId9" imgW="2102715" imgH="107730" progId="ChemDraw.Document.6.0">
                  <p:embed/>
                </p:oleObj>
              </mc:Choice>
              <mc:Fallback>
                <p:oleObj name="CS ChemDraw Drawing" r:id="rId9" imgW="2102715" imgH="10773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974498" y="3429000"/>
                        <a:ext cx="2103437" cy="107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ZoneTexte 18"/>
          <p:cNvSpPr txBox="1"/>
          <p:nvPr/>
        </p:nvSpPr>
        <p:spPr>
          <a:xfrm>
            <a:off x="6498544" y="4869160"/>
            <a:ext cx="245917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This self-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assembly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increases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acidity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phosphoric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acid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catalyst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and the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reactivity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carboxylic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acid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20252" y="6535794"/>
            <a:ext cx="41560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Benjamin List et al. </a:t>
            </a:r>
            <a:r>
              <a:rPr lang="fr-CH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Angew</a:t>
            </a:r>
            <a:r>
              <a:rPr lang="fr-CH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CH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</a:t>
            </a:r>
            <a:r>
              <a:rPr lang="fr-CH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Int. Ed.</a:t>
            </a:r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7063.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00" y="3973569"/>
            <a:ext cx="356235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329" y="3836301"/>
            <a:ext cx="21336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048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6" grpId="0"/>
      <p:bldP spid="16" grpId="1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23</a:t>
            </a:fld>
            <a:endParaRPr lang="fr-B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900" y="9566"/>
            <a:ext cx="5984125" cy="3727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21336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45463" y="3584049"/>
            <a:ext cx="41644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Benjamin List et al. </a:t>
            </a:r>
            <a:r>
              <a:rPr lang="fr-CH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Angew</a:t>
            </a:r>
            <a:r>
              <a:rPr lang="fr-CH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CH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</a:t>
            </a:r>
            <a:r>
              <a:rPr lang="fr-CH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Int. Ed.</a:t>
            </a:r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7063.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5496" y="6524245"/>
            <a:ext cx="4728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dirty="0" err="1"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-Yuan Liu &amp; Bin Tan et al. </a:t>
            </a:r>
            <a:r>
              <a:rPr lang="fr-CH" sz="1200" i="1" dirty="0">
                <a:latin typeface="Arial" panose="020B0604020202020204" pitchFamily="34" charset="0"/>
                <a:cs typeface="Arial" panose="020B0604020202020204" pitchFamily="34" charset="0"/>
              </a:rPr>
              <a:t>J. Am. </a:t>
            </a:r>
            <a:r>
              <a:rPr lang="fr-CH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Chem</a:t>
            </a:r>
            <a:r>
              <a:rPr lang="fr-CH" sz="1200" i="1" dirty="0">
                <a:latin typeface="Arial" panose="020B0604020202020204" pitchFamily="34" charset="0"/>
                <a:cs typeface="Arial" panose="020B0604020202020204" pitchFamily="34" charset="0"/>
              </a:rPr>
              <a:t>. Soc. </a:t>
            </a:r>
            <a:r>
              <a:rPr lang="fr-CH" sz="1200" b="1" dirty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sz="1200" i="1" dirty="0">
                <a:latin typeface="Arial" panose="020B0604020202020204" pitchFamily="34" charset="0"/>
                <a:cs typeface="Arial" panose="020B0604020202020204" pitchFamily="34" charset="0"/>
              </a:rPr>
              <a:t>137</a:t>
            </a:r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, 14039.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77721"/>
            <a:ext cx="8640960" cy="223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Connecteur droit 13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  <a:ln w="28575">
            <a:solidFill>
              <a:srgbClr val="C1E8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867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13"/>
          <a:stretch/>
        </p:blipFill>
        <p:spPr bwMode="auto">
          <a:xfrm>
            <a:off x="-9613" y="1052736"/>
            <a:ext cx="9130646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24</a:t>
            </a:fld>
            <a:endParaRPr lang="fr-BE"/>
          </a:p>
        </p:txBody>
      </p:sp>
      <p:sp>
        <p:nvSpPr>
          <p:cNvPr id="5" name="ZoneTexte 4"/>
          <p:cNvSpPr txBox="1"/>
          <p:nvPr/>
        </p:nvSpPr>
        <p:spPr>
          <a:xfrm>
            <a:off x="107504" y="44624"/>
            <a:ext cx="1094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baseline="30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r>
              <a:rPr lang="fr-CH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NMR</a:t>
            </a:r>
            <a:endParaRPr lang="en-US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4624"/>
            <a:ext cx="19716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165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25</a:t>
            </a:fld>
            <a:endParaRPr lang="fr-BE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579909"/>
            <a:ext cx="943304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547664" y="231031"/>
            <a:ext cx="5873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Advantage</a:t>
            </a:r>
            <a:r>
              <a:rPr lang="fr-CH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and limitation of </a:t>
            </a:r>
            <a:r>
              <a:rPr lang="fr-CH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Tan’s</a:t>
            </a:r>
            <a:r>
              <a:rPr lang="fr-CH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5496" y="6524245"/>
            <a:ext cx="4728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dirty="0" err="1"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-Yuan Liu &amp; Bin Tan et al. </a:t>
            </a:r>
            <a:r>
              <a:rPr lang="fr-CH" sz="1200" i="1" dirty="0">
                <a:latin typeface="Arial" panose="020B0604020202020204" pitchFamily="34" charset="0"/>
                <a:cs typeface="Arial" panose="020B0604020202020204" pitchFamily="34" charset="0"/>
              </a:rPr>
              <a:t>J. Am. </a:t>
            </a:r>
            <a:r>
              <a:rPr lang="fr-CH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Chem</a:t>
            </a:r>
            <a:r>
              <a:rPr lang="fr-CH" sz="1200" i="1" dirty="0">
                <a:latin typeface="Arial" panose="020B0604020202020204" pitchFamily="34" charset="0"/>
                <a:cs typeface="Arial" panose="020B0604020202020204" pitchFamily="34" charset="0"/>
              </a:rPr>
              <a:t>. Soc. </a:t>
            </a:r>
            <a:r>
              <a:rPr lang="fr-CH" sz="1200" b="1" dirty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sz="1200" i="1" dirty="0">
                <a:latin typeface="Arial" panose="020B0604020202020204" pitchFamily="34" charset="0"/>
                <a:cs typeface="Arial" panose="020B0604020202020204" pitchFamily="34" charset="0"/>
              </a:rPr>
              <a:t>137</a:t>
            </a:r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, 14039.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7972256"/>
              </p:ext>
            </p:extLst>
          </p:nvPr>
        </p:nvGraphicFramePr>
        <p:xfrm>
          <a:off x="1115616" y="980728"/>
          <a:ext cx="6349490" cy="1224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2" name="CS ChemDraw Drawing" r:id="rId4" imgW="5286231" imgH="1019250" progId="ChemDraw.Document.6.0">
                  <p:embed/>
                </p:oleObj>
              </mc:Choice>
              <mc:Fallback>
                <p:oleObj name="CS ChemDraw Drawing" r:id="rId4" imgW="5286231" imgH="101925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15616" y="980728"/>
                        <a:ext cx="6349490" cy="12241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469286"/>
              </p:ext>
            </p:extLst>
          </p:nvPr>
        </p:nvGraphicFramePr>
        <p:xfrm>
          <a:off x="1043608" y="2276872"/>
          <a:ext cx="6696744" cy="41934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2208"/>
                <a:gridCol w="1370897"/>
                <a:gridCol w="1966871"/>
                <a:gridCol w="1486768"/>
              </a:tblGrid>
              <a:tr h="345017">
                <a:tc rowSpan="2">
                  <a:txBody>
                    <a:bodyPr/>
                    <a:lstStyle/>
                    <a:p>
                      <a:r>
                        <a:rPr lang="fr-CH" sz="1600" b="1" dirty="0" err="1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Aldehydes</a:t>
                      </a:r>
                      <a:endParaRPr lang="en-US" sz="1600" b="1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b="0" dirty="0" err="1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Aromatic</a:t>
                      </a:r>
                      <a:endParaRPr lang="en-US" sz="1600" b="0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b="0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65-83% y (EWG)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600" b="0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41-55% y (EDG)</a:t>
                      </a:r>
                      <a:endParaRPr lang="en-US" sz="1600" b="0" dirty="0" smtClean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b="0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93-98% </a:t>
                      </a:r>
                      <a:r>
                        <a:rPr lang="fr-CH" sz="1600" b="0" dirty="0" err="1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ee</a:t>
                      </a:r>
                      <a:endParaRPr lang="fr-CH" sz="1600" b="0" dirty="0" smtClean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600" b="0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89-90% </a:t>
                      </a:r>
                      <a:r>
                        <a:rPr lang="fr-CH" sz="1600" b="0" dirty="0" err="1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ee</a:t>
                      </a:r>
                      <a:endParaRPr lang="en-US" sz="1600" b="0" dirty="0" smtClean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4501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b="0" dirty="0" err="1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Aliphatic</a:t>
                      </a:r>
                      <a:endParaRPr lang="en-US" sz="1600" b="0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b="0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78-99% y</a:t>
                      </a:r>
                      <a:endParaRPr lang="en-US" sz="1600" b="0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b="0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85-93%</a:t>
                      </a:r>
                      <a:r>
                        <a:rPr lang="fr-CH" sz="1600" b="0" baseline="0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CH" sz="1600" b="0" baseline="0" dirty="0" err="1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ee</a:t>
                      </a:r>
                      <a:endParaRPr lang="en-US" sz="1600" b="0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45017"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600" b="1" dirty="0" err="1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Isocyanides</a:t>
                      </a:r>
                      <a:endParaRPr lang="en-US" sz="1600" b="1" dirty="0" smtClean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b="0" dirty="0" err="1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tertiary</a:t>
                      </a:r>
                      <a:endParaRPr lang="en-US" sz="1600" b="0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CH" sz="1600" b="0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</a:t>
                      </a:r>
                      <a:endParaRPr lang="en-US" sz="1600" b="0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450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b="0" dirty="0" err="1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secondary</a:t>
                      </a:r>
                      <a:endParaRPr lang="en-US" sz="1600" b="0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CH" sz="1600" b="0" dirty="0" err="1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Yield</a:t>
                      </a:r>
                      <a:r>
                        <a:rPr lang="fr-CH" sz="1600" b="0" baseline="0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CH" sz="1600" b="0" baseline="0" dirty="0" err="1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decreased</a:t>
                      </a:r>
                      <a:r>
                        <a:rPr lang="fr-CH" sz="1600" b="0" baseline="0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fr-CH" sz="1600" b="0" baseline="0" dirty="0" err="1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ee</a:t>
                      </a:r>
                      <a:r>
                        <a:rPr lang="fr-CH" sz="1600" b="0" baseline="0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CH" sz="1600" b="0" baseline="0" dirty="0" err="1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mained</a:t>
                      </a:r>
                      <a:endParaRPr lang="en-US" sz="1600" b="0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450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b="0" dirty="0" err="1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primary</a:t>
                      </a:r>
                      <a:endParaRPr lang="en-US" sz="1600" b="0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CH" sz="1600" b="0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r>
                        <a:rPr lang="fr-CH" sz="1600" b="0" baseline="0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CH" sz="1600" b="0" baseline="0" dirty="0" err="1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</a:t>
                      </a:r>
                      <a:endParaRPr lang="en-US" sz="1600" b="0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4501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b="0" dirty="0" err="1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aromatic</a:t>
                      </a:r>
                      <a:endParaRPr lang="en-US" sz="1600" b="0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CH" sz="1600" b="0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</a:t>
                      </a:r>
                      <a:r>
                        <a:rPr lang="fr-CH" sz="1600" b="0" dirty="0" err="1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</a:t>
                      </a:r>
                      <a:endParaRPr lang="en-US" sz="1600" b="0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944619">
                <a:tc rowSpan="2">
                  <a:txBody>
                    <a:bodyPr/>
                    <a:lstStyle/>
                    <a:p>
                      <a:r>
                        <a:rPr lang="fr-CH" sz="1600" b="1" dirty="0" err="1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Carboxylic</a:t>
                      </a:r>
                      <a:r>
                        <a:rPr lang="fr-CH" sz="1600" b="1" baseline="0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CH" sz="1600" b="1" baseline="0" dirty="0" err="1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acids</a:t>
                      </a:r>
                      <a:endParaRPr lang="en-US" sz="1600" b="1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US" sz="1600" b="0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944619">
                <a:tc vMerge="1">
                  <a:txBody>
                    <a:bodyPr/>
                    <a:lstStyle/>
                    <a:p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US" sz="1600" b="0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5472911"/>
              </p:ext>
            </p:extLst>
          </p:nvPr>
        </p:nvGraphicFramePr>
        <p:xfrm>
          <a:off x="3011260" y="4653136"/>
          <a:ext cx="2801937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3" name="CS ChemDraw Drawing" r:id="rId6" imgW="2802359" imgH="796770" progId="ChemDraw.Document.6.0">
                  <p:embed/>
                </p:oleObj>
              </mc:Choice>
              <mc:Fallback>
                <p:oleObj name="CS ChemDraw Drawing" r:id="rId6" imgW="2802359" imgH="79677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11260" y="4653136"/>
                        <a:ext cx="2801937" cy="796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0211785"/>
              </p:ext>
            </p:extLst>
          </p:nvPr>
        </p:nvGraphicFramePr>
        <p:xfrm>
          <a:off x="2987824" y="5661248"/>
          <a:ext cx="4633913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4" name="CS ChemDraw Drawing" r:id="rId8" imgW="4634131" imgH="758700" progId="ChemDraw.Document.6.0">
                  <p:embed/>
                </p:oleObj>
              </mc:Choice>
              <mc:Fallback>
                <p:oleObj name="CS ChemDraw Drawing" r:id="rId8" imgW="4634131" imgH="7587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987824" y="5661248"/>
                        <a:ext cx="4633913" cy="75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705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26</a:t>
            </a:fld>
            <a:endParaRPr lang="fr-BE"/>
          </a:p>
        </p:txBody>
      </p:sp>
      <p:sp>
        <p:nvSpPr>
          <p:cNvPr id="5" name="ZoneTexte 4"/>
          <p:cNvSpPr txBox="1"/>
          <p:nvPr/>
        </p:nvSpPr>
        <p:spPr>
          <a:xfrm>
            <a:off x="1439240" y="1484784"/>
            <a:ext cx="579838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r-CH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r-CH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Enantioselective</a:t>
            </a:r>
            <a:r>
              <a:rPr lang="fr-CH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Passerini</a:t>
            </a:r>
            <a:r>
              <a:rPr lang="fr-CH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endParaRPr lang="fr-CH" sz="24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r-CH" sz="24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Enantioselective</a:t>
            </a:r>
            <a:r>
              <a:rPr lang="fr-CH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4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Ugi</a:t>
            </a:r>
            <a:r>
              <a:rPr lang="fr-CH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4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endParaRPr lang="fr-CH" sz="2400" b="1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r-CH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r>
              <a:rPr lang="fr-CH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fr-CH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outlook</a:t>
            </a:r>
            <a:endParaRPr lang="fr-CH" sz="24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61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27</a:t>
            </a:fld>
            <a:endParaRPr lang="fr-BE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579909"/>
            <a:ext cx="943304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946724" y="188640"/>
            <a:ext cx="7178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Catalytic</a:t>
            </a:r>
            <a:r>
              <a:rPr lang="fr-CH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r>
              <a:rPr lang="fr-CH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-Component </a:t>
            </a:r>
            <a:r>
              <a:rPr lang="fr-CH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Ugi</a:t>
            </a:r>
            <a:r>
              <a:rPr lang="fr-CH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28575">
            <a:solidFill>
              <a:srgbClr val="C1E8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20252" y="6535794"/>
            <a:ext cx="41644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Benjamin List et al. </a:t>
            </a:r>
            <a:r>
              <a:rPr lang="fr-CH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Angew</a:t>
            </a:r>
            <a:r>
              <a:rPr lang="fr-CH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CH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</a:t>
            </a:r>
            <a:r>
              <a:rPr lang="fr-CH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Int. Ed.</a:t>
            </a:r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2008</a:t>
            </a:r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3622.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2" y="1270204"/>
            <a:ext cx="5040560" cy="508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3419872" y="4705399"/>
            <a:ext cx="31627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Water acts as the internal nucleophile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414" y="1270204"/>
            <a:ext cx="4104009" cy="1942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4261664" y="1547500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HX = </a:t>
            </a:r>
            <a:endParaRPr lang="en-US" dirty="0"/>
          </a:p>
        </p:txBody>
      </p:sp>
      <p:sp>
        <p:nvSpPr>
          <p:cNvPr id="2" name="ZoneTexte 1"/>
          <p:cNvSpPr txBox="1"/>
          <p:nvPr/>
        </p:nvSpPr>
        <p:spPr>
          <a:xfrm>
            <a:off x="5364088" y="3220833"/>
            <a:ext cx="2366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Phenyl </a:t>
            </a:r>
            <a:r>
              <a:rPr lang="en-US" dirty="0" err="1" smtClean="0"/>
              <a:t>phosphinic</a:t>
            </a:r>
            <a:r>
              <a:rPr lang="en-US" dirty="0" smtClean="0"/>
              <a:t> acid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83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28</a:t>
            </a:fld>
            <a:endParaRPr lang="fr-BE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579909"/>
            <a:ext cx="943304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524609" y="188640"/>
            <a:ext cx="6022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Catalytic</a:t>
            </a:r>
            <a:r>
              <a:rPr lang="fr-CH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Enantioselective</a:t>
            </a:r>
            <a:r>
              <a:rPr lang="fr-CH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fr-CH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ttempt</a:t>
            </a:r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1670063"/>
              </p:ext>
            </p:extLst>
          </p:nvPr>
        </p:nvGraphicFramePr>
        <p:xfrm>
          <a:off x="1187624" y="1196752"/>
          <a:ext cx="6932815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35" name="CS ChemDraw Drawing" r:id="rId4" imgW="4941812" imgH="769230" progId="ChemDraw.Document.6.0">
                  <p:embed/>
                </p:oleObj>
              </mc:Choice>
              <mc:Fallback>
                <p:oleObj name="CS ChemDraw Drawing" r:id="rId4" imgW="4941812" imgH="76923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87624" y="1196752"/>
                        <a:ext cx="6932815" cy="1080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4346279"/>
              </p:ext>
            </p:extLst>
          </p:nvPr>
        </p:nvGraphicFramePr>
        <p:xfrm>
          <a:off x="2339751" y="2852936"/>
          <a:ext cx="4347455" cy="136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36" name="CS ChemDraw Drawing" r:id="rId6" imgW="3379903" imgH="1063260" progId="ChemDraw.Document.6.0">
                  <p:embed/>
                </p:oleObj>
              </mc:Choice>
              <mc:Fallback>
                <p:oleObj name="CS ChemDraw Drawing" r:id="rId6" imgW="3379903" imgH="10632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39751" y="2852936"/>
                        <a:ext cx="4347455" cy="13681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055436"/>
              </p:ext>
            </p:extLst>
          </p:nvPr>
        </p:nvGraphicFramePr>
        <p:xfrm>
          <a:off x="2300953" y="4725144"/>
          <a:ext cx="4470113" cy="1296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37" name="CS ChemDraw Drawing" r:id="rId8" imgW="3367747" imgH="976590" progId="ChemDraw.Document.6.0">
                  <p:embed/>
                </p:oleObj>
              </mc:Choice>
              <mc:Fallback>
                <p:oleObj name="CS ChemDraw Drawing" r:id="rId8" imgW="3367747" imgH="97659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300953" y="4725144"/>
                        <a:ext cx="4470113" cy="12961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529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29</a:t>
            </a:fld>
            <a:endParaRPr lang="fr-BE"/>
          </a:p>
        </p:txBody>
      </p:sp>
      <p:cxnSp>
        <p:nvCxnSpPr>
          <p:cNvPr id="5" name="Connecteur droit 4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28575">
            <a:solidFill>
              <a:srgbClr val="C1E8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251520" y="6496395"/>
            <a:ext cx="43240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William D. </a:t>
            </a:r>
            <a:r>
              <a:rPr lang="fr-CH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Wulff</a:t>
            </a:r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et al. </a:t>
            </a:r>
            <a:r>
              <a:rPr lang="fr-CH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Angew</a:t>
            </a:r>
            <a:r>
              <a:rPr lang="fr-CH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CH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</a:t>
            </a:r>
            <a:r>
              <a:rPr lang="fr-CH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Int. Ed.</a:t>
            </a:r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3436.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662797"/>
              </p:ext>
            </p:extLst>
          </p:nvPr>
        </p:nvGraphicFramePr>
        <p:xfrm>
          <a:off x="899592" y="260648"/>
          <a:ext cx="5502498" cy="1296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66" name="CS ChemDraw Drawing" r:id="rId3" imgW="4286469" imgH="1010070" progId="ChemDraw.Document.6.0">
                  <p:embed/>
                </p:oleObj>
              </mc:Choice>
              <mc:Fallback>
                <p:oleObj name="CS ChemDraw Drawing" r:id="rId3" imgW="4286469" imgH="101007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9592" y="260648"/>
                        <a:ext cx="5502498" cy="12961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1920208"/>
              </p:ext>
            </p:extLst>
          </p:nvPr>
        </p:nvGraphicFramePr>
        <p:xfrm>
          <a:off x="827584" y="1700808"/>
          <a:ext cx="5428655" cy="1296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67" name="CS ChemDraw Drawing" r:id="rId5" imgW="4096296" imgH="977940" progId="ChemDraw.Document.6.0">
                  <p:embed/>
                </p:oleObj>
              </mc:Choice>
              <mc:Fallback>
                <p:oleObj name="CS ChemDraw Drawing" r:id="rId5" imgW="4096296" imgH="9779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27584" y="1700808"/>
                        <a:ext cx="5428655" cy="12961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4765762"/>
              </p:ext>
            </p:extLst>
          </p:nvPr>
        </p:nvGraphicFramePr>
        <p:xfrm>
          <a:off x="873777" y="1664635"/>
          <a:ext cx="5354407" cy="1332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68" name="CS ChemDraw Drawing" r:id="rId7" imgW="4058207" imgH="1010070" progId="ChemDraw.Document.6.0">
                  <p:embed/>
                </p:oleObj>
              </mc:Choice>
              <mc:Fallback>
                <p:oleObj name="CS ChemDraw Drawing" r:id="rId7" imgW="4058207" imgH="101007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73777" y="1664635"/>
                        <a:ext cx="5354407" cy="13323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060572"/>
              </p:ext>
            </p:extLst>
          </p:nvPr>
        </p:nvGraphicFramePr>
        <p:xfrm>
          <a:off x="3635896" y="2564904"/>
          <a:ext cx="1044575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69" name="CS ChemDraw Drawing" r:id="rId9" imgW="1045144" imgH="940140" progId="ChemDraw.Document.6.0">
                  <p:embed/>
                </p:oleObj>
              </mc:Choice>
              <mc:Fallback>
                <p:oleObj name="CS ChemDraw Drawing" r:id="rId9" imgW="1045144" imgH="9401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635896" y="2564904"/>
                        <a:ext cx="1044575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3140968"/>
            <a:ext cx="3707904" cy="3118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966" y="4149080"/>
            <a:ext cx="2277762" cy="1804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6804248" y="4451145"/>
            <a:ext cx="12543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13 Ligands</a:t>
            </a:r>
          </a:p>
          <a:p>
            <a:r>
              <a:rPr lang="en-US" b="1" dirty="0" smtClean="0"/>
              <a:t>12 amines</a:t>
            </a:r>
          </a:p>
          <a:p>
            <a:r>
              <a:rPr lang="en-US" b="1" dirty="0" smtClean="0"/>
              <a:t>47 alcohols</a:t>
            </a:r>
          </a:p>
          <a:p>
            <a:endParaRPr lang="en-US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6732240" y="5466808"/>
            <a:ext cx="127098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cat* 8-5-47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55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3</a:t>
            </a:fld>
            <a:endParaRPr lang="fr-BE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579909"/>
            <a:ext cx="943304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395301" y="188640"/>
            <a:ext cx="2281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9693628"/>
              </p:ext>
            </p:extLst>
          </p:nvPr>
        </p:nvGraphicFramePr>
        <p:xfrm>
          <a:off x="2123728" y="3212976"/>
          <a:ext cx="1272492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5" name="CS ChemDraw Drawing" r:id="rId4" imgW="854430" imgH="435510" progId="ChemDraw.Document.6.0">
                  <p:embed/>
                </p:oleObj>
              </mc:Choice>
              <mc:Fallback>
                <p:oleObj name="CS ChemDraw Drawing" r:id="rId4" imgW="854430" imgH="43551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23728" y="3212976"/>
                        <a:ext cx="1272492" cy="648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7383907"/>
              </p:ext>
            </p:extLst>
          </p:nvPr>
        </p:nvGraphicFramePr>
        <p:xfrm>
          <a:off x="323528" y="2204864"/>
          <a:ext cx="1532619" cy="2597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6" name="CS ChemDraw Drawing" r:id="rId6" imgW="1029747" imgH="1746090" progId="ChemDraw.Document.6.0">
                  <p:embed/>
                </p:oleObj>
              </mc:Choice>
              <mc:Fallback>
                <p:oleObj name="CS ChemDraw Drawing" r:id="rId6" imgW="1029747" imgH="174609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3528" y="2204864"/>
                        <a:ext cx="1532619" cy="25976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398358"/>
              </p:ext>
            </p:extLst>
          </p:nvPr>
        </p:nvGraphicFramePr>
        <p:xfrm>
          <a:off x="3894094" y="3140968"/>
          <a:ext cx="939894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7" name="CS ChemDraw Drawing" r:id="rId8" imgW="491912" imgH="301320" progId="ChemDraw.Document.6.0">
                  <p:embed/>
                </p:oleObj>
              </mc:Choice>
              <mc:Fallback>
                <p:oleObj name="CS ChemDraw Drawing" r:id="rId8" imgW="491912" imgH="3013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894094" y="3140968"/>
                        <a:ext cx="939894" cy="5760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0602547"/>
              </p:ext>
            </p:extLst>
          </p:nvPr>
        </p:nvGraphicFramePr>
        <p:xfrm>
          <a:off x="3491880" y="3429000"/>
          <a:ext cx="5371495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8" name="CS ChemDraw Drawing" r:id="rId10" imgW="3596280" imgH="530010" progId="ChemDraw.Document.6.0">
                  <p:embed/>
                </p:oleObj>
              </mc:Choice>
              <mc:Fallback>
                <p:oleObj name="CS ChemDraw Drawing" r:id="rId10" imgW="3596280" imgH="53001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491880" y="3429000"/>
                        <a:ext cx="5371495" cy="792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ZoneTexte 30"/>
          <p:cNvSpPr txBox="1"/>
          <p:nvPr/>
        </p:nvSpPr>
        <p:spPr>
          <a:xfrm>
            <a:off x="3203848" y="1268760"/>
            <a:ext cx="2223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i="1" dirty="0" err="1">
                <a:latin typeface="Arial" panose="020B0604020202020204" pitchFamily="34" charset="0"/>
                <a:cs typeface="Arial" panose="020B0604020202020204" pitchFamily="34" charset="0"/>
              </a:rPr>
              <a:t>Asymmetric</a:t>
            </a:r>
            <a:r>
              <a:rPr lang="fr-CH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b="1" i="1" dirty="0" err="1">
                <a:latin typeface="Arial" panose="020B0604020202020204" pitchFamily="34" charset="0"/>
                <a:cs typeface="Arial" panose="020B0604020202020204" pitchFamily="34" charset="0"/>
              </a:rPr>
              <a:t>MCRs</a:t>
            </a: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19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30</a:t>
            </a:fld>
            <a:endParaRPr lang="fr-BE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400600" cy="672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334" y="1844824"/>
            <a:ext cx="3767666" cy="347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88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31</a:t>
            </a:fld>
            <a:endParaRPr lang="fr-BE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579909"/>
            <a:ext cx="943304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445259" y="188640"/>
            <a:ext cx="6181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Enantioselective</a:t>
            </a:r>
            <a:r>
              <a:rPr lang="fr-CH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Ugi</a:t>
            </a:r>
            <a:r>
              <a:rPr lang="fr-CH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-type </a:t>
            </a:r>
            <a:r>
              <a:rPr lang="fr-CH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28575">
            <a:solidFill>
              <a:srgbClr val="C1E8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179512" y="6516964"/>
            <a:ext cx="53530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Mei</a:t>
            </a:r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-Xiang Wang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Jieping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Zhu</a:t>
            </a:r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et al. </a:t>
            </a:r>
            <a:r>
              <a:rPr lang="fr-CH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Angew</a:t>
            </a:r>
            <a:r>
              <a:rPr lang="fr-CH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CH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</a:t>
            </a:r>
            <a:r>
              <a:rPr lang="fr-CH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Int. Ed.</a:t>
            </a:r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2009</a:t>
            </a:r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6717.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942149"/>
              </p:ext>
            </p:extLst>
          </p:nvPr>
        </p:nvGraphicFramePr>
        <p:xfrm>
          <a:off x="1079611" y="980728"/>
          <a:ext cx="6912769" cy="1690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65" name="CS ChemDraw Drawing" r:id="rId4" imgW="6350285" imgH="1552500" progId="ChemDraw.Document.6.0">
                  <p:embed/>
                </p:oleObj>
              </mc:Choice>
              <mc:Fallback>
                <p:oleObj name="CS ChemDraw Drawing" r:id="rId4" imgW="6350285" imgH="15525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9611" y="980728"/>
                        <a:ext cx="6912769" cy="16901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999478" y="2348880"/>
            <a:ext cx="32350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Scope: Aliphatic aldehyde, aniline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518" y="2687434"/>
            <a:ext cx="4902722" cy="3651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357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32</a:t>
            </a:fld>
            <a:endParaRPr lang="fr-BE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89"/>
          <a:stretch/>
        </p:blipFill>
        <p:spPr bwMode="auto">
          <a:xfrm>
            <a:off x="3203848" y="-315416"/>
            <a:ext cx="5455808" cy="3020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4162731"/>
              </p:ext>
            </p:extLst>
          </p:nvPr>
        </p:nvGraphicFramePr>
        <p:xfrm>
          <a:off x="682648" y="980728"/>
          <a:ext cx="2089152" cy="1317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59" name="CS ChemDraw Drawing" r:id="rId4" imgW="2431737" imgH="1532790" progId="ChemDraw.Document.6.0">
                  <p:embed/>
                </p:oleObj>
              </mc:Choice>
              <mc:Fallback>
                <p:oleObj name="CS ChemDraw Drawing" r:id="rId4" imgW="2431737" imgH="153279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2648" y="980728"/>
                        <a:ext cx="2089152" cy="1317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9724080"/>
              </p:ext>
            </p:extLst>
          </p:nvPr>
        </p:nvGraphicFramePr>
        <p:xfrm>
          <a:off x="31417" y="2968257"/>
          <a:ext cx="2544556" cy="1389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60" name="CS ChemDraw Drawing" r:id="rId6" imgW="2808302" imgH="1532790" progId="ChemDraw.Document.6.0">
                  <p:embed/>
                </p:oleObj>
              </mc:Choice>
              <mc:Fallback>
                <p:oleObj name="CS ChemDraw Drawing" r:id="rId6" imgW="2808302" imgH="153279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417" y="2968257"/>
                        <a:ext cx="2544556" cy="13895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680" y="2780928"/>
            <a:ext cx="6480720" cy="15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1016577"/>
              </p:ext>
            </p:extLst>
          </p:nvPr>
        </p:nvGraphicFramePr>
        <p:xfrm>
          <a:off x="1846" y="5085184"/>
          <a:ext cx="2791465" cy="1171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61" name="CS ChemDraw Drawing" r:id="rId9" imgW="3654088" imgH="1532790" progId="ChemDraw.Document.6.0">
                  <p:embed/>
                </p:oleObj>
              </mc:Choice>
              <mc:Fallback>
                <p:oleObj name="CS ChemDraw Drawing" r:id="rId9" imgW="3654088" imgH="153279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846" y="5085184"/>
                        <a:ext cx="2791465" cy="11713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856" y="4581128"/>
            <a:ext cx="6185792" cy="2150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015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946" y="763852"/>
            <a:ext cx="5400600" cy="122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33</a:t>
            </a:fld>
            <a:endParaRPr lang="fr-BE"/>
          </a:p>
        </p:txBody>
      </p:sp>
      <p:cxnSp>
        <p:nvCxnSpPr>
          <p:cNvPr id="5" name="Connecteur droit 4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28575">
            <a:solidFill>
              <a:srgbClr val="C1E8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8649" y="225741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Azomethine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imines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024" y="2864611"/>
            <a:ext cx="313372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446" y="3043938"/>
            <a:ext cx="19431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496" y="4196065"/>
            <a:ext cx="14668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524" y="4042275"/>
            <a:ext cx="14192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745" y="4657368"/>
            <a:ext cx="19240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251520" y="6496395"/>
            <a:ext cx="41724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Keiji</a:t>
            </a:r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Maruoka</a:t>
            </a:r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et al. </a:t>
            </a:r>
            <a:r>
              <a:rPr lang="fr-CH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Angew</a:t>
            </a:r>
            <a:r>
              <a:rPr lang="fr-CH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CH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</a:t>
            </a:r>
            <a:r>
              <a:rPr lang="fr-CH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Int. Ed.</a:t>
            </a:r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7279.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58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34</a:t>
            </a:fld>
            <a:endParaRPr lang="fr-BE"/>
          </a:p>
        </p:txBody>
      </p:sp>
      <p:cxnSp>
        <p:nvCxnSpPr>
          <p:cNvPr id="5" name="Connecteur droit 4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28575">
            <a:solidFill>
              <a:srgbClr val="C1E8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251520" y="6496395"/>
            <a:ext cx="41724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Keiji</a:t>
            </a:r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Maruoka</a:t>
            </a:r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et al. </a:t>
            </a:r>
            <a:r>
              <a:rPr lang="fr-CH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Angew</a:t>
            </a:r>
            <a:r>
              <a:rPr lang="fr-CH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CH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</a:t>
            </a:r>
            <a:r>
              <a:rPr lang="fr-CH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Int. Ed.</a:t>
            </a:r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7279.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66" y="188640"/>
            <a:ext cx="8178686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onnecteur droit 9"/>
          <p:cNvCxnSpPr/>
          <p:nvPr/>
        </p:nvCxnSpPr>
        <p:spPr>
          <a:xfrm>
            <a:off x="0" y="1916832"/>
            <a:ext cx="9144000" cy="0"/>
          </a:xfrm>
          <a:prstGeom prst="line">
            <a:avLst/>
          </a:prstGeom>
          <a:ln w="28575">
            <a:solidFill>
              <a:srgbClr val="C1E8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04864"/>
            <a:ext cx="557212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77072"/>
            <a:ext cx="56673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626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35</a:t>
            </a:fld>
            <a:endParaRPr lang="fr-BE"/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0466437"/>
              </p:ext>
            </p:extLst>
          </p:nvPr>
        </p:nvGraphicFramePr>
        <p:xfrm>
          <a:off x="5803860" y="188640"/>
          <a:ext cx="1385482" cy="1828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3" name="CS ChemDraw Drawing" r:id="rId3" imgW="1520578" imgH="2006910" progId="ChemDraw.Document.6.0">
                  <p:embed/>
                </p:oleObj>
              </mc:Choice>
              <mc:Fallback>
                <p:oleObj name="CS ChemDraw Drawing" r:id="rId3" imgW="1520578" imgH="200691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03860" y="188640"/>
                        <a:ext cx="1385482" cy="18280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476672"/>
            <a:ext cx="4535241" cy="1279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088675"/>
            <a:ext cx="5616624" cy="476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165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36</a:t>
            </a:fld>
            <a:endParaRPr lang="fr-BE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56"/>
            <a:ext cx="5514499" cy="6174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6093626"/>
              </p:ext>
            </p:extLst>
          </p:nvPr>
        </p:nvGraphicFramePr>
        <p:xfrm>
          <a:off x="6804248" y="35932"/>
          <a:ext cx="1584176" cy="2088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64" name="CS ChemDraw Drawing" r:id="rId4" imgW="1520578" imgH="2006910" progId="ChemDraw.Document.6.0">
                  <p:embed/>
                </p:oleObj>
              </mc:Choice>
              <mc:Fallback>
                <p:oleObj name="CS ChemDraw Drawing" r:id="rId4" imgW="1520578" imgH="2006910" progId="ChemDraw.Document.6.0">
                  <p:embed/>
                  <p:pic>
                    <p:nvPicPr>
                      <p:cNvPr id="0" name="Obje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248" y="35932"/>
                        <a:ext cx="1584176" cy="20886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354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37</a:t>
            </a:fld>
            <a:endParaRPr lang="fr-BE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0648"/>
            <a:ext cx="6086475" cy="578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cteur droit 5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28575">
            <a:solidFill>
              <a:srgbClr val="C1E8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51520" y="6496395"/>
            <a:ext cx="33167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Rui Wang et al. </a:t>
            </a:r>
            <a:r>
              <a:rPr lang="fr-CH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</a:t>
            </a:r>
            <a:r>
              <a:rPr lang="fr-CH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CH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r>
              <a:rPr lang="fr-CH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J.</a:t>
            </a:r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6974.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5656" y="5733256"/>
            <a:ext cx="5688632" cy="3090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97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38</a:t>
            </a:fld>
            <a:endParaRPr lang="fr-BE"/>
          </a:p>
        </p:txBody>
      </p:sp>
      <p:cxnSp>
        <p:nvCxnSpPr>
          <p:cNvPr id="5" name="Connecteur droit 4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28575">
            <a:solidFill>
              <a:srgbClr val="C1E8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122216" y="6464369"/>
            <a:ext cx="60457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De-Xian Wang, Mei-Xiang Wang &amp;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Jieping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Zhu </a:t>
            </a:r>
            <a:r>
              <a:rPr lang="en-US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Angew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Chem. Int. Ed.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5282.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579909"/>
            <a:ext cx="943304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1356297" y="188640"/>
            <a:ext cx="6359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Ugi</a:t>
            </a:r>
            <a:r>
              <a:rPr lang="fr-CH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4-Center 3-Component </a:t>
            </a:r>
            <a:r>
              <a:rPr lang="fr-CH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0861355"/>
              </p:ext>
            </p:extLst>
          </p:nvPr>
        </p:nvGraphicFramePr>
        <p:xfrm>
          <a:off x="1043608" y="1032346"/>
          <a:ext cx="7644828" cy="1901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3" name="CS ChemDraw Drawing" r:id="rId4" imgW="6601509" imgH="1641060" progId="ChemDraw.Document.6.0">
                  <p:embed/>
                </p:oleObj>
              </mc:Choice>
              <mc:Fallback>
                <p:oleObj name="CS ChemDraw Drawing" r:id="rId4" imgW="6601509" imgH="16410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43608" y="1032346"/>
                        <a:ext cx="7644828" cy="19010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27759"/>
            <a:ext cx="6166503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358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39</a:t>
            </a:fld>
            <a:endParaRPr lang="fr-BE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67" y="980728"/>
            <a:ext cx="36480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094" y="980728"/>
            <a:ext cx="25908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11" y="3140372"/>
            <a:ext cx="21336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244" y="2348284"/>
            <a:ext cx="40576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846" y="4004468"/>
            <a:ext cx="22098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cteur droit avec flèche 5"/>
          <p:cNvCxnSpPr/>
          <p:nvPr/>
        </p:nvCxnSpPr>
        <p:spPr>
          <a:xfrm>
            <a:off x="3594259" y="3932460"/>
            <a:ext cx="864096" cy="3604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H="1" flipV="1">
            <a:off x="3594259" y="3860452"/>
            <a:ext cx="93610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4074687" y="3635136"/>
            <a:ext cx="57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DKR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37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579909"/>
            <a:ext cx="943304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t>4</a:t>
            </a:fld>
            <a:endParaRPr lang="fr-BE" dirty="0"/>
          </a:p>
        </p:txBody>
      </p:sp>
      <p:sp>
        <p:nvSpPr>
          <p:cNvPr id="5" name="Flèche droite 4"/>
          <p:cNvSpPr/>
          <p:nvPr/>
        </p:nvSpPr>
        <p:spPr>
          <a:xfrm>
            <a:off x="395540" y="1152798"/>
            <a:ext cx="8712968" cy="288032"/>
          </a:xfrm>
          <a:prstGeom prst="rightArrow">
            <a:avLst/>
          </a:prstGeom>
          <a:solidFill>
            <a:srgbClr val="C1E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Étoile à 7 branches 5"/>
          <p:cNvSpPr/>
          <p:nvPr/>
        </p:nvSpPr>
        <p:spPr>
          <a:xfrm>
            <a:off x="395540" y="1163650"/>
            <a:ext cx="216024" cy="205172"/>
          </a:xfrm>
          <a:prstGeom prst="star7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220399" y="1368822"/>
            <a:ext cx="7489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1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1850</a:t>
            </a:r>
          </a:p>
          <a:p>
            <a:r>
              <a:rPr lang="fr-CH" sz="11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Strecker</a:t>
            </a:r>
            <a:endParaRPr lang="en-US" sz="11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Étoile à 7 branches 7"/>
          <p:cNvSpPr/>
          <p:nvPr/>
        </p:nvSpPr>
        <p:spPr>
          <a:xfrm>
            <a:off x="7115705" y="1194228"/>
            <a:ext cx="216024" cy="205172"/>
          </a:xfrm>
          <a:prstGeom prst="star7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6912311" y="1357970"/>
            <a:ext cx="4988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1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1996</a:t>
            </a:r>
            <a:endParaRPr lang="en-US" sz="11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11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</a:p>
        </p:txBody>
      </p:sp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7725754"/>
              </p:ext>
            </p:extLst>
          </p:nvPr>
        </p:nvGraphicFramePr>
        <p:xfrm>
          <a:off x="355507" y="2112538"/>
          <a:ext cx="3636403" cy="740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5" name="CS ChemDraw Drawing" r:id="rId4" imgW="3172711" imgH="645840" progId="ChemDraw.Document.6.0">
                  <p:embed/>
                </p:oleObj>
              </mc:Choice>
              <mc:Fallback>
                <p:oleObj name="CS ChemDraw Drawing" r:id="rId4" imgW="3172711" imgH="6458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5507" y="2112538"/>
                        <a:ext cx="3636403" cy="7403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3527884" y="2367642"/>
            <a:ext cx="248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971600" y="1368822"/>
            <a:ext cx="8130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1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1882</a:t>
            </a:r>
          </a:p>
          <a:p>
            <a:r>
              <a:rPr lang="fr-CH" sz="11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Hantzsch</a:t>
            </a:r>
            <a:endParaRPr lang="en-US" sz="11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Obje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2121173"/>
              </p:ext>
            </p:extLst>
          </p:nvPr>
        </p:nvGraphicFramePr>
        <p:xfrm>
          <a:off x="4365304" y="1981593"/>
          <a:ext cx="4560579" cy="1015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6" name="CS ChemDraw Drawing" r:id="rId6" imgW="4125200" imgH="918540" progId="ChemDraw.Document.6.0">
                  <p:embed/>
                </p:oleObj>
              </mc:Choice>
              <mc:Fallback>
                <p:oleObj name="CS ChemDraw Drawing" r:id="rId6" imgW="4125200" imgH="9185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365304" y="1981593"/>
                        <a:ext cx="4560579" cy="10159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1259632" y="1224806"/>
            <a:ext cx="144016" cy="1440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286755" y="1224806"/>
            <a:ext cx="144016" cy="144016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992380" y="223291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8109335" y="1368822"/>
            <a:ext cx="4988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1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2009</a:t>
            </a:r>
          </a:p>
          <a:p>
            <a:pPr algn="ctr"/>
            <a:r>
              <a:rPr lang="fr-CH" sz="11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endParaRPr lang="en-US" sz="11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rganigramme : Joindre 17"/>
          <p:cNvSpPr/>
          <p:nvPr/>
        </p:nvSpPr>
        <p:spPr>
          <a:xfrm>
            <a:off x="1818623" y="1235658"/>
            <a:ext cx="144016" cy="122312"/>
          </a:xfrm>
          <a:prstGeom prst="flowChartCol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691680" y="1368821"/>
            <a:ext cx="7312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1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1891</a:t>
            </a:r>
          </a:p>
          <a:p>
            <a:r>
              <a:rPr lang="fr-CH" sz="11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Biginelli</a:t>
            </a:r>
            <a:endParaRPr lang="en-US" sz="11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0" name="Obje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0635314"/>
              </p:ext>
            </p:extLst>
          </p:nvPr>
        </p:nvGraphicFramePr>
        <p:xfrm>
          <a:off x="415423" y="3457054"/>
          <a:ext cx="4320480" cy="930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7" name="CS ChemDraw Drawing" r:id="rId8" imgW="3975817" imgH="856170" progId="ChemDraw.Document.6.0">
                  <p:embed/>
                </p:oleObj>
              </mc:Choice>
              <mc:Fallback>
                <p:oleObj name="CS ChemDraw Drawing" r:id="rId8" imgW="3975817" imgH="85617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15423" y="3457054"/>
                        <a:ext cx="4320480" cy="9300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Organigramme : Joindre 20"/>
          <p:cNvSpPr/>
          <p:nvPr/>
        </p:nvSpPr>
        <p:spPr>
          <a:xfrm>
            <a:off x="6594567" y="1235658"/>
            <a:ext cx="144016" cy="122312"/>
          </a:xfrm>
          <a:prstGeom prst="flowChartCollat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6336196" y="1368822"/>
            <a:ext cx="4988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1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1993</a:t>
            </a:r>
            <a:endParaRPr lang="en-US" sz="11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11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175956" y="3745086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*</a:t>
            </a:r>
          </a:p>
        </p:txBody>
      </p:sp>
      <p:graphicFrame>
        <p:nvGraphicFramePr>
          <p:cNvPr id="24" name="Obje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3782459"/>
              </p:ext>
            </p:extLst>
          </p:nvPr>
        </p:nvGraphicFramePr>
        <p:xfrm>
          <a:off x="4946141" y="3625745"/>
          <a:ext cx="4031731" cy="623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8" name="CS ChemDraw Drawing" r:id="rId10" imgW="3931515" imgH="607770" progId="ChemDraw.Document.6.0">
                  <p:embed/>
                </p:oleObj>
              </mc:Choice>
              <mc:Fallback>
                <p:oleObj name="CS ChemDraw Drawing" r:id="rId10" imgW="3931515" imgH="60777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946141" y="3625745"/>
                        <a:ext cx="4031731" cy="6233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Losange 24"/>
          <p:cNvSpPr/>
          <p:nvPr/>
        </p:nvSpPr>
        <p:spPr>
          <a:xfrm>
            <a:off x="2347949" y="1196160"/>
            <a:ext cx="150041" cy="194320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ZoneTexte 25"/>
          <p:cNvSpPr txBox="1"/>
          <p:nvPr/>
        </p:nvSpPr>
        <p:spPr>
          <a:xfrm>
            <a:off x="2266890" y="1368822"/>
            <a:ext cx="7569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1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1912</a:t>
            </a:r>
          </a:p>
          <a:p>
            <a:r>
              <a:rPr lang="fr-CH" sz="11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Mannich</a:t>
            </a:r>
            <a:endParaRPr lang="en-US" sz="11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388416" y="3739647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8" name="Losange 27"/>
          <p:cNvSpPr/>
          <p:nvPr/>
        </p:nvSpPr>
        <p:spPr>
          <a:xfrm>
            <a:off x="7573069" y="1201356"/>
            <a:ext cx="150041" cy="194320"/>
          </a:xfrm>
          <a:prstGeom prst="diamond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ZoneTexte 28"/>
          <p:cNvSpPr txBox="1"/>
          <p:nvPr/>
        </p:nvSpPr>
        <p:spPr>
          <a:xfrm>
            <a:off x="7331729" y="1378073"/>
            <a:ext cx="4988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1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1999</a:t>
            </a:r>
          </a:p>
          <a:p>
            <a:pPr algn="ctr"/>
            <a:r>
              <a:rPr lang="fr-CH" sz="11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endParaRPr lang="en-US" sz="11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1" name="Obje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3059852"/>
              </p:ext>
            </p:extLst>
          </p:nvPr>
        </p:nvGraphicFramePr>
        <p:xfrm>
          <a:off x="442898" y="5793603"/>
          <a:ext cx="3993339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9" name="CS ChemDraw Drawing" r:id="rId12" imgW="3747284" imgH="607770" progId="ChemDraw.Document.6.0">
                  <p:embed/>
                </p:oleObj>
              </mc:Choice>
              <mc:Fallback>
                <p:oleObj name="CS ChemDraw Drawing" r:id="rId12" imgW="3747284" imgH="60777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42898" y="5793603"/>
                        <a:ext cx="3993339" cy="648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Croix 31"/>
          <p:cNvSpPr/>
          <p:nvPr/>
        </p:nvSpPr>
        <p:spPr>
          <a:xfrm>
            <a:off x="3095836" y="1199653"/>
            <a:ext cx="180020" cy="169168"/>
          </a:xfrm>
          <a:prstGeom prst="pl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ZoneTexte 32"/>
          <p:cNvSpPr txBox="1"/>
          <p:nvPr/>
        </p:nvSpPr>
        <p:spPr>
          <a:xfrm>
            <a:off x="2932467" y="1369983"/>
            <a:ext cx="8114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1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1921</a:t>
            </a:r>
          </a:p>
          <a:p>
            <a:r>
              <a:rPr lang="fr-CH" sz="11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Passerini</a:t>
            </a:r>
            <a:endParaRPr lang="en-US" sz="11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roix 33"/>
          <p:cNvSpPr/>
          <p:nvPr/>
        </p:nvSpPr>
        <p:spPr>
          <a:xfrm>
            <a:off x="7944832" y="1207446"/>
            <a:ext cx="180020" cy="169168"/>
          </a:xfrm>
          <a:prstGeom prst="plus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ZoneTexte 34"/>
          <p:cNvSpPr txBox="1"/>
          <p:nvPr/>
        </p:nvSpPr>
        <p:spPr>
          <a:xfrm>
            <a:off x="7737742" y="1368820"/>
            <a:ext cx="4988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1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2003</a:t>
            </a:r>
          </a:p>
          <a:p>
            <a:pPr algn="ctr"/>
            <a:r>
              <a:rPr lang="fr-CH" sz="11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endParaRPr lang="en-US" sz="11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628554" y="6009627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*</a:t>
            </a:r>
          </a:p>
        </p:txBody>
      </p:sp>
      <p:graphicFrame>
        <p:nvGraphicFramePr>
          <p:cNvPr id="37" name="Obje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2706198"/>
              </p:ext>
            </p:extLst>
          </p:nvPr>
        </p:nvGraphicFramePr>
        <p:xfrm>
          <a:off x="498250" y="4437112"/>
          <a:ext cx="2165317" cy="1224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0" name="CS ChemDraw Drawing" r:id="rId14" imgW="1712643" imgH="968760" progId="ChemDraw.Document.6.0">
                  <p:embed/>
                </p:oleObj>
              </mc:Choice>
              <mc:Fallback>
                <p:oleObj name="CS ChemDraw Drawing" r:id="rId14" imgW="1712643" imgH="9687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98250" y="4437112"/>
                        <a:ext cx="2165317" cy="12241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4761710"/>
              </p:ext>
            </p:extLst>
          </p:nvPr>
        </p:nvGraphicFramePr>
        <p:xfrm>
          <a:off x="5017733" y="5617294"/>
          <a:ext cx="34417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1" name="CS ChemDraw Drawing" r:id="rId16" imgW="3442304" imgH="908010" progId="ChemDraw.Document.6.0">
                  <p:embed/>
                </p:oleObj>
              </mc:Choice>
              <mc:Fallback>
                <p:oleObj name="CS ChemDraw Drawing" r:id="rId16" imgW="3442304" imgH="90801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017733" y="5617294"/>
                        <a:ext cx="3441700" cy="90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Étoile à 5 branches 39"/>
          <p:cNvSpPr/>
          <p:nvPr/>
        </p:nvSpPr>
        <p:spPr>
          <a:xfrm>
            <a:off x="4227264" y="1102494"/>
            <a:ext cx="270959" cy="26632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Étoile à 5 branches 40"/>
          <p:cNvSpPr/>
          <p:nvPr/>
        </p:nvSpPr>
        <p:spPr>
          <a:xfrm>
            <a:off x="8696761" y="1124152"/>
            <a:ext cx="270959" cy="266328"/>
          </a:xfrm>
          <a:prstGeom prst="star5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ZoneTexte 41"/>
          <p:cNvSpPr txBox="1"/>
          <p:nvPr/>
        </p:nvSpPr>
        <p:spPr>
          <a:xfrm>
            <a:off x="4105300" y="1352172"/>
            <a:ext cx="5148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1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1959</a:t>
            </a:r>
          </a:p>
          <a:p>
            <a:r>
              <a:rPr lang="fr-CH" sz="11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Ugi</a:t>
            </a:r>
            <a:endParaRPr lang="en-US" sz="11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703180" y="6093296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8538457" y="1369983"/>
            <a:ext cx="4988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1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</a:p>
          <a:p>
            <a:pPr algn="ctr"/>
            <a:r>
              <a:rPr lang="fr-CH" sz="11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endParaRPr lang="en-US" sz="11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1463143" y="188640"/>
            <a:ext cx="61457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fr-CH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CH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Asymmetric</a:t>
            </a:r>
            <a:r>
              <a:rPr lang="fr-CH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MCRs</a:t>
            </a:r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2988408" y="4653136"/>
            <a:ext cx="49314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Isocyanides</a:t>
            </a:r>
            <a:r>
              <a:rPr lang="fr-CH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lang="fr-CH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unique </a:t>
            </a:r>
            <a:r>
              <a:rPr lang="fr-CH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reactive</a:t>
            </a:r>
            <a:r>
              <a:rPr lang="fr-CH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natures and </a:t>
            </a:r>
            <a:r>
              <a:rPr lang="fr-CH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fr-CH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</a:t>
            </a:r>
            <a:r>
              <a:rPr lang="fr-CH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CH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fr-CH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nucleophiles</a:t>
            </a:r>
            <a:r>
              <a:rPr lang="fr-CH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CH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electrophiles</a:t>
            </a:r>
            <a:r>
              <a:rPr lang="fr-CH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at the </a:t>
            </a:r>
            <a:r>
              <a:rPr lang="fr-CH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fr-CH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atom</a:t>
            </a:r>
            <a:r>
              <a:rPr lang="fr-CH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CH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fr-CH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-adducts.</a:t>
            </a:r>
            <a:endParaRPr 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3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 animBg="1"/>
      <p:bldP spid="9" grpId="0"/>
      <p:bldP spid="11" grpId="0"/>
      <p:bldP spid="12" grpId="0"/>
      <p:bldP spid="14" grpId="0" animBg="1"/>
      <p:bldP spid="15" grpId="0" animBg="1"/>
      <p:bldP spid="16" grpId="0"/>
      <p:bldP spid="17" grpId="0"/>
      <p:bldP spid="18" grpId="0" animBg="1"/>
      <p:bldP spid="19" grpId="0"/>
      <p:bldP spid="21" grpId="0" animBg="1"/>
      <p:bldP spid="22" grpId="0"/>
      <p:bldP spid="23" grpId="0"/>
      <p:bldP spid="25" grpId="0" animBg="1"/>
      <p:bldP spid="26" grpId="0"/>
      <p:bldP spid="27" grpId="0"/>
      <p:bldP spid="28" grpId="0" animBg="1"/>
      <p:bldP spid="29" grpId="0"/>
      <p:bldP spid="32" grpId="0" animBg="1"/>
      <p:bldP spid="33" grpId="0"/>
      <p:bldP spid="34" grpId="0" animBg="1"/>
      <p:bldP spid="35" grpId="0"/>
      <p:bldP spid="36" grpId="0"/>
      <p:bldP spid="40" grpId="0" animBg="1"/>
      <p:bldP spid="41" grpId="0" animBg="1"/>
      <p:bldP spid="42" grpId="1"/>
      <p:bldP spid="43" grpId="0"/>
      <p:bldP spid="44" grpId="0"/>
      <p:bldP spid="44" grpId="1"/>
      <p:bldP spid="5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40</a:t>
            </a:fld>
            <a:endParaRPr lang="fr-BE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2656"/>
            <a:ext cx="65913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72816"/>
            <a:ext cx="52006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645024"/>
            <a:ext cx="648652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90" y="5212011"/>
            <a:ext cx="57245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702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t>41</a:t>
            </a:fld>
            <a:endParaRPr lang="fr-BE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579909"/>
            <a:ext cx="943304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491094"/>
              </p:ext>
            </p:extLst>
          </p:nvPr>
        </p:nvGraphicFramePr>
        <p:xfrm>
          <a:off x="22725" y="2070140"/>
          <a:ext cx="6031178" cy="2862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95" name="CS ChemDraw Drawing" r:id="rId4" imgW="5617144" imgH="2665170" progId="ChemDraw.Document.6.0">
                  <p:embed/>
                </p:oleObj>
              </mc:Choice>
              <mc:Fallback>
                <p:oleObj name="CS ChemDraw Drawing" r:id="rId4" imgW="5617144" imgH="266517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725" y="2070140"/>
                        <a:ext cx="6031178" cy="28621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6749127"/>
              </p:ext>
            </p:extLst>
          </p:nvPr>
        </p:nvGraphicFramePr>
        <p:xfrm>
          <a:off x="4716016" y="1396214"/>
          <a:ext cx="1728192" cy="60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96" name="CS ChemDraw Drawing" r:id="rId6" imgW="1270705" imgH="447660" progId="ChemDraw.Document.6.0">
                  <p:embed/>
                </p:oleObj>
              </mc:Choice>
              <mc:Fallback>
                <p:oleObj name="CS ChemDraw Drawing" r:id="rId6" imgW="1270705" imgH="4476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16016" y="1396214"/>
                        <a:ext cx="1728192" cy="609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2527292" y="188640"/>
            <a:ext cx="40174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r>
              <a:rPr lang="fr-CH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and Outlook</a:t>
            </a:r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936516" y="170080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P-3CR</a:t>
            </a: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804248" y="4581128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U-4CR</a:t>
            </a: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930976"/>
              </p:ext>
            </p:extLst>
          </p:nvPr>
        </p:nvGraphicFramePr>
        <p:xfrm>
          <a:off x="3082401" y="3645024"/>
          <a:ext cx="3462337" cy="1385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97" name="CS ChemDraw Drawing" r:id="rId8" imgW="3259424" imgH="1305720" progId="ChemDraw.Document.6.0">
                  <p:embed/>
                </p:oleObj>
              </mc:Choice>
              <mc:Fallback>
                <p:oleObj name="CS ChemDraw Drawing" r:id="rId8" imgW="3259424" imgH="13057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082401" y="3645024"/>
                        <a:ext cx="3462337" cy="1385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6731622"/>
              </p:ext>
            </p:extLst>
          </p:nvPr>
        </p:nvGraphicFramePr>
        <p:xfrm>
          <a:off x="5320127" y="2492896"/>
          <a:ext cx="3823873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98" name="CS ChemDraw Drawing" r:id="rId10" imgW="3143807" imgH="828900" progId="ChemDraw.Document.6.0">
                  <p:embed/>
                </p:oleObj>
              </mc:Choice>
              <mc:Fallback>
                <p:oleObj name="CS ChemDraw Drawing" r:id="rId10" imgW="3143807" imgH="8289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320127" y="2492896"/>
                        <a:ext cx="3823873" cy="1008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487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42</a:t>
            </a:fld>
            <a:endParaRPr lang="fr-BE"/>
          </a:p>
        </p:txBody>
      </p:sp>
      <p:sp>
        <p:nvSpPr>
          <p:cNvPr id="5" name="ZoneTexte 4"/>
          <p:cNvSpPr txBox="1"/>
          <p:nvPr/>
        </p:nvSpPr>
        <p:spPr>
          <a:xfrm>
            <a:off x="1979712" y="1988840"/>
            <a:ext cx="528862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Thanks for your attention</a:t>
            </a:r>
          </a:p>
          <a:p>
            <a:pPr algn="ctr"/>
            <a:endParaRPr lang="en-US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endParaRPr lang="en-US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38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43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3869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44</a:t>
            </a:fld>
            <a:endParaRPr lang="fr-BE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25148"/>
            <a:ext cx="5616624" cy="611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433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5</a:t>
            </a:fld>
            <a:endParaRPr lang="fr-BE"/>
          </a:p>
        </p:txBody>
      </p:sp>
      <p:sp>
        <p:nvSpPr>
          <p:cNvPr id="3" name="ZoneTexte 2"/>
          <p:cNvSpPr txBox="1"/>
          <p:nvPr/>
        </p:nvSpPr>
        <p:spPr>
          <a:xfrm>
            <a:off x="3707904" y="1816368"/>
            <a:ext cx="143821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P-3CR</a:t>
            </a:r>
          </a:p>
          <a:p>
            <a:r>
              <a:rPr lang="en-US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U-4CR</a:t>
            </a:r>
            <a:endParaRPr lang="en-US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0093424"/>
              </p:ext>
            </p:extLst>
          </p:nvPr>
        </p:nvGraphicFramePr>
        <p:xfrm>
          <a:off x="1331640" y="620688"/>
          <a:ext cx="2690375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2" name="CS ChemDraw Drawing" r:id="rId3" imgW="1371195" imgH="587790" progId="ChemDraw.Document.6.0">
                  <p:embed/>
                </p:oleObj>
              </mc:Choice>
              <mc:Fallback>
                <p:oleObj name="CS ChemDraw Drawing" r:id="rId3" imgW="1371195" imgH="58779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1640" y="620688"/>
                        <a:ext cx="2690375" cy="11521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155136"/>
              </p:ext>
            </p:extLst>
          </p:nvPr>
        </p:nvGraphicFramePr>
        <p:xfrm>
          <a:off x="5146118" y="744880"/>
          <a:ext cx="3168803" cy="10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3" name="CS ChemDraw Drawing" r:id="rId5" imgW="1653214" imgH="558900" progId="ChemDraw.Document.6.0">
                  <p:embed/>
                </p:oleObj>
              </mc:Choice>
              <mc:Fallback>
                <p:oleObj name="CS ChemDraw Drawing" r:id="rId5" imgW="1653214" imgH="5589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46118" y="744880"/>
                        <a:ext cx="3168803" cy="1071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2686455"/>
              </p:ext>
            </p:extLst>
          </p:nvPr>
        </p:nvGraphicFramePr>
        <p:xfrm>
          <a:off x="3706813" y="2997200"/>
          <a:ext cx="1814512" cy="194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4" name="CS ChemDraw Drawing" r:id="rId7" imgW="1138070" imgH="1218780" progId="ChemDraw.Document.6.0">
                  <p:embed/>
                </p:oleObj>
              </mc:Choice>
              <mc:Fallback>
                <p:oleObj name="CS ChemDraw Drawing" r:id="rId7" imgW="1138070" imgH="12187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06813" y="2997200"/>
                        <a:ext cx="1814512" cy="1944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1693100"/>
              </p:ext>
            </p:extLst>
          </p:nvPr>
        </p:nvGraphicFramePr>
        <p:xfrm>
          <a:off x="107504" y="3933056"/>
          <a:ext cx="3672408" cy="112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5" name="CS ChemDraw Drawing" r:id="rId9" imgW="2303964" imgH="703890" progId="ChemDraw.Document.6.0">
                  <p:embed/>
                </p:oleObj>
              </mc:Choice>
              <mc:Fallback>
                <p:oleObj name="CS ChemDraw Drawing" r:id="rId9" imgW="2303964" imgH="70389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7504" y="3933056"/>
                        <a:ext cx="3672408" cy="1121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4060575"/>
              </p:ext>
            </p:extLst>
          </p:nvPr>
        </p:nvGraphicFramePr>
        <p:xfrm>
          <a:off x="179512" y="5229200"/>
          <a:ext cx="2459808" cy="11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6" name="CS ChemDraw Drawing" r:id="rId11" imgW="1577036" imgH="747900" progId="ChemDraw.Document.6.0">
                  <p:embed/>
                </p:oleObj>
              </mc:Choice>
              <mc:Fallback>
                <p:oleObj name="CS ChemDraw Drawing" r:id="rId11" imgW="1577036" imgH="7479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79512" y="5229200"/>
                        <a:ext cx="2459808" cy="1166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1574591"/>
              </p:ext>
            </p:extLst>
          </p:nvPr>
        </p:nvGraphicFramePr>
        <p:xfrm>
          <a:off x="5580112" y="3861048"/>
          <a:ext cx="3197449" cy="1072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7" name="CS ChemDraw Drawing" r:id="rId13" imgW="1930640" imgH="647190" progId="ChemDraw.Document.6.0">
                  <p:embed/>
                </p:oleObj>
              </mc:Choice>
              <mc:Fallback>
                <p:oleObj name="CS ChemDraw Drawing" r:id="rId13" imgW="1930640" imgH="64719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580112" y="3861048"/>
                        <a:ext cx="3197449" cy="10728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7311657"/>
              </p:ext>
            </p:extLst>
          </p:nvPr>
        </p:nvGraphicFramePr>
        <p:xfrm>
          <a:off x="5724128" y="5157192"/>
          <a:ext cx="3201402" cy="1080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8" name="CS ChemDraw Drawing" r:id="rId15" imgW="1999254" imgH="674730" progId="ChemDraw.Document.6.0">
                  <p:embed/>
                </p:oleObj>
              </mc:Choice>
              <mc:Fallback>
                <p:oleObj name="CS ChemDraw Drawing" r:id="rId15" imgW="1999254" imgH="67473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724128" y="5157192"/>
                        <a:ext cx="3201402" cy="10806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981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980662"/>
            <a:ext cx="4500497" cy="1760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6</a:t>
            </a:fld>
            <a:endParaRPr lang="fr-BE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579909"/>
            <a:ext cx="943304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2007940" y="188640"/>
            <a:ext cx="5056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Key </a:t>
            </a:r>
            <a:r>
              <a:rPr lang="fr-CH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stereodifferntiating</a:t>
            </a:r>
            <a:r>
              <a:rPr lang="fr-CH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224" y="1153475"/>
            <a:ext cx="6672898" cy="20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224" y="3174738"/>
            <a:ext cx="5435366" cy="205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34072" y="1268760"/>
            <a:ext cx="1584176" cy="1905978"/>
          </a:xfrm>
          <a:prstGeom prst="rect">
            <a:avLst/>
          </a:prstGeom>
          <a:noFill/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219882" y="3265864"/>
            <a:ext cx="1719808" cy="1875873"/>
          </a:xfrm>
          <a:prstGeom prst="rect">
            <a:avLst/>
          </a:prstGeom>
          <a:noFill/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oneTexte 2"/>
          <p:cNvSpPr txBox="1"/>
          <p:nvPr/>
        </p:nvSpPr>
        <p:spPr>
          <a:xfrm>
            <a:off x="2352634" y="3140968"/>
            <a:ext cx="23470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Stereodifferentiating</a:t>
            </a:r>
            <a:r>
              <a:rPr lang="fr-CH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  <a:endParaRPr lang="en-US" sz="1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906259" y="5085184"/>
            <a:ext cx="23470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Stereodifferentiating</a:t>
            </a:r>
            <a:r>
              <a:rPr lang="fr-CH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  <a:endParaRPr lang="en-US" sz="1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79512" y="1607005"/>
            <a:ext cx="9557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P-3CR</a:t>
            </a:r>
            <a:endParaRPr lang="en-US" sz="20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00290" y="3917087"/>
            <a:ext cx="970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U-4CR</a:t>
            </a:r>
            <a:endParaRPr lang="en-US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84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3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7</a:t>
            </a:fld>
            <a:endParaRPr lang="fr-BE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579909"/>
            <a:ext cx="943304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520094" y="188640"/>
            <a:ext cx="4031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fr-CH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fr-CH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fr-CH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difficult</a:t>
            </a:r>
            <a:r>
              <a:rPr lang="fr-CH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55576" y="1628800"/>
            <a:ext cx="6195927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r-CH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RCOOH, not </a:t>
            </a:r>
            <a:r>
              <a:rPr lang="fr-CH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fr-CH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fr-CH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reagent</a:t>
            </a:r>
            <a:r>
              <a:rPr lang="fr-CH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, but </a:t>
            </a:r>
            <a:r>
              <a:rPr lang="fr-CH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fr-CH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fr-CH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catalyst</a:t>
            </a:r>
            <a:endParaRPr lang="fr-CH" sz="20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r-CH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Stereocontrol</a:t>
            </a:r>
            <a:r>
              <a:rPr lang="fr-CH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l-GR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fr-CH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-addition </a:t>
            </a:r>
            <a:r>
              <a:rPr lang="fr-CH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  <a:endParaRPr lang="fr-CH" sz="20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r-CH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Catalyst</a:t>
            </a:r>
            <a:r>
              <a:rPr lang="fr-CH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turnover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endParaRPr lang="fr-CH" sz="20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endParaRPr lang="fr-CH" sz="20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406438"/>
              </p:ext>
            </p:extLst>
          </p:nvPr>
        </p:nvGraphicFramePr>
        <p:xfrm>
          <a:off x="1259632" y="4632399"/>
          <a:ext cx="2346325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77" name="CS ChemDraw Drawing" r:id="rId4" imgW="2346375" imgH="616950" progId="ChemDraw.Document.6.0">
                  <p:embed/>
                </p:oleObj>
              </mc:Choice>
              <mc:Fallback>
                <p:oleObj name="CS ChemDraw Drawing" r:id="rId4" imgW="2346375" imgH="61695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59632" y="4632399"/>
                        <a:ext cx="2346325" cy="617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1403648" y="5301208"/>
            <a:ext cx="1922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chelate</a:t>
            </a:r>
            <a:r>
              <a:rPr lang="fr-CH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CH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catalyst</a:t>
            </a:r>
            <a:endParaRPr lang="en-US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Obje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0040294"/>
              </p:ext>
            </p:extLst>
          </p:nvPr>
        </p:nvGraphicFramePr>
        <p:xfrm>
          <a:off x="1187624" y="3521626"/>
          <a:ext cx="2054225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78" name="CS ChemDraw Drawing" r:id="rId6" imgW="2053821" imgH="749520" progId="ChemDraw.Document.6.0">
                  <p:embed/>
                </p:oleObj>
              </mc:Choice>
              <mc:Fallback>
                <p:oleObj name="CS ChemDraw Drawing" r:id="rId6" imgW="2053821" imgH="7495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87624" y="3521626"/>
                        <a:ext cx="2054225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3551682"/>
              </p:ext>
            </p:extLst>
          </p:nvPr>
        </p:nvGraphicFramePr>
        <p:xfrm>
          <a:off x="3059832" y="3645024"/>
          <a:ext cx="1085850" cy="26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79" name="CS ChemDraw Drawing" r:id="rId8" imgW="1086205" imgH="267840" progId="ChemDraw.Document.6.0">
                  <p:embed/>
                </p:oleObj>
              </mc:Choice>
              <mc:Fallback>
                <p:oleObj name="CS ChemDraw Drawing" r:id="rId8" imgW="1086205" imgH="2678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059832" y="3645024"/>
                        <a:ext cx="1085850" cy="268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3780511"/>
              </p:ext>
            </p:extLst>
          </p:nvPr>
        </p:nvGraphicFramePr>
        <p:xfrm>
          <a:off x="4211960" y="3507933"/>
          <a:ext cx="820737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80" name="CS ChemDraw Drawing" r:id="rId10" imgW="821204" imgH="688500" progId="ChemDraw.Document.6.0">
                  <p:embed/>
                </p:oleObj>
              </mc:Choice>
              <mc:Fallback>
                <p:oleObj name="CS ChemDraw Drawing" r:id="rId10" imgW="821204" imgH="6885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211960" y="3507933"/>
                        <a:ext cx="820737" cy="688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8402656"/>
              </p:ext>
            </p:extLst>
          </p:nvPr>
        </p:nvGraphicFramePr>
        <p:xfrm>
          <a:off x="5076056" y="3573016"/>
          <a:ext cx="13874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81" name="CS ChemDraw Drawing" r:id="rId12" imgW="1387943" imgH="609120" progId="ChemDraw.Document.6.0">
                  <p:embed/>
                </p:oleObj>
              </mc:Choice>
              <mc:Fallback>
                <p:oleObj name="CS ChemDraw Drawing" r:id="rId12" imgW="1387943" imgH="6091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076056" y="3573016"/>
                        <a:ext cx="1387475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653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8</a:t>
            </a:fld>
            <a:endParaRPr lang="fr-BE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579909"/>
            <a:ext cx="943304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2015123" y="188640"/>
            <a:ext cx="5041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First </a:t>
            </a:r>
            <a:r>
              <a:rPr lang="fr-CH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enantioselective</a:t>
            </a:r>
            <a:r>
              <a:rPr lang="fr-CH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P-3CR</a:t>
            </a:r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28575">
            <a:solidFill>
              <a:srgbClr val="C1E8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35496" y="6524244"/>
            <a:ext cx="36002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Alexander </a:t>
            </a:r>
            <a:r>
              <a:rPr lang="fr-CH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Domling</a:t>
            </a:r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al. </a:t>
            </a:r>
            <a:r>
              <a:rPr lang="fr-CH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</a:t>
            </a:r>
            <a:r>
              <a:rPr lang="fr-CH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CH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Lett</a:t>
            </a:r>
            <a:r>
              <a:rPr lang="fr-CH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CH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2003</a:t>
            </a:r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sz="1200" i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4021.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9538034"/>
              </p:ext>
            </p:extLst>
          </p:nvPr>
        </p:nvGraphicFramePr>
        <p:xfrm>
          <a:off x="1084226" y="1000737"/>
          <a:ext cx="6903540" cy="136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9" name="CS ChemDraw Drawing" r:id="rId4" imgW="5935631" imgH="1176120" progId="ChemDraw.Document.6.0">
                  <p:embed/>
                </p:oleObj>
              </mc:Choice>
              <mc:Fallback>
                <p:oleObj name="CS ChemDraw Drawing" r:id="rId4" imgW="5935631" imgH="11761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84226" y="1000737"/>
                        <a:ext cx="6903540" cy="13681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5720625" y="2411596"/>
            <a:ext cx="2672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6 examples, 32-42%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ee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13411" y="2874422"/>
            <a:ext cx="77171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Oxophilic</a:t>
            </a:r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Lewis </a:t>
            </a:r>
            <a:r>
              <a:rPr lang="fr-CH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acids</a:t>
            </a:r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to </a:t>
            </a:r>
            <a:r>
              <a:rPr lang="fr-CH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interact</a:t>
            </a:r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aldehydes</a:t>
            </a:r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carboxylic</a:t>
            </a:r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acids</a:t>
            </a:r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fr-CH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isocyanides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36" y="3252702"/>
            <a:ext cx="6476399" cy="3056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956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9</a:t>
            </a:fld>
            <a:endParaRPr lang="fr-BE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11998"/>
              </p:ext>
            </p:extLst>
          </p:nvPr>
        </p:nvGraphicFramePr>
        <p:xfrm>
          <a:off x="683568" y="1268760"/>
          <a:ext cx="6696744" cy="27862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2208"/>
                <a:gridCol w="1370897"/>
                <a:gridCol w="1966871"/>
                <a:gridCol w="1486768"/>
              </a:tblGrid>
              <a:tr h="273009">
                <a:tc rowSpan="2">
                  <a:txBody>
                    <a:bodyPr/>
                    <a:lstStyle/>
                    <a:p>
                      <a:r>
                        <a:rPr lang="fr-CH" sz="1600" b="1" dirty="0" err="1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Aldehydes</a:t>
                      </a:r>
                      <a:endParaRPr lang="en-US" sz="1600" b="1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b="0" dirty="0" err="1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Aromatic</a:t>
                      </a:r>
                      <a:endParaRPr lang="en-US" sz="1600" b="0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CH" sz="1600" b="0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r>
                        <a:rPr lang="fr-CH" sz="1600" b="0" baseline="0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CH" sz="1600" b="0" baseline="0" dirty="0" err="1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</a:t>
                      </a:r>
                      <a:endParaRPr lang="en-US" sz="1600" b="0" dirty="0" smtClean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b="0" dirty="0" smtClean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4501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b="0" dirty="0" err="1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Aliphatic</a:t>
                      </a:r>
                      <a:endParaRPr lang="en-US" sz="1600" b="0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b="0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12-46% y</a:t>
                      </a:r>
                      <a:endParaRPr lang="en-US" sz="1600" b="0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b="0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23-42%</a:t>
                      </a:r>
                      <a:r>
                        <a:rPr lang="fr-CH" sz="1600" b="0" baseline="0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CH" sz="1600" b="0" baseline="0" dirty="0" err="1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ee</a:t>
                      </a:r>
                      <a:endParaRPr lang="en-US" sz="1600" b="0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45017"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600" b="1" dirty="0" err="1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Isocyanides</a:t>
                      </a:r>
                      <a:endParaRPr lang="en-US" sz="1600" b="1" dirty="0" smtClean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b="0" dirty="0" err="1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tertiary</a:t>
                      </a:r>
                      <a:endParaRPr lang="en-US" sz="1600" b="0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CH" sz="1600" b="0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r>
                        <a:rPr lang="fr-CH" sz="1600" b="0" baseline="0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CH" sz="1600" b="0" baseline="0" dirty="0" err="1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</a:t>
                      </a:r>
                      <a:endParaRPr lang="en-US" sz="1600" b="0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450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b="0" dirty="0" err="1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secondary</a:t>
                      </a:r>
                      <a:endParaRPr lang="en-US" sz="1600" b="0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CH" sz="1600" b="0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</a:t>
                      </a:r>
                      <a:r>
                        <a:rPr lang="fr-CH" sz="1600" b="0" dirty="0" err="1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</a:t>
                      </a:r>
                      <a:endParaRPr lang="en-US" sz="1600" b="0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450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b="0" dirty="0" err="1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primary</a:t>
                      </a:r>
                      <a:endParaRPr lang="en-US" sz="1600" b="0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CH" sz="1600" b="0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</a:t>
                      </a:r>
                      <a:endParaRPr lang="en-US" sz="1600" b="0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4501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b="0" dirty="0" err="1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aromatic</a:t>
                      </a:r>
                      <a:endParaRPr lang="en-US" sz="1600" b="0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CH" sz="1600" b="0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</a:t>
                      </a:r>
                      <a:r>
                        <a:rPr lang="fr-CH" sz="1600" b="0" dirty="0" err="1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</a:t>
                      </a:r>
                      <a:endParaRPr lang="en-US" sz="1600" b="0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60091">
                <a:tc rowSpan="2">
                  <a:txBody>
                    <a:bodyPr/>
                    <a:lstStyle/>
                    <a:p>
                      <a:r>
                        <a:rPr lang="fr-CH" sz="1600" b="1" dirty="0" err="1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Carboxylic</a:t>
                      </a:r>
                      <a:r>
                        <a:rPr lang="fr-CH" sz="1600" b="1" baseline="0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CH" sz="1600" b="1" baseline="0" dirty="0" err="1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acids</a:t>
                      </a:r>
                      <a:endParaRPr lang="en-US" sz="1600" b="1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b="0" dirty="0" err="1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Aromatic</a:t>
                      </a:r>
                      <a:endParaRPr lang="en-US" sz="1600" b="0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CH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60040">
                <a:tc vMerge="1">
                  <a:txBody>
                    <a:bodyPr/>
                    <a:lstStyle/>
                    <a:p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b="0" dirty="0" err="1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Aliphatic</a:t>
                      </a:r>
                      <a:endParaRPr lang="en-US" sz="1600" b="0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CH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</a:t>
                      </a:r>
                      <a:r>
                        <a:rPr lang="fr-CH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83568" y="260648"/>
            <a:ext cx="267252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fr-CH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ee</a:t>
            </a:r>
            <a:endParaRPr lang="fr-CH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b="1" dirty="0" smtClean="0">
                <a:latin typeface="Arial" panose="020B0604020202020204" pitchFamily="34" charset="0"/>
                <a:cs typeface="Arial" panose="020B0604020202020204" pitchFamily="34" charset="0"/>
              </a:rPr>
              <a:t>Limited scope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examples, 32-42%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ee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3568" y="4509120"/>
            <a:ext cx="4095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Strong</a:t>
            </a:r>
            <a:r>
              <a:rPr lang="fr-CH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backgroud</a:t>
            </a:r>
            <a:r>
              <a:rPr lang="fr-CH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fr-CH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occured</a:t>
            </a:r>
            <a:endParaRPr lang="fr-C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4699810"/>
              </p:ext>
            </p:extLst>
          </p:nvPr>
        </p:nvGraphicFramePr>
        <p:xfrm>
          <a:off x="827584" y="5013176"/>
          <a:ext cx="6696744" cy="1088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5" name="CS ChemDraw Drawing" r:id="rId3" imgW="5935631" imgH="965790" progId="ChemDraw.Document.6.0">
                  <p:embed/>
                </p:oleObj>
              </mc:Choice>
              <mc:Fallback>
                <p:oleObj name="CS ChemDraw Drawing" r:id="rId3" imgW="5935631" imgH="96579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7584" y="5013176"/>
                        <a:ext cx="6696744" cy="1088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927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4921</TotalTime>
  <Words>942</Words>
  <Application>Microsoft Office PowerPoint</Application>
  <PresentationFormat>Affichage à l'écran (4:3)</PresentationFormat>
  <Paragraphs>236</Paragraphs>
  <Slides>44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44</vt:i4>
      </vt:variant>
    </vt:vector>
  </HeadingPairs>
  <TitlesOfParts>
    <vt:vector size="46" baseType="lpstr">
      <vt:lpstr>Thème Office</vt:lpstr>
      <vt:lpstr>CS ChemDraw Drawing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BCH 5401-3</dc:creator>
  <cp:lastModifiedBy>BCH 5401-3</cp:lastModifiedBy>
  <cp:revision>206</cp:revision>
  <dcterms:created xsi:type="dcterms:W3CDTF">2017-10-10T08:51:35Z</dcterms:created>
  <dcterms:modified xsi:type="dcterms:W3CDTF">2017-10-19T11:52:14Z</dcterms:modified>
</cp:coreProperties>
</file>