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69" r:id="rId3"/>
    <p:sldId id="410" r:id="rId4"/>
    <p:sldId id="407" r:id="rId5"/>
    <p:sldId id="371" r:id="rId6"/>
    <p:sldId id="370" r:id="rId7"/>
    <p:sldId id="412" r:id="rId8"/>
    <p:sldId id="372" r:id="rId9"/>
    <p:sldId id="373" r:id="rId10"/>
    <p:sldId id="375" r:id="rId11"/>
    <p:sldId id="376" r:id="rId12"/>
    <p:sldId id="380" r:id="rId13"/>
    <p:sldId id="381" r:id="rId14"/>
    <p:sldId id="382" r:id="rId15"/>
    <p:sldId id="383" r:id="rId16"/>
    <p:sldId id="385" r:id="rId17"/>
    <p:sldId id="388" r:id="rId18"/>
    <p:sldId id="396" r:id="rId19"/>
    <p:sldId id="395" r:id="rId20"/>
    <p:sldId id="413" r:id="rId21"/>
    <p:sldId id="400" r:id="rId22"/>
    <p:sldId id="374" r:id="rId23"/>
    <p:sldId id="399" r:id="rId24"/>
    <p:sldId id="409" r:id="rId25"/>
    <p:sldId id="414" r:id="rId26"/>
    <p:sldId id="327" r:id="rId27"/>
    <p:sldId id="330" r:id="rId28"/>
    <p:sldId id="336" r:id="rId29"/>
    <p:sldId id="335" r:id="rId30"/>
    <p:sldId id="352" r:id="rId31"/>
    <p:sldId id="365" r:id="rId32"/>
    <p:sldId id="367" r:id="rId33"/>
    <p:sldId id="401" r:id="rId34"/>
    <p:sldId id="368" r:id="rId35"/>
    <p:sldId id="411" r:id="rId36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977" autoAdjust="0"/>
  </p:normalViewPr>
  <p:slideViewPr>
    <p:cSldViewPr>
      <p:cViewPr varScale="1">
        <p:scale>
          <a:sx n="106" d="100"/>
          <a:sy n="106" d="100"/>
        </p:scale>
        <p:origin x="196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8C8C-B591-4A11-8653-376790C88FB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15D69-76B9-4E67-957C-EB43C62F4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3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500B-31E7-4A81-92B1-304896AC7114}" type="datetimeFigureOut">
              <a:rPr lang="fr-CH" smtClean="0"/>
              <a:t>21.09.2017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C11B8-3216-44C1-9F2A-BD18A8ACEC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041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657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8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4172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435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552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1230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284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170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5735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1820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969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85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4542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 </a:t>
            </a:r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3565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4164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0876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7034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3283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1377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2044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6498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246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4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1598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310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0221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3363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149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356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192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055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424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658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AAA7-1948-4A47-8717-C016A259C2CE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2C3-BD4D-4882-8C89-7D4AFD2A6A2A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9A88-A680-41B7-A8DC-3DE73F8D4FF5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A0A-E587-4458-8D58-897EDB1CC509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FAB3-D7C8-44B2-B46F-126BFAEC24E2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3754-6BD8-46A0-AB85-B49F8514F346}" type="datetime1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3EDE-4677-43A2-A49A-CDE11A54321A}" type="datetime1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FFD-DD59-491F-9B90-4D128A711AFE}" type="datetime1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E748-A37D-4807-A8EA-FFF4040C1A41}" type="datetime1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D74-63C2-4C29-9404-3978C774A091}" type="datetime1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F10C-D628-48A0-84C4-353D1CA0DD5E}" type="datetime1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7E6E-2B8B-45E2-9DAD-BC3AF46F1056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://en.wikipedia.org/wiki/Prostanoid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32272"/>
            <a:ext cx="7920880" cy="1728192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latin typeface="Arial Black" panose="020B0A04020102020204" pitchFamily="34" charset="0"/>
              </a:rPr>
              <a:t>Enantioselective Rh-catalyzed </a:t>
            </a:r>
            <a:r>
              <a:rPr lang="en-US" altLang="zh-CN" sz="3200" b="1" dirty="0">
                <a:latin typeface="Arial Black" panose="020B0A04020102020204" pitchFamily="34" charset="0"/>
              </a:rPr>
              <a:t>Aldehyde C-H Activation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248544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Hua Wu (</a:t>
            </a:r>
            <a:r>
              <a:rPr lang="en-US" altLang="zh-CN" sz="1800" b="1" dirty="0" err="1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Jieping</a:t>
            </a:r>
            <a:r>
              <a:rPr lang="en-US" altLang="zh-CN" sz="18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Zhu’s Lab)</a:t>
            </a:r>
            <a:endParaRPr lang="en-US" sz="1800" b="1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fr-CH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CH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Natural </a:t>
            </a:r>
            <a:r>
              <a:rPr lang="fr-CH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LSPN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Ecole Polytechnique Fédérale </a:t>
            </a:r>
            <a:r>
              <a:rPr lang="fr-CH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Lausanne (</a:t>
            </a:r>
            <a:r>
              <a:rPr lang="fr-CH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EPFL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8" y="29154"/>
            <a:ext cx="1410666" cy="721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7864" y="294246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latin typeface="Arial Narrow" panose="020B0606020202030204" pitchFamily="34" charset="0"/>
              </a:rPr>
              <a:t>Group Seminar</a:t>
            </a:r>
            <a:endParaRPr lang="en-US" sz="2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964" y="2778271"/>
            <a:ext cx="3980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L. M. Stanley. </a:t>
            </a:r>
            <a:r>
              <a:rPr lang="en-US" sz="1400" i="1" dirty="0" smtClean="0"/>
              <a:t>et al. Chem. </a:t>
            </a:r>
            <a:r>
              <a:rPr lang="en-US" sz="1400" i="1" dirty="0" err="1" smtClean="0"/>
              <a:t>Commun</a:t>
            </a:r>
            <a:r>
              <a:rPr lang="en-US" sz="1400" dirty="0" smtClean="0"/>
              <a:t>. </a:t>
            </a:r>
            <a:r>
              <a:rPr lang="en-US" sz="1400" b="1" dirty="0" smtClean="0"/>
              <a:t>2014</a:t>
            </a:r>
            <a:r>
              <a:rPr lang="en-US" sz="1400" dirty="0" smtClean="0"/>
              <a:t>, </a:t>
            </a:r>
            <a:r>
              <a:rPr lang="en-US" sz="1400" i="1" dirty="0" smtClean="0"/>
              <a:t>50</a:t>
            </a:r>
            <a:r>
              <a:rPr lang="en-US" sz="1400" dirty="0" smtClean="0"/>
              <a:t>, 2765.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2397"/>
              </p:ext>
            </p:extLst>
          </p:nvPr>
        </p:nvGraphicFramePr>
        <p:xfrm>
          <a:off x="1403648" y="3501008"/>
          <a:ext cx="5861539" cy="144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7" name="CS ChemDraw Drawing" r:id="rId4" imgW="4553353" imgH="1125835" progId="ChemDraw.Document.6.0">
                  <p:embed/>
                </p:oleObj>
              </mc:Choice>
              <mc:Fallback>
                <p:oleObj name="CS ChemDraw Drawing" r:id="rId4" imgW="4553353" imgH="11258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3501008"/>
                        <a:ext cx="5861539" cy="1449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5113" y="4959045"/>
            <a:ext cx="525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L. M. Stanley. </a:t>
            </a:r>
            <a:r>
              <a:rPr lang="en-US" sz="1400" i="1" dirty="0" smtClean="0"/>
              <a:t>et al. Org. Lett</a:t>
            </a:r>
            <a:r>
              <a:rPr lang="en-US" sz="1400" dirty="0" smtClean="0"/>
              <a:t>. </a:t>
            </a:r>
            <a:r>
              <a:rPr lang="en-US" sz="1400" b="1" dirty="0" smtClean="0"/>
              <a:t>2017</a:t>
            </a:r>
            <a:r>
              <a:rPr lang="en-US" sz="1400" dirty="0" smtClean="0"/>
              <a:t>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10.1021/acs.orglett.7b02230.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7734"/>
            <a:ext cx="3411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Synthesis of </a:t>
            </a:r>
            <a:r>
              <a:rPr lang="en-US" sz="2000" b="1" dirty="0" smtClean="0">
                <a:solidFill>
                  <a:srgbClr val="FF0000"/>
                </a:solidFill>
              </a:rPr>
              <a:t>indole derivatives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94779"/>
              </p:ext>
            </p:extLst>
          </p:nvPr>
        </p:nvGraphicFramePr>
        <p:xfrm>
          <a:off x="1320964" y="1511680"/>
          <a:ext cx="6117501" cy="122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8" name="CS ChemDraw Drawing" r:id="rId6" imgW="4783208" imgH="953429" progId="ChemDraw.Document.6.0">
                  <p:embed/>
                </p:oleObj>
              </mc:Choice>
              <mc:Fallback>
                <p:oleObj name="CS ChemDraw Drawing" r:id="rId6" imgW="4783208" imgH="9534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0964" y="1511680"/>
                        <a:ext cx="6117501" cy="1220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6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11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40" y="6345563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err="1" smtClean="0"/>
              <a:t>Vy</a:t>
            </a:r>
            <a:r>
              <a:rPr lang="en-GB" altLang="en-US" sz="1400" dirty="0" smtClean="0"/>
              <a:t>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2009, </a:t>
            </a:r>
            <a:r>
              <a:rPr lang="en-GB" altLang="en-US" sz="1400" dirty="0"/>
              <a:t>131, 6932-6933.</a:t>
            </a:r>
            <a:endParaRPr lang="en-US" sz="1400" dirty="0"/>
          </a:p>
        </p:txBody>
      </p:sp>
      <p:sp>
        <p:nvSpPr>
          <p:cNvPr id="20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496" y="687129"/>
            <a:ext cx="4129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Intramolecular </a:t>
            </a:r>
            <a:r>
              <a:rPr lang="en-US" sz="2000" b="1" u="sng" dirty="0">
                <a:solidFill>
                  <a:srgbClr val="FF0000"/>
                </a:solidFill>
              </a:rPr>
              <a:t>Olefin</a:t>
            </a:r>
            <a:r>
              <a:rPr lang="en-US" sz="2000" b="1" u="sng" dirty="0"/>
              <a:t> </a:t>
            </a:r>
            <a:r>
              <a:rPr lang="en-US" sz="2000" b="1" u="sng" dirty="0" err="1"/>
              <a:t>Hydroacylation</a:t>
            </a:r>
            <a:endParaRPr lang="en-US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16408"/>
              </p:ext>
            </p:extLst>
          </p:nvPr>
        </p:nvGraphicFramePr>
        <p:xfrm>
          <a:off x="1096963" y="1385888"/>
          <a:ext cx="6950075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4" name="CS ChemDraw Drawing" r:id="rId4" imgW="6951950" imgH="3117642" progId="ChemDraw.Document.6.0">
                  <p:embed/>
                </p:oleObj>
              </mc:Choice>
              <mc:Fallback>
                <p:oleObj name="CS ChemDraw Drawing" r:id="rId4" imgW="6951950" imgH="31176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6963" y="1385888"/>
                        <a:ext cx="6950075" cy="311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613" y="4913478"/>
            <a:ext cx="5715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a. X was very crucial for this reaction. </a:t>
            </a:r>
          </a:p>
          <a:p>
            <a:r>
              <a:rPr lang="en-US" sz="2000" b="1" i="1" dirty="0" smtClean="0"/>
              <a:t>b. X was replaced by CH</a:t>
            </a:r>
            <a:r>
              <a:rPr lang="en-US" sz="1400" b="1" i="1" dirty="0" smtClean="0"/>
              <a:t>2</a:t>
            </a:r>
            <a:r>
              <a:rPr lang="en-US" sz="2000" b="1" i="1" dirty="0" smtClean="0"/>
              <a:t>, no </a:t>
            </a:r>
            <a:r>
              <a:rPr lang="en-US" sz="2000" b="1" i="1" dirty="0" err="1" smtClean="0"/>
              <a:t>hydroacylation</a:t>
            </a:r>
            <a:r>
              <a:rPr lang="en-US" sz="2000" b="1" i="1" dirty="0" smtClean="0"/>
              <a:t> product</a:t>
            </a:r>
            <a:endParaRPr lang="en-US" sz="2000" b="1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91481"/>
              </p:ext>
            </p:extLst>
          </p:nvPr>
        </p:nvGraphicFramePr>
        <p:xfrm>
          <a:off x="6585212" y="3068960"/>
          <a:ext cx="1353290" cy="204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5" name="CS ChemDraw Drawing" r:id="rId6" imgW="1232468" imgH="1860621" progId="ChemDraw.Document.6.0">
                  <p:embed/>
                </p:oleObj>
              </mc:Choice>
              <mc:Fallback>
                <p:oleObj name="CS ChemDraw Drawing" r:id="rId6" imgW="1232468" imgH="18606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5212" y="3068960"/>
                        <a:ext cx="1353290" cy="2043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6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490" y="658980"/>
            <a:ext cx="7681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Intermolecular Alkenes </a:t>
            </a:r>
            <a:r>
              <a:rPr lang="en-US" sz="2000" b="1" u="sng" dirty="0" err="1" smtClean="0"/>
              <a:t>Hydroacylation</a:t>
            </a:r>
            <a:endParaRPr lang="en-US" sz="2000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33922"/>
              </p:ext>
            </p:extLst>
          </p:nvPr>
        </p:nvGraphicFramePr>
        <p:xfrm>
          <a:off x="899592" y="1844824"/>
          <a:ext cx="7427292" cy="262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21" name="CS ChemDraw Drawing" r:id="rId4" imgW="6083091" imgH="2148442" progId="ChemDraw.Document.6.0">
                  <p:embed/>
                </p:oleObj>
              </mc:Choice>
              <mc:Fallback>
                <p:oleObj name="CS ChemDraw Drawing" r:id="rId4" imgW="6083091" imgH="21484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1844824"/>
                        <a:ext cx="7427292" cy="262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13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6335003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err="1"/>
              <a:t>Vy</a:t>
            </a:r>
            <a:r>
              <a:rPr lang="en-GB" altLang="en-US" sz="1400" dirty="0"/>
              <a:t> M. Dong;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2010, </a:t>
            </a:r>
            <a:r>
              <a:rPr lang="en-GB" altLang="en-US" sz="1400" dirty="0"/>
              <a:t>132, 16330-16333.</a:t>
            </a: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0" y="708823"/>
            <a:ext cx="9972600" cy="4524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367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939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511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083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 u="sng" dirty="0" smtClean="0">
                <a:solidFill>
                  <a:srgbClr val="0000FF"/>
                </a:solidFill>
                <a:latin typeface="+mn-lt"/>
              </a:rPr>
              <a:t>Substrate-Directed</a:t>
            </a:r>
            <a:r>
              <a:rPr lang="en-GB" altLang="en-US" sz="2000" b="1" u="sng" dirty="0" smtClean="0">
                <a:latin typeface="+mn-lt"/>
              </a:rPr>
              <a:t> </a:t>
            </a:r>
            <a:r>
              <a:rPr lang="en-GB" altLang="en-US" sz="2000" b="1" u="sng" dirty="0">
                <a:latin typeface="+mn-lt"/>
              </a:rPr>
              <a:t>Intermolecular </a:t>
            </a:r>
            <a:r>
              <a:rPr lang="en-GB" altLang="en-US" sz="2000" b="1" u="sng" dirty="0" err="1">
                <a:latin typeface="+mn-lt"/>
              </a:rPr>
              <a:t>Hydroacylation</a:t>
            </a:r>
            <a:endParaRPr lang="en-GB" altLang="en-US" sz="2000" b="1" u="sng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12776"/>
            <a:ext cx="4680520" cy="44623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14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6335003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err="1"/>
              <a:t>Vy</a:t>
            </a:r>
            <a:r>
              <a:rPr lang="en-GB" altLang="en-US" sz="1400" dirty="0"/>
              <a:t> M. Dong;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2010, </a:t>
            </a:r>
            <a:r>
              <a:rPr lang="en-GB" altLang="en-US" sz="1400" dirty="0"/>
              <a:t>132, 16330-16333.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209822"/>
            <a:ext cx="6350000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-14472" y="2617339"/>
            <a:ext cx="8077200" cy="4524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367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939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511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083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 dirty="0">
                <a:solidFill>
                  <a:srgbClr val="0000FF"/>
                </a:solidFill>
                <a:latin typeface="+mn-lt"/>
              </a:rPr>
              <a:t>Effects of Olefin Structure </a:t>
            </a:r>
            <a:r>
              <a:rPr lang="en-GB" altLang="en-US" sz="2000" b="1" dirty="0">
                <a:latin typeface="+mn-lt"/>
              </a:rPr>
              <a:t>on </a:t>
            </a:r>
            <a:r>
              <a:rPr lang="en-GB" altLang="en-US" sz="2000" b="1" dirty="0" err="1">
                <a:latin typeface="+mn-lt"/>
              </a:rPr>
              <a:t>Regioselectivitya</a:t>
            </a:r>
            <a:endParaRPr lang="en-GB" altLang="en-US" sz="2000" b="1" dirty="0">
              <a:latin typeface="+mn-lt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16806"/>
            <a:ext cx="4429472" cy="3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61192" y="633778"/>
            <a:ext cx="7681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Enantioselective </a:t>
            </a:r>
            <a:r>
              <a:rPr lang="en-US" sz="2000" b="1" u="sng" dirty="0">
                <a:solidFill>
                  <a:srgbClr val="FF0000"/>
                </a:solidFill>
              </a:rPr>
              <a:t>Intermolecular </a:t>
            </a:r>
            <a:r>
              <a:rPr lang="en-US" sz="2000" b="1" u="sng" dirty="0" err="1"/>
              <a:t>Hydroacylation</a:t>
            </a:r>
            <a:endParaRPr lang="en-US" sz="2000" u="sng" dirty="0"/>
          </a:p>
        </p:txBody>
      </p:sp>
      <p:sp>
        <p:nvSpPr>
          <p:cNvPr id="24" name="Rectangle 23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15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6335003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err="1"/>
              <a:t>Vy</a:t>
            </a:r>
            <a:r>
              <a:rPr lang="en-GB" altLang="en-US" sz="1400" dirty="0"/>
              <a:t> M. Dong;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2010, </a:t>
            </a:r>
            <a:r>
              <a:rPr lang="en-GB" altLang="en-US" sz="1400" dirty="0"/>
              <a:t>132, 16330-16333.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11460" y="742744"/>
            <a:ext cx="8077200" cy="4524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367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939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511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083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 dirty="0"/>
              <a:t>Rationale for Observed </a:t>
            </a:r>
            <a:r>
              <a:rPr lang="en-GB" altLang="en-US" sz="1400" b="1" dirty="0" err="1"/>
              <a:t>Regioselectivitiesa</a:t>
            </a:r>
            <a:endParaRPr lang="en-GB" altLang="en-US" sz="1400" b="1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38975"/>
            <a:ext cx="5447964" cy="441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16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767" y="6356350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/>
              <a:t>e</a:t>
            </a:r>
            <a:r>
              <a:rPr lang="en-GB" altLang="en-US" sz="1400" i="1" dirty="0" smtClean="0"/>
              <a:t>t al</a:t>
            </a:r>
            <a:r>
              <a:rPr lang="en-GB" altLang="en-US" sz="1400" dirty="0" smtClean="0"/>
              <a:t>. </a:t>
            </a:r>
            <a:r>
              <a:rPr lang="en-GB" altLang="en-US" sz="1400" i="1" dirty="0" smtClean="0"/>
              <a:t>J</a:t>
            </a:r>
            <a:r>
              <a:rPr lang="en-GB" altLang="en-US" sz="1400" i="1" dirty="0"/>
              <a:t>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2010, </a:t>
            </a:r>
            <a:r>
              <a:rPr lang="en-GB" altLang="en-US" sz="1400" dirty="0"/>
              <a:t>132, 16354-16355.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0" y="2454460"/>
            <a:ext cx="4346360" cy="3576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07" y="2420888"/>
            <a:ext cx="4089199" cy="364871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13138" y="62483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Enantioselective </a:t>
            </a:r>
            <a:r>
              <a:rPr lang="en-US" sz="2000" b="1" dirty="0" err="1">
                <a:solidFill>
                  <a:srgbClr val="FF0000"/>
                </a:solidFill>
              </a:rPr>
              <a:t>Desymmetrization</a:t>
            </a:r>
            <a:r>
              <a:rPr lang="en-US" sz="2000" b="1" dirty="0">
                <a:solidFill>
                  <a:srgbClr val="FF0000"/>
                </a:solidFill>
              </a:rPr>
              <a:t> of </a:t>
            </a:r>
            <a:r>
              <a:rPr lang="en-US" sz="2000" b="1" dirty="0" err="1" smtClean="0">
                <a:solidFill>
                  <a:srgbClr val="FF0000"/>
                </a:solidFill>
              </a:rPr>
              <a:t>Cyclopropenes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66097"/>
              </p:ext>
            </p:extLst>
          </p:nvPr>
        </p:nvGraphicFramePr>
        <p:xfrm>
          <a:off x="819182" y="1161261"/>
          <a:ext cx="7505636" cy="110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4" name="CS ChemDraw Drawing" r:id="rId6" imgW="7130527" imgH="1052715" progId="ChemDraw.Document.6.0">
                  <p:embed/>
                </p:oleObj>
              </mc:Choice>
              <mc:Fallback>
                <p:oleObj name="CS ChemDraw Drawing" r:id="rId6" imgW="7130527" imgH="1052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9182" y="1161261"/>
                        <a:ext cx="7505636" cy="110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17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322870"/>
            <a:ext cx="610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/>
              <a:t>V. M. Dong. </a:t>
            </a:r>
            <a:r>
              <a:rPr lang="en-GB" altLang="en-US" sz="1400" i="1" dirty="0"/>
              <a:t>et al</a:t>
            </a:r>
            <a:r>
              <a:rPr lang="en-GB" altLang="en-US" sz="1400" dirty="0"/>
              <a:t>. </a:t>
            </a:r>
            <a:r>
              <a:rPr lang="en-GB" sz="1400" i="1" dirty="0" smtClean="0"/>
              <a:t>Chem. Sci</a:t>
            </a:r>
            <a:r>
              <a:rPr lang="en-GB" sz="1400" dirty="0" smtClean="0"/>
              <a:t>. </a:t>
            </a:r>
            <a:r>
              <a:rPr lang="en-GB" sz="1400" b="1" dirty="0" smtClean="0"/>
              <a:t>2015</a:t>
            </a:r>
            <a:r>
              <a:rPr lang="en-GB" sz="1400" dirty="0" smtClean="0"/>
              <a:t>, </a:t>
            </a:r>
            <a:r>
              <a:rPr lang="en-GB" sz="1400" i="1" dirty="0" smtClean="0"/>
              <a:t>6</a:t>
            </a:r>
            <a:r>
              <a:rPr lang="en-GB" sz="1400" dirty="0" smtClean="0"/>
              <a:t>, 4479.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7123" y="635754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D</a:t>
            </a:r>
            <a:r>
              <a:rPr lang="en-US" sz="2000" b="1" dirty="0" err="1" smtClean="0">
                <a:solidFill>
                  <a:srgbClr val="FF0000"/>
                </a:solidFill>
              </a:rPr>
              <a:t>esymmetrization</a:t>
            </a:r>
            <a:r>
              <a:rPr lang="en-US" sz="2000" b="1" dirty="0" smtClean="0"/>
              <a:t> </a:t>
            </a:r>
            <a:r>
              <a:rPr lang="en-US" sz="2000" b="1" dirty="0"/>
              <a:t>of </a:t>
            </a:r>
            <a:r>
              <a:rPr lang="en-US" sz="2000" b="1" dirty="0" err="1" smtClean="0"/>
              <a:t>bis</a:t>
            </a:r>
            <a:r>
              <a:rPr lang="en-US" sz="2000" b="1" dirty="0" smtClean="0"/>
              <a:t>(allyl) aldehyde</a:t>
            </a:r>
            <a:endParaRPr lang="en-US" sz="20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57605"/>
              </p:ext>
            </p:extLst>
          </p:nvPr>
        </p:nvGraphicFramePr>
        <p:xfrm>
          <a:off x="1620029" y="1391776"/>
          <a:ext cx="5956572" cy="417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2" name="CS ChemDraw Drawing" r:id="rId4" imgW="5431177" imgH="3809416" progId="ChemDraw.Document.6.0">
                  <p:embed/>
                </p:oleObj>
              </mc:Choice>
              <mc:Fallback>
                <p:oleObj name="CS ChemDraw Drawing" r:id="rId4" imgW="5431177" imgH="38094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0029" y="1391776"/>
                        <a:ext cx="5956572" cy="417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5762098"/>
            <a:ext cx="476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Proceeded via isomerization and </a:t>
            </a:r>
            <a:r>
              <a:rPr lang="en-US" b="1" i="1" dirty="0" err="1" smtClean="0">
                <a:solidFill>
                  <a:srgbClr val="C00000"/>
                </a:solidFill>
              </a:rPr>
              <a:t>hydroacylation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18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322870"/>
            <a:ext cx="610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/>
              <a:t>V. M. Dong. </a:t>
            </a:r>
            <a:r>
              <a:rPr lang="en-GB" altLang="en-US" sz="1400" i="1" dirty="0"/>
              <a:t>et al</a:t>
            </a:r>
            <a:r>
              <a:rPr lang="en-GB" altLang="en-US" sz="1400" dirty="0"/>
              <a:t>. </a:t>
            </a:r>
            <a:r>
              <a:rPr lang="en-GB" sz="1400" i="1" dirty="0" smtClean="0"/>
              <a:t>Chem. Sci</a:t>
            </a:r>
            <a:r>
              <a:rPr lang="en-GB" sz="1400" dirty="0" smtClean="0"/>
              <a:t>. </a:t>
            </a:r>
            <a:r>
              <a:rPr lang="en-GB" sz="1400" b="1" dirty="0" smtClean="0"/>
              <a:t>2015</a:t>
            </a:r>
            <a:r>
              <a:rPr lang="en-GB" sz="1400" dirty="0" smtClean="0"/>
              <a:t>, </a:t>
            </a:r>
            <a:r>
              <a:rPr lang="en-GB" sz="1400" i="1" dirty="0" smtClean="0"/>
              <a:t>6</a:t>
            </a:r>
            <a:r>
              <a:rPr lang="en-GB" sz="1400" dirty="0" smtClean="0"/>
              <a:t>, 4479.</a:t>
            </a:r>
            <a:endParaRPr lang="en-US" sz="1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232039"/>
              </p:ext>
            </p:extLst>
          </p:nvPr>
        </p:nvGraphicFramePr>
        <p:xfrm>
          <a:off x="2052638" y="1238250"/>
          <a:ext cx="48942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8" name="CS ChemDraw Drawing" r:id="rId4" imgW="4239589" imgH="3827696" progId="ChemDraw.Document.6.0">
                  <p:embed/>
                </p:oleObj>
              </mc:Choice>
              <mc:Fallback>
                <p:oleObj name="CS ChemDraw Drawing" r:id="rId4" imgW="4239589" imgH="38276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2638" y="1238250"/>
                        <a:ext cx="4894262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23" y="635754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D</a:t>
            </a:r>
            <a:r>
              <a:rPr lang="en-US" sz="2000" b="1" dirty="0" err="1" smtClean="0">
                <a:solidFill>
                  <a:srgbClr val="FF0000"/>
                </a:solidFill>
              </a:rPr>
              <a:t>esymmetrization</a:t>
            </a:r>
            <a:r>
              <a:rPr lang="en-US" sz="2000" b="1" dirty="0" smtClean="0"/>
              <a:t> </a:t>
            </a:r>
            <a:r>
              <a:rPr lang="en-US" sz="2000" b="1" dirty="0"/>
              <a:t>of Q</a:t>
            </a:r>
            <a:r>
              <a:rPr lang="en-US" sz="2000" b="1" dirty="0" smtClean="0"/>
              <a:t>uaternary Centers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49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19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3"/>
            <a:ext cx="33000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37" y="1484784"/>
            <a:ext cx="4791326" cy="355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7504" y="6311434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/>
              <a:t>V. M. Dong. </a:t>
            </a:r>
            <a:r>
              <a:rPr lang="en-GB" altLang="en-US" sz="1400" i="1" dirty="0"/>
              <a:t>et al</a:t>
            </a:r>
            <a:r>
              <a:rPr lang="en-GB" altLang="en-US" sz="1400" dirty="0"/>
              <a:t>.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2016, </a:t>
            </a:r>
            <a:r>
              <a:rPr lang="en-GB" altLang="en-US" sz="1400" i="1" dirty="0"/>
              <a:t>138</a:t>
            </a:r>
            <a:r>
              <a:rPr lang="en-GB" altLang="en-US" sz="1400" dirty="0"/>
              <a:t>, 3310-3313.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02194"/>
            <a:ext cx="7980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sz="2000" b="1" u="sng" dirty="0" err="1">
                <a:solidFill>
                  <a:srgbClr val="FF0000"/>
                </a:solidFill>
              </a:rPr>
              <a:t>Cycloisomerization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to Cyclohexenes</a:t>
            </a:r>
            <a:endParaRPr lang="en-US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7987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755576" y="1196752"/>
            <a:ext cx="91805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 smtClean="0">
                <a:latin typeface="Sylfaen" panose="010A0502050306030303" pitchFamily="18" charset="0"/>
              </a:rPr>
              <a:t>1. I</a:t>
            </a:r>
            <a:r>
              <a:rPr lang="en-US" altLang="zh-CN" sz="2800" b="1" dirty="0" smtClean="0">
                <a:latin typeface="Sylfaen" panose="010A0502050306030303" pitchFamily="18" charset="0"/>
              </a:rPr>
              <a:t>ntroduction</a:t>
            </a:r>
            <a:endParaRPr lang="de-CH" sz="2800" b="1" dirty="0" smtClean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3000" b="1" dirty="0" smtClean="0">
                <a:latin typeface="Sylfaen" panose="010A0502050306030303" pitchFamily="18" charset="0"/>
              </a:rPr>
              <a:t>2. </a:t>
            </a:r>
            <a:r>
              <a:rPr lang="en-US" altLang="zh-CN" sz="2800" b="1" dirty="0"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Alkenes</a:t>
            </a:r>
            <a:r>
              <a:rPr lang="en-US" altLang="zh-CN" sz="2800" b="1" dirty="0" smtClean="0"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Hydroacylation</a:t>
            </a:r>
            <a:endParaRPr lang="en-US" altLang="zh-CN" sz="2800" b="1" dirty="0" smtClean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Sylfaen" panose="010A0502050306030303" pitchFamily="18" charset="0"/>
              </a:rPr>
              <a:t>3. </a:t>
            </a:r>
            <a:r>
              <a:rPr lang="en-US" altLang="zh-CN" sz="2800" b="1" dirty="0"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Alkynes and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Sylfaen" panose="010A0502050306030303" pitchFamily="18" charset="0"/>
              </a:rPr>
              <a:t>Allene</a:t>
            </a:r>
            <a:r>
              <a:rPr lang="en-US" altLang="zh-CN" sz="2800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Hydroacylation</a:t>
            </a:r>
            <a:endParaRPr lang="en-US" altLang="zh-CN" sz="2800" b="1" dirty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Sylfaen" panose="010A0502050306030303" pitchFamily="18" charset="0"/>
              </a:rPr>
              <a:t>4. </a:t>
            </a:r>
            <a:r>
              <a:rPr lang="en-US" altLang="zh-CN" sz="2800" b="1" dirty="0"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>
                <a:solidFill>
                  <a:srgbClr val="0000FF"/>
                </a:solidFill>
                <a:latin typeface="Sylfaen" panose="010A0502050306030303" pitchFamily="18" charset="0"/>
              </a:rPr>
              <a:t>Carbonyl</a:t>
            </a:r>
            <a:r>
              <a:rPr lang="en-US" altLang="zh-CN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Hydroacylation</a:t>
            </a:r>
            <a:endParaRPr lang="en-US" sz="2800" b="1" dirty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 smtClean="0">
                <a:latin typeface="Sylfaen" panose="010A0502050306030303" pitchFamily="18" charset="0"/>
              </a:rPr>
              <a:t>5. </a:t>
            </a:r>
            <a:r>
              <a:rPr lang="en-US" sz="2800" b="1" dirty="0" smtClean="0">
                <a:latin typeface="Sylfaen" panose="010A0502050306030303" pitchFamily="18" charset="0"/>
              </a:rPr>
              <a:t>Summary and Outlook</a:t>
            </a:r>
            <a:endParaRPr lang="de-DE" altLang="zh-CN" sz="28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7987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755576" y="1196752"/>
            <a:ext cx="91805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1. I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ntroduction</a:t>
            </a:r>
            <a:endParaRPr lang="de-CH" sz="2800" b="1" dirty="0" smtClean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30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2.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Alkenes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Hydroacylation</a:t>
            </a:r>
            <a:endParaRPr lang="en-US" altLang="zh-CN" sz="2800" b="1" dirty="0" smtClean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Sylfaen" panose="010A0502050306030303" pitchFamily="18" charset="0"/>
              </a:rPr>
              <a:t>3. </a:t>
            </a:r>
            <a:r>
              <a:rPr lang="en-US" altLang="zh-CN" sz="2800" b="1" dirty="0"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Alkynes and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Sylfaen" panose="010A0502050306030303" pitchFamily="18" charset="0"/>
              </a:rPr>
              <a:t>Allene</a:t>
            </a:r>
            <a:r>
              <a:rPr lang="en-US" altLang="zh-CN" sz="2800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Hydroacylation</a:t>
            </a:r>
            <a:endParaRPr lang="en-US" altLang="zh-CN" sz="2800" b="1" dirty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4.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Enantioselective Carbonyl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Hydroacylation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5.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Summary and Outlook</a:t>
            </a:r>
            <a:endParaRPr lang="de-DE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21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8003" y="85688"/>
            <a:ext cx="6649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Intramolecular </a:t>
            </a:r>
            <a:r>
              <a:rPr lang="en-US" altLang="zh-CN" sz="3200" b="1" dirty="0">
                <a:solidFill>
                  <a:srgbClr val="FF0000"/>
                </a:solidFill>
              </a:rPr>
              <a:t>Alkyne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altLang="zh-C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5043" y="622205"/>
            <a:ext cx="87593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 i="1" dirty="0" smtClean="0"/>
              <a:t>Due to </a:t>
            </a:r>
            <a:r>
              <a:rPr lang="en-US" altLang="zh-CN" sz="1600" b="1" i="1" dirty="0"/>
              <a:t>the desire to generate organic molecules containing </a:t>
            </a:r>
            <a:r>
              <a:rPr lang="en-US" altLang="zh-CN" sz="1600" b="1" i="1" dirty="0" err="1"/>
              <a:t>stereogenic</a:t>
            </a:r>
            <a:r>
              <a:rPr lang="en-US" altLang="zh-CN" sz="1600" b="1" i="1" dirty="0"/>
              <a:t> centers, the study of alkynes in </a:t>
            </a:r>
            <a:r>
              <a:rPr lang="en-US" altLang="zh-CN" sz="1600" b="1" i="1" dirty="0" err="1"/>
              <a:t>hydroacylation</a:t>
            </a:r>
            <a:r>
              <a:rPr lang="en-US" altLang="zh-CN" sz="1600" b="1" i="1" dirty="0"/>
              <a:t> reactions has received significantly less attention than the alkene-based process.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735516"/>
              </p:ext>
            </p:extLst>
          </p:nvPr>
        </p:nvGraphicFramePr>
        <p:xfrm>
          <a:off x="1763687" y="1289658"/>
          <a:ext cx="5677631" cy="222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4" name="CS ChemDraw Drawing" r:id="rId4" imgW="5013422" imgH="1964208" progId="ChemDraw.Document.6.0">
                  <p:embed/>
                </p:oleObj>
              </mc:Choice>
              <mc:Fallback>
                <p:oleObj name="CS ChemDraw Drawing" r:id="rId4" imgW="5013422" imgH="19642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7" y="1289658"/>
                        <a:ext cx="5677631" cy="2223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698465"/>
              </p:ext>
            </p:extLst>
          </p:nvPr>
        </p:nvGraphicFramePr>
        <p:xfrm>
          <a:off x="3131840" y="3704793"/>
          <a:ext cx="2880320" cy="249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5" name="CS ChemDraw Drawing" r:id="rId6" imgW="2720250" imgH="2358841" progId="ChemDraw.Document.6.0">
                  <p:embed/>
                </p:oleObj>
              </mc:Choice>
              <mc:Fallback>
                <p:oleObj name="CS ChemDraw Drawing" r:id="rId6" imgW="2720250" imgH="23588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3704793"/>
                        <a:ext cx="2880320" cy="2497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5043" y="6416675"/>
            <a:ext cx="486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/>
              <a:t>Tanaka, K.; Fu, G. C. </a:t>
            </a:r>
            <a:r>
              <a:rPr lang="en-US" altLang="zh-CN" sz="1400" i="1" dirty="0"/>
              <a:t>J. Am. Chem. Soc. </a:t>
            </a:r>
            <a:r>
              <a:rPr lang="en-US" altLang="zh-CN" sz="1400" b="1" dirty="0"/>
              <a:t>2001</a:t>
            </a:r>
            <a:r>
              <a:rPr lang="en-US" altLang="zh-CN" sz="1400" dirty="0"/>
              <a:t>, </a:t>
            </a:r>
            <a:r>
              <a:rPr lang="en-US" altLang="zh-CN" sz="1400" i="1" dirty="0"/>
              <a:t>123</a:t>
            </a:r>
            <a:r>
              <a:rPr lang="en-US" altLang="zh-CN" sz="1400" dirty="0"/>
              <a:t>, 11492.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7" y="2232355"/>
            <a:ext cx="361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Choice of catalyst and solvent was crucial</a:t>
            </a:r>
            <a:endParaRPr lang="en-US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361" y="37430"/>
            <a:ext cx="707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Alkynes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99470"/>
              </p:ext>
            </p:extLst>
          </p:nvPr>
        </p:nvGraphicFramePr>
        <p:xfrm>
          <a:off x="1043608" y="1700808"/>
          <a:ext cx="7291577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3" name="CS ChemDraw Drawing" r:id="rId4" imgW="5408228" imgH="2564223" progId="ChemDraw.Document.6.0">
                  <p:embed/>
                </p:oleObj>
              </mc:Choice>
              <mc:Fallback>
                <p:oleObj name="CS ChemDraw Drawing" r:id="rId4" imgW="5408228" imgH="25642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700808"/>
                        <a:ext cx="7291577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356350"/>
            <a:ext cx="3846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Fu</a:t>
            </a:r>
            <a:r>
              <a:rPr lang="en-US" altLang="zh-CN" sz="1400" dirty="0"/>
              <a:t>, G. C. </a:t>
            </a:r>
            <a:r>
              <a:rPr lang="en-US" altLang="zh-CN" sz="1400" i="1" dirty="0" smtClean="0"/>
              <a:t>et al. J</a:t>
            </a:r>
            <a:r>
              <a:rPr lang="en-US" altLang="zh-CN" sz="1400" i="1" dirty="0"/>
              <a:t>. Am. Chem. Soc. </a:t>
            </a:r>
            <a:r>
              <a:rPr lang="en-US" altLang="zh-CN" sz="1400" b="1" dirty="0"/>
              <a:t>2002</a:t>
            </a:r>
            <a:r>
              <a:rPr lang="en-US" altLang="zh-CN" sz="1400" dirty="0"/>
              <a:t>, </a:t>
            </a:r>
            <a:r>
              <a:rPr lang="en-US" altLang="zh-CN" sz="1400" i="1" dirty="0"/>
              <a:t>124</a:t>
            </a:r>
            <a:r>
              <a:rPr lang="en-US" altLang="zh-CN" sz="1400" dirty="0"/>
              <a:t>, 10296.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62405" y="1367781"/>
            <a:ext cx="34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Enantioselective kinetic resolution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2405" y="3244334"/>
            <a:ext cx="3526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Enantioselective </a:t>
            </a:r>
            <a:r>
              <a:rPr lang="en-US" b="1" dirty="0" err="1" smtClean="0">
                <a:solidFill>
                  <a:srgbClr val="0000FF"/>
                </a:solidFill>
              </a:rPr>
              <a:t>desymmetrization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9512" y="6381328"/>
            <a:ext cx="4765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/>
              <a:t>Tanaka, K.; Fu, G. C. </a:t>
            </a:r>
            <a:r>
              <a:rPr lang="en-US" altLang="zh-CN" sz="1400" i="1" dirty="0"/>
              <a:t>J. Am. Chem. Soc. </a:t>
            </a:r>
            <a:r>
              <a:rPr lang="en-US" altLang="zh-CN" sz="1400" b="1" dirty="0"/>
              <a:t>2003</a:t>
            </a:r>
            <a:r>
              <a:rPr lang="en-US" altLang="zh-CN" sz="1400" dirty="0"/>
              <a:t>, </a:t>
            </a:r>
            <a:r>
              <a:rPr lang="en-US" altLang="zh-CN" sz="1400" i="1" dirty="0"/>
              <a:t>125</a:t>
            </a:r>
            <a:r>
              <a:rPr lang="en-US" altLang="zh-CN" sz="1400" dirty="0"/>
              <a:t>, 8078.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42648"/>
              </p:ext>
            </p:extLst>
          </p:nvPr>
        </p:nvGraphicFramePr>
        <p:xfrm>
          <a:off x="1003300" y="1341438"/>
          <a:ext cx="7243763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6" name="CS ChemDraw Drawing" r:id="rId4" imgW="5450900" imgH="3269976" progId="ChemDraw.Document.6.0">
                  <p:embed/>
                </p:oleObj>
              </mc:Choice>
              <mc:Fallback>
                <p:oleObj name="CS ChemDraw Drawing" r:id="rId4" imgW="5450900" imgH="32699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3300" y="1341438"/>
                        <a:ext cx="7243763" cy="434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361" y="37430"/>
            <a:ext cx="707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Alkynes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0792" y="37430"/>
            <a:ext cx="682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 err="1">
                <a:solidFill>
                  <a:srgbClr val="FF0000"/>
                </a:solidFill>
              </a:rPr>
              <a:t>Allene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500282"/>
              </p:ext>
            </p:extLst>
          </p:nvPr>
        </p:nvGraphicFramePr>
        <p:xfrm>
          <a:off x="1293143" y="1556792"/>
          <a:ext cx="6557714" cy="367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6" name="CS ChemDraw Drawing" r:id="rId4" imgW="4762052" imgH="2664942" progId="ChemDraw.Document.6.0">
                  <p:embed/>
                </p:oleObj>
              </mc:Choice>
              <mc:Fallback>
                <p:oleObj name="CS ChemDraw Drawing" r:id="rId4" imgW="4762052" imgH="26649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143" y="1556792"/>
                        <a:ext cx="6557714" cy="367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512" y="6381328"/>
            <a:ext cx="37048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Willis, M. C. </a:t>
            </a:r>
            <a:r>
              <a:rPr lang="en-US" altLang="zh-CN" sz="1400" i="1" dirty="0"/>
              <a:t>J. Am. Chem. Soc. </a:t>
            </a:r>
            <a:r>
              <a:rPr lang="en-US" altLang="zh-CN" sz="1400" b="1" dirty="0" smtClean="0"/>
              <a:t>2008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130</a:t>
            </a:r>
            <a:r>
              <a:rPr lang="en-US" altLang="zh-CN" sz="1400" dirty="0" smtClean="0"/>
              <a:t>, 17232.</a:t>
            </a:r>
            <a:endParaRPr lang="en-US" altLang="zh-CN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197" y="694212"/>
            <a:ext cx="470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Only one example of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allene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hydroacylation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7987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755576" y="1196752"/>
            <a:ext cx="91805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1. I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ntroduction</a:t>
            </a:r>
            <a:endParaRPr lang="de-CH" sz="2800" b="1" dirty="0" smtClean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30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2.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Alkenes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Hydroacylation</a:t>
            </a:r>
            <a:endParaRPr lang="en-US" altLang="zh-CN" sz="2800" b="1" dirty="0" smtClean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3.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Alkynes and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Allene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Hydroacylation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Sylfaen" panose="010A0502050306030303" pitchFamily="18" charset="0"/>
              </a:rPr>
              <a:t>4. </a:t>
            </a:r>
            <a:r>
              <a:rPr lang="en-US" altLang="zh-CN" sz="2800" b="1" dirty="0"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>
                <a:solidFill>
                  <a:srgbClr val="0000FF"/>
                </a:solidFill>
                <a:latin typeface="Sylfaen" panose="010A0502050306030303" pitchFamily="18" charset="0"/>
              </a:rPr>
              <a:t>Carbonyl</a:t>
            </a:r>
            <a:r>
              <a:rPr lang="en-US" altLang="zh-CN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Hydroacylation</a:t>
            </a:r>
            <a:endParaRPr lang="en-US" sz="2800" b="1" dirty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5.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Summary and Outlook</a:t>
            </a:r>
            <a:endParaRPr lang="de-DE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26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7" y="1700808"/>
            <a:ext cx="6943825" cy="32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3163564"/>
            <a:ext cx="173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Ester compound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431" y="4995652"/>
            <a:ext cx="201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B69D5"/>
                </a:solidFill>
              </a:rPr>
              <a:t>Benzoin compound</a:t>
            </a:r>
            <a:endParaRPr lang="en-US" b="1" dirty="0">
              <a:solidFill>
                <a:srgbClr val="CB69D5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19672" y="4437112"/>
            <a:ext cx="360040" cy="558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1757" y="4995652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Decarbonylation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27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3568" y="2955744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Dong. </a:t>
            </a:r>
            <a:r>
              <a:rPr lang="de-DE" sz="1400" i="1" dirty="0" smtClean="0">
                <a:solidFill>
                  <a:srgbClr val="000000"/>
                </a:solidFill>
              </a:rPr>
              <a:t>J</a:t>
            </a:r>
            <a:r>
              <a:rPr lang="de-DE" sz="1400" i="1" dirty="0">
                <a:solidFill>
                  <a:srgbClr val="000000"/>
                </a:solidFill>
              </a:rPr>
              <a:t>. Am. Chem. Soc.</a:t>
            </a:r>
            <a:r>
              <a:rPr lang="de-DE" sz="1400" dirty="0">
                <a:solidFill>
                  <a:srgbClr val="000000"/>
                </a:solidFill>
              </a:rPr>
              <a:t>, </a:t>
            </a:r>
            <a:r>
              <a:rPr lang="de-DE" sz="1400" b="1" dirty="0">
                <a:solidFill>
                  <a:srgbClr val="000000"/>
                </a:solidFill>
              </a:rPr>
              <a:t>2008</a:t>
            </a:r>
            <a:r>
              <a:rPr lang="de-DE" sz="1400" dirty="0">
                <a:solidFill>
                  <a:srgbClr val="000000"/>
                </a:solidFill>
              </a:rPr>
              <a:t>, </a:t>
            </a:r>
            <a:r>
              <a:rPr lang="de-DE" sz="1400" i="1" dirty="0" smtClean="0">
                <a:solidFill>
                  <a:srgbClr val="000000"/>
                </a:solidFill>
              </a:rPr>
              <a:t>130</a:t>
            </a:r>
            <a:r>
              <a:rPr lang="de-DE" sz="1400" dirty="0" smtClean="0">
                <a:solidFill>
                  <a:srgbClr val="000000"/>
                </a:solidFill>
              </a:rPr>
              <a:t>, 2916</a:t>
            </a:r>
            <a:endParaRPr lang="en-US" sz="1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17426"/>
              </p:ext>
            </p:extLst>
          </p:nvPr>
        </p:nvGraphicFramePr>
        <p:xfrm>
          <a:off x="1084316" y="1315767"/>
          <a:ext cx="6975368" cy="413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9" name="CS ChemDraw Drawing" r:id="rId4" imgW="5970853" imgH="3535215" progId="ChemDraw.Document.6.0">
                  <p:embed/>
                </p:oleObj>
              </mc:Choice>
              <mc:Fallback>
                <p:oleObj name="CS ChemDraw Drawing" r:id="rId4" imgW="5970853" imgH="35352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4316" y="1315767"/>
                        <a:ext cx="6975368" cy="4130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83568" y="5617764"/>
            <a:ext cx="7561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M</a:t>
            </a:r>
            <a:r>
              <a:rPr lang="en-GB" altLang="en-US" sz="1400" dirty="0"/>
              <a:t>. Dong. </a:t>
            </a:r>
            <a:r>
              <a:rPr lang="en-GB" altLang="en-US" sz="1400" i="1" dirty="0"/>
              <a:t>e</a:t>
            </a:r>
            <a:r>
              <a:rPr lang="en-GB" altLang="en-US" sz="1400" i="1" dirty="0" smtClean="0"/>
              <a:t>t al</a:t>
            </a:r>
            <a:r>
              <a:rPr lang="en-GB" altLang="en-US" sz="1400" dirty="0" smtClean="0"/>
              <a:t>. </a:t>
            </a:r>
            <a:r>
              <a:rPr lang="en-GB" altLang="en-US" sz="1400" i="1" dirty="0" smtClean="0"/>
              <a:t>Chem. Sci</a:t>
            </a:r>
            <a:r>
              <a:rPr lang="en-GB" altLang="en-US" sz="1400" dirty="0" smtClean="0"/>
              <a:t>. </a:t>
            </a:r>
            <a:r>
              <a:rPr lang="en-GB" altLang="en-US" sz="1400" b="1" dirty="0" smtClean="0"/>
              <a:t>2011</a:t>
            </a:r>
            <a:r>
              <a:rPr lang="en-GB" altLang="en-US" sz="1400" dirty="0" smtClean="0"/>
              <a:t>, </a:t>
            </a:r>
            <a:r>
              <a:rPr lang="en-GB" altLang="en-US" sz="1400" i="1" dirty="0" smtClean="0"/>
              <a:t>2</a:t>
            </a:r>
            <a:r>
              <a:rPr lang="en-GB" altLang="en-US" sz="1400" dirty="0" smtClean="0"/>
              <a:t>, 407-410.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28709" y="657354"/>
            <a:ext cx="7225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Rh(I)-Catalyzed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intramolecular </a:t>
            </a:r>
            <a:r>
              <a:rPr lang="en-US" b="1" dirty="0" smtClean="0">
                <a:solidFill>
                  <a:srgbClr val="FF0000"/>
                </a:solidFill>
              </a:rPr>
              <a:t>ketone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28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185" y="6333094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/>
              <a:t>e</a:t>
            </a:r>
            <a:r>
              <a:rPr lang="en-GB" altLang="en-US" sz="1400" i="1" dirty="0" smtClean="0"/>
              <a:t>t al</a:t>
            </a:r>
            <a:r>
              <a:rPr lang="en-GB" altLang="en-US" sz="1400" dirty="0" smtClean="0"/>
              <a:t>.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2009, </a:t>
            </a:r>
            <a:r>
              <a:rPr lang="en-GB" altLang="en-US" sz="1400" i="1" dirty="0"/>
              <a:t>131</a:t>
            </a:r>
            <a:r>
              <a:rPr lang="en-GB" altLang="en-US" sz="1400" dirty="0"/>
              <a:t>, 15608-15609.</a:t>
            </a: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29045" y="669570"/>
            <a:ext cx="8077200" cy="4524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367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939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511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083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 b="1" dirty="0" err="1" smtClean="0"/>
              <a:t>Enantioenriched</a:t>
            </a:r>
            <a:r>
              <a:rPr lang="en-GB" altLang="en-US" sz="1800" b="1" dirty="0" smtClean="0"/>
              <a:t> </a:t>
            </a:r>
            <a:r>
              <a:rPr lang="en-GB" altLang="en-US" sz="1800" b="1" u="sng" dirty="0" err="1" smtClean="0">
                <a:solidFill>
                  <a:srgbClr val="0000FF"/>
                </a:solidFill>
              </a:rPr>
              <a:t>phthalide</a:t>
            </a:r>
            <a:r>
              <a:rPr lang="en-GB" altLang="en-US" sz="1800" b="1" u="sng" dirty="0" smtClean="0">
                <a:solidFill>
                  <a:srgbClr val="0000FF"/>
                </a:solidFill>
              </a:rPr>
              <a:t> synthesis</a:t>
            </a:r>
            <a:endParaRPr lang="en-GB" altLang="en-US" sz="1800" b="1" u="sng" dirty="0">
              <a:solidFill>
                <a:srgbClr val="0000FF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28" y="1484784"/>
            <a:ext cx="53451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23715"/>
              </p:ext>
            </p:extLst>
          </p:nvPr>
        </p:nvGraphicFramePr>
        <p:xfrm>
          <a:off x="699379" y="3488649"/>
          <a:ext cx="859689" cy="103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0" name="CS ChemDraw Drawing" r:id="rId5" imgW="729727" imgH="882101" progId="ChemDraw.Document.6.0">
                  <p:embed/>
                </p:oleObj>
              </mc:Choice>
              <mc:Fallback>
                <p:oleObj name="CS ChemDraw Drawing" r:id="rId5" imgW="729727" imgH="8821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379" y="3488649"/>
                        <a:ext cx="859689" cy="103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1799261" y="3861557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64908"/>
              </p:ext>
            </p:extLst>
          </p:nvPr>
        </p:nvGraphicFramePr>
        <p:xfrm>
          <a:off x="536888" y="1750359"/>
          <a:ext cx="1479663" cy="1016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1" name="CS ChemDraw Drawing" r:id="rId7" imgW="1310281" imgH="900023" progId="ChemDraw.Document.6.0">
                  <p:embed/>
                </p:oleObj>
              </mc:Choice>
              <mc:Fallback>
                <p:oleObj name="CS ChemDraw Drawing" r:id="rId7" imgW="1310281" imgH="9000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888" y="1750359"/>
                        <a:ext cx="1479663" cy="1016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>
            <a:off x="1836531" y="2108261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48267" y="4583916"/>
            <a:ext cx="109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u="sng" dirty="0" err="1" smtClean="0">
                <a:solidFill>
                  <a:srgbClr val="0000FF"/>
                </a:solidFill>
              </a:rPr>
              <a:t>phthalide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29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47" y="643552"/>
            <a:ext cx="4969106" cy="3742012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96" y="4578532"/>
            <a:ext cx="5400600" cy="15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0185" y="6333094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/>
              <a:t>e</a:t>
            </a:r>
            <a:r>
              <a:rPr lang="en-GB" altLang="en-US" sz="1400" i="1" dirty="0" smtClean="0"/>
              <a:t>t al</a:t>
            </a:r>
            <a:r>
              <a:rPr lang="en-GB" altLang="en-US" sz="1400" dirty="0" smtClean="0"/>
              <a:t>.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2009, </a:t>
            </a:r>
            <a:r>
              <a:rPr lang="en-GB" altLang="en-US" sz="1400" i="1" dirty="0"/>
              <a:t>131</a:t>
            </a:r>
            <a:r>
              <a:rPr lang="en-GB" altLang="en-US" sz="1400" dirty="0"/>
              <a:t>, 15608-15609.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79912" y="3068960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64088" y="3068960"/>
            <a:ext cx="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21239" y="1988840"/>
            <a:ext cx="214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Effect on </a:t>
            </a:r>
            <a:r>
              <a:rPr lang="en-US" b="1" i="1" dirty="0" err="1" smtClean="0">
                <a:solidFill>
                  <a:srgbClr val="C00000"/>
                </a:solidFill>
              </a:rPr>
              <a:t>counterion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3463" y="37987"/>
            <a:ext cx="230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53689" y="4857135"/>
            <a:ext cx="71506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 smtClean="0"/>
              <a:t>Sakai   Fu G. C.    </a:t>
            </a:r>
            <a:r>
              <a:rPr lang="en-US" altLang="zh-CN" sz="1600" b="1" dirty="0" smtClean="0"/>
              <a:t>Dong</a:t>
            </a:r>
            <a:r>
              <a:rPr lang="en-US" altLang="zh-CN" sz="1600" b="1" dirty="0"/>
              <a:t>, </a:t>
            </a:r>
            <a:r>
              <a:rPr lang="en-US" altLang="zh-CN" sz="1600" b="1" dirty="0" smtClean="0"/>
              <a:t>V. M   Stanley, L. M.   </a:t>
            </a:r>
            <a:r>
              <a:rPr lang="en-US" altLang="zh-CN" sz="1600" dirty="0" smtClean="0"/>
              <a:t>Willis</a:t>
            </a:r>
            <a:r>
              <a:rPr lang="en-US" altLang="zh-CN" sz="1600" b="1" dirty="0" smtClean="0"/>
              <a:t>   </a:t>
            </a:r>
            <a:r>
              <a:rPr lang="en-US" altLang="zh-CN" sz="1600" dirty="0" smtClean="0"/>
              <a:t>Brookhart</a:t>
            </a:r>
            <a:r>
              <a:rPr lang="en-US" altLang="zh-CN" sz="1600" dirty="0"/>
              <a:t>, Maurice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dirty="0"/>
              <a:t>Jun, </a:t>
            </a:r>
            <a:r>
              <a:rPr lang="en-US" altLang="zh-CN" sz="1600" dirty="0" err="1"/>
              <a:t>Chul</a:t>
            </a:r>
            <a:r>
              <a:rPr lang="en-US" altLang="zh-CN" sz="1600" dirty="0"/>
              <a:t>-Ho  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Krische</a:t>
            </a:r>
            <a:r>
              <a:rPr lang="en-US" altLang="zh-CN" sz="1600" dirty="0"/>
              <a:t>, Michael </a:t>
            </a:r>
            <a:r>
              <a:rPr lang="en-US" altLang="zh-CN" sz="1600" dirty="0" smtClean="0"/>
              <a:t>J    </a:t>
            </a:r>
            <a:r>
              <a:rPr lang="en-US" altLang="zh-CN" sz="1600" dirty="0" err="1" smtClean="0"/>
              <a:t>Lenges</a:t>
            </a:r>
            <a:r>
              <a:rPr lang="en-US" altLang="zh-CN" sz="1600" dirty="0"/>
              <a:t>, Christian 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444208" y="5211078"/>
            <a:ext cx="289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err="1"/>
              <a:t>Glorius</a:t>
            </a:r>
            <a:r>
              <a:rPr lang="en-US" altLang="zh-CN" sz="1600" dirty="0"/>
              <a:t>, Frank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79512" y="6368217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 smtClean="0"/>
              <a:t>Wills, M. C. </a:t>
            </a:r>
            <a:r>
              <a:rPr lang="en-US" altLang="zh-CN" sz="1400" i="1" dirty="0" smtClean="0"/>
              <a:t>Chem. Rev. </a:t>
            </a:r>
            <a:r>
              <a:rPr lang="en-US" altLang="zh-CN" sz="1400" b="1" dirty="0" smtClean="0"/>
              <a:t>2010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110</a:t>
            </a:r>
            <a:r>
              <a:rPr lang="en-US" altLang="zh-CN" sz="1400" dirty="0"/>
              <a:t>, </a:t>
            </a:r>
            <a:r>
              <a:rPr lang="en-US" altLang="zh-CN" sz="1400" dirty="0" smtClean="0"/>
              <a:t>725-748.</a:t>
            </a:r>
            <a:endParaRPr lang="en-US" altLang="zh-CN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61483" y="3789670"/>
            <a:ext cx="3884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b="1" dirty="0" smtClean="0">
                <a:solidFill>
                  <a:srgbClr val="C00000"/>
                </a:solidFill>
              </a:rPr>
              <a:t>Atom economic  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b. Green (no waste product generated)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43053"/>
              </p:ext>
            </p:extLst>
          </p:nvPr>
        </p:nvGraphicFramePr>
        <p:xfrm>
          <a:off x="1187450" y="976313"/>
          <a:ext cx="679767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1" name="CS ChemDraw Drawing" r:id="rId4" imgW="5566724" imgH="2095035" progId="ChemDraw.Document.6.0">
                  <p:embed/>
                </p:oleObj>
              </mc:Choice>
              <mc:Fallback>
                <p:oleObj name="CS ChemDraw Drawing" r:id="rId4" imgW="5566724" imgH="20950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0" y="976313"/>
                        <a:ext cx="6797675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8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30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140288" cy="27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1265" y="62079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Desymmetric</a:t>
            </a:r>
            <a:r>
              <a:rPr lang="en-US" sz="2000" b="1" u="sng" dirty="0" smtClean="0">
                <a:solidFill>
                  <a:srgbClr val="FF0000"/>
                </a:solidFill>
              </a:rPr>
              <a:t> Ketone </a:t>
            </a:r>
            <a:r>
              <a:rPr lang="en-US" sz="2000" b="1" u="sng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90178" y="4676585"/>
            <a:ext cx="58326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19191"/>
              </p:ext>
            </p:extLst>
          </p:nvPr>
        </p:nvGraphicFramePr>
        <p:xfrm>
          <a:off x="239102" y="2420888"/>
          <a:ext cx="993969" cy="119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9" name="CS ChemDraw Drawing" r:id="rId5" imgW="734030" imgH="883535" progId="ChemDraw.Document.6.0">
                  <p:embed/>
                </p:oleObj>
              </mc:Choice>
              <mc:Fallback>
                <p:oleObj name="CS ChemDraw Drawing" r:id="rId5" imgW="734030" imgH="8835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102" y="2420888"/>
                        <a:ext cx="993969" cy="119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1686701" y="2665288"/>
            <a:ext cx="703477" cy="798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7784" y="5103641"/>
            <a:ext cx="526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Both </a:t>
            </a:r>
            <a:r>
              <a:rPr lang="en-US" b="1" i="1" dirty="0" err="1">
                <a:solidFill>
                  <a:srgbClr val="0000FF"/>
                </a:solidFill>
              </a:rPr>
              <a:t>s</a:t>
            </a:r>
            <a:r>
              <a:rPr lang="en-US" b="1" i="1" dirty="0" err="1" smtClean="0">
                <a:solidFill>
                  <a:srgbClr val="0000FF"/>
                </a:solidFill>
              </a:rPr>
              <a:t>yn</a:t>
            </a:r>
            <a:r>
              <a:rPr lang="en-US" b="1" i="1" dirty="0" smtClean="0">
                <a:solidFill>
                  <a:srgbClr val="0000FF"/>
                </a:solidFill>
              </a:rPr>
              <a:t> and anti bicyclic </a:t>
            </a:r>
            <a:r>
              <a:rPr lang="en-US" b="1" i="1" dirty="0" err="1" smtClean="0">
                <a:solidFill>
                  <a:srgbClr val="0000FF"/>
                </a:solidFill>
              </a:rPr>
              <a:t>lactiones</a:t>
            </a:r>
            <a:r>
              <a:rPr lang="en-US" b="1" i="1" dirty="0" smtClean="0">
                <a:solidFill>
                  <a:srgbClr val="0000FF"/>
                </a:solidFill>
              </a:rPr>
              <a:t> can be </a:t>
            </a:r>
            <a:r>
              <a:rPr lang="en-US" b="1" i="1" dirty="0" err="1" smtClean="0">
                <a:solidFill>
                  <a:srgbClr val="0000FF"/>
                </a:solidFill>
              </a:rPr>
              <a:t>acessed</a:t>
            </a:r>
            <a:r>
              <a:rPr lang="en-US" b="1" i="1" dirty="0" smtClean="0">
                <a:solidFill>
                  <a:srgbClr val="0000FF"/>
                </a:solidFill>
              </a:rPr>
              <a:t> !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697" y="635635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 smtClean="0"/>
              <a:t>et al</a:t>
            </a:r>
            <a:r>
              <a:rPr lang="en-GB" altLang="en-US" sz="1400" dirty="0" smtClean="0"/>
              <a:t>. </a:t>
            </a:r>
            <a:r>
              <a:rPr lang="en-GB" altLang="en-US" sz="1400" i="1" dirty="0" smtClean="0"/>
              <a:t>J</a:t>
            </a:r>
            <a:r>
              <a:rPr lang="en-GB" altLang="en-US" sz="1400" i="1" dirty="0"/>
              <a:t>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2016, </a:t>
            </a:r>
            <a:r>
              <a:rPr lang="en-GB" altLang="en-US" sz="1400" i="1" dirty="0"/>
              <a:t>138</a:t>
            </a:r>
            <a:r>
              <a:rPr lang="en-GB" altLang="en-US" sz="1400" dirty="0"/>
              <a:t>, 12013-12016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31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697" y="635635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 smtClean="0"/>
              <a:t>et al</a:t>
            </a:r>
            <a:r>
              <a:rPr lang="en-GB" altLang="en-US" sz="1400" dirty="0" smtClean="0"/>
              <a:t>. </a:t>
            </a:r>
            <a:r>
              <a:rPr lang="en-GB" altLang="en-US" sz="1400" i="1" dirty="0" smtClean="0"/>
              <a:t>J</a:t>
            </a:r>
            <a:r>
              <a:rPr lang="en-GB" altLang="en-US" sz="1400" i="1" dirty="0"/>
              <a:t>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2016, </a:t>
            </a:r>
            <a:r>
              <a:rPr lang="en-GB" altLang="en-US" sz="1400" i="1" dirty="0"/>
              <a:t>138</a:t>
            </a:r>
            <a:r>
              <a:rPr lang="en-GB" altLang="en-US" sz="1400" dirty="0"/>
              <a:t>, 12013-12016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-61265" y="62079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Desymmetric</a:t>
            </a:r>
            <a:r>
              <a:rPr lang="en-US" sz="2000" b="1" u="sng" dirty="0" smtClean="0">
                <a:solidFill>
                  <a:srgbClr val="FF0000"/>
                </a:solidFill>
              </a:rPr>
              <a:t> Ketone </a:t>
            </a:r>
            <a:r>
              <a:rPr lang="en-US" sz="2000" b="1" u="sng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488296"/>
              </p:ext>
            </p:extLst>
          </p:nvPr>
        </p:nvGraphicFramePr>
        <p:xfrm>
          <a:off x="318356" y="1603924"/>
          <a:ext cx="8507288" cy="259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6" name="CS ChemDraw Drawing" r:id="rId4" imgW="7898264" imgH="2410814" progId="ChemDraw.Document.6.0">
                  <p:embed/>
                </p:oleObj>
              </mc:Choice>
              <mc:Fallback>
                <p:oleObj name="CS ChemDraw Drawing" r:id="rId4" imgW="7898264" imgH="24108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356" y="1603924"/>
                        <a:ext cx="8507288" cy="2597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394" y="4602466"/>
            <a:ext cx="483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</a:rPr>
              <a:t>Difference: </a:t>
            </a:r>
            <a:r>
              <a:rPr lang="en-US" altLang="zh-CN" b="1" i="1" dirty="0" err="1" smtClean="0">
                <a:solidFill>
                  <a:srgbClr val="FF0000"/>
                </a:solidFill>
              </a:rPr>
              <a:t>Counterion</a:t>
            </a:r>
            <a:r>
              <a:rPr lang="en-US" altLang="zh-CN" b="1" i="1" dirty="0" smtClean="0">
                <a:solidFill>
                  <a:srgbClr val="FF0000"/>
                </a:solidFill>
              </a:rPr>
              <a:t>, solvent and temperature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15697" y="669234"/>
            <a:ext cx="8077200" cy="4524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367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939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511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08300" indent="-215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 dirty="0">
                <a:latin typeface="+mn-lt"/>
              </a:rPr>
              <a:t>Reductive elimination governs </a:t>
            </a:r>
            <a:r>
              <a:rPr lang="en-GB" altLang="en-US" sz="2000" b="1" dirty="0" err="1">
                <a:latin typeface="+mn-lt"/>
              </a:rPr>
              <a:t>diastereoselectivity</a:t>
            </a:r>
            <a:r>
              <a:rPr lang="en-GB" altLang="en-US" sz="2000" b="1" dirty="0">
                <a:latin typeface="+mn-lt"/>
              </a:rPr>
              <a:t>.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3124"/>
            <a:ext cx="5564888" cy="43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97" y="635635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 smtClean="0"/>
              <a:t>et al</a:t>
            </a:r>
            <a:r>
              <a:rPr lang="en-GB" altLang="en-US" sz="1400" dirty="0" smtClean="0"/>
              <a:t>. </a:t>
            </a:r>
            <a:r>
              <a:rPr lang="en-GB" altLang="en-US" sz="1400" i="1" dirty="0" smtClean="0"/>
              <a:t>J</a:t>
            </a:r>
            <a:r>
              <a:rPr lang="en-GB" altLang="en-US" sz="1400" i="1" dirty="0"/>
              <a:t>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2016, </a:t>
            </a:r>
            <a:r>
              <a:rPr lang="en-GB" altLang="en-US" sz="1400" i="1" dirty="0"/>
              <a:t>138</a:t>
            </a:r>
            <a:r>
              <a:rPr lang="en-GB" altLang="en-US" sz="1400" dirty="0"/>
              <a:t>, 12013-12016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26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33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017" y="622205"/>
            <a:ext cx="7225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Intermolecular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2870"/>
            <a:ext cx="610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 smtClean="0"/>
              <a:t>V. </a:t>
            </a:r>
            <a:r>
              <a:rPr lang="en-GB" altLang="en-US" sz="1400" dirty="0"/>
              <a:t>M. </a:t>
            </a:r>
            <a:r>
              <a:rPr lang="en-GB" altLang="en-US" sz="1400" dirty="0" smtClean="0"/>
              <a:t>Dong. </a:t>
            </a:r>
            <a:r>
              <a:rPr lang="en-GB" altLang="en-US" sz="1400" i="1" dirty="0" smtClean="0"/>
              <a:t>et al</a:t>
            </a:r>
            <a:r>
              <a:rPr lang="en-GB" altLang="en-US" sz="1400" dirty="0" smtClean="0"/>
              <a:t>. </a:t>
            </a:r>
            <a:r>
              <a:rPr lang="en-GB" altLang="en-US" sz="1400" i="1" dirty="0"/>
              <a:t>J. Am. Chem. Soc.</a:t>
            </a:r>
            <a:r>
              <a:rPr lang="en-GB" altLang="en-US" sz="1400" dirty="0"/>
              <a:t> </a:t>
            </a:r>
            <a:r>
              <a:rPr lang="en-GB" altLang="en-US" sz="1400" b="1" dirty="0"/>
              <a:t> 2014, </a:t>
            </a:r>
            <a:r>
              <a:rPr lang="en-GB" altLang="en-US" sz="1400" i="1" dirty="0"/>
              <a:t>136</a:t>
            </a:r>
            <a:r>
              <a:rPr lang="en-GB" altLang="en-US" sz="1400" dirty="0"/>
              <a:t>, 9471-9476</a:t>
            </a:r>
            <a:endParaRPr lang="en-US" sz="14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98" y="998949"/>
            <a:ext cx="5616624" cy="194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99106"/>
            <a:ext cx="5040560" cy="24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951883"/>
            <a:ext cx="747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i="1" dirty="0">
                <a:solidFill>
                  <a:srgbClr val="C00000"/>
                </a:solidFill>
              </a:rPr>
              <a:t>Proposed </a:t>
            </a:r>
            <a:r>
              <a:rPr lang="en-GB" altLang="en-US" b="1" i="1" dirty="0" smtClean="0">
                <a:solidFill>
                  <a:srgbClr val="C00000"/>
                </a:solidFill>
              </a:rPr>
              <a:t>mechanism</a:t>
            </a:r>
            <a:endParaRPr lang="en-GB" altLang="en-US" b="1" i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8228" y="35092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Enantioselective </a:t>
            </a:r>
            <a:r>
              <a:rPr lang="en-US" altLang="zh-CN" sz="3200" b="1" dirty="0">
                <a:solidFill>
                  <a:srgbClr val="FF0000"/>
                </a:solidFill>
              </a:rPr>
              <a:t>Carbonyl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981135"/>
            <a:ext cx="20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sz="1200" i="1" dirty="0" smtClean="0"/>
              <a:t>1</a:t>
            </a:r>
            <a:r>
              <a:rPr lang="en-US" i="1" dirty="0" smtClean="0"/>
              <a:t> = aliphatic group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53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34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8746" y="30124"/>
            <a:ext cx="3506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Summary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032" y="1135702"/>
            <a:ext cx="9605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a. Key points for the chemo-, </a:t>
            </a:r>
            <a:r>
              <a:rPr lang="en-US" sz="2400" b="1" dirty="0" err="1" smtClean="0"/>
              <a:t>regio</a:t>
            </a:r>
            <a:r>
              <a:rPr lang="en-US" sz="2400" b="1" dirty="0" smtClean="0"/>
              <a:t>- and </a:t>
            </a:r>
            <a:r>
              <a:rPr lang="en-US" sz="2400" b="1" dirty="0" err="1" smtClean="0"/>
              <a:t>enantioselectivity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841376" y="2312645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Ligand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Counterion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effect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 effect (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directing group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67544" y="3951253"/>
            <a:ext cx="9289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i="1" dirty="0" smtClean="0"/>
              <a:t>b. Limited to </a:t>
            </a:r>
            <a:r>
              <a:rPr lang="en-US" altLang="zh-CN" sz="2400" b="1" i="1" dirty="0">
                <a:solidFill>
                  <a:srgbClr val="00B050"/>
                </a:solidFill>
              </a:rPr>
              <a:t>a</a:t>
            </a:r>
            <a:r>
              <a:rPr lang="en-US" altLang="zh-CN" sz="2400" b="1" i="1" dirty="0" smtClean="0">
                <a:solidFill>
                  <a:srgbClr val="00B050"/>
                </a:solidFill>
              </a:rPr>
              <a:t>lkenes, alkynes, </a:t>
            </a:r>
            <a:r>
              <a:rPr lang="en-US" altLang="zh-CN" sz="2400" b="1" i="1" dirty="0" err="1" smtClean="0">
                <a:solidFill>
                  <a:srgbClr val="00B050"/>
                </a:solidFill>
              </a:rPr>
              <a:t>allene</a:t>
            </a:r>
            <a:r>
              <a:rPr lang="en-US" altLang="zh-CN" sz="2400" b="1" i="1" dirty="0" smtClean="0">
                <a:solidFill>
                  <a:srgbClr val="00B050"/>
                </a:solidFill>
              </a:rPr>
              <a:t>, ketones</a:t>
            </a:r>
            <a:endParaRPr lang="en-US" altLang="zh-CN" sz="2400" b="1" i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5710" y="5050741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End 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522" y="2348880"/>
            <a:ext cx="845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Thanks for your attention !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6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3463" y="37987"/>
            <a:ext cx="230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79512" y="6368217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 smtClean="0"/>
              <a:t>Wills, M. C. </a:t>
            </a:r>
            <a:r>
              <a:rPr lang="en-US" altLang="zh-CN" sz="1400" i="1" dirty="0" smtClean="0"/>
              <a:t>Chem. Rev. </a:t>
            </a:r>
            <a:r>
              <a:rPr lang="en-US" altLang="zh-CN" sz="1400" b="1" dirty="0" smtClean="0"/>
              <a:t>2010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110</a:t>
            </a:r>
            <a:r>
              <a:rPr lang="en-US" altLang="zh-CN" sz="1400" dirty="0"/>
              <a:t>, </a:t>
            </a:r>
            <a:r>
              <a:rPr lang="en-US" altLang="zh-CN" sz="1400" dirty="0" smtClean="0"/>
              <a:t>725-748.</a:t>
            </a:r>
            <a:endParaRPr lang="en-US" altLang="zh-CN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59641"/>
              </p:ext>
            </p:extLst>
          </p:nvPr>
        </p:nvGraphicFramePr>
        <p:xfrm>
          <a:off x="715205" y="1268760"/>
          <a:ext cx="7713590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3" name="CS ChemDraw Drawing" r:id="rId4" imgW="6386456" imgH="3219795" progId="ChemDraw.Document.6.0">
                  <p:embed/>
                </p:oleObj>
              </mc:Choice>
              <mc:Fallback>
                <p:oleObj name="CS ChemDraw Drawing" r:id="rId4" imgW="6386456" imgH="32197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205" y="1268760"/>
                        <a:ext cx="7713590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70258" y="5204221"/>
            <a:ext cx="6403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No opportunity for the enantioselective catalysis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123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07504" y="756475"/>
            <a:ext cx="23823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General Mechanism: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3463" y="37987"/>
            <a:ext cx="230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45334"/>
              </p:ext>
            </p:extLst>
          </p:nvPr>
        </p:nvGraphicFramePr>
        <p:xfrm>
          <a:off x="1187624" y="1463404"/>
          <a:ext cx="7083609" cy="403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7" name="CS ChemDraw Drawing" r:id="rId4" imgW="5928181" imgH="3376788" progId="ChemDraw.Document.6.0">
                  <p:embed/>
                </p:oleObj>
              </mc:Choice>
              <mc:Fallback>
                <p:oleObj name="CS ChemDraw Drawing" r:id="rId4" imgW="5928181" imgH="33767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463404"/>
                        <a:ext cx="7083609" cy="403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805264"/>
            <a:ext cx="680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Reversible steps: </a:t>
            </a:r>
            <a:r>
              <a:rPr lang="en-US" b="1" i="1" dirty="0" smtClean="0">
                <a:solidFill>
                  <a:srgbClr val="C00000"/>
                </a:solidFill>
              </a:rPr>
              <a:t>oxidative addition, olefin coordination and insertion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3463" y="37987"/>
            <a:ext cx="230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33931"/>
              </p:ext>
            </p:extLst>
          </p:nvPr>
        </p:nvGraphicFramePr>
        <p:xfrm>
          <a:off x="1763688" y="1160704"/>
          <a:ext cx="562731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8" name="CS ChemDraw Drawing" r:id="rId4" imgW="4489166" imgH="918661" progId="ChemDraw.Document.6.0">
                  <p:embed/>
                </p:oleObj>
              </mc:Choice>
              <mc:Fallback>
                <p:oleObj name="CS ChemDraw Drawing" r:id="rId4" imgW="4489166" imgH="9186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1160704"/>
                        <a:ext cx="5627316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83568" y="2191962"/>
            <a:ext cx="74585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400" b="1" i="1" dirty="0"/>
              <a:t>The reaction was discovered by K. Sakai in 1972 as part in a synthetic route to certain </a:t>
            </a:r>
            <a:r>
              <a:rPr lang="en-US" altLang="zh-CN" sz="1400" b="1" i="1" dirty="0" err="1">
                <a:hlinkClick r:id="rId6" tooltip="Prostanoid"/>
              </a:rPr>
              <a:t>prostanoids</a:t>
            </a:r>
            <a:r>
              <a:rPr lang="en-US" altLang="zh-CN" b="1" i="1" dirty="0"/>
              <a:t>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6308" y="760594"/>
            <a:ext cx="3055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First </a:t>
            </a:r>
            <a:r>
              <a:rPr lang="en-US" altLang="zh-CN" sz="2000" b="1" i="1" u="sng" dirty="0" smtClean="0">
                <a:solidFill>
                  <a:srgbClr val="0000FF"/>
                </a:solidFill>
              </a:rPr>
              <a:t>intramolecular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report: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31259" y="2573266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Sakai,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K. et al. </a:t>
            </a:r>
            <a:r>
              <a:rPr lang="en-US" altLang="zh-CN" sz="1400" i="1" dirty="0" smtClean="0"/>
              <a:t>Tetrahedron </a:t>
            </a:r>
            <a:r>
              <a:rPr lang="en-US" altLang="zh-CN" sz="1400" i="1" dirty="0"/>
              <a:t>Lett. </a:t>
            </a:r>
            <a:r>
              <a:rPr lang="en-US" altLang="zh-CN" sz="1400" b="1" dirty="0"/>
              <a:t>1972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13,</a:t>
            </a:r>
            <a:r>
              <a:rPr lang="en-US" altLang="zh-CN" sz="1400" dirty="0" smtClean="0"/>
              <a:t> 1287</a:t>
            </a:r>
            <a:r>
              <a:rPr lang="en-US" altLang="zh-CN" sz="1400" dirty="0"/>
              <a:t>.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96308" y="2911710"/>
            <a:ext cx="3381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First </a:t>
            </a:r>
            <a:r>
              <a:rPr lang="en-US" altLang="zh-CN" sz="2000" b="1" i="1" u="sng" dirty="0" smtClean="0">
                <a:solidFill>
                  <a:srgbClr val="0000FF"/>
                </a:solidFill>
              </a:rPr>
              <a:t>intermolecular 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example: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758509"/>
              </p:ext>
            </p:extLst>
          </p:nvPr>
        </p:nvGraphicFramePr>
        <p:xfrm>
          <a:off x="1652991" y="3259370"/>
          <a:ext cx="5130422" cy="252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9" name="CS ChemDraw Drawing" r:id="rId7" imgW="4338559" imgH="2133388" progId="ChemDraw.Document.6.0">
                  <p:embed/>
                </p:oleObj>
              </mc:Choice>
              <mc:Fallback>
                <p:oleObj name="CS ChemDraw Drawing" r:id="rId7" imgW="4338559" imgH="21333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2991" y="3259370"/>
                        <a:ext cx="5130422" cy="252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81000" y="5822749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/>
              <a:t>Miller, R. </a:t>
            </a:r>
            <a:r>
              <a:rPr lang="en-US" altLang="zh-CN" sz="1400" dirty="0"/>
              <a:t>G. </a:t>
            </a:r>
            <a:r>
              <a:rPr lang="en-US" altLang="zh-CN" sz="1400" i="1" dirty="0"/>
              <a:t>J. </a:t>
            </a:r>
            <a:r>
              <a:rPr lang="en-US" altLang="zh-CN" sz="1400" i="1" dirty="0" err="1"/>
              <a:t>Organomet</a:t>
            </a:r>
            <a:r>
              <a:rPr lang="en-US" altLang="zh-CN" sz="1400" i="1" dirty="0"/>
              <a:t>. Chem. </a:t>
            </a:r>
            <a:r>
              <a:rPr lang="en-US" altLang="zh-CN" sz="1400" b="1" dirty="0"/>
              <a:t>1980</a:t>
            </a:r>
            <a:r>
              <a:rPr lang="en-US" altLang="zh-CN" sz="1400" dirty="0"/>
              <a:t>, </a:t>
            </a:r>
            <a:r>
              <a:rPr lang="en-US" altLang="zh-CN" sz="1400" i="1" dirty="0"/>
              <a:t>192</a:t>
            </a:r>
            <a:r>
              <a:rPr lang="en-US" altLang="zh-CN" sz="1400" dirty="0"/>
              <a:t>, 257.</a:t>
            </a:r>
          </a:p>
        </p:txBody>
      </p:sp>
    </p:spTree>
    <p:extLst>
      <p:ext uri="{BB962C8B-B14F-4D97-AF65-F5344CB8AC3E}">
        <p14:creationId xmlns:p14="http://schemas.microsoft.com/office/powerpoint/2010/main" val="19929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7987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755576" y="1196752"/>
            <a:ext cx="91805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1. I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ntroduction</a:t>
            </a:r>
            <a:endParaRPr lang="de-CH" sz="2800" b="1" dirty="0" smtClean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3000" b="1" dirty="0" smtClean="0">
                <a:latin typeface="Sylfaen" panose="010A0502050306030303" pitchFamily="18" charset="0"/>
              </a:rPr>
              <a:t>2. </a:t>
            </a:r>
            <a:r>
              <a:rPr lang="en-US" altLang="zh-CN" sz="2800" b="1" dirty="0"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Alkenes</a:t>
            </a:r>
            <a:r>
              <a:rPr lang="en-US" altLang="zh-CN" sz="2800" b="1" dirty="0" smtClean="0"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Hydroacylation</a:t>
            </a:r>
            <a:endParaRPr lang="en-US" altLang="zh-CN" sz="2800" b="1" dirty="0" smtClean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3.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Enantioselective 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Alkynes and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Allene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Hydroacylation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4. 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Enantioselective Carbonyl 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Hydroacylation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5.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Summary and Outlook</a:t>
            </a:r>
            <a:endParaRPr lang="de-DE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8</a:t>
            </a:fld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34592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First </a:t>
            </a:r>
            <a:r>
              <a:rPr lang="en-US" altLang="zh-CN" sz="2000" b="1" i="1" u="sng" dirty="0" smtClean="0">
                <a:solidFill>
                  <a:srgbClr val="0000FF"/>
                </a:solidFill>
              </a:rPr>
              <a:t>enantioselective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example: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63525"/>
              </p:ext>
            </p:extLst>
          </p:nvPr>
        </p:nvGraphicFramePr>
        <p:xfrm>
          <a:off x="1738313" y="1104900"/>
          <a:ext cx="5451475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6" name="CS ChemDraw Drawing" r:id="rId4" imgW="3794222" imgH="1593589" progId="ChemDraw.Document.6.0">
                  <p:embed/>
                </p:oleObj>
              </mc:Choice>
              <mc:Fallback>
                <p:oleObj name="CS ChemDraw Drawing" r:id="rId4" imgW="3794222" imgH="15935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8313" y="1104900"/>
                        <a:ext cx="5451475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91276"/>
              </p:ext>
            </p:extLst>
          </p:nvPr>
        </p:nvGraphicFramePr>
        <p:xfrm>
          <a:off x="1791203" y="3933056"/>
          <a:ext cx="5373085" cy="209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7" name="CS ChemDraw Drawing" r:id="rId6" imgW="3623893" imgH="1412222" progId="ChemDraw.Document.6.0">
                  <p:embed/>
                </p:oleObj>
              </mc:Choice>
              <mc:Fallback>
                <p:oleObj name="CS ChemDraw Drawing" r:id="rId6" imgW="3623893" imgH="1412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1203" y="3933056"/>
                        <a:ext cx="5373085" cy="2094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3395472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 smtClean="0"/>
              <a:t>Young</a:t>
            </a:r>
            <a:r>
              <a:rPr lang="en-US" altLang="zh-CN" sz="1400" dirty="0"/>
              <a:t>, C. </a:t>
            </a:r>
            <a:r>
              <a:rPr lang="en-US" altLang="zh-CN" sz="1400" dirty="0" smtClean="0"/>
              <a:t>G. </a:t>
            </a:r>
            <a:r>
              <a:rPr lang="en-US" altLang="zh-CN" sz="1400" i="1" dirty="0" smtClean="0"/>
              <a:t>et al. J</a:t>
            </a:r>
            <a:r>
              <a:rPr lang="en-US" altLang="zh-CN" sz="1400" i="1" dirty="0"/>
              <a:t>. Chem. Soc., Chem. </a:t>
            </a:r>
            <a:r>
              <a:rPr lang="en-US" altLang="zh-CN" sz="1400" i="1" dirty="0" err="1"/>
              <a:t>Commun</a:t>
            </a:r>
            <a:r>
              <a:rPr lang="en-US" altLang="zh-CN" sz="1400" i="1" dirty="0"/>
              <a:t>. </a:t>
            </a:r>
            <a:r>
              <a:rPr lang="en-US" altLang="zh-CN" sz="1400" b="1" dirty="0"/>
              <a:t>1983</a:t>
            </a:r>
            <a:r>
              <a:rPr lang="en-US" altLang="zh-CN" sz="1400" dirty="0"/>
              <a:t>, 1215.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7584" y="5990053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/>
              <a:t>Sakai, K. </a:t>
            </a:r>
            <a:r>
              <a:rPr lang="en-US" altLang="zh-CN" sz="1400" i="1" dirty="0"/>
              <a:t>Tetrahedron Lett. </a:t>
            </a:r>
            <a:r>
              <a:rPr lang="en-US" altLang="zh-CN" sz="1400" b="1" dirty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30</a:t>
            </a:r>
            <a:r>
              <a:rPr lang="en-US" altLang="zh-CN" sz="1400" dirty="0"/>
              <a:t>, 6349.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00469"/>
              </p:ext>
            </p:extLst>
          </p:nvPr>
        </p:nvGraphicFramePr>
        <p:xfrm>
          <a:off x="1835696" y="998910"/>
          <a:ext cx="5342395" cy="142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35" name="CS ChemDraw Drawing" r:id="rId4" imgW="4175401" imgH="1110781" progId="ChemDraw.Document.6.0">
                  <p:embed/>
                </p:oleObj>
              </mc:Choice>
              <mc:Fallback>
                <p:oleObj name="CS ChemDraw Drawing" r:id="rId4" imgW="4175401" imgH="11107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998910"/>
                        <a:ext cx="5342395" cy="1421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83404" y="2492896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Sakai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K.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al. Tetrahedron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Lett.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1993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5927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54422"/>
              </p:ext>
            </p:extLst>
          </p:nvPr>
        </p:nvGraphicFramePr>
        <p:xfrm>
          <a:off x="1907704" y="2913545"/>
          <a:ext cx="5472608" cy="290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36" name="CS ChemDraw Drawing" r:id="rId6" imgW="4348958" imgH="2305435" progId="ChemDraw.Document.6.0">
                  <p:embed/>
                </p:oleObj>
              </mc:Choice>
              <mc:Fallback>
                <p:oleObj name="CS ChemDraw Drawing" r:id="rId6" imgW="4348958" imgH="23054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2913545"/>
                        <a:ext cx="5472608" cy="290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83404" y="5791262"/>
            <a:ext cx="4631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Morehead, A. T., Jr. </a:t>
            </a:r>
            <a:r>
              <a:rPr lang="en-US" sz="1400" i="1" dirty="0" smtClean="0"/>
              <a:t>et al. J. Am. Chem. Soc</a:t>
            </a:r>
            <a:r>
              <a:rPr lang="en-US" sz="1400" dirty="0" smtClean="0"/>
              <a:t>. </a:t>
            </a:r>
            <a:r>
              <a:rPr lang="en-US" sz="1400" b="1" dirty="0" smtClean="0"/>
              <a:t>2005</a:t>
            </a:r>
            <a:r>
              <a:rPr lang="en-US" sz="1400" dirty="0" smtClean="0"/>
              <a:t>, </a:t>
            </a:r>
            <a:r>
              <a:rPr lang="en-US" sz="1400" i="1" dirty="0" smtClean="0"/>
              <a:t>127</a:t>
            </a:r>
            <a:r>
              <a:rPr lang="en-US" sz="1400" dirty="0" smtClean="0"/>
              <a:t>, 16042.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899592" y="52858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Enantioselective Alkenes </a:t>
            </a:r>
            <a:r>
              <a:rPr lang="en-US" altLang="zh-CN" sz="3200" b="1" dirty="0" err="1" smtClean="0">
                <a:solidFill>
                  <a:schemeClr val="bg2">
                    <a:lumMod val="25000"/>
                  </a:schemeClr>
                </a:solidFill>
              </a:rPr>
              <a:t>hydroacylation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86942</TotalTime>
  <Words>1124</Words>
  <Application>Microsoft Office PowerPoint</Application>
  <PresentationFormat>On-screen Show (4:3)</PresentationFormat>
  <Paragraphs>211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ＭＳ Ｐゴシック</vt:lpstr>
      <vt:lpstr>宋体</vt:lpstr>
      <vt:lpstr>Arial</vt:lpstr>
      <vt:lpstr>Arial Black</vt:lpstr>
      <vt:lpstr>Arial Narrow</vt:lpstr>
      <vt:lpstr>Berlin Sans FB Demi</vt:lpstr>
      <vt:lpstr>Calibri</vt:lpstr>
      <vt:lpstr>Cambria</vt:lpstr>
      <vt:lpstr>Sylfaen</vt:lpstr>
      <vt:lpstr>Times New Roman</vt:lpstr>
      <vt:lpstr>Wingdings</vt:lpstr>
      <vt:lpstr>Office Theme</vt:lpstr>
      <vt:lpstr>CS ChemDraw Drawing</vt:lpstr>
      <vt:lpstr>Enantioselective Rh-catalyzed Aldehyde C-H Activation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Palladium-Catalyzed Oxidative Coupling of Alkynes</dc:title>
  <dc:creator>Group Zhu</dc:creator>
  <cp:lastModifiedBy>Group Zhu</cp:lastModifiedBy>
  <cp:revision>791</cp:revision>
  <cp:lastPrinted>2017-09-21T12:53:03Z</cp:lastPrinted>
  <dcterms:created xsi:type="dcterms:W3CDTF">2012-04-20T12:40:58Z</dcterms:created>
  <dcterms:modified xsi:type="dcterms:W3CDTF">2017-09-21T15:57:15Z</dcterms:modified>
</cp:coreProperties>
</file>