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82" r:id="rId6"/>
    <p:sldId id="283" r:id="rId7"/>
    <p:sldId id="261" r:id="rId8"/>
    <p:sldId id="262" r:id="rId9"/>
    <p:sldId id="263" r:id="rId10"/>
    <p:sldId id="281" r:id="rId11"/>
    <p:sldId id="264" r:id="rId12"/>
    <p:sldId id="285" r:id="rId13"/>
    <p:sldId id="266" r:id="rId14"/>
    <p:sldId id="267" r:id="rId15"/>
    <p:sldId id="268" r:id="rId16"/>
    <p:sldId id="279" r:id="rId17"/>
    <p:sldId id="280" r:id="rId18"/>
    <p:sldId id="269" r:id="rId19"/>
    <p:sldId id="284" r:id="rId20"/>
    <p:sldId id="277" r:id="rId21"/>
    <p:sldId id="270" r:id="rId22"/>
    <p:sldId id="276" r:id="rId23"/>
    <p:sldId id="271" r:id="rId24"/>
    <p:sldId id="272" r:id="rId25"/>
    <p:sldId id="273" r:id="rId26"/>
    <p:sldId id="274" r:id="rId27"/>
    <p:sldId id="275" r:id="rId28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028404C-8033-43DE-B8DD-9819594FF2DD}">
          <p14:sldIdLst>
            <p14:sldId id="256"/>
            <p14:sldId id="257"/>
          </p14:sldIdLst>
        </p14:section>
        <p14:section name="Historical background" id="{D585C41B-0DDA-4D16-B539-BE761F7BBC31}">
          <p14:sldIdLst>
            <p14:sldId id="258"/>
            <p14:sldId id="259"/>
            <p14:sldId id="282"/>
            <p14:sldId id="283"/>
            <p14:sldId id="261"/>
            <p14:sldId id="262"/>
            <p14:sldId id="263"/>
            <p14:sldId id="281"/>
            <p14:sldId id="264"/>
            <p14:sldId id="285"/>
            <p14:sldId id="266"/>
            <p14:sldId id="267"/>
            <p14:sldId id="268"/>
            <p14:sldId id="279"/>
            <p14:sldId id="280"/>
            <p14:sldId id="269"/>
            <p14:sldId id="284"/>
            <p14:sldId id="277"/>
            <p14:sldId id="270"/>
            <p14:sldId id="276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70D9C-65D8-44D3-A6B6-5D5D8268788B}" type="datetimeFigureOut">
              <a:rPr lang="fr-CH" smtClean="0"/>
              <a:t>06.06.2011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619EF-A121-4D0D-ACC3-57DD198E134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7386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34E89-DA83-4934-BFBB-7E9B3D76169D}" type="datetimeFigureOut">
              <a:rPr lang="fr-CH" smtClean="0"/>
              <a:t>06.06.2011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26B3E-24C2-443C-903D-AEE6E86986BA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0111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26B3E-24C2-443C-903D-AEE6E86986BA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3627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26B3E-24C2-443C-903D-AEE6E86986BA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687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9AF1-901D-4C3D-9BE1-79CCC06CF67D}" type="datetime1">
              <a:rPr lang="fr-CH" smtClean="0"/>
              <a:t>06.06.2011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-108520" y="4846320"/>
            <a:ext cx="9252520" cy="201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08520" y="0"/>
            <a:ext cx="9252520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77F5CB-B35D-4759-9807-2A37D66A404C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08520" y="4797152"/>
            <a:ext cx="9252520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70C3-1BAB-4768-9F80-8E4E594914AA}" type="datetime1">
              <a:rPr lang="fr-CH" smtClean="0"/>
              <a:t>06.06.2011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5F57-5AD9-49BC-B697-B4149B62CEAB}" type="datetime1">
              <a:rPr lang="fr-CH" smtClean="0"/>
              <a:t>06.06.2011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616A-A325-4989-B949-4CDA9E0D8C18}" type="datetime1">
              <a:rPr lang="fr-CH" smtClean="0"/>
              <a:t>06.06.2011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81AD-E88D-4CEC-B5E0-5653449F1CF9}" type="datetime1">
              <a:rPr lang="fr-CH" smtClean="0"/>
              <a:t>06.06.2011</a:t>
            </a:fld>
            <a:endParaRPr lang="fr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‹N°›</a:t>
            </a:fld>
            <a:endParaRPr lang="fr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9C01-D4BF-4401-891F-56E82B389871}" type="datetime1">
              <a:rPr lang="fr-CH" smtClean="0"/>
              <a:t>06.06.2011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1736-379A-4C7F-97F9-6F66E86A067E}" type="datetime1">
              <a:rPr lang="fr-CH" smtClean="0"/>
              <a:t>06.06.2011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C59A-D88F-4278-8755-30FF762FB995}" type="datetime1">
              <a:rPr lang="fr-CH" smtClean="0"/>
              <a:t>06.06.2011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448A-FDE6-4546-8309-BD2D1F754461}" type="datetime1">
              <a:rPr lang="fr-CH" smtClean="0"/>
              <a:t>06.06.2011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031A-D779-490C-B715-9FF8BECFBD86}" type="datetime1">
              <a:rPr lang="fr-CH" smtClean="0"/>
              <a:t>06.06.2011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‹N°›</a:t>
            </a:fld>
            <a:endParaRPr lang="fr-C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A648-6A23-4D21-9164-AD49F5A1B04B}" type="datetime1">
              <a:rPr lang="fr-CH" smtClean="0"/>
              <a:t>06.06.2011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77F5CB-B35D-4759-9807-2A37D66A404C}" type="slidenum">
              <a:rPr lang="fr-CH" smtClean="0"/>
              <a:t>‹N°›</a:t>
            </a:fld>
            <a:endParaRPr lang="fr-C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4C8448F-4DBA-447F-BEB3-C07F784BDD3E}" type="datetime1">
              <a:rPr lang="fr-CH" smtClean="0"/>
              <a:t>06.06.2011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6" y="6525344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EB77F5CB-B35D-4759-9807-2A37D66A404C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Rectangle 7"/>
          <p:cNvSpPr/>
          <p:nvPr/>
        </p:nvSpPr>
        <p:spPr>
          <a:xfrm>
            <a:off x="8999472" y="1268760"/>
            <a:ext cx="144528" cy="55892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7469" y="1342256"/>
            <a:ext cx="4801460" cy="2091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08520" y="1628800"/>
            <a:ext cx="7992888" cy="1728192"/>
          </a:xfrm>
        </p:spPr>
        <p:txBody>
          <a:bodyPr/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Enlightenment, </a:t>
            </a:r>
            <a:br>
              <a:rPr lang="en-US" sz="3200" i="1" dirty="0" smtClean="0">
                <a:solidFill>
                  <a:schemeClr val="bg1"/>
                </a:solidFill>
              </a:rPr>
            </a:br>
            <a:r>
              <a:rPr lang="en-US" sz="3200" i="1" dirty="0" smtClean="0">
                <a:solidFill>
                  <a:schemeClr val="bg1"/>
                </a:solidFill>
              </a:rPr>
              <a:t>Radical Pathway towards </a:t>
            </a:r>
            <a:br>
              <a:rPr lang="en-US" sz="3200" i="1" dirty="0" smtClean="0">
                <a:solidFill>
                  <a:schemeClr val="bg1"/>
                </a:solidFill>
              </a:rPr>
            </a:br>
            <a:r>
              <a:rPr lang="en-US" sz="3200" i="1" dirty="0" smtClean="0">
                <a:solidFill>
                  <a:schemeClr val="bg1"/>
                </a:solidFill>
              </a:rPr>
              <a:t>Complex Structures </a:t>
            </a:r>
            <a:endParaRPr lang="fr-CH" sz="3200" i="1" dirty="0">
              <a:solidFill>
                <a:schemeClr val="bg1"/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251519" y="5085184"/>
            <a:ext cx="8748464" cy="16201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Frontiers </a:t>
            </a:r>
            <a:r>
              <a:rPr lang="en-US" b="1" i="1" dirty="0">
                <a:solidFill>
                  <a:srgbClr val="FF0000"/>
                </a:solidFill>
              </a:rPr>
              <a:t>in Chemical </a:t>
            </a:r>
            <a:r>
              <a:rPr lang="en-US" b="1" i="1" dirty="0" smtClean="0">
                <a:solidFill>
                  <a:srgbClr val="FF0000"/>
                </a:solidFill>
              </a:rPr>
              <a:t>Synthesis:</a:t>
            </a:r>
            <a:endParaRPr lang="en-US" b="1" i="1" dirty="0">
              <a:solidFill>
                <a:srgbClr val="FF0000"/>
              </a:solidFill>
            </a:endParaRPr>
          </a:p>
          <a:p>
            <a:pPr algn="ctr"/>
            <a:r>
              <a:rPr lang="fr-CH" b="1" i="1" dirty="0" err="1">
                <a:solidFill>
                  <a:srgbClr val="FF0000"/>
                </a:solidFill>
              </a:rPr>
              <a:t>Towards</a:t>
            </a:r>
            <a:r>
              <a:rPr lang="fr-CH" b="1" i="1" dirty="0">
                <a:solidFill>
                  <a:srgbClr val="FF0000"/>
                </a:solidFill>
              </a:rPr>
              <a:t> </a:t>
            </a:r>
            <a:r>
              <a:rPr lang="fr-CH" b="1" i="1" dirty="0" err="1">
                <a:solidFill>
                  <a:srgbClr val="FF0000"/>
                </a:solidFill>
              </a:rPr>
              <a:t>Sustainable</a:t>
            </a:r>
            <a:r>
              <a:rPr lang="fr-CH" b="1" i="1" dirty="0">
                <a:solidFill>
                  <a:srgbClr val="FF0000"/>
                </a:solidFill>
              </a:rPr>
              <a:t> </a:t>
            </a:r>
            <a:r>
              <a:rPr lang="fr-CH" b="1" i="1" dirty="0" err="1" smtClean="0">
                <a:solidFill>
                  <a:srgbClr val="FF0000"/>
                </a:solidFill>
              </a:rPr>
              <a:t>Chemistry</a:t>
            </a:r>
            <a:endParaRPr lang="fr-CH" b="1" i="1" dirty="0" smtClean="0">
              <a:solidFill>
                <a:srgbClr val="FF0000"/>
              </a:solidFill>
            </a:endParaRPr>
          </a:p>
          <a:p>
            <a:pPr algn="ctr"/>
            <a:endParaRPr lang="fr-CH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i="1" dirty="0">
                <a:solidFill>
                  <a:srgbClr val="FF0000"/>
                </a:solidFill>
              </a:rPr>
              <a:t>Session III: </a:t>
            </a:r>
            <a:r>
              <a:rPr lang="en-US" sz="1600" i="1" dirty="0" err="1">
                <a:solidFill>
                  <a:srgbClr val="FF0000"/>
                </a:solidFill>
              </a:rPr>
              <a:t>Organocatalysts</a:t>
            </a:r>
            <a:r>
              <a:rPr lang="en-US" sz="1600" i="1" dirty="0">
                <a:solidFill>
                  <a:srgbClr val="FF0000"/>
                </a:solidFill>
              </a:rPr>
              <a:t> and Radicals</a:t>
            </a:r>
            <a:endParaRPr lang="fr-CH" sz="1600" i="1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30592"/>
            <a:ext cx="1811361" cy="894151"/>
          </a:xfrm>
          <a:prstGeom prst="snip2DiagRect">
            <a:avLst>
              <a:gd name="adj1" fmla="val 235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2507997" y="3598277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Jean-Baptiste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Gualtierotti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0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10</a:t>
            </a:fld>
            <a:endParaRPr lang="fr-CH"/>
          </a:p>
        </p:txBody>
      </p:sp>
      <p:sp>
        <p:nvSpPr>
          <p:cNvPr id="3" name="ZoneTexte 2"/>
          <p:cNvSpPr txBox="1"/>
          <p:nvPr/>
        </p:nvSpPr>
        <p:spPr>
          <a:xfrm>
            <a:off x="3370830" y="154962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u="sng" dirty="0" smtClean="0"/>
              <a:t>De Mayo varient</a:t>
            </a:r>
            <a:endParaRPr lang="fr-CH" i="1" u="sng" dirty="0"/>
          </a:p>
        </p:txBody>
      </p:sp>
      <p:sp>
        <p:nvSpPr>
          <p:cNvPr id="4" name="Rectangle 3"/>
          <p:cNvSpPr/>
          <p:nvPr/>
        </p:nvSpPr>
        <p:spPr>
          <a:xfrm>
            <a:off x="1663041" y="5295691"/>
            <a:ext cx="55604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David </a:t>
            </a:r>
            <a:r>
              <a:rPr lang="en-US" sz="1100" dirty="0"/>
              <a:t>E. Minter and, Christopher D. </a:t>
            </a:r>
            <a:r>
              <a:rPr lang="en-US" sz="1100" dirty="0" smtClean="0"/>
              <a:t>Winslow </a:t>
            </a:r>
            <a:r>
              <a:rPr lang="en-US" sz="1100" i="1" dirty="0" err="1" smtClean="0"/>
              <a:t>J.Org.Chem</a:t>
            </a:r>
            <a:r>
              <a:rPr lang="en-US" sz="1100" i="1" dirty="0" smtClean="0"/>
              <a:t> </a:t>
            </a:r>
            <a:r>
              <a:rPr lang="en-US" sz="1100" b="1" dirty="0" smtClean="0"/>
              <a:t>2004 </a:t>
            </a:r>
            <a:r>
              <a:rPr lang="en-US" sz="1100" i="1" dirty="0"/>
              <a:t>69</a:t>
            </a:r>
            <a:r>
              <a:rPr lang="en-US" sz="1100" dirty="0"/>
              <a:t> (5), 1603-1606 </a:t>
            </a: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218252"/>
              </p:ext>
            </p:extLst>
          </p:nvPr>
        </p:nvGraphicFramePr>
        <p:xfrm>
          <a:off x="1533525" y="3636963"/>
          <a:ext cx="5368925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CS ChemDraw Drawing" r:id="rId3" imgW="5368622" imgH="1555740" progId="ChemDraw.Document.6.0">
                  <p:embed/>
                </p:oleObj>
              </mc:Choice>
              <mc:Fallback>
                <p:oleObj name="CS ChemDraw Drawing" r:id="rId3" imgW="5368622" imgH="15557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3525" y="3636963"/>
                        <a:ext cx="5368925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289330" y="2018953"/>
            <a:ext cx="18870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i="1" dirty="0" err="1" smtClean="0"/>
              <a:t>Enol</a:t>
            </a:r>
            <a:r>
              <a:rPr lang="fr-CH" sz="1100" i="1" dirty="0" smtClean="0"/>
              <a:t> </a:t>
            </a:r>
            <a:r>
              <a:rPr lang="en-US" sz="1100" i="1" dirty="0" smtClean="0"/>
              <a:t>followed</a:t>
            </a:r>
            <a:r>
              <a:rPr lang="fr-CH" sz="1100" i="1" dirty="0" smtClean="0"/>
              <a:t> by retro-aldol</a:t>
            </a:r>
            <a:endParaRPr lang="fr-CH" sz="1100" i="1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547664" y="332656"/>
            <a:ext cx="5791200" cy="6155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u="sng" dirty="0" smtClean="0"/>
              <a:t>2+2 </a:t>
            </a:r>
            <a:r>
              <a:rPr lang="fr-CH" u="sng" dirty="0" err="1" smtClean="0"/>
              <a:t>cycloadditions</a:t>
            </a:r>
            <a:r>
              <a:rPr lang="fr-CH" u="sng" dirty="0" smtClean="0"/>
              <a:t> </a:t>
            </a:r>
            <a:endParaRPr lang="fr-CH" u="sng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580047"/>
              </p:ext>
            </p:extLst>
          </p:nvPr>
        </p:nvGraphicFramePr>
        <p:xfrm>
          <a:off x="1714500" y="2354263"/>
          <a:ext cx="5665788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CS ChemDraw Drawing" r:id="rId5" imgW="5666038" imgH="824310" progId="ChemDraw.Document.6.0">
                  <p:embed/>
                </p:oleObj>
              </mc:Choice>
              <mc:Fallback>
                <p:oleObj name="CS ChemDraw Drawing" r:id="rId5" imgW="5666038" imgH="8243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4500" y="2354263"/>
                        <a:ext cx="5665788" cy="82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7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11</a:t>
            </a:fld>
            <a:endParaRPr lang="fr-CH"/>
          </a:p>
        </p:txBody>
      </p:sp>
      <p:sp>
        <p:nvSpPr>
          <p:cNvPr id="7" name="ZoneTexte 6"/>
          <p:cNvSpPr txBox="1"/>
          <p:nvPr/>
        </p:nvSpPr>
        <p:spPr>
          <a:xfrm>
            <a:off x="3131840" y="16288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Paternó-Büchi</a:t>
            </a:r>
            <a:r>
              <a:rPr lang="fr-CH" dirty="0" smtClean="0"/>
              <a:t> varient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1902725" y="1996548"/>
            <a:ext cx="50321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Hetero 2+2 cycloadditon, passing through triplet nπ* or ππ* carbonyl biradical</a:t>
            </a:r>
            <a:endParaRPr lang="en-US" sz="110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672879"/>
              </p:ext>
            </p:extLst>
          </p:nvPr>
        </p:nvGraphicFramePr>
        <p:xfrm>
          <a:off x="1470810" y="2598336"/>
          <a:ext cx="589597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CS ChemDraw Drawing" r:id="rId3" imgW="5895922" imgH="1168560" progId="ChemDraw.Document.6.0">
                  <p:embed/>
                </p:oleObj>
              </mc:Choice>
              <mc:Fallback>
                <p:oleObj name="CS ChemDraw Drawing" r:id="rId3" imgW="5895922" imgH="1168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0810" y="2598336"/>
                        <a:ext cx="5895975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335873" y="3944184"/>
            <a:ext cx="6264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Nehrings, A.; Scharf, H.-D.; </a:t>
            </a:r>
            <a:r>
              <a:rPr lang="de-DE" sz="1200" dirty="0" err="1"/>
              <a:t>Runsink</a:t>
            </a:r>
            <a:r>
              <a:rPr lang="de-DE" sz="1200" dirty="0"/>
              <a:t>, J., </a:t>
            </a:r>
            <a:r>
              <a:rPr lang="de-DE" sz="1200" i="1" dirty="0" err="1" smtClean="0"/>
              <a:t>Angew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Chem</a:t>
            </a:r>
            <a:r>
              <a:rPr lang="de-DE" sz="1200" i="1" dirty="0" smtClean="0"/>
              <a:t> </a:t>
            </a:r>
            <a:r>
              <a:rPr lang="de-DE" sz="1200" b="1" dirty="0"/>
              <a:t>1985,</a:t>
            </a:r>
            <a:r>
              <a:rPr lang="de-DE" sz="1200" dirty="0"/>
              <a:t> </a:t>
            </a:r>
            <a:r>
              <a:rPr lang="de-DE" sz="1200" i="1" dirty="0"/>
              <a:t>97</a:t>
            </a:r>
            <a:r>
              <a:rPr lang="de-DE" sz="1200" dirty="0"/>
              <a:t> (10), 882-883.</a:t>
            </a:r>
            <a:endParaRPr lang="fr-CH" sz="1200" dirty="0"/>
          </a:p>
        </p:txBody>
      </p:sp>
      <p:sp>
        <p:nvSpPr>
          <p:cNvPr id="12" name="Rectangle 11"/>
          <p:cNvSpPr/>
          <p:nvPr/>
        </p:nvSpPr>
        <p:spPr>
          <a:xfrm>
            <a:off x="501287" y="6085704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dirty="0" err="1"/>
              <a:t>Boxall</a:t>
            </a:r>
            <a:r>
              <a:rPr lang="fr-CH" sz="1200" dirty="0"/>
              <a:t>, Richard J.; Ferris, Leigh; Grainger, Richard </a:t>
            </a:r>
            <a:r>
              <a:rPr lang="fr-CH" sz="1200" dirty="0" smtClean="0"/>
              <a:t>S. </a:t>
            </a:r>
            <a:r>
              <a:rPr lang="fr-CH" sz="1200" i="1" dirty="0" err="1" smtClean="0"/>
              <a:t>Synlett</a:t>
            </a:r>
            <a:r>
              <a:rPr lang="fr-CH" sz="1200" i="1" dirty="0" smtClean="0"/>
              <a:t> </a:t>
            </a:r>
            <a:r>
              <a:rPr lang="fr-CH" sz="1200" b="1" dirty="0" smtClean="0"/>
              <a:t>2004</a:t>
            </a:r>
            <a:r>
              <a:rPr lang="fr-CH" sz="1200" dirty="0" smtClean="0"/>
              <a:t> </a:t>
            </a:r>
            <a:r>
              <a:rPr lang="fr-CH" sz="1200" dirty="0"/>
              <a:t>2379-2381</a:t>
            </a: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633072"/>
              </p:ext>
            </p:extLst>
          </p:nvPr>
        </p:nvGraphicFramePr>
        <p:xfrm>
          <a:off x="2089935" y="4682302"/>
          <a:ext cx="465772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CS ChemDraw Drawing" r:id="rId5" imgW="4658443" imgH="1264680" progId="ChemDraw.Document.6.0">
                  <p:embed/>
                </p:oleObj>
              </mc:Choice>
              <mc:Fallback>
                <p:oleObj name="CS ChemDraw Drawing" r:id="rId5" imgW="4658443" imgH="1264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9935" y="4682302"/>
                        <a:ext cx="4657725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re 1"/>
          <p:cNvSpPr txBox="1">
            <a:spLocks/>
          </p:cNvSpPr>
          <p:nvPr/>
        </p:nvSpPr>
        <p:spPr>
          <a:xfrm>
            <a:off x="1547664" y="332656"/>
            <a:ext cx="5791200" cy="6155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u="sng" dirty="0" smtClean="0"/>
              <a:t>2+2 </a:t>
            </a:r>
            <a:r>
              <a:rPr lang="fr-CH" u="sng" dirty="0" err="1" smtClean="0"/>
              <a:t>cycloadditions</a:t>
            </a:r>
            <a:r>
              <a:rPr lang="fr-CH" u="sng" dirty="0" smtClean="0"/>
              <a:t> </a:t>
            </a:r>
            <a:endParaRPr lang="fr-CH" u="sng" dirty="0"/>
          </a:p>
        </p:txBody>
      </p:sp>
    </p:spTree>
    <p:extLst>
      <p:ext uri="{BB962C8B-B14F-4D97-AF65-F5344CB8AC3E}">
        <p14:creationId xmlns:p14="http://schemas.microsoft.com/office/powerpoint/2010/main" val="8728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12</a:t>
            </a:fld>
            <a:endParaRPr lang="fr-CH"/>
          </a:p>
        </p:txBody>
      </p:sp>
      <p:sp>
        <p:nvSpPr>
          <p:cNvPr id="7" name="ZoneTexte 6"/>
          <p:cNvSpPr txBox="1"/>
          <p:nvPr/>
        </p:nvSpPr>
        <p:spPr>
          <a:xfrm>
            <a:off x="3131840" y="16288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Paternó-Büchi</a:t>
            </a:r>
            <a:r>
              <a:rPr lang="fr-CH" dirty="0" smtClean="0"/>
              <a:t> varient</a:t>
            </a:r>
            <a:endParaRPr lang="fr-CH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547664" y="332656"/>
            <a:ext cx="5791200" cy="6155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u="sng" dirty="0" smtClean="0"/>
              <a:t>2+2 </a:t>
            </a:r>
            <a:r>
              <a:rPr lang="fr-CH" u="sng" dirty="0" err="1" smtClean="0"/>
              <a:t>cycloadditions</a:t>
            </a:r>
            <a:r>
              <a:rPr lang="fr-CH" u="sng" dirty="0" smtClean="0"/>
              <a:t> </a:t>
            </a:r>
            <a:endParaRPr lang="fr-CH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2826466" y="2127353"/>
            <a:ext cx="30780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Efforts to reach stero-control have been made</a:t>
            </a:r>
            <a:endParaRPr lang="en-US" sz="110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446517"/>
              </p:ext>
            </p:extLst>
          </p:nvPr>
        </p:nvGraphicFramePr>
        <p:xfrm>
          <a:off x="1187624" y="2924944"/>
          <a:ext cx="41751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CS ChemDraw Drawing" r:id="rId3" imgW="4175175" imgH="1101330" progId="ChemDraw.Document.6.0">
                  <p:embed/>
                </p:oleObj>
              </mc:Choice>
              <mc:Fallback>
                <p:oleObj name="CS ChemDraw Drawing" r:id="rId3" imgW="4175175" imgH="11013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2924944"/>
                        <a:ext cx="4175125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074781"/>
              </p:ext>
            </p:extLst>
          </p:nvPr>
        </p:nvGraphicFramePr>
        <p:xfrm>
          <a:off x="6444208" y="2564904"/>
          <a:ext cx="1347787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CS ChemDraw Drawing" r:id="rId5" imgW="1348234" imgH="1657800" progId="ChemDraw.Document.6.0">
                  <p:embed/>
                </p:oleObj>
              </mc:Choice>
              <mc:Fallback>
                <p:oleObj name="CS ChemDraw Drawing" r:id="rId5" imgW="1348234" imgH="1657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4208" y="2564904"/>
                        <a:ext cx="1347787" cy="165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339752" y="4509120"/>
            <a:ext cx="48846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Guo, H.; </a:t>
            </a:r>
            <a:r>
              <a:rPr lang="de-DE" sz="1000" dirty="0" err="1"/>
              <a:t>Herdtweck</a:t>
            </a:r>
            <a:r>
              <a:rPr lang="de-DE" sz="1000" dirty="0"/>
              <a:t>, E.; Bach, T., </a:t>
            </a:r>
            <a:r>
              <a:rPr lang="de-DE" sz="1000" i="1" dirty="0" err="1" smtClean="0"/>
              <a:t>Angew</a:t>
            </a:r>
            <a:r>
              <a:rPr lang="de-DE" sz="1000" i="1" dirty="0" smtClean="0"/>
              <a:t>. Chem. Int. Ed. </a:t>
            </a:r>
            <a:r>
              <a:rPr lang="de-DE" sz="1000" b="1" dirty="0"/>
              <a:t>2010,</a:t>
            </a:r>
            <a:r>
              <a:rPr lang="de-DE" sz="1000" dirty="0"/>
              <a:t> </a:t>
            </a:r>
            <a:r>
              <a:rPr lang="de-DE" sz="1000" i="1" dirty="0"/>
              <a:t>49</a:t>
            </a:r>
            <a:r>
              <a:rPr lang="de-DE" sz="1000" dirty="0"/>
              <a:t> (42), 7782-7785.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407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13</a:t>
            </a:fld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2051720" y="1628800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Rarer: photoexcitation dealigns orbitals </a:t>
            </a:r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935062" y="2138180"/>
            <a:ext cx="784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Some examples exist: based on photoswitching rather than photoactivation</a:t>
            </a:r>
            <a:endParaRPr lang="en-US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580277"/>
              </p:ext>
            </p:extLst>
          </p:nvPr>
        </p:nvGraphicFramePr>
        <p:xfrm>
          <a:off x="1979712" y="2708920"/>
          <a:ext cx="5156200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CS ChemDraw Drawing" r:id="rId3" imgW="5156838" imgH="2738340" progId="ChemDraw.Document.6.0">
                  <p:embed/>
                </p:oleObj>
              </mc:Choice>
              <mc:Fallback>
                <p:oleObj name="CS ChemDraw Drawing" r:id="rId3" imgW="5156838" imgH="27383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2708920"/>
                        <a:ext cx="5156200" cy="273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829726" y="5695067"/>
            <a:ext cx="7344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Davies, H. M. L.; </a:t>
            </a:r>
            <a:r>
              <a:rPr lang="en-US" sz="1200" dirty="0" err="1"/>
              <a:t>Loe</a:t>
            </a:r>
            <a:r>
              <a:rPr lang="en-US" sz="1200" dirty="0"/>
              <a:t>, Ø.; Stafford, D. G., </a:t>
            </a:r>
            <a:r>
              <a:rPr lang="en-US" sz="1200" i="1" dirty="0" smtClean="0"/>
              <a:t>Org Let </a:t>
            </a:r>
            <a:r>
              <a:rPr lang="en-US" sz="1200" b="1" dirty="0"/>
              <a:t>2005,</a:t>
            </a:r>
            <a:r>
              <a:rPr lang="en-US" sz="1200" dirty="0"/>
              <a:t> </a:t>
            </a:r>
            <a:r>
              <a:rPr lang="en-US" sz="1200" i="1" dirty="0"/>
              <a:t>7</a:t>
            </a:r>
            <a:r>
              <a:rPr lang="en-US" sz="1200" dirty="0"/>
              <a:t> (25), 5561-5563.</a:t>
            </a:r>
            <a:endParaRPr lang="fr-CH" sz="12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547664" y="332656"/>
            <a:ext cx="5791200" cy="6155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u="sng" dirty="0"/>
              <a:t>4</a:t>
            </a:r>
            <a:r>
              <a:rPr lang="fr-CH" u="sng" dirty="0" smtClean="0"/>
              <a:t>+2 </a:t>
            </a:r>
            <a:r>
              <a:rPr lang="fr-CH" u="sng" dirty="0" err="1" smtClean="0"/>
              <a:t>cycloadditions</a:t>
            </a:r>
            <a:r>
              <a:rPr lang="fr-CH" u="sng" dirty="0" smtClean="0"/>
              <a:t> </a:t>
            </a:r>
            <a:endParaRPr lang="fr-CH" u="sng" dirty="0"/>
          </a:p>
        </p:txBody>
      </p:sp>
    </p:spTree>
    <p:extLst>
      <p:ext uri="{BB962C8B-B14F-4D97-AF65-F5344CB8AC3E}">
        <p14:creationId xmlns:p14="http://schemas.microsoft.com/office/powerpoint/2010/main" val="2071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14</a:t>
            </a:fld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1331639" y="1559066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Additions on aromatic cores leading to the loss of </a:t>
            </a:r>
            <a:r>
              <a:rPr lang="en-US" dirty="0" err="1" smtClean="0"/>
              <a:t>aromaticity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130322"/>
              </p:ext>
            </p:extLst>
          </p:nvPr>
        </p:nvGraphicFramePr>
        <p:xfrm>
          <a:off x="2339752" y="2236318"/>
          <a:ext cx="3967378" cy="24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CS ChemDraw Drawing" r:id="rId3" imgW="3174062" imgH="1922940" progId="ChemDraw.Document.6.0">
                  <p:embed/>
                </p:oleObj>
              </mc:Choice>
              <mc:Fallback>
                <p:oleObj name="CS ChemDraw Drawing" r:id="rId3" imgW="3174062" imgH="19229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2236318"/>
                        <a:ext cx="3967378" cy="240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496979" y="2581172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smtClean="0"/>
              <a:t>ortho</a:t>
            </a:r>
            <a:endParaRPr lang="fr-CH" sz="1100" dirty="0"/>
          </a:p>
        </p:txBody>
      </p:sp>
      <p:sp>
        <p:nvSpPr>
          <p:cNvPr id="7" name="ZoneTexte 6"/>
          <p:cNvSpPr txBox="1"/>
          <p:nvPr/>
        </p:nvSpPr>
        <p:spPr>
          <a:xfrm>
            <a:off x="6516216" y="4149080"/>
            <a:ext cx="497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err="1" smtClean="0"/>
              <a:t>meta</a:t>
            </a:r>
            <a:endParaRPr lang="fr-CH" sz="1100" dirty="0"/>
          </a:p>
        </p:txBody>
      </p:sp>
      <p:sp>
        <p:nvSpPr>
          <p:cNvPr id="8" name="ZoneTexte 7"/>
          <p:cNvSpPr txBox="1"/>
          <p:nvPr/>
        </p:nvSpPr>
        <p:spPr>
          <a:xfrm>
            <a:off x="6516216" y="343804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smtClean="0"/>
              <a:t>para</a:t>
            </a:r>
            <a:endParaRPr lang="fr-CH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56987" y="4821726"/>
            <a:ext cx="878497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smtClean="0"/>
              <a:t>Intra/inter selectivity</a:t>
            </a:r>
            <a:r>
              <a:rPr lang="en-US" sz="1200" u="sng" smtClean="0"/>
              <a:t>:</a:t>
            </a:r>
          </a:p>
          <a:p>
            <a:pPr algn="ctr"/>
            <a:endParaRPr lang="en-US" sz="1100" smtClean="0"/>
          </a:p>
          <a:p>
            <a:pPr algn="ctr"/>
            <a:r>
              <a:rPr lang="en-US" sz="1100" b="1" smtClean="0"/>
              <a:t>Regioselective issues</a:t>
            </a:r>
            <a:r>
              <a:rPr lang="en-US" sz="1100" smtClean="0"/>
              <a:t>: Controllable by tethering and substituant optimisation</a:t>
            </a:r>
          </a:p>
          <a:p>
            <a:pPr algn="ctr"/>
            <a:endParaRPr lang="en-US" sz="1100" smtClean="0"/>
          </a:p>
          <a:p>
            <a:pPr algn="ctr"/>
            <a:r>
              <a:rPr lang="en-US" sz="1100" b="1" smtClean="0"/>
              <a:t>Steroselective</a:t>
            </a:r>
            <a:r>
              <a:rPr lang="en-US" sz="1100" smtClean="0"/>
              <a:t> </a:t>
            </a:r>
            <a:r>
              <a:rPr lang="en-US" sz="1100" b="1" smtClean="0"/>
              <a:t>issues</a:t>
            </a:r>
            <a:r>
              <a:rPr lang="en-US" sz="1100" smtClean="0"/>
              <a:t>: endo prefered</a:t>
            </a:r>
          </a:p>
          <a:p>
            <a:pPr algn="ctr"/>
            <a:endParaRPr lang="en-US" sz="1100" smtClean="0"/>
          </a:p>
          <a:p>
            <a:pPr algn="ctr"/>
            <a:r>
              <a:rPr lang="en-US" sz="1100" b="1" smtClean="0"/>
              <a:t>Facial selectivity</a:t>
            </a:r>
            <a:r>
              <a:rPr lang="en-US" sz="1100" smtClean="0"/>
              <a:t>: Structure dependent</a:t>
            </a:r>
          </a:p>
          <a:p>
            <a:pPr algn="ctr"/>
            <a:endParaRPr lang="en-US" sz="110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89035" y="332656"/>
            <a:ext cx="7920880" cy="6155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u="sng" dirty="0" err="1" smtClean="0"/>
              <a:t>Photocycloadditions</a:t>
            </a:r>
            <a:r>
              <a:rPr lang="fr-CH" u="sng" dirty="0" smtClean="0"/>
              <a:t> </a:t>
            </a:r>
            <a:endParaRPr lang="fr-CH" u="sng" dirty="0"/>
          </a:p>
        </p:txBody>
      </p:sp>
    </p:spTree>
    <p:extLst>
      <p:ext uri="{BB962C8B-B14F-4D97-AF65-F5344CB8AC3E}">
        <p14:creationId xmlns:p14="http://schemas.microsoft.com/office/powerpoint/2010/main" val="22557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15</a:t>
            </a:fld>
            <a:endParaRPr lang="fr-CH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05549"/>
              </p:ext>
            </p:extLst>
          </p:nvPr>
        </p:nvGraphicFramePr>
        <p:xfrm>
          <a:off x="6420871" y="2492896"/>
          <a:ext cx="2593480" cy="1268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" name="CS ChemDraw Drawing" r:id="rId3" imgW="3457702" imgH="1691280" progId="ChemDraw.Document.6.0">
                  <p:embed/>
                </p:oleObj>
              </mc:Choice>
              <mc:Fallback>
                <p:oleObj name="CS ChemDraw Drawing" r:id="rId3" imgW="3457702" imgH="1691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0871" y="2492896"/>
                        <a:ext cx="2593480" cy="1268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108226" y="3861048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Endo</a:t>
            </a:r>
            <a:r>
              <a:rPr lang="fr-CH" sz="1200" dirty="0" smtClean="0"/>
              <a:t> </a:t>
            </a:r>
            <a:r>
              <a:rPr lang="fr-CH" sz="1200" dirty="0" err="1" smtClean="0"/>
              <a:t>selectivity</a:t>
            </a:r>
            <a:endParaRPr lang="fr-CH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3131840" y="1484784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Meta-</a:t>
            </a:r>
            <a:r>
              <a:rPr lang="fr-CH" dirty="0" err="1" smtClean="0"/>
              <a:t>photocycloaddition</a:t>
            </a:r>
            <a:endParaRPr lang="fr-CH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078631"/>
              </p:ext>
            </p:extLst>
          </p:nvPr>
        </p:nvGraphicFramePr>
        <p:xfrm>
          <a:off x="1589581" y="4558235"/>
          <a:ext cx="5919787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CS ChemDraw Drawing" r:id="rId5" imgW="5920234" imgH="1412370" progId="ChemDraw.Document.6.0">
                  <p:embed/>
                </p:oleObj>
              </mc:Choice>
              <mc:Fallback>
                <p:oleObj name="CS ChemDraw Drawing" r:id="rId5" imgW="5920234" imgH="14123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581" y="4558235"/>
                        <a:ext cx="5919787" cy="141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570045" y="5710572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 smtClean="0"/>
              <a:t>Α</a:t>
            </a:r>
            <a:r>
              <a:rPr lang="fr-CH" sz="1100" dirty="0" smtClean="0"/>
              <a:t>-</a:t>
            </a:r>
            <a:r>
              <a:rPr lang="fr-CH" sz="1100" dirty="0" err="1" smtClean="0"/>
              <a:t>cedrene</a:t>
            </a:r>
            <a:r>
              <a:rPr lang="fr-CH" sz="1100" dirty="0" smtClean="0"/>
              <a:t> 1</a:t>
            </a:r>
            <a:endParaRPr lang="fr-CH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140707" y="6334078"/>
            <a:ext cx="6779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err="1" smtClean="0"/>
              <a:t>Deicated</a:t>
            </a:r>
            <a:r>
              <a:rPr lang="fr-CH" sz="1100" dirty="0" smtClean="0"/>
              <a:t> </a:t>
            </a:r>
            <a:r>
              <a:rPr lang="fr-CH" sz="1100" dirty="0" err="1" smtClean="0"/>
              <a:t>review</a:t>
            </a:r>
            <a:r>
              <a:rPr lang="fr-CH" sz="1100" dirty="0" smtClean="0"/>
              <a:t>: </a:t>
            </a:r>
            <a:r>
              <a:rPr lang="en-US" sz="1100" dirty="0"/>
              <a:t>Chappell, D.; Russell, A. T., </a:t>
            </a:r>
            <a:r>
              <a:rPr lang="en-US" sz="1100" i="1" dirty="0"/>
              <a:t>Organic &amp; </a:t>
            </a:r>
            <a:r>
              <a:rPr lang="en-US" sz="1100" i="1" dirty="0" err="1"/>
              <a:t>Biomolecular</a:t>
            </a:r>
            <a:r>
              <a:rPr lang="en-US" sz="1100" i="1" dirty="0"/>
              <a:t> Chemistry </a:t>
            </a:r>
            <a:r>
              <a:rPr lang="en-US" sz="1100" b="1" dirty="0"/>
              <a:t>2006,</a:t>
            </a:r>
            <a:r>
              <a:rPr lang="en-US" sz="1100" dirty="0"/>
              <a:t> </a:t>
            </a:r>
            <a:r>
              <a:rPr lang="en-US" sz="1100" i="1" dirty="0"/>
              <a:t>4</a:t>
            </a:r>
            <a:r>
              <a:rPr lang="en-US" sz="1100" dirty="0"/>
              <a:t> (24), 4409-4430.</a:t>
            </a:r>
            <a:endParaRPr lang="fr-CH" sz="1100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89035" y="332656"/>
            <a:ext cx="7920880" cy="6155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u="sng" dirty="0" err="1" smtClean="0"/>
              <a:t>Photocycloadditions</a:t>
            </a:r>
            <a:r>
              <a:rPr lang="fr-CH" u="sng" dirty="0" smtClean="0"/>
              <a:t> </a:t>
            </a:r>
            <a:endParaRPr lang="fr-CH" u="sng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063712"/>
              </p:ext>
            </p:extLst>
          </p:nvPr>
        </p:nvGraphicFramePr>
        <p:xfrm>
          <a:off x="533496" y="1937602"/>
          <a:ext cx="5684837" cy="2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CS ChemDraw Drawing" r:id="rId7" imgW="5684137" imgH="2380050" progId="ChemDraw.Document.6.0">
                  <p:embed/>
                </p:oleObj>
              </mc:Choice>
              <mc:Fallback>
                <p:oleObj name="CS ChemDraw Drawing" r:id="rId7" imgW="5684137" imgH="23800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96" y="1937602"/>
                        <a:ext cx="5684837" cy="237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688609" y="6087857"/>
            <a:ext cx="3853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Howbert</a:t>
            </a:r>
            <a:r>
              <a:rPr lang="en-US" sz="1000" dirty="0" smtClean="0"/>
              <a:t> J.J. </a:t>
            </a:r>
            <a:r>
              <a:rPr lang="en-US" sz="1000" dirty="0" err="1" smtClean="0"/>
              <a:t>Wender</a:t>
            </a:r>
            <a:r>
              <a:rPr lang="en-US" sz="1000" dirty="0" smtClean="0"/>
              <a:t> P.A., </a:t>
            </a:r>
            <a:r>
              <a:rPr lang="en-US" sz="1000" i="1" dirty="0" smtClean="0"/>
              <a:t>J. Am. Chem. </a:t>
            </a:r>
            <a:r>
              <a:rPr lang="en-US" sz="1000" i="1" dirty="0" err="1" smtClean="0"/>
              <a:t>Soc</a:t>
            </a:r>
            <a:r>
              <a:rPr lang="en-US" sz="1000" i="1" dirty="0" smtClean="0"/>
              <a:t>, </a:t>
            </a:r>
            <a:r>
              <a:rPr lang="en-US" sz="1000" b="1" dirty="0" smtClean="0"/>
              <a:t>1981</a:t>
            </a:r>
            <a:r>
              <a:rPr lang="en-US" sz="1000" i="1" dirty="0" smtClean="0"/>
              <a:t> </a:t>
            </a:r>
            <a:r>
              <a:rPr lang="en-US" sz="1000" b="1" i="1" dirty="0" smtClean="0"/>
              <a:t>103</a:t>
            </a:r>
            <a:r>
              <a:rPr lang="en-US" sz="1000" dirty="0" smtClean="0"/>
              <a:t>, 688-690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652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16</a:t>
            </a:fld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1979712" y="5022468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Unusual intramolecular reaction, protecting group free</a:t>
            </a:r>
            <a:endParaRPr lang="en-US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41173"/>
              </p:ext>
            </p:extLst>
          </p:nvPr>
        </p:nvGraphicFramePr>
        <p:xfrm>
          <a:off x="1859456" y="1916832"/>
          <a:ext cx="5380038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CS ChemDraw Drawing" r:id="rId3" imgW="5380778" imgH="2907360" progId="ChemDraw.Document.6.0">
                  <p:embed/>
                </p:oleObj>
              </mc:Choice>
              <mc:Fallback>
                <p:oleObj name="CS ChemDraw Drawing" r:id="rId3" imgW="5380778" imgH="2907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9456" y="1916832"/>
                        <a:ext cx="5380038" cy="290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67544" y="5877272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/>
              <a:t>Lainchbury</a:t>
            </a:r>
            <a:r>
              <a:rPr lang="en-US" sz="1100" dirty="0"/>
              <a:t>, M. D.; Medley, M. I.; Taylor, P. M.; </a:t>
            </a:r>
            <a:r>
              <a:rPr lang="en-US" sz="1100" dirty="0" err="1"/>
              <a:t>Hirst</a:t>
            </a:r>
            <a:r>
              <a:rPr lang="en-US" sz="1100" dirty="0"/>
              <a:t>, P.; </a:t>
            </a:r>
            <a:r>
              <a:rPr lang="en-US" sz="1100" dirty="0" err="1"/>
              <a:t>Dohle</a:t>
            </a:r>
            <a:r>
              <a:rPr lang="en-US" sz="1100" dirty="0"/>
              <a:t>, W.; Booker-Milburn, K. I</a:t>
            </a:r>
            <a:r>
              <a:rPr lang="en-US" sz="1100" dirty="0" smtClean="0"/>
              <a:t>.,</a:t>
            </a:r>
          </a:p>
          <a:p>
            <a:pPr algn="ctr"/>
            <a:r>
              <a:rPr lang="en-US" sz="1100" dirty="0" smtClean="0"/>
              <a:t> </a:t>
            </a:r>
            <a:r>
              <a:rPr lang="en-US" sz="1100" i="1" dirty="0" smtClean="0"/>
              <a:t>J. Org. Chem</a:t>
            </a:r>
            <a:r>
              <a:rPr lang="en-US" sz="1100" dirty="0" smtClean="0"/>
              <a:t>. </a:t>
            </a:r>
            <a:r>
              <a:rPr lang="en-US" sz="1100" b="1" dirty="0" smtClean="0"/>
              <a:t>2008</a:t>
            </a:r>
            <a:r>
              <a:rPr lang="en-US" sz="1100" b="1" dirty="0"/>
              <a:t>,</a:t>
            </a:r>
            <a:r>
              <a:rPr lang="en-US" sz="1100" dirty="0"/>
              <a:t> </a:t>
            </a:r>
            <a:r>
              <a:rPr lang="en-US" sz="1100" i="1" dirty="0"/>
              <a:t>73</a:t>
            </a:r>
            <a:r>
              <a:rPr lang="en-US" sz="1100" dirty="0"/>
              <a:t> (17), 6497-6505.</a:t>
            </a:r>
            <a:endParaRPr lang="fr-CH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89035" y="332656"/>
            <a:ext cx="7920880" cy="6155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u="sng" dirty="0" smtClean="0"/>
              <a:t>5+2 </a:t>
            </a:r>
            <a:r>
              <a:rPr lang="fr-CH" u="sng" dirty="0" err="1" smtClean="0"/>
              <a:t>Photocycloadditions</a:t>
            </a:r>
            <a:r>
              <a:rPr lang="fr-CH" u="sng" dirty="0" smtClean="0"/>
              <a:t> </a:t>
            </a:r>
            <a:endParaRPr lang="fr-CH" u="sng" dirty="0"/>
          </a:p>
        </p:txBody>
      </p:sp>
    </p:spTree>
    <p:extLst>
      <p:ext uri="{BB962C8B-B14F-4D97-AF65-F5344CB8AC3E}">
        <p14:creationId xmlns:p14="http://schemas.microsoft.com/office/powerpoint/2010/main" val="12307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17</a:t>
            </a:fld>
            <a:endParaRPr lang="fr-CH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91211"/>
              </p:ext>
            </p:extLst>
          </p:nvPr>
        </p:nvGraphicFramePr>
        <p:xfrm>
          <a:off x="1686602" y="2780928"/>
          <a:ext cx="5611813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CS ChemDraw Drawing" r:id="rId3" imgW="5612282" imgH="1096740" progId="ChemDraw.Document.6.0">
                  <p:embed/>
                </p:oleObj>
              </mc:Choice>
              <mc:Fallback>
                <p:oleObj name="CS ChemDraw Drawing" r:id="rId3" imgW="5612282" imgH="10967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6602" y="2780928"/>
                        <a:ext cx="5611813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998135" y="2095972"/>
            <a:ext cx="478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+ 2 also exists, although rare in synthesis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77167" y="4221088"/>
            <a:ext cx="55446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Feldman, K. S.; Wu, M. J.; </a:t>
            </a:r>
            <a:r>
              <a:rPr lang="en-US" sz="1100" dirty="0" err="1"/>
              <a:t>Rotella</a:t>
            </a:r>
            <a:r>
              <a:rPr lang="en-US" sz="1100" dirty="0"/>
              <a:t>, D. P., </a:t>
            </a:r>
            <a:r>
              <a:rPr lang="en-US" sz="1100" i="1" dirty="0" err="1" smtClean="0"/>
              <a:t>J.Am.Chem.Soc</a:t>
            </a:r>
            <a:r>
              <a:rPr lang="en-US" sz="1100" i="1" dirty="0" smtClean="0"/>
              <a:t> </a:t>
            </a:r>
            <a:r>
              <a:rPr lang="en-US" sz="1100" b="1" dirty="0" smtClean="0"/>
              <a:t>1990</a:t>
            </a:r>
            <a:r>
              <a:rPr lang="en-US" sz="1100" b="1" dirty="0"/>
              <a:t>,</a:t>
            </a:r>
            <a:r>
              <a:rPr lang="en-US" sz="1100" dirty="0"/>
              <a:t> </a:t>
            </a:r>
            <a:r>
              <a:rPr lang="en-US" sz="1100" i="1" dirty="0"/>
              <a:t>112</a:t>
            </a:r>
            <a:r>
              <a:rPr lang="en-US" sz="1100" dirty="0"/>
              <a:t> (23), 8490-8496.</a:t>
            </a:r>
            <a:endParaRPr lang="fr-CH" sz="11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89035" y="332656"/>
            <a:ext cx="7920880" cy="6155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u="sng" dirty="0" smtClean="0"/>
              <a:t>6+2 </a:t>
            </a:r>
            <a:r>
              <a:rPr lang="fr-CH" u="sng" dirty="0" err="1" smtClean="0"/>
              <a:t>Photocycloadditions</a:t>
            </a:r>
            <a:r>
              <a:rPr lang="fr-CH" u="sng" dirty="0" smtClean="0"/>
              <a:t> </a:t>
            </a:r>
            <a:endParaRPr lang="fr-CH" u="sng" dirty="0"/>
          </a:p>
        </p:txBody>
      </p:sp>
    </p:spTree>
    <p:extLst>
      <p:ext uri="{BB962C8B-B14F-4D97-AF65-F5344CB8AC3E}">
        <p14:creationId xmlns:p14="http://schemas.microsoft.com/office/powerpoint/2010/main" val="14435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840760" cy="733980"/>
          </a:xfrm>
        </p:spPr>
        <p:txBody>
          <a:bodyPr/>
          <a:lstStyle/>
          <a:p>
            <a:r>
              <a:rPr lang="en-US" dirty="0" smtClean="0"/>
              <a:t>Photo-</a:t>
            </a:r>
            <a:r>
              <a:rPr lang="en-US" dirty="0" err="1" smtClean="0"/>
              <a:t>rearangements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18</a:t>
            </a:fld>
            <a:endParaRPr lang="fr-CH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007926"/>
              </p:ext>
            </p:extLst>
          </p:nvPr>
        </p:nvGraphicFramePr>
        <p:xfrm>
          <a:off x="1979712" y="2060848"/>
          <a:ext cx="35639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CS ChemDraw Drawing" r:id="rId3" imgW="3564134" imgH="708210" progId="ChemDraw.Document.6.0">
                  <p:embed/>
                </p:oleObj>
              </mc:Choice>
              <mc:Fallback>
                <p:oleObj name="CS ChemDraw Drawing" r:id="rId3" imgW="3564134" imgH="7082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2060848"/>
                        <a:ext cx="3563938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868144" y="2277888"/>
            <a:ext cx="257474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50" dirty="0" smtClean="0"/>
              <a:t>X = CH2 Di-</a:t>
            </a:r>
            <a:r>
              <a:rPr lang="el-GR" sz="1050" dirty="0" smtClean="0"/>
              <a:t>π</a:t>
            </a:r>
            <a:r>
              <a:rPr lang="fr-CH" sz="1050" dirty="0" smtClean="0"/>
              <a:t>-</a:t>
            </a:r>
            <a:r>
              <a:rPr lang="fr-CH" sz="1050" dirty="0" err="1" smtClean="0"/>
              <a:t>methane</a:t>
            </a:r>
            <a:r>
              <a:rPr lang="fr-CH" sz="1050" dirty="0" smtClean="0"/>
              <a:t> </a:t>
            </a:r>
            <a:r>
              <a:rPr lang="fr-CH" sz="1050" dirty="0" err="1" smtClean="0"/>
              <a:t>rearangement</a:t>
            </a:r>
            <a:endParaRPr lang="fr-CH" sz="1050" dirty="0" smtClean="0"/>
          </a:p>
          <a:p>
            <a:r>
              <a:rPr lang="fr-CH" sz="1050" dirty="0" smtClean="0"/>
              <a:t>X = O </a:t>
            </a:r>
            <a:r>
              <a:rPr lang="fr-CH" sz="1050" dirty="0" err="1" smtClean="0"/>
              <a:t>Oxa</a:t>
            </a:r>
            <a:r>
              <a:rPr lang="fr-CH" sz="1050" dirty="0" smtClean="0"/>
              <a:t>-Di-</a:t>
            </a:r>
            <a:r>
              <a:rPr lang="el-GR" sz="1050" dirty="0"/>
              <a:t>π</a:t>
            </a:r>
            <a:r>
              <a:rPr lang="fr-CH" sz="1050" dirty="0"/>
              <a:t>-</a:t>
            </a:r>
            <a:r>
              <a:rPr lang="fr-CH" sz="1050" dirty="0" err="1"/>
              <a:t>methane</a:t>
            </a:r>
            <a:r>
              <a:rPr lang="fr-CH" sz="1050" dirty="0"/>
              <a:t> </a:t>
            </a:r>
            <a:r>
              <a:rPr lang="fr-CH" sz="1050" dirty="0" err="1"/>
              <a:t>rearangement</a:t>
            </a:r>
            <a:endParaRPr lang="fr-CH" sz="1050" dirty="0"/>
          </a:p>
          <a:p>
            <a:endParaRPr lang="fr-CH" sz="105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10435"/>
              </p:ext>
            </p:extLst>
          </p:nvPr>
        </p:nvGraphicFramePr>
        <p:xfrm>
          <a:off x="1403648" y="3356992"/>
          <a:ext cx="6232525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CS ChemDraw Drawing" r:id="rId5" imgW="6232777" imgH="2040120" progId="ChemDraw.Document.6.0">
                  <p:embed/>
                </p:oleObj>
              </mc:Choice>
              <mc:Fallback>
                <p:oleObj name="CS ChemDraw Drawing" r:id="rId5" imgW="6232777" imgH="2040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8" y="3356992"/>
                        <a:ext cx="6232525" cy="203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979712" y="5594756"/>
            <a:ext cx="4883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/>
              <a:t>Singh, V.; </a:t>
            </a:r>
            <a:r>
              <a:rPr lang="fr-CH" sz="1100" dirty="0" err="1"/>
              <a:t>Sahu</a:t>
            </a:r>
            <a:r>
              <a:rPr lang="fr-CH" sz="1100" dirty="0"/>
              <a:t>, P. K.; </a:t>
            </a:r>
            <a:r>
              <a:rPr lang="fr-CH" sz="1100" dirty="0" err="1"/>
              <a:t>Mobin</a:t>
            </a:r>
            <a:r>
              <a:rPr lang="fr-CH" sz="1100" dirty="0"/>
              <a:t>, S. M., </a:t>
            </a:r>
            <a:r>
              <a:rPr lang="fr-CH" sz="1100" i="1" dirty="0" err="1"/>
              <a:t>Tetrahedron</a:t>
            </a:r>
            <a:r>
              <a:rPr lang="fr-CH" sz="1100" i="1" dirty="0"/>
              <a:t> </a:t>
            </a:r>
            <a:r>
              <a:rPr lang="fr-CH" sz="1100" b="1" dirty="0"/>
              <a:t>2004,</a:t>
            </a:r>
            <a:r>
              <a:rPr lang="fr-CH" sz="1100" dirty="0"/>
              <a:t> </a:t>
            </a:r>
            <a:r>
              <a:rPr lang="fr-CH" sz="1100" i="1" dirty="0"/>
              <a:t>60</a:t>
            </a:r>
            <a:r>
              <a:rPr lang="fr-CH" sz="1100" dirty="0"/>
              <a:t> (44), 9925-9930</a:t>
            </a:r>
          </a:p>
        </p:txBody>
      </p:sp>
    </p:spTree>
    <p:extLst>
      <p:ext uri="{BB962C8B-B14F-4D97-AF65-F5344CB8AC3E}">
        <p14:creationId xmlns:p14="http://schemas.microsoft.com/office/powerpoint/2010/main" val="8032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19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331640" y="260648"/>
            <a:ext cx="6840760" cy="7339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Photo-rearangements</a:t>
            </a:r>
            <a:endParaRPr lang="en-US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287690"/>
              </p:ext>
            </p:extLst>
          </p:nvPr>
        </p:nvGraphicFramePr>
        <p:xfrm>
          <a:off x="1043608" y="2060848"/>
          <a:ext cx="66246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CS ChemDraw Drawing" r:id="rId3" imgW="6624470" imgH="749520" progId="ChemDraw.Document.6.0">
                  <p:embed/>
                </p:oleObj>
              </mc:Choice>
              <mc:Fallback>
                <p:oleObj name="CS ChemDraw Drawing" r:id="rId3" imgW="6624470" imgH="749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2060848"/>
                        <a:ext cx="66246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987824" y="16288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Barton Nitrite ester reaction</a:t>
            </a:r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3612193" y="2962524"/>
            <a:ext cx="174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 hydrogen abstraction</a:t>
            </a:r>
            <a:endParaRPr lang="en-US" sz="1200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506675"/>
              </p:ext>
            </p:extLst>
          </p:nvPr>
        </p:nvGraphicFramePr>
        <p:xfrm>
          <a:off x="1530048" y="3573016"/>
          <a:ext cx="5908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CS ChemDraw Drawing" r:id="rId5" imgW="5908078" imgH="1080270" progId="ChemDraw.Document.6.0">
                  <p:embed/>
                </p:oleObj>
              </mc:Choice>
              <mc:Fallback>
                <p:oleObj name="CS ChemDraw Drawing" r:id="rId5" imgW="5908078" imgH="10802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0048" y="3573016"/>
                        <a:ext cx="590867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36790" y="472514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 smtClean="0"/>
              <a:t>Hakimelahi</a:t>
            </a:r>
            <a:r>
              <a:rPr lang="en-US" sz="1000" dirty="0" smtClean="0"/>
              <a:t> G.H.,  Li P., </a:t>
            </a:r>
            <a:r>
              <a:rPr lang="en-US" sz="1000" dirty="0" err="1" smtClean="0"/>
              <a:t>Moosavi-Movahedi</a:t>
            </a:r>
            <a:r>
              <a:rPr lang="en-US" sz="1000" dirty="0" smtClean="0"/>
              <a:t> A., </a:t>
            </a:r>
            <a:r>
              <a:rPr lang="en-US" sz="1000" dirty="0" err="1" smtClean="0"/>
              <a:t>Chamani</a:t>
            </a:r>
            <a:r>
              <a:rPr lang="en-US" sz="1000" i="1" baseline="30000" dirty="0" smtClean="0"/>
              <a:t> </a:t>
            </a:r>
            <a:r>
              <a:rPr lang="en-US" sz="1000" dirty="0" smtClean="0"/>
              <a:t>J., </a:t>
            </a:r>
            <a:r>
              <a:rPr lang="en-US" sz="1000" dirty="0" err="1" smtClean="0"/>
              <a:t>Khodarahmi</a:t>
            </a:r>
            <a:r>
              <a:rPr lang="en-US" sz="1000" dirty="0" smtClean="0"/>
              <a:t> G. A., Ly T. W., </a:t>
            </a:r>
            <a:r>
              <a:rPr lang="en-US" sz="1000" dirty="0" err="1" smtClean="0"/>
              <a:t>Valiyev</a:t>
            </a:r>
            <a:r>
              <a:rPr lang="en-US" sz="1000" dirty="0" smtClean="0"/>
              <a:t> F.,</a:t>
            </a:r>
          </a:p>
          <a:p>
            <a:pPr algn="ctr"/>
            <a:r>
              <a:rPr lang="en-US" sz="1000" dirty="0" smtClean="0"/>
              <a:t> Leong M. K., </a:t>
            </a:r>
            <a:r>
              <a:rPr lang="en-US" sz="1000" dirty="0" err="1" smtClean="0"/>
              <a:t>Hakimelahi</a:t>
            </a:r>
            <a:r>
              <a:rPr lang="en-US" sz="1000" dirty="0" smtClean="0"/>
              <a:t> S., Shia K. Chao I. </a:t>
            </a:r>
            <a:r>
              <a:rPr lang="en-US" sz="1000" i="1" dirty="0" smtClean="0"/>
              <a:t>Org</a:t>
            </a:r>
            <a:r>
              <a:rPr lang="en-US" sz="1000" i="1" dirty="0"/>
              <a:t>. </a:t>
            </a:r>
            <a:r>
              <a:rPr lang="en-US" sz="1000" i="1" dirty="0" err="1"/>
              <a:t>Biomol</a:t>
            </a:r>
            <a:r>
              <a:rPr lang="en-US" sz="1000" i="1" dirty="0"/>
              <a:t>. Chem.</a:t>
            </a:r>
            <a:r>
              <a:rPr lang="en-US" sz="1000" dirty="0"/>
              <a:t>, 2003, </a:t>
            </a:r>
            <a:r>
              <a:rPr lang="en-US" sz="1000" b="1" dirty="0"/>
              <a:t>1</a:t>
            </a:r>
            <a:r>
              <a:rPr lang="en-US" sz="1000" dirty="0"/>
              <a:t>, 2461-2467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37788" y="5468148"/>
            <a:ext cx="5628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Similar to the Hofmann-</a:t>
            </a:r>
            <a:r>
              <a:rPr lang="en-US" sz="1200" b="1" dirty="0" err="1" smtClean="0"/>
              <a:t>Löffler</a:t>
            </a:r>
            <a:r>
              <a:rPr lang="en-US" sz="1200" b="1" dirty="0" smtClean="0"/>
              <a:t>-Freytag Reaction, amine instead of alcohol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741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-315416"/>
            <a:ext cx="5791200" cy="1371600"/>
          </a:xfrm>
          <a:noFill/>
        </p:spPr>
        <p:txBody>
          <a:bodyPr/>
          <a:lstStyle/>
          <a:p>
            <a:r>
              <a:rPr lang="fr-CH" i="1" u="sng" dirty="0" err="1" smtClean="0">
                <a:solidFill>
                  <a:srgbClr val="FF0000"/>
                </a:solidFill>
              </a:rPr>
              <a:t>Layout</a:t>
            </a:r>
            <a:endParaRPr lang="fr-CH" i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Historical Background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Methods for the formation of complex structures through total synthesis </a:t>
            </a:r>
          </a:p>
          <a:p>
            <a:pPr lvl="1"/>
            <a:r>
              <a:rPr lang="en-US" dirty="0" smtClean="0"/>
              <a:t>Photo-</a:t>
            </a:r>
            <a:r>
              <a:rPr lang="en-US" dirty="0" err="1" smtClean="0"/>
              <a:t>cycloadditions</a:t>
            </a:r>
            <a:endParaRPr lang="en-US" dirty="0" smtClean="0"/>
          </a:p>
          <a:p>
            <a:pPr lvl="1"/>
            <a:r>
              <a:rPr lang="en-US" dirty="0" smtClean="0"/>
              <a:t>Photo-rearrangements</a:t>
            </a:r>
          </a:p>
          <a:p>
            <a:pPr lvl="1"/>
            <a:r>
              <a:rPr lang="en-US" dirty="0" smtClean="0"/>
              <a:t>Norrish 1 and 2</a:t>
            </a:r>
          </a:p>
          <a:p>
            <a:pPr lvl="1"/>
            <a:r>
              <a:rPr lang="en-US" dirty="0" smtClean="0"/>
              <a:t>Photo-extrusion</a:t>
            </a:r>
          </a:p>
          <a:p>
            <a:pPr lvl="1"/>
            <a:r>
              <a:rPr lang="en-US" dirty="0" smtClean="0"/>
              <a:t>Photo-oxidation</a:t>
            </a:r>
          </a:p>
          <a:p>
            <a:pPr lvl="1"/>
            <a:r>
              <a:rPr lang="en-US" dirty="0" smtClean="0"/>
              <a:t>Photo-protecting groups</a:t>
            </a:r>
          </a:p>
          <a:p>
            <a:r>
              <a:rPr lang="en-US" dirty="0" smtClean="0"/>
              <a:t>- Summary and questions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1315721" cy="365125"/>
          </a:xfrm>
        </p:spPr>
        <p:txBody>
          <a:bodyPr/>
          <a:lstStyle/>
          <a:p>
            <a:fld id="{EB77F5CB-B35D-4759-9807-2A37D66A404C}" type="slidenum">
              <a:rPr lang="fr-CH" smtClean="0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573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704" y="332656"/>
            <a:ext cx="8579296" cy="687606"/>
          </a:xfrm>
        </p:spPr>
        <p:txBody>
          <a:bodyPr/>
          <a:lstStyle/>
          <a:p>
            <a:r>
              <a:rPr lang="fr-CH" dirty="0" smtClean="0"/>
              <a:t>Photo-</a:t>
            </a:r>
            <a:r>
              <a:rPr lang="fr-CH" dirty="0" err="1" smtClean="0"/>
              <a:t>fries</a:t>
            </a:r>
            <a:r>
              <a:rPr lang="fr-CH" dirty="0" smtClean="0"/>
              <a:t> </a:t>
            </a:r>
            <a:r>
              <a:rPr lang="fr-CH" dirty="0" err="1" smtClean="0"/>
              <a:t>rearangement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20</a:t>
            </a:fld>
            <a:endParaRPr lang="fr-CH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478899"/>
              </p:ext>
            </p:extLst>
          </p:nvPr>
        </p:nvGraphicFramePr>
        <p:xfrm>
          <a:off x="2160116" y="1782108"/>
          <a:ext cx="4103687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1" name="CS ChemDraw Drawing" r:id="rId3" imgW="4103860" imgH="915570" progId="ChemDraw.Document.6.0">
                  <p:embed/>
                </p:oleObj>
              </mc:Choice>
              <mc:Fallback>
                <p:oleObj name="CS ChemDraw Drawing" r:id="rId3" imgW="4103860" imgH="9155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0116" y="1782108"/>
                        <a:ext cx="4103687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284344"/>
              </p:ext>
            </p:extLst>
          </p:nvPr>
        </p:nvGraphicFramePr>
        <p:xfrm>
          <a:off x="1950566" y="3137984"/>
          <a:ext cx="4522787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2" name="CS ChemDraw Drawing" r:id="rId5" imgW="4522836" imgH="915570" progId="ChemDraw.Document.6.0">
                  <p:embed/>
                </p:oleObj>
              </mc:Choice>
              <mc:Fallback>
                <p:oleObj name="CS ChemDraw Drawing" r:id="rId5" imgW="4522836" imgH="9155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0566" y="3137984"/>
                        <a:ext cx="4522787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433568" y="141277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Strong</a:t>
            </a:r>
            <a:r>
              <a:rPr lang="fr-CH" dirty="0" smtClean="0"/>
              <a:t> </a:t>
            </a:r>
            <a:r>
              <a:rPr lang="fr-CH" dirty="0" err="1" smtClean="0"/>
              <a:t>lewis</a:t>
            </a:r>
            <a:r>
              <a:rPr lang="fr-CH" dirty="0" smtClean="0"/>
              <a:t> </a:t>
            </a:r>
            <a:r>
              <a:rPr lang="fr-CH" dirty="0" err="1" smtClean="0"/>
              <a:t>acid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3478273" y="276865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Mild</a:t>
            </a:r>
            <a:r>
              <a:rPr lang="fr-CH" dirty="0" smtClean="0"/>
              <a:t> alternative</a:t>
            </a:r>
            <a:endParaRPr lang="fr-CH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577261"/>
              </p:ext>
            </p:extLst>
          </p:nvPr>
        </p:nvGraphicFramePr>
        <p:xfrm>
          <a:off x="467544" y="4025797"/>
          <a:ext cx="3382962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3" name="CS ChemDraw Drawing" r:id="rId7" imgW="4548769" imgH="1544940" progId="ChemDraw.Document.6.0">
                  <p:embed/>
                </p:oleObj>
              </mc:Choice>
              <mc:Fallback>
                <p:oleObj name="CS ChemDraw Drawing" r:id="rId7" imgW="4548769" imgH="15449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544" y="4025797"/>
                        <a:ext cx="3382962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828393"/>
              </p:ext>
            </p:extLst>
          </p:nvPr>
        </p:nvGraphicFramePr>
        <p:xfrm>
          <a:off x="251520" y="5259075"/>
          <a:ext cx="3672408" cy="155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4" name="CS ChemDraw Drawing" r:id="rId9" imgW="4070363" imgH="1721790" progId="ChemDraw.Document.6.0">
                  <p:embed/>
                </p:oleObj>
              </mc:Choice>
              <mc:Fallback>
                <p:oleObj name="CS ChemDraw Drawing" r:id="rId9" imgW="4070363" imgH="17217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520" y="5259075"/>
                        <a:ext cx="3672408" cy="1554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154592" y="594928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000" dirty="0" err="1"/>
              <a:t>Magauer</a:t>
            </a:r>
            <a:r>
              <a:rPr lang="de-DE" sz="1000" dirty="0"/>
              <a:t>, T.; Martin, H. J.; </a:t>
            </a:r>
            <a:r>
              <a:rPr lang="de-DE" sz="1000" dirty="0" err="1"/>
              <a:t>Mulzer</a:t>
            </a:r>
            <a:r>
              <a:rPr lang="de-DE" sz="1000" dirty="0"/>
              <a:t>, J., </a:t>
            </a:r>
            <a:r>
              <a:rPr lang="de-DE" sz="1000" dirty="0" err="1" smtClean="0"/>
              <a:t>Angew</a:t>
            </a:r>
            <a:r>
              <a:rPr lang="de-DE" sz="1000" dirty="0" smtClean="0"/>
              <a:t> Chem. Int. Ed.</a:t>
            </a:r>
            <a:r>
              <a:rPr lang="de-DE" sz="1000" i="1" dirty="0" smtClean="0"/>
              <a:t> </a:t>
            </a:r>
            <a:r>
              <a:rPr lang="de-DE" sz="1000" b="1" dirty="0"/>
              <a:t>2009,</a:t>
            </a:r>
            <a:r>
              <a:rPr lang="de-DE" sz="1000" dirty="0"/>
              <a:t> </a:t>
            </a:r>
            <a:r>
              <a:rPr lang="de-DE" sz="1000" i="1" dirty="0"/>
              <a:t>48</a:t>
            </a:r>
            <a:r>
              <a:rPr lang="de-DE" sz="1000" dirty="0"/>
              <a:t> (33), 6032-6036.</a:t>
            </a:r>
            <a:endParaRPr lang="fr-CH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076056" y="4364607"/>
            <a:ext cx="2409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«standard» </a:t>
            </a:r>
            <a:r>
              <a:rPr lang="fr-CH" sz="1200" dirty="0" err="1" smtClean="0"/>
              <a:t>reaction</a:t>
            </a:r>
            <a:r>
              <a:rPr lang="fr-CH" sz="1200" dirty="0" smtClean="0"/>
              <a:t> </a:t>
            </a:r>
            <a:r>
              <a:rPr lang="fr-CH" sz="1200" dirty="0" err="1" smtClean="0"/>
              <a:t>did</a:t>
            </a:r>
            <a:r>
              <a:rPr lang="fr-CH" sz="1200" dirty="0" smtClean="0"/>
              <a:t> not </a:t>
            </a:r>
            <a:r>
              <a:rPr lang="fr-CH" sz="1200" dirty="0" err="1" smtClean="0"/>
              <a:t>work</a:t>
            </a:r>
            <a:endParaRPr lang="fr-CH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657586" y="3149929"/>
            <a:ext cx="18790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mtClean="0"/>
              <a:t>Through homolitical cleavage </a:t>
            </a:r>
          </a:p>
          <a:p>
            <a:pPr algn="ctr"/>
            <a:r>
              <a:rPr lang="en-US" sz="1000" smtClean="0"/>
              <a:t>of the ester bond</a:t>
            </a:r>
          </a:p>
          <a:p>
            <a:pPr algn="ctr"/>
            <a:endParaRPr lang="en-US" sz="1000" smtClean="0"/>
          </a:p>
          <a:p>
            <a:pPr algn="ctr"/>
            <a:r>
              <a:rPr lang="en-US" sz="1000" smtClean="0"/>
              <a:t>Regioselectivity dependant </a:t>
            </a:r>
          </a:p>
          <a:p>
            <a:pPr algn="ctr"/>
            <a:r>
              <a:rPr lang="en-US" sz="1000" smtClean="0"/>
              <a:t>on substituded positions</a:t>
            </a:r>
            <a:endParaRPr lang="en-US" sz="1000"/>
          </a:p>
        </p:txBody>
      </p:sp>
      <p:sp>
        <p:nvSpPr>
          <p:cNvPr id="16" name="ZoneTexte 15"/>
          <p:cNvSpPr txBox="1"/>
          <p:nvPr/>
        </p:nvSpPr>
        <p:spPr>
          <a:xfrm>
            <a:off x="4067944" y="4635430"/>
            <a:ext cx="4658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err="1" smtClean="0"/>
              <a:t>Okada</a:t>
            </a:r>
            <a:r>
              <a:rPr lang="fr-CH" sz="1000" dirty="0" smtClean="0"/>
              <a:t> K., Suzuki R., </a:t>
            </a:r>
            <a:r>
              <a:rPr lang="fr-CH" sz="1000" dirty="0" err="1" smtClean="0"/>
              <a:t>Yokota</a:t>
            </a:r>
            <a:r>
              <a:rPr lang="fr-CH" sz="1000" dirty="0" smtClean="0"/>
              <a:t> T. </a:t>
            </a:r>
            <a:r>
              <a:rPr lang="fr-CH" sz="1000" i="1" dirty="0" err="1" smtClean="0"/>
              <a:t>Biosci</a:t>
            </a:r>
            <a:r>
              <a:rPr lang="fr-CH" sz="1000" i="1" dirty="0" smtClean="0"/>
              <a:t>. </a:t>
            </a:r>
            <a:r>
              <a:rPr lang="fr-CH" sz="1000" i="1" dirty="0" err="1" smtClean="0"/>
              <a:t>Biotechnol</a:t>
            </a:r>
            <a:r>
              <a:rPr lang="fr-CH" sz="1000" i="1" dirty="0" smtClean="0"/>
              <a:t>, </a:t>
            </a:r>
            <a:r>
              <a:rPr lang="fr-CH" sz="1000" i="1" dirty="0" err="1" smtClean="0"/>
              <a:t>Biochem</a:t>
            </a:r>
            <a:r>
              <a:rPr lang="fr-CH" sz="1000" dirty="0" smtClean="0"/>
              <a:t>. </a:t>
            </a:r>
            <a:r>
              <a:rPr lang="fr-CH" sz="1000" b="1" dirty="0" smtClean="0"/>
              <a:t>1999</a:t>
            </a:r>
            <a:r>
              <a:rPr lang="fr-CH" sz="1000" dirty="0" smtClean="0"/>
              <a:t>, 63, 257-260</a:t>
            </a:r>
            <a:endParaRPr lang="fr-CH" sz="1000" dirty="0"/>
          </a:p>
        </p:txBody>
      </p:sp>
      <p:sp>
        <p:nvSpPr>
          <p:cNvPr id="3" name="ZoneTexte 2"/>
          <p:cNvSpPr txBox="1"/>
          <p:nvPr/>
        </p:nvSpPr>
        <p:spPr>
          <a:xfrm>
            <a:off x="4414235" y="5672281"/>
            <a:ext cx="4052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Standard Fries in general requires unencumbered </a:t>
            </a:r>
            <a:r>
              <a:rPr lang="en-US" sz="1200" dirty="0" err="1" smtClean="0"/>
              <a:t>arenes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68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83152" cy="687606"/>
          </a:xfrm>
        </p:spPr>
        <p:txBody>
          <a:bodyPr/>
          <a:lstStyle/>
          <a:p>
            <a:r>
              <a:rPr lang="fr-CH" dirty="0" smtClean="0"/>
              <a:t>Norrish-Yang </a:t>
            </a:r>
            <a:r>
              <a:rPr lang="fr-CH" dirty="0" err="1" smtClean="0"/>
              <a:t>reaction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21</a:t>
            </a:fld>
            <a:endParaRPr lang="fr-CH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022919"/>
              </p:ext>
            </p:extLst>
          </p:nvPr>
        </p:nvGraphicFramePr>
        <p:xfrm>
          <a:off x="1547664" y="1477131"/>
          <a:ext cx="5645150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CS ChemDraw Drawing" r:id="rId3" imgW="5644428" imgH="1884600" progId="ChemDraw.Document.6.0">
                  <p:embed/>
                </p:oleObj>
              </mc:Choice>
              <mc:Fallback>
                <p:oleObj name="CS ChemDraw Drawing" r:id="rId3" imgW="5644428" imgH="1884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477131"/>
                        <a:ext cx="5645150" cy="188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427511" y="1728508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smtClean="0"/>
              <a:t>Norrish 2</a:t>
            </a:r>
            <a:endParaRPr lang="fr-CH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616665" y="2969079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50" dirty="0"/>
              <a:t>Y</a:t>
            </a:r>
            <a:r>
              <a:rPr lang="fr-CH" sz="1050" dirty="0" smtClean="0"/>
              <a:t>ang</a:t>
            </a:r>
            <a:endParaRPr lang="fr-CH" sz="105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05530"/>
              </p:ext>
            </p:extLst>
          </p:nvPr>
        </p:nvGraphicFramePr>
        <p:xfrm>
          <a:off x="1115616" y="3623884"/>
          <a:ext cx="3409454" cy="117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name="CS ChemDraw Drawing" r:id="rId5" imgW="4274314" imgH="1476360" progId="ChemDraw.Document.6.0">
                  <p:embed/>
                </p:oleObj>
              </mc:Choice>
              <mc:Fallback>
                <p:oleObj name="CS ChemDraw Drawing" r:id="rId5" imgW="4274314" imgH="1476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5616" y="3623884"/>
                        <a:ext cx="3409454" cy="1177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369388"/>
              </p:ext>
            </p:extLst>
          </p:nvPr>
        </p:nvGraphicFramePr>
        <p:xfrm>
          <a:off x="3132138" y="5033963"/>
          <a:ext cx="4895850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CS ChemDraw Drawing" r:id="rId7" imgW="5399147" imgH="1988280" progId="ChemDraw.Document.6.0">
                  <p:embed/>
                </p:oleObj>
              </mc:Choice>
              <mc:Fallback>
                <p:oleObj name="CS ChemDraw Drawing" r:id="rId7" imgW="5399147" imgH="1988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2138" y="5033963"/>
                        <a:ext cx="4895850" cy="180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5589240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050" dirty="0" err="1"/>
              <a:t>Wessig</a:t>
            </a:r>
            <a:r>
              <a:rPr lang="fr-CH" sz="1050" dirty="0"/>
              <a:t>, </a:t>
            </a:r>
            <a:r>
              <a:rPr lang="fr-CH" sz="1050" dirty="0" smtClean="0"/>
              <a:t>P; </a:t>
            </a:r>
            <a:r>
              <a:rPr lang="fr-CH" sz="1050" dirty="0" err="1"/>
              <a:t>Teubner</a:t>
            </a:r>
            <a:r>
              <a:rPr lang="fr-CH" sz="1050" dirty="0"/>
              <a:t>, </a:t>
            </a:r>
            <a:r>
              <a:rPr lang="fr-CH" sz="1050" dirty="0" smtClean="0"/>
              <a:t>J </a:t>
            </a:r>
            <a:r>
              <a:rPr lang="fr-CH" sz="1050" i="1" dirty="0" err="1" smtClean="0"/>
              <a:t>Synlett</a:t>
            </a:r>
            <a:r>
              <a:rPr lang="fr-CH" sz="1050" dirty="0" smtClean="0"/>
              <a:t>  </a:t>
            </a:r>
            <a:r>
              <a:rPr lang="fr-CH" sz="1050" b="1" dirty="0" smtClean="0"/>
              <a:t>2006, </a:t>
            </a:r>
            <a:r>
              <a:rPr lang="fr-CH" sz="1050" dirty="0" smtClean="0"/>
              <a:t>1543-1546</a:t>
            </a:r>
            <a:r>
              <a:rPr lang="fr-CH" sz="1050" dirty="0"/>
              <a:t/>
            </a:r>
            <a:br>
              <a:rPr lang="fr-CH" sz="1050" dirty="0"/>
            </a:br>
            <a:endParaRPr lang="fr-CH" sz="1050" dirty="0"/>
          </a:p>
        </p:txBody>
      </p:sp>
      <p:sp>
        <p:nvSpPr>
          <p:cNvPr id="14" name="Rectangle 13"/>
          <p:cNvSpPr/>
          <p:nvPr/>
        </p:nvSpPr>
        <p:spPr>
          <a:xfrm>
            <a:off x="4860032" y="4005064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Kraus, G. A.; Chen, L., </a:t>
            </a:r>
            <a:r>
              <a:rPr lang="en-US" sz="1050" i="1" dirty="0" smtClean="0"/>
              <a:t>J. Am. Chem. </a:t>
            </a:r>
            <a:r>
              <a:rPr lang="en-US" sz="1050" i="1" dirty="0" err="1" smtClean="0"/>
              <a:t>Soc</a:t>
            </a:r>
            <a:r>
              <a:rPr lang="en-US" sz="1050" i="1" dirty="0" smtClean="0"/>
              <a:t> </a:t>
            </a:r>
            <a:r>
              <a:rPr lang="en-US" sz="1050" b="1" dirty="0"/>
              <a:t>1990</a:t>
            </a:r>
            <a:r>
              <a:rPr lang="en-US" sz="1050" b="1" dirty="0" smtClean="0"/>
              <a:t>, </a:t>
            </a:r>
            <a:r>
              <a:rPr lang="en-US" sz="1050" i="1" dirty="0" smtClean="0"/>
              <a:t>112</a:t>
            </a:r>
            <a:r>
              <a:rPr lang="en-US" sz="1050" dirty="0" smtClean="0"/>
              <a:t> </a:t>
            </a:r>
            <a:r>
              <a:rPr lang="en-US" sz="1050" dirty="0"/>
              <a:t>(9), 3464-3466.</a:t>
            </a:r>
            <a:endParaRPr lang="fr-CH" sz="1050" dirty="0"/>
          </a:p>
        </p:txBody>
      </p:sp>
    </p:spTree>
    <p:extLst>
      <p:ext uri="{BB962C8B-B14F-4D97-AF65-F5344CB8AC3E}">
        <p14:creationId xmlns:p14="http://schemas.microsoft.com/office/powerpoint/2010/main" val="27430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791200" cy="615598"/>
          </a:xfrm>
        </p:spPr>
        <p:txBody>
          <a:bodyPr>
            <a:noAutofit/>
          </a:bodyPr>
          <a:lstStyle/>
          <a:p>
            <a:r>
              <a:rPr lang="fr-CH" dirty="0" smtClean="0"/>
              <a:t>Norrish </a:t>
            </a:r>
            <a:r>
              <a:rPr lang="fr-CH" dirty="0" err="1" smtClean="0"/>
              <a:t>cleavage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22</a:t>
            </a:fld>
            <a:endParaRPr lang="fr-CH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143873"/>
              </p:ext>
            </p:extLst>
          </p:nvPr>
        </p:nvGraphicFramePr>
        <p:xfrm>
          <a:off x="1979712" y="2060848"/>
          <a:ext cx="4994275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CS ChemDraw Drawing" r:id="rId3" imgW="4993678" imgH="1128870" progId="ChemDraw.Document.6.0">
                  <p:embed/>
                </p:oleObj>
              </mc:Choice>
              <mc:Fallback>
                <p:oleObj name="CS ChemDraw Drawing" r:id="rId3" imgW="4993678" imgH="11288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2060848"/>
                        <a:ext cx="4994275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763036"/>
              </p:ext>
            </p:extLst>
          </p:nvPr>
        </p:nvGraphicFramePr>
        <p:xfrm>
          <a:off x="1907704" y="4005064"/>
          <a:ext cx="4786313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CS ChemDraw Drawing" r:id="rId5" imgW="4786486" imgH="1220400" progId="ChemDraw.Document.6.0">
                  <p:embed/>
                </p:oleObj>
              </mc:Choice>
              <mc:Fallback>
                <p:oleObj name="CS ChemDraw Drawing" r:id="rId5" imgW="4786486" imgH="1220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7704" y="4005064"/>
                        <a:ext cx="4786313" cy="122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546039" y="5445224"/>
            <a:ext cx="5771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Molander</a:t>
            </a:r>
            <a:r>
              <a:rPr lang="en-US" sz="1100" dirty="0"/>
              <a:t>, G. A.; St. Jean, D. J.; Haas, J., </a:t>
            </a:r>
            <a:r>
              <a:rPr lang="en-US" sz="1100" i="1" dirty="0" smtClean="0"/>
              <a:t>J. Am. Chem. </a:t>
            </a:r>
            <a:r>
              <a:rPr lang="en-US" sz="1100" i="1" dirty="0" err="1" smtClean="0"/>
              <a:t>Soc</a:t>
            </a:r>
            <a:r>
              <a:rPr lang="en-US" sz="1100" i="1" dirty="0" smtClean="0"/>
              <a:t> </a:t>
            </a:r>
            <a:r>
              <a:rPr lang="en-US" sz="1100" b="1" dirty="0"/>
              <a:t>2004,</a:t>
            </a:r>
            <a:r>
              <a:rPr lang="en-US" sz="1100" dirty="0"/>
              <a:t> </a:t>
            </a:r>
            <a:r>
              <a:rPr lang="en-US" sz="1100" i="1" dirty="0"/>
              <a:t>126</a:t>
            </a:r>
            <a:r>
              <a:rPr lang="en-US" sz="1100" dirty="0"/>
              <a:t> (6), 1642-1643.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02418" y="3359058"/>
            <a:ext cx="3658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C.-H Lin, Y.-L. Su, H.-M. Tai, </a:t>
            </a:r>
            <a:r>
              <a:rPr lang="en-US" sz="1000" i="1" dirty="0" err="1" smtClean="0"/>
              <a:t>Heterocycles</a:t>
            </a:r>
            <a:r>
              <a:rPr lang="en-US" sz="1000" dirty="0" smtClean="0"/>
              <a:t> </a:t>
            </a:r>
            <a:r>
              <a:rPr lang="en-US" sz="1000" b="1" dirty="0" smtClean="0"/>
              <a:t>2006</a:t>
            </a:r>
            <a:r>
              <a:rPr lang="en-US" sz="1000" dirty="0" smtClean="0"/>
              <a:t>, 68, 771-777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558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1978" y="404664"/>
            <a:ext cx="5791200" cy="615598"/>
          </a:xfrm>
        </p:spPr>
        <p:txBody>
          <a:bodyPr>
            <a:noAutofit/>
          </a:bodyPr>
          <a:lstStyle/>
          <a:p>
            <a:r>
              <a:rPr lang="fr-CH" dirty="0" err="1" smtClean="0"/>
              <a:t>Photoextrusion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23</a:t>
            </a:fld>
            <a:endParaRPr lang="fr-CH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296179"/>
              </p:ext>
            </p:extLst>
          </p:nvPr>
        </p:nvGraphicFramePr>
        <p:xfrm>
          <a:off x="1403648" y="5157192"/>
          <a:ext cx="615315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CS ChemDraw Drawing" r:id="rId3" imgW="6153628" imgH="1074060" progId="ChemDraw.Document.6.0">
                  <p:embed/>
                </p:oleObj>
              </mc:Choice>
              <mc:Fallback>
                <p:oleObj name="CS ChemDraw Drawing" r:id="rId3" imgW="6153628" imgH="10740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5157192"/>
                        <a:ext cx="6153150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092280" y="1916832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Cyclic</a:t>
            </a:r>
            <a:r>
              <a:rPr lang="fr-CH" sz="1200" dirty="0" smtClean="0"/>
              <a:t> </a:t>
            </a:r>
            <a:r>
              <a:rPr lang="fr-CH" sz="1200" dirty="0" err="1" smtClean="0"/>
              <a:t>ketone</a:t>
            </a:r>
            <a:r>
              <a:rPr lang="fr-CH" sz="1200" dirty="0" smtClean="0"/>
              <a:t> double </a:t>
            </a:r>
          </a:p>
          <a:p>
            <a:r>
              <a:rPr lang="fr-CH" sz="1200" dirty="0" smtClean="0"/>
              <a:t>alpha </a:t>
            </a:r>
            <a:r>
              <a:rPr lang="fr-CH" sz="1200" dirty="0" err="1" smtClean="0"/>
              <a:t>cleavage</a:t>
            </a:r>
            <a:endParaRPr lang="fr-CH" sz="1200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200509"/>
              </p:ext>
            </p:extLst>
          </p:nvPr>
        </p:nvGraphicFramePr>
        <p:xfrm>
          <a:off x="1187624" y="1556792"/>
          <a:ext cx="5759450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CS ChemDraw Drawing" r:id="rId5" imgW="5758964" imgH="2364660" progId="ChemDraw.Document.6.0">
                  <p:embed/>
                </p:oleObj>
              </mc:Choice>
              <mc:Fallback>
                <p:oleObj name="CS ChemDraw Drawing" r:id="rId5" imgW="5758964" imgH="23646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1556792"/>
                        <a:ext cx="5759450" cy="236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347863" y="4797152"/>
            <a:ext cx="1966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Tetrazo</a:t>
            </a:r>
            <a:r>
              <a:rPr lang="fr-CH" sz="1200" dirty="0" smtClean="0"/>
              <a:t>-option </a:t>
            </a:r>
            <a:r>
              <a:rPr lang="fr-CH" sz="1200" dirty="0" err="1" smtClean="0"/>
              <a:t>also</a:t>
            </a:r>
            <a:r>
              <a:rPr lang="fr-CH" sz="1200" dirty="0" smtClean="0"/>
              <a:t> </a:t>
            </a:r>
            <a:r>
              <a:rPr lang="fr-CH" sz="1200" dirty="0" err="1" smtClean="0"/>
              <a:t>known</a:t>
            </a:r>
            <a:endParaRPr lang="fr-CH" sz="1200" dirty="0"/>
          </a:p>
        </p:txBody>
      </p:sp>
      <p:sp>
        <p:nvSpPr>
          <p:cNvPr id="11" name="Rectangle 10"/>
          <p:cNvSpPr/>
          <p:nvPr/>
        </p:nvSpPr>
        <p:spPr>
          <a:xfrm>
            <a:off x="1475656" y="4279885"/>
            <a:ext cx="66247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Veerman, M.; Resendiz, M. J. E.; Garcia-Garibay, M. A., </a:t>
            </a:r>
            <a:r>
              <a:rPr lang="it-IT" sz="1100" i="1" dirty="0" smtClean="0"/>
              <a:t>Org Lett </a:t>
            </a:r>
            <a:r>
              <a:rPr lang="it-IT" sz="1100" b="1" dirty="0"/>
              <a:t>2006,</a:t>
            </a:r>
            <a:r>
              <a:rPr lang="it-IT" sz="1100" dirty="0"/>
              <a:t> </a:t>
            </a:r>
            <a:r>
              <a:rPr lang="it-IT" sz="1100" i="1" dirty="0"/>
              <a:t>8</a:t>
            </a:r>
            <a:r>
              <a:rPr lang="it-IT" sz="1100" dirty="0"/>
              <a:t> (12), 2615-2617.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35802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791200" cy="615598"/>
          </a:xfrm>
        </p:spPr>
        <p:txBody>
          <a:bodyPr>
            <a:noAutofit/>
          </a:bodyPr>
          <a:lstStyle/>
          <a:p>
            <a:r>
              <a:rPr lang="fr-CH" dirty="0" err="1" smtClean="0"/>
              <a:t>Photooxydation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24</a:t>
            </a:fld>
            <a:endParaRPr lang="fr-CH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660965"/>
              </p:ext>
            </p:extLst>
          </p:nvPr>
        </p:nvGraphicFramePr>
        <p:xfrm>
          <a:off x="1154113" y="2393950"/>
          <a:ext cx="6183312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CS ChemDraw Drawing" r:id="rId3" imgW="6182533" imgH="1217430" progId="ChemDraw.Document.6.0">
                  <p:embed/>
                </p:oleObj>
              </mc:Choice>
              <mc:Fallback>
                <p:oleObj name="CS ChemDraw Drawing" r:id="rId3" imgW="6182533" imgH="12174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4113" y="2393950"/>
                        <a:ext cx="6183312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799"/>
              </p:ext>
            </p:extLst>
          </p:nvPr>
        </p:nvGraphicFramePr>
        <p:xfrm>
          <a:off x="2339752" y="4590420"/>
          <a:ext cx="4022725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CS ChemDraw Drawing" r:id="rId5" imgW="4022820" imgH="1453410" progId="ChemDraw.Document.6.0">
                  <p:embed/>
                </p:oleObj>
              </mc:Choice>
              <mc:Fallback>
                <p:oleObj name="CS ChemDraw Drawing" r:id="rId5" imgW="4022820" imgH="14534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752" y="4590420"/>
                        <a:ext cx="4022725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619672" y="4221088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Photo-oxydation of </a:t>
            </a:r>
            <a:r>
              <a:rPr lang="fr-CH" dirty="0" err="1" smtClean="0"/>
              <a:t>furans</a:t>
            </a:r>
            <a:r>
              <a:rPr lang="fr-CH" dirty="0" smtClean="0"/>
              <a:t> gave </a:t>
            </a:r>
            <a:r>
              <a:rPr lang="fr-CH" dirty="0" err="1" smtClean="0"/>
              <a:t>several</a:t>
            </a:r>
            <a:r>
              <a:rPr lang="fr-CH" dirty="0" smtClean="0"/>
              <a:t> </a:t>
            </a:r>
            <a:r>
              <a:rPr lang="fr-CH" dirty="0" err="1" smtClean="0"/>
              <a:t>natural</a:t>
            </a:r>
            <a:r>
              <a:rPr lang="fr-CH" dirty="0" smtClean="0"/>
              <a:t> </a:t>
            </a:r>
            <a:r>
              <a:rPr lang="fr-CH" dirty="0" err="1" smtClean="0"/>
              <a:t>products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1835696" y="1628800"/>
            <a:ext cx="48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Singlet oxygen is far more reactive than ground state triplet oxygen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Easy oxidation, sunlight is sufficient.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043608" y="3704695"/>
            <a:ext cx="78733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err="1"/>
              <a:t>Vassilikogiannakis</a:t>
            </a:r>
            <a:r>
              <a:rPr lang="fr-CH" sz="1100" dirty="0"/>
              <a:t>, G.; </a:t>
            </a:r>
            <a:r>
              <a:rPr lang="fr-CH" sz="1100" dirty="0" err="1"/>
              <a:t>Margaros</a:t>
            </a:r>
            <a:r>
              <a:rPr lang="fr-CH" sz="1100" dirty="0"/>
              <a:t>, I.; </a:t>
            </a:r>
            <a:r>
              <a:rPr lang="fr-CH" sz="1100" dirty="0" err="1"/>
              <a:t>Montagnon</a:t>
            </a:r>
            <a:r>
              <a:rPr lang="fr-CH" sz="1100" dirty="0"/>
              <a:t>, T.; </a:t>
            </a:r>
            <a:r>
              <a:rPr lang="fr-CH" sz="1100" dirty="0" err="1"/>
              <a:t>Stratakis</a:t>
            </a:r>
            <a:r>
              <a:rPr lang="fr-CH" sz="1100" dirty="0"/>
              <a:t>, </a:t>
            </a:r>
            <a:r>
              <a:rPr lang="fr-CH" sz="1100" dirty="0" smtClean="0"/>
              <a:t>M., </a:t>
            </a:r>
            <a:r>
              <a:rPr lang="fr-CH" sz="1100" i="1" dirty="0" err="1"/>
              <a:t>Chem</a:t>
            </a:r>
            <a:r>
              <a:rPr lang="fr-CH" sz="1100" i="1" dirty="0"/>
              <a:t>.–</a:t>
            </a:r>
            <a:r>
              <a:rPr lang="fr-CH" sz="1100" i="1" dirty="0" err="1"/>
              <a:t>Eur</a:t>
            </a:r>
            <a:r>
              <a:rPr lang="fr-CH" sz="1100" i="1" dirty="0"/>
              <a:t>. J</a:t>
            </a:r>
            <a:r>
              <a:rPr lang="fr-CH" sz="1100" i="1" dirty="0" smtClean="0"/>
              <a:t>. </a:t>
            </a:r>
            <a:r>
              <a:rPr lang="fr-CH" sz="1100" b="1" dirty="0" smtClean="0"/>
              <a:t>2005</a:t>
            </a:r>
            <a:r>
              <a:rPr lang="fr-CH" sz="1100" b="1" dirty="0"/>
              <a:t>,</a:t>
            </a:r>
            <a:r>
              <a:rPr lang="fr-CH" sz="1100" dirty="0"/>
              <a:t> </a:t>
            </a:r>
            <a:r>
              <a:rPr lang="fr-CH" sz="1100" i="1" dirty="0"/>
              <a:t>11</a:t>
            </a:r>
            <a:r>
              <a:rPr lang="fr-CH" sz="1100" dirty="0"/>
              <a:t> (20), 5899-5907.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9672" y="6146867"/>
            <a:ext cx="34063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00" dirty="0" err="1"/>
              <a:t>Miyaoka</a:t>
            </a:r>
            <a:r>
              <a:rPr lang="fr-CH" sz="1000" dirty="0"/>
              <a:t>, H.; </a:t>
            </a:r>
            <a:r>
              <a:rPr lang="fr-CH" sz="1000" dirty="0" err="1"/>
              <a:t>Yamanishi</a:t>
            </a:r>
            <a:r>
              <a:rPr lang="fr-CH" sz="1000" dirty="0"/>
              <a:t>, M.; </a:t>
            </a:r>
            <a:r>
              <a:rPr lang="fr-CH" sz="1000" dirty="0" err="1"/>
              <a:t>Kajiwara</a:t>
            </a:r>
            <a:r>
              <a:rPr lang="fr-CH" sz="1000" dirty="0"/>
              <a:t>, Y.; </a:t>
            </a:r>
            <a:r>
              <a:rPr lang="fr-CH" sz="1000" dirty="0" err="1"/>
              <a:t>Yamada</a:t>
            </a:r>
            <a:r>
              <a:rPr lang="fr-CH" sz="1000" dirty="0"/>
              <a:t>, Y., </a:t>
            </a:r>
            <a:endParaRPr lang="fr-CH" sz="1000" dirty="0" smtClean="0"/>
          </a:p>
          <a:p>
            <a:r>
              <a:rPr lang="fr-CH" sz="1000" i="1" dirty="0"/>
              <a:t>J</a:t>
            </a:r>
            <a:r>
              <a:rPr lang="fr-CH" sz="1000" i="1" dirty="0" smtClean="0"/>
              <a:t> </a:t>
            </a:r>
            <a:r>
              <a:rPr lang="fr-CH" sz="1000" i="1" dirty="0" err="1"/>
              <a:t>O</a:t>
            </a:r>
            <a:r>
              <a:rPr lang="fr-CH" sz="1000" i="1" dirty="0" err="1" smtClean="0"/>
              <a:t>rg</a:t>
            </a:r>
            <a:r>
              <a:rPr lang="fr-CH" sz="1000" i="1" dirty="0" smtClean="0"/>
              <a:t> </a:t>
            </a:r>
            <a:r>
              <a:rPr lang="fr-CH" sz="1000" i="1" dirty="0" err="1"/>
              <a:t>C</a:t>
            </a:r>
            <a:r>
              <a:rPr lang="fr-CH" sz="1000" i="1" dirty="0" err="1" smtClean="0"/>
              <a:t>hem</a:t>
            </a:r>
            <a:r>
              <a:rPr lang="fr-CH" sz="1000" i="1" dirty="0" smtClean="0"/>
              <a:t> </a:t>
            </a:r>
            <a:r>
              <a:rPr lang="fr-CH" sz="1000" b="1" dirty="0"/>
              <a:t>2003,</a:t>
            </a:r>
            <a:r>
              <a:rPr lang="fr-CH" sz="1000" dirty="0"/>
              <a:t> </a:t>
            </a:r>
            <a:r>
              <a:rPr lang="fr-CH" sz="1000" i="1" dirty="0"/>
              <a:t>68</a:t>
            </a:r>
            <a:r>
              <a:rPr lang="fr-CH" sz="1000" dirty="0"/>
              <a:t> (9), 3476-3479.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16016" y="6131478"/>
            <a:ext cx="3491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Mace, L. H.; </a:t>
            </a:r>
            <a:r>
              <a:rPr lang="en-US" sz="1000" dirty="0" err="1"/>
              <a:t>Shanmugham</a:t>
            </a:r>
            <a:r>
              <a:rPr lang="en-US" sz="1000" dirty="0"/>
              <a:t>, M. S.; White, J. D.; Drew, M. G. B., </a:t>
            </a:r>
            <a:r>
              <a:rPr lang="fr-CH" sz="1000" i="1" dirty="0" err="1"/>
              <a:t>Org</a:t>
            </a:r>
            <a:r>
              <a:rPr lang="fr-CH" sz="1000" i="1" dirty="0"/>
              <a:t>. </a:t>
            </a:r>
            <a:r>
              <a:rPr lang="fr-CH" sz="1000" i="1" dirty="0" err="1"/>
              <a:t>Biomol</a:t>
            </a:r>
            <a:r>
              <a:rPr lang="fr-CH" sz="1000" i="1" dirty="0"/>
              <a:t>. </a:t>
            </a:r>
            <a:r>
              <a:rPr lang="fr-CH" sz="1000" i="1" dirty="0" err="1"/>
              <a:t>Chem</a:t>
            </a:r>
            <a:r>
              <a:rPr lang="fr-CH" sz="1000" i="1" dirty="0"/>
              <a:t>. </a:t>
            </a:r>
            <a:r>
              <a:rPr lang="en-US" sz="1000" b="1" dirty="0" smtClean="0"/>
              <a:t>2006</a:t>
            </a:r>
            <a:r>
              <a:rPr lang="en-US" sz="1000" b="1" dirty="0"/>
              <a:t>,</a:t>
            </a:r>
            <a:r>
              <a:rPr lang="en-US" sz="1000" dirty="0"/>
              <a:t> </a:t>
            </a:r>
            <a:r>
              <a:rPr lang="en-US" sz="1000" i="1" dirty="0"/>
              <a:t>4</a:t>
            </a:r>
            <a:r>
              <a:rPr lang="en-US" sz="1000" dirty="0"/>
              <a:t> (6), 1020-1031.</a:t>
            </a:r>
            <a:endParaRPr lang="fr-CH" sz="1000" dirty="0"/>
          </a:p>
        </p:txBody>
      </p:sp>
    </p:spTree>
    <p:extLst>
      <p:ext uri="{BB962C8B-B14F-4D97-AF65-F5344CB8AC3E}">
        <p14:creationId xmlns:p14="http://schemas.microsoft.com/office/powerpoint/2010/main" val="35343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7545" y="332656"/>
            <a:ext cx="5791200" cy="704541"/>
          </a:xfrm>
        </p:spPr>
        <p:txBody>
          <a:bodyPr/>
          <a:lstStyle/>
          <a:p>
            <a:r>
              <a:rPr lang="fr-CH" dirty="0" err="1" smtClean="0"/>
              <a:t>Protecting</a:t>
            </a:r>
            <a:r>
              <a:rPr lang="fr-CH" dirty="0" smtClean="0"/>
              <a:t> groups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25</a:t>
            </a:fld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1331640" y="1547500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Cleavage by light avoids reagents and is rapid and clean</a:t>
            </a:r>
            <a:endParaRPr lang="en-US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816150"/>
              </p:ext>
            </p:extLst>
          </p:nvPr>
        </p:nvGraphicFramePr>
        <p:xfrm>
          <a:off x="1979712" y="2132856"/>
          <a:ext cx="48260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CS ChemDraw Drawing" r:id="rId3" imgW="4826195" imgH="2933280" progId="ChemDraw.Document.6.0">
                  <p:embed/>
                </p:oleObj>
              </mc:Choice>
              <mc:Fallback>
                <p:oleObj name="CS ChemDraw Drawing" r:id="rId3" imgW="4826195" imgH="2933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2132856"/>
                        <a:ext cx="4826000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338180" y="451463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via</a:t>
            </a:r>
            <a:endParaRPr lang="fr-CH" sz="1200" dirty="0"/>
          </a:p>
        </p:txBody>
      </p:sp>
      <p:sp>
        <p:nvSpPr>
          <p:cNvPr id="8" name="Rectangle 7"/>
          <p:cNvSpPr/>
          <p:nvPr/>
        </p:nvSpPr>
        <p:spPr>
          <a:xfrm>
            <a:off x="2267744" y="5331149"/>
            <a:ext cx="7200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err="1"/>
              <a:t>Snider</a:t>
            </a:r>
            <a:r>
              <a:rPr lang="fr-CH" sz="1100" dirty="0"/>
              <a:t>, B. B.; </a:t>
            </a:r>
            <a:r>
              <a:rPr lang="fr-CH" sz="1100" dirty="0" err="1"/>
              <a:t>Busuyek</a:t>
            </a:r>
            <a:r>
              <a:rPr lang="fr-CH" sz="1100" dirty="0"/>
              <a:t>, M. V., </a:t>
            </a:r>
            <a:r>
              <a:rPr lang="fr-CH" sz="1100" i="1" dirty="0" err="1"/>
              <a:t>Tetrahedron</a:t>
            </a:r>
            <a:r>
              <a:rPr lang="fr-CH" sz="1100" i="1" dirty="0"/>
              <a:t> </a:t>
            </a:r>
            <a:r>
              <a:rPr lang="fr-CH" sz="1100" b="1" dirty="0"/>
              <a:t>2001,</a:t>
            </a:r>
            <a:r>
              <a:rPr lang="fr-CH" sz="1100" dirty="0"/>
              <a:t> </a:t>
            </a:r>
            <a:r>
              <a:rPr lang="fr-CH" sz="1100" i="1" dirty="0"/>
              <a:t>57</a:t>
            </a:r>
            <a:r>
              <a:rPr lang="fr-CH" sz="1100" dirty="0"/>
              <a:t> (16), 3301-3307.</a:t>
            </a:r>
          </a:p>
        </p:txBody>
      </p:sp>
    </p:spTree>
    <p:extLst>
      <p:ext uri="{BB962C8B-B14F-4D97-AF65-F5344CB8AC3E}">
        <p14:creationId xmlns:p14="http://schemas.microsoft.com/office/powerpoint/2010/main" val="5497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931224" cy="615598"/>
          </a:xfrm>
        </p:spPr>
        <p:txBody>
          <a:bodyPr>
            <a:noAutofit/>
          </a:bodyPr>
          <a:lstStyle/>
          <a:p>
            <a:r>
              <a:rPr lang="fr-CH" dirty="0" err="1" smtClean="0"/>
              <a:t>Photochemical</a:t>
            </a:r>
            <a:r>
              <a:rPr lang="fr-CH" dirty="0" smtClean="0"/>
              <a:t> MCR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26</a:t>
            </a:fld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2467771" y="1484784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Light as an auxillary for radical chemistry</a:t>
            </a:r>
            <a:endParaRPr lang="en-US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946938"/>
              </p:ext>
            </p:extLst>
          </p:nvPr>
        </p:nvGraphicFramePr>
        <p:xfrm>
          <a:off x="1939701" y="1869848"/>
          <a:ext cx="5408613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CS ChemDraw Drawing" r:id="rId3" imgW="5408332" imgH="3454650" progId="ChemDraw.Document.6.0">
                  <p:embed/>
                </p:oleObj>
              </mc:Choice>
              <mc:Fallback>
                <p:oleObj name="CS ChemDraw Drawing" r:id="rId3" imgW="5408332" imgH="34546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9701" y="1869848"/>
                        <a:ext cx="5408613" cy="345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23528" y="5373216"/>
            <a:ext cx="89289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err="1"/>
              <a:t>Ryu</a:t>
            </a:r>
            <a:r>
              <a:rPr lang="fr-CH" sz="1100" dirty="0"/>
              <a:t>, I.; </a:t>
            </a:r>
            <a:r>
              <a:rPr lang="fr-CH" sz="1100" dirty="0" err="1"/>
              <a:t>Kreimerman</a:t>
            </a:r>
            <a:r>
              <a:rPr lang="fr-CH" sz="1100" dirty="0"/>
              <a:t>, S.; Araki, F.; </a:t>
            </a:r>
            <a:r>
              <a:rPr lang="fr-CH" sz="1100" dirty="0" err="1"/>
              <a:t>Nishitani</a:t>
            </a:r>
            <a:r>
              <a:rPr lang="fr-CH" sz="1100" dirty="0"/>
              <a:t>, S.; </a:t>
            </a:r>
            <a:r>
              <a:rPr lang="fr-CH" sz="1100" dirty="0" err="1"/>
              <a:t>Oderaotoshi</a:t>
            </a:r>
            <a:r>
              <a:rPr lang="fr-CH" sz="1100" dirty="0"/>
              <a:t>, Y.; </a:t>
            </a:r>
            <a:r>
              <a:rPr lang="fr-CH" sz="1100" dirty="0" err="1"/>
              <a:t>Minakata</a:t>
            </a:r>
            <a:r>
              <a:rPr lang="fr-CH" sz="1100" dirty="0"/>
              <a:t>, S.; Komatsu, M., </a:t>
            </a:r>
            <a:r>
              <a:rPr lang="fr-CH" sz="1100" i="1" dirty="0" smtClean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 </a:t>
            </a:r>
            <a:r>
              <a:rPr lang="fr-CH" sz="1100" b="1" dirty="0" smtClean="0"/>
              <a:t>2002</a:t>
            </a:r>
            <a:r>
              <a:rPr lang="fr-CH" sz="1100" b="1" dirty="0"/>
              <a:t>,</a:t>
            </a:r>
            <a:r>
              <a:rPr lang="fr-CH" sz="1100" dirty="0"/>
              <a:t> </a:t>
            </a:r>
            <a:r>
              <a:rPr lang="fr-CH" sz="1100" i="1" dirty="0"/>
              <a:t>124</a:t>
            </a:r>
            <a:r>
              <a:rPr lang="fr-CH" sz="1100" dirty="0"/>
              <a:t> (15), 3812-3813.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40367" y="6066004"/>
            <a:ext cx="6295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Recent similar work by Corey R. J. Stephenson on light </a:t>
            </a:r>
            <a:r>
              <a:rPr lang="en-US" sz="1400" dirty="0" err="1" smtClean="0"/>
              <a:t>photoredox</a:t>
            </a:r>
            <a:r>
              <a:rPr lang="en-US" sz="1400" dirty="0" smtClean="0"/>
              <a:t> catalysis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43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476672"/>
            <a:ext cx="5791200" cy="579512"/>
          </a:xfrm>
        </p:spPr>
        <p:txBody>
          <a:bodyPr>
            <a:noAutofit/>
          </a:bodyPr>
          <a:lstStyle/>
          <a:p>
            <a:r>
              <a:rPr lang="fr-CH" dirty="0" err="1" smtClean="0"/>
              <a:t>Summary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27</a:t>
            </a:fld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1528759" y="1556792"/>
            <a:ext cx="5843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Many structures are accessible through photo-induced radical reactions</a:t>
            </a:r>
            <a:endParaRPr lang="en-US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2129885" y="1882954"/>
            <a:ext cx="459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Oft in greener conditions, even at times in crystal phase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0582" y="2198044"/>
            <a:ext cx="768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Sensitizers, additives and carefully chosen substituents can induce selectivity on several levels</a:t>
            </a:r>
            <a:endParaRPr lang="en-U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3321717" y="2708920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68" y="3293695"/>
            <a:ext cx="4557577" cy="331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4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791200" cy="903630"/>
          </a:xfrm>
        </p:spPr>
        <p:txBody>
          <a:bodyPr/>
          <a:lstStyle/>
          <a:p>
            <a:r>
              <a:rPr lang="fr-CH" i="1" u="sng" dirty="0" err="1" smtClean="0"/>
              <a:t>primary</a:t>
            </a:r>
            <a:r>
              <a:rPr lang="fr-CH" i="1" u="sng" dirty="0" smtClean="0"/>
              <a:t> </a:t>
            </a:r>
            <a:r>
              <a:rPr lang="fr-CH" i="1" u="sng" dirty="0" err="1" smtClean="0"/>
              <a:t>Radicals</a:t>
            </a:r>
            <a:endParaRPr lang="fr-CH" i="1" u="sng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00599"/>
              </p:ext>
            </p:extLst>
          </p:nvPr>
        </p:nvGraphicFramePr>
        <p:xfrm>
          <a:off x="7884876" y="1524883"/>
          <a:ext cx="10001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S ChemDraw Drawing" r:id="rId3" imgW="1000843" imgH="965790" progId="ChemDraw.Document.6.0">
                  <p:embed/>
                </p:oleObj>
              </mc:Choice>
              <mc:Fallback>
                <p:oleObj name="CS ChemDraw Drawing" r:id="rId3" imgW="1000843" imgH="9657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84876" y="1524883"/>
                        <a:ext cx="1000125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z="1000" smtClean="0"/>
              <a:t>3</a:t>
            </a:fld>
            <a:endParaRPr lang="fr-CH" sz="1000"/>
          </a:p>
        </p:txBody>
      </p:sp>
      <p:sp>
        <p:nvSpPr>
          <p:cNvPr id="7" name="Rectangle 6"/>
          <p:cNvSpPr/>
          <p:nvPr/>
        </p:nvSpPr>
        <p:spPr>
          <a:xfrm>
            <a:off x="900100" y="177665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1200" b="1" i="1" dirty="0" err="1"/>
              <a:t>Gomberg</a:t>
            </a:r>
            <a:r>
              <a:rPr lang="en-US" sz="1200" b="1" i="1" dirty="0"/>
              <a:t> (U. of Michigan 1900): first </a:t>
            </a:r>
            <a:r>
              <a:rPr lang="en-US" sz="1200" b="1" i="1" dirty="0" smtClean="0"/>
              <a:t>who recognized he had stumbled the evidence of a free radical</a:t>
            </a:r>
            <a:endParaRPr lang="fr-CH" sz="1200" dirty="0"/>
          </a:p>
        </p:txBody>
      </p:sp>
      <p:sp>
        <p:nvSpPr>
          <p:cNvPr id="8" name="Rectangle 7"/>
          <p:cNvSpPr/>
          <p:nvPr/>
        </p:nvSpPr>
        <p:spPr>
          <a:xfrm>
            <a:off x="684076" y="2473328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1200" b="1" i="1" dirty="0"/>
              <a:t>1911 enough evidence for the community to </a:t>
            </a:r>
            <a:r>
              <a:rPr lang="en-US" sz="1200" b="1" i="1" dirty="0" smtClean="0"/>
              <a:t>accept their existence </a:t>
            </a:r>
            <a:endParaRPr lang="fr-CH" sz="1200" dirty="0"/>
          </a:p>
        </p:txBody>
      </p:sp>
      <p:sp>
        <p:nvSpPr>
          <p:cNvPr id="10" name="Rectangle 9"/>
          <p:cNvSpPr/>
          <p:nvPr/>
        </p:nvSpPr>
        <p:spPr>
          <a:xfrm>
            <a:off x="0" y="292494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1200" b="1" dirty="0" err="1"/>
              <a:t>Giacomo</a:t>
            </a:r>
            <a:r>
              <a:rPr lang="en-US" sz="1200" b="1" dirty="0"/>
              <a:t> </a:t>
            </a:r>
            <a:r>
              <a:rPr lang="en-US" sz="1200" b="1" dirty="0" err="1"/>
              <a:t>Ciamician</a:t>
            </a:r>
            <a:r>
              <a:rPr lang="en-US" sz="1200" b="1" dirty="0"/>
              <a:t>, by some called the father of photochemistry, proposed the concept of solar energy as green source to replace societies dependency on </a:t>
            </a:r>
            <a:r>
              <a:rPr lang="en-US" sz="1200" b="1" dirty="0" smtClean="0"/>
              <a:t>coal (1912) </a:t>
            </a:r>
            <a:endParaRPr lang="fr-CH" sz="1200" dirty="0"/>
          </a:p>
        </p:txBody>
      </p:sp>
      <p:sp>
        <p:nvSpPr>
          <p:cNvPr id="11" name="Rectangle 10"/>
          <p:cNvSpPr/>
          <p:nvPr/>
        </p:nvSpPr>
        <p:spPr>
          <a:xfrm>
            <a:off x="-900608" y="3527761"/>
            <a:ext cx="10945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1200" b="1" i="1" dirty="0"/>
              <a:t>1929: </a:t>
            </a:r>
            <a:r>
              <a:rPr lang="en-US" sz="1200" b="1" i="1" dirty="0" err="1"/>
              <a:t>Paneth</a:t>
            </a:r>
            <a:r>
              <a:rPr lang="en-US" sz="1200" b="1" i="1" dirty="0"/>
              <a:t> and </a:t>
            </a:r>
            <a:r>
              <a:rPr lang="en-US" sz="1200" b="1" dirty="0" err="1"/>
              <a:t>Hofeditz</a:t>
            </a:r>
            <a:r>
              <a:rPr lang="en-US" sz="1200" b="1" dirty="0"/>
              <a:t> produced the methyl free radical, </a:t>
            </a:r>
            <a:r>
              <a:rPr lang="en-US" sz="1200" b="1" dirty="0" smtClean="0"/>
              <a:t>CH</a:t>
            </a:r>
            <a:r>
              <a:rPr lang="en-US" sz="1200" b="1" baseline="-25000" dirty="0" smtClean="0"/>
              <a:t>3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fr-CH" sz="12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200" b="1" dirty="0"/>
              <a:t>In 1933, Morris </a:t>
            </a:r>
            <a:r>
              <a:rPr lang="en-US" sz="1200" b="1" dirty="0" err="1"/>
              <a:t>Kharasch</a:t>
            </a:r>
            <a:r>
              <a:rPr lang="en-US" sz="1200" b="1" dirty="0"/>
              <a:t> and his student, Frank Mayo, invoked a free-radical mechanism and discovered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       "</a:t>
            </a:r>
            <a:r>
              <a:rPr lang="en-US" sz="1200" b="1" dirty="0"/>
              <a:t>the peroxide </a:t>
            </a:r>
            <a:r>
              <a:rPr lang="en-US" sz="1200" b="1" dirty="0" smtClean="0"/>
              <a:t>effect”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fr-CH" sz="12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200" b="1" i="1" dirty="0"/>
              <a:t>Evolved towards plastic, understanding of many processes (</a:t>
            </a:r>
            <a:r>
              <a:rPr lang="en-US" sz="1200" b="1" i="1" dirty="0" err="1"/>
              <a:t>ie</a:t>
            </a:r>
            <a:r>
              <a:rPr lang="en-US" sz="1200" b="1" i="1" dirty="0"/>
              <a:t> oxidative stress) and so on</a:t>
            </a:r>
            <a:endParaRPr lang="fr-CH" sz="1200" dirty="0"/>
          </a:p>
          <a:p>
            <a:pPr marL="285750" indent="-285750" algn="ctr">
              <a:buFont typeface="Arial" pitchFamily="34" charset="0"/>
              <a:buChar char="•"/>
            </a:pPr>
            <a:endParaRPr lang="en-US" sz="1200" b="1" i="1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200" b="1" i="1" dirty="0" smtClean="0"/>
              <a:t>1970’s </a:t>
            </a:r>
            <a:r>
              <a:rPr lang="en-US" sz="1200" b="1" i="1" dirty="0"/>
              <a:t>and onwards: truly used in </a:t>
            </a:r>
            <a:r>
              <a:rPr lang="en-US" sz="1200" b="1" i="1" dirty="0" smtClean="0"/>
              <a:t>synthesis </a:t>
            </a:r>
            <a:r>
              <a:rPr lang="en-US" sz="1200" b="1" i="1" dirty="0" err="1" smtClean="0"/>
              <a:t>i.e</a:t>
            </a:r>
            <a:r>
              <a:rPr lang="en-US" sz="1200" b="1" i="1" dirty="0" smtClean="0"/>
              <a:t> </a:t>
            </a:r>
            <a:r>
              <a:rPr lang="en-US" sz="1200" b="1" i="1" dirty="0"/>
              <a:t>B</a:t>
            </a:r>
            <a:r>
              <a:rPr lang="en-US" sz="1200" b="1" i="1" dirty="0" smtClean="0"/>
              <a:t>arton reaction in steroid synthesis</a:t>
            </a:r>
            <a:endParaRPr lang="fr-CH" sz="1200" dirty="0"/>
          </a:p>
        </p:txBody>
      </p:sp>
      <p:sp>
        <p:nvSpPr>
          <p:cNvPr id="12" name="Rectangle 11"/>
          <p:cNvSpPr/>
          <p:nvPr/>
        </p:nvSpPr>
        <p:spPr>
          <a:xfrm>
            <a:off x="179512" y="5301208"/>
            <a:ext cx="878497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/>
              <a:t>On the arid lands there </a:t>
            </a:r>
            <a:r>
              <a:rPr lang="en-US" sz="1100" i="1" dirty="0" smtClean="0"/>
              <a:t>will spring </a:t>
            </a:r>
            <a:r>
              <a:rPr lang="en-US" sz="1100" i="1" dirty="0"/>
              <a:t>up industrial colonies without smoke and </a:t>
            </a:r>
            <a:r>
              <a:rPr lang="en-US" sz="1100" i="1" dirty="0" smtClean="0"/>
              <a:t>without smokestacks</a:t>
            </a:r>
            <a:r>
              <a:rPr lang="en-US" sz="1100" i="1" dirty="0"/>
              <a:t>; </a:t>
            </a:r>
            <a:endParaRPr lang="en-US" sz="1100" i="1" dirty="0" smtClean="0"/>
          </a:p>
          <a:p>
            <a:pPr algn="ctr"/>
            <a:r>
              <a:rPr lang="en-US" sz="1100" i="1" dirty="0" smtClean="0"/>
              <a:t>forests </a:t>
            </a:r>
            <a:r>
              <a:rPr lang="en-US" sz="1100" i="1" dirty="0"/>
              <a:t>of glass tubes will extend </a:t>
            </a:r>
            <a:r>
              <a:rPr lang="en-US" sz="1100" i="1" dirty="0" smtClean="0"/>
              <a:t>over </a:t>
            </a:r>
            <a:r>
              <a:rPr lang="en-US" sz="1100" i="1" dirty="0"/>
              <a:t>the </a:t>
            </a:r>
            <a:r>
              <a:rPr lang="en-US" sz="1100" i="1" dirty="0" smtClean="0"/>
              <a:t>plains and </a:t>
            </a:r>
            <a:r>
              <a:rPr lang="en-US" sz="1100" i="1" dirty="0"/>
              <a:t>glass buildings will rise </a:t>
            </a:r>
            <a:r>
              <a:rPr lang="en-US" sz="1100" i="1" dirty="0" smtClean="0"/>
              <a:t>everywhere</a:t>
            </a:r>
            <a:r>
              <a:rPr lang="en-US" sz="1100" i="1" dirty="0"/>
              <a:t>; </a:t>
            </a:r>
            <a:endParaRPr lang="en-US" sz="1100" i="1" dirty="0" smtClean="0"/>
          </a:p>
          <a:p>
            <a:pPr algn="ctr"/>
            <a:r>
              <a:rPr lang="en-US" sz="1100" i="1" dirty="0" smtClean="0"/>
              <a:t>inside </a:t>
            </a:r>
            <a:r>
              <a:rPr lang="en-US" sz="1100" i="1" dirty="0"/>
              <a:t>of these </a:t>
            </a:r>
            <a:r>
              <a:rPr lang="en-US" sz="1100" i="1" dirty="0" smtClean="0"/>
              <a:t>will take </a:t>
            </a:r>
            <a:r>
              <a:rPr lang="en-US" sz="1100" i="1" dirty="0"/>
              <a:t>place the photochemical processes that hitherto </a:t>
            </a:r>
            <a:r>
              <a:rPr lang="en-US" sz="1100" i="1" dirty="0" smtClean="0"/>
              <a:t>have been </a:t>
            </a:r>
            <a:r>
              <a:rPr lang="en-US" sz="1100" i="1" dirty="0"/>
              <a:t>the guarded secret of the plants, </a:t>
            </a:r>
            <a:endParaRPr lang="en-US" sz="1100" i="1" dirty="0" smtClean="0"/>
          </a:p>
          <a:p>
            <a:pPr algn="ctr"/>
            <a:r>
              <a:rPr lang="en-US" sz="1100" i="1" dirty="0" smtClean="0"/>
              <a:t>but </a:t>
            </a:r>
            <a:r>
              <a:rPr lang="en-US" sz="1100" i="1" dirty="0"/>
              <a:t>that will </a:t>
            </a:r>
            <a:r>
              <a:rPr lang="en-US" sz="1100" i="1" dirty="0" smtClean="0"/>
              <a:t>have </a:t>
            </a:r>
            <a:r>
              <a:rPr lang="en-US" sz="1100" i="1" dirty="0"/>
              <a:t>been mastered by human industry which will know how to </a:t>
            </a:r>
            <a:r>
              <a:rPr lang="en-US" sz="1100" i="1" dirty="0" smtClean="0"/>
              <a:t>make them </a:t>
            </a:r>
            <a:r>
              <a:rPr lang="en-US" sz="1100" i="1" dirty="0"/>
              <a:t>bear </a:t>
            </a:r>
            <a:r>
              <a:rPr lang="en-US" sz="1100" i="1" dirty="0" smtClean="0"/>
              <a:t>even </a:t>
            </a:r>
            <a:r>
              <a:rPr lang="en-US" sz="1100" i="1" dirty="0"/>
              <a:t>more abundant fruit than nature, </a:t>
            </a:r>
            <a:endParaRPr lang="en-US" sz="1100" i="1" dirty="0" smtClean="0"/>
          </a:p>
          <a:p>
            <a:pPr algn="ctr"/>
            <a:r>
              <a:rPr lang="en-US" sz="1100" i="1" dirty="0" smtClean="0"/>
              <a:t>for nature is </a:t>
            </a:r>
            <a:r>
              <a:rPr lang="en-US" sz="1100" i="1" dirty="0"/>
              <a:t>not in a hurry and mankind is. </a:t>
            </a:r>
            <a:endParaRPr lang="en-US" sz="1100" i="1" dirty="0" smtClean="0"/>
          </a:p>
          <a:p>
            <a:pPr algn="ctr"/>
            <a:endParaRPr lang="en-US" sz="1100" dirty="0" smtClean="0"/>
          </a:p>
          <a:p>
            <a:pPr algn="ctr"/>
            <a:r>
              <a:rPr lang="en-US" sz="1100" dirty="0" err="1" smtClean="0"/>
              <a:t>Giacomo</a:t>
            </a:r>
            <a:r>
              <a:rPr lang="en-US" sz="1100" dirty="0" smtClean="0"/>
              <a:t> </a:t>
            </a:r>
            <a:r>
              <a:rPr lang="en-US" sz="1100" dirty="0" err="1" smtClean="0"/>
              <a:t>Ciamician</a:t>
            </a:r>
            <a:r>
              <a:rPr lang="en-US" sz="1100" dirty="0" smtClean="0"/>
              <a:t>  </a:t>
            </a:r>
            <a:r>
              <a:rPr lang="en-US" sz="1100" i="1" dirty="0" smtClean="0"/>
              <a:t>science</a:t>
            </a:r>
            <a:r>
              <a:rPr lang="en-US" sz="1100" b="1" i="1" dirty="0" smtClean="0"/>
              <a:t> </a:t>
            </a:r>
            <a:r>
              <a:rPr lang="en-US" sz="1100" b="1" dirty="0" smtClean="0"/>
              <a:t>36</a:t>
            </a:r>
            <a:r>
              <a:rPr lang="en-US" sz="1100" b="1" i="1" dirty="0" smtClean="0"/>
              <a:t>, </a:t>
            </a:r>
            <a:r>
              <a:rPr lang="en-US" sz="1100" dirty="0" smtClean="0"/>
              <a:t>385</a:t>
            </a:r>
            <a:r>
              <a:rPr lang="en-US" sz="1100" b="1" i="1" dirty="0"/>
              <a:t>,</a:t>
            </a:r>
            <a:r>
              <a:rPr lang="en-US" sz="1100" b="1" i="1" dirty="0" smtClean="0"/>
              <a:t> </a:t>
            </a:r>
            <a:r>
              <a:rPr lang="en-US" sz="1100" b="1" dirty="0" smtClean="0"/>
              <a:t>1912 </a:t>
            </a:r>
            <a:endParaRPr lang="fr-CH" sz="1100" b="1" dirty="0"/>
          </a:p>
        </p:txBody>
      </p:sp>
    </p:spTree>
    <p:extLst>
      <p:ext uri="{BB962C8B-B14F-4D97-AF65-F5344CB8AC3E}">
        <p14:creationId xmlns:p14="http://schemas.microsoft.com/office/powerpoint/2010/main" val="6953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5791200" cy="687606"/>
          </a:xfrm>
        </p:spPr>
        <p:txBody>
          <a:bodyPr/>
          <a:lstStyle/>
          <a:p>
            <a:pPr algn="ctr"/>
            <a:r>
              <a:rPr lang="fr-CH" i="1" u="sng" dirty="0" smtClean="0"/>
              <a:t>A </a:t>
            </a:r>
            <a:r>
              <a:rPr lang="fr-CH" i="1" u="sng" dirty="0" err="1" smtClean="0"/>
              <a:t>singular</a:t>
            </a:r>
            <a:r>
              <a:rPr lang="fr-CH" i="1" u="sng" dirty="0" smtClean="0"/>
              <a:t> </a:t>
            </a:r>
            <a:r>
              <a:rPr lang="fr-CH" i="1" u="sng" dirty="0" err="1" smtClean="0"/>
              <a:t>entity</a:t>
            </a:r>
            <a:endParaRPr lang="fr-CH" i="1" u="sng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4</a:t>
            </a:fld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053413" y="2420888"/>
                <a:ext cx="3391185" cy="89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Atom economy</a:t>
                </a:r>
                <a:r>
                  <a:rPr lang="en-US"/>
                  <a:t> </a:t>
                </a:r>
                <a:r>
                  <a:rPr lang="en-US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𝑀𝑤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𝑝𝑟𝑜𝑑𝑢𝑐𝑡</m:t>
                        </m:r>
                      </m:num>
                      <m:den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latin typeface="Cambria Math"/>
                              </a:rPr>
                              <m:t>𝑀𝑤</m:t>
                            </m:r>
                          </m:e>
                        </m:nary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𝑟𝑒𝑎𝑐𝑡𝑎𝑛𝑡𝑠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/>
              </a:p>
              <a:p>
                <a:pPr algn="ctr"/>
                <a:endParaRPr lang="en-US" sz="1200" smtClean="0"/>
              </a:p>
              <a:p>
                <a:pPr algn="ctr"/>
                <a:r>
                  <a:rPr lang="en-US" sz="1200" smtClean="0"/>
                  <a:t>Mw light &lt;&lt; Standard reagents</a:t>
                </a: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413" y="2420888"/>
                <a:ext cx="3391185" cy="893514"/>
              </a:xfrm>
              <a:prstGeom prst="rect">
                <a:avLst/>
              </a:prstGeom>
              <a:blipFill rotWithShape="1">
                <a:blip r:embed="rId3"/>
                <a:stretch>
                  <a:fillRect l="-1619" t="-9524" b="-14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220072" y="3610870"/>
                <a:ext cx="2952328" cy="10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E factor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𝑜𝑣𝑒𝑟𝑎𝑙𝑙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𝑤𝑎𝑠𝑡𝑒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𝑝𝑟𝑜𝑑𝑢𝑐𝑡</m:t>
                        </m:r>
                      </m:den>
                    </m:f>
                  </m:oMath>
                </a14:m>
                <a:endParaRPr lang="en-US"/>
              </a:p>
              <a:p>
                <a:pPr algn="ctr"/>
                <a:r>
                  <a:rPr lang="en-US" smtClean="0"/>
                  <a:t> </a:t>
                </a:r>
                <a:r>
                  <a:rPr lang="en-US" sz="1200" smtClean="0"/>
                  <a:t>Light waste?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610870"/>
                <a:ext cx="2952328" cy="1084464"/>
              </a:xfrm>
              <a:prstGeom prst="rect">
                <a:avLst/>
              </a:prstGeom>
              <a:blipFill rotWithShape="1">
                <a:blip r:embed="rId4"/>
                <a:stretch>
                  <a:fillRect l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572823"/>
              </p:ext>
            </p:extLst>
          </p:nvPr>
        </p:nvGraphicFramePr>
        <p:xfrm>
          <a:off x="5913569" y="5404174"/>
          <a:ext cx="194468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CS ChemDraw Drawing" r:id="rId5" imgW="1944417" imgH="1016010" progId="ChemDraw.Document.6.0">
                  <p:embed/>
                </p:oleObj>
              </mc:Choice>
              <mc:Fallback>
                <p:oleObj name="CS ChemDraw Drawing" r:id="rId5" imgW="1944417" imgH="10160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3569" y="5404174"/>
                        <a:ext cx="1944687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391472" y="4747796"/>
            <a:ext cx="4752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/>
              <a:t>Photochemical  reactions  lead  to  a </a:t>
            </a:r>
            <a:r>
              <a:rPr lang="en-US" sz="1100" smtClean="0"/>
              <a:t>reversal  </a:t>
            </a:r>
            <a:r>
              <a:rPr lang="en-US" sz="1100"/>
              <a:t>of  terminal  </a:t>
            </a:r>
            <a:endParaRPr lang="en-US" sz="1100" smtClean="0"/>
          </a:p>
          <a:p>
            <a:pPr algn="ctr"/>
            <a:r>
              <a:rPr lang="en-US" sz="1100" smtClean="0"/>
              <a:t>symmetry  relation-ships </a:t>
            </a:r>
            <a:r>
              <a:rPr lang="en-US" sz="1100"/>
              <a:t>and reversal of stereospeciﬁcity </a:t>
            </a:r>
            <a:endParaRPr lang="en-US" sz="1100" smtClean="0"/>
          </a:p>
          <a:p>
            <a:pPr algn="ctr"/>
            <a:r>
              <a:rPr lang="en-US" sz="1100" smtClean="0"/>
              <a:t>Woodward-Hoffmann </a:t>
            </a:r>
            <a:r>
              <a:rPr lang="en-US" sz="1100"/>
              <a:t>rules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4427984" y="1348812"/>
            <a:ext cx="0" cy="56085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738007" y="1772816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smtClean="0"/>
              <a:t>In addition light based chemistry </a:t>
            </a:r>
            <a:endParaRPr lang="en-US" sz="2000" u="sng"/>
          </a:p>
        </p:txBody>
      </p:sp>
      <p:sp>
        <p:nvSpPr>
          <p:cNvPr id="17" name="ZoneTexte 16"/>
          <p:cNvSpPr txBox="1"/>
          <p:nvPr/>
        </p:nvSpPr>
        <p:spPr>
          <a:xfrm>
            <a:off x="179512" y="1772816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Advantageous over ionic counterparts</a:t>
            </a:r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323528" y="2664008"/>
            <a:ext cx="35894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More FG tolerant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Lesser pH dependence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Potential cascade reactions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Can acess congested «areas»</a:t>
            </a:r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5220072" y="6407674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Thermal [1.3] </a:t>
            </a:r>
            <a:r>
              <a:rPr lang="en-US" sz="1000" dirty="0" err="1" smtClean="0"/>
              <a:t>antarafacial</a:t>
            </a:r>
            <a:r>
              <a:rPr lang="en-US" sz="1000" dirty="0" smtClean="0"/>
              <a:t> </a:t>
            </a:r>
          </a:p>
          <a:p>
            <a:pPr algn="ctr"/>
            <a:r>
              <a:rPr lang="en-US" sz="1000" dirty="0" err="1" smtClean="0"/>
              <a:t>sigmatropic</a:t>
            </a:r>
            <a:r>
              <a:rPr lang="en-US" sz="1000" dirty="0" smtClean="0"/>
              <a:t> shift</a:t>
            </a:r>
            <a:endParaRPr lang="en-US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885913" y="6387986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Photo [1.3] </a:t>
            </a:r>
            <a:r>
              <a:rPr lang="en-US" sz="1000" dirty="0" err="1" smtClean="0"/>
              <a:t>superafacial</a:t>
            </a:r>
            <a:r>
              <a:rPr lang="en-US" sz="1000" dirty="0" smtClean="0"/>
              <a:t> </a:t>
            </a:r>
          </a:p>
          <a:p>
            <a:pPr algn="ctr"/>
            <a:r>
              <a:rPr lang="en-US" sz="1000" dirty="0" err="1" smtClean="0"/>
              <a:t>sigmatropic</a:t>
            </a:r>
            <a:r>
              <a:rPr lang="en-US" sz="1000" dirty="0" smtClean="0"/>
              <a:t> shift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731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5</a:t>
            </a:fld>
            <a:endParaRPr lang="fr-CH"/>
          </a:p>
        </p:txBody>
      </p:sp>
      <p:sp>
        <p:nvSpPr>
          <p:cNvPr id="67" name="ZoneTexte 66"/>
          <p:cNvSpPr txBox="1"/>
          <p:nvPr/>
        </p:nvSpPr>
        <p:spPr>
          <a:xfrm>
            <a:off x="319519" y="5373216"/>
            <a:ext cx="26917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 smtClean="0"/>
              <a:t>Sensitization by energy transfer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Dexter or FRET mechanism</a:t>
            </a:r>
            <a:endParaRPr lang="en-US" sz="1200" dirty="0"/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96" y="1653098"/>
            <a:ext cx="3998646" cy="270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/>
              <p:cNvSpPr txBox="1"/>
              <p:nvPr/>
            </p:nvSpPr>
            <p:spPr>
              <a:xfrm>
                <a:off x="819934" y="2636912"/>
                <a:ext cx="2551981" cy="967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600" dirty="0" smtClean="0"/>
                  <a:t>Quantum </a:t>
                </a:r>
                <a:r>
                  <a:rPr lang="fr-CH" sz="1600" dirty="0" err="1" smtClean="0"/>
                  <a:t>yield</a:t>
                </a:r>
                <a:r>
                  <a:rPr lang="fr-CH" sz="1600" dirty="0" smtClean="0"/>
                  <a:t>: </a:t>
                </a:r>
              </a:p>
              <a:p>
                <a:pPr algn="ctr"/>
                <a:endParaRPr lang="fr-CH" sz="1600" dirty="0" smtClean="0"/>
              </a:p>
              <a:p>
                <a:pPr algn="ctr"/>
                <a:r>
                  <a:rPr lang="el-GR" sz="1600" dirty="0" smtClean="0"/>
                  <a:t>Φ</a:t>
                </a:r>
                <a14:m>
                  <m:oMath xmlns:m="http://schemas.openxmlformats.org/officeDocument/2006/math">
                    <m:r>
                      <a:rPr lang="fr-CH" sz="16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H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H" sz="1600" b="0" i="1" smtClean="0">
                            <a:latin typeface="Cambria Math"/>
                          </a:rPr>
                          <m:t>𝑁𝑏𝑟𝑒</m:t>
                        </m:r>
                        <m:r>
                          <a:rPr lang="fr-CH" sz="1600" b="0" i="1" smtClean="0">
                            <a:latin typeface="Cambria Math"/>
                          </a:rPr>
                          <m:t> </m:t>
                        </m:r>
                        <m:r>
                          <a:rPr lang="fr-CH" sz="1600" b="0" i="1" smtClean="0">
                            <a:latin typeface="Cambria Math"/>
                          </a:rPr>
                          <m:t>𝑒𝑣𝑒𝑛𝑡𝑠</m:t>
                        </m:r>
                      </m:num>
                      <m:den>
                        <m:r>
                          <a:rPr lang="fr-CH" sz="1600" b="0" i="1" smtClean="0">
                            <a:latin typeface="Cambria Math"/>
                          </a:rPr>
                          <m:t>𝑁𝑏𝑟𝑒</m:t>
                        </m:r>
                        <m:r>
                          <a:rPr lang="fr-CH" sz="1600" b="0" i="1" smtClean="0">
                            <a:latin typeface="Cambria Math"/>
                          </a:rPr>
                          <m:t> </m:t>
                        </m:r>
                        <m:r>
                          <a:rPr lang="fr-CH" sz="1600" b="0" i="1" smtClean="0">
                            <a:latin typeface="Cambria Math"/>
                          </a:rPr>
                          <m:t>𝑜𝑓</m:t>
                        </m:r>
                        <m:r>
                          <a:rPr lang="fr-CH" sz="1600" b="0" i="1" smtClean="0">
                            <a:latin typeface="Cambria Math"/>
                          </a:rPr>
                          <m:t> </m:t>
                        </m:r>
                        <m:r>
                          <a:rPr lang="fr-CH" sz="1600" b="0" i="1" smtClean="0">
                            <a:latin typeface="Cambria Math"/>
                          </a:rPr>
                          <m:t>𝑝h𝑜𝑡𝑜𝑛𝑠</m:t>
                        </m:r>
                        <m:r>
                          <a:rPr lang="fr-CH" sz="1600" b="0" i="1" smtClean="0">
                            <a:latin typeface="Cambria Math"/>
                          </a:rPr>
                          <m:t> </m:t>
                        </m:r>
                        <m:r>
                          <a:rPr lang="fr-CH" sz="1600" b="0" i="1" smtClean="0">
                            <a:latin typeface="Cambria Math"/>
                          </a:rPr>
                          <m:t>𝑎𝑏𝑠𝑜𝑟𝑏𝑒𝑑</m:t>
                        </m:r>
                      </m:den>
                    </m:f>
                    <m:r>
                      <a:rPr lang="fr-CH" sz="16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ZoneText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34" y="2636912"/>
                <a:ext cx="2551981" cy="967188"/>
              </a:xfrm>
              <a:prstGeom prst="rect">
                <a:avLst/>
              </a:prstGeom>
              <a:blipFill rotWithShape="1">
                <a:blip r:embed="rId3"/>
                <a:stretch>
                  <a:fillRect l="-957" t="-1899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itre 1"/>
          <p:cNvSpPr>
            <a:spLocks noGrp="1"/>
          </p:cNvSpPr>
          <p:nvPr>
            <p:ph type="title"/>
          </p:nvPr>
        </p:nvSpPr>
        <p:spPr>
          <a:xfrm>
            <a:off x="481289" y="260648"/>
            <a:ext cx="8064896" cy="687606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Photo-excitation pathways</a:t>
            </a:r>
            <a:endParaRPr lang="fr-CH" i="1" u="sng" dirty="0"/>
          </a:p>
        </p:txBody>
      </p:sp>
      <p:sp>
        <p:nvSpPr>
          <p:cNvPr id="70" name="ZoneTexte 69"/>
          <p:cNvSpPr txBox="1"/>
          <p:nvPr/>
        </p:nvSpPr>
        <p:spPr>
          <a:xfrm>
            <a:off x="539552" y="2060848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 </a:t>
            </a:r>
            <a:r>
              <a:rPr lang="en-US" dirty="0" err="1"/>
              <a:t>J</a:t>
            </a:r>
            <a:r>
              <a:rPr lang="en-US" dirty="0" err="1" smtClean="0"/>
              <a:t>ablonski</a:t>
            </a:r>
            <a:r>
              <a:rPr lang="en-US" dirty="0" smtClean="0"/>
              <a:t> diagram:</a:t>
            </a:r>
            <a:endParaRPr lang="en-US" dirty="0"/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98" y="5025956"/>
            <a:ext cx="5492042" cy="1511683"/>
          </a:xfrm>
          <a:prstGeom prst="rect">
            <a:avLst/>
          </a:prstGeom>
        </p:spPr>
      </p:pic>
      <p:cxnSp>
        <p:nvCxnSpPr>
          <p:cNvPr id="74" name="Connecteur droit 73"/>
          <p:cNvCxnSpPr/>
          <p:nvPr/>
        </p:nvCxnSpPr>
        <p:spPr>
          <a:xfrm>
            <a:off x="1043608" y="4581128"/>
            <a:ext cx="69127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6</a:t>
            </a:fld>
            <a:endParaRPr lang="fr-C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03" y="3573016"/>
            <a:ext cx="26035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81289" y="260648"/>
            <a:ext cx="8064896" cy="687606"/>
          </a:xfrm>
        </p:spPr>
        <p:txBody>
          <a:bodyPr>
            <a:normAutofit/>
          </a:bodyPr>
          <a:lstStyle/>
          <a:p>
            <a:pPr algn="ctr"/>
            <a:r>
              <a:rPr lang="en-US" u="sng" dirty="0" err="1" smtClean="0"/>
              <a:t>Exiplex</a:t>
            </a:r>
            <a:endParaRPr lang="fr-CH" i="1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1684700" y="1772816"/>
            <a:ext cx="5929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Complex formed by the </a:t>
            </a:r>
            <a:r>
              <a:rPr lang="en-US" dirty="0"/>
              <a:t>s</a:t>
            </a:r>
            <a:r>
              <a:rPr lang="en-US" dirty="0" smtClean="0"/>
              <a:t>tabilizing interactions between </a:t>
            </a:r>
          </a:p>
          <a:p>
            <a:pPr algn="ctr"/>
            <a:r>
              <a:rPr lang="en-US" dirty="0" smtClean="0"/>
              <a:t>ground state molecule and exited state molecule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955486" y="2708920"/>
            <a:ext cx="139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 + M*: </a:t>
            </a:r>
            <a:r>
              <a:rPr lang="en-US" sz="1400" dirty="0" err="1" smtClean="0"/>
              <a:t>eximer</a:t>
            </a:r>
            <a:endParaRPr lang="en-US" sz="1400" dirty="0" smtClean="0"/>
          </a:p>
          <a:p>
            <a:r>
              <a:rPr lang="en-US" sz="1400" dirty="0" smtClean="0"/>
              <a:t>M + N*: </a:t>
            </a:r>
            <a:r>
              <a:rPr lang="en-US" sz="1400" dirty="0" err="1" smtClean="0"/>
              <a:t>exiplex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99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52536" y="-99392"/>
            <a:ext cx="9396536" cy="1371600"/>
          </a:xfrm>
        </p:spPr>
        <p:txBody>
          <a:bodyPr>
            <a:noAutofit/>
          </a:bodyPr>
          <a:lstStyle/>
          <a:p>
            <a:pPr algn="ctr"/>
            <a:r>
              <a:rPr lang="fr-CH" u="sng" dirty="0" err="1" smtClean="0"/>
              <a:t>Towards</a:t>
            </a:r>
            <a:r>
              <a:rPr lang="fr-CH" u="sng" dirty="0" smtClean="0"/>
              <a:t> </a:t>
            </a:r>
            <a:r>
              <a:rPr lang="fr-CH" u="sng" dirty="0" err="1" smtClean="0"/>
              <a:t>complex</a:t>
            </a:r>
            <a:r>
              <a:rPr lang="fr-CH" u="sng" dirty="0" smtClean="0"/>
              <a:t> structures </a:t>
            </a:r>
            <a:r>
              <a:rPr lang="fr-CH" u="sng" dirty="0" err="1" smtClean="0"/>
              <a:t>through</a:t>
            </a:r>
            <a:r>
              <a:rPr lang="fr-CH" u="sng" dirty="0" smtClean="0"/>
              <a:t> </a:t>
            </a:r>
            <a:r>
              <a:rPr lang="fr-CH" u="sng" dirty="0" err="1" smtClean="0"/>
              <a:t>radicals</a:t>
            </a:r>
            <a:endParaRPr lang="fr-CH" u="sng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7</a:t>
            </a:fld>
            <a:endParaRPr lang="fr-CH"/>
          </a:p>
        </p:txBody>
      </p:sp>
      <p:sp>
        <p:nvSpPr>
          <p:cNvPr id="3" name="ZoneTexte 2"/>
          <p:cNvSpPr txBox="1"/>
          <p:nvPr/>
        </p:nvSpPr>
        <p:spPr>
          <a:xfrm>
            <a:off x="3494958" y="1828330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u="sng" dirty="0" smtClean="0"/>
              <a:t>Questions</a:t>
            </a:r>
            <a:endParaRPr lang="fr-CH" sz="3200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890881" y="3140968"/>
            <a:ext cx="723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control the formation of an intermediate singlet or triplet state?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403648" y="4472248"/>
            <a:ext cx="648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reaction media are available for the following reactions?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791200" cy="615598"/>
          </a:xfrm>
        </p:spPr>
        <p:txBody>
          <a:bodyPr>
            <a:noAutofit/>
          </a:bodyPr>
          <a:lstStyle/>
          <a:p>
            <a:pPr algn="ctr"/>
            <a:r>
              <a:rPr lang="fr-CH" u="sng" dirty="0" smtClean="0"/>
              <a:t>2+2 </a:t>
            </a:r>
            <a:r>
              <a:rPr lang="en-US" u="sng" dirty="0" err="1" smtClean="0"/>
              <a:t>cycloadditions</a:t>
            </a:r>
            <a:r>
              <a:rPr lang="fr-CH" u="sng" dirty="0" smtClean="0"/>
              <a:t> </a:t>
            </a:r>
            <a:endParaRPr lang="fr-CH" u="sng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8</a:t>
            </a:fld>
            <a:endParaRPr lang="fr-CH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207219"/>
              </p:ext>
            </p:extLst>
          </p:nvPr>
        </p:nvGraphicFramePr>
        <p:xfrm>
          <a:off x="1619672" y="2306231"/>
          <a:ext cx="5610225" cy="369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CS ChemDraw Drawing" r:id="rId3" imgW="5609581" imgH="3692250" progId="ChemDraw.Document.6.0">
                  <p:embed/>
                </p:oleObj>
              </mc:Choice>
              <mc:Fallback>
                <p:oleObj name="CS ChemDraw Drawing" r:id="rId3" imgW="5609581" imgH="36922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2306231"/>
                        <a:ext cx="5610225" cy="369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69584" y="6037257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00" dirty="0" err="1"/>
              <a:t>Crimmins</a:t>
            </a:r>
            <a:r>
              <a:rPr lang="fr-CH" sz="1000" dirty="0"/>
              <a:t>, Michael T.; Pace, Jennifer M.; </a:t>
            </a:r>
            <a:r>
              <a:rPr lang="fr-CH" sz="1000" dirty="0" err="1"/>
              <a:t>Nantermet</a:t>
            </a:r>
            <a:r>
              <a:rPr lang="fr-CH" sz="1000" dirty="0"/>
              <a:t>, Philippe G.; Kim-Meade, </a:t>
            </a:r>
            <a:r>
              <a:rPr lang="fr-CH" sz="1000" dirty="0" err="1"/>
              <a:t>Agnes</a:t>
            </a:r>
            <a:r>
              <a:rPr lang="fr-CH" sz="1000" dirty="0"/>
              <a:t> S.; Thomas, James B.; </a:t>
            </a:r>
            <a:r>
              <a:rPr lang="fr-CH" sz="1000" dirty="0" err="1"/>
              <a:t>Watterson</a:t>
            </a:r>
            <a:r>
              <a:rPr lang="fr-CH" sz="1000" dirty="0"/>
              <a:t>, Scott H.; </a:t>
            </a:r>
            <a:r>
              <a:rPr lang="fr-CH" sz="1000" dirty="0" err="1"/>
              <a:t>Wagman</a:t>
            </a:r>
            <a:r>
              <a:rPr lang="fr-CH" sz="1000" dirty="0"/>
              <a:t>, Allan S.. </a:t>
            </a:r>
            <a:r>
              <a:rPr lang="fr-CH" sz="1000" i="1" dirty="0" smtClean="0"/>
              <a:t>J. Am. </a:t>
            </a:r>
            <a:r>
              <a:rPr lang="fr-CH" sz="1000" i="1" dirty="0" err="1" smtClean="0"/>
              <a:t>Chem</a:t>
            </a:r>
            <a:r>
              <a:rPr lang="fr-CH" sz="1000" i="1" dirty="0" smtClean="0"/>
              <a:t>. Soc.</a:t>
            </a:r>
            <a:r>
              <a:rPr lang="fr-CH" sz="1000" dirty="0" smtClean="0"/>
              <a:t>  </a:t>
            </a:r>
            <a:r>
              <a:rPr lang="fr-CH" sz="1000" b="1" dirty="0" smtClean="0"/>
              <a:t>2000,  </a:t>
            </a:r>
            <a:r>
              <a:rPr lang="fr-CH" sz="1000" i="1" dirty="0" smtClean="0"/>
              <a:t>122</a:t>
            </a:r>
            <a:r>
              <a:rPr lang="fr-CH" sz="1000" b="1" dirty="0" smtClean="0"/>
              <a:t>,  </a:t>
            </a:r>
            <a:r>
              <a:rPr lang="fr-CH" sz="1000" dirty="0"/>
              <a:t>8453-8463</a:t>
            </a:r>
          </a:p>
          <a:p>
            <a:endParaRPr lang="fr-CH" sz="1000" dirty="0"/>
          </a:p>
          <a:p>
            <a:endParaRPr lang="fr-CH" sz="1000" dirty="0"/>
          </a:p>
        </p:txBody>
      </p:sp>
      <p:sp>
        <p:nvSpPr>
          <p:cNvPr id="9" name="Rectangle 8"/>
          <p:cNvSpPr/>
          <p:nvPr/>
        </p:nvSpPr>
        <p:spPr>
          <a:xfrm>
            <a:off x="1040693" y="4077072"/>
            <a:ext cx="74917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00" dirty="0" err="1"/>
              <a:t>Buu</a:t>
            </a:r>
            <a:r>
              <a:rPr lang="fr-CH" sz="1000" dirty="0"/>
              <a:t> Hue, B. T.; </a:t>
            </a:r>
            <a:r>
              <a:rPr lang="fr-CH" sz="1000" dirty="0" err="1"/>
              <a:t>Dijkink</a:t>
            </a:r>
            <a:r>
              <a:rPr lang="fr-CH" sz="1000" dirty="0"/>
              <a:t>, J.; Kuiper, S.; van </a:t>
            </a:r>
            <a:r>
              <a:rPr lang="fr-CH" sz="1000" dirty="0" err="1"/>
              <a:t>Schaik</a:t>
            </a:r>
            <a:r>
              <a:rPr lang="fr-CH" sz="1000" dirty="0"/>
              <a:t>, S.; van </a:t>
            </a:r>
            <a:r>
              <a:rPr lang="fr-CH" sz="1000" dirty="0" err="1"/>
              <a:t>Maarseveen</a:t>
            </a:r>
            <a:r>
              <a:rPr lang="fr-CH" sz="1000" dirty="0"/>
              <a:t>, J. H.; </a:t>
            </a:r>
            <a:r>
              <a:rPr lang="fr-CH" sz="1000" dirty="0" err="1"/>
              <a:t>Hiemstra</a:t>
            </a:r>
            <a:r>
              <a:rPr lang="fr-CH" sz="1000" dirty="0"/>
              <a:t>, </a:t>
            </a:r>
            <a:r>
              <a:rPr lang="fr-CH" sz="1000" dirty="0" smtClean="0"/>
              <a:t>H</a:t>
            </a:r>
            <a:r>
              <a:rPr lang="en-US" sz="1000" dirty="0"/>
              <a:t> </a:t>
            </a:r>
            <a:r>
              <a:rPr lang="en-US" sz="1000" i="1" dirty="0"/>
              <a:t>Eur. J. Org. Chem</a:t>
            </a:r>
            <a:r>
              <a:rPr lang="en-US" sz="1000" dirty="0"/>
              <a:t>.</a:t>
            </a:r>
            <a:r>
              <a:rPr lang="fr-CH" sz="1000" i="1" dirty="0" smtClean="0"/>
              <a:t> </a:t>
            </a:r>
            <a:r>
              <a:rPr lang="fr-CH" sz="1000" b="1" dirty="0"/>
              <a:t>2006</a:t>
            </a:r>
            <a:r>
              <a:rPr lang="fr-CH" sz="1000" b="1" dirty="0" smtClean="0"/>
              <a:t>,</a:t>
            </a:r>
            <a:r>
              <a:rPr lang="fr-CH" sz="1000" dirty="0" smtClean="0"/>
              <a:t> </a:t>
            </a:r>
            <a:r>
              <a:rPr lang="fr-CH" sz="1000" dirty="0"/>
              <a:t>127-137.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1923" y="1581050"/>
            <a:ext cx="894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Most common photochemical reaction, based on excitation to the reactive  long lived ππ* triplet (biradical) state</a:t>
            </a:r>
            <a:endParaRPr lang="en-US" sz="1400"/>
          </a:p>
        </p:txBody>
      </p:sp>
      <p:sp>
        <p:nvSpPr>
          <p:cNvPr id="12" name="ZoneTexte 11"/>
          <p:cNvSpPr txBox="1"/>
          <p:nvPr/>
        </p:nvSpPr>
        <p:spPr>
          <a:xfrm>
            <a:off x="2870764" y="1969418"/>
            <a:ext cx="3270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Photosensitivisation oft needed for ISC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427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5CB-B35D-4759-9807-2A37D66A404C}" type="slidenum">
              <a:rPr lang="fr-CH" smtClean="0"/>
              <a:t>9</a:t>
            </a:fld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2453912" y="1700808"/>
            <a:ext cx="4091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i="1" u="sng" dirty="0" smtClean="0"/>
              <a:t>Additives to </a:t>
            </a:r>
            <a:r>
              <a:rPr lang="en-US" sz="2000" i="1" u="sng" dirty="0" smtClean="0"/>
              <a:t>enhance</a:t>
            </a:r>
            <a:r>
              <a:rPr lang="fr-CH" sz="2000" i="1" u="sng" dirty="0" smtClean="0"/>
              <a:t> </a:t>
            </a:r>
            <a:r>
              <a:rPr lang="fr-CH" sz="2000" i="1" u="sng" dirty="0" err="1" smtClean="0"/>
              <a:t>diaselectivity</a:t>
            </a:r>
            <a:endParaRPr lang="fr-CH" sz="2000" i="1" u="sng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709786"/>
              </p:ext>
            </p:extLst>
          </p:nvPr>
        </p:nvGraphicFramePr>
        <p:xfrm>
          <a:off x="2453912" y="2348880"/>
          <a:ext cx="3914500" cy="247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CS ChemDraw Drawing" r:id="rId3" imgW="4603606" imgH="2910330" progId="ChemDraw.Document.6.0">
                  <p:embed/>
                </p:oleObj>
              </mc:Choice>
              <mc:Fallback>
                <p:oleObj name="CS ChemDraw Drawing" r:id="rId3" imgW="4603606" imgH="29103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3912" y="2348880"/>
                        <a:ext cx="3914500" cy="2474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re 1"/>
          <p:cNvSpPr txBox="1">
            <a:spLocks/>
          </p:cNvSpPr>
          <p:nvPr/>
        </p:nvSpPr>
        <p:spPr>
          <a:xfrm>
            <a:off x="1547664" y="332656"/>
            <a:ext cx="5791200" cy="6155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u="sng" smtClean="0"/>
              <a:t>2+2 cycloadditions </a:t>
            </a:r>
            <a:endParaRPr lang="fr-CH" u="sng" dirty="0"/>
          </a:p>
        </p:txBody>
      </p:sp>
      <p:sp>
        <p:nvSpPr>
          <p:cNvPr id="2" name="Rectangle 1"/>
          <p:cNvSpPr/>
          <p:nvPr/>
        </p:nvSpPr>
        <p:spPr>
          <a:xfrm>
            <a:off x="647076" y="4995506"/>
            <a:ext cx="7704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/>
              <a:t>Tsutsumi</a:t>
            </a:r>
            <a:r>
              <a:rPr lang="en-US" sz="1100" dirty="0"/>
              <a:t>, K.; Nakano, H.; </a:t>
            </a:r>
            <a:r>
              <a:rPr lang="en-US" sz="1100" dirty="0" err="1"/>
              <a:t>Furutani</a:t>
            </a:r>
            <a:r>
              <a:rPr lang="en-US" sz="1100" dirty="0"/>
              <a:t>, A.; </a:t>
            </a:r>
            <a:r>
              <a:rPr lang="en-US" sz="1100" dirty="0" err="1"/>
              <a:t>Endou</a:t>
            </a:r>
            <a:r>
              <a:rPr lang="en-US" sz="1100" dirty="0"/>
              <a:t>, K.; </a:t>
            </a:r>
            <a:r>
              <a:rPr lang="en-US" sz="1100" dirty="0" err="1"/>
              <a:t>Merpuge</a:t>
            </a:r>
            <a:r>
              <a:rPr lang="en-US" sz="1100" dirty="0"/>
              <a:t>, A.; </a:t>
            </a:r>
            <a:r>
              <a:rPr lang="en-US" sz="1100" dirty="0" err="1"/>
              <a:t>Shintani</a:t>
            </a:r>
            <a:r>
              <a:rPr lang="en-US" sz="1100" dirty="0"/>
              <a:t>, T.; Morimoto, T.; </a:t>
            </a:r>
            <a:r>
              <a:rPr lang="en-US" sz="1100" dirty="0" err="1"/>
              <a:t>Kakiuchi</a:t>
            </a:r>
            <a:r>
              <a:rPr lang="en-US" sz="1100" dirty="0"/>
              <a:t>, K., </a:t>
            </a:r>
            <a:r>
              <a:rPr lang="en-US" sz="1100" i="1" dirty="0" smtClean="0"/>
              <a:t>J. Org .</a:t>
            </a:r>
            <a:r>
              <a:rPr lang="en-US" sz="1100" i="1" dirty="0" err="1" smtClean="0"/>
              <a:t>Chem</a:t>
            </a:r>
            <a:r>
              <a:rPr lang="en-US" sz="1100" i="1" dirty="0" smtClean="0"/>
              <a:t> </a:t>
            </a:r>
            <a:r>
              <a:rPr lang="en-US" sz="1100" b="1" dirty="0"/>
              <a:t>2004,</a:t>
            </a:r>
            <a:r>
              <a:rPr lang="en-US" sz="1100" dirty="0"/>
              <a:t> </a:t>
            </a:r>
            <a:r>
              <a:rPr lang="en-US" sz="1100" i="1" dirty="0"/>
              <a:t>69</a:t>
            </a:r>
            <a:r>
              <a:rPr lang="en-US" sz="1100" dirty="0"/>
              <a:t> (3), 785-789.</a:t>
            </a:r>
          </a:p>
        </p:txBody>
      </p:sp>
    </p:spTree>
    <p:extLst>
      <p:ext uri="{BB962C8B-B14F-4D97-AF65-F5344CB8AC3E}">
        <p14:creationId xmlns:p14="http://schemas.microsoft.com/office/powerpoint/2010/main" val="9491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l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Élémentai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lnDef>
      <a:spPr>
        <a:ln w="381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3322</TotalTime>
  <Words>1568</Words>
  <Application>Microsoft Office PowerPoint</Application>
  <PresentationFormat>Affichage à l'écran (4:3)</PresentationFormat>
  <Paragraphs>209</Paragraphs>
  <Slides>27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Essentiel</vt:lpstr>
      <vt:lpstr>CS ChemDraw Drawing</vt:lpstr>
      <vt:lpstr>Enlightenment,  Radical Pathway towards  Complex Structures </vt:lpstr>
      <vt:lpstr>Layout</vt:lpstr>
      <vt:lpstr>primary Radicals</vt:lpstr>
      <vt:lpstr>A singular entity</vt:lpstr>
      <vt:lpstr>Photo-excitation pathways</vt:lpstr>
      <vt:lpstr>Exiplex</vt:lpstr>
      <vt:lpstr>Towards complex structures through radicals</vt:lpstr>
      <vt:lpstr>2+2 cycloadditions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Photo-rearangements</vt:lpstr>
      <vt:lpstr>Présentation PowerPoint</vt:lpstr>
      <vt:lpstr>Photo-fries rearangement</vt:lpstr>
      <vt:lpstr>Norrish-Yang reaction</vt:lpstr>
      <vt:lpstr>Norrish cleavage</vt:lpstr>
      <vt:lpstr>Photoextrusion</vt:lpstr>
      <vt:lpstr>Photooxydation</vt:lpstr>
      <vt:lpstr>Protecting groups</vt:lpstr>
      <vt:lpstr>Photochemical MCR</vt:lpstr>
      <vt:lpstr>Summary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Group Zhu</dc:creator>
  <cp:lastModifiedBy>Group Zhu</cp:lastModifiedBy>
  <cp:revision>120</cp:revision>
  <cp:lastPrinted>2011-06-02T12:45:03Z</cp:lastPrinted>
  <dcterms:created xsi:type="dcterms:W3CDTF">2011-05-16T08:20:10Z</dcterms:created>
  <dcterms:modified xsi:type="dcterms:W3CDTF">2011-06-06T17:14:52Z</dcterms:modified>
</cp:coreProperties>
</file>