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8" r:id="rId1"/>
  </p:sldMasterIdLst>
  <p:notesMasterIdLst>
    <p:notesMasterId r:id="rId44"/>
  </p:notesMasterIdLst>
  <p:sldIdLst>
    <p:sldId id="256" r:id="rId2"/>
    <p:sldId id="309" r:id="rId3"/>
    <p:sldId id="308" r:id="rId4"/>
    <p:sldId id="260" r:id="rId5"/>
    <p:sldId id="304" r:id="rId6"/>
    <p:sldId id="266" r:id="rId7"/>
    <p:sldId id="287" r:id="rId8"/>
    <p:sldId id="296" r:id="rId9"/>
    <p:sldId id="307" r:id="rId10"/>
    <p:sldId id="297" r:id="rId11"/>
    <p:sldId id="267" r:id="rId12"/>
    <p:sldId id="262" r:id="rId13"/>
    <p:sldId id="310" r:id="rId14"/>
    <p:sldId id="268" r:id="rId15"/>
    <p:sldId id="273" r:id="rId16"/>
    <p:sldId id="288" r:id="rId17"/>
    <p:sldId id="289" r:id="rId18"/>
    <p:sldId id="275" r:id="rId19"/>
    <p:sldId id="265" r:id="rId20"/>
    <p:sldId id="277" r:id="rId21"/>
    <p:sldId id="264" r:id="rId22"/>
    <p:sldId id="270" r:id="rId23"/>
    <p:sldId id="271" r:id="rId24"/>
    <p:sldId id="279" r:id="rId25"/>
    <p:sldId id="272" r:id="rId26"/>
    <p:sldId id="280" r:id="rId27"/>
    <p:sldId id="291" r:id="rId28"/>
    <p:sldId id="282" r:id="rId29"/>
    <p:sldId id="292" r:id="rId30"/>
    <p:sldId id="285" r:id="rId31"/>
    <p:sldId id="286" r:id="rId32"/>
    <p:sldId id="298" r:id="rId33"/>
    <p:sldId id="293" r:id="rId34"/>
    <p:sldId id="299" r:id="rId35"/>
    <p:sldId id="278" r:id="rId36"/>
    <p:sldId id="302" r:id="rId37"/>
    <p:sldId id="300" r:id="rId38"/>
    <p:sldId id="301" r:id="rId39"/>
    <p:sldId id="283" r:id="rId40"/>
    <p:sldId id="295" r:id="rId41"/>
    <p:sldId id="284" r:id="rId42"/>
    <p:sldId id="28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FE9"/>
    <a:srgbClr val="EA48C7"/>
    <a:srgbClr val="730D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5DB90-6580-4CFA-9EE1-ECD91B1A5382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6C54-5DD8-4906-959C-A0126A15A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6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6C54-5DD8-4906-959C-A0126A15A3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7441-57F7-4136-80EE-BF64DBAB240D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61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32DB-6599-438D-BBDF-A2D2E7894A92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3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6ABA-2178-4842-B61E-04145F5FE1E0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8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9DEC-C820-48EA-93D5-4F861D75FA9F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1AC8-12E0-43CF-9B29-3B22C3B0AB31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8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2C53-B99A-47A4-9511-83FE4C60A27E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70EF-2FDB-487A-B160-561CE860C8C8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385-20A1-4216-8C06-F048B5C3E5A0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6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CA7F-6FC7-4282-9EF3-FC609A76816E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F3380F-AAD0-4652-9B9D-693F79029AC3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6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7F6E-B7AB-4AAD-B1AF-0EF2639B3877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9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AF6086-6839-4E70-A9A5-1FCB7838FEDF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7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1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1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5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1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41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5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7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8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-455401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Major developments in Rh-catalyzed</a:t>
            </a:r>
            <a:r>
              <a:rPr lang="fr-CH" sz="4400" b="1" i="1" dirty="0" smtClean="0"/>
              <a:t> </a:t>
            </a:r>
            <a:r>
              <a:rPr lang="en-US" sz="4400" b="1" i="1" dirty="0" smtClean="0"/>
              <a:t>asymmetric</a:t>
            </a:r>
            <a:r>
              <a:rPr lang="fr-CH" sz="4400" b="1" i="1" dirty="0" smtClean="0"/>
              <a:t> 1,4-addition of </a:t>
            </a:r>
            <a:r>
              <a:rPr lang="fr-CH" sz="4400" b="1" i="1" dirty="0" err="1" smtClean="0"/>
              <a:t>boron</a:t>
            </a:r>
            <a:r>
              <a:rPr lang="fr-CH" sz="4400" b="1" i="1" dirty="0" smtClean="0"/>
              <a:t> </a:t>
            </a:r>
            <a:br>
              <a:rPr lang="fr-CH" sz="4400" b="1" i="1" dirty="0" smtClean="0"/>
            </a:br>
            <a:r>
              <a:rPr lang="fr-CH" sz="4400" b="1" i="1" dirty="0" err="1" smtClean="0"/>
              <a:t>species</a:t>
            </a:r>
            <a:r>
              <a:rPr lang="fr-CH" sz="4400" b="1" i="1" dirty="0" smtClean="0"/>
              <a:t> to </a:t>
            </a:r>
            <a:r>
              <a:rPr lang="fr-CH" sz="4400" b="1" i="1" dirty="0" err="1" smtClean="0"/>
              <a:t>enone</a:t>
            </a:r>
            <a:endParaRPr lang="en-US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862018"/>
            <a:ext cx="10058400" cy="1143000"/>
          </a:xfrm>
        </p:spPr>
        <p:txBody>
          <a:bodyPr/>
          <a:lstStyle/>
          <a:p>
            <a:endParaRPr lang="fr-CH" dirty="0" smtClean="0"/>
          </a:p>
          <a:p>
            <a:r>
              <a:rPr lang="fr-CH" dirty="0" smtClean="0"/>
              <a:t>By Raphaël </a:t>
            </a:r>
            <a:r>
              <a:rPr lang="fr-CH" dirty="0" err="1" smtClean="0"/>
              <a:t>Beltran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0733" y="3103635"/>
            <a:ext cx="9947718" cy="33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5540" y="4183334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37481"/>
              </p:ext>
            </p:extLst>
          </p:nvPr>
        </p:nvGraphicFramePr>
        <p:xfrm>
          <a:off x="7712075" y="4011085"/>
          <a:ext cx="34432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CS ChemDraw Drawing" r:id="rId3" imgW="3443881" imgH="1020814" progId="ChemDraw.Document.6.0">
                  <p:embed/>
                </p:oleObj>
              </mc:Choice>
              <mc:Fallback>
                <p:oleObj name="CS ChemDraw Drawing" r:id="rId3" imgW="3443881" imgH="10208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2075" y="4011085"/>
                        <a:ext cx="3443288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36821"/>
              </p:ext>
            </p:extLst>
          </p:nvPr>
        </p:nvGraphicFramePr>
        <p:xfrm>
          <a:off x="2137728" y="4352649"/>
          <a:ext cx="5037137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CS ChemDraw Drawing" r:id="rId5" imgW="5036372" imgH="246243" progId="ChemDraw.Document.6.0">
                  <p:embed/>
                </p:oleObj>
              </mc:Choice>
              <mc:Fallback>
                <p:oleObj name="CS ChemDraw Drawing" r:id="rId5" imgW="5036372" imgH="2462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7728" y="4352649"/>
                        <a:ext cx="5037137" cy="24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796540" y="3128508"/>
            <a:ext cx="6598920" cy="600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b="1" i="1" dirty="0" smtClean="0">
                <a:solidFill>
                  <a:schemeClr val="accent2"/>
                </a:solidFill>
              </a:rPr>
              <a:t>Group </a:t>
            </a:r>
            <a:r>
              <a:rPr lang="fr-CH" sz="2800" b="1" i="1" dirty="0" err="1" smtClean="0">
                <a:solidFill>
                  <a:schemeClr val="accent2"/>
                </a:solidFill>
              </a:rPr>
              <a:t>Seminar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CH" sz="4000" dirty="0" smtClean="0"/>
              <a:t>First 1,4 addition of </a:t>
            </a:r>
            <a:r>
              <a:rPr lang="fr-CH" sz="4000" dirty="0" err="1" smtClean="0"/>
              <a:t>boronic</a:t>
            </a:r>
            <a:r>
              <a:rPr lang="fr-CH" sz="4000" dirty="0" smtClean="0"/>
              <a:t> </a:t>
            </a:r>
            <a:r>
              <a:rPr lang="fr-CH" sz="4000" dirty="0" err="1" smtClean="0"/>
              <a:t>acid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999" y="1014312"/>
            <a:ext cx="11548533" cy="525948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1800" dirty="0" smtClean="0"/>
              <a:t> 1,4-addition </a:t>
            </a:r>
            <a:r>
              <a:rPr lang="en-US" sz="1800" dirty="0"/>
              <a:t>of </a:t>
            </a:r>
            <a:r>
              <a:rPr lang="en-US" sz="1800" dirty="0" smtClean="0"/>
              <a:t>aryl-</a:t>
            </a:r>
            <a:r>
              <a:rPr lang="en-US" sz="1800" dirty="0" err="1" smtClean="0"/>
              <a:t>boronic</a:t>
            </a:r>
            <a:r>
              <a:rPr lang="en-US" sz="1800" dirty="0" smtClean="0"/>
              <a:t> acids to </a:t>
            </a:r>
            <a:r>
              <a:rPr lang="el-GR" sz="1800" dirty="0" smtClean="0"/>
              <a:t>α</a:t>
            </a:r>
            <a:r>
              <a:rPr lang="en-US" sz="1800" dirty="0" smtClean="0"/>
              <a:t>,</a:t>
            </a:r>
            <a:r>
              <a:rPr lang="el-GR" sz="1800" dirty="0" smtClean="0"/>
              <a:t>β</a:t>
            </a:r>
            <a:r>
              <a:rPr lang="en-US" sz="1800" dirty="0" smtClean="0"/>
              <a:t>- </a:t>
            </a:r>
            <a:r>
              <a:rPr lang="en-US" sz="1800" dirty="0"/>
              <a:t>unsaturated ketones using a phosphine-rhodium complex as a catalyst system</a:t>
            </a:r>
            <a:r>
              <a:rPr lang="en-US" sz="1800" dirty="0" smtClean="0"/>
              <a:t>.</a:t>
            </a:r>
            <a:r>
              <a:rPr lang="fi-FI" dirty="0"/>
              <a:t> </a:t>
            </a:r>
            <a:r>
              <a:rPr lang="fi-FI" sz="1400" dirty="0"/>
              <a:t>Sakai, M.; Hayashi, H.; Miyaura, N</a:t>
            </a:r>
            <a:r>
              <a:rPr lang="fi-FI" sz="1400" i="1" dirty="0"/>
              <a:t>. Organometallics </a:t>
            </a:r>
            <a:r>
              <a:rPr lang="fi-FI" sz="1400" b="1" dirty="0"/>
              <a:t>1997</a:t>
            </a:r>
            <a:r>
              <a:rPr lang="fi-FI" sz="1400" dirty="0"/>
              <a:t>, </a:t>
            </a:r>
            <a:r>
              <a:rPr lang="fi-FI" sz="1400" i="1" dirty="0"/>
              <a:t>16</a:t>
            </a:r>
            <a:r>
              <a:rPr lang="fi-FI" sz="1400" dirty="0"/>
              <a:t>, 4229</a:t>
            </a:r>
            <a:r>
              <a:rPr lang="fi-FI" sz="1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 smtClean="0"/>
              <a:t>Suggesting that the reaction is accelerated upon the increase of the P-Rh-P angles: </a:t>
            </a:r>
            <a:r>
              <a:rPr lang="fi-FI" sz="1800" dirty="0">
                <a:solidFill>
                  <a:srgbClr val="FF0000"/>
                </a:solidFill>
              </a:rPr>
              <a:t>dppb</a:t>
            </a:r>
            <a:r>
              <a:rPr lang="fi-FI" sz="1800" dirty="0"/>
              <a:t>&gt;</a:t>
            </a:r>
            <a:r>
              <a:rPr lang="fi-FI" sz="1800" dirty="0">
                <a:solidFill>
                  <a:srgbClr val="EA48C7"/>
                </a:solidFill>
              </a:rPr>
              <a:t>dppp</a:t>
            </a:r>
            <a:r>
              <a:rPr lang="fi-FI" sz="1800" dirty="0"/>
              <a:t>&gt;</a:t>
            </a:r>
            <a:r>
              <a:rPr lang="fi-FI" sz="1800" dirty="0">
                <a:solidFill>
                  <a:srgbClr val="541FE9"/>
                </a:solidFill>
              </a:rPr>
              <a:t>dppe</a:t>
            </a:r>
            <a:endParaRPr lang="fi-FI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Electron-withdrawing &amp; -donating </a:t>
            </a:r>
            <a:r>
              <a:rPr lang="en-US" sz="1800" dirty="0"/>
              <a:t>groups: No difference.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22263" y="1982343"/>
          <a:ext cx="5229225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CS ChemDraw Drawing" r:id="rId3" imgW="5228575" imgH="2880002" progId="ChemDraw.Document.6.0">
                  <p:embed/>
                </p:oleObj>
              </mc:Choice>
              <mc:Fallback>
                <p:oleObj name="CS ChemDraw Drawing" r:id="rId3" imgW="5228575" imgH="28800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63" y="1982343"/>
                        <a:ext cx="5229225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620932" y="1733316"/>
          <a:ext cx="5308600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" name="CS ChemDraw Drawing" r:id="rId5" imgW="5307823" imgH="3469981" progId="ChemDraw.Document.6.0">
                  <p:embed/>
                </p:oleObj>
              </mc:Choice>
              <mc:Fallback>
                <p:oleObj name="CS ChemDraw Drawing" r:id="rId5" imgW="5307823" imgH="34699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0932" y="1733316"/>
                        <a:ext cx="5308600" cy="347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0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" y="-433071"/>
            <a:ext cx="12048067" cy="1450757"/>
          </a:xfrm>
        </p:spPr>
        <p:txBody>
          <a:bodyPr>
            <a:normAutofit/>
          </a:bodyPr>
          <a:lstStyle/>
          <a:p>
            <a:pPr algn="ctr"/>
            <a:r>
              <a:rPr lang="fr-CH" sz="4000" dirty="0"/>
              <a:t>First </a:t>
            </a:r>
            <a:r>
              <a:rPr lang="fr-CH" sz="4000" dirty="0" err="1" smtClean="0"/>
              <a:t>asymmetric</a:t>
            </a:r>
            <a:r>
              <a:rPr lang="fr-CH" sz="4000" dirty="0" smtClean="0"/>
              <a:t> 1,4-addition of </a:t>
            </a:r>
            <a:r>
              <a:rPr lang="fr-CH" sz="4000" dirty="0" err="1" smtClean="0"/>
              <a:t>boronic</a:t>
            </a:r>
            <a:r>
              <a:rPr lang="fr-CH" sz="4000" dirty="0" smtClean="0"/>
              <a:t> </a:t>
            </a:r>
            <a:r>
              <a:rPr lang="fr-CH" sz="4000" dirty="0" err="1" smtClean="0"/>
              <a:t>acid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3933" y="1014315"/>
            <a:ext cx="11938000" cy="485477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 What about the catalytic species?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76631"/>
              </p:ext>
            </p:extLst>
          </p:nvPr>
        </p:nvGraphicFramePr>
        <p:xfrm>
          <a:off x="6467475" y="3594100"/>
          <a:ext cx="47974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" name="CS ChemDraw Drawing" r:id="rId3" imgW="4797193" imgH="848409" progId="ChemDraw.Document.6.0">
                  <p:embed/>
                </p:oleObj>
              </mc:Choice>
              <mc:Fallback>
                <p:oleObj name="CS ChemDraw Drawing" r:id="rId3" imgW="4797193" imgH="8484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7475" y="3594100"/>
                        <a:ext cx="47974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580467"/>
              </p:ext>
            </p:extLst>
          </p:nvPr>
        </p:nvGraphicFramePr>
        <p:xfrm>
          <a:off x="5892265" y="4972246"/>
          <a:ext cx="571341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" name="CS ChemDraw Drawing" r:id="rId5" imgW="5713028" imgH="1124401" progId="ChemDraw.Document.6.0">
                  <p:embed/>
                </p:oleObj>
              </mc:Choice>
              <mc:Fallback>
                <p:oleObj name="CS ChemDraw Drawing" r:id="rId5" imgW="5713028" imgH="11244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2265" y="4972246"/>
                        <a:ext cx="5713412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11607"/>
              </p:ext>
            </p:extLst>
          </p:nvPr>
        </p:nvGraphicFramePr>
        <p:xfrm>
          <a:off x="3157538" y="1222375"/>
          <a:ext cx="570865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" name="CS ChemDraw Drawing" r:id="rId7" imgW="5708725" imgH="1438029" progId="ChemDraw.Document.6.0">
                  <p:embed/>
                </p:oleObj>
              </mc:Choice>
              <mc:Fallback>
                <p:oleObj name="CS ChemDraw Drawing" r:id="rId7" imgW="5708725" imgH="14380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57538" y="1222375"/>
                        <a:ext cx="5708650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263878"/>
              </p:ext>
            </p:extLst>
          </p:nvPr>
        </p:nvGraphicFramePr>
        <p:xfrm>
          <a:off x="754063" y="3624263"/>
          <a:ext cx="4206875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" name="CS ChemDraw Drawing" r:id="rId9" imgW="4207316" imgH="2102921" progId="ChemDraw.Document.6.0">
                  <p:embed/>
                </p:oleObj>
              </mc:Choice>
              <mc:Fallback>
                <p:oleObj name="CS ChemDraw Drawing" r:id="rId9" imgW="4207316" imgH="21029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4063" y="3624263"/>
                        <a:ext cx="4206875" cy="210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68773"/>
              </p:ext>
            </p:extLst>
          </p:nvPr>
        </p:nvGraphicFramePr>
        <p:xfrm>
          <a:off x="1026795" y="5774637"/>
          <a:ext cx="3752850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" name="CS ChemDraw Drawing" r:id="rId11" imgW="3753343" imgH="188535" progId="ChemDraw.Document.6.0">
                  <p:embed/>
                </p:oleObj>
              </mc:Choice>
              <mc:Fallback>
                <p:oleObj name="CS ChemDraw Drawing" r:id="rId11" imgW="3753343" imgH="1885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6795" y="5774637"/>
                        <a:ext cx="3752850" cy="18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9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-433067"/>
            <a:ext cx="11988800" cy="1450757"/>
          </a:xfrm>
        </p:spPr>
        <p:txBody>
          <a:bodyPr>
            <a:normAutofit/>
          </a:bodyPr>
          <a:lstStyle/>
          <a:p>
            <a:pPr algn="ctr"/>
            <a:r>
              <a:rPr lang="fr-CH" sz="4000" dirty="0"/>
              <a:t>First </a:t>
            </a:r>
            <a:r>
              <a:rPr lang="fr-CH" sz="4000" dirty="0" err="1" smtClean="0"/>
              <a:t>asymmetric</a:t>
            </a:r>
            <a:r>
              <a:rPr lang="fr-CH" sz="4000" dirty="0" smtClean="0"/>
              <a:t> 1,4-addition of </a:t>
            </a:r>
            <a:r>
              <a:rPr lang="fr-CH" sz="4000" dirty="0" err="1" smtClean="0"/>
              <a:t>boronic</a:t>
            </a:r>
            <a:r>
              <a:rPr lang="fr-CH" sz="4000" dirty="0" smtClean="0"/>
              <a:t> </a:t>
            </a:r>
            <a:r>
              <a:rPr lang="fr-CH" sz="4000" dirty="0" err="1" smtClean="0"/>
              <a:t>acid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266" y="1100667"/>
            <a:ext cx="11751733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Generation of Rh(</a:t>
            </a:r>
            <a:r>
              <a:rPr lang="en-US" sz="1800" dirty="0" err="1" smtClean="0"/>
              <a:t>acac</a:t>
            </a:r>
            <a:r>
              <a:rPr lang="en-US" sz="1800" dirty="0" smtClean="0"/>
              <a:t>)[(</a:t>
            </a:r>
            <a:r>
              <a:rPr lang="en-US" sz="1800" i="1" dirty="0" smtClean="0"/>
              <a:t>S</a:t>
            </a:r>
            <a:r>
              <a:rPr lang="en-US" sz="1800" dirty="0" smtClean="0"/>
              <a:t>)-</a:t>
            </a:r>
            <a:r>
              <a:rPr lang="en-US" sz="1800" dirty="0" err="1" smtClean="0"/>
              <a:t>binap</a:t>
            </a:r>
            <a:r>
              <a:rPr lang="en-US" sz="1800" dirty="0" smtClean="0"/>
              <a:t>]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High </a:t>
            </a:r>
            <a:r>
              <a:rPr lang="en-US" sz="1800" dirty="0"/>
              <a:t>reaction temperature (100 °C</a:t>
            </a:r>
            <a:r>
              <a:rPr lang="en-US" sz="1800" dirty="0" smtClean="0"/>
              <a:t>). </a:t>
            </a:r>
            <a:r>
              <a:rPr lang="en-US" sz="1800" dirty="0" smtClean="0">
                <a:solidFill>
                  <a:schemeClr val="tx1"/>
                </a:solidFill>
              </a:rPr>
              <a:t>Less than 60 °C &lt; 3% yield.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smtClean="0"/>
              <a:t>Mixture </a:t>
            </a:r>
            <a:r>
              <a:rPr lang="en-US" sz="1800" dirty="0"/>
              <a:t>of </a:t>
            </a:r>
            <a:r>
              <a:rPr lang="en-US" sz="1800" dirty="0" err="1"/>
              <a:t>dioxane</a:t>
            </a:r>
            <a:r>
              <a:rPr lang="en-US" sz="1800" dirty="0"/>
              <a:t> and water in a ratio of 10 to </a:t>
            </a:r>
            <a:r>
              <a:rPr lang="en-US" sz="1800" dirty="0" smtClean="0"/>
              <a:t>1.</a:t>
            </a:r>
            <a:endParaRPr lang="en-US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878186"/>
              </p:ext>
            </p:extLst>
          </p:nvPr>
        </p:nvGraphicFramePr>
        <p:xfrm>
          <a:off x="4095750" y="1416050"/>
          <a:ext cx="39163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" name="CS ChemDraw Drawing" r:id="rId3" imgW="3916501" imgH="1176016" progId="ChemDraw.Document.6.0">
                  <p:embed/>
                </p:oleObj>
              </mc:Choice>
              <mc:Fallback>
                <p:oleObj name="CS ChemDraw Drawing" r:id="rId3" imgW="3916501" imgH="11760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0" y="1416050"/>
                        <a:ext cx="3916363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88453"/>
              </p:ext>
            </p:extLst>
          </p:nvPr>
        </p:nvGraphicFramePr>
        <p:xfrm>
          <a:off x="9104946" y="1562999"/>
          <a:ext cx="24034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2" name="CS ChemDraw Drawing" r:id="rId5" imgW="2402900" imgH="894288" progId="ChemDraw.Document.6.0">
                  <p:embed/>
                </p:oleObj>
              </mc:Choice>
              <mc:Fallback>
                <p:oleObj name="CS ChemDraw Drawing" r:id="rId5" imgW="2402900" imgH="8942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04946" y="1562999"/>
                        <a:ext cx="2403475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34943"/>
              </p:ext>
            </p:extLst>
          </p:nvPr>
        </p:nvGraphicFramePr>
        <p:xfrm>
          <a:off x="8288338" y="3119438"/>
          <a:ext cx="22098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3" name="CS ChemDraw Drawing" r:id="rId7" imgW="2209621" imgH="1098236" progId="ChemDraw.Document.6.0">
                  <p:embed/>
                </p:oleObj>
              </mc:Choice>
              <mc:Fallback>
                <p:oleObj name="CS ChemDraw Drawing" r:id="rId7" imgW="2209621" imgH="10982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88338" y="3119438"/>
                        <a:ext cx="2209800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97515"/>
              </p:ext>
            </p:extLst>
          </p:nvPr>
        </p:nvGraphicFramePr>
        <p:xfrm>
          <a:off x="7050088" y="4743450"/>
          <a:ext cx="42751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" name="CS ChemDraw Drawing" r:id="rId9" imgW="4274372" imgH="1215802" progId="ChemDraw.Document.6.0">
                  <p:embed/>
                </p:oleObj>
              </mc:Choice>
              <mc:Fallback>
                <p:oleObj name="CS ChemDraw Drawing" r:id="rId9" imgW="4274372" imgH="12158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50088" y="4743450"/>
                        <a:ext cx="4275137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96128" y="5998464"/>
            <a:ext cx="6556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Takaya, Y.; Ogasawara, M.; Hayashi, T.; Sakai, M.; </a:t>
            </a:r>
            <a:r>
              <a:rPr lang="en-US" sz="1200" dirty="0" err="1"/>
              <a:t>Miyaura</a:t>
            </a:r>
            <a:r>
              <a:rPr lang="en-US" sz="1200" dirty="0"/>
              <a:t>, N. </a:t>
            </a:r>
            <a:r>
              <a:rPr lang="en-US" sz="1200" i="1" dirty="0"/>
              <a:t>J. Am. Chem. Soc. </a:t>
            </a:r>
            <a:r>
              <a:rPr lang="en-US" sz="1200" b="1" dirty="0"/>
              <a:t>1998</a:t>
            </a:r>
            <a:r>
              <a:rPr lang="en-US" sz="1200" dirty="0"/>
              <a:t>, </a:t>
            </a:r>
            <a:r>
              <a:rPr lang="en-US" sz="1200" i="1" dirty="0"/>
              <a:t>120</a:t>
            </a:r>
            <a:r>
              <a:rPr lang="en-US" sz="1200" dirty="0"/>
              <a:t>, 5579.</a:t>
            </a:r>
          </a:p>
        </p:txBody>
      </p:sp>
    </p:spTree>
    <p:extLst>
      <p:ext uri="{BB962C8B-B14F-4D97-AF65-F5344CB8AC3E}">
        <p14:creationId xmlns:p14="http://schemas.microsoft.com/office/powerpoint/2010/main" val="36257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-433067"/>
            <a:ext cx="11988800" cy="1450757"/>
          </a:xfrm>
        </p:spPr>
        <p:txBody>
          <a:bodyPr>
            <a:normAutofit/>
          </a:bodyPr>
          <a:lstStyle/>
          <a:p>
            <a:pPr algn="ctr"/>
            <a:r>
              <a:rPr lang="fr-CH" sz="4000" dirty="0"/>
              <a:t>First </a:t>
            </a:r>
            <a:r>
              <a:rPr lang="fr-CH" sz="4000" dirty="0" err="1" smtClean="0"/>
              <a:t>asymmetric</a:t>
            </a:r>
            <a:r>
              <a:rPr lang="fr-CH" sz="4000" dirty="0" smtClean="0"/>
              <a:t> 1,4-addition of </a:t>
            </a:r>
            <a:r>
              <a:rPr lang="fr-CH" sz="4000" dirty="0" err="1" smtClean="0"/>
              <a:t>boronic</a:t>
            </a:r>
            <a:r>
              <a:rPr lang="fr-CH" sz="4000" dirty="0" smtClean="0"/>
              <a:t> </a:t>
            </a:r>
            <a:r>
              <a:rPr lang="fr-CH" sz="4000" dirty="0" err="1" smtClean="0"/>
              <a:t>acid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266" y="1100667"/>
            <a:ext cx="11751733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Generation of Rh(</a:t>
            </a:r>
            <a:r>
              <a:rPr lang="en-US" sz="1800" dirty="0" err="1" smtClean="0"/>
              <a:t>acac</a:t>
            </a:r>
            <a:r>
              <a:rPr lang="en-US" sz="1800" dirty="0" smtClean="0"/>
              <a:t>)[(</a:t>
            </a:r>
            <a:r>
              <a:rPr lang="en-US" sz="1800" i="1" dirty="0" smtClean="0"/>
              <a:t>S</a:t>
            </a:r>
            <a:r>
              <a:rPr lang="en-US" sz="1800" dirty="0" smtClean="0"/>
              <a:t>)-</a:t>
            </a:r>
            <a:r>
              <a:rPr lang="en-US" sz="1800" dirty="0" err="1" smtClean="0"/>
              <a:t>binap</a:t>
            </a:r>
            <a:r>
              <a:rPr lang="en-US" sz="1800" dirty="0" smtClean="0"/>
              <a:t>]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High </a:t>
            </a:r>
            <a:r>
              <a:rPr lang="en-US" sz="1800" dirty="0"/>
              <a:t>reaction temperature (100 °C</a:t>
            </a:r>
            <a:r>
              <a:rPr lang="en-US" sz="1800" dirty="0" smtClean="0"/>
              <a:t>). </a:t>
            </a:r>
            <a:r>
              <a:rPr lang="en-US" sz="1800" dirty="0" smtClean="0">
                <a:solidFill>
                  <a:srgbClr val="FF0000"/>
                </a:solidFill>
              </a:rPr>
              <a:t>Less than 60 °C &lt; 3% yield.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smtClean="0"/>
              <a:t>Mixture </a:t>
            </a:r>
            <a:r>
              <a:rPr lang="en-US" sz="1800" dirty="0"/>
              <a:t>of </a:t>
            </a:r>
            <a:r>
              <a:rPr lang="en-US" sz="1800" dirty="0" err="1"/>
              <a:t>dioxane</a:t>
            </a:r>
            <a:r>
              <a:rPr lang="en-US" sz="1800" dirty="0"/>
              <a:t> and water in a ratio of 10 to </a:t>
            </a:r>
            <a:r>
              <a:rPr lang="en-US" sz="1800" dirty="0" smtClean="0"/>
              <a:t>1.</a:t>
            </a:r>
            <a:endParaRPr lang="en-US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878186"/>
              </p:ext>
            </p:extLst>
          </p:nvPr>
        </p:nvGraphicFramePr>
        <p:xfrm>
          <a:off x="4095750" y="1416050"/>
          <a:ext cx="39163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CS ChemDraw Drawing" r:id="rId3" imgW="3916501" imgH="1176016" progId="ChemDraw.Document.6.0">
                  <p:embed/>
                </p:oleObj>
              </mc:Choice>
              <mc:Fallback>
                <p:oleObj name="CS ChemDraw Drawing" r:id="rId3" imgW="3916501" imgH="11760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0" y="1416050"/>
                        <a:ext cx="3916363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888453"/>
              </p:ext>
            </p:extLst>
          </p:nvPr>
        </p:nvGraphicFramePr>
        <p:xfrm>
          <a:off x="9104946" y="1562999"/>
          <a:ext cx="24034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CS ChemDraw Drawing" r:id="rId5" imgW="2402900" imgH="894288" progId="ChemDraw.Document.6.0">
                  <p:embed/>
                </p:oleObj>
              </mc:Choice>
              <mc:Fallback>
                <p:oleObj name="CS ChemDraw Drawing" r:id="rId5" imgW="2402900" imgH="8942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04946" y="1562999"/>
                        <a:ext cx="2403475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34943"/>
              </p:ext>
            </p:extLst>
          </p:nvPr>
        </p:nvGraphicFramePr>
        <p:xfrm>
          <a:off x="8288338" y="3119438"/>
          <a:ext cx="22098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CS ChemDraw Drawing" r:id="rId7" imgW="2209621" imgH="1098236" progId="ChemDraw.Document.6.0">
                  <p:embed/>
                </p:oleObj>
              </mc:Choice>
              <mc:Fallback>
                <p:oleObj name="CS ChemDraw Drawing" r:id="rId7" imgW="2209621" imgH="10982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88338" y="3119438"/>
                        <a:ext cx="2209800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97515"/>
              </p:ext>
            </p:extLst>
          </p:nvPr>
        </p:nvGraphicFramePr>
        <p:xfrm>
          <a:off x="7050088" y="4743450"/>
          <a:ext cx="4275137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CS ChemDraw Drawing" r:id="rId9" imgW="4274372" imgH="1215802" progId="ChemDraw.Document.6.0">
                  <p:embed/>
                </p:oleObj>
              </mc:Choice>
              <mc:Fallback>
                <p:oleObj name="CS ChemDraw Drawing" r:id="rId9" imgW="4274372" imgH="12158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50088" y="4743450"/>
                        <a:ext cx="4275137" cy="121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96128" y="5998464"/>
            <a:ext cx="6556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Takaya, Y.; Ogasawara, M.; Hayashi, T.; Sakai, M.; </a:t>
            </a:r>
            <a:r>
              <a:rPr lang="en-US" sz="1200" dirty="0" err="1"/>
              <a:t>Miyaura</a:t>
            </a:r>
            <a:r>
              <a:rPr lang="en-US" sz="1200" dirty="0"/>
              <a:t>, N. </a:t>
            </a:r>
            <a:r>
              <a:rPr lang="en-US" sz="1200" i="1" dirty="0"/>
              <a:t>J. Am. Chem. Soc. </a:t>
            </a:r>
            <a:r>
              <a:rPr lang="en-US" sz="1200" b="1" dirty="0"/>
              <a:t>1998</a:t>
            </a:r>
            <a:r>
              <a:rPr lang="en-US" sz="1200" dirty="0"/>
              <a:t>, </a:t>
            </a:r>
            <a:r>
              <a:rPr lang="en-US" sz="1200" i="1" dirty="0"/>
              <a:t>120</a:t>
            </a:r>
            <a:r>
              <a:rPr lang="en-US" sz="1200" dirty="0"/>
              <a:t>, 5579.</a:t>
            </a:r>
          </a:p>
        </p:txBody>
      </p:sp>
    </p:spTree>
    <p:extLst>
      <p:ext uri="{BB962C8B-B14F-4D97-AF65-F5344CB8AC3E}">
        <p14:creationId xmlns:p14="http://schemas.microsoft.com/office/powerpoint/2010/main" val="1383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Mechanistic</a:t>
            </a:r>
            <a:r>
              <a:rPr lang="fr-CH" sz="4000" dirty="0" smtClean="0"/>
              <a:t> </a:t>
            </a:r>
            <a:r>
              <a:rPr lang="fr-CH" sz="4000" dirty="0" err="1" smtClean="0"/>
              <a:t>studies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" y="2277534"/>
            <a:ext cx="5785245" cy="403330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289685"/>
              </p:ext>
            </p:extLst>
          </p:nvPr>
        </p:nvGraphicFramePr>
        <p:xfrm>
          <a:off x="4459288" y="1220788"/>
          <a:ext cx="27305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" name="CS ChemDraw Drawing" r:id="rId4" imgW="2730291" imgH="668834" progId="ChemDraw.Document.6.0">
                  <p:embed/>
                </p:oleObj>
              </mc:Choice>
              <mc:Fallback>
                <p:oleObj name="CS ChemDraw Drawing" r:id="rId4" imgW="2730291" imgH="668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9288" y="1220788"/>
                        <a:ext cx="273050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6895" y="2421148"/>
            <a:ext cx="643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Three </a:t>
            </a:r>
            <a:r>
              <a:rPr lang="en-US" sz="1600" i="1" dirty="0" err="1" smtClean="0"/>
              <a:t>ddd</a:t>
            </a:r>
            <a:r>
              <a:rPr lang="en-US" sz="1600" i="1" dirty="0" smtClean="0"/>
              <a:t>, characteristic of square-planar Rh complex with 3 </a:t>
            </a:r>
            <a:r>
              <a:rPr lang="en-US" sz="1600" i="1" dirty="0" err="1" smtClean="0"/>
              <a:t>unequivalent</a:t>
            </a:r>
            <a:r>
              <a:rPr lang="en-US" sz="1600" i="1" dirty="0" smtClean="0"/>
              <a:t> phosphorus atoms 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6894" y="3309310"/>
            <a:ext cx="643510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Two new species in a ratio 2/1. One singlet at -4.5 ppm assignable to PPh</a:t>
            </a:r>
            <a:r>
              <a:rPr lang="en-US" sz="1050" i="1" dirty="0" smtClean="0"/>
              <a:t>3.</a:t>
            </a:r>
          </a:p>
          <a:p>
            <a:pPr algn="ctr"/>
            <a:r>
              <a:rPr lang="en-US" sz="1600" i="1" dirty="0" smtClean="0"/>
              <a:t>This isomers assigned to two </a:t>
            </a:r>
            <a:r>
              <a:rPr lang="en-US" sz="1600" i="1" dirty="0" err="1" smtClean="0"/>
              <a:t>diastereomeric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oxa</a:t>
            </a:r>
            <a:r>
              <a:rPr lang="en-US" sz="1600" i="1" dirty="0" smtClean="0"/>
              <a:t>-</a:t>
            </a:r>
            <a:r>
              <a:rPr lang="el-GR" sz="1600" i="1" dirty="0" smtClean="0"/>
              <a:t>π</a:t>
            </a:r>
            <a:r>
              <a:rPr lang="fr-CH" sz="1600" i="1" dirty="0" smtClean="0"/>
              <a:t>-</a:t>
            </a:r>
            <a:r>
              <a:rPr lang="fr-CH" sz="1600" i="1" dirty="0" err="1" smtClean="0"/>
              <a:t>allylrhodium</a:t>
            </a:r>
            <a:r>
              <a:rPr lang="fr-CH" sz="1600" i="1" dirty="0" smtClean="0"/>
              <a:t> complexes</a:t>
            </a:r>
            <a:endParaRPr lang="en-US" sz="1600" i="1" dirty="0" smtClean="0"/>
          </a:p>
          <a:p>
            <a:pPr algn="ctr"/>
            <a:endParaRPr lang="en-US" sz="1050" i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77014"/>
              </p:ext>
            </p:extLst>
          </p:nvPr>
        </p:nvGraphicFramePr>
        <p:xfrm>
          <a:off x="7028033" y="3143716"/>
          <a:ext cx="36274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" name="CS ChemDraw Drawing" r:id="rId6" imgW="3626761" imgH="840882" progId="ChemDraw.Document.6.0">
                  <p:embed/>
                </p:oleObj>
              </mc:Choice>
              <mc:Fallback>
                <p:oleObj name="CS ChemDraw Drawing" r:id="rId6" imgW="3626761" imgH="8408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8033" y="3143716"/>
                        <a:ext cx="3627437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56895" y="4196630"/>
            <a:ext cx="643510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i="1" dirty="0" err="1" smtClean="0"/>
              <a:t>Immediate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generation</a:t>
            </a:r>
            <a:r>
              <a:rPr lang="fr-CH" sz="1600" i="1" dirty="0" smtClean="0"/>
              <a:t> of a new rhodium </a:t>
            </a:r>
            <a:r>
              <a:rPr lang="fr-CH" sz="1600" i="1" dirty="0" err="1" smtClean="0"/>
              <a:t>species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assigned</a:t>
            </a:r>
            <a:r>
              <a:rPr lang="fr-CH" sz="1600" i="1" dirty="0" smtClean="0"/>
              <a:t> to </a:t>
            </a:r>
            <a:r>
              <a:rPr lang="fr-CH" sz="1600" i="1" dirty="0" err="1" smtClean="0"/>
              <a:t>be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hydroxorhodium</a:t>
            </a:r>
            <a:r>
              <a:rPr lang="fr-CH" sz="1600" i="1" dirty="0" smtClean="0"/>
              <a:t>. Nb, the singlet for free PPh</a:t>
            </a:r>
            <a:r>
              <a:rPr lang="fr-CH" sz="1050" i="1" dirty="0" smtClean="0"/>
              <a:t>3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stay</a:t>
            </a:r>
            <a:r>
              <a:rPr lang="fr-CH" sz="1600" i="1" dirty="0" smtClean="0"/>
              <a:t> at the </a:t>
            </a:r>
            <a:r>
              <a:rPr lang="fr-CH" sz="1600" i="1" dirty="0" err="1" smtClean="0"/>
              <a:t>same</a:t>
            </a:r>
            <a:r>
              <a:rPr lang="fr-CH" sz="1600" i="1" dirty="0" smtClean="0"/>
              <a:t> high </a:t>
            </a:r>
            <a:r>
              <a:rPr lang="fr-CH" sz="1600" i="1" dirty="0" err="1" smtClean="0"/>
              <a:t>field</a:t>
            </a:r>
            <a:endParaRPr lang="en-US" sz="1600" i="1" dirty="0" smtClean="0"/>
          </a:p>
          <a:p>
            <a:pPr algn="ctr"/>
            <a:endParaRPr lang="en-US" sz="1050" i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95114"/>
              </p:ext>
            </p:extLst>
          </p:nvPr>
        </p:nvGraphicFramePr>
        <p:xfrm>
          <a:off x="7100263" y="4288478"/>
          <a:ext cx="34829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" name="CS ChemDraw Drawing" r:id="rId8" imgW="3483685" imgH="423308" progId="ChemDraw.Document.6.0">
                  <p:embed/>
                </p:oleObj>
              </mc:Choice>
              <mc:Fallback>
                <p:oleObj name="CS ChemDraw Drawing" r:id="rId8" imgW="3483685" imgH="4233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0263" y="4288478"/>
                        <a:ext cx="348297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56893" y="5175798"/>
            <a:ext cx="6435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i="1" dirty="0" err="1" smtClean="0"/>
              <a:t>Transmetalation</a:t>
            </a:r>
            <a:r>
              <a:rPr lang="fr-CH" sz="1600" i="1" dirty="0" smtClean="0"/>
              <a:t> of a </a:t>
            </a:r>
            <a:r>
              <a:rPr lang="fr-CH" sz="1600" i="1" dirty="0" err="1" smtClean="0"/>
              <a:t>phenyl</a:t>
            </a:r>
            <a:r>
              <a:rPr lang="fr-CH" sz="1600" i="1" dirty="0" smtClean="0"/>
              <a:t> group </a:t>
            </a:r>
            <a:r>
              <a:rPr lang="fr-CH" sz="1600" i="1" dirty="0" err="1" smtClean="0"/>
              <a:t>from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boron</a:t>
            </a:r>
            <a:r>
              <a:rPr lang="fr-CH" sz="1600" i="1" dirty="0" smtClean="0"/>
              <a:t> to rhodium </a:t>
            </a:r>
            <a:r>
              <a:rPr lang="fr-CH" sz="1600" i="1" dirty="0" err="1" smtClean="0"/>
              <a:t>species</a:t>
            </a:r>
            <a:r>
              <a:rPr lang="fr-CH" sz="1600" i="1" dirty="0" smtClean="0"/>
              <a:t> 8. </a:t>
            </a:r>
            <a:r>
              <a:rPr lang="fr-CH" sz="1600" i="1" dirty="0" err="1" smtClean="0"/>
              <a:t>Quite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fast</a:t>
            </a:r>
            <a:r>
              <a:rPr lang="fr-CH" sz="1600" i="1" dirty="0" smtClean="0"/>
              <a:t> at 25 °C</a:t>
            </a:r>
          </a:p>
          <a:p>
            <a:pPr algn="ctr"/>
            <a:r>
              <a:rPr lang="fr-CH" sz="1600" i="1" dirty="0" smtClean="0"/>
              <a:t>PPh</a:t>
            </a:r>
            <a:r>
              <a:rPr lang="fr-CH" sz="1600" i="1" baseline="-25000" dirty="0" smtClean="0"/>
              <a:t>3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which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was</a:t>
            </a:r>
            <a:r>
              <a:rPr lang="fr-CH" sz="1600" i="1" dirty="0" smtClean="0"/>
              <a:t> free in </a:t>
            </a:r>
            <a:r>
              <a:rPr lang="fr-CH" sz="1600" i="1" dirty="0" err="1" smtClean="0"/>
              <a:t>step</a:t>
            </a:r>
            <a:r>
              <a:rPr lang="fr-CH" sz="1600" i="1" dirty="0" smtClean="0"/>
              <a:t> B &amp; C came back to the rhodium at the </a:t>
            </a:r>
            <a:r>
              <a:rPr lang="fr-CH" sz="1600" i="1" dirty="0" err="1" smtClean="0"/>
              <a:t>transmetalation</a:t>
            </a:r>
            <a:endParaRPr lang="en-US" sz="105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80479" y="1051127"/>
            <a:ext cx="573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T. Hayashi, </a:t>
            </a:r>
            <a:r>
              <a:rPr lang="en-US" sz="1200" i="1" dirty="0" smtClean="0"/>
              <a:t>J. Am. Chem. Soc</a:t>
            </a:r>
            <a:r>
              <a:rPr lang="en-US" sz="1200" dirty="0" smtClean="0"/>
              <a:t>., </a:t>
            </a:r>
            <a:r>
              <a:rPr lang="en-US" sz="1200" b="1" dirty="0" smtClean="0"/>
              <a:t>2002</a:t>
            </a:r>
            <a:r>
              <a:rPr lang="en-US" sz="1200" dirty="0" smtClean="0"/>
              <a:t>, </a:t>
            </a:r>
            <a:r>
              <a:rPr lang="en-US" sz="1200" i="1" dirty="0" smtClean="0"/>
              <a:t>124</a:t>
            </a:r>
            <a:r>
              <a:rPr lang="en-US" sz="1200" dirty="0" smtClean="0"/>
              <a:t>, 5052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84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5" grpId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Mechanistic</a:t>
            </a:r>
            <a:r>
              <a:rPr lang="fr-CH" sz="4000" dirty="0"/>
              <a:t> </a:t>
            </a:r>
            <a:r>
              <a:rPr lang="fr-CH" sz="4000" dirty="0" err="1"/>
              <a:t>studies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" y="2277534"/>
            <a:ext cx="5785245" cy="4033307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22765"/>
              </p:ext>
            </p:extLst>
          </p:nvPr>
        </p:nvGraphicFramePr>
        <p:xfrm>
          <a:off x="123825" y="1120775"/>
          <a:ext cx="40132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7" name="CS ChemDraw Drawing" r:id="rId4" imgW="4013678" imgH="1184976" progId="ChemDraw.Document.6.0">
                  <p:embed/>
                </p:oleObj>
              </mc:Choice>
              <mc:Fallback>
                <p:oleObj name="CS ChemDraw Drawing" r:id="rId4" imgW="4013678" imgH="11849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825" y="1120775"/>
                        <a:ext cx="4013200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6895" y="2448580"/>
            <a:ext cx="643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Three </a:t>
            </a:r>
            <a:r>
              <a:rPr lang="en-US" sz="1600" i="1" dirty="0" err="1" smtClean="0"/>
              <a:t>ddd</a:t>
            </a:r>
            <a:r>
              <a:rPr lang="en-US" sz="1600" i="1" dirty="0" smtClean="0"/>
              <a:t>, characteristic of square-planar Rh complex with 3 </a:t>
            </a:r>
            <a:r>
              <a:rPr lang="en-US" sz="1600" i="1" dirty="0" err="1" smtClean="0"/>
              <a:t>unequivalent</a:t>
            </a:r>
            <a:r>
              <a:rPr lang="en-US" sz="1600" i="1" dirty="0" smtClean="0"/>
              <a:t> phosphorus atoms 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6894" y="3419038"/>
            <a:ext cx="6435105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Two new species </a:t>
            </a:r>
            <a:r>
              <a:rPr lang="en-US" sz="1600" i="1" dirty="0" err="1" smtClean="0"/>
              <a:t>diastereomeric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oxa</a:t>
            </a:r>
            <a:r>
              <a:rPr lang="en-US" sz="1600" i="1" dirty="0" smtClean="0"/>
              <a:t>-</a:t>
            </a:r>
            <a:r>
              <a:rPr lang="el-GR" sz="1600" i="1" dirty="0" smtClean="0"/>
              <a:t>π</a:t>
            </a:r>
            <a:r>
              <a:rPr lang="fr-CH" sz="1600" i="1" dirty="0" smtClean="0"/>
              <a:t>-</a:t>
            </a:r>
            <a:r>
              <a:rPr lang="fr-CH" sz="1600" i="1" dirty="0" err="1" smtClean="0"/>
              <a:t>allylrhodium</a:t>
            </a:r>
            <a:r>
              <a:rPr lang="fr-CH" sz="1600" i="1" dirty="0" smtClean="0"/>
              <a:t> complexes</a:t>
            </a:r>
            <a:endParaRPr lang="en-US" sz="1600" i="1" dirty="0" smtClean="0"/>
          </a:p>
          <a:p>
            <a:pPr algn="ctr"/>
            <a:endParaRPr lang="en-US" sz="105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56895" y="4416086"/>
            <a:ext cx="6435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i="1" dirty="0" err="1" smtClean="0"/>
              <a:t>Immediate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generation</a:t>
            </a:r>
            <a:r>
              <a:rPr lang="fr-CH" sz="1600" i="1" dirty="0" smtClean="0"/>
              <a:t> of a new rhodium </a:t>
            </a:r>
            <a:r>
              <a:rPr lang="fr-CH" sz="1600" i="1" dirty="0" err="1" smtClean="0"/>
              <a:t>species</a:t>
            </a:r>
            <a:r>
              <a:rPr lang="fr-CH" sz="1600" i="1" dirty="0" smtClean="0"/>
              <a:t>: </a:t>
            </a:r>
            <a:r>
              <a:rPr lang="fr-CH" sz="1600" i="1" dirty="0" err="1" smtClean="0">
                <a:solidFill>
                  <a:srgbClr val="FF0000"/>
                </a:solidFill>
              </a:rPr>
              <a:t>hydroxorhodium</a:t>
            </a:r>
            <a:r>
              <a:rPr lang="fr-CH" sz="1600" i="1" dirty="0" smtClean="0"/>
              <a:t>. </a:t>
            </a:r>
            <a:endParaRPr lang="en-US" sz="105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56893" y="5294670"/>
            <a:ext cx="643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i="1" dirty="0" err="1" smtClean="0"/>
              <a:t>Transmetalation</a:t>
            </a:r>
            <a:r>
              <a:rPr lang="fr-CH" sz="1600" i="1" dirty="0" smtClean="0"/>
              <a:t> of a </a:t>
            </a:r>
            <a:r>
              <a:rPr lang="fr-CH" sz="1600" i="1" dirty="0" err="1" smtClean="0"/>
              <a:t>phenyl</a:t>
            </a:r>
            <a:r>
              <a:rPr lang="fr-CH" sz="1600" i="1" dirty="0" smtClean="0"/>
              <a:t> group to rhodium </a:t>
            </a:r>
            <a:r>
              <a:rPr lang="fr-CH" sz="1600" i="1" dirty="0" err="1" smtClean="0"/>
              <a:t>specie</a:t>
            </a:r>
            <a:r>
              <a:rPr lang="fr-CH" sz="1600" i="1" dirty="0" smtClean="0"/>
              <a:t>. </a:t>
            </a:r>
          </a:p>
          <a:p>
            <a:pPr algn="ctr"/>
            <a:r>
              <a:rPr lang="fr-CH" sz="1600" i="1" dirty="0" err="1" smtClean="0">
                <a:solidFill>
                  <a:srgbClr val="FF0000"/>
                </a:solidFill>
              </a:rPr>
              <a:t>Done</a:t>
            </a:r>
            <a:r>
              <a:rPr lang="fr-CH" sz="1600" i="1" dirty="0" smtClean="0">
                <a:solidFill>
                  <a:srgbClr val="FF0000"/>
                </a:solidFill>
              </a:rPr>
              <a:t> at 25 °C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37847"/>
              </p:ext>
            </p:extLst>
          </p:nvPr>
        </p:nvGraphicFramePr>
        <p:xfrm>
          <a:off x="4459288" y="1220788"/>
          <a:ext cx="27305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8" name="CS ChemDraw Drawing" r:id="rId6" imgW="2730291" imgH="668834" progId="ChemDraw.Document.6.0">
                  <p:embed/>
                </p:oleObj>
              </mc:Choice>
              <mc:Fallback>
                <p:oleObj name="CS ChemDraw Drawing" r:id="rId6" imgW="2730291" imgH="668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9288" y="1220788"/>
                        <a:ext cx="273050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80479" y="1051127"/>
            <a:ext cx="573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T. Hayashi, </a:t>
            </a:r>
            <a:r>
              <a:rPr lang="en-US" sz="1200" i="1" dirty="0" smtClean="0"/>
              <a:t>J. Am. Chem. Soc</a:t>
            </a:r>
            <a:r>
              <a:rPr lang="en-US" sz="1200" dirty="0" smtClean="0"/>
              <a:t>., </a:t>
            </a:r>
            <a:r>
              <a:rPr lang="en-US" sz="1200" b="1" dirty="0" smtClean="0"/>
              <a:t>2002</a:t>
            </a:r>
            <a:r>
              <a:rPr lang="en-US" sz="1200" dirty="0" smtClean="0"/>
              <a:t>, </a:t>
            </a:r>
            <a:r>
              <a:rPr lang="en-US" sz="1200" i="1" dirty="0" smtClean="0"/>
              <a:t>124</a:t>
            </a:r>
            <a:r>
              <a:rPr lang="en-US" sz="1200" dirty="0" smtClean="0"/>
              <a:t>, 5052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35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Mechanistic</a:t>
            </a:r>
            <a:r>
              <a:rPr lang="fr-CH" sz="4000" dirty="0"/>
              <a:t> </a:t>
            </a:r>
            <a:r>
              <a:rPr lang="fr-CH" sz="4000" dirty="0" err="1"/>
              <a:t>studies</a:t>
            </a:r>
            <a:endParaRPr lang="en-US" sz="4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" y="2277534"/>
            <a:ext cx="5785245" cy="403330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92981"/>
              </p:ext>
            </p:extLst>
          </p:nvPr>
        </p:nvGraphicFramePr>
        <p:xfrm>
          <a:off x="6175375" y="2968625"/>
          <a:ext cx="40767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2" name="CS ChemDraw Drawing" r:id="rId4" imgW="4076431" imgH="1203256" progId="ChemDraw.Document.6.0">
                  <p:embed/>
                </p:oleObj>
              </mc:Choice>
              <mc:Fallback>
                <p:oleObj name="CS ChemDraw Drawing" r:id="rId4" imgW="4076431" imgH="12032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5375" y="2968625"/>
                        <a:ext cx="4076700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91034"/>
              </p:ext>
            </p:extLst>
          </p:nvPr>
        </p:nvGraphicFramePr>
        <p:xfrm>
          <a:off x="6174740" y="4866844"/>
          <a:ext cx="39449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3" name="CS ChemDraw Drawing" r:id="rId6" imgW="3945188" imgH="851276" progId="ChemDraw.Document.6.0">
                  <p:embed/>
                </p:oleObj>
              </mc:Choice>
              <mc:Fallback>
                <p:oleObj name="CS ChemDraw Drawing" r:id="rId6" imgW="3945188" imgH="8512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4740" y="4866844"/>
                        <a:ext cx="3944937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37847"/>
              </p:ext>
            </p:extLst>
          </p:nvPr>
        </p:nvGraphicFramePr>
        <p:xfrm>
          <a:off x="4459288" y="1220788"/>
          <a:ext cx="27305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4" name="CS ChemDraw Drawing" r:id="rId8" imgW="2730291" imgH="668834" progId="ChemDraw.Document.6.0">
                  <p:embed/>
                </p:oleObj>
              </mc:Choice>
              <mc:Fallback>
                <p:oleObj name="CS ChemDraw Drawing" r:id="rId8" imgW="2730291" imgH="668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59288" y="1220788"/>
                        <a:ext cx="273050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80479" y="1051127"/>
            <a:ext cx="573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T. Hayashi, </a:t>
            </a:r>
            <a:r>
              <a:rPr lang="en-US" sz="1200" i="1" dirty="0" smtClean="0"/>
              <a:t>J. Am. Chem. Soc</a:t>
            </a:r>
            <a:r>
              <a:rPr lang="en-US" sz="1200" dirty="0" smtClean="0"/>
              <a:t>., </a:t>
            </a:r>
            <a:r>
              <a:rPr lang="en-US" sz="1200" b="1" dirty="0" smtClean="0"/>
              <a:t>2002</a:t>
            </a:r>
            <a:r>
              <a:rPr lang="en-US" sz="1200" dirty="0" smtClean="0"/>
              <a:t>, </a:t>
            </a:r>
            <a:r>
              <a:rPr lang="en-US" sz="1200" i="1" dirty="0" smtClean="0"/>
              <a:t>124</a:t>
            </a:r>
            <a:r>
              <a:rPr lang="en-US" sz="1200" dirty="0" smtClean="0"/>
              <a:t>, 5052</a:t>
            </a:r>
            <a:endParaRPr lang="en-US" sz="12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034307"/>
              </p:ext>
            </p:extLst>
          </p:nvPr>
        </p:nvGraphicFramePr>
        <p:xfrm>
          <a:off x="123825" y="1120775"/>
          <a:ext cx="40132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5" name="CS ChemDraw Drawing" r:id="rId10" imgW="4013678" imgH="1185335" progId="ChemDraw.Document.6.0">
                  <p:embed/>
                </p:oleObj>
              </mc:Choice>
              <mc:Fallback>
                <p:oleObj name="CS ChemDraw Drawing" r:id="rId10" imgW="4013678" imgH="11853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3825" y="1120775"/>
                        <a:ext cx="4013200" cy="11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0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Mechanistic</a:t>
            </a:r>
            <a:r>
              <a:rPr lang="fr-CH" sz="4000" dirty="0"/>
              <a:t> </a:t>
            </a:r>
            <a:r>
              <a:rPr lang="fr-CH" sz="4000" dirty="0" err="1"/>
              <a:t>studies</a:t>
            </a:r>
            <a:endParaRPr lang="en-US" sz="4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0" y="2277534"/>
            <a:ext cx="5785245" cy="4033307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404231"/>
              </p:ext>
            </p:extLst>
          </p:nvPr>
        </p:nvGraphicFramePr>
        <p:xfrm>
          <a:off x="6936846" y="3529805"/>
          <a:ext cx="40259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4" name="CS ChemDraw Drawing" r:id="rId4" imgW="4025870" imgH="1020456" progId="ChemDraw.Document.6.0">
                  <p:embed/>
                </p:oleObj>
              </mc:Choice>
              <mc:Fallback>
                <p:oleObj name="CS ChemDraw Drawing" r:id="rId4" imgW="4025870" imgH="1020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6846" y="3529805"/>
                        <a:ext cx="4025900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773862" y="3409418"/>
            <a:ext cx="4318000" cy="1193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37847"/>
              </p:ext>
            </p:extLst>
          </p:nvPr>
        </p:nvGraphicFramePr>
        <p:xfrm>
          <a:off x="4459288" y="1220788"/>
          <a:ext cx="27305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5" name="CS ChemDraw Drawing" r:id="rId6" imgW="2730291" imgH="668834" progId="ChemDraw.Document.6.0">
                  <p:embed/>
                </p:oleObj>
              </mc:Choice>
              <mc:Fallback>
                <p:oleObj name="CS ChemDraw Drawing" r:id="rId6" imgW="2730291" imgH="6688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9288" y="1220788"/>
                        <a:ext cx="273050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80479" y="1051127"/>
            <a:ext cx="573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T. Hayashi, </a:t>
            </a:r>
            <a:r>
              <a:rPr lang="en-US" sz="1200" i="1" dirty="0" smtClean="0"/>
              <a:t>J. Am. Chem. Soc</a:t>
            </a:r>
            <a:r>
              <a:rPr lang="en-US" sz="1200" dirty="0" smtClean="0"/>
              <a:t>., </a:t>
            </a:r>
            <a:r>
              <a:rPr lang="en-US" sz="1200" b="1" dirty="0" smtClean="0"/>
              <a:t>2002</a:t>
            </a:r>
            <a:r>
              <a:rPr lang="en-US" sz="1200" dirty="0" smtClean="0"/>
              <a:t>, </a:t>
            </a:r>
            <a:r>
              <a:rPr lang="en-US" sz="1200" i="1" dirty="0" smtClean="0"/>
              <a:t>124</a:t>
            </a:r>
            <a:r>
              <a:rPr lang="en-US" sz="1200" dirty="0" smtClean="0"/>
              <a:t>, 5052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7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38662"/>
              </p:ext>
            </p:extLst>
          </p:nvPr>
        </p:nvGraphicFramePr>
        <p:xfrm>
          <a:off x="1005650" y="1659467"/>
          <a:ext cx="9686925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0" name="CS ChemDraw Drawing" r:id="rId3" imgW="9686185" imgH="4181468" progId="ChemDraw.Document.6.0">
                  <p:embed/>
                </p:oleObj>
              </mc:Choice>
              <mc:Fallback>
                <p:oleObj name="CS ChemDraw Drawing" r:id="rId3" imgW="9686185" imgH="41814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650" y="1659467"/>
                        <a:ext cx="9686925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097280" y="-43305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Mechanistic</a:t>
            </a:r>
            <a:r>
              <a:rPr lang="fr-CH" sz="4000" dirty="0"/>
              <a:t> </a:t>
            </a:r>
            <a:r>
              <a:rPr lang="fr-CH" sz="4000" dirty="0" err="1"/>
              <a:t>studies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308096" y="6044184"/>
            <a:ext cx="573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M. </a:t>
            </a:r>
            <a:r>
              <a:rPr lang="en-US" sz="1200" dirty="0" err="1" smtClean="0"/>
              <a:t>Lautens</a:t>
            </a:r>
            <a:r>
              <a:rPr lang="en-US" sz="1200" dirty="0" smtClean="0"/>
              <a:t>, Chem. Rev., </a:t>
            </a:r>
            <a:r>
              <a:rPr lang="en-US" sz="1200" b="1" dirty="0" smtClean="0"/>
              <a:t>2003</a:t>
            </a:r>
            <a:r>
              <a:rPr lang="en-US" sz="1200" dirty="0" smtClean="0"/>
              <a:t>, </a:t>
            </a:r>
            <a:r>
              <a:rPr lang="en-US" sz="1200" i="1" dirty="0" smtClean="0"/>
              <a:t>103</a:t>
            </a:r>
            <a:r>
              <a:rPr lang="en-US" sz="1200" dirty="0" smtClean="0"/>
              <a:t>, 169</a:t>
            </a: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87451"/>
              </p:ext>
            </p:extLst>
          </p:nvPr>
        </p:nvGraphicFramePr>
        <p:xfrm>
          <a:off x="8508989" y="1110340"/>
          <a:ext cx="34432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name="CS ChemDraw Drawing" r:id="rId5" imgW="3443881" imgH="1019022" progId="ChemDraw.Document.6.0">
                  <p:embed/>
                </p:oleObj>
              </mc:Choice>
              <mc:Fallback>
                <p:oleObj name="CS ChemDraw Drawing" r:id="rId5" imgW="3443881" imgH="10190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8989" y="1110340"/>
                        <a:ext cx="3443288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04910"/>
              </p:ext>
            </p:extLst>
          </p:nvPr>
        </p:nvGraphicFramePr>
        <p:xfrm>
          <a:off x="123825" y="1120775"/>
          <a:ext cx="40132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name="CS ChemDraw Drawing" r:id="rId7" imgW="4013678" imgH="1185335" progId="ChemDraw.Document.6.0">
                  <p:embed/>
                </p:oleObj>
              </mc:Choice>
              <mc:Fallback>
                <p:oleObj name="CS ChemDraw Drawing" r:id="rId7" imgW="4013678" imgH="11853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825" y="1120775"/>
                        <a:ext cx="4013200" cy="11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3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136392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fr-CH" sz="4400" dirty="0" smtClean="0"/>
              <a:t>Evolution of Chiral Ligands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54833" y="1679888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81" y="1388101"/>
            <a:ext cx="9032412" cy="4699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2459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CH" sz="4000" dirty="0" err="1" smtClean="0"/>
              <a:t>Conjugated</a:t>
            </a:r>
            <a:r>
              <a:rPr lang="fr-CH" sz="4000" dirty="0" smtClean="0"/>
              <a:t> Addition </a:t>
            </a:r>
            <a:r>
              <a:rPr lang="fr-CH" sz="4000" dirty="0" err="1" smtClean="0"/>
              <a:t>Reactions</a:t>
            </a:r>
            <a:r>
              <a:rPr lang="fr-CH" sz="4000" dirty="0" smtClean="0"/>
              <a:t/>
            </a:r>
            <a:br>
              <a:rPr lang="fr-CH" sz="4000" dirty="0" smtClean="0"/>
            </a:br>
            <a:r>
              <a:rPr lang="fr-CH" sz="1800" b="1" i="1" dirty="0" err="1" smtClean="0">
                <a:solidFill>
                  <a:srgbClr val="00B050"/>
                </a:solidFill>
              </a:rPr>
              <a:t>extensively</a:t>
            </a:r>
            <a:r>
              <a:rPr lang="fr-CH" sz="1800" b="1" i="1" dirty="0" smtClean="0">
                <a:solidFill>
                  <a:srgbClr val="00B050"/>
                </a:solidFill>
              </a:rPr>
              <a:t> </a:t>
            </a:r>
            <a:r>
              <a:rPr lang="fr-CH" sz="1800" b="1" i="1" dirty="0" err="1" smtClean="0">
                <a:solidFill>
                  <a:srgbClr val="00B050"/>
                </a:solidFill>
              </a:rPr>
              <a:t>studied</a:t>
            </a:r>
            <a:r>
              <a:rPr lang="fr-CH" sz="1800" b="1" i="1" dirty="0">
                <a:solidFill>
                  <a:srgbClr val="00B050"/>
                </a:solidFill>
              </a:rPr>
              <a:t> </a:t>
            </a:r>
            <a:r>
              <a:rPr lang="fr-CH" sz="1800" b="1" i="1" dirty="0" err="1" smtClean="0">
                <a:solidFill>
                  <a:srgbClr val="00B050"/>
                </a:solidFill>
              </a:rPr>
              <a:t>using</a:t>
            </a:r>
            <a:r>
              <a:rPr lang="fr-CH" sz="1800" b="1" i="1" dirty="0" smtClean="0">
                <a:solidFill>
                  <a:srgbClr val="00B050"/>
                </a:solidFill>
              </a:rPr>
              <a:t> transition </a:t>
            </a:r>
            <a:r>
              <a:rPr lang="fr-CH" sz="1800" b="1" i="1" dirty="0" err="1" smtClean="0">
                <a:solidFill>
                  <a:srgbClr val="00B050"/>
                </a:solidFill>
              </a:rPr>
              <a:t>metals</a:t>
            </a:r>
            <a:endParaRPr lang="en-US" sz="1800" b="1" i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43CF-0241-4689-850B-4A607A0E87D4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52150" y="3921196"/>
            <a:ext cx="98298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52468" y="3028950"/>
            <a:ext cx="1943735" cy="324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63897" y="3028950"/>
            <a:ext cx="0" cy="89535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25208" y="3476625"/>
            <a:ext cx="2620" cy="4619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83821" y="3028950"/>
            <a:ext cx="4445" cy="4699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18304" y="3476625"/>
            <a:ext cx="982662" cy="476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577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Bisphosphine</a:t>
            </a:r>
            <a:r>
              <a:rPr lang="en-US" sz="4000" dirty="0" smtClean="0"/>
              <a:t> ligands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472" y="1097280"/>
            <a:ext cx="11503152" cy="47718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Based on chiral BINOL, play with </a:t>
            </a:r>
            <a:r>
              <a:rPr lang="en-US" dirty="0" err="1" smtClean="0"/>
              <a:t>atropisomeric</a:t>
            </a:r>
            <a:r>
              <a:rPr lang="en-US" dirty="0" smtClean="0"/>
              <a:t> (such as BINAP) to get high </a:t>
            </a:r>
            <a:r>
              <a:rPr lang="en-US" i="1" dirty="0" err="1" smtClean="0"/>
              <a:t>ee</a:t>
            </a:r>
            <a:r>
              <a:rPr lang="en-US" dirty="0" smtClean="0"/>
              <a:t> in 1,4-addition reactions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892567"/>
              </p:ext>
            </p:extLst>
          </p:nvPr>
        </p:nvGraphicFramePr>
        <p:xfrm>
          <a:off x="2084388" y="2717800"/>
          <a:ext cx="44481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" name="CS ChemDraw Drawing" r:id="rId3" imgW="4447928" imgH="3009396" progId="ChemDraw.Document.6.0">
                  <p:embed/>
                </p:oleObj>
              </mc:Choice>
              <mc:Fallback>
                <p:oleObj name="CS ChemDraw Drawing" r:id="rId3" imgW="4447928" imgH="30093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4388" y="2717800"/>
                        <a:ext cx="4448175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84259"/>
              </p:ext>
            </p:extLst>
          </p:nvPr>
        </p:nvGraphicFramePr>
        <p:xfrm>
          <a:off x="7957407" y="3205618"/>
          <a:ext cx="2624137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" name="CS ChemDraw Drawing" r:id="rId5" imgW="2623790" imgH="2034102" progId="ChemDraw.Document.6.0">
                  <p:embed/>
                </p:oleObj>
              </mc:Choice>
              <mc:Fallback>
                <p:oleObj name="CS ChemDraw Drawing" r:id="rId5" imgW="2623790" imgH="20341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57407" y="3205618"/>
                        <a:ext cx="2624137" cy="203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1690"/>
              </p:ext>
            </p:extLst>
          </p:nvPr>
        </p:nvGraphicFramePr>
        <p:xfrm>
          <a:off x="9282113" y="201613"/>
          <a:ext cx="23860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" name="CS ChemDraw Drawing" r:id="rId7" imgW="2386046" imgH="699301" progId="ChemDraw.Document.6.0">
                  <p:embed/>
                </p:oleObj>
              </mc:Choice>
              <mc:Fallback>
                <p:oleObj name="CS ChemDraw Drawing" r:id="rId7" imgW="2386046" imgH="699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82113" y="201613"/>
                        <a:ext cx="2386012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9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577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Bisphosphine</a:t>
            </a:r>
            <a:r>
              <a:rPr lang="en-US" sz="4000" dirty="0" smtClean="0"/>
              <a:t> ligands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472" y="1097280"/>
            <a:ext cx="11503152" cy="47718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450750"/>
              </p:ext>
            </p:extLst>
          </p:nvPr>
        </p:nvGraphicFramePr>
        <p:xfrm>
          <a:off x="250127" y="2338155"/>
          <a:ext cx="3571875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3" name="CS ChemDraw Drawing" r:id="rId3" imgW="3571897" imgH="2911902" progId="ChemDraw.Document.6.0">
                  <p:embed/>
                </p:oleObj>
              </mc:Choice>
              <mc:Fallback>
                <p:oleObj name="CS ChemDraw Drawing" r:id="rId3" imgW="3571897" imgH="29119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127" y="2338155"/>
                        <a:ext cx="3571875" cy="291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66224"/>
              </p:ext>
            </p:extLst>
          </p:nvPr>
        </p:nvGraphicFramePr>
        <p:xfrm>
          <a:off x="8164386" y="2334185"/>
          <a:ext cx="3944937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4" name="CS ChemDraw Drawing" r:id="rId5" imgW="3945188" imgH="2919788" progId="ChemDraw.Document.6.0">
                  <p:embed/>
                </p:oleObj>
              </mc:Choice>
              <mc:Fallback>
                <p:oleObj name="CS ChemDraw Drawing" r:id="rId5" imgW="3945188" imgH="29197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64386" y="2334185"/>
                        <a:ext cx="3944937" cy="291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351260"/>
              </p:ext>
            </p:extLst>
          </p:nvPr>
        </p:nvGraphicFramePr>
        <p:xfrm>
          <a:off x="4382960" y="2554055"/>
          <a:ext cx="3432175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5" name="CS ChemDraw Drawing" r:id="rId7" imgW="3431689" imgH="2695767" progId="ChemDraw.Document.6.0">
                  <p:embed/>
                </p:oleObj>
              </mc:Choice>
              <mc:Fallback>
                <p:oleObj name="CS ChemDraw Drawing" r:id="rId7" imgW="3431689" imgH="26957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2960" y="2554055"/>
                        <a:ext cx="3432175" cy="269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7652"/>
              </p:ext>
            </p:extLst>
          </p:nvPr>
        </p:nvGraphicFramePr>
        <p:xfrm>
          <a:off x="9282113" y="201613"/>
          <a:ext cx="23860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" name="CS ChemDraw Drawing" r:id="rId9" imgW="2386046" imgH="699301" progId="ChemDraw.Document.6.0">
                  <p:embed/>
                </p:oleObj>
              </mc:Choice>
              <mc:Fallback>
                <p:oleObj name="CS ChemDraw Drawing" r:id="rId9" imgW="2386046" imgH="699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82113" y="201613"/>
                        <a:ext cx="2386012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8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3775"/>
              </p:ext>
            </p:extLst>
          </p:nvPr>
        </p:nvGraphicFramePr>
        <p:xfrm>
          <a:off x="3596005" y="1954107"/>
          <a:ext cx="5060950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CS ChemDraw Drawing" r:id="rId3" imgW="5060756" imgH="3408689" progId="ChemDraw.Document.6.0">
                  <p:embed/>
                </p:oleObj>
              </mc:Choice>
              <mc:Fallback>
                <p:oleObj name="CS ChemDraw Drawing" r:id="rId3" imgW="5060756" imgH="34086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6005" y="1954107"/>
                        <a:ext cx="5060950" cy="340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97280" y="-43577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Bisphosphine</a:t>
            </a:r>
            <a:r>
              <a:rPr lang="en-US" sz="4000" dirty="0" smtClean="0"/>
              <a:t> ligands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1690"/>
              </p:ext>
            </p:extLst>
          </p:nvPr>
        </p:nvGraphicFramePr>
        <p:xfrm>
          <a:off x="9282113" y="201613"/>
          <a:ext cx="23860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name="CS ChemDraw Drawing" r:id="rId5" imgW="2386046" imgH="699301" progId="ChemDraw.Document.6.0">
                  <p:embed/>
                </p:oleObj>
              </mc:Choice>
              <mc:Fallback>
                <p:oleObj name="CS ChemDraw Drawing" r:id="rId5" imgW="2386046" imgH="699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2113" y="201613"/>
                        <a:ext cx="2386012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9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097280" y="-43577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Monodentate</a:t>
            </a:r>
            <a:r>
              <a:rPr lang="en-US" sz="4000" dirty="0" smtClean="0"/>
              <a:t> ligands</a:t>
            </a:r>
            <a:endParaRPr lang="en-US" sz="4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24119"/>
              </p:ext>
            </p:extLst>
          </p:nvPr>
        </p:nvGraphicFramePr>
        <p:xfrm>
          <a:off x="4075525" y="2106549"/>
          <a:ext cx="3890963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" name="CS ChemDraw Drawing" r:id="rId3" imgW="3890324" imgH="2873908" progId="ChemDraw.Document.6.0">
                  <p:embed/>
                </p:oleObj>
              </mc:Choice>
              <mc:Fallback>
                <p:oleObj name="CS ChemDraw Drawing" r:id="rId3" imgW="3890324" imgH="28739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5525" y="2106549"/>
                        <a:ext cx="3890963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3558"/>
              </p:ext>
            </p:extLst>
          </p:nvPr>
        </p:nvGraphicFramePr>
        <p:xfrm>
          <a:off x="210756" y="2176399"/>
          <a:ext cx="336550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8" name="CS ChemDraw Drawing" r:id="rId5" imgW="3366068" imgH="2804014" progId="ChemDraw.Document.6.0">
                  <p:embed/>
                </p:oleObj>
              </mc:Choice>
              <mc:Fallback>
                <p:oleObj name="CS ChemDraw Drawing" r:id="rId5" imgW="3366068" imgH="28040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756" y="2176399"/>
                        <a:ext cx="3365500" cy="280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317050"/>
              </p:ext>
            </p:extLst>
          </p:nvPr>
        </p:nvGraphicFramePr>
        <p:xfrm>
          <a:off x="8465757" y="2260537"/>
          <a:ext cx="3508375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9" name="CS ChemDraw Drawing" r:id="rId7" imgW="3507710" imgH="2720141" progId="ChemDraw.Document.6.0">
                  <p:embed/>
                </p:oleObj>
              </mc:Choice>
              <mc:Fallback>
                <p:oleObj name="CS ChemDraw Drawing" r:id="rId7" imgW="3507710" imgH="27201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5757" y="2260537"/>
                        <a:ext cx="3508375" cy="271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1690"/>
              </p:ext>
            </p:extLst>
          </p:nvPr>
        </p:nvGraphicFramePr>
        <p:xfrm>
          <a:off x="9282113" y="201613"/>
          <a:ext cx="23860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0" name="CS ChemDraw Drawing" r:id="rId9" imgW="2386046" imgH="699301" progId="ChemDraw.Document.6.0">
                  <p:embed/>
                </p:oleObj>
              </mc:Choice>
              <mc:Fallback>
                <p:oleObj name="CS ChemDraw Drawing" r:id="rId9" imgW="2386046" imgH="699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82113" y="201613"/>
                        <a:ext cx="2386012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145540" y="456827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New class of ligands? Why?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5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Chiral diene ligands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Importance of dienes as ligands.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58152"/>
              </p:ext>
            </p:extLst>
          </p:nvPr>
        </p:nvGraphicFramePr>
        <p:xfrm>
          <a:off x="4022248" y="1994218"/>
          <a:ext cx="4208463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CS ChemDraw Drawing" r:id="rId3" imgW="4208750" imgH="3347755" progId="ChemDraw.Document.6.0">
                  <p:embed/>
                </p:oleObj>
              </mc:Choice>
              <mc:Fallback>
                <p:oleObj name="CS ChemDraw Drawing" r:id="rId3" imgW="4208750" imgH="33477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2248" y="1994218"/>
                        <a:ext cx="4208463" cy="334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4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Chiral diene ligands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6329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econd major class of metal complex for asymmetric conjugated addition.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31546"/>
              </p:ext>
            </p:extLst>
          </p:nvPr>
        </p:nvGraphicFramePr>
        <p:xfrm>
          <a:off x="4026428" y="1862667"/>
          <a:ext cx="4079875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" name="CS ChemDraw Drawing" r:id="rId3" imgW="4079300" imgH="2337335" progId="ChemDraw.Document.6.0">
                  <p:embed/>
                </p:oleObj>
              </mc:Choice>
              <mc:Fallback>
                <p:oleObj name="CS ChemDraw Drawing" r:id="rId3" imgW="4079300" imgH="23373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6428" y="1862667"/>
                        <a:ext cx="4079875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020515"/>
              </p:ext>
            </p:extLst>
          </p:nvPr>
        </p:nvGraphicFramePr>
        <p:xfrm>
          <a:off x="4212167" y="4745144"/>
          <a:ext cx="4191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" name="CS ChemDraw Drawing" r:id="rId5" imgW="4190821" imgH="1124401" progId="ChemDraw.Document.6.0">
                  <p:embed/>
                </p:oleObj>
              </mc:Choice>
              <mc:Fallback>
                <p:oleObj name="CS ChemDraw Drawing" r:id="rId5" imgW="4190821" imgH="11244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2167" y="4745144"/>
                        <a:ext cx="41910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0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Chiral diene ligands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Range of chiral diene ligands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87444"/>
              </p:ext>
            </p:extLst>
          </p:nvPr>
        </p:nvGraphicFramePr>
        <p:xfrm>
          <a:off x="3488055" y="1690159"/>
          <a:ext cx="52768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" name="CS ChemDraw Drawing" r:id="rId3" imgW="5276984" imgH="1124043" progId="ChemDraw.Document.6.0">
                  <p:embed/>
                </p:oleObj>
              </mc:Choice>
              <mc:Fallback>
                <p:oleObj name="CS ChemDraw Drawing" r:id="rId3" imgW="5276984" imgH="11240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8055" y="1690159"/>
                        <a:ext cx="527685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521835"/>
              </p:ext>
            </p:extLst>
          </p:nvPr>
        </p:nvGraphicFramePr>
        <p:xfrm>
          <a:off x="4878916" y="3222626"/>
          <a:ext cx="23749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5" name="CS ChemDraw Drawing" r:id="rId5" imgW="2375647" imgH="1391075" progId="ChemDraw.Document.6.0">
                  <p:embed/>
                </p:oleObj>
              </mc:Choice>
              <mc:Fallback>
                <p:oleObj name="CS ChemDraw Drawing" r:id="rId5" imgW="2375647" imgH="1391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8916" y="3222626"/>
                        <a:ext cx="237490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81393"/>
              </p:ext>
            </p:extLst>
          </p:nvPr>
        </p:nvGraphicFramePr>
        <p:xfrm>
          <a:off x="4059766" y="5002634"/>
          <a:ext cx="4013200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6" name="CS ChemDraw Drawing" r:id="rId7" imgW="4013678" imgH="1252362" progId="ChemDraw.Document.6.0">
                  <p:embed/>
                </p:oleObj>
              </mc:Choice>
              <mc:Fallback>
                <p:oleObj name="CS ChemDraw Drawing" r:id="rId7" imgW="4013678" imgH="12523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9766" y="5002634"/>
                        <a:ext cx="4013200" cy="125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5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2459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CH" sz="4000" dirty="0" smtClean="0"/>
              <a:t>Table of contents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185333"/>
            <a:ext cx="10058400" cy="508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First non-asymmetric &amp; asymmetric 1,4 addition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Mechanistic</a:t>
            </a:r>
            <a:r>
              <a:rPr lang="fr-CH" dirty="0"/>
              <a:t> </a:t>
            </a:r>
            <a:r>
              <a:rPr lang="fr-CH" dirty="0" err="1" smtClean="0"/>
              <a:t>studies</a:t>
            </a:r>
            <a:endParaRPr lang="fr-CH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Evolution of chiral ligands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Application in total synthesis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43CF-0241-4689-850B-4A607A0E87D4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in total synthesis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Enantioselective approach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5086"/>
              </p:ext>
            </p:extLst>
          </p:nvPr>
        </p:nvGraphicFramePr>
        <p:xfrm>
          <a:off x="1221578" y="2286001"/>
          <a:ext cx="6878637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1" name="CS ChemDraw Drawing" r:id="rId3" imgW="6878798" imgH="2011162" progId="ChemDraw.Document.6.0">
                  <p:embed/>
                </p:oleObj>
              </mc:Choice>
              <mc:Fallback>
                <p:oleObj name="CS ChemDraw Drawing" r:id="rId3" imgW="6878798" imgH="20111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1578" y="2286001"/>
                        <a:ext cx="6878637" cy="201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38517"/>
              </p:ext>
            </p:extLst>
          </p:nvPr>
        </p:nvGraphicFramePr>
        <p:xfrm>
          <a:off x="3455988" y="4842934"/>
          <a:ext cx="59594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2" name="CS ChemDraw Drawing" r:id="rId5" imgW="5959736" imgH="1106121" progId="ChemDraw.Document.6.0">
                  <p:embed/>
                </p:oleObj>
              </mc:Choice>
              <mc:Fallback>
                <p:oleObj name="CS ChemDraw Drawing" r:id="rId5" imgW="5959736" imgH="11061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5988" y="4842934"/>
                        <a:ext cx="595947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849446"/>
              </p:ext>
            </p:extLst>
          </p:nvPr>
        </p:nvGraphicFramePr>
        <p:xfrm>
          <a:off x="9134076" y="1862667"/>
          <a:ext cx="15668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3" name="CS ChemDraw Drawing" r:id="rId7" imgW="1566313" imgH="1808290" progId="ChemDraw.Document.6.0">
                  <p:embed/>
                </p:oleObj>
              </mc:Choice>
              <mc:Fallback>
                <p:oleObj name="CS ChemDraw Drawing" r:id="rId7" imgW="1566313" imgH="1808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34076" y="1862667"/>
                        <a:ext cx="1566863" cy="180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1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in </a:t>
            </a:r>
            <a:r>
              <a:rPr lang="en-US" sz="4000" dirty="0" smtClean="0"/>
              <a:t>total synthesis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Enantioselective approach of (</a:t>
            </a:r>
            <a:r>
              <a:rPr lang="en-US" i="1" dirty="0" smtClean="0"/>
              <a:t>R</a:t>
            </a:r>
            <a:r>
              <a:rPr lang="en-US" dirty="0" smtClean="0"/>
              <a:t>)-</a:t>
            </a:r>
            <a:r>
              <a:rPr lang="en-US" dirty="0" err="1" smtClean="0"/>
              <a:t>Tolterodine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534410"/>
              </p:ext>
            </p:extLst>
          </p:nvPr>
        </p:nvGraphicFramePr>
        <p:xfrm>
          <a:off x="1193800" y="2443163"/>
          <a:ext cx="9440863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CS ChemDraw Drawing" r:id="rId3" imgW="9440911" imgH="2867815" progId="ChemDraw.Document.6.0">
                  <p:embed/>
                </p:oleObj>
              </mc:Choice>
              <mc:Fallback>
                <p:oleObj name="CS ChemDraw Drawing" r:id="rId3" imgW="9440911" imgH="28678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800" y="2443163"/>
                        <a:ext cx="9440863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2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9" y="348342"/>
            <a:ext cx="1148177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in total synthesis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Enantioselective approach for important intermediate in alkaloids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80585"/>
              </p:ext>
            </p:extLst>
          </p:nvPr>
        </p:nvGraphicFramePr>
        <p:xfrm>
          <a:off x="775230" y="2843212"/>
          <a:ext cx="10101262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CS ChemDraw Drawing" r:id="rId3" imgW="10100713" imgH="2212601" progId="ChemDraw.Document.6.0">
                  <p:embed/>
                </p:oleObj>
              </mc:Choice>
              <mc:Fallback>
                <p:oleObj name="CS ChemDraw Drawing" r:id="rId3" imgW="10100713" imgH="22126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230" y="2843212"/>
                        <a:ext cx="10101262" cy="221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8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168400"/>
            <a:ext cx="11269133" cy="47006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Developments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Racemic, first asymmetric, pre-catalyst/active species, mechanism, evolution of ligands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Many advantages to create a new carbon-carbon bond with this reaction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Very high </a:t>
            </a:r>
            <a:r>
              <a:rPr lang="en-US" dirty="0" err="1" smtClean="0"/>
              <a:t>enantioselectivity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Very good yield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Carried out in aqueous solvent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Variety of sp</a:t>
            </a:r>
            <a:r>
              <a:rPr lang="en-US" baseline="30000" dirty="0" smtClean="0"/>
              <a:t>2</a:t>
            </a:r>
            <a:r>
              <a:rPr lang="en-US" dirty="0" smtClean="0"/>
              <a:t> carbon group (aryl and alkenyl group) can be introduced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Various type of olefins ( ketone, esters, amide etc.)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84048" lvl="2" indent="0">
              <a:buNone/>
            </a:pPr>
            <a:endParaRPr lang="en-US" dirty="0" smtClean="0"/>
          </a:p>
          <a:p>
            <a:pPr marL="384048" lvl="2" indent="0"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07829"/>
              </p:ext>
            </p:extLst>
          </p:nvPr>
        </p:nvGraphicFramePr>
        <p:xfrm>
          <a:off x="4032514" y="3409421"/>
          <a:ext cx="41862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CS ChemDraw Drawing" r:id="rId3" imgW="4186159" imgH="781382" progId="ChemDraw.Document.6.0">
                  <p:embed/>
                </p:oleObj>
              </mc:Choice>
              <mc:Fallback>
                <p:oleObj name="CS ChemDraw Drawing" r:id="rId3" imgW="4186159" imgH="7813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514" y="3409421"/>
                        <a:ext cx="4186237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73629"/>
              </p:ext>
            </p:extLst>
          </p:nvPr>
        </p:nvGraphicFramePr>
        <p:xfrm>
          <a:off x="3060700" y="5010150"/>
          <a:ext cx="5918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CS ChemDraw Drawing" r:id="rId5" imgW="5918857" imgH="726542" progId="ChemDraw.Document.6.0">
                  <p:embed/>
                </p:oleObj>
              </mc:Choice>
              <mc:Fallback>
                <p:oleObj name="CS ChemDraw Drawing" r:id="rId5" imgW="5918857" imgH="726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0700" y="5010150"/>
                        <a:ext cx="5918200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6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8322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Thank</a:t>
            </a:r>
            <a:r>
              <a:rPr lang="fr-CH" sz="4400" b="1" i="1" dirty="0" smtClean="0"/>
              <a:t> </a:t>
            </a:r>
            <a:r>
              <a:rPr lang="fr-CH" sz="4400" b="1" i="1" dirty="0" err="1" smtClean="0"/>
              <a:t>you</a:t>
            </a:r>
            <a:r>
              <a:rPr lang="fr-CH" sz="4400" b="1" i="1" dirty="0" smtClean="0"/>
              <a:t>!</a:t>
            </a:r>
            <a:endParaRPr lang="en-US" sz="44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0733" y="3742267"/>
            <a:ext cx="9947718" cy="33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5540" y="4183334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8322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fr-CH" sz="4400" b="1" i="1" dirty="0" smtClean="0"/>
              <a:t>Questions?</a:t>
            </a:r>
            <a:endParaRPr lang="en-US" sz="4400" b="1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0733" y="3742267"/>
            <a:ext cx="9947718" cy="33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5540" y="4183334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Model with phosphine ligands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Diene: steric difference, space discrimination around the central metal.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Phosphine: Conformation differentiation.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13275"/>
              </p:ext>
            </p:extLst>
          </p:nvPr>
        </p:nvGraphicFramePr>
        <p:xfrm>
          <a:off x="3929063" y="2838979"/>
          <a:ext cx="8389937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CS ChemDraw Drawing" r:id="rId3" imgW="8390606" imgH="2901507" progId="ChemDraw.Document.6.0">
                  <p:embed/>
                </p:oleObj>
              </mc:Choice>
              <mc:Fallback>
                <p:oleObj name="CS ChemDraw Drawing" r:id="rId3" imgW="8390606" imgH="29015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9063" y="2838979"/>
                        <a:ext cx="8389937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6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Chiral diene ligands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6329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Chirality is controlled by the size of the substituents attached to the double bond.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60010"/>
              </p:ext>
            </p:extLst>
          </p:nvPr>
        </p:nvGraphicFramePr>
        <p:xfrm>
          <a:off x="3788304" y="2286001"/>
          <a:ext cx="3006725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" name="CS ChemDraw Drawing" r:id="rId3" imgW="3006404" imgH="1392509" progId="ChemDraw.Document.6.0">
                  <p:embed/>
                </p:oleObj>
              </mc:Choice>
              <mc:Fallback>
                <p:oleObj name="CS ChemDraw Drawing" r:id="rId3" imgW="3006404" imgH="13925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8304" y="2286001"/>
                        <a:ext cx="3006725" cy="139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24405"/>
              </p:ext>
            </p:extLst>
          </p:nvPr>
        </p:nvGraphicFramePr>
        <p:xfrm>
          <a:off x="7486121" y="2286001"/>
          <a:ext cx="15192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" name="CS ChemDraw Drawing" r:id="rId5" imgW="1518980" imgH="1311503" progId="ChemDraw.Document.6.0">
                  <p:embed/>
                </p:oleObj>
              </mc:Choice>
              <mc:Fallback>
                <p:oleObj name="CS ChemDraw Drawing" r:id="rId5" imgW="1518980" imgH="13115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86121" y="2286001"/>
                        <a:ext cx="1519237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77927"/>
              </p:ext>
            </p:extLst>
          </p:nvPr>
        </p:nvGraphicFramePr>
        <p:xfrm>
          <a:off x="3788304" y="4217988"/>
          <a:ext cx="3025775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" name="CS ChemDraw Drawing" r:id="rId7" imgW="3025050" imgH="1416882" progId="ChemDraw.Document.6.0">
                  <p:embed/>
                </p:oleObj>
              </mc:Choice>
              <mc:Fallback>
                <p:oleObj name="CS ChemDraw Drawing" r:id="rId7" imgW="3025050" imgH="14168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8304" y="4217988"/>
                        <a:ext cx="3025775" cy="141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37715"/>
              </p:ext>
            </p:extLst>
          </p:nvPr>
        </p:nvGraphicFramePr>
        <p:xfrm>
          <a:off x="7497763" y="4217988"/>
          <a:ext cx="1414462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" name="CS ChemDraw Drawing" r:id="rId9" imgW="1413913" imgH="1416882" progId="ChemDraw.Document.6.0">
                  <p:embed/>
                </p:oleObj>
              </mc:Choice>
              <mc:Fallback>
                <p:oleObj name="CS ChemDraw Drawing" r:id="rId9" imgW="1413913" imgH="14168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97763" y="4217988"/>
                        <a:ext cx="1414462" cy="141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11465" y="5965009"/>
            <a:ext cx="3621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T. Hayashi, </a:t>
            </a:r>
            <a:r>
              <a:rPr lang="en-US" sz="1400" i="1" dirty="0"/>
              <a:t>J. Am. Chem. Soc.</a:t>
            </a:r>
            <a:r>
              <a:rPr lang="en-US" sz="1400" dirty="0"/>
              <a:t>, </a:t>
            </a:r>
            <a:r>
              <a:rPr lang="en-US" sz="1400" b="1" dirty="0"/>
              <a:t>2003</a:t>
            </a:r>
            <a:r>
              <a:rPr lang="en-US" sz="1400" dirty="0"/>
              <a:t>, </a:t>
            </a:r>
            <a:r>
              <a:rPr lang="en-US" sz="1400" i="1" dirty="0"/>
              <a:t>125</a:t>
            </a:r>
            <a:r>
              <a:rPr lang="en-US" sz="1400" dirty="0"/>
              <a:t>, 11508</a:t>
            </a:r>
          </a:p>
        </p:txBody>
      </p:sp>
    </p:spTree>
    <p:extLst>
      <p:ext uri="{BB962C8B-B14F-4D97-AF65-F5344CB8AC3E}">
        <p14:creationId xmlns:p14="http://schemas.microsoft.com/office/powerpoint/2010/main" val="40819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Boron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22141"/>
              </p:ext>
            </p:extLst>
          </p:nvPr>
        </p:nvGraphicFramePr>
        <p:xfrm>
          <a:off x="3037205" y="1875895"/>
          <a:ext cx="617855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4" name="CS ChemDraw Drawing" r:id="rId3" imgW="6179192" imgH="3521595" progId="ChemDraw.Document.6.0">
                  <p:embed/>
                </p:oleObj>
              </mc:Choice>
              <mc:Fallback>
                <p:oleObj name="CS ChemDraw Drawing" r:id="rId3" imgW="6179192" imgH="35215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7205" y="1875895"/>
                        <a:ext cx="6178550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8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Chiral diene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630169"/>
              </p:ext>
            </p:extLst>
          </p:nvPr>
        </p:nvGraphicFramePr>
        <p:xfrm>
          <a:off x="2969153" y="2292614"/>
          <a:ext cx="6194425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CS ChemDraw Drawing" r:id="rId3" imgW="6194612" imgH="2688240" progId="ChemDraw.Document.6.0">
                  <p:embed/>
                </p:oleObj>
              </mc:Choice>
              <mc:Fallback>
                <p:oleObj name="CS ChemDraw Drawing" r:id="rId3" imgW="6194612" imgH="2688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9153" y="2292614"/>
                        <a:ext cx="6194425" cy="2687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9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Phosphoramidites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52174"/>
              </p:ext>
            </p:extLst>
          </p:nvPr>
        </p:nvGraphicFramePr>
        <p:xfrm>
          <a:off x="3077527" y="2917824"/>
          <a:ext cx="61944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CS ChemDraw Drawing" r:id="rId3" imgW="6194612" imgH="1031209" progId="ChemDraw.Document.6.0">
                  <p:embed/>
                </p:oleObj>
              </mc:Choice>
              <mc:Fallback>
                <p:oleObj name="CS ChemDraw Drawing" r:id="rId3" imgW="6194612" imgH="1031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7527" y="2917824"/>
                        <a:ext cx="6194425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4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in total synthesis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Enantioselective approach for the synthesis of (-)-</a:t>
            </a:r>
            <a:r>
              <a:rPr lang="en-US" dirty="0" err="1" smtClean="0"/>
              <a:t>indatraline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816017"/>
              </p:ext>
            </p:extLst>
          </p:nvPr>
        </p:nvGraphicFramePr>
        <p:xfrm>
          <a:off x="1716616" y="2782888"/>
          <a:ext cx="8699500" cy="261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CS ChemDraw Drawing" r:id="rId3" imgW="8700068" imgH="2611894" progId="ChemDraw.Document.6.0">
                  <p:embed/>
                </p:oleObj>
              </mc:Choice>
              <mc:Fallback>
                <p:oleObj name="CS ChemDraw Drawing" r:id="rId3" imgW="8700068" imgH="26118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6616" y="2782888"/>
                        <a:ext cx="8699500" cy="261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0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2459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CH" sz="4000" dirty="0" smtClean="0"/>
              <a:t>Table of contents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185333"/>
            <a:ext cx="10058400" cy="508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First non-asymmetric &amp; asymmetric 1,4 addition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Mechanistic</a:t>
            </a:r>
            <a:r>
              <a:rPr lang="fr-CH" dirty="0"/>
              <a:t> </a:t>
            </a:r>
            <a:r>
              <a:rPr lang="fr-CH" dirty="0" err="1" smtClean="0"/>
              <a:t>studies</a:t>
            </a:r>
            <a:endParaRPr lang="fr-CH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Evolution of chiral ligands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Application in total synthesis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43CF-0241-4689-850B-4A607A0E87D4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6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in </a:t>
            </a:r>
            <a:r>
              <a:rPr lang="en-US" sz="4000" dirty="0" smtClean="0"/>
              <a:t>domino process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Enantioselective approach for synthesis of </a:t>
            </a:r>
            <a:r>
              <a:rPr lang="en-US" dirty="0" err="1" smtClean="0"/>
              <a:t>dihydroquinolinones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00989"/>
              </p:ext>
            </p:extLst>
          </p:nvPr>
        </p:nvGraphicFramePr>
        <p:xfrm>
          <a:off x="3132328" y="2736850"/>
          <a:ext cx="9440863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name="CS ChemDraw Drawing" r:id="rId3" imgW="9440911" imgH="2425868" progId="ChemDraw.Document.6.0">
                  <p:embed/>
                </p:oleObj>
              </mc:Choice>
              <mc:Fallback>
                <p:oleObj name="CS ChemDraw Drawing" r:id="rId3" imgW="9440911" imgH="24258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2328" y="2736850"/>
                        <a:ext cx="9440863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3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in total synthesis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Enantioselective approach for the synthesis of (-)-</a:t>
            </a:r>
            <a:r>
              <a:rPr lang="en-US" dirty="0" err="1" smtClean="0"/>
              <a:t>ecklonialactone</a:t>
            </a:r>
            <a:r>
              <a:rPr lang="en-US" dirty="0" smtClean="0"/>
              <a:t> 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714069"/>
              </p:ext>
            </p:extLst>
          </p:nvPr>
        </p:nvGraphicFramePr>
        <p:xfrm>
          <a:off x="1648354" y="2706687"/>
          <a:ext cx="8609012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CS ChemDraw Drawing" r:id="rId4" imgW="8608628" imgH="2486802" progId="ChemDraw.Document.6.0">
                  <p:embed/>
                </p:oleObj>
              </mc:Choice>
              <mc:Fallback>
                <p:oleObj name="CS ChemDraw Drawing" r:id="rId4" imgW="8608628" imgH="24868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8354" y="2706687"/>
                        <a:ext cx="8609012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6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Application in total synthesis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933" y="1236133"/>
            <a:ext cx="11336867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Diastereoselective</a:t>
            </a:r>
            <a:r>
              <a:rPr lang="en-US" dirty="0" smtClean="0"/>
              <a:t> approach with the 1</a:t>
            </a:r>
            <a:r>
              <a:rPr lang="en-US" baseline="30000" dirty="0" smtClean="0"/>
              <a:t>st</a:t>
            </a:r>
            <a:r>
              <a:rPr lang="en-US" dirty="0"/>
              <a:t> total synthesis of </a:t>
            </a:r>
            <a:r>
              <a:rPr lang="en-US" dirty="0" smtClean="0"/>
              <a:t>(−)-</a:t>
            </a:r>
            <a:r>
              <a:rPr lang="en-US" dirty="0" err="1" smtClean="0"/>
              <a:t>Isoschizogamine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98467"/>
              </p:ext>
            </p:extLst>
          </p:nvPr>
        </p:nvGraphicFramePr>
        <p:xfrm>
          <a:off x="1871397" y="2609850"/>
          <a:ext cx="8389938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CS ChemDraw Drawing" r:id="rId3" imgW="8390606" imgH="2680355" progId="ChemDraw.Document.6.0">
                  <p:embed/>
                </p:oleObj>
              </mc:Choice>
              <mc:Fallback>
                <p:oleObj name="CS ChemDraw Drawing" r:id="rId3" imgW="8390606" imgH="26803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397" y="2609850"/>
                        <a:ext cx="8389938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1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-43306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Origins</a:t>
            </a:r>
            <a:r>
              <a:rPr lang="fr-CH" sz="4000" dirty="0" smtClean="0"/>
              <a:t> of </a:t>
            </a:r>
            <a:r>
              <a:rPr lang="en-US" sz="4000" dirty="0" smtClean="0"/>
              <a:t>conjugated</a:t>
            </a:r>
            <a:r>
              <a:rPr lang="fr-CH" sz="4000" dirty="0" smtClean="0"/>
              <a:t> addition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109133"/>
            <a:ext cx="10058400" cy="5181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</a:t>
            </a:r>
            <a:r>
              <a:rPr lang="en-US" sz="1800" dirty="0"/>
              <a:t>F</a:t>
            </a:r>
            <a:r>
              <a:rPr lang="en-US" sz="1800" dirty="0" smtClean="0"/>
              <a:t>irst example of carbon nucleophile adding to an electron-deficient double bond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 Michael systematically investigated the reaction of stabilized anions with </a:t>
            </a:r>
            <a:r>
              <a:rPr lang="el-GR" sz="1800" dirty="0" smtClean="0"/>
              <a:t>α</a:t>
            </a:r>
            <a:r>
              <a:rPr lang="fr-CH" sz="1800" dirty="0" smtClean="0"/>
              <a:t>,</a:t>
            </a:r>
            <a:r>
              <a:rPr lang="el-GR" sz="1800" dirty="0" smtClean="0"/>
              <a:t>β</a:t>
            </a:r>
            <a:r>
              <a:rPr lang="fr-CH" sz="1800" dirty="0" smtClean="0"/>
              <a:t>-</a:t>
            </a:r>
            <a:r>
              <a:rPr lang="fr-CH" sz="1800" dirty="0" err="1" smtClean="0"/>
              <a:t>unsaturated</a:t>
            </a:r>
            <a:r>
              <a:rPr lang="fr-CH" sz="1800" dirty="0" smtClean="0"/>
              <a:t> </a:t>
            </a:r>
            <a:r>
              <a:rPr lang="fr-CH" sz="1800" dirty="0" err="1" smtClean="0"/>
              <a:t>systems</a:t>
            </a:r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75086"/>
              </p:ext>
            </p:extLst>
          </p:nvPr>
        </p:nvGraphicFramePr>
        <p:xfrm>
          <a:off x="3683000" y="2108204"/>
          <a:ext cx="4418013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CS ChemDraw Drawing" r:id="rId3" imgW="4417448" imgH="1403261" progId="ChemDraw.Document.6.0">
                  <p:embed/>
                </p:oleObj>
              </mc:Choice>
              <mc:Fallback>
                <p:oleObj name="CS ChemDraw Drawing" r:id="rId3" imgW="4417448" imgH="14032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3000" y="2108204"/>
                        <a:ext cx="4418013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50666"/>
              </p:ext>
            </p:extLst>
          </p:nvPr>
        </p:nvGraphicFramePr>
        <p:xfrm>
          <a:off x="3765549" y="4747689"/>
          <a:ext cx="425291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CS ChemDraw Drawing" r:id="rId5" imgW="4252856" imgH="1508282" progId="ChemDraw.Document.6.0">
                  <p:embed/>
                </p:oleObj>
              </mc:Choice>
              <mc:Fallback>
                <p:oleObj name="CS ChemDraw Drawing" r:id="rId5" imgW="4252856" imgH="15082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5549" y="4747689"/>
                        <a:ext cx="4252913" cy="150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1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1145540" y="1327570"/>
            <a:ext cx="9961880" cy="516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-43305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Origins</a:t>
            </a:r>
            <a:r>
              <a:rPr lang="fr-CH" sz="4000" dirty="0" smtClean="0"/>
              <a:t> of </a:t>
            </a:r>
            <a:r>
              <a:rPr lang="en-US" sz="4000" dirty="0" smtClean="0"/>
              <a:t>conjugated</a:t>
            </a:r>
            <a:r>
              <a:rPr lang="fr-CH" sz="4000" dirty="0" smtClean="0"/>
              <a:t> addition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134533"/>
            <a:ext cx="10058400" cy="4734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</a:t>
            </a:r>
            <a:r>
              <a:rPr lang="en-US" sz="1800" dirty="0" smtClean="0"/>
              <a:t>irst conjugated addition to </a:t>
            </a:r>
            <a:r>
              <a:rPr lang="en-US" sz="1800" dirty="0" err="1" smtClean="0"/>
              <a:t>enone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Beginning of a vast number of studies with organometallic reagents.</a:t>
            </a:r>
            <a:endParaRPr lang="en-US" sz="1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7966"/>
              </p:ext>
            </p:extLst>
          </p:nvPr>
        </p:nvGraphicFramePr>
        <p:xfrm>
          <a:off x="3132138" y="2330450"/>
          <a:ext cx="5926137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CS ChemDraw Drawing" r:id="rId3" imgW="5926746" imgH="2195755" progId="ChemDraw.Document.6.0">
                  <p:embed/>
                </p:oleObj>
              </mc:Choice>
              <mc:Fallback>
                <p:oleObj name="CS ChemDraw Drawing" r:id="rId3" imgW="5926746" imgH="21957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2138" y="2330450"/>
                        <a:ext cx="5926137" cy="219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281821"/>
              </p:ext>
            </p:extLst>
          </p:nvPr>
        </p:nvGraphicFramePr>
        <p:xfrm>
          <a:off x="5070475" y="3690938"/>
          <a:ext cx="40052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CS ChemDraw Drawing" r:id="rId5" imgW="4004713" imgH="459868" progId="ChemDraw.Document.6.0">
                  <p:embed/>
                </p:oleObj>
              </mc:Choice>
              <mc:Fallback>
                <p:oleObj name="CS ChemDraw Drawing" r:id="rId5" imgW="4004713" imgH="4598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0475" y="3690938"/>
                        <a:ext cx="4005263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7826" y="1701801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-433065"/>
            <a:ext cx="10625667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First enantioselective 1,4-addition using Rh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7667"/>
            <a:ext cx="11286067" cy="492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l-GR" dirty="0" smtClean="0"/>
              <a:t>α</a:t>
            </a:r>
            <a:r>
              <a:rPr lang="fr-CH" dirty="0" smtClean="0"/>
              <a:t>-</a:t>
            </a:r>
            <a:r>
              <a:rPr lang="fr-CH" dirty="0" err="1" smtClean="0"/>
              <a:t>cyano</a:t>
            </a:r>
            <a:r>
              <a:rPr lang="fr-CH" dirty="0" smtClean="0"/>
              <a:t> carboxylate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vinyl</a:t>
            </a:r>
            <a:r>
              <a:rPr lang="fr-CH" dirty="0" smtClean="0"/>
              <a:t> </a:t>
            </a:r>
            <a:r>
              <a:rPr lang="fr-CH" dirty="0" err="1" smtClean="0"/>
              <a:t>ketone</a:t>
            </a:r>
            <a:r>
              <a:rPr lang="fr-CH" dirty="0" smtClean="0"/>
              <a:t> or </a:t>
            </a:r>
            <a:r>
              <a:rPr lang="fr-CH" dirty="0" err="1" smtClean="0"/>
              <a:t>acrolein</a:t>
            </a:r>
            <a:endParaRPr lang="fr-CH" dirty="0" smtClean="0"/>
          </a:p>
          <a:p>
            <a:pPr>
              <a:buFont typeface="Wingdings" panose="05000000000000000000" pitchFamily="2" charset="2"/>
              <a:buChar char="Ø"/>
            </a:pPr>
            <a:endParaRPr lang="fr-CH" dirty="0"/>
          </a:p>
          <a:p>
            <a:pPr>
              <a:buFont typeface="Wingdings" panose="05000000000000000000" pitchFamily="2" charset="2"/>
              <a:buChar char="Ø"/>
            </a:pPr>
            <a:endParaRPr lang="fr-CH" dirty="0" smtClean="0"/>
          </a:p>
          <a:p>
            <a:pPr>
              <a:buFont typeface="Wingdings" panose="05000000000000000000" pitchFamily="2" charset="2"/>
              <a:buChar char="Ø"/>
            </a:pPr>
            <a:endParaRPr lang="fr-CH" dirty="0"/>
          </a:p>
          <a:p>
            <a:pPr>
              <a:buFont typeface="Wingdings" panose="05000000000000000000" pitchFamily="2" charset="2"/>
              <a:buChar char="Ø"/>
            </a:pPr>
            <a:endParaRPr lang="fr-CH" dirty="0" smtClean="0"/>
          </a:p>
          <a:p>
            <a:pPr>
              <a:buFont typeface="Wingdings" panose="05000000000000000000" pitchFamily="2" charset="2"/>
              <a:buChar char="Ø"/>
            </a:pPr>
            <a:endParaRPr lang="fr-CH" dirty="0"/>
          </a:p>
          <a:p>
            <a:pPr>
              <a:buFont typeface="Wingdings" panose="05000000000000000000" pitchFamily="2" charset="2"/>
              <a:buChar char="Ø"/>
            </a:pPr>
            <a:endParaRPr lang="fr-CH" dirty="0" smtClean="0"/>
          </a:p>
          <a:p>
            <a:pPr>
              <a:buFont typeface="Wingdings" panose="05000000000000000000" pitchFamily="2" charset="2"/>
              <a:buChar char="Ø"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CH" dirty="0" smtClean="0"/>
              <a:t>TRAP ligand </a:t>
            </a:r>
            <a:r>
              <a:rPr lang="fr-CH" dirty="0" err="1" smtClean="0"/>
              <a:t>designed</a:t>
            </a:r>
            <a:r>
              <a:rPr lang="fr-CH" dirty="0" smtClean="0"/>
              <a:t> by the </a:t>
            </a:r>
            <a:r>
              <a:rPr lang="fr-CH" dirty="0" err="1" smtClean="0"/>
              <a:t>same</a:t>
            </a:r>
            <a:r>
              <a:rPr lang="fr-CH" dirty="0" smtClean="0"/>
              <a:t> group. </a:t>
            </a:r>
            <a:r>
              <a:rPr lang="fr-CH" dirty="0" err="1" smtClean="0"/>
              <a:t>Both</a:t>
            </a:r>
            <a:r>
              <a:rPr lang="fr-CH" dirty="0" smtClean="0"/>
              <a:t> </a:t>
            </a:r>
            <a:r>
              <a:rPr lang="fr-CH" dirty="0" err="1" smtClean="0"/>
              <a:t>planar</a:t>
            </a:r>
            <a:r>
              <a:rPr lang="fr-CH" dirty="0" smtClean="0"/>
              <a:t> </a:t>
            </a:r>
            <a:r>
              <a:rPr lang="fr-CH" dirty="0" err="1" smtClean="0"/>
              <a:t>chiralities</a:t>
            </a:r>
            <a:r>
              <a:rPr lang="fr-CH" dirty="0" smtClean="0"/>
              <a:t> &amp; </a:t>
            </a:r>
            <a:r>
              <a:rPr lang="fr-CH" dirty="0" err="1" smtClean="0"/>
              <a:t>stereogenic</a:t>
            </a:r>
            <a:r>
              <a:rPr lang="fr-CH" dirty="0" smtClean="0"/>
              <a:t> </a:t>
            </a:r>
            <a:r>
              <a:rPr lang="fr-CH" dirty="0" err="1" smtClean="0"/>
              <a:t>centers</a:t>
            </a:r>
            <a:r>
              <a:rPr lang="fr-CH" dirty="0" smtClean="0"/>
              <a:t>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299015"/>
              </p:ext>
            </p:extLst>
          </p:nvPr>
        </p:nvGraphicFramePr>
        <p:xfrm>
          <a:off x="3366030" y="2267376"/>
          <a:ext cx="5272087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CS ChemDraw Drawing" r:id="rId3" imgW="5272681" imgH="3190762" progId="ChemDraw.Document.6.0">
                  <p:embed/>
                </p:oleObj>
              </mc:Choice>
              <mc:Fallback>
                <p:oleObj name="CS ChemDraw Drawing" r:id="rId3" imgW="5272681" imgH="31907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6030" y="2267376"/>
                        <a:ext cx="5272087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9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9"/>
            <a:ext cx="10058400" cy="1450757"/>
          </a:xfrm>
        </p:spPr>
        <p:txBody>
          <a:bodyPr/>
          <a:lstStyle/>
          <a:p>
            <a:pPr algn="ctr"/>
            <a:r>
              <a:rPr lang="fr-CH" sz="4000" dirty="0" smtClean="0"/>
              <a:t>First 1,4 addition of </a:t>
            </a:r>
            <a:r>
              <a:rPr lang="fr-CH" sz="4000" dirty="0" err="1" smtClean="0"/>
              <a:t>boronic</a:t>
            </a:r>
            <a:r>
              <a:rPr lang="fr-CH" sz="4000" dirty="0" smtClean="0"/>
              <a:t> </a:t>
            </a:r>
            <a:r>
              <a:rPr lang="fr-CH" sz="4000" dirty="0" err="1" smtClean="0"/>
              <a:t>acid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999" y="1014312"/>
            <a:ext cx="11548533" cy="525948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1800" dirty="0" smtClean="0"/>
              <a:t> 1,4-addition </a:t>
            </a:r>
            <a:r>
              <a:rPr lang="en-US" sz="1800" dirty="0"/>
              <a:t>of </a:t>
            </a:r>
            <a:r>
              <a:rPr lang="en-US" sz="1800" dirty="0" smtClean="0"/>
              <a:t>aryl-</a:t>
            </a:r>
            <a:r>
              <a:rPr lang="en-US" sz="1800" dirty="0" err="1" smtClean="0"/>
              <a:t>boronic</a:t>
            </a:r>
            <a:r>
              <a:rPr lang="en-US" sz="1800" dirty="0" smtClean="0"/>
              <a:t> acids to </a:t>
            </a:r>
            <a:r>
              <a:rPr lang="el-GR" sz="1800" dirty="0" smtClean="0"/>
              <a:t>α</a:t>
            </a:r>
            <a:r>
              <a:rPr lang="en-US" sz="1800" dirty="0" smtClean="0"/>
              <a:t>,</a:t>
            </a:r>
            <a:r>
              <a:rPr lang="el-GR" sz="1800" dirty="0" smtClean="0"/>
              <a:t>β</a:t>
            </a:r>
            <a:r>
              <a:rPr lang="en-US" sz="1800" dirty="0" smtClean="0"/>
              <a:t>- </a:t>
            </a:r>
            <a:r>
              <a:rPr lang="en-US" sz="1800" dirty="0"/>
              <a:t>unsaturated ketones using a phosphine-rhodium complex as a catalyst system</a:t>
            </a:r>
            <a:r>
              <a:rPr lang="en-US" sz="1800" dirty="0" smtClean="0"/>
              <a:t>.</a:t>
            </a:r>
            <a:r>
              <a:rPr lang="fi-FI" dirty="0"/>
              <a:t> </a:t>
            </a:r>
            <a:r>
              <a:rPr lang="fi-FI" sz="1400" dirty="0"/>
              <a:t>Sakai, M.; Hayashi, H.; Miyaura, N</a:t>
            </a:r>
            <a:r>
              <a:rPr lang="fi-FI" sz="1400" i="1" dirty="0"/>
              <a:t>. Organometallics </a:t>
            </a:r>
            <a:r>
              <a:rPr lang="fi-FI" sz="1400" b="1" dirty="0"/>
              <a:t>1997</a:t>
            </a:r>
            <a:r>
              <a:rPr lang="fi-FI" sz="1400" dirty="0"/>
              <a:t>, </a:t>
            </a:r>
            <a:r>
              <a:rPr lang="fi-FI" sz="1400" i="1" dirty="0"/>
              <a:t>16</a:t>
            </a:r>
            <a:r>
              <a:rPr lang="fi-FI" sz="1400" dirty="0"/>
              <a:t>, 4229</a:t>
            </a:r>
            <a:r>
              <a:rPr lang="fi-FI" sz="1400" dirty="0" smtClean="0"/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95620"/>
              </p:ext>
            </p:extLst>
          </p:nvPr>
        </p:nvGraphicFramePr>
        <p:xfrm>
          <a:off x="6610350" y="2241550"/>
          <a:ext cx="5308600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CS ChemDraw Drawing" r:id="rId3" imgW="5307823" imgH="2450242" progId="ChemDraw.Document.6.0">
                  <p:embed/>
                </p:oleObj>
              </mc:Choice>
              <mc:Fallback>
                <p:oleObj name="CS ChemDraw Drawing" r:id="rId3" imgW="5307823" imgH="24502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0350" y="2241550"/>
                        <a:ext cx="5308600" cy="244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89264"/>
              </p:ext>
            </p:extLst>
          </p:nvPr>
        </p:nvGraphicFramePr>
        <p:xfrm>
          <a:off x="323850" y="1982343"/>
          <a:ext cx="52260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7" name="CS ChemDraw Drawing" r:id="rId5" imgW="5226782" imgH="2880002" progId="ChemDraw.Document.6.0">
                  <p:embed/>
                </p:oleObj>
              </mc:Choice>
              <mc:Fallback>
                <p:oleObj name="CS ChemDraw Drawing" r:id="rId5" imgW="5226782" imgH="28800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982343"/>
                        <a:ext cx="5226050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12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433069"/>
            <a:ext cx="10058400" cy="1450757"/>
          </a:xfrm>
        </p:spPr>
        <p:txBody>
          <a:bodyPr/>
          <a:lstStyle/>
          <a:p>
            <a:pPr algn="ctr"/>
            <a:r>
              <a:rPr lang="fr-CH" sz="4000" dirty="0" smtClean="0"/>
              <a:t>First 1,4 addition of </a:t>
            </a:r>
            <a:r>
              <a:rPr lang="fr-CH" sz="4000" dirty="0" err="1" smtClean="0"/>
              <a:t>boronic</a:t>
            </a:r>
            <a:r>
              <a:rPr lang="fr-CH" sz="4000" dirty="0" smtClean="0"/>
              <a:t> </a:t>
            </a:r>
            <a:r>
              <a:rPr lang="fr-CH" sz="4000" dirty="0" err="1" smtClean="0"/>
              <a:t>acid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0999" y="1014312"/>
            <a:ext cx="11548533" cy="525948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1800" dirty="0" smtClean="0"/>
              <a:t> 1,4-addition </a:t>
            </a:r>
            <a:r>
              <a:rPr lang="en-US" sz="1800" dirty="0"/>
              <a:t>of </a:t>
            </a:r>
            <a:r>
              <a:rPr lang="en-US" sz="1800" dirty="0" smtClean="0"/>
              <a:t>aryl-</a:t>
            </a:r>
            <a:r>
              <a:rPr lang="en-US" sz="1800" dirty="0" err="1" smtClean="0"/>
              <a:t>boronic</a:t>
            </a:r>
            <a:r>
              <a:rPr lang="en-US" sz="1800" dirty="0" smtClean="0"/>
              <a:t> acids to </a:t>
            </a:r>
            <a:r>
              <a:rPr lang="el-GR" sz="1800" dirty="0" smtClean="0"/>
              <a:t>α</a:t>
            </a:r>
            <a:r>
              <a:rPr lang="en-US" sz="1800" dirty="0" smtClean="0"/>
              <a:t>,</a:t>
            </a:r>
            <a:r>
              <a:rPr lang="el-GR" sz="1800" dirty="0" smtClean="0"/>
              <a:t>β</a:t>
            </a:r>
            <a:r>
              <a:rPr lang="en-US" sz="1800" dirty="0" smtClean="0"/>
              <a:t>- </a:t>
            </a:r>
            <a:r>
              <a:rPr lang="en-US" sz="1800" dirty="0"/>
              <a:t>unsaturated ketones using a phosphine-rhodium complex as a catalyst system</a:t>
            </a:r>
            <a:r>
              <a:rPr lang="en-US" sz="1800" dirty="0" smtClean="0"/>
              <a:t>.</a:t>
            </a:r>
            <a:r>
              <a:rPr lang="fi-FI" dirty="0"/>
              <a:t> </a:t>
            </a:r>
            <a:r>
              <a:rPr lang="fi-FI" sz="1400" dirty="0"/>
              <a:t>Sakai, M.; Hayashi, H.; Miyaura, N</a:t>
            </a:r>
            <a:r>
              <a:rPr lang="fi-FI" sz="1400" i="1" dirty="0"/>
              <a:t>. Organometallics </a:t>
            </a:r>
            <a:r>
              <a:rPr lang="fi-FI" sz="1400" b="1" dirty="0"/>
              <a:t>1997</a:t>
            </a:r>
            <a:r>
              <a:rPr lang="fi-FI" sz="1400" dirty="0"/>
              <a:t>, </a:t>
            </a:r>
            <a:r>
              <a:rPr lang="fi-FI" sz="1400" i="1" dirty="0"/>
              <a:t>16</a:t>
            </a:r>
            <a:r>
              <a:rPr lang="fi-FI" sz="1400" dirty="0"/>
              <a:t>, 4229</a:t>
            </a:r>
            <a:r>
              <a:rPr lang="fi-FI" sz="1400" dirty="0" smtClean="0"/>
              <a:t>.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 smtClean="0"/>
          </a:p>
          <a:p>
            <a:pPr>
              <a:buFont typeface="Wingdings" panose="05000000000000000000" pitchFamily="2" charset="2"/>
              <a:buChar char="Ø"/>
            </a:pPr>
            <a:endParaRPr lang="fi-FI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1400" dirty="0"/>
              <a:t> </a:t>
            </a:r>
            <a:r>
              <a:rPr lang="fi-FI" sz="1800" dirty="0"/>
              <a:t>Suggesting that the reaction is accelerated upon the increase of the P-Rh-P angles: </a:t>
            </a:r>
            <a:r>
              <a:rPr lang="fi-FI" sz="1800" dirty="0">
                <a:solidFill>
                  <a:srgbClr val="FF0000"/>
                </a:solidFill>
              </a:rPr>
              <a:t>dppb</a:t>
            </a:r>
            <a:r>
              <a:rPr lang="fi-FI" sz="1800" dirty="0"/>
              <a:t>&gt;</a:t>
            </a:r>
            <a:r>
              <a:rPr lang="fi-FI" sz="1800" dirty="0">
                <a:solidFill>
                  <a:srgbClr val="EA48C7"/>
                </a:solidFill>
              </a:rPr>
              <a:t>dppp</a:t>
            </a:r>
            <a:r>
              <a:rPr lang="fi-FI" sz="1800" dirty="0"/>
              <a:t>&gt;</a:t>
            </a:r>
            <a:r>
              <a:rPr lang="fi-FI" sz="1800" dirty="0">
                <a:solidFill>
                  <a:srgbClr val="541FE9"/>
                </a:solidFill>
              </a:rPr>
              <a:t>dppe</a:t>
            </a:r>
            <a:endParaRPr lang="fi-FI" sz="18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3800" y="1659467"/>
            <a:ext cx="996188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3800" y="1016000"/>
            <a:ext cx="996188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92390"/>
              </p:ext>
            </p:extLst>
          </p:nvPr>
        </p:nvGraphicFramePr>
        <p:xfrm>
          <a:off x="6610350" y="2241550"/>
          <a:ext cx="5308600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CS ChemDraw Drawing" r:id="rId3" imgW="5307823" imgH="2450242" progId="ChemDraw.Document.6.0">
                  <p:embed/>
                </p:oleObj>
              </mc:Choice>
              <mc:Fallback>
                <p:oleObj name="CS ChemDraw Drawing" r:id="rId3" imgW="5307823" imgH="24502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0350" y="2241550"/>
                        <a:ext cx="5308600" cy="244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96550"/>
              </p:ext>
            </p:extLst>
          </p:nvPr>
        </p:nvGraphicFramePr>
        <p:xfrm>
          <a:off x="323850" y="1982788"/>
          <a:ext cx="522763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CS ChemDraw Drawing" r:id="rId5" imgW="5227141" imgH="2880002" progId="ChemDraw.Document.6.0">
                  <p:embed/>
                </p:oleObj>
              </mc:Choice>
              <mc:Fallback>
                <p:oleObj name="CS ChemDraw Drawing" r:id="rId5" imgW="5227141" imgH="28800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982788"/>
                        <a:ext cx="5227638" cy="287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561337"/>
              </p:ext>
            </p:extLst>
          </p:nvPr>
        </p:nvGraphicFramePr>
        <p:xfrm>
          <a:off x="5571787" y="2933928"/>
          <a:ext cx="10175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CS ChemDraw Drawing" r:id="rId7" imgW="1017315" imgH="481016" progId="ChemDraw.Document.6.0">
                  <p:embed/>
                </p:oleObj>
              </mc:Choice>
              <mc:Fallback>
                <p:oleObj name="CS ChemDraw Drawing" r:id="rId7" imgW="1017315" imgH="4810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1787" y="2933928"/>
                        <a:ext cx="101758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35423"/>
              </p:ext>
            </p:extLst>
          </p:nvPr>
        </p:nvGraphicFramePr>
        <p:xfrm>
          <a:off x="5497248" y="3643020"/>
          <a:ext cx="11779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CS ChemDraw Drawing" r:id="rId9" imgW="1177604" imgH="455209" progId="ChemDraw.Document.6.0">
                  <p:embed/>
                </p:oleObj>
              </mc:Choice>
              <mc:Fallback>
                <p:oleObj name="CS ChemDraw Drawing" r:id="rId9" imgW="1177604" imgH="455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97248" y="3643020"/>
                        <a:ext cx="117792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83516"/>
              </p:ext>
            </p:extLst>
          </p:nvPr>
        </p:nvGraphicFramePr>
        <p:xfrm>
          <a:off x="5417873" y="4326712"/>
          <a:ext cx="13366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7" name="CS ChemDraw Drawing" r:id="rId11" imgW="1336100" imgH="481016" progId="ChemDraw.Document.6.0">
                  <p:embed/>
                </p:oleObj>
              </mc:Choice>
              <mc:Fallback>
                <p:oleObj name="CS ChemDraw Drawing" r:id="rId11" imgW="1336100" imgH="4810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17873" y="4326712"/>
                        <a:ext cx="133667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3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10213</TotalTime>
  <Words>1059</Words>
  <Application>Microsoft Office PowerPoint</Application>
  <PresentationFormat>Widescreen</PresentationFormat>
  <Paragraphs>334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Calibri Light</vt:lpstr>
      <vt:lpstr>Wingdings</vt:lpstr>
      <vt:lpstr>Retrospect</vt:lpstr>
      <vt:lpstr>CS ChemDraw Drawing</vt:lpstr>
      <vt:lpstr>Major developments in Rh-catalyzed asymmetric 1,4-addition of boron  species to enone</vt:lpstr>
      <vt:lpstr>Conjugated Addition Reactions extensively studied using transition metals</vt:lpstr>
      <vt:lpstr>PowerPoint Presentation</vt:lpstr>
      <vt:lpstr>Table of contents</vt:lpstr>
      <vt:lpstr>Origins of conjugated addition</vt:lpstr>
      <vt:lpstr>Origins of conjugated addition</vt:lpstr>
      <vt:lpstr>First enantioselective 1,4-addition using Rh</vt:lpstr>
      <vt:lpstr>First 1,4 addition of boronic acid</vt:lpstr>
      <vt:lpstr>First 1,4 addition of boronic acid</vt:lpstr>
      <vt:lpstr>First 1,4 addition of boronic acid</vt:lpstr>
      <vt:lpstr>First asymmetric 1,4-addition of boronic acid</vt:lpstr>
      <vt:lpstr>First asymmetric 1,4-addition of boronic acid</vt:lpstr>
      <vt:lpstr>First asymmetric 1,4-addition of boronic acid</vt:lpstr>
      <vt:lpstr>Mechanistic studies</vt:lpstr>
      <vt:lpstr>Mechanistic studies</vt:lpstr>
      <vt:lpstr>Mechanistic studies</vt:lpstr>
      <vt:lpstr>Mechanistic studies</vt:lpstr>
      <vt:lpstr>PowerPoint Presentation</vt:lpstr>
      <vt:lpstr>Evolution of Chiral Ligands</vt:lpstr>
      <vt:lpstr>Bisphosphine ligands</vt:lpstr>
      <vt:lpstr>Bisphosphine ligands</vt:lpstr>
      <vt:lpstr>PowerPoint Presentation</vt:lpstr>
      <vt:lpstr>PowerPoint Presentation</vt:lpstr>
      <vt:lpstr>Chiral diene ligands</vt:lpstr>
      <vt:lpstr>Chiral diene ligands</vt:lpstr>
      <vt:lpstr>Chiral diene ligands</vt:lpstr>
      <vt:lpstr>Table of contents</vt:lpstr>
      <vt:lpstr>Application in total synthesis </vt:lpstr>
      <vt:lpstr>Application in total synthesis </vt:lpstr>
      <vt:lpstr>Application in total synthesis </vt:lpstr>
      <vt:lpstr>Conclusion</vt:lpstr>
      <vt:lpstr>Thank you!</vt:lpstr>
      <vt:lpstr>Questions?</vt:lpstr>
      <vt:lpstr>Model with phosphine ligands</vt:lpstr>
      <vt:lpstr>Chiral diene ligands</vt:lpstr>
      <vt:lpstr>Boron </vt:lpstr>
      <vt:lpstr>Chiral diene</vt:lpstr>
      <vt:lpstr>Phosphoramidites</vt:lpstr>
      <vt:lpstr>Application in total synthesis </vt:lpstr>
      <vt:lpstr>Application in domino process</vt:lpstr>
      <vt:lpstr>Application in total synthesis </vt:lpstr>
      <vt:lpstr>Application in total synthesis </vt:lpstr>
    </vt:vector>
  </TitlesOfParts>
  <Company>EPFL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Rhodium-catalysed asymetric  1,4-Addition</dc:title>
  <dc:creator>Group Zhu</dc:creator>
  <cp:lastModifiedBy>Group Zhu</cp:lastModifiedBy>
  <cp:revision>164</cp:revision>
  <dcterms:created xsi:type="dcterms:W3CDTF">2016-04-04T14:57:37Z</dcterms:created>
  <dcterms:modified xsi:type="dcterms:W3CDTF">2017-01-10T18:30:47Z</dcterms:modified>
</cp:coreProperties>
</file>