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7"/>
  </p:notesMasterIdLst>
  <p:sldIdLst>
    <p:sldId id="272" r:id="rId3"/>
    <p:sldId id="273" r:id="rId4"/>
    <p:sldId id="274" r:id="rId5"/>
    <p:sldId id="289" r:id="rId6"/>
    <p:sldId id="275" r:id="rId7"/>
    <p:sldId id="288" r:id="rId8"/>
    <p:sldId id="293" r:id="rId9"/>
    <p:sldId id="290" r:id="rId10"/>
    <p:sldId id="292" r:id="rId11"/>
    <p:sldId id="291" r:id="rId12"/>
    <p:sldId id="276" r:id="rId13"/>
    <p:sldId id="295" r:id="rId14"/>
    <p:sldId id="277" r:id="rId15"/>
    <p:sldId id="294" r:id="rId16"/>
    <p:sldId id="278" r:id="rId17"/>
    <p:sldId id="279" r:id="rId18"/>
    <p:sldId id="280" r:id="rId19"/>
    <p:sldId id="281" r:id="rId20"/>
    <p:sldId id="282" r:id="rId21"/>
    <p:sldId id="287" r:id="rId22"/>
    <p:sldId id="283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4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4" Type="http://schemas.openxmlformats.org/officeDocument/2006/relationships/image" Target="../media/image5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4" Type="http://schemas.openxmlformats.org/officeDocument/2006/relationships/image" Target="../media/image5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4" Type="http://schemas.openxmlformats.org/officeDocument/2006/relationships/image" Target="../media/image65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Good </a:t>
            </a:r>
            <a:r>
              <a:rPr lang="fr-CH" dirty="0" err="1" smtClean="0"/>
              <a:t>targets</a:t>
            </a:r>
            <a:r>
              <a:rPr lang="fr-CH" dirty="0" smtClean="0"/>
              <a:t> for </a:t>
            </a:r>
            <a:r>
              <a:rPr lang="fr-CH" dirty="0" err="1" smtClean="0"/>
              <a:t>drug</a:t>
            </a:r>
            <a:r>
              <a:rPr lang="fr-CH" dirty="0" smtClean="0"/>
              <a:t> candidates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30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13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Nitroolefination</a:t>
            </a:r>
            <a:r>
              <a:rPr lang="fr-CH" dirty="0" smtClean="0"/>
              <a:t> </a:t>
            </a:r>
            <a:r>
              <a:rPr lang="fr-CH" dirty="0" err="1" smtClean="0"/>
              <a:t>using</a:t>
            </a:r>
            <a:r>
              <a:rPr lang="fr-CH" dirty="0" smtClean="0"/>
              <a:t> chiral </a:t>
            </a:r>
            <a:r>
              <a:rPr lang="fr-CH" dirty="0" err="1" smtClean="0"/>
              <a:t>auxiliary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4/29/2015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4/29/2015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5.png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8.e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35.emf"/><Relationship Id="rId9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1.e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5.png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0.emf"/><Relationship Id="rId3" Type="http://schemas.openxmlformats.org/officeDocument/2006/relationships/image" Target="../media/image5.png"/><Relationship Id="rId7" Type="http://schemas.openxmlformats.org/officeDocument/2006/relationships/image" Target="../media/image47.e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5.png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5.png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8.emf"/><Relationship Id="rId5" Type="http://schemas.openxmlformats.org/officeDocument/2006/relationships/image" Target="../media/image55.e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5.png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9.e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oleObject" Target="../embeddings/oleObject59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3.emf"/><Relationship Id="rId11" Type="http://schemas.openxmlformats.org/officeDocument/2006/relationships/image" Target="../media/image65.emf"/><Relationship Id="rId5" Type="http://schemas.openxmlformats.org/officeDocument/2006/relationships/oleObject" Target="../embeddings/oleObject60.bin"/><Relationship Id="rId10" Type="http://schemas.openxmlformats.org/officeDocument/2006/relationships/oleObject" Target="../embeddings/oleObject62.bin"/><Relationship Id="rId4" Type="http://schemas.openxmlformats.org/officeDocument/2006/relationships/image" Target="../media/image62.emf"/><Relationship Id="rId9" Type="http://schemas.openxmlformats.org/officeDocument/2006/relationships/image" Target="../media/image6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66.emf"/><Relationship Id="rId4" Type="http://schemas.openxmlformats.org/officeDocument/2006/relationships/oleObject" Target="../embeddings/oleObject6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image" Target="../media/image5.png"/><Relationship Id="rId7" Type="http://schemas.openxmlformats.org/officeDocument/2006/relationships/image" Target="../media/image6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8.e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7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71.emf"/><Relationship Id="rId4" Type="http://schemas.openxmlformats.org/officeDocument/2006/relationships/oleObject" Target="../embeddings/oleObject6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7" Type="http://schemas.openxmlformats.org/officeDocument/2006/relationships/image" Target="../media/image7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5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5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5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5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7.emf"/><Relationship Id="rId3" Type="http://schemas.openxmlformats.org/officeDocument/2006/relationships/image" Target="../media/image5.png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Nicolas Gaeng</a:t>
            </a:r>
          </a:p>
          <a:p>
            <a:endParaRPr lang="fr-CH" dirty="0"/>
          </a:p>
          <a:p>
            <a:r>
              <a:rPr lang="fr-CH" dirty="0" smtClean="0"/>
              <a:t>Group </a:t>
            </a:r>
            <a:r>
              <a:rPr lang="fr-CH" dirty="0" err="1" smtClean="0"/>
              <a:t>seminar</a:t>
            </a:r>
            <a:r>
              <a:rPr lang="fr-CH" dirty="0" smtClean="0"/>
              <a:t> – </a:t>
            </a:r>
            <a:r>
              <a:rPr lang="fr-CH" dirty="0"/>
              <a:t>LSPN </a:t>
            </a:r>
            <a:r>
              <a:rPr lang="fr-CH" dirty="0" smtClean="0"/>
              <a:t>– 30/04/15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Selected examples of </a:t>
            </a:r>
            <a:r>
              <a:rPr lang="en-US" dirty="0" err="1" smtClean="0"/>
              <a:t>spirocyclic</a:t>
            </a:r>
            <a:r>
              <a:rPr lang="en-US" dirty="0" smtClean="0"/>
              <a:t> natural product synthesis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174" y="5386571"/>
            <a:ext cx="1436915" cy="69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Oxidative</a:t>
            </a:r>
            <a:r>
              <a:rPr lang="fr-CH" dirty="0" smtClean="0"/>
              <a:t> </a:t>
            </a:r>
            <a:r>
              <a:rPr lang="fr-CH" dirty="0" err="1" smtClean="0"/>
              <a:t>Rearrangements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5110" y="2118049"/>
            <a:ext cx="44884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smtClean="0"/>
              <a:t>Williams’ </a:t>
            </a:r>
            <a:r>
              <a:rPr lang="fr-CH" dirty="0" err="1" smtClean="0"/>
              <a:t>synthesis</a:t>
            </a:r>
            <a:r>
              <a:rPr lang="fr-CH" dirty="0" smtClean="0"/>
              <a:t> of </a:t>
            </a:r>
            <a:r>
              <a:rPr lang="fr-CH" dirty="0" err="1" smtClean="0"/>
              <a:t>paraherquamide</a:t>
            </a:r>
            <a:r>
              <a:rPr lang="fr-CH" dirty="0" smtClean="0"/>
              <a:t> A</a:t>
            </a:r>
            <a:endParaRPr lang="en-US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406816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200" dirty="0" smtClean="0"/>
              <a:t>Williams, R. M. </a:t>
            </a:r>
            <a:r>
              <a:rPr lang="fr-CH" sz="1200" dirty="0" smtClean="0"/>
              <a:t>et al. </a:t>
            </a:r>
            <a:r>
              <a:rPr lang="fr-CH" sz="1200" i="1" dirty="0" smtClean="0"/>
              <a:t>J. Am.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 Soc.</a:t>
            </a:r>
            <a:r>
              <a:rPr lang="fr-CH" sz="1200" dirty="0" smtClean="0"/>
              <a:t> </a:t>
            </a:r>
            <a:r>
              <a:rPr lang="fr-CH" sz="1200" b="1" dirty="0" smtClean="0"/>
              <a:t>2003</a:t>
            </a:r>
            <a:r>
              <a:rPr lang="fr-CH" sz="1200" dirty="0" smtClean="0"/>
              <a:t>, </a:t>
            </a:r>
            <a:r>
              <a:rPr lang="fr-CH" sz="1200" i="1" dirty="0" smtClean="0"/>
              <a:t>125</a:t>
            </a:r>
            <a:r>
              <a:rPr lang="fr-CH" sz="1200" dirty="0" smtClean="0"/>
              <a:t>, 12172.</a:t>
            </a:r>
            <a:endParaRPr lang="en-US" sz="1200" dirty="0" err="1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090559"/>
              </p:ext>
            </p:extLst>
          </p:nvPr>
        </p:nvGraphicFramePr>
        <p:xfrm>
          <a:off x="4981351" y="4241026"/>
          <a:ext cx="6254750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5" name="CS ChemDraw Drawing" r:id="rId4" imgW="5004099" imgH="1872449" progId="ChemDraw.Document.6.0">
                  <p:embed/>
                </p:oleObj>
              </mc:Choice>
              <mc:Fallback>
                <p:oleObj name="CS ChemDraw Drawing" r:id="rId4" imgW="5004099" imgH="18724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1351" y="4241026"/>
                        <a:ext cx="6254750" cy="233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651086"/>
              </p:ext>
            </p:extLst>
          </p:nvPr>
        </p:nvGraphicFramePr>
        <p:xfrm>
          <a:off x="2122889" y="2599480"/>
          <a:ext cx="5352378" cy="1788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6" name="CS ChemDraw Drawing" r:id="rId6" imgW="4282261" imgH="1430861" progId="ChemDraw.Document.6.0">
                  <p:embed/>
                </p:oleObj>
              </mc:Choice>
              <mc:Fallback>
                <p:oleObj name="CS ChemDraw Drawing" r:id="rId6" imgW="4282261" imgH="14308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2889" y="2599480"/>
                        <a:ext cx="5352378" cy="1788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628634"/>
              </p:ext>
            </p:extLst>
          </p:nvPr>
        </p:nvGraphicFramePr>
        <p:xfrm>
          <a:off x="7788877" y="2646972"/>
          <a:ext cx="3294978" cy="1693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name="CS ChemDraw Drawing" r:id="rId8" imgW="2635982" imgH="1354515" progId="ChemDraw.Document.6.0">
                  <p:embed/>
                </p:oleObj>
              </mc:Choice>
              <mc:Fallback>
                <p:oleObj name="CS ChemDraw Drawing" r:id="rId8" imgW="2635982" imgH="13545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88877" y="2646972"/>
                        <a:ext cx="3294978" cy="1693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796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1,3-dipolar </a:t>
            </a:r>
            <a:r>
              <a:rPr lang="fr-CH" dirty="0" err="1"/>
              <a:t>cycloaddition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110" y="2118049"/>
            <a:ext cx="5003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Waldmann’s</a:t>
            </a:r>
            <a:r>
              <a:rPr lang="fr-CH" dirty="0" smtClean="0"/>
              <a:t> </a:t>
            </a:r>
            <a:r>
              <a:rPr lang="fr-CH" dirty="0" err="1" smtClean="0"/>
              <a:t>studies</a:t>
            </a:r>
            <a:r>
              <a:rPr lang="fr-CH" dirty="0" smtClean="0"/>
              <a:t> </a:t>
            </a:r>
            <a:r>
              <a:rPr lang="fr-CH" dirty="0" err="1" smtClean="0"/>
              <a:t>based</a:t>
            </a:r>
            <a:r>
              <a:rPr lang="fr-CH" dirty="0" smtClean="0"/>
              <a:t> on </a:t>
            </a:r>
            <a:r>
              <a:rPr lang="fr-CH" dirty="0" err="1" smtClean="0"/>
              <a:t>spirotryprostatin</a:t>
            </a:r>
            <a:endParaRPr lang="en-US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6581001"/>
            <a:ext cx="314092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Waldmann</a:t>
            </a:r>
            <a:r>
              <a:rPr lang="fr-CH" sz="1200" dirty="0" smtClean="0"/>
              <a:t>, </a:t>
            </a:r>
            <a:r>
              <a:rPr lang="fr-CH" sz="1200" dirty="0"/>
              <a:t>H</a:t>
            </a:r>
            <a:r>
              <a:rPr lang="fr-CH" sz="1200" dirty="0" smtClean="0"/>
              <a:t>. et al. </a:t>
            </a:r>
            <a:r>
              <a:rPr lang="fr-CH" sz="1200" i="1" dirty="0" smtClean="0"/>
              <a:t>Nat. </a:t>
            </a:r>
            <a:r>
              <a:rPr lang="fr-CH" sz="1200" i="1" dirty="0" err="1" smtClean="0"/>
              <a:t>Che</a:t>
            </a:r>
            <a:r>
              <a:rPr lang="fr-CH" sz="1200" i="1" dirty="0" err="1" smtClean="0"/>
              <a:t>m</a:t>
            </a:r>
            <a:r>
              <a:rPr lang="fr-CH" sz="1200" i="1" dirty="0" smtClean="0"/>
              <a:t>.</a:t>
            </a:r>
            <a:r>
              <a:rPr lang="fr-CH" sz="1200" dirty="0" smtClean="0"/>
              <a:t> </a:t>
            </a:r>
            <a:r>
              <a:rPr lang="fr-CH" sz="1200" b="1" dirty="0" smtClean="0"/>
              <a:t>2010</a:t>
            </a:r>
            <a:r>
              <a:rPr lang="fr-CH" sz="1200" dirty="0" smtClean="0"/>
              <a:t>, </a:t>
            </a:r>
            <a:r>
              <a:rPr lang="fr-CH" sz="1200" i="1" dirty="0" smtClean="0"/>
              <a:t>2</a:t>
            </a:r>
            <a:r>
              <a:rPr lang="fr-CH" sz="1200" dirty="0" smtClean="0"/>
              <a:t>, 735.</a:t>
            </a:r>
            <a:endParaRPr lang="en-US" sz="1200" dirty="0" err="1" smtClean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431231"/>
              </p:ext>
            </p:extLst>
          </p:nvPr>
        </p:nvGraphicFramePr>
        <p:xfrm>
          <a:off x="2891117" y="2487381"/>
          <a:ext cx="6409765" cy="197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CS ChemDraw Drawing" r:id="rId4" imgW="5127812" imgH="1578176" progId="ChemDraw.Document.6.0">
                  <p:embed/>
                </p:oleObj>
              </mc:Choice>
              <mc:Fallback>
                <p:oleObj name="CS ChemDraw Drawing" r:id="rId4" imgW="5127812" imgH="15781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1117" y="2487381"/>
                        <a:ext cx="6409765" cy="1972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051193"/>
              </p:ext>
            </p:extLst>
          </p:nvPr>
        </p:nvGraphicFramePr>
        <p:xfrm>
          <a:off x="3902543" y="4505345"/>
          <a:ext cx="5908675" cy="203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CS ChemDraw Drawing" r:id="rId6" imgW="4728344" imgH="1624056" progId="ChemDraw.Document.6.0">
                  <p:embed/>
                </p:oleObj>
              </mc:Choice>
              <mc:Fallback>
                <p:oleObj name="CS ChemDraw Drawing" r:id="rId6" imgW="4728344" imgH="16240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02543" y="4505345"/>
                        <a:ext cx="5908675" cy="203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53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414681" y="2937984"/>
          <a:ext cx="1024218" cy="93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6" name="CS ChemDraw Drawing" r:id="rId3" imgW="819374" imgH="750915" progId="ChemDraw.Document.6.0">
                  <p:embed/>
                </p:oleObj>
              </mc:Choice>
              <mc:Fallback>
                <p:oleObj name="CS ChemDraw Drawing" r:id="rId3" imgW="819374" imgH="7509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4681" y="2937984"/>
                        <a:ext cx="1024218" cy="938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err="1"/>
              <a:t>Azomethine</a:t>
            </a:r>
            <a:r>
              <a:rPr lang="fr-CH" dirty="0"/>
              <a:t> </a:t>
            </a:r>
            <a:r>
              <a:rPr lang="fr-CH" dirty="0" err="1"/>
              <a:t>Ylide</a:t>
            </a:r>
            <a:r>
              <a:rPr lang="fr-CH" dirty="0"/>
              <a:t> </a:t>
            </a:r>
            <a:r>
              <a:rPr lang="fr-CH" dirty="0" err="1" smtClean="0"/>
              <a:t>Cycloaddition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110" y="2118049"/>
            <a:ext cx="39853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Palmisano’s</a:t>
            </a:r>
            <a:r>
              <a:rPr lang="fr-CH" dirty="0" smtClean="0"/>
              <a:t> </a:t>
            </a:r>
            <a:r>
              <a:rPr lang="fr-CH" dirty="0" err="1" smtClean="0"/>
              <a:t>synthesis</a:t>
            </a:r>
            <a:r>
              <a:rPr lang="fr-CH" dirty="0" smtClean="0"/>
              <a:t> of (-)-</a:t>
            </a:r>
            <a:r>
              <a:rPr lang="fr-CH" dirty="0" err="1" smtClean="0"/>
              <a:t>horsfiline</a:t>
            </a:r>
            <a:endParaRPr lang="en-US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6581001"/>
            <a:ext cx="350807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Palmisano</a:t>
            </a:r>
            <a:r>
              <a:rPr lang="fr-CH" sz="1200" dirty="0" smtClean="0"/>
              <a:t>, G. J. et al. </a:t>
            </a:r>
            <a:r>
              <a:rPr lang="fr-CH" sz="1200" i="1" dirty="0" smtClean="0"/>
              <a:t>J. </a:t>
            </a:r>
            <a:r>
              <a:rPr lang="fr-CH" sz="1200" i="1" dirty="0" err="1" smtClean="0"/>
              <a:t>Org</a:t>
            </a:r>
            <a:r>
              <a:rPr lang="fr-CH" sz="1200" i="1" dirty="0" smtClean="0"/>
              <a:t>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</a:t>
            </a:r>
            <a:r>
              <a:rPr lang="fr-CH" sz="1200" dirty="0" smtClean="0"/>
              <a:t> </a:t>
            </a:r>
            <a:r>
              <a:rPr lang="fr-CH" sz="1200" b="1" dirty="0" smtClean="0"/>
              <a:t>2001</a:t>
            </a:r>
            <a:r>
              <a:rPr lang="fr-CH" sz="1200" dirty="0" smtClean="0"/>
              <a:t>, </a:t>
            </a:r>
            <a:r>
              <a:rPr lang="fr-CH" sz="1200" i="1" dirty="0" smtClean="0"/>
              <a:t>66</a:t>
            </a:r>
            <a:r>
              <a:rPr lang="fr-CH" sz="1200" dirty="0" smtClean="0"/>
              <a:t>, 8447.</a:t>
            </a:r>
            <a:endParaRPr lang="en-US" sz="1200" dirty="0" err="1" smtClean="0"/>
          </a:p>
        </p:txBody>
      </p:sp>
      <p:sp>
        <p:nvSpPr>
          <p:cNvPr id="10" name="Rectangle 9"/>
          <p:cNvSpPr/>
          <p:nvPr/>
        </p:nvSpPr>
        <p:spPr>
          <a:xfrm>
            <a:off x="6162178" y="4075545"/>
            <a:ext cx="684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200" b="1" dirty="0" smtClean="0"/>
              <a:t>86% de</a:t>
            </a:r>
            <a:endParaRPr lang="en-US" sz="1200" b="1" dirty="0" err="1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723038" y="3020375"/>
          <a:ext cx="2439745" cy="105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7" name="CS ChemDraw Drawing" r:id="rId6" imgW="1951796" imgH="842315" progId="ChemDraw.Document.6.0">
                  <p:embed/>
                </p:oleObj>
              </mc:Choice>
              <mc:Fallback>
                <p:oleObj name="CS ChemDraw Drawing" r:id="rId6" imgW="1951796" imgH="8423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23038" y="3020375"/>
                        <a:ext cx="2439745" cy="1052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438899" y="4686240"/>
          <a:ext cx="2131359" cy="1894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8" name="CS ChemDraw Drawing" r:id="rId8" imgW="1705087" imgH="1515809" progId="ChemDraw.Document.6.0">
                  <p:embed/>
                </p:oleObj>
              </mc:Choice>
              <mc:Fallback>
                <p:oleObj name="CS ChemDraw Drawing" r:id="rId8" imgW="1705087" imgH="15158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38899" y="4686240"/>
                        <a:ext cx="2131359" cy="1894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159000" y="2767013"/>
          <a:ext cx="5183188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9" name="CS ChemDraw Drawing" r:id="rId10" imgW="4146356" imgH="1048055" progId="ChemDraw.Document.6.0">
                  <p:embed/>
                </p:oleObj>
              </mc:Choice>
              <mc:Fallback>
                <p:oleObj name="CS ChemDraw Drawing" r:id="rId10" imgW="4146356" imgH="10480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59000" y="2767013"/>
                        <a:ext cx="5183188" cy="1309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6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Asymmetric</a:t>
            </a:r>
            <a:r>
              <a:rPr lang="fr-CH" dirty="0" smtClean="0"/>
              <a:t> Addition-Elimination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110" y="2118049"/>
            <a:ext cx="33145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Fuji’s</a:t>
            </a:r>
            <a:r>
              <a:rPr lang="fr-CH" dirty="0" smtClean="0"/>
              <a:t> </a:t>
            </a:r>
            <a:r>
              <a:rPr lang="fr-CH" dirty="0" err="1" smtClean="0"/>
              <a:t>synthesis</a:t>
            </a:r>
            <a:r>
              <a:rPr lang="fr-CH" dirty="0" smtClean="0"/>
              <a:t> of (-)-</a:t>
            </a:r>
            <a:r>
              <a:rPr lang="fr-CH" dirty="0" err="1" smtClean="0"/>
              <a:t>horsfiline</a:t>
            </a:r>
            <a:endParaRPr lang="en-US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343311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200" dirty="0"/>
              <a:t>Fuji, K. L. et al. </a:t>
            </a:r>
            <a:r>
              <a:rPr lang="fr-CH" sz="1200" i="1" dirty="0"/>
              <a:t>J. </a:t>
            </a:r>
            <a:r>
              <a:rPr lang="fr-CH" sz="1200" i="1" dirty="0" smtClean="0"/>
              <a:t>Am.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 Soc.</a:t>
            </a:r>
            <a:r>
              <a:rPr lang="fr-CH" sz="1200" dirty="0" smtClean="0"/>
              <a:t> </a:t>
            </a:r>
            <a:r>
              <a:rPr lang="fr-CH" sz="1200" b="1" dirty="0" smtClean="0"/>
              <a:t>1989</a:t>
            </a:r>
            <a:r>
              <a:rPr lang="fr-CH" sz="1200" dirty="0"/>
              <a:t>, </a:t>
            </a:r>
            <a:r>
              <a:rPr lang="fr-CH" sz="1200" i="1" dirty="0" smtClean="0"/>
              <a:t>111</a:t>
            </a:r>
            <a:r>
              <a:rPr lang="fr-CH" sz="1200" dirty="0" smtClean="0"/>
              <a:t>, 7921.</a:t>
            </a:r>
          </a:p>
          <a:p>
            <a:r>
              <a:rPr lang="fr-CH" sz="1200" dirty="0" smtClean="0"/>
              <a:t>Fuji</a:t>
            </a:r>
            <a:r>
              <a:rPr lang="fr-CH" sz="1200" dirty="0" smtClean="0"/>
              <a:t>, K. L. et al. </a:t>
            </a:r>
            <a:r>
              <a:rPr lang="fr-CH" sz="1200" i="1" dirty="0" smtClean="0"/>
              <a:t>J. </a:t>
            </a:r>
            <a:r>
              <a:rPr lang="fr-CH" sz="1200" i="1" dirty="0" err="1" smtClean="0"/>
              <a:t>Org</a:t>
            </a:r>
            <a:r>
              <a:rPr lang="fr-CH" sz="1200" i="1" dirty="0" smtClean="0"/>
              <a:t>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</a:t>
            </a:r>
            <a:r>
              <a:rPr lang="fr-CH" sz="1200" dirty="0" smtClean="0"/>
              <a:t> </a:t>
            </a:r>
            <a:r>
              <a:rPr lang="fr-CH" sz="1200" b="1" dirty="0" smtClean="0"/>
              <a:t>1999</a:t>
            </a:r>
            <a:r>
              <a:rPr lang="fr-CH" sz="1200" dirty="0" smtClean="0"/>
              <a:t>, </a:t>
            </a:r>
            <a:r>
              <a:rPr lang="fr-CH" sz="1200" i="1" dirty="0" smtClean="0"/>
              <a:t>64</a:t>
            </a:r>
            <a:r>
              <a:rPr lang="fr-CH" sz="1200" dirty="0" smtClean="0"/>
              <a:t>, 1699.</a:t>
            </a:r>
            <a:endParaRPr lang="en-US" sz="1200" dirty="0" err="1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631645"/>
              </p:ext>
            </p:extLst>
          </p:nvPr>
        </p:nvGraphicFramePr>
        <p:xfrm>
          <a:off x="7235894" y="4698970"/>
          <a:ext cx="24257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CS ChemDraw Drawing" r:id="rId5" imgW="1941038" imgH="962749" progId="ChemDraw.Document.6.0">
                  <p:embed/>
                </p:oleObj>
              </mc:Choice>
              <mc:Fallback>
                <p:oleObj name="CS ChemDraw Drawing" r:id="rId5" imgW="1941038" imgH="9627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35894" y="4698970"/>
                        <a:ext cx="2425700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52733" y="4270449"/>
            <a:ext cx="74411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&gt;99% </a:t>
            </a:r>
            <a:r>
              <a:rPr lang="fr-CH" sz="1200" b="1" dirty="0" err="1" smtClean="0"/>
              <a:t>ee</a:t>
            </a:r>
            <a:endParaRPr lang="en-US" sz="1200" b="1" dirty="0" err="1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365487"/>
              </p:ext>
            </p:extLst>
          </p:nvPr>
        </p:nvGraphicFramePr>
        <p:xfrm>
          <a:off x="2422391" y="2720704"/>
          <a:ext cx="4321885" cy="1512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CS ChemDraw Drawing" r:id="rId7" imgW="3457508" imgH="1209708" progId="ChemDraw.Document.6.0">
                  <p:embed/>
                </p:oleObj>
              </mc:Choice>
              <mc:Fallback>
                <p:oleObj name="CS ChemDraw Drawing" r:id="rId7" imgW="3457508" imgH="12097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22391" y="2720704"/>
                        <a:ext cx="4321885" cy="1512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536187"/>
              </p:ext>
            </p:extLst>
          </p:nvPr>
        </p:nvGraphicFramePr>
        <p:xfrm>
          <a:off x="6965010" y="2826427"/>
          <a:ext cx="2696584" cy="129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CS ChemDraw Drawing" r:id="rId9" imgW="2157267" imgH="1036227" progId="ChemDraw.Document.6.0">
                  <p:embed/>
                </p:oleObj>
              </mc:Choice>
              <mc:Fallback>
                <p:oleObj name="CS ChemDraw Drawing" r:id="rId9" imgW="2157267" imgH="10362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65010" y="2826427"/>
                        <a:ext cx="2696584" cy="1295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184507"/>
              </p:ext>
            </p:extLst>
          </p:nvPr>
        </p:nvGraphicFramePr>
        <p:xfrm>
          <a:off x="2112758" y="4650877"/>
          <a:ext cx="4736950" cy="1317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CS ChemDraw Drawing" r:id="rId11" imgW="3789560" imgH="1054149" progId="ChemDraw.Document.6.0">
                  <p:embed/>
                </p:oleObj>
              </mc:Choice>
              <mc:Fallback>
                <p:oleObj name="CS ChemDraw Drawing" r:id="rId11" imgW="3789560" imgH="10541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2758" y="4650877"/>
                        <a:ext cx="4736950" cy="1317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47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Pd-</a:t>
            </a:r>
            <a:r>
              <a:rPr lang="fr-CH" dirty="0" err="1" smtClean="0"/>
              <a:t>Catalyzed</a:t>
            </a:r>
            <a:r>
              <a:rPr lang="fr-CH" dirty="0" smtClean="0"/>
              <a:t> </a:t>
            </a:r>
            <a:r>
              <a:rPr lang="fr-CH" dirty="0" err="1" smtClean="0"/>
              <a:t>Heck</a:t>
            </a:r>
            <a:r>
              <a:rPr lang="fr-CH" dirty="0" smtClean="0"/>
              <a:t> </a:t>
            </a:r>
            <a:r>
              <a:rPr lang="fr-CH" dirty="0" err="1" smtClean="0"/>
              <a:t>Reactions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96335"/>
            <a:ext cx="402879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Overman</a:t>
            </a:r>
            <a:r>
              <a:rPr lang="fr-CH" sz="1200" dirty="0" smtClean="0"/>
              <a:t>, L. E. et al. </a:t>
            </a:r>
            <a:r>
              <a:rPr lang="fr-CH" sz="1200" i="1" dirty="0" smtClean="0"/>
              <a:t>J. </a:t>
            </a:r>
            <a:r>
              <a:rPr lang="fr-CH" sz="1200" i="1" dirty="0" err="1" smtClean="0"/>
              <a:t>Org</a:t>
            </a:r>
            <a:r>
              <a:rPr lang="fr-CH" sz="1200" i="1" dirty="0" smtClean="0"/>
              <a:t>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</a:t>
            </a:r>
            <a:r>
              <a:rPr lang="fr-CH" sz="1200" dirty="0" smtClean="0"/>
              <a:t> </a:t>
            </a:r>
            <a:r>
              <a:rPr lang="fr-CH" sz="1200" b="1" dirty="0" smtClean="0"/>
              <a:t>1989</a:t>
            </a:r>
            <a:r>
              <a:rPr lang="fr-CH" sz="1200" dirty="0" smtClean="0"/>
              <a:t>, </a:t>
            </a:r>
            <a:r>
              <a:rPr lang="fr-CH" sz="1200" i="1" dirty="0" smtClean="0"/>
              <a:t>54</a:t>
            </a:r>
            <a:r>
              <a:rPr lang="fr-CH" sz="1200" dirty="0" smtClean="0"/>
              <a:t>, 5846.</a:t>
            </a:r>
          </a:p>
          <a:p>
            <a:r>
              <a:rPr lang="fr-CH" sz="1200" dirty="0" err="1"/>
              <a:t>Overman</a:t>
            </a:r>
            <a:r>
              <a:rPr lang="fr-CH" sz="1200" dirty="0"/>
              <a:t>, L. E. et al. </a:t>
            </a:r>
            <a:r>
              <a:rPr lang="fr-CH" sz="1200" i="1" dirty="0" err="1" smtClean="0"/>
              <a:t>Angew</a:t>
            </a:r>
            <a:r>
              <a:rPr lang="fr-CH" sz="1200" i="1" dirty="0" smtClean="0"/>
              <a:t>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 Int. Ed.</a:t>
            </a:r>
            <a:r>
              <a:rPr lang="fr-CH" sz="1200" dirty="0" smtClean="0"/>
              <a:t> </a:t>
            </a:r>
            <a:r>
              <a:rPr lang="fr-CH" sz="1200" b="1" dirty="0" smtClean="0"/>
              <a:t>2000</a:t>
            </a:r>
            <a:r>
              <a:rPr lang="fr-CH" sz="1200" dirty="0" smtClean="0"/>
              <a:t>, </a:t>
            </a:r>
            <a:r>
              <a:rPr lang="fr-CH" sz="1200" i="1" dirty="0" smtClean="0"/>
              <a:t>39</a:t>
            </a:r>
            <a:r>
              <a:rPr lang="fr-CH" sz="1200" dirty="0" smtClean="0"/>
              <a:t>, 4596.</a:t>
            </a:r>
            <a:endParaRPr lang="en-US" sz="12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765110" y="2118049"/>
            <a:ext cx="48526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Overman’s</a:t>
            </a:r>
            <a:r>
              <a:rPr lang="fr-CH" dirty="0" smtClean="0"/>
              <a:t> </a:t>
            </a:r>
            <a:r>
              <a:rPr lang="fr-CH" dirty="0" err="1" smtClean="0"/>
              <a:t>synthesis</a:t>
            </a:r>
            <a:r>
              <a:rPr lang="fr-CH" dirty="0" smtClean="0"/>
              <a:t> of (-)-</a:t>
            </a:r>
            <a:r>
              <a:rPr lang="fr-CH" dirty="0" err="1" smtClean="0"/>
              <a:t>spirotryprostatin</a:t>
            </a:r>
            <a:r>
              <a:rPr lang="fr-CH" dirty="0" smtClean="0"/>
              <a:t> B</a:t>
            </a:r>
            <a:endParaRPr lang="en-US" dirty="0" err="1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954916"/>
              </p:ext>
            </p:extLst>
          </p:nvPr>
        </p:nvGraphicFramePr>
        <p:xfrm>
          <a:off x="3904577" y="2908866"/>
          <a:ext cx="4382845" cy="1212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CS ChemDraw Drawing" r:id="rId4" imgW="3506276" imgH="970276" progId="ChemDraw.Document.6.0">
                  <p:embed/>
                </p:oleObj>
              </mc:Choice>
              <mc:Fallback>
                <p:oleObj name="CS ChemDraw Drawing" r:id="rId4" imgW="3506276" imgH="9702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4577" y="2908866"/>
                        <a:ext cx="4382845" cy="1212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800572"/>
              </p:ext>
            </p:extLst>
          </p:nvPr>
        </p:nvGraphicFramePr>
        <p:xfrm>
          <a:off x="7214384" y="4195318"/>
          <a:ext cx="2430463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CS ChemDraw Drawing" r:id="rId6" imgW="1944265" imgH="1334801" progId="ChemDraw.Document.6.0">
                  <p:embed/>
                </p:oleObj>
              </mc:Choice>
              <mc:Fallback>
                <p:oleObj name="CS ChemDraw Drawing" r:id="rId6" imgW="1944265" imgH="13348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14384" y="4195318"/>
                        <a:ext cx="2430463" cy="167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108872"/>
              </p:ext>
            </p:extLst>
          </p:nvPr>
        </p:nvGraphicFramePr>
        <p:xfrm>
          <a:off x="2367504" y="4195318"/>
          <a:ext cx="4586791" cy="1738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CS ChemDraw Drawing" r:id="rId8" imgW="3669433" imgH="1391075" progId="ChemDraw.Document.6.0">
                  <p:embed/>
                </p:oleObj>
              </mc:Choice>
              <mc:Fallback>
                <p:oleObj name="CS ChemDraw Drawing" r:id="rId8" imgW="3669433" imgH="13910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67504" y="4195318"/>
                        <a:ext cx="4586791" cy="1738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8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Pd-</a:t>
            </a:r>
            <a:r>
              <a:rPr lang="fr-CH" dirty="0" err="1" smtClean="0"/>
              <a:t>Catalyzed</a:t>
            </a:r>
            <a:r>
              <a:rPr lang="fr-CH" dirty="0" smtClean="0"/>
              <a:t> </a:t>
            </a:r>
            <a:r>
              <a:rPr lang="fr-CH" dirty="0" err="1" smtClean="0"/>
              <a:t>Heck</a:t>
            </a:r>
            <a:r>
              <a:rPr lang="fr-CH" dirty="0" smtClean="0"/>
              <a:t> </a:t>
            </a:r>
            <a:r>
              <a:rPr lang="fr-CH" dirty="0" err="1" smtClean="0"/>
              <a:t>Reactions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388818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Overman</a:t>
            </a:r>
            <a:r>
              <a:rPr lang="fr-CH" sz="1200" dirty="0" smtClean="0"/>
              <a:t>, L. E. et al. </a:t>
            </a:r>
            <a:r>
              <a:rPr lang="fr-CH" sz="1200" i="1" dirty="0" smtClean="0"/>
              <a:t>J. Am.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 Soc.</a:t>
            </a:r>
            <a:r>
              <a:rPr lang="fr-CH" sz="1200" dirty="0" smtClean="0"/>
              <a:t> </a:t>
            </a:r>
            <a:r>
              <a:rPr lang="fr-CH" sz="1200" b="1" dirty="0" smtClean="0"/>
              <a:t>2005</a:t>
            </a:r>
            <a:r>
              <a:rPr lang="fr-CH" sz="1200" dirty="0" smtClean="0"/>
              <a:t>, </a:t>
            </a:r>
            <a:r>
              <a:rPr lang="fr-CH" sz="1200" i="1" dirty="0" smtClean="0"/>
              <a:t>127</a:t>
            </a:r>
            <a:r>
              <a:rPr lang="fr-CH" sz="1200" dirty="0" smtClean="0"/>
              <a:t>, 18054.</a:t>
            </a:r>
            <a:endParaRPr lang="en-US" sz="12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765110" y="2118049"/>
            <a:ext cx="3770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Overman’s</a:t>
            </a:r>
            <a:r>
              <a:rPr lang="fr-CH" dirty="0" smtClean="0"/>
              <a:t> </a:t>
            </a:r>
            <a:r>
              <a:rPr lang="fr-CH" dirty="0" err="1" smtClean="0"/>
              <a:t>synthesis</a:t>
            </a:r>
            <a:r>
              <a:rPr lang="fr-CH" dirty="0" smtClean="0"/>
              <a:t> of </a:t>
            </a:r>
            <a:r>
              <a:rPr lang="fr-CH" dirty="0" err="1" smtClean="0"/>
              <a:t>gelsemine</a:t>
            </a:r>
            <a:endParaRPr lang="en-US" dirty="0" err="1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993550"/>
              </p:ext>
            </p:extLst>
          </p:nvPr>
        </p:nvGraphicFramePr>
        <p:xfrm>
          <a:off x="9215952" y="4354338"/>
          <a:ext cx="1770062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CS ChemDraw Drawing" r:id="rId4" imgW="1418216" imgH="1650221" progId="ChemDraw.Document.6.0">
                  <p:embed/>
                </p:oleObj>
              </mc:Choice>
              <mc:Fallback>
                <p:oleObj name="CS ChemDraw Drawing" r:id="rId4" imgW="1418216" imgH="16502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15952" y="4354338"/>
                        <a:ext cx="1770062" cy="206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121997"/>
              </p:ext>
            </p:extLst>
          </p:nvPr>
        </p:nvGraphicFramePr>
        <p:xfrm>
          <a:off x="5238079" y="1978814"/>
          <a:ext cx="3518199" cy="1597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name="CS ChemDraw Drawing" r:id="rId6" imgW="2814559" imgH="1278169" progId="ChemDraw.Document.6.0">
                  <p:embed/>
                </p:oleObj>
              </mc:Choice>
              <mc:Fallback>
                <p:oleObj name="CS ChemDraw Drawing" r:id="rId6" imgW="2814559" imgH="12781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38079" y="1978814"/>
                        <a:ext cx="3518199" cy="1597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165207"/>
              </p:ext>
            </p:extLst>
          </p:nvPr>
        </p:nvGraphicFramePr>
        <p:xfrm>
          <a:off x="5246596" y="3444535"/>
          <a:ext cx="2450950" cy="1539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name="CS ChemDraw Drawing" r:id="rId8" imgW="1960760" imgH="1231214" progId="ChemDraw.Document.6.0">
                  <p:embed/>
                </p:oleObj>
              </mc:Choice>
              <mc:Fallback>
                <p:oleObj name="CS ChemDraw Drawing" r:id="rId8" imgW="1960760" imgH="12312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46596" y="3444535"/>
                        <a:ext cx="2450950" cy="1539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411171"/>
              </p:ext>
            </p:extLst>
          </p:nvPr>
        </p:nvGraphicFramePr>
        <p:xfrm>
          <a:off x="5579858" y="4822499"/>
          <a:ext cx="1767391" cy="1897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" name="CS ChemDraw Drawing" r:id="rId10" imgW="1413913" imgH="1517601" progId="ChemDraw.Document.6.0">
                  <p:embed/>
                </p:oleObj>
              </mc:Choice>
              <mc:Fallback>
                <p:oleObj name="CS ChemDraw Drawing" r:id="rId10" imgW="1413913" imgH="15176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79858" y="4822499"/>
                        <a:ext cx="1767391" cy="1897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342477"/>
              </p:ext>
            </p:extLst>
          </p:nvPr>
        </p:nvGraphicFramePr>
        <p:xfrm>
          <a:off x="9089764" y="1978814"/>
          <a:ext cx="2022438" cy="1889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CS ChemDraw Drawing" r:id="rId12" imgW="1617950" imgH="1511508" progId="ChemDraw.Document.6.0">
                  <p:embed/>
                </p:oleObj>
              </mc:Choice>
              <mc:Fallback>
                <p:oleObj name="CS ChemDraw Drawing" r:id="rId12" imgW="1617950" imgH="15115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089764" y="1978814"/>
                        <a:ext cx="2022438" cy="1889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71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Pd-</a:t>
            </a:r>
            <a:r>
              <a:rPr lang="fr-CH" dirty="0" err="1" smtClean="0"/>
              <a:t>Catalyzed</a:t>
            </a:r>
            <a:r>
              <a:rPr lang="fr-CH" dirty="0" smtClean="0"/>
              <a:t> </a:t>
            </a:r>
            <a:r>
              <a:rPr lang="fr-CH" dirty="0" err="1" smtClean="0"/>
              <a:t>Allylic</a:t>
            </a:r>
            <a:r>
              <a:rPr lang="fr-CH" dirty="0" smtClean="0"/>
              <a:t> Alkylation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110" y="2118049"/>
            <a:ext cx="34793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Trost’s</a:t>
            </a:r>
            <a:r>
              <a:rPr lang="fr-CH" dirty="0" smtClean="0"/>
              <a:t> </a:t>
            </a:r>
            <a:r>
              <a:rPr lang="fr-CH" dirty="0" err="1" smtClean="0"/>
              <a:t>synthesis</a:t>
            </a:r>
            <a:r>
              <a:rPr lang="fr-CH" dirty="0" smtClean="0"/>
              <a:t> of (+)-</a:t>
            </a:r>
            <a:r>
              <a:rPr lang="fr-CH" dirty="0" err="1" smtClean="0"/>
              <a:t>horsfiline</a:t>
            </a:r>
            <a:endParaRPr lang="en-US" dirty="0" err="1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094903"/>
              </p:ext>
            </p:extLst>
          </p:nvPr>
        </p:nvGraphicFramePr>
        <p:xfrm>
          <a:off x="3197225" y="2654300"/>
          <a:ext cx="5795963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" name="CS ChemDraw Drawing" r:id="rId4" imgW="4635470" imgH="1223329" progId="ChemDraw.Document.6.0">
                  <p:embed/>
                </p:oleObj>
              </mc:Choice>
              <mc:Fallback>
                <p:oleObj name="CS ChemDraw Drawing" r:id="rId4" imgW="4635470" imgH="12233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7225" y="2654300"/>
                        <a:ext cx="5795963" cy="1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160457"/>
              </p:ext>
            </p:extLst>
          </p:nvPr>
        </p:nvGraphicFramePr>
        <p:xfrm>
          <a:off x="5353854" y="4604593"/>
          <a:ext cx="332740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" name="CS ChemDraw Drawing" r:id="rId6" imgW="2662159" imgH="967408" progId="ChemDraw.Document.6.0">
                  <p:embed/>
                </p:oleObj>
              </mc:Choice>
              <mc:Fallback>
                <p:oleObj name="CS ChemDraw Drawing" r:id="rId6" imgW="2662159" imgH="9674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53854" y="4604593"/>
                        <a:ext cx="3327400" cy="120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66601"/>
              </p:ext>
            </p:extLst>
          </p:nvPr>
        </p:nvGraphicFramePr>
        <p:xfrm>
          <a:off x="8919677" y="4605213"/>
          <a:ext cx="1571065" cy="1207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" name="CS ChemDraw Drawing" r:id="rId8" imgW="1256852" imgH="965974" progId="ChemDraw.Document.6.0">
                  <p:embed/>
                </p:oleObj>
              </mc:Choice>
              <mc:Fallback>
                <p:oleObj name="CS ChemDraw Drawing" r:id="rId8" imgW="1256852" imgH="9659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19677" y="4605213"/>
                        <a:ext cx="1571065" cy="1207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581001"/>
            <a:ext cx="289932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Trost</a:t>
            </a:r>
            <a:r>
              <a:rPr lang="fr-CH" sz="1200" dirty="0" smtClean="0"/>
              <a:t>, B. M. et al. </a:t>
            </a:r>
            <a:r>
              <a:rPr lang="fr-CH" sz="1200" i="1" dirty="0" err="1" smtClean="0"/>
              <a:t>Org</a:t>
            </a:r>
            <a:r>
              <a:rPr lang="fr-CH" sz="1200" i="1" dirty="0" smtClean="0"/>
              <a:t>. </a:t>
            </a:r>
            <a:r>
              <a:rPr lang="fr-CH" sz="1200" i="1" dirty="0" err="1" smtClean="0"/>
              <a:t>Lett</a:t>
            </a:r>
            <a:r>
              <a:rPr lang="fr-CH" sz="1200" i="1" dirty="0" smtClean="0"/>
              <a:t>.</a:t>
            </a:r>
            <a:r>
              <a:rPr lang="fr-CH" sz="1200" dirty="0" smtClean="0"/>
              <a:t> </a:t>
            </a:r>
            <a:r>
              <a:rPr lang="fr-CH" sz="1200" b="1" dirty="0" smtClean="0"/>
              <a:t>2006</a:t>
            </a:r>
            <a:r>
              <a:rPr lang="fr-CH" sz="1200" dirty="0" smtClean="0"/>
              <a:t>, </a:t>
            </a:r>
            <a:r>
              <a:rPr lang="fr-CH" sz="1200" i="1" dirty="0" smtClean="0"/>
              <a:t>8</a:t>
            </a:r>
            <a:r>
              <a:rPr lang="fr-CH" sz="1200" dirty="0" smtClean="0"/>
              <a:t>, 2027.</a:t>
            </a:r>
            <a:endParaRPr lang="en-US" sz="1200" dirty="0" err="1" smtClean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136196"/>
              </p:ext>
            </p:extLst>
          </p:nvPr>
        </p:nvGraphicFramePr>
        <p:xfrm>
          <a:off x="1003283" y="4732288"/>
          <a:ext cx="4350571" cy="1085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" name="CS ChemDraw Drawing" r:id="rId10" imgW="3480457" imgH="868481" progId="ChemDraw.Document.6.0">
                  <p:embed/>
                </p:oleObj>
              </mc:Choice>
              <mc:Fallback>
                <p:oleObj name="CS ChemDraw Drawing" r:id="rId10" imgW="3480457" imgH="8684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03283" y="4732288"/>
                        <a:ext cx="4350571" cy="1085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9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Ring Expansion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110" y="2118049"/>
            <a:ext cx="47364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Carreira’s</a:t>
            </a:r>
            <a:r>
              <a:rPr lang="fr-CH" dirty="0" smtClean="0"/>
              <a:t> </a:t>
            </a:r>
            <a:r>
              <a:rPr lang="fr-CH" dirty="0" err="1" smtClean="0"/>
              <a:t>synthesis</a:t>
            </a:r>
            <a:r>
              <a:rPr lang="fr-CH" dirty="0" smtClean="0"/>
              <a:t> of (-)-</a:t>
            </a:r>
            <a:r>
              <a:rPr lang="fr-CH" dirty="0" err="1" smtClean="0"/>
              <a:t>spirotryprostatin</a:t>
            </a:r>
            <a:r>
              <a:rPr lang="fr-CH" dirty="0" smtClean="0"/>
              <a:t> B</a:t>
            </a:r>
            <a:endParaRPr lang="en-US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392562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Carreira</a:t>
            </a:r>
            <a:r>
              <a:rPr lang="fr-CH" sz="1200" dirty="0" smtClean="0"/>
              <a:t>, E. M. et al. </a:t>
            </a:r>
            <a:r>
              <a:rPr lang="fr-CH" sz="1200" i="1" dirty="0" err="1" smtClean="0"/>
              <a:t>Angew</a:t>
            </a:r>
            <a:r>
              <a:rPr lang="fr-CH" sz="1200" i="1" dirty="0" smtClean="0"/>
              <a:t>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 Int. Ed.</a:t>
            </a:r>
            <a:r>
              <a:rPr lang="fr-CH" sz="1200" dirty="0" smtClean="0"/>
              <a:t> </a:t>
            </a:r>
            <a:r>
              <a:rPr lang="fr-CH" sz="1200" b="1" dirty="0" smtClean="0"/>
              <a:t>2003</a:t>
            </a:r>
            <a:r>
              <a:rPr lang="fr-CH" sz="1200" dirty="0" smtClean="0"/>
              <a:t>, </a:t>
            </a:r>
            <a:r>
              <a:rPr lang="fr-CH" sz="1200" i="1" dirty="0" smtClean="0"/>
              <a:t>42</a:t>
            </a:r>
            <a:r>
              <a:rPr lang="fr-CH" sz="1200" dirty="0" smtClean="0"/>
              <a:t>, 694.</a:t>
            </a:r>
            <a:endParaRPr lang="en-US" sz="1200" dirty="0" err="1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78439"/>
              </p:ext>
            </p:extLst>
          </p:nvPr>
        </p:nvGraphicFramePr>
        <p:xfrm>
          <a:off x="2335923" y="4140978"/>
          <a:ext cx="7689850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name="CS ChemDraw Drawing" r:id="rId4" imgW="6151940" imgH="1328708" progId="ChemDraw.Document.6.0">
                  <p:embed/>
                </p:oleObj>
              </mc:Choice>
              <mc:Fallback>
                <p:oleObj name="CS ChemDraw Drawing" r:id="rId4" imgW="6151940" imgH="13287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5923" y="4140978"/>
                        <a:ext cx="7689850" cy="165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501524"/>
              </p:ext>
            </p:extLst>
          </p:nvPr>
        </p:nvGraphicFramePr>
        <p:xfrm>
          <a:off x="2257656" y="2768600"/>
          <a:ext cx="3243879" cy="1329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" name="CS ChemDraw Drawing" r:id="rId6" imgW="2595103" imgH="1063468" progId="ChemDraw.Document.6.0">
                  <p:embed/>
                </p:oleObj>
              </mc:Choice>
              <mc:Fallback>
                <p:oleObj name="CS ChemDraw Drawing" r:id="rId6" imgW="2595103" imgH="10634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57656" y="2768600"/>
                        <a:ext cx="3243879" cy="1329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253471"/>
              </p:ext>
            </p:extLst>
          </p:nvPr>
        </p:nvGraphicFramePr>
        <p:xfrm>
          <a:off x="5624620" y="2796378"/>
          <a:ext cx="2055159" cy="1273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name="CS ChemDraw Drawing" r:id="rId8" imgW="1644127" imgH="1019022" progId="ChemDraw.Document.6.0">
                  <p:embed/>
                </p:oleObj>
              </mc:Choice>
              <mc:Fallback>
                <p:oleObj name="CS ChemDraw Drawing" r:id="rId8" imgW="1644127" imgH="10190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24620" y="2796378"/>
                        <a:ext cx="2055159" cy="1273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52677"/>
              </p:ext>
            </p:extLst>
          </p:nvPr>
        </p:nvGraphicFramePr>
        <p:xfrm>
          <a:off x="7908962" y="2898980"/>
          <a:ext cx="1841350" cy="1171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" name="CS ChemDraw Drawing" r:id="rId10" imgW="1473080" imgH="936941" progId="ChemDraw.Document.6.0">
                  <p:embed/>
                </p:oleObj>
              </mc:Choice>
              <mc:Fallback>
                <p:oleObj name="CS ChemDraw Drawing" r:id="rId10" imgW="1473080" imgH="9369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08962" y="2898980"/>
                        <a:ext cx="1841350" cy="1171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90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Mannich</a:t>
            </a:r>
            <a:r>
              <a:rPr lang="fr-CH" dirty="0" smtClean="0"/>
              <a:t> </a:t>
            </a:r>
            <a:r>
              <a:rPr lang="fr-CH" dirty="0" err="1" smtClean="0"/>
              <a:t>Reaction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110" y="2118049"/>
            <a:ext cx="51596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Danishefsky’s</a:t>
            </a:r>
            <a:r>
              <a:rPr lang="fr-CH" dirty="0" smtClean="0"/>
              <a:t> </a:t>
            </a:r>
            <a:r>
              <a:rPr lang="fr-CH" dirty="0" err="1" smtClean="0"/>
              <a:t>synthesis</a:t>
            </a:r>
            <a:r>
              <a:rPr lang="fr-CH" dirty="0" smtClean="0"/>
              <a:t> of (-)-</a:t>
            </a:r>
            <a:r>
              <a:rPr lang="fr-CH" dirty="0" err="1" smtClean="0"/>
              <a:t>spirotryprostatin</a:t>
            </a:r>
            <a:r>
              <a:rPr lang="fr-CH" dirty="0" smtClean="0"/>
              <a:t> B</a:t>
            </a:r>
            <a:endParaRPr lang="en-US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415876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Danishefsky</a:t>
            </a:r>
            <a:r>
              <a:rPr lang="fr-CH" sz="1200" dirty="0" smtClean="0"/>
              <a:t>, S. J. et al. </a:t>
            </a:r>
            <a:r>
              <a:rPr lang="fr-CH" sz="1200" i="1" dirty="0" err="1" smtClean="0"/>
              <a:t>Angew</a:t>
            </a:r>
            <a:r>
              <a:rPr lang="fr-CH" sz="1200" i="1" dirty="0" smtClean="0"/>
              <a:t>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 Int. Ed.</a:t>
            </a:r>
            <a:r>
              <a:rPr lang="fr-CH" sz="1200" dirty="0" smtClean="0"/>
              <a:t> </a:t>
            </a:r>
            <a:r>
              <a:rPr lang="fr-CH" sz="1200" b="1" dirty="0" smtClean="0"/>
              <a:t>2000</a:t>
            </a:r>
            <a:r>
              <a:rPr lang="fr-CH" sz="1200" dirty="0" smtClean="0"/>
              <a:t>, </a:t>
            </a:r>
            <a:r>
              <a:rPr lang="fr-CH" sz="1200" i="1" dirty="0" smtClean="0"/>
              <a:t>39</a:t>
            </a:r>
            <a:r>
              <a:rPr lang="fr-CH" sz="1200" dirty="0" smtClean="0"/>
              <a:t>, 2175.</a:t>
            </a:r>
            <a:endParaRPr lang="en-US" sz="1200" dirty="0" err="1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902138"/>
              </p:ext>
            </p:extLst>
          </p:nvPr>
        </p:nvGraphicFramePr>
        <p:xfrm>
          <a:off x="5267456" y="3575869"/>
          <a:ext cx="273367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CS ChemDraw Drawing" r:id="rId4" imgW="2188105" imgH="1022248" progId="ChemDraw.Document.6.0">
                  <p:embed/>
                </p:oleObj>
              </mc:Choice>
              <mc:Fallback>
                <p:oleObj name="CS ChemDraw Drawing" r:id="rId4" imgW="2188105" imgH="10222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67456" y="3575869"/>
                        <a:ext cx="2733675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203877"/>
              </p:ext>
            </p:extLst>
          </p:nvPr>
        </p:nvGraphicFramePr>
        <p:xfrm>
          <a:off x="8640070" y="3550496"/>
          <a:ext cx="2594386" cy="132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CS ChemDraw Drawing" r:id="rId6" imgW="2075509" imgH="1061676" progId="ChemDraw.Document.6.0">
                  <p:embed/>
                </p:oleObj>
              </mc:Choice>
              <mc:Fallback>
                <p:oleObj name="CS ChemDraw Drawing" r:id="rId6" imgW="2075509" imgH="10616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40070" y="3550496"/>
                        <a:ext cx="2594386" cy="1327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773954"/>
              </p:ext>
            </p:extLst>
          </p:nvPr>
        </p:nvGraphicFramePr>
        <p:xfrm>
          <a:off x="765110" y="3597904"/>
          <a:ext cx="4380604" cy="155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CS ChemDraw Drawing" r:id="rId8" imgW="3504483" imgH="1241609" progId="ChemDraw.Document.6.0">
                  <p:embed/>
                </p:oleObj>
              </mc:Choice>
              <mc:Fallback>
                <p:oleObj name="CS ChemDraw Drawing" r:id="rId8" imgW="3504483" imgH="12416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5110" y="3597904"/>
                        <a:ext cx="4380604" cy="1552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6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954821"/>
              </p:ext>
            </p:extLst>
          </p:nvPr>
        </p:nvGraphicFramePr>
        <p:xfrm>
          <a:off x="7221306" y="2888695"/>
          <a:ext cx="2875878" cy="1201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CS ChemDraw Drawing" r:id="rId3" imgW="2300702" imgH="961315" progId="ChemDraw.Document.6.0">
                  <p:embed/>
                </p:oleObj>
              </mc:Choice>
              <mc:Fallback>
                <p:oleObj name="CS ChemDraw Drawing" r:id="rId3" imgW="2300702" imgH="9613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21306" y="2888695"/>
                        <a:ext cx="2875878" cy="1201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739948"/>
              </p:ext>
            </p:extLst>
          </p:nvPr>
        </p:nvGraphicFramePr>
        <p:xfrm>
          <a:off x="2084388" y="2619758"/>
          <a:ext cx="5104951" cy="161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CS ChemDraw Drawing" r:id="rId5" imgW="4083961" imgH="1291789" progId="ChemDraw.Document.6.0">
                  <p:embed/>
                </p:oleObj>
              </mc:Choice>
              <mc:Fallback>
                <p:oleObj name="CS ChemDraw Drawing" r:id="rId5" imgW="4083961" imgH="12917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4388" y="2619758"/>
                        <a:ext cx="5104951" cy="1614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Retro-</a:t>
            </a:r>
            <a:r>
              <a:rPr lang="fr-CH" dirty="0" err="1" smtClean="0"/>
              <a:t>Mannich</a:t>
            </a:r>
            <a:r>
              <a:rPr lang="fr-CH" dirty="0" smtClean="0"/>
              <a:t> </a:t>
            </a:r>
            <a:r>
              <a:rPr lang="fr-CH" dirty="0" err="1" smtClean="0"/>
              <a:t>Reaction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110" y="2118049"/>
            <a:ext cx="33578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White</a:t>
            </a:r>
            <a:r>
              <a:rPr lang="fr-CH" dirty="0" err="1" smtClean="0"/>
              <a:t>’s</a:t>
            </a:r>
            <a:r>
              <a:rPr lang="fr-CH" dirty="0" smtClean="0"/>
              <a:t> </a:t>
            </a:r>
            <a:r>
              <a:rPr lang="fr-CH" dirty="0" err="1" smtClean="0"/>
              <a:t>synthesis</a:t>
            </a:r>
            <a:r>
              <a:rPr lang="fr-CH" dirty="0" smtClean="0"/>
              <a:t> of </a:t>
            </a:r>
            <a:r>
              <a:rPr lang="fr-CH" dirty="0" err="1" smtClean="0"/>
              <a:t>elacomine</a:t>
            </a:r>
            <a:endParaRPr lang="en-US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321479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200" dirty="0" smtClean="0"/>
              <a:t>White, J. D. et al. </a:t>
            </a:r>
            <a:r>
              <a:rPr lang="fr-CH" sz="1200" i="1" dirty="0" smtClean="0"/>
              <a:t>J. </a:t>
            </a:r>
            <a:r>
              <a:rPr lang="fr-CH" sz="1200" i="1" dirty="0" err="1" smtClean="0"/>
              <a:t>Org</a:t>
            </a:r>
            <a:r>
              <a:rPr lang="fr-CH" sz="1200" i="1" dirty="0" smtClean="0"/>
              <a:t>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</a:t>
            </a:r>
            <a:r>
              <a:rPr lang="fr-CH" sz="1200" dirty="0" smtClean="0"/>
              <a:t> </a:t>
            </a:r>
            <a:r>
              <a:rPr lang="fr-CH" sz="1200" b="1" dirty="0" smtClean="0"/>
              <a:t>2010</a:t>
            </a:r>
            <a:r>
              <a:rPr lang="fr-CH" sz="1200" dirty="0" smtClean="0"/>
              <a:t>, </a:t>
            </a:r>
            <a:r>
              <a:rPr lang="fr-CH" sz="1200" i="1" dirty="0" smtClean="0"/>
              <a:t>75</a:t>
            </a:r>
            <a:r>
              <a:rPr lang="fr-CH" sz="1200" dirty="0" smtClean="0"/>
              <a:t>, 3569.</a:t>
            </a:r>
            <a:endParaRPr lang="en-US" sz="1200" dirty="0" err="1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169956"/>
              </p:ext>
            </p:extLst>
          </p:nvPr>
        </p:nvGraphicFramePr>
        <p:xfrm>
          <a:off x="2084388" y="5007164"/>
          <a:ext cx="31496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CS ChemDraw Drawing" r:id="rId8" imgW="2519082" imgH="682455" progId="ChemDraw.Document.6.0">
                  <p:embed/>
                </p:oleObj>
              </mc:Choice>
              <mc:Fallback>
                <p:oleObj name="CS ChemDraw Drawing" r:id="rId8" imgW="2519082" imgH="6824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84388" y="5007164"/>
                        <a:ext cx="3149600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88024" y="3181740"/>
            <a:ext cx="40427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400" dirty="0" smtClean="0"/>
              <a:t>hµ</a:t>
            </a:r>
            <a:endParaRPr lang="en-US" sz="14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4403866" y="3613833"/>
            <a:ext cx="57259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rgbClr val="FF0000"/>
                </a:solidFill>
              </a:rPr>
              <a:t>[2+2]</a:t>
            </a:r>
            <a:endParaRPr lang="en-US" sz="1400" dirty="0" err="1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8753" y="3163077"/>
            <a:ext cx="133402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rgbClr val="FF0000"/>
                </a:solidFill>
              </a:rPr>
              <a:t>retro-</a:t>
            </a:r>
            <a:r>
              <a:rPr lang="fr-CH" sz="1400" dirty="0" err="1" smtClean="0">
                <a:solidFill>
                  <a:srgbClr val="FF0000"/>
                </a:solidFill>
              </a:rPr>
              <a:t>Mannich</a:t>
            </a:r>
            <a:endParaRPr lang="en-US" sz="1400" dirty="0" err="1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3152" y="5097624"/>
            <a:ext cx="133402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rgbClr val="FF0000"/>
                </a:solidFill>
              </a:rPr>
              <a:t>retro-</a:t>
            </a:r>
            <a:r>
              <a:rPr lang="fr-CH" sz="1400" dirty="0" err="1" smtClean="0">
                <a:solidFill>
                  <a:srgbClr val="FF0000"/>
                </a:solidFill>
              </a:rPr>
              <a:t>Mannich</a:t>
            </a:r>
            <a:endParaRPr lang="en-US" sz="1400" dirty="0" err="1" smtClean="0">
              <a:solidFill>
                <a:srgbClr val="FF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310007"/>
              </p:ext>
            </p:extLst>
          </p:nvPr>
        </p:nvGraphicFramePr>
        <p:xfrm>
          <a:off x="5408547" y="4179636"/>
          <a:ext cx="4754431" cy="1904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CS ChemDraw Drawing" r:id="rId10" imgW="3803545" imgH="1523695" progId="ChemDraw.Document.6.0">
                  <p:embed/>
                </p:oleObj>
              </mc:Choice>
              <mc:Fallback>
                <p:oleObj name="CS ChemDraw Drawing" r:id="rId10" imgW="3803545" imgH="15236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08547" y="4179636"/>
                        <a:ext cx="4754431" cy="1904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73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r>
              <a:rPr lang="fr-CH" dirty="0" smtClean="0"/>
              <a:t>Structures </a:t>
            </a:r>
            <a:r>
              <a:rPr lang="fr-CH" dirty="0" err="1" smtClean="0"/>
              <a:t>with</a:t>
            </a:r>
            <a:r>
              <a:rPr lang="fr-CH" dirty="0" smtClean="0"/>
              <a:t> multiple rings </a:t>
            </a:r>
            <a:r>
              <a:rPr lang="fr-CH" dirty="0" err="1" smtClean="0"/>
              <a:t>connected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r>
              <a:rPr lang="fr-CH" dirty="0" smtClean="0"/>
              <a:t> one </a:t>
            </a:r>
            <a:r>
              <a:rPr lang="fr-CH" dirty="0" err="1" smtClean="0"/>
              <a:t>atom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smtClean="0"/>
              <a:t>Nomenclature </a:t>
            </a:r>
            <a:r>
              <a:rPr lang="fr-CH" dirty="0" err="1" smtClean="0"/>
              <a:t>proposed</a:t>
            </a:r>
            <a:r>
              <a:rPr lang="fr-CH" dirty="0" smtClean="0"/>
              <a:t> by Adolf Baeyer in 1900</a:t>
            </a:r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r>
              <a:rPr lang="fr-CH" dirty="0" err="1" smtClean="0"/>
              <a:t>Challenging</a:t>
            </a:r>
            <a:r>
              <a:rPr lang="fr-CH" dirty="0" smtClean="0"/>
              <a:t> </a:t>
            </a:r>
            <a:r>
              <a:rPr lang="fr-CH" dirty="0" err="1" smtClean="0"/>
              <a:t>quaternary</a:t>
            </a:r>
            <a:r>
              <a:rPr lang="fr-CH" dirty="0" smtClean="0"/>
              <a:t> </a:t>
            </a:r>
            <a:r>
              <a:rPr lang="fr-CH" dirty="0" err="1" smtClean="0"/>
              <a:t>carbon</a:t>
            </a:r>
            <a:r>
              <a:rPr lang="fr-CH" dirty="0" smtClean="0"/>
              <a:t> center</a:t>
            </a:r>
            <a:endParaRPr lang="fr-CH" dirty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215" y="704088"/>
            <a:ext cx="1177962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– </a:t>
            </a:r>
            <a:r>
              <a:rPr lang="en-US" dirty="0" err="1" smtClean="0"/>
              <a:t>spirocyclic</a:t>
            </a:r>
            <a:r>
              <a:rPr lang="en-US" dirty="0" smtClean="0"/>
              <a:t> compounds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010372"/>
              </p:ext>
            </p:extLst>
          </p:nvPr>
        </p:nvGraphicFramePr>
        <p:xfrm>
          <a:off x="864344" y="4126037"/>
          <a:ext cx="744519" cy="868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CS ChemDraw Drawing" r:id="rId3" imgW="595615" imgH="694641" progId="ChemDraw.Document.6.0">
                  <p:embed/>
                </p:oleObj>
              </mc:Choice>
              <mc:Fallback>
                <p:oleObj name="CS ChemDraw Drawing" r:id="rId3" imgW="595615" imgH="6946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4344" y="4126037"/>
                        <a:ext cx="744519" cy="868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70927" y="4375521"/>
            <a:ext cx="216116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400" dirty="0" smtClean="0"/>
              <a:t>1-bromospiro[4.5]</a:t>
            </a:r>
            <a:r>
              <a:rPr lang="fr-CH" sz="1400" dirty="0" err="1" smtClean="0"/>
              <a:t>decane</a:t>
            </a:r>
            <a:endParaRPr lang="en-US" sz="14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482394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200" dirty="0" smtClean="0"/>
              <a:t>Baeyer, A. </a:t>
            </a:r>
            <a:r>
              <a:rPr lang="fr-CH" sz="1200" i="1" dirty="0" err="1" smtClean="0"/>
              <a:t>Berichte</a:t>
            </a:r>
            <a:r>
              <a:rPr lang="fr-CH" sz="1200" i="1" dirty="0" smtClean="0"/>
              <a:t> der </a:t>
            </a:r>
            <a:r>
              <a:rPr lang="fr-CH" sz="1200" i="1" dirty="0" err="1" smtClean="0"/>
              <a:t>deutschen</a:t>
            </a:r>
            <a:r>
              <a:rPr lang="fr-CH" sz="1200" i="1" dirty="0" smtClean="0"/>
              <a:t> </a:t>
            </a:r>
            <a:r>
              <a:rPr lang="fr-CH" sz="1200" i="1" dirty="0" err="1" smtClean="0"/>
              <a:t>chemischen</a:t>
            </a:r>
            <a:r>
              <a:rPr lang="fr-CH" sz="1200" i="1" dirty="0" smtClean="0"/>
              <a:t> Gesellschaft</a:t>
            </a:r>
            <a:r>
              <a:rPr lang="fr-CH" sz="1200" dirty="0" smtClean="0"/>
              <a:t> </a:t>
            </a:r>
            <a:r>
              <a:rPr lang="fr-CH" sz="1200" b="1" dirty="0" smtClean="0"/>
              <a:t>1900</a:t>
            </a:r>
            <a:r>
              <a:rPr lang="fr-CH" sz="1200" dirty="0" smtClean="0"/>
              <a:t>, </a:t>
            </a:r>
            <a:r>
              <a:rPr lang="fr-CH" sz="1200" i="1" dirty="0" smtClean="0"/>
              <a:t>33</a:t>
            </a:r>
            <a:r>
              <a:rPr lang="fr-CH" sz="1200" dirty="0" smtClean="0"/>
              <a:t>, 3771.</a:t>
            </a:r>
            <a:endParaRPr lang="en-US" sz="1200" dirty="0" err="1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14028" y="4160077"/>
            <a:ext cx="380905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400" dirty="0"/>
              <a:t>1'-methylspiro[indoline-3,3'-pyrrolidin]-</a:t>
            </a:r>
            <a:r>
              <a:rPr lang="fr-CH" sz="1400" dirty="0" smtClean="0"/>
              <a:t>2-one</a:t>
            </a:r>
          </a:p>
          <a:p>
            <a:endParaRPr lang="fr-CH" sz="1400" dirty="0" smtClean="0"/>
          </a:p>
          <a:p>
            <a:r>
              <a:rPr lang="fr-CH" sz="1400" dirty="0"/>
              <a:t> </a:t>
            </a:r>
            <a:r>
              <a:rPr lang="fr-CH" sz="1400" dirty="0" smtClean="0"/>
              <a:t>                              </a:t>
            </a:r>
            <a:r>
              <a:rPr lang="fr-CH" sz="1400" dirty="0" err="1" smtClean="0"/>
              <a:t>Horsfiline</a:t>
            </a:r>
            <a:endParaRPr lang="en-US" sz="1400" dirty="0" err="1" smtClean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390542"/>
              </p:ext>
            </p:extLst>
          </p:nvPr>
        </p:nvGraphicFramePr>
        <p:xfrm>
          <a:off x="6385873" y="3957573"/>
          <a:ext cx="1096831" cy="1205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CS ChemDraw Drawing" r:id="rId6" imgW="877465" imgH="964182" progId="ChemDraw.Document.6.0">
                  <p:embed/>
                </p:oleObj>
              </mc:Choice>
              <mc:Fallback>
                <p:oleObj name="CS ChemDraw Drawing" r:id="rId6" imgW="877465" imgH="9641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85873" y="3957573"/>
                        <a:ext cx="1096831" cy="1205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Retro-</a:t>
            </a:r>
            <a:r>
              <a:rPr lang="fr-CH" dirty="0" err="1" smtClean="0"/>
              <a:t>Mannich</a:t>
            </a:r>
            <a:r>
              <a:rPr lang="fr-CH" dirty="0" smtClean="0"/>
              <a:t> </a:t>
            </a:r>
            <a:r>
              <a:rPr lang="fr-CH" dirty="0" err="1" smtClean="0"/>
              <a:t>Reaction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110" y="2118049"/>
            <a:ext cx="33578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White</a:t>
            </a:r>
            <a:r>
              <a:rPr lang="fr-CH" dirty="0" err="1" smtClean="0"/>
              <a:t>’s</a:t>
            </a:r>
            <a:r>
              <a:rPr lang="fr-CH" dirty="0" smtClean="0"/>
              <a:t> </a:t>
            </a:r>
            <a:r>
              <a:rPr lang="fr-CH" dirty="0" err="1" smtClean="0"/>
              <a:t>synthesis</a:t>
            </a:r>
            <a:r>
              <a:rPr lang="fr-CH" dirty="0" smtClean="0"/>
              <a:t> of </a:t>
            </a:r>
            <a:r>
              <a:rPr lang="fr-CH" dirty="0" err="1" smtClean="0"/>
              <a:t>elacomine</a:t>
            </a:r>
            <a:endParaRPr lang="en-US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321479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200" dirty="0" smtClean="0"/>
              <a:t>White, J. D. et al. </a:t>
            </a:r>
            <a:r>
              <a:rPr lang="fr-CH" sz="1200" i="1" dirty="0" smtClean="0"/>
              <a:t>J. </a:t>
            </a:r>
            <a:r>
              <a:rPr lang="fr-CH" sz="1200" i="1" dirty="0" err="1" smtClean="0"/>
              <a:t>Org</a:t>
            </a:r>
            <a:r>
              <a:rPr lang="fr-CH" sz="1200" i="1" dirty="0" smtClean="0"/>
              <a:t>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</a:t>
            </a:r>
            <a:r>
              <a:rPr lang="fr-CH" sz="1200" dirty="0" smtClean="0"/>
              <a:t> </a:t>
            </a:r>
            <a:r>
              <a:rPr lang="fr-CH" sz="1200" b="1" dirty="0" smtClean="0"/>
              <a:t>2010</a:t>
            </a:r>
            <a:r>
              <a:rPr lang="fr-CH" sz="1200" dirty="0" smtClean="0"/>
              <a:t>, </a:t>
            </a:r>
            <a:r>
              <a:rPr lang="fr-CH" sz="1200" i="1" dirty="0" smtClean="0"/>
              <a:t>75</a:t>
            </a:r>
            <a:r>
              <a:rPr lang="fr-CH" sz="1200" dirty="0" smtClean="0"/>
              <a:t>, 3569.</a:t>
            </a:r>
            <a:endParaRPr lang="en-US" sz="1200" dirty="0" err="1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311771"/>
              </p:ext>
            </p:extLst>
          </p:nvPr>
        </p:nvGraphicFramePr>
        <p:xfrm>
          <a:off x="4935818" y="3908332"/>
          <a:ext cx="4900613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CS ChemDraw Drawing" r:id="rId4" imgW="3919369" imgH="1384981" progId="ChemDraw.Document.6.0">
                  <p:embed/>
                </p:oleObj>
              </mc:Choice>
              <mc:Fallback>
                <p:oleObj name="CS ChemDraw Drawing" r:id="rId4" imgW="3919369" imgH="13849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5818" y="3908332"/>
                        <a:ext cx="4900613" cy="172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25243" y="3827038"/>
            <a:ext cx="136127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sz="1400" dirty="0" err="1">
                <a:solidFill>
                  <a:srgbClr val="FF0000"/>
                </a:solidFill>
              </a:rPr>
              <a:t>o</a:t>
            </a:r>
            <a:r>
              <a:rPr lang="fr-CH" sz="1400" dirty="0" err="1" smtClean="0">
                <a:solidFill>
                  <a:srgbClr val="FF0000"/>
                </a:solidFill>
              </a:rPr>
              <a:t>xidative</a:t>
            </a:r>
            <a:r>
              <a:rPr lang="fr-CH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CH" sz="1400" dirty="0" err="1" smtClean="0">
                <a:solidFill>
                  <a:srgbClr val="FF0000"/>
                </a:solidFill>
              </a:rPr>
              <a:t>rearrangement</a:t>
            </a:r>
            <a:endParaRPr lang="en-US" sz="1400" dirty="0" err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600752"/>
              </p:ext>
            </p:extLst>
          </p:nvPr>
        </p:nvGraphicFramePr>
        <p:xfrm>
          <a:off x="2105137" y="2933322"/>
          <a:ext cx="7981726" cy="853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CS ChemDraw Drawing" r:id="rId6" imgW="6385381" imgH="682455" progId="ChemDraw.Document.6.0">
                  <p:embed/>
                </p:oleObj>
              </mc:Choice>
              <mc:Fallback>
                <p:oleObj name="CS ChemDraw Drawing" r:id="rId6" imgW="6385381" imgH="6824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5137" y="2933322"/>
                        <a:ext cx="7981726" cy="853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</p:spPr>
        <p:txBody>
          <a:bodyPr>
            <a:normAutofit/>
          </a:bodyPr>
          <a:lstStyle/>
          <a:p>
            <a:endParaRPr lang="fr-CH" dirty="0" smtClean="0"/>
          </a:p>
          <a:p>
            <a:r>
              <a:rPr lang="fr-CH" dirty="0"/>
              <a:t>Pros</a:t>
            </a:r>
          </a:p>
          <a:p>
            <a:pPr lvl="1"/>
            <a:r>
              <a:rPr lang="fr-CH" dirty="0" err="1"/>
              <a:t>Variety</a:t>
            </a:r>
            <a:r>
              <a:rPr lang="fr-CH" dirty="0"/>
              <a:t> of </a:t>
            </a:r>
            <a:r>
              <a:rPr lang="fr-CH" dirty="0" err="1"/>
              <a:t>methods</a:t>
            </a:r>
            <a:endParaRPr lang="fr-CH" dirty="0"/>
          </a:p>
          <a:p>
            <a:pPr lvl="1"/>
            <a:r>
              <a:rPr lang="fr-CH" dirty="0" err="1"/>
              <a:t>Metal-catalyzed</a:t>
            </a:r>
            <a:r>
              <a:rPr lang="fr-CH" dirty="0"/>
              <a:t> </a:t>
            </a:r>
            <a:r>
              <a:rPr lang="fr-CH" dirty="0" err="1"/>
              <a:t>processes</a:t>
            </a:r>
            <a:r>
              <a:rPr lang="fr-CH" dirty="0"/>
              <a:t> </a:t>
            </a:r>
            <a:r>
              <a:rPr lang="fr-CH" dirty="0" err="1"/>
              <a:t>promising</a:t>
            </a:r>
            <a:endParaRPr lang="fr-CH" dirty="0"/>
          </a:p>
          <a:p>
            <a:pPr lvl="1"/>
            <a:r>
              <a:rPr lang="fr-CH" dirty="0" err="1"/>
              <a:t>Many</a:t>
            </a:r>
            <a:r>
              <a:rPr lang="fr-CH" dirty="0"/>
              <a:t> more to come</a:t>
            </a:r>
            <a:r>
              <a:rPr lang="fr-CH" dirty="0" smtClean="0"/>
              <a:t>…</a:t>
            </a:r>
          </a:p>
          <a:p>
            <a:pPr marL="393192" lvl="1" indent="0">
              <a:buNone/>
            </a:pPr>
            <a:endParaRPr lang="fr-CH" dirty="0"/>
          </a:p>
          <a:p>
            <a:r>
              <a:rPr lang="fr-CH" dirty="0" smtClean="0"/>
              <a:t>Cons</a:t>
            </a:r>
          </a:p>
          <a:p>
            <a:pPr lvl="1"/>
            <a:r>
              <a:rPr lang="fr-CH" dirty="0" err="1" smtClean="0"/>
              <a:t>Selectivity</a:t>
            </a:r>
            <a:r>
              <a:rPr lang="fr-CH" dirty="0" smtClean="0"/>
              <a:t> issue</a:t>
            </a:r>
          </a:p>
          <a:p>
            <a:pPr lvl="1"/>
            <a:r>
              <a:rPr lang="fr-CH" dirty="0" err="1" smtClean="0"/>
              <a:t>Auxiliary</a:t>
            </a:r>
            <a:r>
              <a:rPr lang="fr-CH" dirty="0" smtClean="0"/>
              <a:t> – not </a:t>
            </a:r>
            <a:r>
              <a:rPr lang="fr-CH" dirty="0" err="1" smtClean="0"/>
              <a:t>atom</a:t>
            </a:r>
            <a:r>
              <a:rPr lang="fr-CH" dirty="0" smtClean="0"/>
              <a:t> </a:t>
            </a:r>
            <a:r>
              <a:rPr lang="fr-CH" dirty="0" err="1" smtClean="0"/>
              <a:t>economic</a:t>
            </a: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lvl="1"/>
            <a:endParaRPr lang="fr-CH" dirty="0"/>
          </a:p>
          <a:p>
            <a:endParaRPr lang="fr-CH" dirty="0" smtClean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3109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Outlook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94381"/>
            <a:ext cx="36410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Trost</a:t>
            </a:r>
            <a:r>
              <a:rPr lang="fr-CH" sz="1200" dirty="0" smtClean="0"/>
              <a:t>, B. M. </a:t>
            </a:r>
            <a:r>
              <a:rPr lang="fr-CH" sz="1200" dirty="0"/>
              <a:t>et al. </a:t>
            </a:r>
            <a:r>
              <a:rPr lang="fr-CH" sz="1200" i="1" dirty="0" smtClean="0"/>
              <a:t>J. Am.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 Soc.</a:t>
            </a:r>
            <a:r>
              <a:rPr lang="fr-CH" sz="1200" dirty="0" smtClean="0"/>
              <a:t> </a:t>
            </a:r>
            <a:r>
              <a:rPr lang="fr-CH" sz="1200" b="1" dirty="0" smtClean="0"/>
              <a:t>2007</a:t>
            </a:r>
            <a:r>
              <a:rPr lang="fr-CH" sz="1200" dirty="0" smtClean="0"/>
              <a:t>, </a:t>
            </a:r>
            <a:r>
              <a:rPr lang="fr-CH" sz="1200" i="1" dirty="0" smtClean="0"/>
              <a:t>129</a:t>
            </a:r>
            <a:r>
              <a:rPr lang="fr-CH" sz="1200" dirty="0" smtClean="0"/>
              <a:t>, 3086.</a:t>
            </a:r>
            <a:endParaRPr lang="en-US" sz="1200" dirty="0" smtClean="0"/>
          </a:p>
          <a:p>
            <a:r>
              <a:rPr lang="fr-CH" sz="1200" dirty="0" err="1"/>
              <a:t>Trost</a:t>
            </a:r>
            <a:r>
              <a:rPr lang="fr-CH" sz="1200" dirty="0"/>
              <a:t>, B. M</a:t>
            </a:r>
            <a:r>
              <a:rPr lang="fr-CH" sz="1200" dirty="0" smtClean="0"/>
              <a:t>. </a:t>
            </a:r>
            <a:r>
              <a:rPr lang="fr-CH" sz="1200" dirty="0" smtClean="0"/>
              <a:t>et al. </a:t>
            </a:r>
            <a:r>
              <a:rPr lang="fr-CH" sz="1200" i="1" dirty="0"/>
              <a:t>J. Am. </a:t>
            </a:r>
            <a:r>
              <a:rPr lang="fr-CH" sz="1200" i="1" dirty="0" err="1"/>
              <a:t>Chem</a:t>
            </a:r>
            <a:r>
              <a:rPr lang="fr-CH" sz="1200" i="1" dirty="0"/>
              <a:t>. Soc.</a:t>
            </a:r>
            <a:r>
              <a:rPr lang="fr-CH" sz="1200" dirty="0"/>
              <a:t> </a:t>
            </a:r>
            <a:r>
              <a:rPr lang="fr-CH" sz="1200" b="1" dirty="0"/>
              <a:t>2007</a:t>
            </a:r>
            <a:r>
              <a:rPr lang="fr-CH" sz="1200" dirty="0"/>
              <a:t>, </a:t>
            </a:r>
            <a:r>
              <a:rPr lang="fr-CH" sz="1200" i="1" dirty="0"/>
              <a:t>129</a:t>
            </a:r>
            <a:r>
              <a:rPr lang="fr-CH" sz="1200" dirty="0"/>
              <a:t>, </a:t>
            </a:r>
            <a:r>
              <a:rPr lang="fr-CH" sz="1200" dirty="0" smtClean="0"/>
              <a:t>12396.</a:t>
            </a:r>
            <a:endParaRPr lang="en-US" sz="12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765110" y="2118049"/>
            <a:ext cx="35530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Trost’s</a:t>
            </a:r>
            <a:r>
              <a:rPr lang="fr-CH" dirty="0" smtClean="0"/>
              <a:t> </a:t>
            </a:r>
            <a:r>
              <a:rPr lang="fr-CH" dirty="0" err="1" smtClean="0"/>
              <a:t>synthesis</a:t>
            </a:r>
            <a:r>
              <a:rPr lang="fr-CH" dirty="0" smtClean="0"/>
              <a:t> of </a:t>
            </a:r>
            <a:r>
              <a:rPr lang="fr-CH" dirty="0" err="1" smtClean="0"/>
              <a:t>marcfortine</a:t>
            </a:r>
            <a:r>
              <a:rPr lang="fr-CH" dirty="0" smtClean="0"/>
              <a:t> B</a:t>
            </a:r>
            <a:endParaRPr lang="en-US" dirty="0" err="1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923568"/>
              </p:ext>
            </p:extLst>
          </p:nvPr>
        </p:nvGraphicFramePr>
        <p:xfrm>
          <a:off x="6192819" y="2196985"/>
          <a:ext cx="441325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7" name="CS ChemDraw Drawing" r:id="rId4" imgW="3530660" imgH="1921196" progId="ChemDraw.Document.6.0">
                  <p:embed/>
                </p:oleObj>
              </mc:Choice>
              <mc:Fallback>
                <p:oleObj name="CS ChemDraw Drawing" r:id="rId4" imgW="3530660" imgH="19211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2819" y="2196985"/>
                        <a:ext cx="4413250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92154"/>
              </p:ext>
            </p:extLst>
          </p:nvPr>
        </p:nvGraphicFramePr>
        <p:xfrm>
          <a:off x="3932369" y="4223178"/>
          <a:ext cx="7650031" cy="2171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8" name="CS ChemDraw Drawing" r:id="rId6" imgW="6120025" imgH="1736962" progId="ChemDraw.Document.6.0">
                  <p:embed/>
                </p:oleObj>
              </mc:Choice>
              <mc:Fallback>
                <p:oleObj name="CS ChemDraw Drawing" r:id="rId6" imgW="6120025" imgH="17369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32369" y="4223178"/>
                        <a:ext cx="7650031" cy="2171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098668"/>
              </p:ext>
            </p:extLst>
          </p:nvPr>
        </p:nvGraphicFramePr>
        <p:xfrm>
          <a:off x="4820546" y="1472982"/>
          <a:ext cx="2744545" cy="2175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9" name="CS ChemDraw Drawing" r:id="rId8" imgW="2195636" imgH="1740188" progId="ChemDraw.Document.6.0">
                  <p:embed/>
                </p:oleObj>
              </mc:Choice>
              <mc:Fallback>
                <p:oleObj name="CS ChemDraw Drawing" r:id="rId8" imgW="2195636" imgH="17401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20546" y="1472982"/>
                        <a:ext cx="2744545" cy="2175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52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Outlook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94381"/>
            <a:ext cx="278935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200" dirty="0" smtClean="0"/>
              <a:t>Zhu, </a:t>
            </a:r>
            <a:r>
              <a:rPr lang="fr-CH" sz="1200" dirty="0"/>
              <a:t>J</a:t>
            </a:r>
            <a:r>
              <a:rPr lang="fr-CH" sz="1200" dirty="0" smtClean="0"/>
              <a:t>. </a:t>
            </a:r>
            <a:r>
              <a:rPr lang="fr-CH" sz="1200" dirty="0"/>
              <a:t>et al.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 </a:t>
            </a:r>
            <a:r>
              <a:rPr lang="fr-CH" sz="1200" i="1" dirty="0" err="1" smtClean="0"/>
              <a:t>Eur</a:t>
            </a:r>
            <a:r>
              <a:rPr lang="fr-CH" sz="1200" i="1" dirty="0" smtClean="0"/>
              <a:t>. J.</a:t>
            </a:r>
            <a:r>
              <a:rPr lang="fr-CH" sz="1200" dirty="0" smtClean="0"/>
              <a:t> </a:t>
            </a:r>
            <a:r>
              <a:rPr lang="fr-CH" sz="1200" b="1" dirty="0" smtClean="0"/>
              <a:t>2007</a:t>
            </a:r>
            <a:r>
              <a:rPr lang="fr-CH" sz="1200" dirty="0" smtClean="0"/>
              <a:t>, </a:t>
            </a:r>
            <a:r>
              <a:rPr lang="fr-CH" sz="1200" i="1" dirty="0" smtClean="0"/>
              <a:t>13</a:t>
            </a:r>
            <a:r>
              <a:rPr lang="fr-CH" sz="1200" dirty="0" smtClean="0"/>
              <a:t>, 961.</a:t>
            </a:r>
            <a:endParaRPr lang="en-US" sz="1200" dirty="0"/>
          </a:p>
          <a:p>
            <a:r>
              <a:rPr lang="fr-CH" sz="1200" dirty="0" smtClean="0"/>
              <a:t>Zhu, J. </a:t>
            </a:r>
            <a:r>
              <a:rPr lang="fr-CH" sz="1200" dirty="0" smtClean="0"/>
              <a:t>et al. </a:t>
            </a:r>
            <a:r>
              <a:rPr lang="fr-CH" sz="1200" i="1" dirty="0" err="1" smtClean="0"/>
              <a:t>Synlett</a:t>
            </a:r>
            <a:r>
              <a:rPr lang="fr-CH" sz="1200" dirty="0" smtClean="0"/>
              <a:t> </a:t>
            </a:r>
            <a:r>
              <a:rPr lang="fr-CH" sz="1200" b="1" dirty="0" smtClean="0"/>
              <a:t>2009</a:t>
            </a:r>
            <a:r>
              <a:rPr lang="fr-CH" sz="1200" dirty="0" smtClean="0"/>
              <a:t>, </a:t>
            </a:r>
            <a:r>
              <a:rPr lang="fr-CH" sz="1200" i="1" dirty="0" smtClean="0"/>
              <a:t>18</a:t>
            </a:r>
            <a:r>
              <a:rPr lang="fr-CH" sz="1200" dirty="0" smtClean="0"/>
              <a:t>, 2997.</a:t>
            </a:r>
            <a:endParaRPr lang="en-US" sz="12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765110" y="2118049"/>
            <a:ext cx="30452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Zhu’s</a:t>
            </a:r>
            <a:r>
              <a:rPr lang="fr-CH" dirty="0" smtClean="0"/>
              <a:t> </a:t>
            </a:r>
            <a:r>
              <a:rPr lang="fr-CH" dirty="0" err="1" smtClean="0"/>
              <a:t>synthesis</a:t>
            </a:r>
            <a:r>
              <a:rPr lang="fr-CH" dirty="0" smtClean="0"/>
              <a:t> of </a:t>
            </a:r>
            <a:r>
              <a:rPr lang="fr-CH" dirty="0" err="1" smtClean="0"/>
              <a:t>horsfiline</a:t>
            </a:r>
            <a:endParaRPr lang="en-US" dirty="0" err="1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003618"/>
              </p:ext>
            </p:extLst>
          </p:nvPr>
        </p:nvGraphicFramePr>
        <p:xfrm>
          <a:off x="2673350" y="4237598"/>
          <a:ext cx="684530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CS ChemDraw Drawing" r:id="rId4" imgW="5475642" imgH="1019381" progId="ChemDraw.Document.6.0">
                  <p:embed/>
                </p:oleObj>
              </mc:Choice>
              <mc:Fallback>
                <p:oleObj name="CS ChemDraw Drawing" r:id="rId4" imgW="5475642" imgH="10193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3350" y="4237598"/>
                        <a:ext cx="6845300" cy="127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3912"/>
              </p:ext>
            </p:extLst>
          </p:nvPr>
        </p:nvGraphicFramePr>
        <p:xfrm>
          <a:off x="3845410" y="2894000"/>
          <a:ext cx="4501179" cy="1226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CS ChemDraw Drawing" r:id="rId6" imgW="3600943" imgH="981387" progId="ChemDraw.Document.6.0">
                  <p:embed/>
                </p:oleObj>
              </mc:Choice>
              <mc:Fallback>
                <p:oleObj name="CS ChemDraw Drawing" r:id="rId6" imgW="3600943" imgH="9813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45410" y="2894000"/>
                        <a:ext cx="4501179" cy="1226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57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 err="1" smtClean="0"/>
              <a:t>Thank</a:t>
            </a:r>
            <a:r>
              <a:rPr lang="fr-CH" dirty="0" smtClean="0"/>
              <a:t> </a:t>
            </a:r>
            <a:r>
              <a:rPr lang="fr-CH" dirty="0" err="1" smtClean="0"/>
              <a:t>you</a:t>
            </a:r>
            <a:r>
              <a:rPr lang="fr-CH" dirty="0" smtClean="0"/>
              <a:t> for </a:t>
            </a:r>
            <a:r>
              <a:rPr lang="fr-CH" dirty="0" err="1" smtClean="0"/>
              <a:t>your</a:t>
            </a:r>
            <a:r>
              <a:rPr lang="fr-CH" dirty="0" smtClean="0"/>
              <a:t> attention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02" y="2463800"/>
            <a:ext cx="4394200" cy="439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517" y="2010000"/>
            <a:ext cx="1628570" cy="1292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188" y="3554964"/>
            <a:ext cx="1642136" cy="1394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5134" y="2204903"/>
            <a:ext cx="2173442" cy="1350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8443" y="4514809"/>
            <a:ext cx="2208324" cy="8696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95127" y="5109882"/>
            <a:ext cx="289249" cy="376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r>
              <a:rPr lang="fr-CH" dirty="0" err="1" smtClean="0"/>
              <a:t>Spirooxindole</a:t>
            </a:r>
            <a:r>
              <a:rPr lang="fr-CH" dirty="0" smtClean="0"/>
              <a:t>: </a:t>
            </a:r>
          </a:p>
          <a:p>
            <a:pPr marL="0" indent="0">
              <a:buNone/>
            </a:pPr>
            <a:r>
              <a:rPr lang="fr-CH" sz="2000" dirty="0" smtClean="0"/>
              <a:t>	</a:t>
            </a:r>
            <a:r>
              <a:rPr lang="fr-CH" sz="2000" dirty="0" err="1" smtClean="0"/>
              <a:t>Isolated</a:t>
            </a:r>
            <a:r>
              <a:rPr lang="fr-CH" sz="2000" dirty="0" smtClean="0"/>
              <a:t> </a:t>
            </a:r>
            <a:r>
              <a:rPr lang="fr-CH" sz="2000" dirty="0" err="1" smtClean="0"/>
              <a:t>from</a:t>
            </a:r>
            <a:r>
              <a:rPr lang="fr-CH" sz="2000" dirty="0" smtClean="0"/>
              <a:t> </a:t>
            </a:r>
            <a:r>
              <a:rPr lang="fr-CH" sz="2000" i="1" dirty="0" err="1" smtClean="0"/>
              <a:t>Apocynaceae</a:t>
            </a:r>
            <a:r>
              <a:rPr lang="fr-CH" sz="2000" i="1" dirty="0" smtClean="0"/>
              <a:t> </a:t>
            </a:r>
            <a:r>
              <a:rPr lang="fr-CH" sz="2000" dirty="0" smtClean="0"/>
              <a:t>and </a:t>
            </a:r>
            <a:r>
              <a:rPr lang="fr-CH" sz="2000" i="1" dirty="0" err="1" smtClean="0"/>
              <a:t>Rubiacae</a:t>
            </a:r>
            <a:endParaRPr lang="fr-CH" sz="2000" dirty="0"/>
          </a:p>
          <a:p>
            <a:pPr marL="0" indent="0">
              <a:buNone/>
            </a:pPr>
            <a:r>
              <a:rPr lang="fr-CH" sz="2000" dirty="0" smtClean="0">
                <a:sym typeface="Wingdings" panose="05000000000000000000" pitchFamily="2" charset="2"/>
              </a:rPr>
              <a:t>		 </a:t>
            </a:r>
            <a:r>
              <a:rPr lang="fr-CH" sz="2000" dirty="0" err="1" smtClean="0">
                <a:sym typeface="Wingdings" panose="05000000000000000000" pitchFamily="2" charset="2"/>
              </a:rPr>
              <a:t>Biological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activites</a:t>
            </a:r>
            <a:endParaRPr lang="fr-CH" dirty="0" smtClean="0"/>
          </a:p>
          <a:p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Spiroindoline</a:t>
            </a:r>
            <a:r>
              <a:rPr lang="fr-CH" dirty="0" smtClean="0"/>
              <a:t>: </a:t>
            </a:r>
          </a:p>
          <a:p>
            <a:pPr marL="0" indent="0">
              <a:buNone/>
            </a:pPr>
            <a:r>
              <a:rPr lang="fr-CH" sz="2000" dirty="0" smtClean="0"/>
              <a:t>	</a:t>
            </a:r>
            <a:r>
              <a:rPr lang="fr-CH" sz="2000" dirty="0" err="1" smtClean="0"/>
              <a:t>Isolated</a:t>
            </a:r>
            <a:r>
              <a:rPr lang="fr-CH" sz="2000" dirty="0" smtClean="0"/>
              <a:t> </a:t>
            </a:r>
            <a:r>
              <a:rPr lang="fr-CH" sz="2000" dirty="0" err="1" smtClean="0"/>
              <a:t>from</a:t>
            </a:r>
            <a:r>
              <a:rPr lang="fr-CH" sz="2000" dirty="0" smtClean="0"/>
              <a:t> </a:t>
            </a:r>
            <a:r>
              <a:rPr lang="fr-CH" sz="2000" i="1" dirty="0" smtClean="0"/>
              <a:t>Strychnos</a:t>
            </a:r>
          </a:p>
          <a:p>
            <a:pPr marL="0" indent="0">
              <a:buNone/>
            </a:pPr>
            <a:r>
              <a:rPr lang="fr-CH" sz="2000" dirty="0" smtClean="0">
                <a:sym typeface="Wingdings" panose="05000000000000000000" pitchFamily="2" charset="2"/>
              </a:rPr>
              <a:t>		 </a:t>
            </a:r>
            <a:r>
              <a:rPr lang="fr-CH" sz="2000" dirty="0" err="1" smtClean="0"/>
              <a:t>Antitumor</a:t>
            </a:r>
            <a:r>
              <a:rPr lang="fr-CH" sz="2000" dirty="0" smtClean="0"/>
              <a:t> </a:t>
            </a:r>
            <a:r>
              <a:rPr lang="fr-CH" sz="2000" dirty="0" err="1" smtClean="0"/>
              <a:t>activities</a:t>
            </a:r>
            <a:endParaRPr lang="fr-CH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Main </a:t>
            </a:r>
            <a:r>
              <a:rPr lang="fr-CH" dirty="0" err="1" smtClean="0"/>
              <a:t>families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435975" y="4027488"/>
            <a:ext cx="3214688" cy="2298700"/>
            <a:chOff x="7208806" y="3211212"/>
            <a:chExt cx="3214688" cy="2298700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2189172"/>
                </p:ext>
              </p:extLst>
            </p:nvPr>
          </p:nvGraphicFramePr>
          <p:xfrm>
            <a:off x="7208806" y="3211212"/>
            <a:ext cx="3214688" cy="229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6" name="CS ChemDraw Drawing" r:id="rId5" imgW="2572153" imgH="1837681" progId="ChemDraw.Document.6.0">
                    <p:embed/>
                  </p:oleObj>
                </mc:Choice>
                <mc:Fallback>
                  <p:oleObj name="CS ChemDraw Drawing" r:id="rId5" imgW="2572153" imgH="1837681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208806" y="3211212"/>
                          <a:ext cx="3214688" cy="2298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8146107" y="5200547"/>
              <a:ext cx="10876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400" dirty="0" smtClean="0"/>
                <a:t>Vinblastine</a:t>
              </a:r>
              <a:endParaRPr lang="en-US" sz="1400" dirty="0" err="1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6581001"/>
            <a:ext cx="288252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Bindra</a:t>
            </a:r>
            <a:r>
              <a:rPr lang="fr-CH" sz="1200" dirty="0" smtClean="0"/>
              <a:t>, J. S. </a:t>
            </a:r>
            <a:r>
              <a:rPr lang="fr-CH" sz="1200" i="1" dirty="0" smtClean="0"/>
              <a:t>In The </a:t>
            </a:r>
            <a:r>
              <a:rPr lang="fr-CH" sz="1200" i="1" dirty="0" err="1" smtClean="0"/>
              <a:t>Alkaloids</a:t>
            </a:r>
            <a:r>
              <a:rPr lang="fr-CH" sz="1200" dirty="0" smtClean="0"/>
              <a:t> </a:t>
            </a:r>
            <a:r>
              <a:rPr lang="fr-CH" sz="1200" b="1" dirty="0" smtClean="0"/>
              <a:t>1973</a:t>
            </a:r>
            <a:r>
              <a:rPr lang="fr-CH" sz="1200" dirty="0" smtClean="0"/>
              <a:t>, </a:t>
            </a:r>
            <a:r>
              <a:rPr lang="fr-CH" sz="1200" i="1" dirty="0" smtClean="0"/>
              <a:t>14</a:t>
            </a:r>
            <a:r>
              <a:rPr lang="fr-CH" sz="1200" dirty="0" smtClean="0"/>
              <a:t>, 84.</a:t>
            </a:r>
            <a:endParaRPr lang="en-US" sz="1200" dirty="0" err="1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7078903" y="2136499"/>
            <a:ext cx="1925527" cy="1690428"/>
            <a:chOff x="7480212" y="2010000"/>
            <a:chExt cx="1925527" cy="1690428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5847392"/>
                </p:ext>
              </p:extLst>
            </p:nvPr>
          </p:nvGraphicFramePr>
          <p:xfrm>
            <a:off x="7512763" y="2010000"/>
            <a:ext cx="1704639" cy="13826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7" name="CS ChemDraw Drawing" r:id="rId7" imgW="1363711" imgH="1106121" progId="ChemDraw.Document.6.0">
                    <p:embed/>
                  </p:oleObj>
                </mc:Choice>
                <mc:Fallback>
                  <p:oleObj name="CS ChemDraw Drawing" r:id="rId7" imgW="1363711" imgH="1106121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512763" y="2010000"/>
                          <a:ext cx="1704639" cy="13826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7480212" y="3392651"/>
              <a:ext cx="19255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400" dirty="0" smtClean="0"/>
                <a:t>(-)-</a:t>
              </a:r>
              <a:r>
                <a:rPr lang="fr-CH" sz="1400" dirty="0" err="1" smtClean="0"/>
                <a:t>spirotryprostatin</a:t>
              </a:r>
              <a:r>
                <a:rPr lang="fr-CH" sz="1400" dirty="0" smtClean="0"/>
                <a:t> B</a:t>
              </a:r>
              <a:endParaRPr lang="en-US" sz="14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9418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General </a:t>
            </a:r>
            <a:r>
              <a:rPr lang="fr-CH" dirty="0" err="1" smtClean="0"/>
              <a:t>consideration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774275"/>
              </p:ext>
            </p:extLst>
          </p:nvPr>
        </p:nvGraphicFramePr>
        <p:xfrm>
          <a:off x="2654897" y="4860615"/>
          <a:ext cx="6882205" cy="1426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CS ChemDraw Drawing" r:id="rId5" imgW="5505764" imgH="1140889" progId="ChemDraw.Document.6.0">
                  <p:embed/>
                </p:oleObj>
              </mc:Choice>
              <mc:Fallback>
                <p:oleObj name="CS ChemDraw Drawing" r:id="rId5" imgW="5505764" imgH="11408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4897" y="4860615"/>
                        <a:ext cx="6882205" cy="1426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176" y="4309203"/>
            <a:ext cx="50529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Racemization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r>
              <a:rPr lang="fr-CH" dirty="0" smtClean="0"/>
              <a:t> a retro-</a:t>
            </a:r>
            <a:r>
              <a:rPr lang="fr-CH" dirty="0" err="1" smtClean="0"/>
              <a:t>Mannich</a:t>
            </a:r>
            <a:r>
              <a:rPr lang="fr-CH" dirty="0" smtClean="0"/>
              <a:t> </a:t>
            </a:r>
            <a:r>
              <a:rPr lang="fr-CH" dirty="0" err="1" smtClean="0"/>
              <a:t>reaction</a:t>
            </a:r>
            <a:endParaRPr lang="en-US" dirty="0" err="1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61943"/>
              </p:ext>
            </p:extLst>
          </p:nvPr>
        </p:nvGraphicFramePr>
        <p:xfrm>
          <a:off x="5218746" y="2857871"/>
          <a:ext cx="1096831" cy="991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CS ChemDraw Drawing" r:id="rId7" imgW="877465" imgH="793569" progId="ChemDraw.Document.6.0">
                  <p:embed/>
                </p:oleObj>
              </mc:Choice>
              <mc:Fallback>
                <p:oleObj name="CS ChemDraw Drawing" r:id="rId7" imgW="877465" imgH="7935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8746" y="2857871"/>
                        <a:ext cx="1096831" cy="991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1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r>
              <a:rPr lang="fr-CH" dirty="0" smtClean="0"/>
              <a:t>One of the </a:t>
            </a:r>
            <a:r>
              <a:rPr lang="fr-CH" dirty="0" err="1" smtClean="0"/>
              <a:t>most</a:t>
            </a:r>
            <a:r>
              <a:rPr lang="fr-CH" dirty="0" smtClean="0"/>
              <a:t> </a:t>
            </a:r>
            <a:r>
              <a:rPr lang="fr-CH" dirty="0" err="1" smtClean="0"/>
              <a:t>common</a:t>
            </a:r>
            <a:r>
              <a:rPr lang="fr-CH" dirty="0" smtClean="0"/>
              <a:t> </a:t>
            </a:r>
            <a:r>
              <a:rPr lang="fr-CH" dirty="0" err="1" smtClean="0"/>
              <a:t>methods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err="1" smtClean="0"/>
              <a:t>Usual</a:t>
            </a:r>
            <a:r>
              <a:rPr lang="fr-CH" dirty="0" smtClean="0"/>
              <a:t> </a:t>
            </a:r>
            <a:r>
              <a:rPr lang="fr-CH" dirty="0" err="1" smtClean="0"/>
              <a:t>reagents</a:t>
            </a:r>
            <a:r>
              <a:rPr lang="fr-CH" dirty="0" smtClean="0"/>
              <a:t>: OsO</a:t>
            </a:r>
            <a:r>
              <a:rPr lang="fr-CH" baseline="-25000" dirty="0" smtClean="0"/>
              <a:t>4</a:t>
            </a:r>
            <a:r>
              <a:rPr lang="fr-CH" dirty="0" smtClean="0"/>
              <a:t>, Pb(</a:t>
            </a:r>
            <a:r>
              <a:rPr lang="fr-CH" dirty="0" err="1" smtClean="0"/>
              <a:t>OAc</a:t>
            </a:r>
            <a:r>
              <a:rPr lang="fr-CH" dirty="0" smtClean="0"/>
              <a:t>)</a:t>
            </a:r>
            <a:r>
              <a:rPr lang="fr-CH" baseline="-25000" dirty="0" smtClean="0"/>
              <a:t>4</a:t>
            </a:r>
            <a:r>
              <a:rPr lang="fr-CH" dirty="0" smtClean="0"/>
              <a:t>, </a:t>
            </a:r>
            <a:r>
              <a:rPr lang="fr-CH" baseline="30000" dirty="0" smtClean="0"/>
              <a:t>t</a:t>
            </a:r>
            <a:r>
              <a:rPr lang="fr-CH" dirty="0" smtClean="0"/>
              <a:t>BuOCl, NBS, Na</a:t>
            </a:r>
            <a:r>
              <a:rPr lang="fr-CH" baseline="-25000" dirty="0" smtClean="0"/>
              <a:t>2</a:t>
            </a:r>
            <a:r>
              <a:rPr lang="fr-CH" dirty="0" smtClean="0"/>
              <a:t>WO</a:t>
            </a:r>
            <a:r>
              <a:rPr lang="fr-CH" baseline="-25000" dirty="0" smtClean="0"/>
              <a:t>4</a:t>
            </a:r>
            <a:endParaRPr lang="fr-CH" baseline="-25000" dirty="0"/>
          </a:p>
          <a:p>
            <a:endParaRPr lang="fr-CH" dirty="0" smtClean="0"/>
          </a:p>
          <a:p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tetrahydro</a:t>
            </a:r>
            <a:r>
              <a:rPr lang="fr-CH" dirty="0" smtClean="0"/>
              <a:t>-</a:t>
            </a:r>
            <a:r>
              <a:rPr lang="el-GR" dirty="0" smtClean="0"/>
              <a:t>β</a:t>
            </a:r>
            <a:r>
              <a:rPr lang="fr-CH" dirty="0" smtClean="0"/>
              <a:t>-</a:t>
            </a:r>
            <a:r>
              <a:rPr lang="fr-CH" dirty="0" err="1" smtClean="0"/>
              <a:t>carbolines</a:t>
            </a:r>
            <a:r>
              <a:rPr lang="fr-CH" dirty="0" smtClean="0"/>
              <a:t> (</a:t>
            </a:r>
            <a:r>
              <a:rPr lang="fr-CH" dirty="0" err="1" smtClean="0"/>
              <a:t>tryptoline</a:t>
            </a:r>
            <a:r>
              <a:rPr lang="fr-CH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Oxidative</a:t>
            </a:r>
            <a:r>
              <a:rPr lang="fr-CH" dirty="0" smtClean="0"/>
              <a:t> </a:t>
            </a:r>
            <a:r>
              <a:rPr lang="fr-CH" dirty="0" err="1" smtClean="0"/>
              <a:t>Rearrangements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952764"/>
              </p:ext>
            </p:extLst>
          </p:nvPr>
        </p:nvGraphicFramePr>
        <p:xfrm>
          <a:off x="2383436" y="5134345"/>
          <a:ext cx="30575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CS ChemDraw Drawing" r:id="rId4" imgW="2447006" imgH="840882" progId="ChemDraw.Document.6.0">
                  <p:embed/>
                </p:oleObj>
              </mc:Choice>
              <mc:Fallback>
                <p:oleObj name="CS ChemDraw Drawing" r:id="rId4" imgW="2447006" imgH="8408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3436" y="5134345"/>
                        <a:ext cx="3057525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35521" y="6074698"/>
            <a:ext cx="157447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sz="1200" dirty="0" err="1" smtClean="0">
                <a:solidFill>
                  <a:srgbClr val="0070C0"/>
                </a:solidFill>
              </a:rPr>
              <a:t>Bischler-Napieralski</a:t>
            </a:r>
            <a:endParaRPr lang="en-US" sz="1200" dirty="0" err="1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3250" y="6074698"/>
            <a:ext cx="121700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sz="1200" dirty="0" smtClean="0">
                <a:solidFill>
                  <a:srgbClr val="0070C0"/>
                </a:solidFill>
              </a:rPr>
              <a:t>Pictet-Spengler</a:t>
            </a:r>
            <a:endParaRPr lang="en-US" sz="1200" dirty="0" err="1" smtClean="0">
              <a:solidFill>
                <a:srgbClr val="0070C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139972"/>
              </p:ext>
            </p:extLst>
          </p:nvPr>
        </p:nvGraphicFramePr>
        <p:xfrm>
          <a:off x="5693562" y="5259319"/>
          <a:ext cx="1298538" cy="856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name="CS ChemDraw Drawing" r:id="rId6" imgW="1038830" imgH="685322" progId="ChemDraw.Document.6.0">
                  <p:embed/>
                </p:oleObj>
              </mc:Choice>
              <mc:Fallback>
                <p:oleObj name="CS ChemDraw Drawing" r:id="rId6" imgW="1038830" imgH="6853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93562" y="5259319"/>
                        <a:ext cx="1298538" cy="856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076181"/>
              </p:ext>
            </p:extLst>
          </p:nvPr>
        </p:nvGraphicFramePr>
        <p:xfrm>
          <a:off x="7198106" y="5246212"/>
          <a:ext cx="2759785" cy="887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" name="CS ChemDraw Drawing" r:id="rId8" imgW="2207828" imgH="709695" progId="ChemDraw.Document.6.0">
                  <p:embed/>
                </p:oleObj>
              </mc:Choice>
              <mc:Fallback>
                <p:oleObj name="CS ChemDraw Drawing" r:id="rId8" imgW="2207828" imgH="7096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98106" y="5246212"/>
                        <a:ext cx="2759785" cy="887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06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Oxidative</a:t>
            </a:r>
            <a:r>
              <a:rPr lang="fr-CH" dirty="0" smtClean="0"/>
              <a:t> </a:t>
            </a:r>
            <a:r>
              <a:rPr lang="fr-CH" dirty="0" err="1" smtClean="0"/>
              <a:t>Rearrangements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5110" y="2118049"/>
            <a:ext cx="31254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Cook’s</a:t>
            </a:r>
            <a:r>
              <a:rPr lang="fr-CH" dirty="0" smtClean="0"/>
              <a:t> </a:t>
            </a:r>
            <a:r>
              <a:rPr lang="fr-CH" dirty="0" err="1" smtClean="0"/>
              <a:t>studies</a:t>
            </a:r>
            <a:r>
              <a:rPr lang="fr-CH" dirty="0" smtClean="0"/>
              <a:t> on </a:t>
            </a:r>
            <a:r>
              <a:rPr lang="fr-CH" dirty="0" err="1" smtClean="0"/>
              <a:t>alstonisine</a:t>
            </a:r>
            <a:endParaRPr lang="en-US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6394381"/>
            <a:ext cx="319074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200" dirty="0"/>
              <a:t>Cook, J. M. et al. </a:t>
            </a:r>
            <a:r>
              <a:rPr lang="fr-CH" sz="1200" i="1" dirty="0"/>
              <a:t>J. </a:t>
            </a:r>
            <a:r>
              <a:rPr lang="fr-CH" sz="1200" i="1" dirty="0" err="1"/>
              <a:t>Org</a:t>
            </a:r>
            <a:r>
              <a:rPr lang="fr-CH" sz="1200" i="1" dirty="0"/>
              <a:t>. </a:t>
            </a:r>
            <a:r>
              <a:rPr lang="fr-CH" sz="1200" i="1" dirty="0" err="1"/>
              <a:t>Chem</a:t>
            </a:r>
            <a:r>
              <a:rPr lang="fr-CH" sz="1200" i="1" dirty="0"/>
              <a:t>.</a:t>
            </a:r>
            <a:r>
              <a:rPr lang="fr-CH" sz="1200" dirty="0"/>
              <a:t> </a:t>
            </a:r>
            <a:r>
              <a:rPr lang="fr-CH" sz="1200" b="1" dirty="0" smtClean="0"/>
              <a:t>1995</a:t>
            </a:r>
            <a:r>
              <a:rPr lang="fr-CH" sz="1200" dirty="0" smtClean="0"/>
              <a:t>, </a:t>
            </a:r>
            <a:r>
              <a:rPr lang="fr-CH" sz="1200" i="1" dirty="0" smtClean="0"/>
              <a:t>60</a:t>
            </a:r>
            <a:r>
              <a:rPr lang="fr-CH" sz="1200" dirty="0" smtClean="0"/>
              <a:t>, 120.</a:t>
            </a:r>
            <a:endParaRPr lang="en-US" sz="1200" dirty="0"/>
          </a:p>
          <a:p>
            <a:r>
              <a:rPr lang="fr-CH" sz="1200" dirty="0" smtClean="0"/>
              <a:t>Cook</a:t>
            </a:r>
            <a:r>
              <a:rPr lang="fr-CH" sz="1200" dirty="0"/>
              <a:t>, J. </a:t>
            </a:r>
            <a:r>
              <a:rPr lang="fr-CH" sz="1200" dirty="0" smtClean="0"/>
              <a:t>M. </a:t>
            </a:r>
            <a:r>
              <a:rPr lang="fr-CH" sz="1200" dirty="0" smtClean="0"/>
              <a:t>et al. </a:t>
            </a:r>
            <a:r>
              <a:rPr lang="fr-CH" sz="1200" i="1" dirty="0" err="1" smtClean="0"/>
              <a:t>Org</a:t>
            </a:r>
            <a:r>
              <a:rPr lang="fr-CH" sz="1200" i="1" dirty="0" smtClean="0"/>
              <a:t>. </a:t>
            </a:r>
            <a:r>
              <a:rPr lang="fr-CH" sz="1200" i="1" dirty="0" err="1" smtClean="0"/>
              <a:t>Lett</a:t>
            </a:r>
            <a:r>
              <a:rPr lang="fr-CH" sz="1200" i="1" dirty="0" smtClean="0"/>
              <a:t>.</a:t>
            </a:r>
            <a:r>
              <a:rPr lang="fr-CH" sz="1200" dirty="0" smtClean="0"/>
              <a:t> </a:t>
            </a:r>
            <a:r>
              <a:rPr lang="fr-CH" sz="1200" b="1" dirty="0" smtClean="0"/>
              <a:t>2002</a:t>
            </a:r>
            <a:r>
              <a:rPr lang="fr-CH" sz="1200" dirty="0" smtClean="0"/>
              <a:t>, </a:t>
            </a:r>
            <a:r>
              <a:rPr lang="fr-CH" sz="1200" i="1" dirty="0" smtClean="0"/>
              <a:t>4</a:t>
            </a:r>
            <a:r>
              <a:rPr lang="fr-CH" sz="1200" dirty="0" smtClean="0"/>
              <a:t>, 4237.</a:t>
            </a:r>
            <a:endParaRPr lang="en-US" sz="1200" dirty="0" err="1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798118"/>
              </p:ext>
            </p:extLst>
          </p:nvPr>
        </p:nvGraphicFramePr>
        <p:xfrm>
          <a:off x="2109788" y="2801938"/>
          <a:ext cx="7972425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1" name="CS ChemDraw Drawing" r:id="rId4" imgW="6374623" imgH="1176016" progId="ChemDraw.Document.6.0">
                  <p:embed/>
                </p:oleObj>
              </mc:Choice>
              <mc:Fallback>
                <p:oleObj name="CS ChemDraw Drawing" r:id="rId4" imgW="6374623" imgH="11760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9788" y="2801938"/>
                        <a:ext cx="7972425" cy="147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614995"/>
              </p:ext>
            </p:extLst>
          </p:nvPr>
        </p:nvGraphicFramePr>
        <p:xfrm>
          <a:off x="3981363" y="4589693"/>
          <a:ext cx="3893371" cy="1645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" name="CS ChemDraw Drawing" r:id="rId6" imgW="3114697" imgH="1316163" progId="ChemDraw.Document.6.0">
                  <p:embed/>
                </p:oleObj>
              </mc:Choice>
              <mc:Fallback>
                <p:oleObj name="CS ChemDraw Drawing" r:id="rId6" imgW="3114697" imgH="13161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81363" y="4589693"/>
                        <a:ext cx="3893371" cy="1645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52115" y="5243242"/>
            <a:ext cx="214193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sz="1600" dirty="0" err="1"/>
              <a:t>Cinchona</a:t>
            </a:r>
            <a:r>
              <a:rPr lang="fr-CH" sz="1600" dirty="0"/>
              <a:t> type ligand</a:t>
            </a:r>
            <a:endParaRPr lang="en-US" sz="1600" dirty="0" err="1"/>
          </a:p>
        </p:txBody>
      </p:sp>
      <p:sp>
        <p:nvSpPr>
          <p:cNvPr id="13" name="TextBox 12"/>
          <p:cNvSpPr txBox="1"/>
          <p:nvPr/>
        </p:nvSpPr>
        <p:spPr>
          <a:xfrm>
            <a:off x="7756850" y="3256049"/>
            <a:ext cx="76976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sz="1400" dirty="0" err="1" smtClean="0">
                <a:solidFill>
                  <a:srgbClr val="FF0000"/>
                </a:solidFill>
              </a:rPr>
              <a:t>pinacol</a:t>
            </a:r>
            <a:endParaRPr lang="en-US" sz="1400" dirty="0" err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7984" y="3324524"/>
            <a:ext cx="76976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sz="1400" dirty="0" err="1" smtClean="0">
                <a:solidFill>
                  <a:srgbClr val="FF0000"/>
                </a:solidFill>
              </a:rPr>
              <a:t>pinacol</a:t>
            </a:r>
            <a:endParaRPr lang="en-US" sz="1400" dirty="0" err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3523" y="6225104"/>
            <a:ext cx="267669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sz="1600" dirty="0" err="1" smtClean="0"/>
              <a:t>convex</a:t>
            </a:r>
            <a:r>
              <a:rPr lang="fr-CH" sz="1600" dirty="0" smtClean="0"/>
              <a:t>         vs         concave</a:t>
            </a:r>
            <a:endParaRPr lang="en-US" sz="1600" dirty="0" err="1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432886"/>
              </p:ext>
            </p:extLst>
          </p:nvPr>
        </p:nvGraphicFramePr>
        <p:xfrm>
          <a:off x="5493035" y="2789097"/>
          <a:ext cx="870025" cy="1512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" name="CS ChemDraw Drawing" r:id="rId8" imgW="696020" imgH="1209708" progId="ChemDraw.Document.6.0">
                  <p:embed/>
                </p:oleObj>
              </mc:Choice>
              <mc:Fallback>
                <p:oleObj name="CS ChemDraw Drawing" r:id="rId8" imgW="696020" imgH="12097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93035" y="2789097"/>
                        <a:ext cx="870025" cy="1512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084071"/>
              </p:ext>
            </p:extLst>
          </p:nvPr>
        </p:nvGraphicFramePr>
        <p:xfrm>
          <a:off x="4035153" y="2811436"/>
          <a:ext cx="3851238" cy="1542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" name="CS ChemDraw Drawing" r:id="rId10" imgW="3080990" imgH="1234082" progId="ChemDraw.Document.6.0">
                  <p:embed/>
                </p:oleObj>
              </mc:Choice>
              <mc:Fallback>
                <p:oleObj name="CS ChemDraw Drawing" r:id="rId10" imgW="3080990" imgH="12340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35153" y="2811436"/>
                        <a:ext cx="3851238" cy="1542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92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Oxidative</a:t>
            </a:r>
            <a:r>
              <a:rPr lang="fr-CH" dirty="0" smtClean="0"/>
              <a:t> </a:t>
            </a:r>
            <a:r>
              <a:rPr lang="fr-CH" dirty="0" err="1" smtClean="0"/>
              <a:t>Rearrangements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5110" y="2118049"/>
            <a:ext cx="32825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Cook’s</a:t>
            </a:r>
            <a:r>
              <a:rPr lang="fr-CH" dirty="0" smtClean="0"/>
              <a:t> </a:t>
            </a:r>
            <a:r>
              <a:rPr lang="fr-CH" dirty="0" err="1" smtClean="0"/>
              <a:t>synthesis</a:t>
            </a:r>
            <a:r>
              <a:rPr lang="fr-CH" dirty="0" smtClean="0"/>
              <a:t> of </a:t>
            </a:r>
            <a:r>
              <a:rPr lang="fr-CH" dirty="0" err="1" smtClean="0"/>
              <a:t>alstonisine</a:t>
            </a:r>
            <a:endParaRPr lang="en-US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6394381"/>
            <a:ext cx="319074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200" dirty="0"/>
              <a:t>Cook, J. M. et al. </a:t>
            </a:r>
            <a:r>
              <a:rPr lang="fr-CH" sz="1200" i="1" dirty="0"/>
              <a:t>J. </a:t>
            </a:r>
            <a:r>
              <a:rPr lang="fr-CH" sz="1200" i="1" dirty="0" err="1"/>
              <a:t>Org</a:t>
            </a:r>
            <a:r>
              <a:rPr lang="fr-CH" sz="1200" i="1" dirty="0"/>
              <a:t>. </a:t>
            </a:r>
            <a:r>
              <a:rPr lang="fr-CH" sz="1200" i="1" dirty="0" err="1"/>
              <a:t>Chem</a:t>
            </a:r>
            <a:r>
              <a:rPr lang="fr-CH" sz="1200" i="1" dirty="0"/>
              <a:t>.</a:t>
            </a:r>
            <a:r>
              <a:rPr lang="fr-CH" sz="1200" dirty="0"/>
              <a:t> </a:t>
            </a:r>
            <a:r>
              <a:rPr lang="fr-CH" sz="1200" b="1" dirty="0" smtClean="0"/>
              <a:t>1995</a:t>
            </a:r>
            <a:r>
              <a:rPr lang="fr-CH" sz="1200" dirty="0" smtClean="0"/>
              <a:t>, </a:t>
            </a:r>
            <a:r>
              <a:rPr lang="fr-CH" sz="1200" i="1" dirty="0" smtClean="0"/>
              <a:t>60</a:t>
            </a:r>
            <a:r>
              <a:rPr lang="fr-CH" sz="1200" dirty="0" smtClean="0"/>
              <a:t>, 120.</a:t>
            </a:r>
            <a:endParaRPr lang="en-US" sz="1200" dirty="0"/>
          </a:p>
          <a:p>
            <a:r>
              <a:rPr lang="fr-CH" sz="1200" dirty="0" smtClean="0"/>
              <a:t>Cook</a:t>
            </a:r>
            <a:r>
              <a:rPr lang="fr-CH" sz="1200" dirty="0"/>
              <a:t>, J. </a:t>
            </a:r>
            <a:r>
              <a:rPr lang="fr-CH" sz="1200" dirty="0" smtClean="0"/>
              <a:t>M. </a:t>
            </a:r>
            <a:r>
              <a:rPr lang="fr-CH" sz="1200" dirty="0" smtClean="0"/>
              <a:t>et al. </a:t>
            </a:r>
            <a:r>
              <a:rPr lang="fr-CH" sz="1200" i="1" dirty="0" err="1" smtClean="0"/>
              <a:t>Org</a:t>
            </a:r>
            <a:r>
              <a:rPr lang="fr-CH" sz="1200" i="1" dirty="0" smtClean="0"/>
              <a:t>. </a:t>
            </a:r>
            <a:r>
              <a:rPr lang="fr-CH" sz="1200" i="1" dirty="0" err="1" smtClean="0"/>
              <a:t>Lett</a:t>
            </a:r>
            <a:r>
              <a:rPr lang="fr-CH" sz="1200" i="1" dirty="0" smtClean="0"/>
              <a:t>.</a:t>
            </a:r>
            <a:r>
              <a:rPr lang="fr-CH" sz="1200" dirty="0" smtClean="0"/>
              <a:t> </a:t>
            </a:r>
            <a:r>
              <a:rPr lang="fr-CH" sz="1200" b="1" dirty="0" smtClean="0"/>
              <a:t>2002</a:t>
            </a:r>
            <a:r>
              <a:rPr lang="fr-CH" sz="1200" dirty="0" smtClean="0"/>
              <a:t>, </a:t>
            </a:r>
            <a:r>
              <a:rPr lang="fr-CH" sz="1200" i="1" dirty="0" smtClean="0"/>
              <a:t>4</a:t>
            </a:r>
            <a:r>
              <a:rPr lang="fr-CH" sz="1200" dirty="0" smtClean="0"/>
              <a:t>, 4237.</a:t>
            </a:r>
            <a:endParaRPr lang="en-US" sz="1200" dirty="0" err="1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016827"/>
              </p:ext>
            </p:extLst>
          </p:nvPr>
        </p:nvGraphicFramePr>
        <p:xfrm>
          <a:off x="6999008" y="3083356"/>
          <a:ext cx="2470150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name="CS ChemDraw Drawing" r:id="rId4" imgW="1974745" imgH="1559896" progId="ChemDraw.Document.6.0">
                  <p:embed/>
                </p:oleObj>
              </mc:Choice>
              <mc:Fallback>
                <p:oleObj name="CS ChemDraw Drawing" r:id="rId4" imgW="1974745" imgH="15598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99008" y="3083356"/>
                        <a:ext cx="2470150" cy="195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26964" y="5896947"/>
            <a:ext cx="268438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sz="1400" dirty="0" err="1" smtClean="0"/>
              <a:t>Pearlman’s</a:t>
            </a:r>
            <a:r>
              <a:rPr lang="fr-CH" sz="1400" dirty="0" smtClean="0"/>
              <a:t> cat.: Pd(OH)</a:t>
            </a:r>
            <a:r>
              <a:rPr lang="fr-CH" sz="1400" baseline="-25000" dirty="0" smtClean="0"/>
              <a:t>2</a:t>
            </a:r>
            <a:r>
              <a:rPr lang="fr-CH" sz="1400" dirty="0" smtClean="0"/>
              <a:t>/C, H</a:t>
            </a:r>
            <a:r>
              <a:rPr lang="fr-CH" sz="1400" baseline="-25000" dirty="0" smtClean="0"/>
              <a:t>2</a:t>
            </a:r>
            <a:endParaRPr lang="en-US" sz="1400" baseline="-25000" dirty="0" err="1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202344"/>
              </p:ext>
            </p:extLst>
          </p:nvPr>
        </p:nvGraphicFramePr>
        <p:xfrm>
          <a:off x="2285328" y="3442820"/>
          <a:ext cx="2348305" cy="1232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CS ChemDraw Drawing" r:id="rId6" imgW="1878644" imgH="985688" progId="ChemDraw.Document.6.0">
                  <p:embed/>
                </p:oleObj>
              </mc:Choice>
              <mc:Fallback>
                <p:oleObj name="CS ChemDraw Drawing" r:id="rId6" imgW="1878644" imgH="9856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5328" y="3442820"/>
                        <a:ext cx="2348305" cy="1232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44523"/>
              </p:ext>
            </p:extLst>
          </p:nvPr>
        </p:nvGraphicFramePr>
        <p:xfrm>
          <a:off x="4793690" y="3210034"/>
          <a:ext cx="2205318" cy="1948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CS ChemDraw Drawing" r:id="rId8" imgW="1764254" imgH="1558463" progId="ChemDraw.Document.6.0">
                  <p:embed/>
                </p:oleObj>
              </mc:Choice>
              <mc:Fallback>
                <p:oleObj name="CS ChemDraw Drawing" r:id="rId8" imgW="1764254" imgH="15584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93690" y="3210034"/>
                        <a:ext cx="2205318" cy="1948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61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Oxidative</a:t>
            </a:r>
            <a:r>
              <a:rPr lang="fr-CH" dirty="0" smtClean="0"/>
              <a:t> </a:t>
            </a:r>
            <a:r>
              <a:rPr lang="fr-CH" dirty="0" err="1" smtClean="0"/>
              <a:t>Rearrangements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5110" y="2118049"/>
            <a:ext cx="48819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Danishefsky’s</a:t>
            </a:r>
            <a:r>
              <a:rPr lang="fr-CH" dirty="0" smtClean="0"/>
              <a:t> </a:t>
            </a:r>
            <a:r>
              <a:rPr lang="fr-CH" dirty="0" err="1" smtClean="0"/>
              <a:t>synthesis</a:t>
            </a:r>
            <a:r>
              <a:rPr lang="fr-CH" dirty="0" smtClean="0"/>
              <a:t> of </a:t>
            </a:r>
            <a:r>
              <a:rPr lang="fr-CH" dirty="0" err="1" smtClean="0"/>
              <a:t>spirotryprostatin</a:t>
            </a:r>
            <a:r>
              <a:rPr lang="fr-CH" dirty="0" smtClean="0"/>
              <a:t> A</a:t>
            </a:r>
            <a:endParaRPr lang="en-US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394120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Danishefsky</a:t>
            </a:r>
            <a:r>
              <a:rPr lang="fr-CH" sz="1200" dirty="0" smtClean="0"/>
              <a:t>, S. J. </a:t>
            </a:r>
            <a:r>
              <a:rPr lang="fr-CH" sz="1200" dirty="0" smtClean="0"/>
              <a:t>et al. </a:t>
            </a:r>
            <a:r>
              <a:rPr lang="fr-CH" sz="1200" i="1" dirty="0" smtClean="0"/>
              <a:t>J. Am.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 Soc.</a:t>
            </a:r>
            <a:r>
              <a:rPr lang="fr-CH" sz="1200" dirty="0" smtClean="0"/>
              <a:t> </a:t>
            </a:r>
            <a:r>
              <a:rPr lang="fr-CH" sz="1200" b="1" dirty="0" smtClean="0"/>
              <a:t>1999</a:t>
            </a:r>
            <a:r>
              <a:rPr lang="fr-CH" sz="1200" dirty="0" smtClean="0"/>
              <a:t>, </a:t>
            </a:r>
            <a:r>
              <a:rPr lang="fr-CH" sz="1200" i="1" dirty="0" smtClean="0"/>
              <a:t>121</a:t>
            </a:r>
            <a:r>
              <a:rPr lang="fr-CH" sz="1200" dirty="0" smtClean="0"/>
              <a:t>, 2147.</a:t>
            </a:r>
            <a:endParaRPr lang="en-US" sz="1200" dirty="0" err="1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964753"/>
              </p:ext>
            </p:extLst>
          </p:nvPr>
        </p:nvGraphicFramePr>
        <p:xfrm>
          <a:off x="4421019" y="4163732"/>
          <a:ext cx="5603875" cy="227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6" name="CS ChemDraw Drawing" r:id="rId4" imgW="4483429" imgH="1817609" progId="ChemDraw.Document.6.0">
                  <p:embed/>
                </p:oleObj>
              </mc:Choice>
              <mc:Fallback>
                <p:oleObj name="CS ChemDraw Drawing" r:id="rId4" imgW="4483429" imgH="18176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1019" y="4163732"/>
                        <a:ext cx="5603875" cy="227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925983"/>
              </p:ext>
            </p:extLst>
          </p:nvPr>
        </p:nvGraphicFramePr>
        <p:xfrm>
          <a:off x="1736911" y="2867199"/>
          <a:ext cx="5230458" cy="1154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7" name="CS ChemDraw Drawing" r:id="rId6" imgW="4184366" imgH="923321" progId="ChemDraw.Document.6.0">
                  <p:embed/>
                </p:oleObj>
              </mc:Choice>
              <mc:Fallback>
                <p:oleObj name="CS ChemDraw Drawing" r:id="rId6" imgW="4184366" imgH="9233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6911" y="2867199"/>
                        <a:ext cx="5230458" cy="1154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187246"/>
              </p:ext>
            </p:extLst>
          </p:nvPr>
        </p:nvGraphicFramePr>
        <p:xfrm>
          <a:off x="6967369" y="2832216"/>
          <a:ext cx="305752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8" name="CS ChemDraw Drawing" r:id="rId8" imgW="2445572" imgH="911134" progId="ChemDraw.Document.6.0">
                  <p:embed/>
                </p:oleObj>
              </mc:Choice>
              <mc:Fallback>
                <p:oleObj name="CS ChemDraw Drawing" r:id="rId8" imgW="2445572" imgH="9111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67369" y="2832216"/>
                        <a:ext cx="3057525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53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Oxidative</a:t>
            </a:r>
            <a:r>
              <a:rPr lang="fr-CH" dirty="0" smtClean="0"/>
              <a:t> </a:t>
            </a:r>
            <a:r>
              <a:rPr lang="fr-CH" dirty="0" err="1" smtClean="0"/>
              <a:t>Rearrangements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64432"/>
            <a:ext cx="984851" cy="476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5110" y="2118049"/>
            <a:ext cx="40713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smtClean="0"/>
              <a:t>Williams’ </a:t>
            </a:r>
            <a:r>
              <a:rPr lang="fr-CH" dirty="0" err="1" smtClean="0"/>
              <a:t>studies</a:t>
            </a:r>
            <a:r>
              <a:rPr lang="fr-CH" dirty="0" smtClean="0"/>
              <a:t> on </a:t>
            </a:r>
            <a:r>
              <a:rPr lang="fr-CH" dirty="0" err="1" smtClean="0"/>
              <a:t>paraherquamide</a:t>
            </a:r>
            <a:endParaRPr lang="en-US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369934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sz="1200" dirty="0" smtClean="0"/>
              <a:t>Williams, R. M. </a:t>
            </a:r>
            <a:r>
              <a:rPr lang="fr-CH" sz="1200" dirty="0" smtClean="0"/>
              <a:t>et al. </a:t>
            </a:r>
            <a:r>
              <a:rPr lang="fr-CH" sz="1200" i="1" dirty="0" err="1" smtClean="0"/>
              <a:t>Tetrahedron</a:t>
            </a:r>
            <a:r>
              <a:rPr lang="fr-CH" sz="1200" i="1" dirty="0" smtClean="0"/>
              <a:t> </a:t>
            </a:r>
            <a:r>
              <a:rPr lang="fr-CH" sz="1200" i="1" dirty="0" err="1" smtClean="0"/>
              <a:t>Lett</a:t>
            </a:r>
            <a:r>
              <a:rPr lang="fr-CH" sz="1200" i="1" dirty="0" smtClean="0"/>
              <a:t>.</a:t>
            </a:r>
            <a:r>
              <a:rPr lang="fr-CH" sz="1200" dirty="0" smtClean="0"/>
              <a:t> </a:t>
            </a:r>
            <a:r>
              <a:rPr lang="fr-CH" sz="1200" b="1" dirty="0" smtClean="0"/>
              <a:t>1989</a:t>
            </a:r>
            <a:r>
              <a:rPr lang="fr-CH" sz="1200" dirty="0" smtClean="0"/>
              <a:t>, </a:t>
            </a:r>
            <a:r>
              <a:rPr lang="fr-CH" sz="1200" i="1" dirty="0" smtClean="0"/>
              <a:t>30</a:t>
            </a:r>
            <a:r>
              <a:rPr lang="fr-CH" sz="1200" dirty="0" smtClean="0"/>
              <a:t>, 5575.</a:t>
            </a:r>
            <a:endParaRPr lang="en-US" sz="1200" dirty="0" err="1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63072"/>
              </p:ext>
            </p:extLst>
          </p:nvPr>
        </p:nvGraphicFramePr>
        <p:xfrm>
          <a:off x="9313881" y="5195921"/>
          <a:ext cx="243681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5" name="CS ChemDraw Drawing" r:id="rId4" imgW="1947134" imgH="869915" progId="ChemDraw.Document.6.0">
                  <p:embed/>
                </p:oleObj>
              </mc:Choice>
              <mc:Fallback>
                <p:oleObj name="CS ChemDraw Drawing" r:id="rId4" imgW="1947134" imgH="8699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13881" y="5195921"/>
                        <a:ext cx="2436813" cy="108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009370"/>
              </p:ext>
            </p:extLst>
          </p:nvPr>
        </p:nvGraphicFramePr>
        <p:xfrm>
          <a:off x="2590842" y="3127906"/>
          <a:ext cx="1883485" cy="2963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6" name="CS ChemDraw Drawing" r:id="rId6" imgW="1506788" imgH="2371028" progId="ChemDraw.Document.6.0">
                  <p:embed/>
                </p:oleObj>
              </mc:Choice>
              <mc:Fallback>
                <p:oleObj name="CS ChemDraw Drawing" r:id="rId6" imgW="1506788" imgH="23710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0842" y="3127906"/>
                        <a:ext cx="1883485" cy="2963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638394"/>
              </p:ext>
            </p:extLst>
          </p:nvPr>
        </p:nvGraphicFramePr>
        <p:xfrm>
          <a:off x="4701597" y="2578004"/>
          <a:ext cx="1843591" cy="131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7" name="CS ChemDraw Drawing" r:id="rId8" imgW="1474873" imgH="1052715" progId="ChemDraw.Document.6.0">
                  <p:embed/>
                </p:oleObj>
              </mc:Choice>
              <mc:Fallback>
                <p:oleObj name="CS ChemDraw Drawing" r:id="rId8" imgW="1474873" imgH="10527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01597" y="2578004"/>
                        <a:ext cx="1843591" cy="1315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73495"/>
              </p:ext>
            </p:extLst>
          </p:nvPr>
        </p:nvGraphicFramePr>
        <p:xfrm>
          <a:off x="6807251" y="2578004"/>
          <a:ext cx="2258658" cy="131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8" name="CS ChemDraw Drawing" r:id="rId10" imgW="1806926" imgH="1052715" progId="ChemDraw.Document.6.0">
                  <p:embed/>
                </p:oleObj>
              </mc:Choice>
              <mc:Fallback>
                <p:oleObj name="CS ChemDraw Drawing" r:id="rId10" imgW="1806926" imgH="10527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07251" y="2578004"/>
                        <a:ext cx="2258658" cy="1315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466026"/>
              </p:ext>
            </p:extLst>
          </p:nvPr>
        </p:nvGraphicFramePr>
        <p:xfrm>
          <a:off x="9313881" y="2583829"/>
          <a:ext cx="2268519" cy="1310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9" name="CS ChemDraw Drawing" r:id="rId12" imgW="1814815" imgH="1048055" progId="ChemDraw.Document.6.0">
                  <p:embed/>
                </p:oleObj>
              </mc:Choice>
              <mc:Fallback>
                <p:oleObj name="CS ChemDraw Drawing" r:id="rId12" imgW="1814815" imgH="10480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13881" y="2583829"/>
                        <a:ext cx="2268519" cy="1310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897697"/>
              </p:ext>
            </p:extLst>
          </p:nvPr>
        </p:nvGraphicFramePr>
        <p:xfrm>
          <a:off x="4701596" y="5081693"/>
          <a:ext cx="1843591" cy="131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0" name="CS ChemDraw Drawing" r:id="rId14" imgW="1474873" imgH="1052715" progId="ChemDraw.Document.6.0">
                  <p:embed/>
                </p:oleObj>
              </mc:Choice>
              <mc:Fallback>
                <p:oleObj name="CS ChemDraw Drawing" r:id="rId14" imgW="1474873" imgH="10527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01596" y="5081693"/>
                        <a:ext cx="1843591" cy="1315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127124"/>
              </p:ext>
            </p:extLst>
          </p:nvPr>
        </p:nvGraphicFramePr>
        <p:xfrm>
          <a:off x="6807251" y="5087507"/>
          <a:ext cx="2157805" cy="131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1" name="CS ChemDraw Drawing" r:id="rId16" imgW="1726244" imgH="1052715" progId="ChemDraw.Document.6.0">
                  <p:embed/>
                </p:oleObj>
              </mc:Choice>
              <mc:Fallback>
                <p:oleObj name="CS ChemDraw Drawing" r:id="rId16" imgW="1726244" imgH="10527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07251" y="5087507"/>
                        <a:ext cx="2157805" cy="1315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2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0</TotalTime>
  <Words>788</Words>
  <Application>Microsoft Office PowerPoint</Application>
  <PresentationFormat>Widescreen</PresentationFormat>
  <Paragraphs>133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Century Gothic</vt:lpstr>
      <vt:lpstr>Palatino Linotype</vt:lpstr>
      <vt:lpstr>Wingdings</vt:lpstr>
      <vt:lpstr>Wingdings 2</vt:lpstr>
      <vt:lpstr>Presentation on brainstorming</vt:lpstr>
      <vt:lpstr>CS ChemDraw Drawing</vt:lpstr>
      <vt:lpstr>Selected examples of spirocyclic natural product synthesis</vt:lpstr>
      <vt:lpstr>Introduction – spirocyclic compounds</vt:lpstr>
      <vt:lpstr>Main families</vt:lpstr>
      <vt:lpstr>General consideration</vt:lpstr>
      <vt:lpstr>Oxidative Rearrangements</vt:lpstr>
      <vt:lpstr>Oxidative Rearrangements</vt:lpstr>
      <vt:lpstr>Oxidative Rearrangements</vt:lpstr>
      <vt:lpstr>Oxidative Rearrangements</vt:lpstr>
      <vt:lpstr>Oxidative Rearrangements</vt:lpstr>
      <vt:lpstr>Oxidative Rearrangements</vt:lpstr>
      <vt:lpstr>1,3-dipolar cycloaddition</vt:lpstr>
      <vt:lpstr>Azomethine Ylide Cycloaddition</vt:lpstr>
      <vt:lpstr>Asymmetric Addition-Elimination</vt:lpstr>
      <vt:lpstr>Pd-Catalyzed Heck Reactions</vt:lpstr>
      <vt:lpstr>Pd-Catalyzed Heck Reactions</vt:lpstr>
      <vt:lpstr>Pd-Catalyzed Allylic Alkylation</vt:lpstr>
      <vt:lpstr>Ring Expansion</vt:lpstr>
      <vt:lpstr>Mannich Reaction</vt:lpstr>
      <vt:lpstr>Retro-Mannich Reaction</vt:lpstr>
      <vt:lpstr>Retro-Mannich Reaction</vt:lpstr>
      <vt:lpstr>Conclusion</vt:lpstr>
      <vt:lpstr>Outlook</vt:lpstr>
      <vt:lpstr>Outlook</vt:lpstr>
      <vt:lpstr>Thank you for your attention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2015-04-29T12:02:33Z</dcterms:created>
  <dcterms:modified xsi:type="dcterms:W3CDTF">2015-04-30T15:09:59Z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