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57" r:id="rId3"/>
    <p:sldId id="256" r:id="rId4"/>
    <p:sldId id="270" r:id="rId5"/>
    <p:sldId id="258" r:id="rId6"/>
    <p:sldId id="271" r:id="rId7"/>
    <p:sldId id="259" r:id="rId8"/>
    <p:sldId id="260" r:id="rId9"/>
    <p:sldId id="272" r:id="rId10"/>
    <p:sldId id="277" r:id="rId11"/>
    <p:sldId id="266" r:id="rId12"/>
    <p:sldId id="267" r:id="rId13"/>
    <p:sldId id="273" r:id="rId14"/>
    <p:sldId id="268" r:id="rId15"/>
    <p:sldId id="274" r:id="rId16"/>
    <p:sldId id="276" r:id="rId17"/>
    <p:sldId id="275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9321-5C2E-4C92-92BF-C8D57EC962D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BA02-8BF6-4822-92C8-54C7FC0CFE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BA02-8BF6-4822-92C8-54C7FC0CFE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7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7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4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5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7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6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9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0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A387-282C-46C8-9599-1DAC4B894C8D}" type="datetimeFigureOut">
              <a:rPr lang="en-US" smtClean="0"/>
              <a:t>6/26/2012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8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15816" y="3893580"/>
            <a:ext cx="3575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dirty="0" smtClean="0"/>
              <a:t>Group Meeting </a:t>
            </a:r>
            <a:r>
              <a:rPr lang="fr-CH" sz="2000" i="1" dirty="0" smtClean="0"/>
              <a:t>LSPN</a:t>
            </a:r>
            <a:r>
              <a:rPr lang="fr-CH" sz="2000" dirty="0" smtClean="0"/>
              <a:t> 26.06.2012</a:t>
            </a:r>
          </a:p>
          <a:p>
            <a:pPr algn="ctr"/>
            <a:endParaRPr lang="fr-CH" sz="2000" dirty="0"/>
          </a:p>
          <a:p>
            <a:pPr algn="ctr"/>
            <a:r>
              <a:rPr lang="fr-CH" sz="2000" dirty="0" smtClean="0"/>
              <a:t>Jean-Baptiste </a:t>
            </a:r>
            <a:r>
              <a:rPr lang="fr-CH" sz="2000" dirty="0" err="1" smtClean="0"/>
              <a:t>Gualtierotti</a:t>
            </a:r>
            <a:endParaRPr lang="en-US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50" y="404663"/>
            <a:ext cx="3744416" cy="18483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43005" y="2776572"/>
            <a:ext cx="610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u="sng" dirty="0" smtClean="0"/>
              <a:t>Micro-topic</a:t>
            </a:r>
            <a:r>
              <a:rPr lang="en-US" sz="3200" i="1" dirty="0" smtClean="0"/>
              <a:t>: Frustrated Lewis Pairs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2138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995936" y="188640"/>
            <a:ext cx="1659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Concept </a:t>
            </a:r>
            <a:endParaRPr lang="en-US" sz="32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3523755" y="822607"/>
            <a:ext cx="2603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i="1" dirty="0" smtClean="0"/>
              <a:t>Activation of </a:t>
            </a:r>
            <a:r>
              <a:rPr lang="fr-CH" sz="1600" i="1" dirty="0" err="1" smtClean="0"/>
              <a:t>small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molecules</a:t>
            </a:r>
            <a:endParaRPr lang="en-US" sz="1600" i="1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503283"/>
              </p:ext>
            </p:extLst>
          </p:nvPr>
        </p:nvGraphicFramePr>
        <p:xfrm>
          <a:off x="1797397" y="2847999"/>
          <a:ext cx="6056313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CS ChemDraw Drawing" r:id="rId3" imgW="6055840" imgH="3389040" progId="ChemDraw.Document.6.0">
                  <p:embed/>
                </p:oleObj>
              </mc:Choice>
              <mc:Fallback>
                <p:oleObj name="CS ChemDraw Drawing" r:id="rId3" imgW="6055840" imgH="3389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7397" y="2847999"/>
                        <a:ext cx="6056313" cy="338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46" y="1441541"/>
            <a:ext cx="37882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6237312"/>
            <a:ext cx="8712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A. J. </a:t>
            </a:r>
            <a:r>
              <a:rPr lang="en-US" sz="1100" dirty="0"/>
              <a:t>P. Cardenas, </a:t>
            </a:r>
            <a:r>
              <a:rPr lang="en-US" sz="1100" dirty="0" smtClean="0"/>
              <a:t>B. </a:t>
            </a:r>
            <a:r>
              <a:rPr lang="en-US" sz="1100" dirty="0"/>
              <a:t>J. </a:t>
            </a:r>
            <a:r>
              <a:rPr lang="en-US" sz="1100" dirty="0" err="1"/>
              <a:t>Culotta</a:t>
            </a:r>
            <a:r>
              <a:rPr lang="en-US" sz="1100" dirty="0"/>
              <a:t>, </a:t>
            </a:r>
            <a:r>
              <a:rPr lang="en-US" sz="1100" dirty="0" smtClean="0"/>
              <a:t>T. </a:t>
            </a:r>
            <a:r>
              <a:rPr lang="en-US" sz="1100" dirty="0"/>
              <a:t>H. Warren</a:t>
            </a:r>
            <a:r>
              <a:rPr lang="en-US" sz="1100" dirty="0" smtClean="0"/>
              <a:t>, S. </a:t>
            </a:r>
            <a:r>
              <a:rPr lang="en-US" sz="1100" dirty="0" err="1"/>
              <a:t>Grimme</a:t>
            </a:r>
            <a:r>
              <a:rPr lang="en-US" sz="1100" dirty="0" smtClean="0"/>
              <a:t>, A. </a:t>
            </a:r>
            <a:r>
              <a:rPr lang="en-US" sz="1100" dirty="0" err="1"/>
              <a:t>Stute</a:t>
            </a:r>
            <a:r>
              <a:rPr lang="en-US" sz="1100" dirty="0" smtClean="0"/>
              <a:t>, </a:t>
            </a:r>
            <a:r>
              <a:rPr lang="de-DE" sz="1100" dirty="0" smtClean="0"/>
              <a:t>R. </a:t>
            </a:r>
            <a:r>
              <a:rPr lang="de-DE" sz="1100" dirty="0" err="1"/>
              <a:t>Frhlich</a:t>
            </a:r>
            <a:r>
              <a:rPr lang="de-DE" sz="1100" dirty="0"/>
              <a:t>, </a:t>
            </a:r>
            <a:r>
              <a:rPr lang="de-DE" sz="1100" dirty="0" smtClean="0"/>
              <a:t>G. Kehr</a:t>
            </a:r>
            <a:r>
              <a:rPr lang="de-DE" sz="1100" dirty="0"/>
              <a:t>, </a:t>
            </a:r>
            <a:r>
              <a:rPr lang="de-DE" sz="1100" dirty="0" smtClean="0"/>
              <a:t>G. Erker</a:t>
            </a:r>
            <a:r>
              <a:rPr lang="en-US" sz="1100" dirty="0" smtClean="0"/>
              <a:t> </a:t>
            </a:r>
            <a:r>
              <a:rPr lang="en-US" sz="1100" i="1" dirty="0" err="1" smtClean="0"/>
              <a:t>Angew</a:t>
            </a:r>
            <a:r>
              <a:rPr lang="en-US" sz="1100" i="1" dirty="0"/>
              <a:t>. Chem</a:t>
            </a:r>
            <a:r>
              <a:rPr lang="en-US" sz="1100" i="1" dirty="0" smtClean="0"/>
              <a:t>. Int. Ed.</a:t>
            </a:r>
            <a:r>
              <a:rPr lang="en-US" sz="1100" dirty="0" smtClean="0"/>
              <a:t> </a:t>
            </a:r>
            <a:r>
              <a:rPr lang="en-US" sz="1100" b="1" dirty="0"/>
              <a:t>2011</a:t>
            </a:r>
            <a:r>
              <a:rPr lang="en-US" sz="1100" dirty="0"/>
              <a:t>, </a:t>
            </a:r>
            <a:r>
              <a:rPr lang="en-US" sz="1100" i="1" dirty="0"/>
              <a:t>123</a:t>
            </a:r>
            <a:r>
              <a:rPr lang="en-US" sz="1100" dirty="0"/>
              <a:t>, 7709 –</a:t>
            </a:r>
            <a:r>
              <a:rPr lang="en-US" sz="1100" dirty="0" smtClean="0"/>
              <a:t>7713</a:t>
            </a:r>
          </a:p>
          <a:p>
            <a:r>
              <a:rPr lang="en-US" sz="1100" dirty="0" smtClean="0"/>
              <a:t>C. </a:t>
            </a:r>
            <a:r>
              <a:rPr lang="en-US" sz="1100" dirty="0"/>
              <a:t>M. </a:t>
            </a:r>
            <a:r>
              <a:rPr lang="en-US" sz="1100" dirty="0" err="1"/>
              <a:t>Mmming</a:t>
            </a:r>
            <a:r>
              <a:rPr lang="en-US" sz="1100" dirty="0"/>
              <a:t>, </a:t>
            </a:r>
            <a:r>
              <a:rPr lang="en-US" sz="1100" dirty="0" smtClean="0"/>
              <a:t>E. </a:t>
            </a:r>
            <a:r>
              <a:rPr lang="en-US" sz="1100" dirty="0" err="1"/>
              <a:t>Otten</a:t>
            </a:r>
            <a:r>
              <a:rPr lang="en-US" sz="1100" dirty="0"/>
              <a:t>, </a:t>
            </a:r>
            <a:r>
              <a:rPr lang="en-US" sz="1100" dirty="0" smtClean="0"/>
              <a:t>G. </a:t>
            </a:r>
            <a:r>
              <a:rPr lang="en-US" sz="1100" dirty="0" err="1"/>
              <a:t>Kehr</a:t>
            </a:r>
            <a:r>
              <a:rPr lang="en-US" sz="1100" dirty="0"/>
              <a:t>, </a:t>
            </a:r>
            <a:r>
              <a:rPr lang="en-US" sz="1100" dirty="0" smtClean="0"/>
              <a:t>R. </a:t>
            </a:r>
            <a:r>
              <a:rPr lang="en-US" sz="1100" dirty="0" err="1" smtClean="0"/>
              <a:t>Frhlich</a:t>
            </a:r>
            <a:r>
              <a:rPr lang="en-US" sz="1100" dirty="0"/>
              <a:t>, </a:t>
            </a:r>
            <a:r>
              <a:rPr lang="en-US" sz="1100" dirty="0" smtClean="0"/>
              <a:t>S. </a:t>
            </a:r>
            <a:r>
              <a:rPr lang="en-US" sz="1100" dirty="0" err="1"/>
              <a:t>Grimme</a:t>
            </a:r>
            <a:r>
              <a:rPr lang="en-US" sz="1100" dirty="0" smtClean="0"/>
              <a:t>, D. </a:t>
            </a:r>
            <a:r>
              <a:rPr lang="en-US" sz="1100" dirty="0"/>
              <a:t>W. Stephan</a:t>
            </a:r>
            <a:r>
              <a:rPr lang="en-US" sz="1100" dirty="0" smtClean="0"/>
              <a:t>, G. </a:t>
            </a:r>
            <a:r>
              <a:rPr lang="en-US" sz="1100" dirty="0" err="1" smtClean="0"/>
              <a:t>Erker</a:t>
            </a:r>
            <a:r>
              <a:rPr lang="en-US" sz="1100" dirty="0" smtClean="0"/>
              <a:t> </a:t>
            </a:r>
            <a:r>
              <a:rPr lang="de-DE" sz="1100" i="1" dirty="0" err="1" smtClean="0"/>
              <a:t>Angew</a:t>
            </a:r>
            <a:r>
              <a:rPr lang="de-DE" sz="1100" i="1" dirty="0"/>
              <a:t>. Chem. Int. Ed.</a:t>
            </a:r>
            <a:r>
              <a:rPr lang="de-DE" sz="1100" dirty="0"/>
              <a:t> </a:t>
            </a:r>
            <a:r>
              <a:rPr lang="de-DE" sz="1100" b="1" dirty="0"/>
              <a:t>2009</a:t>
            </a:r>
            <a:r>
              <a:rPr lang="de-DE" sz="1100" dirty="0"/>
              <a:t>, </a:t>
            </a:r>
            <a:r>
              <a:rPr lang="de-DE" sz="1100" i="1" dirty="0"/>
              <a:t>48</a:t>
            </a:r>
            <a:r>
              <a:rPr lang="de-DE" sz="1100" dirty="0"/>
              <a:t>, 6643 –6646</a:t>
            </a:r>
            <a:endParaRPr lang="en-US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7820072" y="5805264"/>
            <a:ext cx="1144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 dirty="0" smtClean="0"/>
              <a:t>Clean </a:t>
            </a:r>
            <a:r>
              <a:rPr lang="fr-CH" sz="1200" i="1" dirty="0" err="1" smtClean="0"/>
              <a:t>reactions</a:t>
            </a:r>
            <a:endParaRPr lang="en-US" sz="12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325673" y="270460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 dirty="0" smtClean="0"/>
              <a:t>NO </a:t>
            </a:r>
            <a:r>
              <a:rPr lang="fr-CH" sz="1200" i="1" dirty="0" err="1" smtClean="0"/>
              <a:t>trapping</a:t>
            </a:r>
            <a:endParaRPr lang="en-US" sz="12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325673" y="1412776"/>
            <a:ext cx="999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 dirty="0" smtClean="0"/>
              <a:t>CO</a:t>
            </a:r>
            <a:r>
              <a:rPr lang="fr-CH" sz="1200" i="1" baseline="-25000" dirty="0" smtClean="0"/>
              <a:t>2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Trapping</a:t>
            </a:r>
            <a:endParaRPr lang="en-US" sz="12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425164" y="3658235"/>
            <a:ext cx="575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50" i="1" dirty="0" smtClean="0"/>
              <a:t>2 </a:t>
            </a:r>
            <a:r>
              <a:rPr lang="fr-CH" sz="1050" i="1" dirty="0" err="1" smtClean="0"/>
              <a:t>equiv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82377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88640"/>
            <a:ext cx="223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Applications</a:t>
            </a:r>
            <a:endParaRPr lang="en-US" sz="32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3499092" y="801918"/>
            <a:ext cx="2074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i="1" dirty="0" smtClean="0"/>
              <a:t>Activation of </a:t>
            </a:r>
            <a:r>
              <a:rPr lang="fr-CH" sz="1600" i="1" dirty="0" err="1" smtClean="0"/>
              <a:t>hydrogen</a:t>
            </a:r>
            <a:endParaRPr lang="en-US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1732358" y="1278052"/>
            <a:ext cx="560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smtClean="0"/>
              <a:t>Main application of FLP: With H2 form an adduct holding poth protic and hydric centers</a:t>
            </a:r>
            <a:endParaRPr lang="en-US" sz="1200" i="1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604109"/>
              </p:ext>
            </p:extLst>
          </p:nvPr>
        </p:nvGraphicFramePr>
        <p:xfrm>
          <a:off x="950077" y="1772816"/>
          <a:ext cx="4939590" cy="3017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CS ChemDraw Drawing" r:id="rId4" imgW="5548531" imgH="3389040" progId="ChemDraw.Document.6.0">
                  <p:embed/>
                </p:oleObj>
              </mc:Choice>
              <mc:Fallback>
                <p:oleObj name="CS ChemDraw Drawing" r:id="rId4" imgW="5548531" imgH="3389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0077" y="1772816"/>
                        <a:ext cx="4939590" cy="3017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42" y="1916832"/>
            <a:ext cx="1899840" cy="189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531164" y="4005064"/>
            <a:ext cx="1765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release at 110 °C</a:t>
            </a:r>
          </a:p>
          <a:p>
            <a:r>
              <a:rPr lang="en-US" sz="1400" i="1" dirty="0" smtClean="0"/>
              <a:t>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adsobtion</a:t>
            </a:r>
            <a:r>
              <a:rPr lang="en-US" sz="1400" i="1" dirty="0" smtClean="0"/>
              <a:t> at 25 °C</a:t>
            </a:r>
            <a:endParaRPr lang="en-US" sz="1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44011" y="5373216"/>
            <a:ext cx="2400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 smtClean="0"/>
              <a:t>For H</a:t>
            </a:r>
            <a:r>
              <a:rPr lang="fr-CH" sz="1400" i="1" baseline="-25000" dirty="0" smtClean="0"/>
              <a:t>2</a:t>
            </a:r>
            <a:r>
              <a:rPr lang="fr-CH" sz="1400" i="1" dirty="0" smtClean="0"/>
              <a:t> release:</a:t>
            </a:r>
            <a:endParaRPr lang="en-US" sz="1400" i="1" dirty="0" smtClean="0"/>
          </a:p>
          <a:p>
            <a:r>
              <a:rPr lang="en-US" sz="1400" i="1" dirty="0" smtClean="0"/>
              <a:t>ΔH</a:t>
            </a:r>
            <a:r>
              <a:rPr lang="en-US" sz="1400" i="1" baseline="30000" dirty="0" smtClean="0"/>
              <a:t>≠</a:t>
            </a:r>
            <a:r>
              <a:rPr lang="en-US" sz="1400" i="1" dirty="0" smtClean="0"/>
              <a:t>= 90 kJ/</a:t>
            </a:r>
            <a:r>
              <a:rPr lang="en-US" sz="1400" i="1" dirty="0" err="1" smtClean="0"/>
              <a:t>mol</a:t>
            </a:r>
            <a:endParaRPr lang="en-US" sz="1400" i="1" dirty="0" smtClean="0"/>
          </a:p>
          <a:p>
            <a:r>
              <a:rPr lang="en-US" sz="1400" i="1" dirty="0" smtClean="0"/>
              <a:t>ΔS</a:t>
            </a:r>
            <a:r>
              <a:rPr lang="en-US" sz="1400" i="1" baseline="30000" dirty="0" smtClean="0"/>
              <a:t>≠ </a:t>
            </a:r>
            <a:r>
              <a:rPr lang="en-US" sz="1400" i="1" dirty="0" smtClean="0"/>
              <a:t>= -96j/</a:t>
            </a:r>
            <a:r>
              <a:rPr lang="en-US" sz="1400" i="1" dirty="0" err="1" smtClean="0"/>
              <a:t>mol</a:t>
            </a:r>
            <a:r>
              <a:rPr lang="en-US" sz="1400" i="1" dirty="0" smtClean="0"/>
              <a:t> K</a:t>
            </a:r>
          </a:p>
          <a:p>
            <a:r>
              <a:rPr lang="en-US" sz="1400" i="1" dirty="0" smtClean="0"/>
              <a:t>1</a:t>
            </a:r>
            <a:r>
              <a:rPr lang="en-US" sz="1400" i="1" baseline="30000" dirty="0" smtClean="0"/>
              <a:t>st</a:t>
            </a:r>
            <a:r>
              <a:rPr lang="en-US" sz="1400" i="1" dirty="0" smtClean="0"/>
              <a:t> order kinetics for 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release</a:t>
            </a:r>
            <a:endParaRPr lang="en-US" sz="1400" i="1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754605"/>
              </p:ext>
            </p:extLst>
          </p:nvPr>
        </p:nvGraphicFramePr>
        <p:xfrm>
          <a:off x="971600" y="5330601"/>
          <a:ext cx="44545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CS ChemDraw Drawing" r:id="rId7" imgW="4454222" imgH="949050" progId="ChemDraw.Document.6.0">
                  <p:embed/>
                </p:oleObj>
              </mc:Choice>
              <mc:Fallback>
                <p:oleObj name="CS ChemDraw Drawing" r:id="rId7" imgW="4454222" imgH="9490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5330601"/>
                        <a:ext cx="4454525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051720" y="4943661"/>
            <a:ext cx="4655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HD scrambling between P and B positions observed at 100° probably via</a:t>
            </a:r>
            <a:endParaRPr lang="en-US" sz="12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483768" y="6579781"/>
            <a:ext cx="5153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smtClean="0"/>
              <a:t>G. C. </a:t>
            </a:r>
            <a:r>
              <a:rPr lang="fr-CH" sz="1100" dirty="0" err="1" smtClean="0"/>
              <a:t>Welch</a:t>
            </a:r>
            <a:r>
              <a:rPr lang="fr-CH" sz="1100" dirty="0" smtClean="0"/>
              <a:t>, R. R. San Juan, J. D. </a:t>
            </a:r>
            <a:r>
              <a:rPr lang="fr-CH" sz="1100" dirty="0" err="1" smtClean="0"/>
              <a:t>Masuda</a:t>
            </a:r>
            <a:r>
              <a:rPr lang="fr-CH" sz="1100" dirty="0" smtClean="0"/>
              <a:t>, D. W. Stephan </a:t>
            </a:r>
            <a:r>
              <a:rPr lang="fr-CH" sz="1100" i="1" dirty="0" smtClean="0"/>
              <a:t>Science, </a:t>
            </a:r>
            <a:r>
              <a:rPr lang="fr-CH" sz="1100" b="1" dirty="0" smtClean="0"/>
              <a:t>2006,</a:t>
            </a:r>
            <a:r>
              <a:rPr lang="fr-CH" sz="1100" dirty="0" smtClean="0"/>
              <a:t> </a:t>
            </a:r>
            <a:r>
              <a:rPr lang="fr-CH" sz="1100" i="1" dirty="0" smtClean="0"/>
              <a:t>314</a:t>
            </a:r>
            <a:r>
              <a:rPr lang="fr-CH" sz="1100" dirty="0" smtClean="0"/>
              <a:t>, 1124-1126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9044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72" y="1136046"/>
            <a:ext cx="24447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15" y="1408415"/>
            <a:ext cx="2463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25075" y="2116463"/>
            <a:ext cx="1206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Tethered variant</a:t>
            </a:r>
            <a:endParaRPr lang="en-US" sz="12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295212"/>
              </p:ext>
            </p:extLst>
          </p:nvPr>
        </p:nvGraphicFramePr>
        <p:xfrm>
          <a:off x="323528" y="2428052"/>
          <a:ext cx="3892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CS ChemDraw Drawing" r:id="rId5" imgW="3891805" imgH="433890" progId="ChemDraw.Document.6.0">
                  <p:embed/>
                </p:oleObj>
              </mc:Choice>
              <mc:Fallback>
                <p:oleObj name="CS ChemDraw Drawing" r:id="rId5" imgW="3891805" imgH="4338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2428052"/>
                        <a:ext cx="3892550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106"/>
            <a:ext cx="26035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971600" y="5542971"/>
            <a:ext cx="3463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Doted lines H-F hydrogen bonds</a:t>
            </a:r>
          </a:p>
          <a:p>
            <a:r>
              <a:rPr lang="en-US" sz="1200" i="1" dirty="0" smtClean="0"/>
              <a:t>ΔE</a:t>
            </a:r>
            <a:r>
              <a:rPr lang="en-US" sz="1200" i="1" baseline="30000" dirty="0" smtClean="0"/>
              <a:t>≠</a:t>
            </a:r>
            <a:r>
              <a:rPr lang="en-US" sz="1200" dirty="0" smtClean="0"/>
              <a:t>= -11.5 kcal/</a:t>
            </a:r>
            <a:r>
              <a:rPr lang="en-US" sz="1200" dirty="0" err="1" smtClean="0"/>
              <a:t>mol</a:t>
            </a:r>
            <a:r>
              <a:rPr lang="en-US" sz="1200" dirty="0" smtClean="0"/>
              <a:t> </a:t>
            </a:r>
            <a:r>
              <a:rPr lang="en-US" sz="1200" dirty="0" err="1" smtClean="0"/>
              <a:t>vs</a:t>
            </a:r>
            <a:r>
              <a:rPr lang="en-US" sz="1200" dirty="0" smtClean="0"/>
              <a:t> free state</a:t>
            </a:r>
          </a:p>
          <a:p>
            <a:r>
              <a:rPr lang="en-US" sz="1200" dirty="0" smtClean="0"/>
              <a:t>(1/2 compared to standard adduct)</a:t>
            </a:r>
          </a:p>
          <a:p>
            <a:r>
              <a:rPr lang="en-US" sz="1200" dirty="0" smtClean="0"/>
              <a:t>Optimal distance for </a:t>
            </a:r>
            <a:r>
              <a:rPr lang="en-US" sz="1200" dirty="0" err="1" smtClean="0"/>
              <a:t>bifunctional</a:t>
            </a:r>
            <a:r>
              <a:rPr lang="en-US" sz="1200" dirty="0" smtClean="0"/>
              <a:t> </a:t>
            </a:r>
            <a:r>
              <a:rPr lang="en-US" sz="1200" dirty="0" err="1" smtClean="0"/>
              <a:t>cooperativity</a:t>
            </a:r>
            <a:r>
              <a:rPr lang="en-US" sz="1200" dirty="0" smtClean="0"/>
              <a:t> </a:t>
            </a:r>
            <a:r>
              <a:rPr lang="en-US" sz="1200" dirty="0" err="1" smtClean="0"/>
              <a:t>vs</a:t>
            </a:r>
            <a:r>
              <a:rPr lang="en-US" sz="1200" dirty="0" smtClean="0"/>
              <a:t> H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03" y="3433841"/>
            <a:ext cx="23860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773751" y="5599902"/>
            <a:ext cx="226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Push pull electron transfer</a:t>
            </a:r>
          </a:p>
          <a:p>
            <a:r>
              <a:rPr lang="en-US" sz="1200" i="1" dirty="0" smtClean="0"/>
              <a:t>ΔE</a:t>
            </a:r>
            <a:r>
              <a:rPr lang="en-US" sz="1200" i="1" baseline="30000" dirty="0" smtClean="0"/>
              <a:t>≠</a:t>
            </a:r>
            <a:r>
              <a:rPr lang="en-US" sz="1200" dirty="0" smtClean="0"/>
              <a:t>= -26.3 kcal/</a:t>
            </a:r>
            <a:r>
              <a:rPr lang="en-US" sz="1200" dirty="0" err="1" smtClean="0"/>
              <a:t>mol</a:t>
            </a:r>
            <a:r>
              <a:rPr lang="en-US" sz="1200" dirty="0" smtClean="0"/>
              <a:t> </a:t>
            </a:r>
            <a:r>
              <a:rPr lang="en-US" sz="1200" dirty="0" err="1" smtClean="0"/>
              <a:t>vs</a:t>
            </a:r>
            <a:r>
              <a:rPr lang="en-US" sz="1200" dirty="0" smtClean="0"/>
              <a:t> free states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419872" y="188640"/>
            <a:ext cx="223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Applications</a:t>
            </a:r>
            <a:endParaRPr lang="en-US" sz="3200" i="1" dirty="0"/>
          </a:p>
        </p:txBody>
      </p:sp>
      <p:sp>
        <p:nvSpPr>
          <p:cNvPr id="11" name="Rectangle 10"/>
          <p:cNvSpPr/>
          <p:nvPr/>
        </p:nvSpPr>
        <p:spPr>
          <a:xfrm>
            <a:off x="3652112" y="6596390"/>
            <a:ext cx="55675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T. A. </a:t>
            </a:r>
            <a:r>
              <a:rPr lang="en-US" sz="1100" dirty="0" err="1" smtClean="0"/>
              <a:t>Rokob</a:t>
            </a:r>
            <a:r>
              <a:rPr lang="en-US" sz="1100" dirty="0" smtClean="0"/>
              <a:t>, A. </a:t>
            </a:r>
            <a:r>
              <a:rPr lang="en-US" sz="1100" dirty="0" err="1"/>
              <a:t>Hamza</a:t>
            </a:r>
            <a:r>
              <a:rPr lang="en-US" sz="1100" dirty="0"/>
              <a:t>, </a:t>
            </a:r>
            <a:r>
              <a:rPr lang="en-US" sz="1100" dirty="0" smtClean="0"/>
              <a:t>A. </a:t>
            </a:r>
            <a:r>
              <a:rPr lang="en-US" sz="1100" dirty="0" err="1"/>
              <a:t>Stirling</a:t>
            </a:r>
            <a:r>
              <a:rPr lang="en-US" sz="1100" dirty="0"/>
              <a:t>, </a:t>
            </a:r>
            <a:r>
              <a:rPr lang="en-US" sz="1100" dirty="0" smtClean="0"/>
              <a:t>T. </a:t>
            </a:r>
            <a:r>
              <a:rPr lang="en-US" sz="1100" dirty="0" err="1" smtClean="0"/>
              <a:t>Soos</a:t>
            </a:r>
            <a:r>
              <a:rPr lang="en-US" sz="1100" dirty="0" smtClean="0"/>
              <a:t>, I. </a:t>
            </a:r>
            <a:r>
              <a:rPr lang="en-US" sz="1100" dirty="0" err="1" smtClean="0"/>
              <a:t>Papai</a:t>
            </a:r>
            <a:r>
              <a:rPr lang="de-DE" sz="1100" dirty="0" smtClean="0"/>
              <a:t> </a:t>
            </a:r>
            <a:r>
              <a:rPr lang="de-DE" sz="1100" i="1" dirty="0" err="1" smtClean="0"/>
              <a:t>Angew</a:t>
            </a:r>
            <a:r>
              <a:rPr lang="de-DE" sz="1100" i="1" dirty="0"/>
              <a:t>. Chem. Int. Ed.</a:t>
            </a:r>
            <a:r>
              <a:rPr lang="de-DE" sz="1100" dirty="0"/>
              <a:t> </a:t>
            </a:r>
            <a:r>
              <a:rPr lang="de-DE" sz="1100" b="1" dirty="0"/>
              <a:t>2008</a:t>
            </a:r>
            <a:r>
              <a:rPr lang="de-DE" sz="1100" dirty="0"/>
              <a:t>, </a:t>
            </a:r>
            <a:r>
              <a:rPr lang="de-DE" sz="1100" i="1" dirty="0"/>
              <a:t>47</a:t>
            </a:r>
            <a:r>
              <a:rPr lang="de-DE" sz="1100" dirty="0"/>
              <a:t>, 2435 –2438</a:t>
            </a:r>
            <a:endParaRPr lang="en-US" sz="1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393380" y="997547"/>
            <a:ext cx="1224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second system</a:t>
            </a:r>
            <a:endParaRPr lang="en-US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635896" y="3102351"/>
            <a:ext cx="1831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smtClean="0"/>
              <a:t>Computational studies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398757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33337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93" y="1050218"/>
            <a:ext cx="3768621" cy="308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487294"/>
              </p:ext>
            </p:extLst>
          </p:nvPr>
        </p:nvGraphicFramePr>
        <p:xfrm>
          <a:off x="755576" y="2251736"/>
          <a:ext cx="35893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CS ChemDraw Drawing" r:id="rId5" imgW="3590067" imgH="682560" progId="ChemDraw.Document.6.0">
                  <p:embed/>
                </p:oleObj>
              </mc:Choice>
              <mc:Fallback>
                <p:oleObj name="CS ChemDraw Drawing" r:id="rId5" imgW="3590067" imgH="682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2251736"/>
                        <a:ext cx="3589337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419872" y="188640"/>
            <a:ext cx="223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Applications</a:t>
            </a:r>
            <a:endParaRPr lang="en-US" sz="3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739831" y="928230"/>
            <a:ext cx="15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 smtClean="0"/>
              <a:t>Amine base varient</a:t>
            </a:r>
            <a:endParaRPr lang="en-US" sz="1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3851920" y="3985319"/>
            <a:ext cx="1059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 smtClean="0"/>
              <a:t>NHC varient</a:t>
            </a:r>
            <a:endParaRPr lang="en-US" sz="14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2123728" y="6381328"/>
            <a:ext cx="62889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smtClean="0"/>
              <a:t>V. </a:t>
            </a:r>
            <a:r>
              <a:rPr lang="fr-CH" sz="1100" dirty="0" err="1" smtClean="0"/>
              <a:t>Sumerin</a:t>
            </a:r>
            <a:r>
              <a:rPr lang="fr-CH" sz="1100" dirty="0" smtClean="0"/>
              <a:t>, F. Schulz, M. </a:t>
            </a:r>
            <a:r>
              <a:rPr lang="fr-CH" sz="1100" dirty="0" err="1" smtClean="0"/>
              <a:t>Nieger</a:t>
            </a:r>
            <a:r>
              <a:rPr lang="fr-CH" sz="1100" dirty="0" smtClean="0"/>
              <a:t>, M. </a:t>
            </a:r>
            <a:r>
              <a:rPr lang="fr-CH" sz="1100" dirty="0" err="1" smtClean="0"/>
              <a:t>Leskela</a:t>
            </a:r>
            <a:r>
              <a:rPr lang="fr-CH" sz="1100" dirty="0" smtClean="0"/>
              <a:t>, T. Repo, B. </a:t>
            </a:r>
            <a:r>
              <a:rPr lang="fr-CH" sz="1100" dirty="0" err="1" smtClean="0"/>
              <a:t>Rieger</a:t>
            </a:r>
            <a:r>
              <a:rPr lang="fr-CH" sz="1100" dirty="0"/>
              <a:t> </a:t>
            </a:r>
            <a:r>
              <a:rPr lang="fr-CH" sz="1100" i="1" dirty="0" err="1" smtClean="0"/>
              <a:t>Angew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Int. Ed., </a:t>
            </a:r>
            <a:r>
              <a:rPr lang="fr-CH" sz="1100" b="1" i="1" dirty="0" smtClean="0"/>
              <a:t>2008</a:t>
            </a:r>
            <a:r>
              <a:rPr lang="fr-CH" sz="1100" i="1" dirty="0" smtClean="0"/>
              <a:t>, 47, </a:t>
            </a:r>
            <a:r>
              <a:rPr lang="fr-CH" sz="1100" dirty="0" smtClean="0"/>
              <a:t>6001-6003</a:t>
            </a:r>
          </a:p>
          <a:p>
            <a:r>
              <a:rPr lang="fr-CH" sz="1100" dirty="0" smtClean="0"/>
              <a:t>P. A. Chase, A. L. Gille, T. M. Gilbert, D. W. Stephan </a:t>
            </a:r>
            <a:r>
              <a:rPr lang="fr-CH" sz="1100" i="1" dirty="0" smtClean="0"/>
              <a:t>Dalton </a:t>
            </a:r>
            <a:r>
              <a:rPr lang="fr-CH" sz="1100" i="1" dirty="0" err="1" smtClean="0"/>
              <a:t>Trans</a:t>
            </a:r>
            <a:r>
              <a:rPr lang="fr-CH" sz="1100" i="1" dirty="0" smtClean="0"/>
              <a:t>, </a:t>
            </a:r>
            <a:r>
              <a:rPr lang="fr-CH" sz="1100" b="1" dirty="0" smtClean="0"/>
              <a:t>2009, </a:t>
            </a:r>
            <a:r>
              <a:rPr lang="fr-CH" sz="1100" dirty="0" smtClean="0"/>
              <a:t>7179-7188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770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388375" y="116632"/>
            <a:ext cx="223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Applications</a:t>
            </a:r>
            <a:endParaRPr lang="en-US" sz="32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6" y="908720"/>
            <a:ext cx="3528392" cy="249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14027" y="1353816"/>
            <a:ext cx="32552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Works catalytically with</a:t>
            </a:r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Sterically</a:t>
            </a:r>
            <a:r>
              <a:rPr lang="en-US" sz="1400" dirty="0" smtClean="0"/>
              <a:t> encumbered imines</a:t>
            </a:r>
          </a:p>
          <a:p>
            <a:r>
              <a:rPr lang="en-US" sz="1400" dirty="0" smtClean="0"/>
              <a:t>- Less encumbered imine/B(C</a:t>
            </a:r>
            <a:r>
              <a:rPr lang="en-US" sz="1400" baseline="-25000" dirty="0" smtClean="0"/>
              <a:t>6</a:t>
            </a:r>
            <a:r>
              <a:rPr lang="en-US" sz="1400" dirty="0" smtClean="0"/>
              <a:t>F</a:t>
            </a:r>
            <a:r>
              <a:rPr lang="en-US" sz="1400" baseline="-25000" dirty="0" smtClean="0"/>
              <a:t>5</a:t>
            </a:r>
            <a:r>
              <a:rPr lang="en-US" sz="1400" dirty="0" smtClean="0"/>
              <a:t>)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adducts</a:t>
            </a:r>
          </a:p>
          <a:p>
            <a:r>
              <a:rPr lang="en-US" sz="1400" dirty="0" smtClean="0"/>
              <a:t>- Nitriles/</a:t>
            </a:r>
            <a:r>
              <a:rPr lang="en-US" sz="1400" dirty="0" err="1" smtClean="0"/>
              <a:t>aziridines</a:t>
            </a:r>
            <a:r>
              <a:rPr lang="en-US" sz="1400" dirty="0" smtClean="0"/>
              <a:t> can also be reduced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Decent yields 60 -98%</a:t>
            </a:r>
          </a:p>
          <a:p>
            <a:pPr marL="285750" indent="-285750">
              <a:buFontTx/>
              <a:buChar char="-"/>
            </a:pPr>
            <a:endParaRPr lang="en-US" sz="1400" dirty="0" smtClean="0"/>
          </a:p>
          <a:p>
            <a:r>
              <a:rPr lang="en-US" sz="1400" dirty="0" smtClean="0"/>
              <a:t>Issues: release of catalyst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66487" y="3398271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Mechanism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551817" y="3745912"/>
            <a:ext cx="190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Studies show two pathways</a:t>
            </a:r>
            <a:endParaRPr lang="en-US" sz="1200" i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42" y="4347700"/>
            <a:ext cx="322421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234756" y="4005064"/>
            <a:ext cx="137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adduct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928875" y="4005064"/>
            <a:ext cx="125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imine</a:t>
            </a:r>
            <a:endParaRPr lang="en-US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65988"/>
              </p:ext>
            </p:extLst>
          </p:nvPr>
        </p:nvGraphicFramePr>
        <p:xfrm>
          <a:off x="711672" y="4671997"/>
          <a:ext cx="4034718" cy="113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CS ChemDraw Drawing" r:id="rId5" imgW="5345931" imgH="1502280" progId="ChemDraw.Document.6.0">
                  <p:embed/>
                </p:oleObj>
              </mc:Choice>
              <mc:Fallback>
                <p:oleObj name="CS ChemDraw Drawing" r:id="rId5" imgW="5345931" imgH="1502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672" y="4671997"/>
                        <a:ext cx="4034718" cy="113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331640" y="5328209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Protonation</a:t>
            </a:r>
            <a:endParaRPr lang="en-US" sz="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922271" y="6501866"/>
            <a:ext cx="5428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smtClean="0"/>
              <a:t>P. A. Chase, G. C. </a:t>
            </a:r>
            <a:r>
              <a:rPr lang="fr-CH" sz="1100" dirty="0" err="1" smtClean="0"/>
              <a:t>Welch</a:t>
            </a:r>
            <a:r>
              <a:rPr lang="fr-CH" sz="1100" dirty="0" smtClean="0"/>
              <a:t>, T. </a:t>
            </a:r>
            <a:r>
              <a:rPr lang="fr-CH" sz="1100" dirty="0" err="1" smtClean="0"/>
              <a:t>Jurca</a:t>
            </a:r>
            <a:r>
              <a:rPr lang="fr-CH" sz="1100" dirty="0" smtClean="0"/>
              <a:t>, D. W. Stephan </a:t>
            </a:r>
            <a:r>
              <a:rPr lang="fr-CH" sz="1100" i="1" dirty="0" err="1" smtClean="0"/>
              <a:t>Angew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Int. Ed. </a:t>
            </a:r>
            <a:r>
              <a:rPr lang="fr-CH" sz="1100" b="1" dirty="0" smtClean="0"/>
              <a:t>2007</a:t>
            </a:r>
            <a:r>
              <a:rPr lang="fr-CH" sz="1100" dirty="0" smtClean="0"/>
              <a:t>, </a:t>
            </a:r>
            <a:r>
              <a:rPr lang="fr-CH" sz="1100" i="1" dirty="0" smtClean="0"/>
              <a:t>46, 8050-8053</a:t>
            </a:r>
            <a:endParaRPr lang="en-US" sz="11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478976" y="690740"/>
            <a:ext cx="205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Reduction</a:t>
            </a:r>
            <a:r>
              <a:rPr lang="fr-CH" dirty="0" smtClean="0"/>
              <a:t> of imines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2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30141" y="188640"/>
            <a:ext cx="223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Applications</a:t>
            </a:r>
            <a:endParaRPr lang="en-US" sz="3200" i="1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327768"/>
              </p:ext>
            </p:extLst>
          </p:nvPr>
        </p:nvGraphicFramePr>
        <p:xfrm>
          <a:off x="912813" y="3800475"/>
          <a:ext cx="6016625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CS ChemDraw Drawing" r:id="rId3" imgW="6016401" imgH="1977750" progId="ChemDraw.Document.6.0">
                  <p:embed/>
                </p:oleObj>
              </mc:Choice>
              <mc:Fallback>
                <p:oleObj name="CS ChemDraw Drawing" r:id="rId3" imgW="6016401" imgH="19777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813" y="3800475"/>
                        <a:ext cx="6016625" cy="197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895430" y="4003903"/>
            <a:ext cx="2220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Handful of examples</a:t>
            </a:r>
          </a:p>
          <a:p>
            <a:r>
              <a:rPr lang="en-US" sz="1100" dirty="0" smtClean="0"/>
              <a:t>Decent yields 50% with 5% catalyst </a:t>
            </a:r>
            <a:endParaRPr lang="en-US" sz="11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9027"/>
            <a:ext cx="379512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033468" y="1987099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5 examples</a:t>
            </a:r>
          </a:p>
          <a:p>
            <a:r>
              <a:rPr lang="en-US" sz="1200" i="1" dirty="0" smtClean="0"/>
              <a:t>70-90% yields</a:t>
            </a:r>
            <a:endParaRPr lang="en-US" sz="1200" i="1" dirty="0"/>
          </a:p>
        </p:txBody>
      </p:sp>
      <p:sp>
        <p:nvSpPr>
          <p:cNvPr id="9" name="Rectangle 8"/>
          <p:cNvSpPr/>
          <p:nvPr/>
        </p:nvSpPr>
        <p:spPr>
          <a:xfrm>
            <a:off x="1835696" y="6121515"/>
            <a:ext cx="55322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S. </a:t>
            </a:r>
            <a:r>
              <a:rPr lang="de-DE" sz="1100" dirty="0" err="1"/>
              <a:t>Schwendemann</a:t>
            </a:r>
            <a:r>
              <a:rPr lang="de-DE" sz="1100" dirty="0"/>
              <a:t>, </a:t>
            </a:r>
            <a:r>
              <a:rPr lang="de-DE" sz="1100" dirty="0" smtClean="0"/>
              <a:t>R. </a:t>
            </a:r>
            <a:r>
              <a:rPr lang="de-DE" sz="1100" dirty="0" err="1" smtClean="0"/>
              <a:t>Frohlich</a:t>
            </a:r>
            <a:r>
              <a:rPr lang="de-DE" sz="1100" dirty="0" smtClean="0"/>
              <a:t>, G. Kehr, G. Erker </a:t>
            </a:r>
            <a:r>
              <a:rPr lang="de-DE" sz="1100" i="1" dirty="0" smtClean="0"/>
              <a:t>Chem</a:t>
            </a:r>
            <a:r>
              <a:rPr lang="de-DE" sz="1100" i="1" dirty="0"/>
              <a:t>. </a:t>
            </a:r>
            <a:r>
              <a:rPr lang="de-DE" sz="1100" i="1" dirty="0" err="1"/>
              <a:t>Sci</a:t>
            </a:r>
            <a:r>
              <a:rPr lang="de-DE" sz="1100" i="1" dirty="0"/>
              <a:t>.</a:t>
            </a:r>
            <a:r>
              <a:rPr lang="de-DE" sz="1100" dirty="0"/>
              <a:t>, </a:t>
            </a:r>
            <a:r>
              <a:rPr lang="de-DE" sz="1100" b="1" dirty="0"/>
              <a:t>2011</a:t>
            </a:r>
            <a:r>
              <a:rPr lang="de-DE" sz="1100" dirty="0"/>
              <a:t>, 2, </a:t>
            </a:r>
            <a:r>
              <a:rPr lang="de-DE" sz="1100" dirty="0" smtClean="0"/>
              <a:t>1842–1849</a:t>
            </a:r>
          </a:p>
          <a:p>
            <a:r>
              <a:rPr lang="de-DE" sz="1100" dirty="0"/>
              <a:t> P. A</a:t>
            </a:r>
            <a:r>
              <a:rPr lang="de-DE" sz="1100" dirty="0" smtClean="0"/>
              <a:t>. Chase, </a:t>
            </a:r>
            <a:r>
              <a:rPr lang="de-DE" sz="1100" dirty="0"/>
              <a:t>G. C</a:t>
            </a:r>
            <a:r>
              <a:rPr lang="de-DE" sz="1100" dirty="0" smtClean="0"/>
              <a:t>. </a:t>
            </a:r>
            <a:r>
              <a:rPr lang="de-DE" sz="1100" dirty="0" err="1" smtClean="0"/>
              <a:t>Welch</a:t>
            </a:r>
            <a:r>
              <a:rPr lang="de-DE" sz="1100" dirty="0" smtClean="0"/>
              <a:t>, </a:t>
            </a:r>
            <a:r>
              <a:rPr lang="de-DE" sz="1100" dirty="0"/>
              <a:t>T</a:t>
            </a:r>
            <a:r>
              <a:rPr lang="de-DE" sz="1100" dirty="0" smtClean="0"/>
              <a:t>. </a:t>
            </a:r>
            <a:r>
              <a:rPr lang="de-DE" sz="1100" dirty="0" err="1" smtClean="0"/>
              <a:t>Jurca</a:t>
            </a:r>
            <a:r>
              <a:rPr lang="de-DE" sz="1100" dirty="0" smtClean="0"/>
              <a:t>, </a:t>
            </a:r>
            <a:r>
              <a:rPr lang="de-DE" sz="1100" dirty="0"/>
              <a:t>D. W. </a:t>
            </a:r>
            <a:r>
              <a:rPr lang="de-DE" sz="1100" dirty="0" smtClean="0"/>
              <a:t>Stephan</a:t>
            </a:r>
            <a:r>
              <a:rPr lang="de-DE" sz="1100" dirty="0"/>
              <a:t>, </a:t>
            </a:r>
            <a:r>
              <a:rPr lang="de-DE" sz="1100" i="1" dirty="0" err="1" smtClean="0"/>
              <a:t>Angew</a:t>
            </a:r>
            <a:r>
              <a:rPr lang="de-DE" sz="1100" i="1" dirty="0" smtClean="0"/>
              <a:t>. Chem. Int. Ed. </a:t>
            </a:r>
            <a:r>
              <a:rPr lang="de-DE" sz="1100" b="1" dirty="0"/>
              <a:t>2007,</a:t>
            </a:r>
            <a:r>
              <a:rPr lang="de-DE" sz="1100" dirty="0"/>
              <a:t> </a:t>
            </a:r>
            <a:r>
              <a:rPr lang="de-DE" sz="1100" i="1" dirty="0"/>
              <a:t>46</a:t>
            </a:r>
            <a:r>
              <a:rPr lang="de-DE" sz="1100" dirty="0"/>
              <a:t>, 8050-8053.</a:t>
            </a:r>
            <a:endParaRPr lang="en-US" sz="1100" dirty="0"/>
          </a:p>
        </p:txBody>
      </p:sp>
      <p:sp>
        <p:nvSpPr>
          <p:cNvPr id="10" name="ZoneTexte 9"/>
          <p:cNvSpPr txBox="1"/>
          <p:nvPr/>
        </p:nvSpPr>
        <p:spPr>
          <a:xfrm>
            <a:off x="3073266" y="836712"/>
            <a:ext cx="320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Catalytic reduction of </a:t>
            </a:r>
            <a:r>
              <a:rPr lang="en-US" dirty="0" err="1" smtClean="0"/>
              <a:t>enamines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707904" y="3356992"/>
            <a:ext cx="148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Self </a:t>
            </a:r>
            <a:r>
              <a:rPr lang="fr-CH" dirty="0" err="1" smtClean="0"/>
              <a:t>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3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47864" y="188640"/>
            <a:ext cx="223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Applications</a:t>
            </a:r>
            <a:endParaRPr lang="en-US" sz="3200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87" y="1628800"/>
            <a:ext cx="29495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79" y="3789040"/>
            <a:ext cx="3043237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6324"/>
            <a:ext cx="3024187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4484" y="6368000"/>
            <a:ext cx="44710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H. </a:t>
            </a:r>
            <a:r>
              <a:rPr lang="de-DE" sz="1100" dirty="0"/>
              <a:t>Wang, </a:t>
            </a:r>
            <a:r>
              <a:rPr lang="de-DE" sz="1100" dirty="0" smtClean="0"/>
              <a:t>R. </a:t>
            </a:r>
            <a:r>
              <a:rPr lang="de-DE" sz="1100" dirty="0" err="1" smtClean="0"/>
              <a:t>Frohlich</a:t>
            </a:r>
            <a:r>
              <a:rPr lang="de-DE" sz="1100" dirty="0"/>
              <a:t>, </a:t>
            </a:r>
            <a:r>
              <a:rPr lang="de-DE" sz="1100" dirty="0" smtClean="0"/>
              <a:t>G. Kehr, G. </a:t>
            </a:r>
            <a:r>
              <a:rPr lang="de-DE" sz="1100" dirty="0"/>
              <a:t>Erker </a:t>
            </a:r>
            <a:r>
              <a:rPr lang="en-US" sz="1100" i="1" dirty="0" smtClean="0"/>
              <a:t>Chem</a:t>
            </a:r>
            <a:r>
              <a:rPr lang="en-US" sz="1100" i="1" dirty="0"/>
              <a:t>. </a:t>
            </a:r>
            <a:r>
              <a:rPr lang="en-US" sz="1100" i="1" dirty="0" err="1"/>
              <a:t>Commun</a:t>
            </a:r>
            <a:r>
              <a:rPr lang="en-US" sz="1100" i="1" dirty="0"/>
              <a:t>.</a:t>
            </a:r>
            <a:r>
              <a:rPr lang="en-US" sz="1100" dirty="0"/>
              <a:t>,  </a:t>
            </a:r>
            <a:r>
              <a:rPr lang="en-US" sz="1100" b="1" dirty="0"/>
              <a:t>2008</a:t>
            </a:r>
            <a:r>
              <a:rPr lang="en-US" sz="1100" dirty="0"/>
              <a:t>,  5966–5968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03847" y="889660"/>
            <a:ext cx="263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Reduction</a:t>
            </a:r>
            <a:r>
              <a:rPr lang="fr-CH" dirty="0" smtClean="0"/>
              <a:t> of </a:t>
            </a:r>
            <a:r>
              <a:rPr lang="fr-CH" dirty="0" err="1" smtClean="0"/>
              <a:t>silyl</a:t>
            </a:r>
            <a:r>
              <a:rPr lang="fr-CH" dirty="0" smtClean="0"/>
              <a:t> </a:t>
            </a:r>
            <a:r>
              <a:rPr lang="fr-CH" dirty="0" err="1" smtClean="0"/>
              <a:t>enolates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6129917" y="1567825"/>
            <a:ext cx="684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 dirty="0" err="1" smtClean="0"/>
              <a:t>Catalyst</a:t>
            </a:r>
            <a:endParaRPr lang="en-US" sz="12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4414583" y="3356991"/>
            <a:ext cx="609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 smtClean="0"/>
              <a:t>Scope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0936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30141" y="188640"/>
            <a:ext cx="223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Applications</a:t>
            </a:r>
            <a:endParaRPr lang="en-US" sz="32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05" y="2304724"/>
            <a:ext cx="3611691" cy="137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21" y="2204864"/>
            <a:ext cx="2790825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632" y="5589240"/>
            <a:ext cx="97930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S. </a:t>
            </a:r>
            <a:r>
              <a:rPr lang="de-DE" sz="1100" dirty="0" err="1"/>
              <a:t>Schwendemann</a:t>
            </a:r>
            <a:r>
              <a:rPr lang="de-DE" sz="1100" dirty="0"/>
              <a:t>, R. </a:t>
            </a:r>
            <a:r>
              <a:rPr lang="de-DE" sz="1100" dirty="0" err="1"/>
              <a:t>Frohlich</a:t>
            </a:r>
            <a:r>
              <a:rPr lang="de-DE" sz="1100" dirty="0"/>
              <a:t>, G. Kehr, G. Erker </a:t>
            </a:r>
            <a:r>
              <a:rPr lang="de-DE" sz="1100" i="1" dirty="0"/>
              <a:t>Chem. </a:t>
            </a:r>
            <a:r>
              <a:rPr lang="de-DE" sz="1100" i="1" dirty="0" err="1"/>
              <a:t>Sci</a:t>
            </a:r>
            <a:r>
              <a:rPr lang="de-DE" sz="1100" i="1" dirty="0"/>
              <a:t>.</a:t>
            </a:r>
            <a:r>
              <a:rPr lang="de-DE" sz="1100" dirty="0"/>
              <a:t>, </a:t>
            </a:r>
            <a:r>
              <a:rPr lang="de-DE" sz="1100" b="1" dirty="0"/>
              <a:t>2011</a:t>
            </a:r>
            <a:r>
              <a:rPr lang="de-DE" sz="1100" dirty="0"/>
              <a:t>, 2, </a:t>
            </a:r>
            <a:r>
              <a:rPr lang="de-DE" sz="1100" dirty="0" smtClean="0"/>
              <a:t>1842–1849</a:t>
            </a:r>
          </a:p>
          <a:p>
            <a:r>
              <a:rPr lang="fr-CH" sz="1100" dirty="0"/>
              <a:t>P. A. Chase, G. C. </a:t>
            </a:r>
            <a:r>
              <a:rPr lang="fr-CH" sz="1100" dirty="0" err="1"/>
              <a:t>Welch</a:t>
            </a:r>
            <a:r>
              <a:rPr lang="fr-CH" sz="1100" dirty="0"/>
              <a:t>, T. </a:t>
            </a:r>
            <a:r>
              <a:rPr lang="fr-CH" sz="1100" dirty="0" err="1"/>
              <a:t>Jurca</a:t>
            </a:r>
            <a:r>
              <a:rPr lang="fr-CH" sz="1100" dirty="0"/>
              <a:t>, D. W. Stephan </a:t>
            </a:r>
            <a:r>
              <a:rPr lang="fr-CH" sz="1100" i="1" dirty="0" err="1"/>
              <a:t>Angew</a:t>
            </a:r>
            <a:r>
              <a:rPr lang="fr-CH" sz="1100" i="1" dirty="0"/>
              <a:t>. </a:t>
            </a:r>
            <a:r>
              <a:rPr lang="fr-CH" sz="1100" i="1" dirty="0" err="1"/>
              <a:t>Chem</a:t>
            </a:r>
            <a:r>
              <a:rPr lang="fr-CH" sz="1100" i="1" dirty="0"/>
              <a:t>. Int. Ed. </a:t>
            </a:r>
            <a:r>
              <a:rPr lang="fr-CH" sz="1100" b="1" dirty="0"/>
              <a:t>2007</a:t>
            </a:r>
            <a:r>
              <a:rPr lang="fr-CH" sz="1100" dirty="0"/>
              <a:t>, </a:t>
            </a:r>
            <a:r>
              <a:rPr lang="fr-CH" sz="1100" i="1" dirty="0"/>
              <a:t>46, 8050-8053</a:t>
            </a:r>
            <a:endParaRPr lang="en-US" sz="1100" dirty="0"/>
          </a:p>
          <a:p>
            <a:endParaRPr lang="de-DE" sz="1100" dirty="0"/>
          </a:p>
        </p:txBody>
      </p:sp>
      <p:sp>
        <p:nvSpPr>
          <p:cNvPr id="6" name="ZoneTexte 5"/>
          <p:cNvSpPr txBox="1"/>
          <p:nvPr/>
        </p:nvSpPr>
        <p:spPr>
          <a:xfrm>
            <a:off x="2482413" y="1628800"/>
            <a:ext cx="3673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Mentioned aldehyde/ketone reduction attempts</a:t>
            </a:r>
            <a:endParaRPr lang="en-US" sz="1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4962290" y="3933056"/>
            <a:ext cx="2591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Trapping of catalyst is main issue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64182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03848" y="590229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Conclusion</a:t>
            </a:r>
            <a:endParaRPr lang="en-US" sz="32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115616" y="1628799"/>
            <a:ext cx="69140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Original reactivity due to coexistence of free </a:t>
            </a:r>
            <a:r>
              <a:rPr lang="en-US" sz="1400" dirty="0"/>
              <a:t>L</a:t>
            </a:r>
            <a:r>
              <a:rPr lang="en-US" sz="1400" dirty="0" smtClean="0"/>
              <a:t>ewis acids and bases</a:t>
            </a:r>
          </a:p>
          <a:p>
            <a:endParaRPr lang="en-US" sz="1400" dirty="0" smtClean="0"/>
          </a:p>
          <a:p>
            <a:r>
              <a:rPr lang="en-US" sz="1400" dirty="0" smtClean="0"/>
              <a:t>- Activation of small molecules has led to some basic reactions</a:t>
            </a:r>
          </a:p>
          <a:p>
            <a:endParaRPr lang="en-US" sz="1400" dirty="0" smtClean="0"/>
          </a:p>
          <a:p>
            <a:r>
              <a:rPr lang="en-US" sz="1400" dirty="0" smtClean="0"/>
              <a:t>- Synthetic use under developed: Substitution of activated positions to form new structures?</a:t>
            </a:r>
          </a:p>
          <a:p>
            <a:endParaRPr lang="en-US" sz="1400" dirty="0" smtClean="0"/>
          </a:p>
          <a:p>
            <a:r>
              <a:rPr lang="en-US" sz="1400" dirty="0" smtClean="0"/>
              <a:t>- Potential uses: crystallization auxiliaries?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71057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74894" y="184284"/>
            <a:ext cx="1566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smtClean="0"/>
              <a:t>Concept</a:t>
            </a:r>
            <a:endParaRPr lang="en-US" sz="3200" i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55" y="1340768"/>
            <a:ext cx="4101973" cy="133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60967" y="2924944"/>
            <a:ext cx="3921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Steric hindrance </a:t>
            </a:r>
            <a:r>
              <a:rPr lang="en-US" sz="1400" i="1" dirty="0" smtClean="0"/>
              <a:t>s</a:t>
            </a:r>
            <a:r>
              <a:rPr lang="en-US" sz="1400" i="1" dirty="0" smtClean="0"/>
              <a:t>tops formation of adduct:</a:t>
            </a:r>
          </a:p>
          <a:p>
            <a:pPr algn="ctr"/>
            <a:endParaRPr lang="en-US" sz="1400" i="1" dirty="0" smtClean="0"/>
          </a:p>
          <a:p>
            <a:pPr algn="ctr"/>
            <a:r>
              <a:rPr lang="en-US" sz="1400" i="1" dirty="0" smtClean="0"/>
              <a:t>Result: Strong unquenched, «frustrated» </a:t>
            </a:r>
            <a:r>
              <a:rPr lang="en-US" sz="1400" i="1" dirty="0"/>
              <a:t>L</a:t>
            </a:r>
            <a:r>
              <a:rPr lang="en-US" sz="1400" i="1" dirty="0" smtClean="0"/>
              <a:t>ewis acid </a:t>
            </a:r>
          </a:p>
          <a:p>
            <a:pPr algn="ctr"/>
            <a:r>
              <a:rPr lang="en-US" sz="1400" i="1" dirty="0" smtClean="0"/>
              <a:t>and strong unquenched Lewis base coexist</a:t>
            </a:r>
            <a:endParaRPr lang="en-US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546997" y="6225059"/>
            <a:ext cx="2195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smtClean="0"/>
              <a:t>Opening for novel reactivity</a:t>
            </a:r>
            <a:endParaRPr lang="en-US" sz="1400" i="1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437033"/>
              </p:ext>
            </p:extLst>
          </p:nvPr>
        </p:nvGraphicFramePr>
        <p:xfrm>
          <a:off x="3546997" y="4418595"/>
          <a:ext cx="67945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CS ChemDraw Drawing" r:id="rId4" imgW="679384" imgH="1125630" progId="ChemDraw.Document.6.0">
                  <p:embed/>
                </p:oleObj>
              </mc:Choice>
              <mc:Fallback>
                <p:oleObj name="CS ChemDraw Drawing" r:id="rId4" imgW="679384" imgH="11256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6997" y="4418595"/>
                        <a:ext cx="679450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616344"/>
              </p:ext>
            </p:extLst>
          </p:nvPr>
        </p:nvGraphicFramePr>
        <p:xfrm>
          <a:off x="4777978" y="4180470"/>
          <a:ext cx="1098550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S ChemDraw Drawing" r:id="rId6" imgW="1098361" imgH="1601370" progId="ChemDraw.Document.6.0">
                  <p:embed/>
                </p:oleObj>
              </mc:Choice>
              <mc:Fallback>
                <p:oleObj name="CS ChemDraw Drawing" r:id="rId6" imgW="1098361" imgH="16013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7978" y="4180470"/>
                        <a:ext cx="1098550" cy="160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5153125" y="4695193"/>
            <a:ext cx="435371" cy="2244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5220072" y="4695193"/>
            <a:ext cx="288032" cy="2244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0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74109" y="150134"/>
            <a:ext cx="337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Discovery Timeline </a:t>
            </a:r>
            <a:endParaRPr lang="en-US" sz="32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918822" y="1274492"/>
            <a:ext cx="4582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Definition of </a:t>
            </a:r>
            <a:r>
              <a:rPr lang="en-US" sz="1600" i="1" dirty="0"/>
              <a:t>L</a:t>
            </a:r>
            <a:r>
              <a:rPr lang="en-US" sz="1600" i="1" dirty="0" smtClean="0"/>
              <a:t>ewis </a:t>
            </a:r>
            <a:r>
              <a:rPr lang="en-US" sz="1600" i="1" dirty="0" smtClean="0"/>
              <a:t>acids and bases in by Gilbert Lewis</a:t>
            </a:r>
            <a:endParaRPr lang="en-US" sz="16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918822" y="1916832"/>
            <a:ext cx="525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Propagation of use in organic </a:t>
            </a:r>
            <a:r>
              <a:rPr lang="en-US" sz="1600" i="1" dirty="0" smtClean="0"/>
              <a:t>chemistry</a:t>
            </a:r>
            <a:endParaRPr lang="en-US" sz="1600" i="1" dirty="0" smtClean="0"/>
          </a:p>
          <a:p>
            <a:pPr algn="ctr"/>
            <a:r>
              <a:rPr lang="en-US" sz="1600" i="1" dirty="0" smtClean="0"/>
              <a:t>Based on the acid/base reaction for the formation of adducts</a:t>
            </a:r>
            <a:endParaRPr lang="en-US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54" y="701988"/>
            <a:ext cx="15906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4710" y="3216780"/>
            <a:ext cx="3677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Effect of steric hindrance within adduct noticed by </a:t>
            </a:r>
            <a:r>
              <a:rPr lang="en-US" sz="1600" i="1" dirty="0" smtClean="0"/>
              <a:t>Brown</a:t>
            </a:r>
            <a:endParaRPr lang="en-US" sz="1600" i="1" dirty="0" smtClean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39552" y="1326709"/>
            <a:ext cx="0" cy="48385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0281" y="916799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1923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4422" y="321497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1942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96" y="2936164"/>
            <a:ext cx="2502078" cy="92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426675" y="4691543"/>
            <a:ext cx="2627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Wittig, </a:t>
            </a:r>
            <a:r>
              <a:rPr lang="en-US" sz="1600" i="1" dirty="0"/>
              <a:t>B</a:t>
            </a:r>
            <a:r>
              <a:rPr lang="en-US" sz="1600" i="1" dirty="0" smtClean="0"/>
              <a:t>enz and then </a:t>
            </a:r>
            <a:r>
              <a:rPr lang="en-US" sz="1600" i="1" dirty="0" err="1" smtClean="0"/>
              <a:t>Tochtemann</a:t>
            </a:r>
            <a:r>
              <a:rPr lang="en-US" sz="1600" i="1" dirty="0" smtClean="0"/>
              <a:t> noticed similar anomalies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4422" y="43625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1959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49" y="4149080"/>
            <a:ext cx="3679614" cy="170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814338" y="5229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1966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94422" y="5928808"/>
            <a:ext cx="14545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G.N. </a:t>
            </a:r>
            <a:r>
              <a:rPr lang="en-US" sz="1200" dirty="0" smtClean="0"/>
              <a:t>Lewis</a:t>
            </a:r>
            <a:r>
              <a:rPr lang="en-US" sz="1200" dirty="0"/>
              <a:t>, </a:t>
            </a:r>
            <a:r>
              <a:rPr lang="en-US" sz="1200" dirty="0" smtClean="0"/>
              <a:t>Valence </a:t>
            </a:r>
            <a:r>
              <a:rPr lang="en-US" sz="1200" dirty="0"/>
              <a:t>and the Structure of Atoms and Molecules </a:t>
            </a:r>
            <a:r>
              <a:rPr lang="en-US" sz="1200" b="1" dirty="0" smtClean="0"/>
              <a:t>1923</a:t>
            </a:r>
            <a:r>
              <a:rPr lang="en-US" sz="1200" dirty="0" smtClean="0"/>
              <a:t> 142</a:t>
            </a:r>
            <a:r>
              <a:rPr lang="en-US" sz="1200" dirty="0"/>
              <a:t>.</a:t>
            </a:r>
            <a:r>
              <a:rPr lang="de-DE" sz="1200" dirty="0" smtClean="0"/>
              <a:t> </a:t>
            </a:r>
          </a:p>
          <a:p>
            <a:r>
              <a:rPr lang="de-DE" sz="1200" dirty="0" smtClean="0"/>
              <a:t>G</a:t>
            </a:r>
            <a:r>
              <a:rPr lang="de-DE" sz="1200" dirty="0"/>
              <a:t>. Wittig, E. Benz, </a:t>
            </a:r>
            <a:r>
              <a:rPr lang="de-DE" sz="1200" i="1" dirty="0"/>
              <a:t>Chem. </a:t>
            </a:r>
            <a:r>
              <a:rPr lang="de-DE" sz="1200" i="1" dirty="0" err="1"/>
              <a:t>Ber</a:t>
            </a:r>
            <a:r>
              <a:rPr lang="de-DE" sz="1200" i="1" dirty="0" smtClean="0"/>
              <a:t>. </a:t>
            </a:r>
            <a:r>
              <a:rPr lang="de-DE" sz="1200" b="1" dirty="0" smtClean="0"/>
              <a:t>1959</a:t>
            </a:r>
            <a:r>
              <a:rPr lang="de-DE" sz="1200" dirty="0"/>
              <a:t>, </a:t>
            </a:r>
            <a:r>
              <a:rPr lang="de-DE" sz="1200" i="1" dirty="0"/>
              <a:t>92</a:t>
            </a:r>
            <a:r>
              <a:rPr lang="de-DE" sz="1200" dirty="0"/>
              <a:t>, 1999 – 2013. </a:t>
            </a:r>
            <a:endParaRPr lang="de-DE" sz="1200" dirty="0" smtClean="0"/>
          </a:p>
          <a:p>
            <a:r>
              <a:rPr lang="de-DE" sz="1200" dirty="0" smtClean="0"/>
              <a:t>H</a:t>
            </a:r>
            <a:r>
              <a:rPr lang="de-DE" sz="1200" dirty="0"/>
              <a:t>. C. Brown, H. I. Schlesinger, S. Z. </a:t>
            </a:r>
            <a:r>
              <a:rPr lang="de-DE" sz="1200" dirty="0" err="1"/>
              <a:t>Cardon</a:t>
            </a:r>
            <a:r>
              <a:rPr lang="de-DE" sz="1200" dirty="0"/>
              <a:t>, </a:t>
            </a:r>
            <a:r>
              <a:rPr lang="de-DE" sz="1200" i="1" dirty="0"/>
              <a:t>J. Am. Chem. </a:t>
            </a:r>
            <a:r>
              <a:rPr lang="de-DE" sz="1200" i="1" dirty="0" err="1"/>
              <a:t>Soc</a:t>
            </a:r>
            <a:r>
              <a:rPr lang="de-DE" sz="1200" i="1" dirty="0" smtClean="0"/>
              <a:t>. </a:t>
            </a:r>
            <a:r>
              <a:rPr lang="de-DE" sz="1200" b="1" dirty="0" smtClean="0"/>
              <a:t>1942</a:t>
            </a:r>
            <a:r>
              <a:rPr lang="de-DE" sz="1200" dirty="0"/>
              <a:t>, </a:t>
            </a:r>
            <a:r>
              <a:rPr lang="de-DE" sz="1200" i="1" dirty="0"/>
              <a:t>64</a:t>
            </a:r>
            <a:r>
              <a:rPr lang="de-DE" sz="1200" dirty="0"/>
              <a:t>, 325 – 329. </a:t>
            </a:r>
            <a:endParaRPr lang="de-DE" sz="1200" dirty="0" smtClean="0"/>
          </a:p>
          <a:p>
            <a:r>
              <a:rPr lang="de-DE" sz="1200" dirty="0" smtClean="0"/>
              <a:t>W</a:t>
            </a:r>
            <a:r>
              <a:rPr lang="de-DE" sz="1200" dirty="0"/>
              <a:t>. </a:t>
            </a:r>
            <a:r>
              <a:rPr lang="de-DE" sz="1200" dirty="0" smtClean="0"/>
              <a:t>Tochtermann, </a:t>
            </a:r>
            <a:r>
              <a:rPr lang="de-DE" sz="1200" i="1" dirty="0" err="1" smtClean="0"/>
              <a:t>Angew</a:t>
            </a:r>
            <a:r>
              <a:rPr lang="de-DE" sz="1200" i="1" dirty="0" smtClean="0"/>
              <a:t> Chem</a:t>
            </a:r>
            <a:r>
              <a:rPr lang="de-DE" sz="1200" i="1" dirty="0"/>
              <a:t>. Int. Ed. Engl. </a:t>
            </a:r>
            <a:r>
              <a:rPr lang="de-DE" sz="1200" b="1" dirty="0"/>
              <a:t>1966</a:t>
            </a:r>
            <a:r>
              <a:rPr lang="de-DE" sz="1200" dirty="0"/>
              <a:t>,</a:t>
            </a:r>
            <a:r>
              <a:rPr lang="de-DE" sz="1200" i="1" dirty="0"/>
              <a:t> 5</a:t>
            </a:r>
            <a:r>
              <a:rPr lang="de-DE" sz="1200" dirty="0"/>
              <a:t>, 351 – </a:t>
            </a:r>
            <a:r>
              <a:rPr lang="de-DE" sz="1200" dirty="0" smtClean="0"/>
              <a:t>371.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732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57373" y="5163639"/>
            <a:ext cx="2855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Stephan formalizes the concept</a:t>
            </a:r>
            <a:endParaRPr lang="en-US" sz="1600" i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64" y="1366383"/>
            <a:ext cx="3815665" cy="115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509000" y="678860"/>
            <a:ext cx="0" cy="54625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25024" y="830825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1978 -1990</a:t>
            </a:r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1999827" y="861603"/>
            <a:ext cx="6459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Gutmann</a:t>
            </a:r>
            <a:r>
              <a:rPr lang="en-US" sz="1600" i="1" dirty="0" smtClean="0"/>
              <a:t> published his analysis of the interaction of </a:t>
            </a:r>
            <a:r>
              <a:rPr lang="en-US" sz="1600" i="1" dirty="0" smtClean="0"/>
              <a:t>L</a:t>
            </a:r>
            <a:r>
              <a:rPr lang="en-US" sz="1600" i="1" dirty="0" smtClean="0"/>
              <a:t>ewis acids and bases</a:t>
            </a:r>
            <a:endParaRPr lang="en-US" sz="16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25024" y="25280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2000</a:t>
            </a:r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911959" y="2558820"/>
            <a:ext cx="4818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Scott Denmark capitalizes on the principle of </a:t>
            </a:r>
            <a:r>
              <a:rPr lang="en-US" sz="1600" i="1" dirty="0" err="1" smtClean="0"/>
              <a:t>Gutmann</a:t>
            </a:r>
            <a:r>
              <a:rPr lang="en-US" sz="1600" i="1" dirty="0" smtClean="0"/>
              <a:t>  </a:t>
            </a:r>
            <a:endParaRPr lang="en-US" sz="1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36" y="3038751"/>
            <a:ext cx="4023779" cy="124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5"/>
          <a:stretch/>
        </p:blipFill>
        <p:spPr bwMode="auto">
          <a:xfrm>
            <a:off x="4901487" y="3410125"/>
            <a:ext cx="4116297" cy="5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69040" y="47038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2006</a:t>
            </a:r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1501049" y="4719270"/>
            <a:ext cx="4949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Stephan Douglas encounters same phenomena as Brown </a:t>
            </a:r>
            <a:endParaRPr lang="en-US" sz="1600" i="1" dirty="0"/>
          </a:p>
        </p:txBody>
      </p:sp>
      <p:sp>
        <p:nvSpPr>
          <p:cNvPr id="15" name="Rectangle 14"/>
          <p:cNvSpPr/>
          <p:nvPr/>
        </p:nvSpPr>
        <p:spPr>
          <a:xfrm>
            <a:off x="869039" y="513286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2008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44989" y="5591868"/>
            <a:ext cx="7896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From then on has drawn interest by certain groups as a </a:t>
            </a:r>
            <a:r>
              <a:rPr lang="en-US" sz="1600" i="1" dirty="0" smtClean="0"/>
              <a:t>potential novel </a:t>
            </a:r>
            <a:r>
              <a:rPr lang="en-US" sz="1600" i="1" dirty="0" smtClean="0"/>
              <a:t>catalyst system</a:t>
            </a:r>
            <a:endParaRPr lang="en-US" sz="16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82628" y="61818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2915816" y="150134"/>
            <a:ext cx="337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smtClean="0"/>
              <a:t>Discovery Timeline </a:t>
            </a:r>
            <a:endParaRPr lang="en-US" sz="3200" i="1"/>
          </a:p>
        </p:txBody>
      </p:sp>
      <p:sp>
        <p:nvSpPr>
          <p:cNvPr id="2" name="Rectangle 1"/>
          <p:cNvSpPr/>
          <p:nvPr/>
        </p:nvSpPr>
        <p:spPr>
          <a:xfrm>
            <a:off x="1316849" y="6137697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T. </a:t>
            </a:r>
            <a:r>
              <a:rPr lang="en-US" sz="1000" dirty="0" smtClean="0"/>
              <a:t>Wynn, S. </a:t>
            </a:r>
            <a:r>
              <a:rPr lang="en-US" sz="1000" dirty="0"/>
              <a:t>E. </a:t>
            </a:r>
            <a:r>
              <a:rPr lang="en-US" sz="1000" dirty="0" smtClean="0"/>
              <a:t>Denmark </a:t>
            </a:r>
            <a:r>
              <a:rPr lang="de-DE" sz="1000" i="1" dirty="0" smtClean="0"/>
              <a:t>J</a:t>
            </a:r>
            <a:r>
              <a:rPr lang="de-DE" sz="1000" i="1" dirty="0"/>
              <a:t>. Am. Chem. </a:t>
            </a:r>
            <a:r>
              <a:rPr lang="de-DE" sz="1000" i="1" dirty="0" err="1"/>
              <a:t>Soc</a:t>
            </a:r>
            <a:r>
              <a:rPr lang="de-DE" sz="1000" i="1" dirty="0"/>
              <a:t>. </a:t>
            </a:r>
            <a:r>
              <a:rPr lang="de-DE" sz="1000" b="1" dirty="0"/>
              <a:t>2001</a:t>
            </a:r>
            <a:r>
              <a:rPr lang="de-DE" sz="1000" dirty="0"/>
              <a:t>, </a:t>
            </a:r>
            <a:r>
              <a:rPr lang="de-DE" sz="1000" i="1" dirty="0"/>
              <a:t>123</a:t>
            </a:r>
            <a:r>
              <a:rPr lang="de-DE" sz="1000" dirty="0"/>
              <a:t>, 6199 </a:t>
            </a:r>
            <a:r>
              <a:rPr lang="de-DE" sz="1000" dirty="0" smtClean="0"/>
              <a:t>– 6200</a:t>
            </a:r>
          </a:p>
          <a:p>
            <a:r>
              <a:rPr lang="en-US" sz="1000" dirty="0" err="1"/>
              <a:t>Gutmann</a:t>
            </a:r>
            <a:r>
              <a:rPr lang="en-US" sz="1000" dirty="0"/>
              <a:t>, V. The Donor-Acceptor Approach to Molecular </a:t>
            </a:r>
            <a:r>
              <a:rPr lang="en-US" sz="1000" dirty="0" err="1" smtClean="0"/>
              <a:t>Interac-tions</a:t>
            </a:r>
            <a:r>
              <a:rPr lang="en-US" sz="1000" dirty="0"/>
              <a:t>; Plenum Press:  New York, </a:t>
            </a:r>
            <a:r>
              <a:rPr lang="en-US" sz="1000" b="1" dirty="0"/>
              <a:t>1978</a:t>
            </a:r>
            <a:r>
              <a:rPr lang="en-US" sz="1000" dirty="0" smtClean="0"/>
              <a:t>.</a:t>
            </a:r>
          </a:p>
          <a:p>
            <a:r>
              <a:rPr lang="en-US" sz="1000" dirty="0"/>
              <a:t> L. Cabrera, G. C. Welch, J. D. Masuda, P. Wei and D. W. </a:t>
            </a:r>
            <a:r>
              <a:rPr lang="en-US" sz="1000" dirty="0" smtClean="0"/>
              <a:t>Stephan, </a:t>
            </a:r>
            <a:r>
              <a:rPr lang="en-US" sz="1000" i="1" dirty="0" err="1" smtClean="0"/>
              <a:t>Inorg</a:t>
            </a:r>
            <a:r>
              <a:rPr lang="en-US" sz="1000" i="1" dirty="0"/>
              <a:t>. </a:t>
            </a:r>
            <a:r>
              <a:rPr lang="en-US" sz="1000" i="1" dirty="0" err="1"/>
              <a:t>Chim</a:t>
            </a:r>
            <a:r>
              <a:rPr lang="en-US" sz="1000" i="1" dirty="0"/>
              <a:t>. </a:t>
            </a:r>
            <a:r>
              <a:rPr lang="en-US" sz="1000" i="1" dirty="0" err="1"/>
              <a:t>Acta</a:t>
            </a:r>
            <a:r>
              <a:rPr lang="en-US" sz="1000" i="1" dirty="0"/>
              <a:t>, </a:t>
            </a:r>
            <a:r>
              <a:rPr lang="en-US" sz="1000" b="1" dirty="0"/>
              <a:t>2006</a:t>
            </a:r>
            <a:r>
              <a:rPr lang="en-US" sz="1000" i="1" dirty="0"/>
              <a:t>, 359</a:t>
            </a:r>
            <a:r>
              <a:rPr lang="en-US" sz="1000" dirty="0"/>
              <a:t>, 3066.</a:t>
            </a:r>
            <a:endParaRPr lang="en-US" sz="1000" dirty="0" smtClean="0"/>
          </a:p>
          <a:p>
            <a:r>
              <a:rPr lang="en-US" sz="1000" dirty="0" smtClean="0"/>
              <a:t>D. W. Stephan </a:t>
            </a:r>
            <a:r>
              <a:rPr lang="en-US" sz="1000" i="1" dirty="0" smtClean="0"/>
              <a:t>Org</a:t>
            </a:r>
            <a:r>
              <a:rPr lang="en-US" sz="1000" i="1" dirty="0"/>
              <a:t>. </a:t>
            </a:r>
            <a:r>
              <a:rPr lang="en-US" sz="1000" i="1" dirty="0" err="1"/>
              <a:t>Biomol</a:t>
            </a:r>
            <a:r>
              <a:rPr lang="en-US" sz="1000" i="1" dirty="0"/>
              <a:t>. Chem., </a:t>
            </a:r>
            <a:r>
              <a:rPr lang="en-US" sz="1000" b="1" dirty="0"/>
              <a:t>2008</a:t>
            </a:r>
            <a:r>
              <a:rPr lang="en-US" sz="1000" dirty="0"/>
              <a:t>, </a:t>
            </a:r>
            <a:r>
              <a:rPr lang="en-US" sz="1000" i="1" dirty="0"/>
              <a:t>6</a:t>
            </a:r>
            <a:r>
              <a:rPr lang="en-US" sz="1000" dirty="0"/>
              <a:t>, </a:t>
            </a:r>
            <a:r>
              <a:rPr lang="en-US" sz="1000" dirty="0" smtClean="0"/>
              <a:t>1535–1539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0856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91483" y="44624"/>
            <a:ext cx="434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Major </a:t>
            </a:r>
            <a:r>
              <a:rPr lang="fr-CH" sz="3200" i="1" dirty="0" err="1" smtClean="0"/>
              <a:t>players</a:t>
            </a:r>
            <a:r>
              <a:rPr lang="fr-CH" sz="3200" i="1" dirty="0" smtClean="0"/>
              <a:t> in the </a:t>
            </a:r>
            <a:r>
              <a:rPr lang="fr-CH" sz="3200" i="1" dirty="0" err="1" smtClean="0"/>
              <a:t>field</a:t>
            </a:r>
            <a:endParaRPr lang="en-US" sz="3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16" y="1228182"/>
            <a:ext cx="1535410" cy="201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91483" y="3460358"/>
            <a:ext cx="43980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cs typeface="Arial" pitchFamily="34" charset="0"/>
              </a:rPr>
              <a:t>-</a:t>
            </a:r>
            <a:r>
              <a:rPr lang="en-US" sz="1200" dirty="0" err="1" smtClean="0">
                <a:cs typeface="Arial" pitchFamily="34" charset="0"/>
              </a:rPr>
              <a:t>Ph.D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1980 (University of Western Ontario)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cs typeface="Arial" pitchFamily="34" charset="0"/>
              </a:rPr>
              <a:t>-Postdoc </a:t>
            </a:r>
            <a:r>
              <a:rPr lang="en-US" sz="1200" dirty="0">
                <a:cs typeface="Arial" pitchFamily="34" charset="0"/>
              </a:rPr>
              <a:t>1980-1982 (Harvard, R.H. Holm)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-Professor  2008-present (</a:t>
            </a:r>
            <a:r>
              <a:rPr lang="en-US" sz="1200" dirty="0">
                <a:cs typeface="Arial" pitchFamily="34" charset="0"/>
              </a:rPr>
              <a:t>University of Toronto </a:t>
            </a:r>
            <a:r>
              <a:rPr lang="en-US" sz="1200" dirty="0" smtClean="0">
                <a:cs typeface="Arial" pitchFamily="34" charset="0"/>
              </a:rPr>
              <a:t>)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/>
            </a:r>
            <a:b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-</a:t>
            </a:r>
            <a:r>
              <a:rPr lang="en-US" sz="1200" dirty="0" smtClean="0">
                <a:cs typeface="Arial" pitchFamily="34" charset="0"/>
              </a:rPr>
              <a:t>Assistant </a:t>
            </a:r>
            <a:r>
              <a:rPr lang="en-US" sz="1200" dirty="0">
                <a:cs typeface="Arial" pitchFamily="34" charset="0"/>
              </a:rPr>
              <a:t>Professor 1982-1985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(</a:t>
            </a:r>
            <a:r>
              <a:rPr lang="en-US" sz="1200" dirty="0">
                <a:cs typeface="Arial" pitchFamily="34" charset="0"/>
              </a:rPr>
              <a:t>University of </a:t>
            </a:r>
            <a:r>
              <a:rPr lang="en-US" sz="1200" dirty="0" smtClean="0">
                <a:cs typeface="Arial" pitchFamily="34" charset="0"/>
              </a:rPr>
              <a:t>Windsor)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/>
            </a:r>
            <a:b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-Promoted </a:t>
            </a:r>
            <a:r>
              <a:rPr kumimoji="0" lang="en-US" sz="120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upto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lang="en-US" sz="1200" dirty="0" smtClean="0">
                <a:cs typeface="Arial" pitchFamily="34" charset="0"/>
              </a:rPr>
              <a:t>University </a:t>
            </a:r>
            <a:r>
              <a:rPr lang="en-US" sz="1200" dirty="0">
                <a:cs typeface="Arial" pitchFamily="34" charset="0"/>
              </a:rPr>
              <a:t>Professor </a:t>
            </a:r>
            <a:r>
              <a:rPr lang="en-US" sz="1200" dirty="0" smtClean="0">
                <a:cs typeface="Arial" pitchFamily="34" charset="0"/>
              </a:rPr>
              <a:t>2002-2007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47208" y="4684494"/>
            <a:ext cx="663422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Current research: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· The reactivity of  "frustrated Lewis pairs"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· B-based hydrogenation catalysis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· Main group CO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chemistry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· P-based Lewis acids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· Transition metal mediated CO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reduction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· New ligands derived from FLP chemistry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18916" y="868070"/>
            <a:ext cx="2490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Prof Douglas W. Stephan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91481" y="14102"/>
            <a:ext cx="434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smtClean="0"/>
              <a:t>Major players in the field</a:t>
            </a:r>
            <a:endParaRPr lang="en-US" sz="3200" i="1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32" y="1015862"/>
            <a:ext cx="1635574" cy="22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23893" y="3356991"/>
            <a:ext cx="35148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-PhD:</a:t>
            </a:r>
            <a:r>
              <a:rPr kumimoji="0" lang="en-US" sz="12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1973 (Univ. Bochum, W. R. Roth)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-Postdoc (1974-75, Princeton University, M. Jones, Jr.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-Professor 1985-90 (Univ. Würzburg)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-Professor Univ. Münster 1990</a:t>
            </a:r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>
            <a:off x="1288909" y="4175009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Current research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1200" dirty="0" smtClean="0"/>
              <a:t>Development of novel catalyst systems</a:t>
            </a:r>
          </a:p>
          <a:p>
            <a:pPr algn="ctr"/>
            <a:r>
              <a:rPr lang="en-US" sz="1200" dirty="0" smtClean="0"/>
              <a:t>Metal catalyzed polymerization reactions</a:t>
            </a:r>
          </a:p>
          <a:p>
            <a:pPr algn="ctr"/>
            <a:r>
              <a:rPr lang="en-US" sz="1200" dirty="0" smtClean="0"/>
              <a:t>Frustrated Lewis Pairs: metal-free </a:t>
            </a:r>
            <a:r>
              <a:rPr lang="en-US" sz="1200" dirty="0" err="1" smtClean="0"/>
              <a:t>dihydrogen</a:t>
            </a:r>
            <a:r>
              <a:rPr lang="en-US" sz="1200" dirty="0" smtClean="0"/>
              <a:t> activation/ activation of carbon dioxide and more</a:t>
            </a:r>
          </a:p>
          <a:p>
            <a:pPr algn="ctr"/>
            <a:r>
              <a:rPr lang="en-US" sz="1200" dirty="0" smtClean="0"/>
              <a:t>Carbon-carbon bond activation</a:t>
            </a:r>
          </a:p>
          <a:p>
            <a:pPr algn="ctr"/>
            <a:r>
              <a:rPr lang="en-US" sz="1200" dirty="0" smtClean="0"/>
              <a:t>Surface chemistry and heterogeneous catalysis</a:t>
            </a:r>
          </a:p>
          <a:p>
            <a:pPr algn="ctr"/>
            <a:r>
              <a:rPr lang="en-US" sz="1200" dirty="0" smtClean="0"/>
              <a:t>Unusual organic compounds</a:t>
            </a:r>
          </a:p>
          <a:p>
            <a:pPr algn="ctr"/>
            <a:r>
              <a:rPr lang="en-US" sz="1200" dirty="0" smtClean="0"/>
              <a:t>Bio-organometallic chemistry</a:t>
            </a:r>
            <a:endParaRPr lang="en-US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3685525" y="692696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Prof Gerhard Erker</a:t>
            </a:r>
          </a:p>
          <a:p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963121" y="6147383"/>
            <a:ext cx="563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>
                <a:solidFill>
                  <a:srgbClr val="FF0000"/>
                </a:solidFill>
              </a:rPr>
              <a:t>Both professors often collaborated together on the subject</a:t>
            </a:r>
            <a:endParaRPr 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9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90714" y="188640"/>
            <a:ext cx="1566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Concept</a:t>
            </a:r>
            <a:endParaRPr lang="en-US" sz="32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1394843" y="889315"/>
            <a:ext cx="6654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smtClean="0"/>
              <a:t>FLP will interact with unsubtituted systemps to form stable adducts that readily crystalise</a:t>
            </a:r>
            <a:endParaRPr lang="en-US" sz="1400" i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95" y="1760467"/>
            <a:ext cx="3445717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05083" y="1233599"/>
            <a:ext cx="3684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Many studies on such systems have been made</a:t>
            </a:r>
            <a:endParaRPr lang="en-US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665211" y="4561817"/>
            <a:ext cx="7817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With terminal alkynes slight variation of reaction conditions may yield addition or </a:t>
            </a:r>
            <a:r>
              <a:rPr lang="en-US" sz="1400" i="1" dirty="0" err="1" smtClean="0"/>
              <a:t>deprotonation</a:t>
            </a:r>
            <a:r>
              <a:rPr lang="en-US" sz="1400" i="1" dirty="0" smtClean="0"/>
              <a:t> adducts</a:t>
            </a:r>
            <a:endParaRPr lang="en-US" sz="1400" i="1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820824"/>
              </p:ext>
            </p:extLst>
          </p:nvPr>
        </p:nvGraphicFramePr>
        <p:xfrm>
          <a:off x="2885827" y="3356992"/>
          <a:ext cx="3933998" cy="70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CS ChemDraw Drawing" r:id="rId4" imgW="3881000" imgH="696060" progId="ChemDraw.Document.6.0">
                  <p:embed/>
                </p:oleObj>
              </mc:Choice>
              <mc:Fallback>
                <p:oleObj name="CS ChemDraw Drawing" r:id="rId4" imgW="3881000" imgH="696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5827" y="3356992"/>
                        <a:ext cx="3933998" cy="70474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261356"/>
              </p:ext>
            </p:extLst>
          </p:nvPr>
        </p:nvGraphicFramePr>
        <p:xfrm>
          <a:off x="2424417" y="4872380"/>
          <a:ext cx="45958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CS ChemDraw Drawing" r:id="rId6" imgW="4596042" imgH="862380" progId="ChemDraw.Document.6.0">
                  <p:embed/>
                </p:oleObj>
              </mc:Choice>
              <mc:Fallback>
                <p:oleObj name="CS ChemDraw Drawing" r:id="rId6" imgW="4596042" imgH="8623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4417" y="4872380"/>
                        <a:ext cx="4595813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790714" y="4118302"/>
            <a:ext cx="2068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 dirty="0" smtClean="0"/>
              <a:t>Addition to </a:t>
            </a:r>
            <a:r>
              <a:rPr lang="fr-CH" sz="1200" i="1" dirty="0" err="1" smtClean="0"/>
              <a:t>aldehydes</a:t>
            </a:r>
            <a:r>
              <a:rPr lang="fr-CH" sz="1200" i="1" dirty="0" smtClean="0"/>
              <a:t>/</a:t>
            </a:r>
            <a:r>
              <a:rPr lang="fr-CH" sz="1200" i="1" dirty="0" err="1" smtClean="0"/>
              <a:t>ketones</a:t>
            </a:r>
            <a:endParaRPr lang="en-US" sz="12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823870" y="2964087"/>
            <a:ext cx="2123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 dirty="0" smtClean="0"/>
              <a:t>Addition to </a:t>
            </a:r>
            <a:r>
              <a:rPr lang="fr-CH" sz="1200" i="1" dirty="0" err="1" smtClean="0"/>
              <a:t>conjugated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enynes</a:t>
            </a:r>
            <a:r>
              <a:rPr lang="fr-CH" sz="1200" i="1" dirty="0" smtClean="0"/>
              <a:t> </a:t>
            </a:r>
            <a:endParaRPr lang="en-US" sz="1200" i="1" dirty="0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23" y="1806306"/>
            <a:ext cx="3184525" cy="106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6900" y="5877272"/>
            <a:ext cx="11953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smtClean="0"/>
              <a:t> </a:t>
            </a:r>
            <a:r>
              <a:rPr lang="en-US" sz="1100" dirty="0" smtClean="0"/>
              <a:t>B-H </a:t>
            </a:r>
            <a:r>
              <a:rPr lang="en-US" sz="1100" dirty="0" err="1" smtClean="0"/>
              <a:t>Xu</a:t>
            </a:r>
            <a:r>
              <a:rPr lang="en-US" sz="1100" dirty="0" smtClean="0"/>
              <a:t>, R. A. A. </a:t>
            </a:r>
            <a:r>
              <a:rPr lang="en-US" sz="1100" dirty="0" err="1" smtClean="0"/>
              <a:t>Yanez</a:t>
            </a:r>
            <a:r>
              <a:rPr lang="en-US" sz="1100" dirty="0" smtClean="0"/>
              <a:t>, H. Nakatsuka, M. Kitamura, R. </a:t>
            </a:r>
            <a:r>
              <a:rPr lang="en-US" sz="1100" dirty="0" err="1" smtClean="0"/>
              <a:t>Frohlich</a:t>
            </a:r>
            <a:r>
              <a:rPr lang="en-US" sz="1100" dirty="0" smtClean="0"/>
              <a:t>, G </a:t>
            </a:r>
            <a:r>
              <a:rPr lang="en-US" sz="1100" dirty="0" err="1" smtClean="0"/>
              <a:t>Kehr</a:t>
            </a:r>
            <a:r>
              <a:rPr lang="en-US" sz="1100" dirty="0" smtClean="0"/>
              <a:t>, G. </a:t>
            </a:r>
            <a:r>
              <a:rPr lang="en-US" sz="1100" dirty="0" err="1" smtClean="0"/>
              <a:t>Erker</a:t>
            </a:r>
            <a:r>
              <a:rPr lang="en-US" sz="1100" dirty="0" smtClean="0"/>
              <a:t> </a:t>
            </a:r>
            <a:r>
              <a:rPr lang="fi-FI" sz="1100" i="1" dirty="0" smtClean="0"/>
              <a:t>Chem</a:t>
            </a:r>
            <a:r>
              <a:rPr lang="fi-FI" sz="1100" i="1" dirty="0"/>
              <a:t>. Asian J. </a:t>
            </a:r>
            <a:r>
              <a:rPr lang="fi-FI" sz="1100" b="1" dirty="0"/>
              <a:t>2012</a:t>
            </a:r>
            <a:r>
              <a:rPr lang="fi-FI" sz="1100" dirty="0"/>
              <a:t>, </a:t>
            </a:r>
            <a:r>
              <a:rPr lang="fi-FI" sz="1100" i="1" dirty="0"/>
              <a:t>7</a:t>
            </a:r>
            <a:r>
              <a:rPr lang="fi-FI" sz="1100" dirty="0"/>
              <a:t>, 1347 – </a:t>
            </a:r>
            <a:r>
              <a:rPr lang="fi-FI" sz="1100" dirty="0" smtClean="0"/>
              <a:t>1356</a:t>
            </a:r>
          </a:p>
          <a:p>
            <a:r>
              <a:rPr lang="fr-CH" sz="1100" dirty="0" smtClean="0"/>
              <a:t>C. M. </a:t>
            </a:r>
            <a:r>
              <a:rPr lang="fr-CH" sz="1100" dirty="0" err="1" smtClean="0"/>
              <a:t>Momming</a:t>
            </a:r>
            <a:r>
              <a:rPr lang="fr-CH" sz="1100" dirty="0" smtClean="0"/>
              <a:t>, G. </a:t>
            </a:r>
            <a:r>
              <a:rPr lang="fr-CH" sz="1100" dirty="0" err="1" smtClean="0"/>
              <a:t>Kehr</a:t>
            </a:r>
            <a:r>
              <a:rPr lang="fr-CH" sz="1100" dirty="0" smtClean="0"/>
              <a:t>, B. </a:t>
            </a:r>
            <a:r>
              <a:rPr lang="fr-CH" sz="1100" dirty="0" err="1" smtClean="0"/>
              <a:t>Wibbeling</a:t>
            </a:r>
            <a:r>
              <a:rPr lang="fr-CH" sz="1100" dirty="0" smtClean="0"/>
              <a:t>, R. </a:t>
            </a:r>
            <a:r>
              <a:rPr lang="fr-CH" sz="1100" dirty="0" err="1" smtClean="0"/>
              <a:t>Frohlich</a:t>
            </a:r>
            <a:r>
              <a:rPr lang="fr-CH" sz="1100" dirty="0" smtClean="0"/>
              <a:t>, B. </a:t>
            </a:r>
            <a:r>
              <a:rPr lang="fr-CH" sz="1100" dirty="0" err="1" smtClean="0"/>
              <a:t>Schirmer</a:t>
            </a:r>
            <a:r>
              <a:rPr lang="fr-CH" sz="1100" dirty="0" smtClean="0"/>
              <a:t>, S. </a:t>
            </a:r>
            <a:r>
              <a:rPr lang="fr-CH" sz="1100" dirty="0" err="1" smtClean="0"/>
              <a:t>Grimme</a:t>
            </a:r>
            <a:r>
              <a:rPr lang="fr-CH" sz="1100" dirty="0" smtClean="0"/>
              <a:t>, G. </a:t>
            </a:r>
            <a:r>
              <a:rPr lang="fr-CH" sz="1100" dirty="0" err="1" smtClean="0"/>
              <a:t>Erker</a:t>
            </a:r>
            <a:r>
              <a:rPr lang="fr-CH" sz="1100" dirty="0" smtClean="0"/>
              <a:t> </a:t>
            </a:r>
            <a:r>
              <a:rPr lang="fr-CH" sz="1100" i="1" dirty="0" err="1" smtClean="0"/>
              <a:t>Angew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Int. Ed.</a:t>
            </a:r>
            <a:r>
              <a:rPr lang="fr-CH" sz="1100" dirty="0" smtClean="0"/>
              <a:t> </a:t>
            </a:r>
            <a:r>
              <a:rPr lang="fr-CH" sz="1100" b="1" dirty="0" smtClean="0"/>
              <a:t>2010</a:t>
            </a:r>
            <a:r>
              <a:rPr lang="fr-CH" sz="1100" dirty="0" smtClean="0"/>
              <a:t> </a:t>
            </a:r>
            <a:r>
              <a:rPr lang="fr-CH" sz="1100" i="1" dirty="0" smtClean="0"/>
              <a:t>49</a:t>
            </a:r>
            <a:r>
              <a:rPr lang="fr-CH" sz="1100" dirty="0" smtClean="0"/>
              <a:t> 2414-2417</a:t>
            </a:r>
          </a:p>
          <a:p>
            <a:r>
              <a:rPr lang="en-US" sz="1100" dirty="0" smtClean="0"/>
              <a:t>D. </a:t>
            </a:r>
            <a:r>
              <a:rPr lang="en-US" sz="1100" dirty="0"/>
              <a:t>W. </a:t>
            </a:r>
            <a:r>
              <a:rPr lang="en-US" sz="1100" dirty="0" smtClean="0"/>
              <a:t>Stephan, G. </a:t>
            </a:r>
            <a:r>
              <a:rPr lang="en-US" sz="1100" dirty="0" err="1" smtClean="0"/>
              <a:t>Erker</a:t>
            </a:r>
            <a:r>
              <a:rPr lang="en-US" sz="1100" dirty="0" smtClean="0"/>
              <a:t> </a:t>
            </a:r>
            <a:r>
              <a:rPr lang="de-DE" sz="1100" i="1" dirty="0" err="1" smtClean="0"/>
              <a:t>Angew</a:t>
            </a:r>
            <a:r>
              <a:rPr lang="de-DE" sz="1100" i="1" dirty="0"/>
              <a:t>. Chem. Int. Ed. </a:t>
            </a:r>
            <a:r>
              <a:rPr lang="de-DE" sz="1100" b="1" dirty="0"/>
              <a:t>2010</a:t>
            </a:r>
            <a:r>
              <a:rPr lang="de-DE" sz="1100" i="1" dirty="0"/>
              <a:t>,</a:t>
            </a:r>
            <a:r>
              <a:rPr lang="de-DE" sz="1100" dirty="0"/>
              <a:t> </a:t>
            </a:r>
            <a:r>
              <a:rPr lang="de-DE" sz="1100" i="1" dirty="0"/>
              <a:t>49</a:t>
            </a:r>
            <a:r>
              <a:rPr lang="de-DE" sz="1100" dirty="0"/>
              <a:t>, 46 – </a:t>
            </a:r>
            <a:r>
              <a:rPr lang="de-DE" sz="1100" dirty="0" smtClean="0"/>
              <a:t>76</a:t>
            </a:r>
          </a:p>
          <a:p>
            <a:r>
              <a:rPr lang="de-DE" sz="1100" dirty="0" smtClean="0"/>
              <a:t>T. Voss, T. Mahdi, E. Otten, R. </a:t>
            </a:r>
            <a:r>
              <a:rPr lang="de-DE" sz="1100" dirty="0" err="1" smtClean="0"/>
              <a:t>Frolich</a:t>
            </a:r>
            <a:r>
              <a:rPr lang="de-DE" sz="1100" dirty="0" smtClean="0"/>
              <a:t>, G. Kehr, D. W. Stephan, G. Erker </a:t>
            </a:r>
            <a:r>
              <a:rPr lang="de-DE" sz="1100" i="1" dirty="0" err="1" smtClean="0"/>
              <a:t>organometallics</a:t>
            </a:r>
            <a:r>
              <a:rPr lang="de-DE" sz="1100" i="1" dirty="0" smtClean="0"/>
              <a:t>, </a:t>
            </a:r>
            <a:r>
              <a:rPr lang="de-DE" sz="1100" b="1" dirty="0" smtClean="0"/>
              <a:t>2012,</a:t>
            </a:r>
            <a:r>
              <a:rPr lang="de-DE" sz="1100" dirty="0" smtClean="0"/>
              <a:t> </a:t>
            </a:r>
            <a:r>
              <a:rPr lang="de-DE" sz="1100" i="1" dirty="0" smtClean="0"/>
              <a:t>31,</a:t>
            </a:r>
            <a:r>
              <a:rPr lang="de-DE" sz="1100" dirty="0" smtClean="0"/>
              <a:t> 2367-2378</a:t>
            </a:r>
            <a:endParaRPr lang="en-US" sz="11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012160" y="2964087"/>
            <a:ext cx="1346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 dirty="0" smtClean="0"/>
              <a:t>Addition to </a:t>
            </a:r>
            <a:r>
              <a:rPr lang="fr-CH" sz="1200" i="1" dirty="0" err="1" smtClean="0"/>
              <a:t>ynones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8549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95936" y="188640"/>
            <a:ext cx="1659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Concept </a:t>
            </a:r>
            <a:endParaRPr lang="en-US" sz="32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717954" y="1259030"/>
            <a:ext cx="1852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Ring opening reactions</a:t>
            </a:r>
            <a:endParaRPr lang="en-US" sz="1400" i="1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238384"/>
              </p:ext>
            </p:extLst>
          </p:nvPr>
        </p:nvGraphicFramePr>
        <p:xfrm>
          <a:off x="3044352" y="1700808"/>
          <a:ext cx="32099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S ChemDraw Drawing" r:id="rId3" imgW="3209179" imgH="741690" progId="ChemDraw.Document.6.0">
                  <p:embed/>
                </p:oleObj>
              </mc:Choice>
              <mc:Fallback>
                <p:oleObj name="CS ChemDraw Drawing" r:id="rId3" imgW="3209179" imgH="7416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4352" y="1700808"/>
                        <a:ext cx="3209925" cy="74136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64" y="3501008"/>
            <a:ext cx="3598022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60339" y="2816916"/>
            <a:ext cx="548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Regio</a:t>
            </a:r>
            <a:r>
              <a:rPr lang="en-US" sz="1400" i="1" dirty="0" smtClean="0"/>
              <a:t>-specific, B-C bond will form at the unsaturated methylene carbon </a:t>
            </a:r>
          </a:p>
          <a:p>
            <a:r>
              <a:rPr lang="en-US" sz="1400" i="1" dirty="0" smtClean="0"/>
              <a:t>and resulting attack by phosphine at carbocation polarized site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2253375" y="6498922"/>
            <a:ext cx="51443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J. G</a:t>
            </a:r>
            <a:r>
              <a:rPr lang="en-US" sz="1100" dirty="0"/>
              <a:t>. M. Morton, </a:t>
            </a:r>
            <a:r>
              <a:rPr lang="en-US" sz="1100" dirty="0" smtClean="0"/>
              <a:t>M. </a:t>
            </a:r>
            <a:r>
              <a:rPr lang="en-US" sz="1100" dirty="0"/>
              <a:t>A. </a:t>
            </a:r>
            <a:r>
              <a:rPr lang="en-US" sz="1100" dirty="0" err="1" smtClean="0"/>
              <a:t>Dureen</a:t>
            </a:r>
            <a:r>
              <a:rPr lang="en-US" sz="1100" dirty="0" smtClean="0"/>
              <a:t>, D. </a:t>
            </a:r>
            <a:r>
              <a:rPr lang="en-US" sz="1100" dirty="0"/>
              <a:t>W. </a:t>
            </a:r>
            <a:r>
              <a:rPr lang="en-US" sz="1100" dirty="0" smtClean="0"/>
              <a:t>Stephan </a:t>
            </a:r>
            <a:r>
              <a:rPr lang="en-US" sz="1100" i="1" dirty="0"/>
              <a:t>Chem. </a:t>
            </a:r>
            <a:r>
              <a:rPr lang="en-US" sz="1100" i="1" dirty="0" err="1"/>
              <a:t>Commun</a:t>
            </a:r>
            <a:r>
              <a:rPr lang="en-US" sz="1100" i="1" dirty="0"/>
              <a:t>.</a:t>
            </a:r>
            <a:r>
              <a:rPr lang="en-US" sz="1100" dirty="0"/>
              <a:t>,  </a:t>
            </a:r>
            <a:r>
              <a:rPr lang="en-US" sz="1100" b="1" dirty="0"/>
              <a:t>2010</a:t>
            </a:r>
            <a:r>
              <a:rPr lang="en-US" sz="1100" dirty="0"/>
              <a:t>, </a:t>
            </a:r>
            <a:r>
              <a:rPr lang="en-US" sz="1100" i="1" dirty="0"/>
              <a:t>46</a:t>
            </a:r>
            <a:r>
              <a:rPr lang="en-US" sz="1100" dirty="0"/>
              <a:t> , 8947–8949 </a:t>
            </a:r>
          </a:p>
        </p:txBody>
      </p:sp>
    </p:spTree>
    <p:extLst>
      <p:ext uri="{BB962C8B-B14F-4D97-AF65-F5344CB8AC3E}">
        <p14:creationId xmlns:p14="http://schemas.microsoft.com/office/powerpoint/2010/main" val="181822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665028" y="888807"/>
            <a:ext cx="1852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Ring opening reactions</a:t>
            </a:r>
            <a:endParaRPr lang="en-US" sz="1400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2372"/>
            <a:ext cx="354163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22038" y="3600563"/>
            <a:ext cx="3253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Base can be </a:t>
            </a:r>
            <a:r>
              <a:rPr lang="en-US" sz="1400" i="1" dirty="0" err="1" smtClean="0"/>
              <a:t>phosphines</a:t>
            </a:r>
            <a:r>
              <a:rPr lang="en-US" sz="1400" i="1" dirty="0" smtClean="0"/>
              <a:t> or tertiary amines</a:t>
            </a:r>
            <a:endParaRPr lang="en-US" sz="1400" i="1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856307"/>
              </p:ext>
            </p:extLst>
          </p:nvPr>
        </p:nvGraphicFramePr>
        <p:xfrm>
          <a:off x="4860032" y="1628800"/>
          <a:ext cx="3576637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CS ChemDraw Drawing" r:id="rId4" imgW="3576290" imgH="1410750" progId="ChemDraw.Document.6.0">
                  <p:embed/>
                </p:oleObj>
              </mc:Choice>
              <mc:Fallback>
                <p:oleObj name="CS ChemDraw Drawing" r:id="rId4" imgW="3576290" imgH="14107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0032" y="1628800"/>
                        <a:ext cx="3576637" cy="141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50" y="4509120"/>
            <a:ext cx="3145352" cy="16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22384" y="4067199"/>
            <a:ext cx="8406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Exception </a:t>
            </a:r>
            <a:r>
              <a:rPr lang="en-US" sz="1400" i="1" dirty="0" err="1" smtClean="0"/>
              <a:t>lactides</a:t>
            </a:r>
            <a:r>
              <a:rPr lang="en-US" sz="1400" i="1" dirty="0" smtClean="0"/>
              <a:t> over hindrance prevents attack of the </a:t>
            </a:r>
            <a:r>
              <a:rPr lang="en-US" sz="1400" i="1" dirty="0"/>
              <a:t>L</a:t>
            </a:r>
            <a:r>
              <a:rPr lang="en-US" sz="1400" i="1" dirty="0" smtClean="0"/>
              <a:t>ewis base and favors </a:t>
            </a:r>
            <a:r>
              <a:rPr lang="en-US" sz="1400" i="1" dirty="0" err="1" smtClean="0"/>
              <a:t>deprotonation</a:t>
            </a:r>
            <a:r>
              <a:rPr lang="en-US" sz="1400" i="1" dirty="0" smtClean="0"/>
              <a:t> for ring contraction</a:t>
            </a:r>
            <a:endParaRPr lang="en-US" sz="14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995936" y="188640"/>
            <a:ext cx="1659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i="1" dirty="0" smtClean="0"/>
              <a:t>Concept </a:t>
            </a:r>
            <a:endParaRPr lang="en-US" sz="32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98411" y="6432193"/>
            <a:ext cx="74542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C. </a:t>
            </a:r>
            <a:r>
              <a:rPr lang="en-US" sz="1100" dirty="0" err="1" smtClean="0"/>
              <a:t>Kreitner</a:t>
            </a:r>
            <a:r>
              <a:rPr lang="en-US" sz="1100" dirty="0" smtClean="0"/>
              <a:t>, S. J. </a:t>
            </a:r>
            <a:r>
              <a:rPr lang="en-US" sz="1100" dirty="0" err="1" smtClean="0"/>
              <a:t>Geier</a:t>
            </a:r>
            <a:r>
              <a:rPr lang="en-US" sz="1100" dirty="0" smtClean="0"/>
              <a:t>, L. J. E. </a:t>
            </a:r>
            <a:r>
              <a:rPr lang="en-US" sz="1100" dirty="0" err="1" smtClean="0"/>
              <a:t>Stanlake</a:t>
            </a:r>
            <a:r>
              <a:rPr lang="en-US" sz="1100" dirty="0" smtClean="0"/>
              <a:t>, C. B. Caputo, D. W. Stephan</a:t>
            </a:r>
            <a:r>
              <a:rPr lang="en-US" sz="1100" i="1" dirty="0" smtClean="0"/>
              <a:t> Dalton Trans. </a:t>
            </a:r>
            <a:r>
              <a:rPr lang="en-US" sz="1100" b="1" dirty="0" smtClean="0"/>
              <a:t>2011,</a:t>
            </a:r>
            <a:r>
              <a:rPr lang="en-US" sz="1100" dirty="0" smtClean="0"/>
              <a:t> 6771-6777 and references cited therein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530842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1442</Words>
  <Application>Microsoft Office PowerPoint</Application>
  <PresentationFormat>Affichage à l'écran (4:3)</PresentationFormat>
  <Paragraphs>160</Paragraphs>
  <Slides>18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Group Zhu</dc:creator>
  <cp:lastModifiedBy>Group Zhu</cp:lastModifiedBy>
  <cp:revision>61</cp:revision>
  <dcterms:created xsi:type="dcterms:W3CDTF">2012-06-25T11:30:24Z</dcterms:created>
  <dcterms:modified xsi:type="dcterms:W3CDTF">2012-06-26T16:05:50Z</dcterms:modified>
</cp:coreProperties>
</file>