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69" r:id="rId2"/>
    <p:sldId id="257" r:id="rId3"/>
    <p:sldId id="270" r:id="rId4"/>
    <p:sldId id="256" r:id="rId5"/>
    <p:sldId id="265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94" r:id="rId17"/>
    <p:sldId id="281" r:id="rId18"/>
    <p:sldId id="282" r:id="rId19"/>
    <p:sldId id="283" r:id="rId20"/>
    <p:sldId id="284" r:id="rId21"/>
    <p:sldId id="286" r:id="rId22"/>
    <p:sldId id="285" r:id="rId23"/>
    <p:sldId id="287" r:id="rId24"/>
    <p:sldId id="289" r:id="rId25"/>
    <p:sldId id="290" r:id="rId26"/>
    <p:sldId id="295" r:id="rId27"/>
    <p:sldId id="291" r:id="rId28"/>
    <p:sldId id="292" r:id="rId29"/>
    <p:sldId id="293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08B8"/>
    <a:srgbClr val="C610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971" autoAdjust="0"/>
  </p:normalViewPr>
  <p:slideViewPr>
    <p:cSldViewPr>
      <p:cViewPr varScale="1">
        <p:scale>
          <a:sx n="111" d="100"/>
          <a:sy n="111" d="100"/>
        </p:scale>
        <p:origin x="-160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image" Target="../media/image2.emf"/><Relationship Id="rId4" Type="http://schemas.openxmlformats.org/officeDocument/2006/relationships/image" Target="../media/image5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image" Target="../media/image28.emf"/><Relationship Id="rId5" Type="http://schemas.openxmlformats.org/officeDocument/2006/relationships/image" Target="../media/image32.emf"/><Relationship Id="rId4" Type="http://schemas.openxmlformats.org/officeDocument/2006/relationships/image" Target="../media/image31.e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image" Target="../media/image33.e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image" Target="../media/image36.e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image" Target="../media/image43.e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image" Target="../media/image47.e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image" Target="../media/image52.emf"/><Relationship Id="rId1" Type="http://schemas.openxmlformats.org/officeDocument/2006/relationships/image" Target="../media/image51.emf"/><Relationship Id="rId4" Type="http://schemas.openxmlformats.org/officeDocument/2006/relationships/image" Target="../media/image54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e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image" Target="../media/image57.e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image" Target="../media/image61.e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2" Type="http://schemas.openxmlformats.org/officeDocument/2006/relationships/image" Target="../media/image64.emf"/><Relationship Id="rId1" Type="http://schemas.openxmlformats.org/officeDocument/2006/relationships/image" Target="../media/image63.emf"/><Relationship Id="rId5" Type="http://schemas.openxmlformats.org/officeDocument/2006/relationships/image" Target="../media/image67.emf"/><Relationship Id="rId4" Type="http://schemas.openxmlformats.org/officeDocument/2006/relationships/image" Target="../media/image66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image" Target="../media/image14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image" Target="../media/image16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image" Target="../media/image18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image" Target="../media/image20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image" Target="../media/image2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7F9321-5C2E-4C92-92BF-C8D57EC962DD}" type="datetimeFigureOut">
              <a:rPr lang="en-US" smtClean="0"/>
              <a:t>12/4/2012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B3BA02-8BF6-4822-92C8-54C7FC0CFE0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86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BA387-282C-46C8-9599-1DAC4B894C8D}" type="datetimeFigureOut">
              <a:rPr lang="en-US" smtClean="0"/>
              <a:t>12/4/2012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580CA-2342-4C9C-B188-665FCE35B71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554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BA387-282C-46C8-9599-1DAC4B894C8D}" type="datetimeFigureOut">
              <a:rPr lang="en-US" smtClean="0"/>
              <a:t>12/4/2012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580CA-2342-4C9C-B188-665FCE35B71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976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BA387-282C-46C8-9599-1DAC4B894C8D}" type="datetimeFigureOut">
              <a:rPr lang="en-US" smtClean="0"/>
              <a:t>12/4/2012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580CA-2342-4C9C-B188-665FCE35B71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048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BA387-282C-46C8-9599-1DAC4B894C8D}" type="datetimeFigureOut">
              <a:rPr lang="en-US" smtClean="0"/>
              <a:t>12/4/2012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580CA-2342-4C9C-B188-665FCE35B71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8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BA387-282C-46C8-9599-1DAC4B894C8D}" type="datetimeFigureOut">
              <a:rPr lang="en-US" smtClean="0"/>
              <a:t>12/4/2012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580CA-2342-4C9C-B188-665FCE35B71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206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BA387-282C-46C8-9599-1DAC4B894C8D}" type="datetimeFigureOut">
              <a:rPr lang="en-US" smtClean="0"/>
              <a:t>12/4/2012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580CA-2342-4C9C-B188-665FCE35B71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256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BA387-282C-46C8-9599-1DAC4B894C8D}" type="datetimeFigureOut">
              <a:rPr lang="en-US" smtClean="0"/>
              <a:t>12/4/2012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580CA-2342-4C9C-B188-665FCE35B71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973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BA387-282C-46C8-9599-1DAC4B894C8D}" type="datetimeFigureOut">
              <a:rPr lang="en-US" smtClean="0"/>
              <a:t>12/4/2012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580CA-2342-4C9C-B188-665FCE35B71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764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BA387-282C-46C8-9599-1DAC4B894C8D}" type="datetimeFigureOut">
              <a:rPr lang="en-US" smtClean="0"/>
              <a:t>12/4/2012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580CA-2342-4C9C-B188-665FCE35B71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066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BA387-282C-46C8-9599-1DAC4B894C8D}" type="datetimeFigureOut">
              <a:rPr lang="en-US" smtClean="0"/>
              <a:t>12/4/2012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580CA-2342-4C9C-B188-665FCE35B71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695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BA387-282C-46C8-9599-1DAC4B894C8D}" type="datetimeFigureOut">
              <a:rPr lang="en-US" smtClean="0"/>
              <a:t>12/4/2012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580CA-2342-4C9C-B188-665FCE35B71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401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BA387-282C-46C8-9599-1DAC4B894C8D}" type="datetimeFigureOut">
              <a:rPr lang="en-US" smtClean="0"/>
              <a:t>12/4/2012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C580CA-2342-4C9C-B188-665FCE35B71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185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7.e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6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9.e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18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1.e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20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2.emf"/><Relationship Id="rId4" Type="http://schemas.openxmlformats.org/officeDocument/2006/relationships/oleObject" Target="../embeddings/oleObject16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6.png"/><Relationship Id="rId7" Type="http://schemas.openxmlformats.org/officeDocument/2006/relationships/image" Target="../media/image25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24.emf"/><Relationship Id="rId4" Type="http://schemas.openxmlformats.org/officeDocument/2006/relationships/oleObject" Target="../embeddings/oleObject17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emf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1.bin"/><Relationship Id="rId12" Type="http://schemas.openxmlformats.org/officeDocument/2006/relationships/image" Target="../media/image32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9.emf"/><Relationship Id="rId11" Type="http://schemas.openxmlformats.org/officeDocument/2006/relationships/oleObject" Target="../embeddings/oleObject23.bin"/><Relationship Id="rId5" Type="http://schemas.openxmlformats.org/officeDocument/2006/relationships/oleObject" Target="../embeddings/oleObject20.bin"/><Relationship Id="rId10" Type="http://schemas.openxmlformats.org/officeDocument/2006/relationships/image" Target="../media/image31.emf"/><Relationship Id="rId4" Type="http://schemas.openxmlformats.org/officeDocument/2006/relationships/image" Target="../media/image28.emf"/><Relationship Id="rId9" Type="http://schemas.openxmlformats.org/officeDocument/2006/relationships/oleObject" Target="../embeddings/oleObject22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7" Type="http://schemas.openxmlformats.org/officeDocument/2006/relationships/image" Target="../media/image3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4.emf"/><Relationship Id="rId5" Type="http://schemas.openxmlformats.org/officeDocument/2006/relationships/oleObject" Target="../embeddings/oleObject25.bin"/><Relationship Id="rId4" Type="http://schemas.openxmlformats.org/officeDocument/2006/relationships/image" Target="../media/image33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9.png"/><Relationship Id="rId7" Type="http://schemas.openxmlformats.org/officeDocument/2006/relationships/image" Target="../media/image36.emf"/><Relationship Id="rId12" Type="http://schemas.openxmlformats.org/officeDocument/2006/relationships/image" Target="../media/image38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26.bin"/><Relationship Id="rId11" Type="http://schemas.openxmlformats.org/officeDocument/2006/relationships/oleObject" Target="../embeddings/oleObject28.bin"/><Relationship Id="rId5" Type="http://schemas.openxmlformats.org/officeDocument/2006/relationships/image" Target="../media/image41.png"/><Relationship Id="rId10" Type="http://schemas.openxmlformats.org/officeDocument/2006/relationships/image" Target="../media/image37.emf"/><Relationship Id="rId4" Type="http://schemas.openxmlformats.org/officeDocument/2006/relationships/image" Target="../media/image40.png"/><Relationship Id="rId9" Type="http://schemas.openxmlformats.org/officeDocument/2006/relationships/oleObject" Target="../embeddings/oleObject27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oleObject" Target="../embeddings/oleObject29.bin"/><Relationship Id="rId7" Type="http://schemas.openxmlformats.org/officeDocument/2006/relationships/image" Target="../media/image44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30.bin"/><Relationship Id="rId5" Type="http://schemas.openxmlformats.org/officeDocument/2006/relationships/image" Target="../media/image45.png"/><Relationship Id="rId4" Type="http://schemas.openxmlformats.org/officeDocument/2006/relationships/image" Target="../media/image43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7" Type="http://schemas.openxmlformats.org/officeDocument/2006/relationships/image" Target="../media/image48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32.bin"/><Relationship Id="rId5" Type="http://schemas.openxmlformats.org/officeDocument/2006/relationships/image" Target="../media/image49.png"/><Relationship Id="rId4" Type="http://schemas.openxmlformats.org/officeDocument/2006/relationships/image" Target="../media/image47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5.emf"/><Relationship Id="rId4" Type="http://schemas.openxmlformats.org/officeDocument/2006/relationships/image" Target="../media/image2.emf"/><Relationship Id="rId9" Type="http://schemas.openxmlformats.org/officeDocument/2006/relationships/oleObject" Target="../embeddings/oleObject4.bin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emf"/><Relationship Id="rId3" Type="http://schemas.openxmlformats.org/officeDocument/2006/relationships/oleObject" Target="../embeddings/oleObject33.bin"/><Relationship Id="rId7" Type="http://schemas.openxmlformats.org/officeDocument/2006/relationships/oleObject" Target="../embeddings/oleObject3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52.emf"/><Relationship Id="rId5" Type="http://schemas.openxmlformats.org/officeDocument/2006/relationships/oleObject" Target="../embeddings/oleObject34.bin"/><Relationship Id="rId10" Type="http://schemas.openxmlformats.org/officeDocument/2006/relationships/image" Target="../media/image54.emf"/><Relationship Id="rId4" Type="http://schemas.openxmlformats.org/officeDocument/2006/relationships/image" Target="../media/image51.emf"/><Relationship Id="rId9" Type="http://schemas.openxmlformats.org/officeDocument/2006/relationships/oleObject" Target="../embeddings/oleObject36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56.e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emf"/><Relationship Id="rId3" Type="http://schemas.openxmlformats.org/officeDocument/2006/relationships/oleObject" Target="../embeddings/oleObject38.bin"/><Relationship Id="rId7" Type="http://schemas.openxmlformats.org/officeDocument/2006/relationships/oleObject" Target="../embeddings/oleObject3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7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62.emf"/><Relationship Id="rId5" Type="http://schemas.openxmlformats.org/officeDocument/2006/relationships/oleObject" Target="../embeddings/oleObject41.bin"/><Relationship Id="rId4" Type="http://schemas.openxmlformats.org/officeDocument/2006/relationships/image" Target="../media/image61.e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emf"/><Relationship Id="rId3" Type="http://schemas.openxmlformats.org/officeDocument/2006/relationships/oleObject" Target="../embeddings/oleObject42.bin"/><Relationship Id="rId7" Type="http://schemas.openxmlformats.org/officeDocument/2006/relationships/oleObject" Target="../embeddings/oleObject44.bin"/><Relationship Id="rId12" Type="http://schemas.openxmlformats.org/officeDocument/2006/relationships/image" Target="../media/image67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64.emf"/><Relationship Id="rId11" Type="http://schemas.openxmlformats.org/officeDocument/2006/relationships/oleObject" Target="../embeddings/oleObject46.bin"/><Relationship Id="rId5" Type="http://schemas.openxmlformats.org/officeDocument/2006/relationships/oleObject" Target="../embeddings/oleObject43.bin"/><Relationship Id="rId10" Type="http://schemas.openxmlformats.org/officeDocument/2006/relationships/image" Target="../media/image66.emf"/><Relationship Id="rId4" Type="http://schemas.openxmlformats.org/officeDocument/2006/relationships/image" Target="../media/image63.emf"/><Relationship Id="rId9" Type="http://schemas.openxmlformats.org/officeDocument/2006/relationships/oleObject" Target="../embeddings/oleObject45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68.e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5.e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>
                <a:alpha val="0"/>
              </a:schemeClr>
            </a:outerShdw>
            <a:reflection stA="0" endPos="650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3893234" y="961598"/>
            <a:ext cx="284391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2000" i="1" dirty="0" smtClean="0">
                <a:solidFill>
                  <a:schemeClr val="bg1"/>
                </a:solidFill>
              </a:rPr>
              <a:t>LSPN</a:t>
            </a:r>
            <a:r>
              <a:rPr lang="fr-CH" sz="2000" dirty="0" smtClean="0">
                <a:solidFill>
                  <a:schemeClr val="bg1"/>
                </a:solidFill>
              </a:rPr>
              <a:t> </a:t>
            </a:r>
            <a:r>
              <a:rPr lang="fr-CH" sz="2000" dirty="0" smtClean="0">
                <a:solidFill>
                  <a:schemeClr val="bg1"/>
                </a:solidFill>
              </a:rPr>
              <a:t>04.12.2012</a:t>
            </a:r>
          </a:p>
          <a:p>
            <a:pPr algn="ctr"/>
            <a:endParaRPr lang="fr-CH" sz="2000" dirty="0">
              <a:solidFill>
                <a:schemeClr val="bg1"/>
              </a:solidFill>
            </a:endParaRPr>
          </a:p>
          <a:p>
            <a:pPr algn="ctr"/>
            <a:r>
              <a:rPr lang="fr-CH" sz="2000" dirty="0" smtClean="0">
                <a:solidFill>
                  <a:schemeClr val="bg1"/>
                </a:solidFill>
              </a:rPr>
              <a:t>Jean-Baptiste </a:t>
            </a:r>
            <a:r>
              <a:rPr lang="fr-CH" sz="2000" dirty="0" err="1" smtClean="0">
                <a:solidFill>
                  <a:schemeClr val="bg1"/>
                </a:solidFill>
              </a:rPr>
              <a:t>Gualtierotti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565860" y="2060848"/>
            <a:ext cx="368568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i="1" u="sng" dirty="0" smtClean="0">
                <a:solidFill>
                  <a:schemeClr val="bg1"/>
                </a:solidFill>
              </a:rPr>
              <a:t>Micro-topic</a:t>
            </a:r>
            <a:r>
              <a:rPr lang="en-US" sz="3600" i="1" dirty="0" smtClean="0">
                <a:solidFill>
                  <a:schemeClr val="bg1"/>
                </a:solidFill>
              </a:rPr>
              <a:t>: </a:t>
            </a:r>
            <a:endParaRPr lang="en-US" sz="3600" i="1" dirty="0" smtClean="0">
              <a:solidFill>
                <a:schemeClr val="bg1"/>
              </a:solidFill>
            </a:endParaRPr>
          </a:p>
          <a:p>
            <a:pPr algn="ctr"/>
            <a:r>
              <a:rPr lang="fr-CH" sz="3600" i="1" dirty="0" err="1" smtClean="0">
                <a:solidFill>
                  <a:schemeClr val="bg1"/>
                </a:solidFill>
              </a:rPr>
              <a:t>Desymmetrization</a:t>
            </a:r>
            <a:r>
              <a:rPr lang="fr-CH" sz="3600" i="1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fr-CH" sz="3600" i="1" dirty="0" smtClean="0">
                <a:solidFill>
                  <a:schemeClr val="bg1"/>
                </a:solidFill>
              </a:rPr>
              <a:t>(Part 1?)</a:t>
            </a:r>
            <a:endParaRPr lang="en-US" sz="3600" i="1" dirty="0">
              <a:solidFill>
                <a:schemeClr val="bg1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624635" y="516692"/>
            <a:ext cx="33811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000" dirty="0" smtClean="0">
                <a:solidFill>
                  <a:schemeClr val="bg1"/>
                </a:solidFill>
              </a:rPr>
              <a:t>Last Group </a:t>
            </a:r>
            <a:r>
              <a:rPr lang="fr-CH" sz="2000" dirty="0" err="1" smtClean="0">
                <a:solidFill>
                  <a:schemeClr val="bg1"/>
                </a:solidFill>
              </a:rPr>
              <a:t>Metting</a:t>
            </a:r>
            <a:r>
              <a:rPr lang="fr-CH" sz="2000" dirty="0" smtClean="0">
                <a:solidFill>
                  <a:schemeClr val="bg1"/>
                </a:solidFill>
              </a:rPr>
              <a:t> of the </a:t>
            </a:r>
            <a:r>
              <a:rPr lang="fr-CH" sz="2000" dirty="0" err="1" smtClean="0">
                <a:solidFill>
                  <a:schemeClr val="bg1"/>
                </a:solidFill>
              </a:rPr>
              <a:t>Year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381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763688" y="476672"/>
            <a:ext cx="57292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smtClean="0"/>
              <a:t>Enzymes Carboxilic acid derivates</a:t>
            </a:r>
            <a:endParaRPr lang="en-US" sz="3200" i="1"/>
          </a:p>
        </p:txBody>
      </p:sp>
      <p:graphicFrame>
        <p:nvGraphicFramePr>
          <p:cNvPr id="3" name="Obje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5701985"/>
              </p:ext>
            </p:extLst>
          </p:nvPr>
        </p:nvGraphicFramePr>
        <p:xfrm>
          <a:off x="1403648" y="4077072"/>
          <a:ext cx="3022600" cy="966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6" name="CS ChemDraw Drawing" r:id="rId3" imgW="3023058" imgH="967410" progId="ChemDraw.Document.6.0">
                  <p:embed/>
                </p:oleObj>
              </mc:Choice>
              <mc:Fallback>
                <p:oleObj name="CS ChemDraw Drawing" r:id="rId3" imgW="3023058" imgH="96741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03648" y="4077072"/>
                        <a:ext cx="3022600" cy="9667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ZoneTexte 3"/>
          <p:cNvSpPr txBox="1"/>
          <p:nvPr/>
        </p:nvSpPr>
        <p:spPr>
          <a:xfrm>
            <a:off x="6058334" y="4293096"/>
            <a:ext cx="23364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smtClean="0"/>
              <a:t>R = aromatic, aliphatic, </a:t>
            </a:r>
          </a:p>
          <a:p>
            <a:pPr algn="ctr"/>
            <a:r>
              <a:rPr lang="en-US" sz="1200" smtClean="0"/>
              <a:t>higly dependant on solvent and R, </a:t>
            </a:r>
          </a:p>
          <a:p>
            <a:pPr algn="ctr"/>
            <a:r>
              <a:rPr lang="en-US" sz="1200" smtClean="0"/>
              <a:t>Strong vs H-bond donor/acceptors</a:t>
            </a:r>
          </a:p>
          <a:p>
            <a:pPr algn="ctr"/>
            <a:r>
              <a:rPr lang="en-US" sz="1200" smtClean="0"/>
              <a:t>weak vs aromatic</a:t>
            </a:r>
            <a:endParaRPr lang="en-US" sz="1200"/>
          </a:p>
        </p:txBody>
      </p:sp>
      <p:sp>
        <p:nvSpPr>
          <p:cNvPr id="6" name="ZoneTexte 5"/>
          <p:cNvSpPr txBox="1"/>
          <p:nvPr/>
        </p:nvSpPr>
        <p:spPr>
          <a:xfrm>
            <a:off x="6109886" y="5229200"/>
            <a:ext cx="223330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smtClean="0"/>
              <a:t>Oda, </a:t>
            </a:r>
            <a:r>
              <a:rPr lang="en-US" sz="1050" i="1" smtClean="0"/>
              <a:t>Tetrahedron </a:t>
            </a:r>
            <a:r>
              <a:rPr lang="en-US" sz="1050" i="1"/>
              <a:t>Letters</a:t>
            </a:r>
            <a:r>
              <a:rPr lang="en-US" sz="1050" smtClean="0"/>
              <a:t>, </a:t>
            </a:r>
            <a:r>
              <a:rPr lang="en-US" sz="1050" b="1" smtClean="0"/>
              <a:t>1988</a:t>
            </a:r>
            <a:r>
              <a:rPr lang="en-US" sz="1050" smtClean="0"/>
              <a:t>, </a:t>
            </a:r>
            <a:r>
              <a:rPr lang="en-US" sz="1050" i="1" smtClean="0"/>
              <a:t>1717</a:t>
            </a:r>
            <a:endParaRPr lang="en-US" sz="1050"/>
          </a:p>
        </p:txBody>
      </p:sp>
      <p:graphicFrame>
        <p:nvGraphicFramePr>
          <p:cNvPr id="7" name="Obje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3581826"/>
              </p:ext>
            </p:extLst>
          </p:nvPr>
        </p:nvGraphicFramePr>
        <p:xfrm>
          <a:off x="683568" y="2177281"/>
          <a:ext cx="4527550" cy="696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7" name="CS ChemDraw Drawing" r:id="rId5" imgW="4527428" imgH="697680" progId="ChemDraw.Document.6.0">
                  <p:embed/>
                </p:oleObj>
              </mc:Choice>
              <mc:Fallback>
                <p:oleObj name="CS ChemDraw Drawing" r:id="rId5" imgW="4527428" imgH="69768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83568" y="2177281"/>
                        <a:ext cx="4527550" cy="6969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ZoneTexte 9"/>
          <p:cNvSpPr txBox="1"/>
          <p:nvPr/>
        </p:nvSpPr>
        <p:spPr>
          <a:xfrm>
            <a:off x="6069030" y="2636912"/>
            <a:ext cx="249459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smtClean="0"/>
              <a:t>Gotor, </a:t>
            </a:r>
            <a:r>
              <a:rPr lang="en-US" sz="1050" i="1" smtClean="0"/>
              <a:t>Tetrahedron </a:t>
            </a:r>
            <a:r>
              <a:rPr lang="en-US" sz="1050" i="1" smtClean="0"/>
              <a:t>asymmetry</a:t>
            </a:r>
            <a:r>
              <a:rPr lang="en-US" sz="1050" smtClean="0"/>
              <a:t>, </a:t>
            </a:r>
            <a:r>
              <a:rPr lang="en-US" sz="1050" b="1" smtClean="0"/>
              <a:t>2003</a:t>
            </a:r>
            <a:r>
              <a:rPr lang="en-US" sz="1050" smtClean="0"/>
              <a:t>, </a:t>
            </a:r>
            <a:r>
              <a:rPr lang="en-US" sz="1050" i="1" smtClean="0"/>
              <a:t>603</a:t>
            </a:r>
            <a:endParaRPr lang="en-US" sz="1050" i="1"/>
          </a:p>
        </p:txBody>
      </p:sp>
      <p:sp>
        <p:nvSpPr>
          <p:cNvPr id="11" name="ZoneTexte 10"/>
          <p:cNvSpPr txBox="1"/>
          <p:nvPr/>
        </p:nvSpPr>
        <p:spPr>
          <a:xfrm>
            <a:off x="5757002" y="2060848"/>
            <a:ext cx="29390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smtClean="0"/>
              <a:t>Work best on R = H-bond donor or acceptor,</a:t>
            </a:r>
          </a:p>
          <a:p>
            <a:pPr algn="ctr"/>
            <a:r>
              <a:rPr lang="en-US" sz="1200" smtClean="0"/>
              <a:t>Weak vs aromatic</a:t>
            </a:r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9119538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961414" y="404664"/>
            <a:ext cx="75965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smtClean="0"/>
              <a:t>Enzymes </a:t>
            </a:r>
            <a:r>
              <a:rPr lang="en-US" sz="3200" i="1" dirty="0" err="1" smtClean="0"/>
              <a:t>Carboxilic</a:t>
            </a:r>
            <a:r>
              <a:rPr lang="en-US" sz="3200" i="1" dirty="0" smtClean="0"/>
              <a:t> </a:t>
            </a:r>
            <a:r>
              <a:rPr lang="en-US" sz="3200" i="1" dirty="0" smtClean="0"/>
              <a:t>B</a:t>
            </a:r>
            <a:r>
              <a:rPr lang="en-US" sz="3200" i="1" dirty="0" smtClean="0"/>
              <a:t>aeyer-</a:t>
            </a:r>
            <a:r>
              <a:rPr lang="en-US" sz="3200" i="1" dirty="0" err="1"/>
              <a:t>V</a:t>
            </a:r>
            <a:r>
              <a:rPr lang="en-US" sz="3200" i="1" dirty="0" err="1" smtClean="0"/>
              <a:t>illiger</a:t>
            </a:r>
            <a:r>
              <a:rPr lang="en-US" sz="3200" i="1" dirty="0" smtClean="0"/>
              <a:t> </a:t>
            </a:r>
            <a:r>
              <a:rPr lang="en-US" sz="3200" i="1" dirty="0" smtClean="0"/>
              <a:t>oxidations</a:t>
            </a:r>
            <a:endParaRPr lang="en-US" sz="3200" i="1" dirty="0"/>
          </a:p>
        </p:txBody>
      </p:sp>
      <p:sp>
        <p:nvSpPr>
          <p:cNvPr id="4" name="ZoneTexte 3"/>
          <p:cNvSpPr txBox="1"/>
          <p:nvPr/>
        </p:nvSpPr>
        <p:spPr>
          <a:xfrm>
            <a:off x="2940173" y="1228862"/>
            <a:ext cx="31196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400" dirty="0" err="1" smtClean="0"/>
              <a:t>Develloped</a:t>
            </a:r>
            <a:r>
              <a:rPr lang="fr-CH" sz="1400" dirty="0" smtClean="0"/>
              <a:t> </a:t>
            </a:r>
            <a:r>
              <a:rPr lang="fr-CH" sz="1400" dirty="0" err="1" smtClean="0"/>
              <a:t>yet</a:t>
            </a:r>
            <a:r>
              <a:rPr lang="fr-CH" sz="1400" dirty="0" smtClean="0"/>
              <a:t> </a:t>
            </a:r>
            <a:r>
              <a:rPr lang="fr-CH" sz="1400" dirty="0" err="1" smtClean="0"/>
              <a:t>require</a:t>
            </a:r>
            <a:r>
              <a:rPr lang="fr-CH" sz="1400" dirty="0" smtClean="0"/>
              <a:t> more </a:t>
            </a:r>
            <a:r>
              <a:rPr lang="fr-CH" sz="1400" dirty="0" err="1" smtClean="0"/>
              <a:t>equipment</a:t>
            </a:r>
            <a:endParaRPr lang="en-US" sz="1400" dirty="0"/>
          </a:p>
        </p:txBody>
      </p:sp>
      <p:graphicFrame>
        <p:nvGraphicFramePr>
          <p:cNvPr id="5" name="Obje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017761"/>
              </p:ext>
            </p:extLst>
          </p:nvPr>
        </p:nvGraphicFramePr>
        <p:xfrm>
          <a:off x="1957774" y="1772816"/>
          <a:ext cx="5322887" cy="1814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0" name="CS ChemDraw Drawing" r:id="rId3" imgW="5322970" imgH="1814670" progId="ChemDraw.Document.6.0">
                  <p:embed/>
                </p:oleObj>
              </mc:Choice>
              <mc:Fallback>
                <p:oleObj name="CS ChemDraw Drawing" r:id="rId3" imgW="5322970" imgH="181467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57774" y="1772816"/>
                        <a:ext cx="5322887" cy="1814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5733912" y="3717032"/>
            <a:ext cx="263405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050" dirty="0" err="1" smtClean="0"/>
              <a:t>Mihovilovic</a:t>
            </a:r>
            <a:r>
              <a:rPr lang="fr-CH" sz="1050" dirty="0" smtClean="0"/>
              <a:t>, </a:t>
            </a:r>
            <a:r>
              <a:rPr lang="fr-CH" sz="1050" i="1" dirty="0" err="1" smtClean="0"/>
              <a:t>Bioorg</a:t>
            </a:r>
            <a:r>
              <a:rPr lang="fr-CH" sz="1050" i="1" dirty="0" smtClean="0"/>
              <a:t>. Med. </a:t>
            </a:r>
            <a:r>
              <a:rPr lang="fr-CH" sz="1050" i="1" dirty="0" err="1" smtClean="0"/>
              <a:t>Chem</a:t>
            </a:r>
            <a:r>
              <a:rPr lang="fr-CH" sz="1050" i="1" dirty="0" smtClean="0"/>
              <a:t>.</a:t>
            </a:r>
            <a:r>
              <a:rPr lang="fr-CH" sz="1050" dirty="0" smtClean="0"/>
              <a:t>, </a:t>
            </a:r>
            <a:r>
              <a:rPr lang="fr-CH" sz="1050" b="1" dirty="0" smtClean="0"/>
              <a:t>2003</a:t>
            </a:r>
            <a:r>
              <a:rPr lang="fr-CH" sz="1050" dirty="0" smtClean="0"/>
              <a:t>, </a:t>
            </a:r>
            <a:r>
              <a:rPr lang="fr-CH" sz="1050" i="1" dirty="0" smtClean="0"/>
              <a:t>1479</a:t>
            </a:r>
            <a:endParaRPr lang="en-US" sz="1050" i="1" dirty="0"/>
          </a:p>
        </p:txBody>
      </p:sp>
      <p:sp>
        <p:nvSpPr>
          <p:cNvPr id="7" name="ZoneTexte 6"/>
          <p:cNvSpPr txBox="1"/>
          <p:nvPr/>
        </p:nvSpPr>
        <p:spPr>
          <a:xfrm>
            <a:off x="2011027" y="4615002"/>
            <a:ext cx="54973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400" dirty="0" err="1" smtClean="0"/>
              <a:t>Some</a:t>
            </a:r>
            <a:r>
              <a:rPr lang="fr-CH" sz="1400" dirty="0" smtClean="0"/>
              <a:t> </a:t>
            </a:r>
            <a:r>
              <a:rPr lang="fr-CH" sz="1400" dirty="0" err="1" smtClean="0"/>
              <a:t>recent</a:t>
            </a:r>
            <a:r>
              <a:rPr lang="fr-CH" sz="1400" dirty="0" smtClean="0"/>
              <a:t> </a:t>
            </a:r>
            <a:r>
              <a:rPr lang="fr-CH" sz="1400" dirty="0" err="1" smtClean="0"/>
              <a:t>examples</a:t>
            </a:r>
            <a:r>
              <a:rPr lang="fr-CH" sz="1400" dirty="0" smtClean="0"/>
              <a:t> </a:t>
            </a:r>
            <a:r>
              <a:rPr lang="fr-CH" sz="1400" dirty="0" err="1" smtClean="0"/>
              <a:t>function</a:t>
            </a:r>
            <a:r>
              <a:rPr lang="fr-CH" sz="1400" dirty="0" smtClean="0"/>
              <a:t> in </a:t>
            </a:r>
            <a:r>
              <a:rPr lang="fr-CH" sz="1400" dirty="0" err="1" smtClean="0"/>
              <a:t>ionic</a:t>
            </a:r>
            <a:r>
              <a:rPr lang="fr-CH" sz="1400" dirty="0" smtClean="0"/>
              <a:t> </a:t>
            </a:r>
            <a:r>
              <a:rPr lang="fr-CH" sz="1400" dirty="0" err="1" smtClean="0"/>
              <a:t>liquids</a:t>
            </a:r>
            <a:r>
              <a:rPr lang="fr-CH" sz="1400" dirty="0" smtClean="0"/>
              <a:t> </a:t>
            </a:r>
            <a:r>
              <a:rPr lang="fr-CH" sz="1400" dirty="0" err="1" smtClean="0"/>
              <a:t>with</a:t>
            </a:r>
            <a:r>
              <a:rPr lang="fr-CH" sz="1400" dirty="0" smtClean="0"/>
              <a:t> commercial enzymes</a:t>
            </a:r>
            <a:endParaRPr lang="en-US" sz="1400" dirty="0"/>
          </a:p>
        </p:txBody>
      </p:sp>
      <p:sp>
        <p:nvSpPr>
          <p:cNvPr id="8" name="ZoneTexte 7"/>
          <p:cNvSpPr txBox="1"/>
          <p:nvPr/>
        </p:nvSpPr>
        <p:spPr>
          <a:xfrm>
            <a:off x="5906647" y="5703111"/>
            <a:ext cx="22392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200" dirty="0" err="1" smtClean="0"/>
              <a:t>Arends</a:t>
            </a:r>
            <a:r>
              <a:rPr lang="fr-CH" sz="1200" dirty="0" smtClean="0"/>
              <a:t>, </a:t>
            </a:r>
            <a:r>
              <a:rPr lang="fr-CH" sz="1200" i="1" dirty="0" smtClean="0"/>
              <a:t>Green </a:t>
            </a:r>
            <a:r>
              <a:rPr lang="fr-CH" sz="1200" i="1" dirty="0" err="1" smtClean="0"/>
              <a:t>Chem</a:t>
            </a:r>
            <a:r>
              <a:rPr lang="fr-CH" sz="1200" dirty="0" smtClean="0"/>
              <a:t>, </a:t>
            </a:r>
            <a:r>
              <a:rPr lang="fr-CH" sz="1200" b="1" dirty="0" smtClean="0"/>
              <a:t>2011</a:t>
            </a:r>
            <a:r>
              <a:rPr lang="fr-CH" sz="1200" dirty="0" smtClean="0"/>
              <a:t>, </a:t>
            </a:r>
            <a:r>
              <a:rPr lang="fr-CH" sz="1200" i="1" dirty="0" smtClean="0"/>
              <a:t>2154</a:t>
            </a:r>
            <a:endParaRPr lang="en-US" sz="1200" dirty="0"/>
          </a:p>
        </p:txBody>
      </p:sp>
      <p:graphicFrame>
        <p:nvGraphicFramePr>
          <p:cNvPr id="2" name="Obje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018921"/>
              </p:ext>
            </p:extLst>
          </p:nvPr>
        </p:nvGraphicFramePr>
        <p:xfrm>
          <a:off x="1476375" y="5159375"/>
          <a:ext cx="3709988" cy="1263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1" name="CS ChemDraw Drawing" r:id="rId5" imgW="3709195" imgH="1264410" progId="ChemDraw.Document.6.0">
                  <p:embed/>
                </p:oleObj>
              </mc:Choice>
              <mc:Fallback>
                <p:oleObj name="CS ChemDraw Drawing" r:id="rId5" imgW="3709195" imgH="126441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76375" y="5159375"/>
                        <a:ext cx="3709988" cy="1263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07218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187624" y="260647"/>
            <a:ext cx="73411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3200" dirty="0" smtClean="0"/>
              <a:t>Ring </a:t>
            </a:r>
            <a:r>
              <a:rPr lang="fr-CH" sz="3200" dirty="0" err="1" smtClean="0"/>
              <a:t>opening</a:t>
            </a:r>
            <a:r>
              <a:rPr lang="fr-CH" sz="3200" dirty="0" smtClean="0"/>
              <a:t> </a:t>
            </a:r>
            <a:r>
              <a:rPr lang="fr-CH" sz="3200" dirty="0" err="1" smtClean="0"/>
              <a:t>Desymmetrizations</a:t>
            </a:r>
            <a:r>
              <a:rPr lang="fr-CH" sz="3200" dirty="0" smtClean="0"/>
              <a:t>: </a:t>
            </a:r>
            <a:r>
              <a:rPr lang="fr-CH" sz="3200" dirty="0" err="1" smtClean="0"/>
              <a:t>Epoxides</a:t>
            </a:r>
            <a:endParaRPr lang="en-US" sz="3200" dirty="0"/>
          </a:p>
        </p:txBody>
      </p:sp>
      <p:graphicFrame>
        <p:nvGraphicFramePr>
          <p:cNvPr id="3" name="Obje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0980534"/>
              </p:ext>
            </p:extLst>
          </p:nvPr>
        </p:nvGraphicFramePr>
        <p:xfrm>
          <a:off x="2055364" y="1628800"/>
          <a:ext cx="4949825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95" name="CS ChemDraw Drawing" r:id="rId3" imgW="4949646" imgH="825660" progId="ChemDraw.Document.6.0">
                  <p:embed/>
                </p:oleObj>
              </mc:Choice>
              <mc:Fallback>
                <p:oleObj name="CS ChemDraw Drawing" r:id="rId3" imgW="4949646" imgH="82566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55364" y="1628800"/>
                        <a:ext cx="4949825" cy="825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ZoneTexte 3"/>
          <p:cNvSpPr txBox="1"/>
          <p:nvPr/>
        </p:nvSpPr>
        <p:spPr>
          <a:xfrm>
            <a:off x="6372200" y="2304770"/>
            <a:ext cx="256512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050" dirty="0" err="1" smtClean="0"/>
              <a:t>Yamashita</a:t>
            </a:r>
            <a:r>
              <a:rPr lang="fr-CH" sz="1050" dirty="0" smtClean="0"/>
              <a:t>, </a:t>
            </a:r>
            <a:r>
              <a:rPr lang="fr-CH" sz="1050" i="1" dirty="0" smtClean="0"/>
              <a:t>Bull. </a:t>
            </a:r>
            <a:r>
              <a:rPr lang="fr-CH" sz="1050" i="1" dirty="0" err="1" smtClean="0"/>
              <a:t>Chem</a:t>
            </a:r>
            <a:r>
              <a:rPr lang="fr-CH" sz="1050" i="1" dirty="0" smtClean="0"/>
              <a:t>. Soc. </a:t>
            </a:r>
            <a:r>
              <a:rPr lang="fr-CH" sz="1050" i="1" dirty="0" err="1" smtClean="0"/>
              <a:t>Jpn</a:t>
            </a:r>
            <a:r>
              <a:rPr lang="fr-CH" sz="1050" dirty="0" smtClean="0"/>
              <a:t>, </a:t>
            </a:r>
            <a:r>
              <a:rPr lang="fr-CH" sz="1050" b="1" dirty="0" smtClean="0"/>
              <a:t>1988</a:t>
            </a:r>
            <a:r>
              <a:rPr lang="fr-CH" sz="1050" dirty="0" smtClean="0"/>
              <a:t>, </a:t>
            </a:r>
            <a:r>
              <a:rPr lang="fr-CH" sz="1050" i="1" dirty="0" smtClean="0"/>
              <a:t>1213</a:t>
            </a:r>
            <a:endParaRPr lang="en-US" sz="1050" dirty="0"/>
          </a:p>
        </p:txBody>
      </p:sp>
      <p:sp>
        <p:nvSpPr>
          <p:cNvPr id="5" name="ZoneTexte 4"/>
          <p:cNvSpPr txBox="1"/>
          <p:nvPr/>
        </p:nvSpPr>
        <p:spPr>
          <a:xfrm>
            <a:off x="3848866" y="945323"/>
            <a:ext cx="1575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err="1" smtClean="0"/>
              <a:t>Early</a:t>
            </a:r>
            <a:r>
              <a:rPr lang="fr-CH" dirty="0" smtClean="0"/>
              <a:t> </a:t>
            </a:r>
            <a:r>
              <a:rPr lang="fr-CH" dirty="0" err="1" smtClean="0"/>
              <a:t>examples</a:t>
            </a:r>
            <a:endParaRPr 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3491880" y="3573016"/>
            <a:ext cx="23941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/>
              <a:t>First high </a:t>
            </a:r>
            <a:r>
              <a:rPr lang="fr-CH" dirty="0" err="1" smtClean="0"/>
              <a:t>ee’s</a:t>
            </a:r>
            <a:r>
              <a:rPr lang="fr-CH" dirty="0" smtClean="0"/>
              <a:t> </a:t>
            </a:r>
            <a:r>
              <a:rPr lang="fr-CH" dirty="0" err="1" smtClean="0"/>
              <a:t>examples</a:t>
            </a:r>
            <a:endParaRPr lang="en-US" dirty="0"/>
          </a:p>
        </p:txBody>
      </p:sp>
      <p:graphicFrame>
        <p:nvGraphicFramePr>
          <p:cNvPr id="7" name="Obje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9505610"/>
              </p:ext>
            </p:extLst>
          </p:nvPr>
        </p:nvGraphicFramePr>
        <p:xfrm>
          <a:off x="2084388" y="4221163"/>
          <a:ext cx="5211762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96" name="CS ChemDraw Drawing" r:id="rId5" imgW="5211675" imgH="892620" progId="ChemDraw.Document.6.0">
                  <p:embed/>
                </p:oleObj>
              </mc:Choice>
              <mc:Fallback>
                <p:oleObj name="CS ChemDraw Drawing" r:id="rId5" imgW="5211675" imgH="89262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084388" y="4221163"/>
                        <a:ext cx="5211762" cy="892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ZoneTexte 8"/>
          <p:cNvSpPr txBox="1"/>
          <p:nvPr/>
        </p:nvSpPr>
        <p:spPr>
          <a:xfrm>
            <a:off x="6423902" y="5301208"/>
            <a:ext cx="242726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1100" dirty="0" smtClean="0"/>
              <a:t>Jacobsen</a:t>
            </a:r>
          </a:p>
          <a:p>
            <a:pPr algn="ctr"/>
            <a:r>
              <a:rPr lang="fr-CH" sz="1100" dirty="0" smtClean="0"/>
              <a:t>Nitriles</a:t>
            </a:r>
            <a:r>
              <a:rPr lang="fr-CH" sz="1100" dirty="0" smtClean="0"/>
              <a:t>: </a:t>
            </a:r>
            <a:r>
              <a:rPr lang="fr-CH" sz="1100" i="1" dirty="0" err="1" smtClean="0"/>
              <a:t>org</a:t>
            </a:r>
            <a:r>
              <a:rPr lang="fr-CH" sz="1100" i="1" dirty="0" smtClean="0"/>
              <a:t> </a:t>
            </a:r>
            <a:r>
              <a:rPr lang="fr-CH" sz="1100" i="1" dirty="0" err="1" smtClean="0"/>
              <a:t>lett</a:t>
            </a:r>
            <a:r>
              <a:rPr lang="fr-CH" sz="1100" i="1" dirty="0" smtClean="0"/>
              <a:t>, </a:t>
            </a:r>
            <a:r>
              <a:rPr lang="fr-CH" sz="1100" b="1" dirty="0" smtClean="0"/>
              <a:t>2000,</a:t>
            </a:r>
            <a:r>
              <a:rPr lang="fr-CH" sz="1100" dirty="0" smtClean="0"/>
              <a:t> </a:t>
            </a:r>
            <a:r>
              <a:rPr lang="fr-CH" sz="1100" i="1" dirty="0" smtClean="0"/>
              <a:t>1001</a:t>
            </a:r>
          </a:p>
          <a:p>
            <a:pPr algn="ctr"/>
            <a:r>
              <a:rPr lang="fr-CH" sz="1100" dirty="0" err="1" smtClean="0"/>
              <a:t>Azides</a:t>
            </a:r>
            <a:r>
              <a:rPr lang="fr-CH" sz="1100" dirty="0" smtClean="0"/>
              <a:t>: </a:t>
            </a:r>
            <a:r>
              <a:rPr lang="fr-CH" sz="1100" i="1" dirty="0" smtClean="0"/>
              <a:t>J. Am. </a:t>
            </a:r>
            <a:r>
              <a:rPr lang="fr-CH" sz="1100" i="1" dirty="0" err="1" smtClean="0"/>
              <a:t>Chem</a:t>
            </a:r>
            <a:r>
              <a:rPr lang="fr-CH" sz="1100" i="1" dirty="0" smtClean="0"/>
              <a:t>. Soc.</a:t>
            </a:r>
            <a:r>
              <a:rPr lang="fr-CH" sz="1100" i="1" dirty="0" smtClean="0"/>
              <a:t>,</a:t>
            </a:r>
            <a:r>
              <a:rPr lang="fr-CH" sz="1100" dirty="0" smtClean="0"/>
              <a:t> </a:t>
            </a:r>
            <a:r>
              <a:rPr lang="fr-CH" sz="1100" b="1" dirty="0" smtClean="0"/>
              <a:t>1995,</a:t>
            </a:r>
            <a:r>
              <a:rPr lang="fr-CH" sz="1100" dirty="0" smtClean="0"/>
              <a:t> </a:t>
            </a:r>
            <a:r>
              <a:rPr lang="fr-CH" sz="1100" i="1" dirty="0" smtClean="0"/>
              <a:t>5897</a:t>
            </a:r>
          </a:p>
          <a:p>
            <a:pPr algn="ctr"/>
            <a:r>
              <a:rPr lang="fr-CH" sz="1100" dirty="0" smtClean="0"/>
              <a:t>Thiols: </a:t>
            </a:r>
            <a:r>
              <a:rPr lang="fr-CH" sz="1100" i="1" dirty="0" smtClean="0"/>
              <a:t>J. </a:t>
            </a:r>
            <a:r>
              <a:rPr lang="fr-CH" sz="1100" i="1" dirty="0" err="1" smtClean="0"/>
              <a:t>Org</a:t>
            </a:r>
            <a:r>
              <a:rPr lang="fr-CH" sz="1100" i="1" dirty="0" smtClean="0"/>
              <a:t>. </a:t>
            </a:r>
            <a:r>
              <a:rPr lang="fr-CH" sz="1100" i="1" dirty="0" err="1" smtClean="0"/>
              <a:t>Chem</a:t>
            </a:r>
            <a:r>
              <a:rPr lang="fr-CH" sz="1100" i="1" dirty="0" smtClean="0"/>
              <a:t>.</a:t>
            </a:r>
            <a:r>
              <a:rPr lang="fr-CH" sz="1100" i="1" dirty="0" smtClean="0"/>
              <a:t>,</a:t>
            </a:r>
            <a:r>
              <a:rPr lang="fr-CH" sz="1100" dirty="0" smtClean="0"/>
              <a:t> </a:t>
            </a:r>
            <a:r>
              <a:rPr lang="fr-CH" sz="1100" b="1" dirty="0" smtClean="0"/>
              <a:t>1998,</a:t>
            </a:r>
            <a:r>
              <a:rPr lang="fr-CH" sz="1100" dirty="0" smtClean="0"/>
              <a:t> </a:t>
            </a:r>
            <a:r>
              <a:rPr lang="fr-CH" sz="1100" i="1" dirty="0" smtClean="0"/>
              <a:t>5252</a:t>
            </a:r>
          </a:p>
          <a:p>
            <a:pPr algn="ctr"/>
            <a:r>
              <a:rPr lang="fr-CH" sz="1100" dirty="0" err="1" smtClean="0"/>
              <a:t>Acids</a:t>
            </a:r>
            <a:r>
              <a:rPr lang="fr-CH" sz="1100" dirty="0" smtClean="0"/>
              <a:t>: </a:t>
            </a:r>
            <a:r>
              <a:rPr lang="fr-CH" sz="1100" i="1" dirty="0" err="1" smtClean="0"/>
              <a:t>Tettrahedron</a:t>
            </a:r>
            <a:r>
              <a:rPr lang="fr-CH" sz="1100" i="1" dirty="0" smtClean="0"/>
              <a:t> </a:t>
            </a:r>
            <a:r>
              <a:rPr lang="fr-CH" sz="1100" i="1" dirty="0" err="1" smtClean="0"/>
              <a:t>Letters</a:t>
            </a:r>
            <a:r>
              <a:rPr lang="fr-CH" sz="1100" i="1" dirty="0" smtClean="0"/>
              <a:t>,</a:t>
            </a:r>
            <a:r>
              <a:rPr lang="fr-CH" sz="1100" dirty="0" smtClean="0"/>
              <a:t> </a:t>
            </a:r>
            <a:r>
              <a:rPr lang="fr-CH" sz="1100" b="1" dirty="0" smtClean="0"/>
              <a:t>1997,</a:t>
            </a:r>
            <a:r>
              <a:rPr lang="fr-CH" sz="1100" dirty="0" smtClean="0"/>
              <a:t> </a:t>
            </a:r>
            <a:r>
              <a:rPr lang="fr-CH" sz="1100" i="1" dirty="0" smtClean="0"/>
              <a:t>773</a:t>
            </a:r>
          </a:p>
          <a:p>
            <a:pPr algn="ctr"/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012052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211" y="1844775"/>
            <a:ext cx="3672408" cy="3018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3419872" y="5954977"/>
            <a:ext cx="272843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 smtClean="0"/>
              <a:t>Jacobsen, </a:t>
            </a:r>
            <a:r>
              <a:rPr lang="de-DE" sz="1200" i="1" dirty="0" smtClean="0"/>
              <a:t>J</a:t>
            </a:r>
            <a:r>
              <a:rPr lang="de-DE" sz="1200" i="1" dirty="0"/>
              <a:t>. Am. Chem. </a:t>
            </a:r>
            <a:r>
              <a:rPr lang="de-DE" sz="1200" i="1" dirty="0" err="1"/>
              <a:t>Soc</a:t>
            </a:r>
            <a:r>
              <a:rPr lang="de-DE" sz="1200" i="1" dirty="0"/>
              <a:t>. </a:t>
            </a:r>
            <a:r>
              <a:rPr lang="de-DE" sz="1200" b="1" dirty="0"/>
              <a:t>1996, </a:t>
            </a:r>
            <a:r>
              <a:rPr lang="de-DE" sz="1200" i="1" dirty="0" smtClean="0"/>
              <a:t>10924</a:t>
            </a:r>
            <a:endParaRPr lang="en-US" sz="1200" i="1" dirty="0"/>
          </a:p>
        </p:txBody>
      </p:sp>
      <p:sp>
        <p:nvSpPr>
          <p:cNvPr id="6" name="ZoneTexte 5"/>
          <p:cNvSpPr txBox="1"/>
          <p:nvPr/>
        </p:nvSpPr>
        <p:spPr>
          <a:xfrm>
            <a:off x="1043608" y="260647"/>
            <a:ext cx="73411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3200" dirty="0" smtClean="0"/>
              <a:t>Ring </a:t>
            </a:r>
            <a:r>
              <a:rPr lang="fr-CH" sz="3200" dirty="0" err="1" smtClean="0"/>
              <a:t>opening</a:t>
            </a:r>
            <a:r>
              <a:rPr lang="fr-CH" sz="3200" dirty="0" smtClean="0"/>
              <a:t> </a:t>
            </a:r>
            <a:r>
              <a:rPr lang="fr-CH" sz="3200" dirty="0" err="1" smtClean="0"/>
              <a:t>Desymmetrizations</a:t>
            </a:r>
            <a:r>
              <a:rPr lang="fr-CH" sz="3200" dirty="0" smtClean="0"/>
              <a:t>: </a:t>
            </a:r>
            <a:r>
              <a:rPr lang="fr-CH" sz="3200" dirty="0" err="1" smtClean="0"/>
              <a:t>Epoxides</a:t>
            </a:r>
            <a:endParaRPr lang="en-US" sz="3200" dirty="0"/>
          </a:p>
        </p:txBody>
      </p:sp>
      <p:sp>
        <p:nvSpPr>
          <p:cNvPr id="2" name="ZoneTexte 1"/>
          <p:cNvSpPr txBox="1"/>
          <p:nvPr/>
        </p:nvSpPr>
        <p:spPr>
          <a:xfrm>
            <a:off x="1999575" y="4884335"/>
            <a:ext cx="11809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200" dirty="0" smtClean="0"/>
              <a:t>L = THF or </a:t>
            </a:r>
            <a:r>
              <a:rPr lang="fr-CH" sz="1200" dirty="0" err="1" smtClean="0"/>
              <a:t>ether</a:t>
            </a:r>
            <a:endParaRPr lang="en-US" sz="1200" dirty="0"/>
          </a:p>
        </p:txBody>
      </p:sp>
      <p:graphicFrame>
        <p:nvGraphicFramePr>
          <p:cNvPr id="7" name="Obje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5811919"/>
              </p:ext>
            </p:extLst>
          </p:nvPr>
        </p:nvGraphicFramePr>
        <p:xfrm>
          <a:off x="4990547" y="1916832"/>
          <a:ext cx="3338513" cy="1008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7" name="CS ChemDraw Drawing" r:id="rId4" imgW="3338843" imgH="1008450" progId="ChemDraw.Document.6.0">
                  <p:embed/>
                </p:oleObj>
              </mc:Choice>
              <mc:Fallback>
                <p:oleObj name="CS ChemDraw Drawing" r:id="rId4" imgW="3338843" imgH="100845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990547" y="1916832"/>
                        <a:ext cx="3338513" cy="10080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56945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1817" y="1052736"/>
            <a:ext cx="2408237" cy="111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Obje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1401303"/>
              </p:ext>
            </p:extLst>
          </p:nvPr>
        </p:nvGraphicFramePr>
        <p:xfrm>
          <a:off x="2267744" y="5013176"/>
          <a:ext cx="5500687" cy="6976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67" name="CS ChemDraw Drawing" r:id="rId4" imgW="5501257" imgH="728190" progId="ChemDraw.Document.6.0">
                  <p:embed/>
                </p:oleObj>
              </mc:Choice>
              <mc:Fallback>
                <p:oleObj name="CS ChemDraw Drawing" r:id="rId4" imgW="5501257" imgH="72819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67744" y="5013176"/>
                        <a:ext cx="5500687" cy="6976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ZoneTexte 7"/>
          <p:cNvSpPr txBox="1"/>
          <p:nvPr/>
        </p:nvSpPr>
        <p:spPr>
          <a:xfrm>
            <a:off x="4769307" y="1502403"/>
            <a:ext cx="1136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1200" dirty="0" smtClean="0"/>
              <a:t>R = </a:t>
            </a:r>
            <a:r>
              <a:rPr lang="fr-CH" sz="1200" dirty="0" err="1" smtClean="0"/>
              <a:t>Phenols</a:t>
            </a:r>
            <a:endParaRPr lang="fr-CH" sz="1200" dirty="0" smtClean="0"/>
          </a:p>
          <a:p>
            <a:pPr algn="ctr"/>
            <a:r>
              <a:rPr lang="fr-CH" sz="1200" dirty="0" smtClean="0"/>
              <a:t>&gt;67%, &gt;66</a:t>
            </a:r>
            <a:r>
              <a:rPr lang="fr-CH" sz="1200" dirty="0" smtClean="0"/>
              <a:t>% </a:t>
            </a:r>
            <a:r>
              <a:rPr lang="fr-CH" sz="1200" dirty="0" err="1" smtClean="0"/>
              <a:t>ee</a:t>
            </a:r>
            <a:endParaRPr lang="en-US" sz="1200" dirty="0"/>
          </a:p>
        </p:txBody>
      </p:sp>
      <p:sp>
        <p:nvSpPr>
          <p:cNvPr id="12" name="Rectangle 11"/>
          <p:cNvSpPr/>
          <p:nvPr/>
        </p:nvSpPr>
        <p:spPr>
          <a:xfrm>
            <a:off x="3522171" y="4238273"/>
            <a:ext cx="2383986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 err="1"/>
              <a:t>Shibasaki</a:t>
            </a:r>
            <a:r>
              <a:rPr lang="en-US" sz="1050" dirty="0"/>
              <a:t>, </a:t>
            </a:r>
            <a:r>
              <a:rPr lang="en-US" sz="1050" i="1" dirty="0" smtClean="0"/>
              <a:t>J. Am. Chem. Soc.</a:t>
            </a:r>
            <a:r>
              <a:rPr lang="en-US" sz="1050" dirty="0" smtClean="0"/>
              <a:t>, </a:t>
            </a:r>
            <a:r>
              <a:rPr lang="en-US" sz="1050" b="1" dirty="0"/>
              <a:t>2000</a:t>
            </a:r>
            <a:r>
              <a:rPr lang="en-US" sz="1050" dirty="0"/>
              <a:t>, </a:t>
            </a:r>
            <a:r>
              <a:rPr lang="en-US" sz="1050" i="1" dirty="0" smtClean="0"/>
              <a:t>2252</a:t>
            </a:r>
            <a:endParaRPr lang="en-US" sz="1050" dirty="0"/>
          </a:p>
        </p:txBody>
      </p:sp>
      <p:sp>
        <p:nvSpPr>
          <p:cNvPr id="20" name="Rectangle 19"/>
          <p:cNvSpPr/>
          <p:nvPr/>
        </p:nvSpPr>
        <p:spPr>
          <a:xfrm>
            <a:off x="3971046" y="5840791"/>
            <a:ext cx="169790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 err="1" smtClean="0"/>
              <a:t>Kureshy</a:t>
            </a:r>
            <a:r>
              <a:rPr lang="en-US" sz="1050" dirty="0" smtClean="0"/>
              <a:t>, </a:t>
            </a:r>
            <a:r>
              <a:rPr lang="en-US" sz="1050" i="1" dirty="0" smtClean="0"/>
              <a:t>chirality</a:t>
            </a:r>
            <a:r>
              <a:rPr lang="en-US" sz="1050" dirty="0" smtClean="0"/>
              <a:t> </a:t>
            </a:r>
            <a:r>
              <a:rPr lang="en-US" sz="1050" b="1" dirty="0" smtClean="0"/>
              <a:t>2011</a:t>
            </a:r>
            <a:r>
              <a:rPr lang="en-US" sz="1050" dirty="0" smtClean="0"/>
              <a:t>, </a:t>
            </a:r>
            <a:r>
              <a:rPr lang="en-US" sz="1050" i="1" dirty="0" smtClean="0"/>
              <a:t>76</a:t>
            </a:r>
            <a:r>
              <a:rPr lang="en-US" sz="1050" dirty="0" smtClean="0"/>
              <a:t>. </a:t>
            </a:r>
            <a:endParaRPr lang="en-US" sz="1050" dirty="0"/>
          </a:p>
        </p:txBody>
      </p:sp>
      <p:graphicFrame>
        <p:nvGraphicFramePr>
          <p:cNvPr id="13" name="Obje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9946740"/>
              </p:ext>
            </p:extLst>
          </p:nvPr>
        </p:nvGraphicFramePr>
        <p:xfrm>
          <a:off x="1979613" y="1406525"/>
          <a:ext cx="2511425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68" name="CS ChemDraw Drawing" r:id="rId6" imgW="2511156" imgH="543510" progId="ChemDraw.Document.6.0">
                  <p:embed/>
                </p:oleObj>
              </mc:Choice>
              <mc:Fallback>
                <p:oleObj name="CS ChemDraw Drawing" r:id="rId6" imgW="2511156" imgH="543510" progId="ChemDraw.Document.6.0">
                  <p:embed/>
                  <p:pic>
                    <p:nvPicPr>
                      <p:cNvPr id="0" name="Obje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613" y="1406525"/>
                        <a:ext cx="2511425" cy="542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ZoneTexte 8"/>
          <p:cNvSpPr txBox="1"/>
          <p:nvPr/>
        </p:nvSpPr>
        <p:spPr>
          <a:xfrm>
            <a:off x="1043608" y="260647"/>
            <a:ext cx="73411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3200" dirty="0" smtClean="0"/>
              <a:t>Ring </a:t>
            </a:r>
            <a:r>
              <a:rPr lang="fr-CH" sz="3200" dirty="0" err="1" smtClean="0"/>
              <a:t>opening</a:t>
            </a:r>
            <a:r>
              <a:rPr lang="fr-CH" sz="3200" dirty="0" smtClean="0"/>
              <a:t> </a:t>
            </a:r>
            <a:r>
              <a:rPr lang="fr-CH" sz="3200" dirty="0" err="1" smtClean="0"/>
              <a:t>Desymmetrizations</a:t>
            </a:r>
            <a:r>
              <a:rPr lang="fr-CH" sz="3200" dirty="0" smtClean="0"/>
              <a:t>: </a:t>
            </a:r>
            <a:r>
              <a:rPr lang="fr-CH" sz="3200" dirty="0" err="1" smtClean="0"/>
              <a:t>Epoxides</a:t>
            </a:r>
            <a:endParaRPr lang="en-US" sz="3200" dirty="0"/>
          </a:p>
        </p:txBody>
      </p:sp>
      <p:pic>
        <p:nvPicPr>
          <p:cNvPr id="24624" name="Picture 4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311778"/>
            <a:ext cx="3384376" cy="1900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7308304" y="2184627"/>
            <a:ext cx="40908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100" dirty="0" smtClean="0"/>
              <a:t>Cat.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310296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0093362"/>
              </p:ext>
            </p:extLst>
          </p:nvPr>
        </p:nvGraphicFramePr>
        <p:xfrm>
          <a:off x="2935288" y="5600700"/>
          <a:ext cx="35306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48" name="CS ChemDraw Drawing" r:id="rId3" imgW="3530908" imgH="863730" progId="ChemDraw.Document.6.0">
                  <p:embed/>
                </p:oleObj>
              </mc:Choice>
              <mc:Fallback>
                <p:oleObj name="CS ChemDraw Drawing" r:id="rId3" imgW="3530908" imgH="86373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35288" y="5600700"/>
                        <a:ext cx="3530600" cy="863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2938302"/>
              </p:ext>
            </p:extLst>
          </p:nvPr>
        </p:nvGraphicFramePr>
        <p:xfrm>
          <a:off x="3178767" y="1124744"/>
          <a:ext cx="3035300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49" name="CS ChemDraw Drawing" r:id="rId5" imgW="3035484" imgH="543780" progId="ChemDraw.Document.6.0">
                  <p:embed/>
                </p:oleObj>
              </mc:Choice>
              <mc:Fallback>
                <p:oleObj name="CS ChemDraw Drawing" r:id="rId5" imgW="3035484" imgH="54378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178767" y="1124744"/>
                        <a:ext cx="3035300" cy="542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0358611"/>
              </p:ext>
            </p:extLst>
          </p:nvPr>
        </p:nvGraphicFramePr>
        <p:xfrm>
          <a:off x="906446" y="2018408"/>
          <a:ext cx="1884362" cy="960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50" name="CS ChemDraw Drawing" r:id="rId7" imgW="1884988" imgH="959850" progId="ChemDraw.Document.6.0">
                  <p:embed/>
                </p:oleObj>
              </mc:Choice>
              <mc:Fallback>
                <p:oleObj name="CS ChemDraw Drawing" r:id="rId7" imgW="1884988" imgH="95985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06446" y="2018408"/>
                        <a:ext cx="1884362" cy="960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4529169"/>
              </p:ext>
            </p:extLst>
          </p:nvPr>
        </p:nvGraphicFramePr>
        <p:xfrm>
          <a:off x="3886589" y="3567063"/>
          <a:ext cx="1509712" cy="960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51" name="CS ChemDraw Drawing" r:id="rId9" imgW="1510043" imgH="959850" progId="ChemDraw.Document.6.0">
                  <p:embed/>
                </p:oleObj>
              </mc:Choice>
              <mc:Fallback>
                <p:oleObj name="CS ChemDraw Drawing" r:id="rId9" imgW="1510043" imgH="95985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886589" y="3567063"/>
                        <a:ext cx="1509712" cy="960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7956109"/>
              </p:ext>
            </p:extLst>
          </p:nvPr>
        </p:nvGraphicFramePr>
        <p:xfrm>
          <a:off x="5632876" y="2001267"/>
          <a:ext cx="1731963" cy="1087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52" name="CS ChemDraw Drawing" r:id="rId11" imgW="1732363" imgH="1087560" progId="ChemDraw.Document.6.0">
                  <p:embed/>
                </p:oleObj>
              </mc:Choice>
              <mc:Fallback>
                <p:oleObj name="CS ChemDraw Drawing" r:id="rId11" imgW="1732363" imgH="108756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632876" y="2001267"/>
                        <a:ext cx="1731963" cy="1087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7550730" y="2391098"/>
            <a:ext cx="11512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smtClean="0"/>
              <a:t>&gt; 94%, &gt; 87%</a:t>
            </a:r>
            <a:endParaRPr lang="en-US" sz="1400"/>
          </a:p>
        </p:txBody>
      </p:sp>
      <p:sp>
        <p:nvSpPr>
          <p:cNvPr id="8" name="ZoneTexte 7"/>
          <p:cNvSpPr txBox="1"/>
          <p:nvPr/>
        </p:nvSpPr>
        <p:spPr>
          <a:xfrm>
            <a:off x="2934849" y="2391098"/>
            <a:ext cx="12907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smtClean="0"/>
              <a:t>&gt;88%, &gt;90% ee</a:t>
            </a:r>
            <a:endParaRPr lang="en-US" sz="1400"/>
          </a:p>
        </p:txBody>
      </p:sp>
      <p:sp>
        <p:nvSpPr>
          <p:cNvPr id="9" name="ZoneTexte 8"/>
          <p:cNvSpPr txBox="1"/>
          <p:nvPr/>
        </p:nvSpPr>
        <p:spPr>
          <a:xfrm>
            <a:off x="846617" y="3191786"/>
            <a:ext cx="214674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smtClean="0"/>
              <a:t>Denmark, </a:t>
            </a:r>
            <a:r>
              <a:rPr lang="en-US" sz="1050" i="1" smtClean="0"/>
              <a:t>J. Org. Chem.</a:t>
            </a:r>
            <a:r>
              <a:rPr lang="en-US" sz="1050" smtClean="0"/>
              <a:t>, </a:t>
            </a:r>
            <a:r>
              <a:rPr lang="en-US" sz="1050" b="1" smtClean="0"/>
              <a:t>1998</a:t>
            </a:r>
            <a:r>
              <a:rPr lang="en-US" sz="1050" smtClean="0"/>
              <a:t>, </a:t>
            </a:r>
            <a:r>
              <a:rPr lang="en-US" sz="1050" i="1" smtClean="0"/>
              <a:t>2428</a:t>
            </a:r>
            <a:endParaRPr lang="en-US" sz="1050" i="1"/>
          </a:p>
        </p:txBody>
      </p:sp>
      <p:sp>
        <p:nvSpPr>
          <p:cNvPr id="10" name="Rectangle 9"/>
          <p:cNvSpPr/>
          <p:nvPr/>
        </p:nvSpPr>
        <p:spPr>
          <a:xfrm>
            <a:off x="5632876" y="3226672"/>
            <a:ext cx="1923925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/>
              <a:t>Fu, </a:t>
            </a:r>
            <a:r>
              <a:rPr lang="en-US" sz="1050" i="1" smtClean="0"/>
              <a:t>J. Am. Chrm. Soc.</a:t>
            </a:r>
            <a:r>
              <a:rPr lang="en-US" sz="1050" smtClean="0"/>
              <a:t>, </a:t>
            </a:r>
            <a:r>
              <a:rPr lang="en-US" sz="1050" b="1"/>
              <a:t>2001</a:t>
            </a:r>
            <a:r>
              <a:rPr lang="en-US" sz="1050"/>
              <a:t>, </a:t>
            </a:r>
            <a:r>
              <a:rPr lang="en-US" sz="1050" i="1" smtClean="0"/>
              <a:t>353</a:t>
            </a:r>
            <a:endParaRPr lang="en-US" sz="1050"/>
          </a:p>
        </p:txBody>
      </p:sp>
      <p:sp>
        <p:nvSpPr>
          <p:cNvPr id="11" name="Rectangle 10"/>
          <p:cNvSpPr/>
          <p:nvPr/>
        </p:nvSpPr>
        <p:spPr>
          <a:xfrm>
            <a:off x="3375240" y="4664903"/>
            <a:ext cx="2549096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smtClean="0"/>
              <a:t>Nakajima, </a:t>
            </a:r>
            <a:r>
              <a:rPr lang="en-US" sz="1050" i="1" smtClean="0"/>
              <a:t>Tetrahedron Letters,</a:t>
            </a:r>
            <a:r>
              <a:rPr lang="en-US" sz="1050" smtClean="0"/>
              <a:t> </a:t>
            </a:r>
            <a:r>
              <a:rPr lang="en-US" sz="1050" b="1" smtClean="0"/>
              <a:t>2002</a:t>
            </a:r>
            <a:r>
              <a:rPr lang="en-US" sz="1050" smtClean="0"/>
              <a:t>, </a:t>
            </a:r>
            <a:r>
              <a:rPr lang="en-US" sz="1050" i="1" smtClean="0"/>
              <a:t>8827</a:t>
            </a:r>
            <a:r>
              <a:rPr lang="en-US" sz="1050" smtClean="0"/>
              <a:t> </a:t>
            </a:r>
            <a:endParaRPr lang="en-US" sz="1050"/>
          </a:p>
        </p:txBody>
      </p:sp>
      <p:sp>
        <p:nvSpPr>
          <p:cNvPr id="12" name="ZoneTexte 11"/>
          <p:cNvSpPr txBox="1"/>
          <p:nvPr/>
        </p:nvSpPr>
        <p:spPr>
          <a:xfrm>
            <a:off x="5535480" y="3956050"/>
            <a:ext cx="12907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smtClean="0"/>
              <a:t>&gt;95%, &gt;90% ee</a:t>
            </a:r>
            <a:endParaRPr lang="en-US" sz="1400"/>
          </a:p>
        </p:txBody>
      </p:sp>
      <p:sp>
        <p:nvSpPr>
          <p:cNvPr id="13" name="ZoneTexte 12"/>
          <p:cNvSpPr txBox="1"/>
          <p:nvPr/>
        </p:nvSpPr>
        <p:spPr>
          <a:xfrm>
            <a:off x="1043608" y="260647"/>
            <a:ext cx="73411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/>
              <a:t>Ring opening Desymmetrizations: Epoxides</a:t>
            </a:r>
            <a:endParaRPr lang="en-US" sz="3200"/>
          </a:p>
        </p:txBody>
      </p:sp>
      <p:sp>
        <p:nvSpPr>
          <p:cNvPr id="15" name="ZoneTexte 14"/>
          <p:cNvSpPr txBox="1"/>
          <p:nvPr/>
        </p:nvSpPr>
        <p:spPr>
          <a:xfrm>
            <a:off x="4139952" y="5157192"/>
            <a:ext cx="16282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smtClean="0"/>
              <a:t>Mechanistic studies</a:t>
            </a:r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22635184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1061503"/>
              </p:ext>
            </p:extLst>
          </p:nvPr>
        </p:nvGraphicFramePr>
        <p:xfrm>
          <a:off x="1187624" y="1700808"/>
          <a:ext cx="4165600" cy="108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56" name="CS ChemDraw Drawing" r:id="rId3" imgW="4166260" imgH="1086210" progId="ChemDraw.Document.6.0">
                  <p:embed/>
                </p:oleObj>
              </mc:Choice>
              <mc:Fallback>
                <p:oleObj name="CS ChemDraw Drawing" r:id="rId3" imgW="4166260" imgH="1086210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624" y="1700808"/>
                        <a:ext cx="4165600" cy="1085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8449780"/>
              </p:ext>
            </p:extLst>
          </p:nvPr>
        </p:nvGraphicFramePr>
        <p:xfrm>
          <a:off x="5768327" y="1556792"/>
          <a:ext cx="2760663" cy="1228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57" name="CS ChemDraw Drawing" r:id="rId5" imgW="2761029" imgH="1227960" progId="ChemDraw.Document.6.0">
                  <p:embed/>
                </p:oleObj>
              </mc:Choice>
              <mc:Fallback>
                <p:oleObj name="CS ChemDraw Drawing" r:id="rId5" imgW="2761029" imgH="122796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768327" y="1556792"/>
                        <a:ext cx="2760663" cy="1228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5435" y="3068960"/>
            <a:ext cx="3769486" cy="187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5292080" y="5085184"/>
            <a:ext cx="1854995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 err="1" smtClean="0"/>
              <a:t>Feng</a:t>
            </a:r>
            <a:r>
              <a:rPr lang="en-US" sz="1050" dirty="0" smtClean="0"/>
              <a:t>, </a:t>
            </a:r>
            <a:r>
              <a:rPr lang="en-US" sz="1050" i="1" dirty="0" smtClean="0"/>
              <a:t>Chem</a:t>
            </a:r>
            <a:r>
              <a:rPr lang="en-US" sz="1050" i="1" dirty="0"/>
              <a:t>. Eur. J. </a:t>
            </a:r>
            <a:r>
              <a:rPr lang="en-US" sz="1050" b="1" dirty="0"/>
              <a:t>2012</a:t>
            </a:r>
            <a:r>
              <a:rPr lang="en-US" sz="1050" dirty="0"/>
              <a:t>, </a:t>
            </a:r>
            <a:r>
              <a:rPr lang="en-US" sz="1050" i="1" dirty="0" smtClean="0"/>
              <a:t>3473</a:t>
            </a:r>
            <a:endParaRPr lang="en-US" sz="1050" dirty="0"/>
          </a:p>
        </p:txBody>
      </p:sp>
      <p:sp>
        <p:nvSpPr>
          <p:cNvPr id="6" name="ZoneTexte 5"/>
          <p:cNvSpPr txBox="1"/>
          <p:nvPr/>
        </p:nvSpPr>
        <p:spPr>
          <a:xfrm>
            <a:off x="1043608" y="260647"/>
            <a:ext cx="74853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3200" dirty="0" smtClean="0"/>
              <a:t>Ring </a:t>
            </a:r>
            <a:r>
              <a:rPr lang="fr-CH" sz="3200" dirty="0" err="1" smtClean="0"/>
              <a:t>opening</a:t>
            </a:r>
            <a:r>
              <a:rPr lang="fr-CH" sz="3200" dirty="0" smtClean="0"/>
              <a:t> </a:t>
            </a:r>
            <a:r>
              <a:rPr lang="fr-CH" sz="3200" dirty="0" err="1" smtClean="0"/>
              <a:t>Desymmetrizations</a:t>
            </a:r>
            <a:r>
              <a:rPr lang="fr-CH" sz="3200" dirty="0" smtClean="0"/>
              <a:t>: </a:t>
            </a:r>
            <a:r>
              <a:rPr lang="fr-CH" sz="3200" dirty="0" err="1" smtClean="0"/>
              <a:t>Aziridines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560834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375" y="4391149"/>
            <a:ext cx="1766887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8717" y="4822130"/>
            <a:ext cx="1909763" cy="1309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318" y="4402002"/>
            <a:ext cx="1452563" cy="163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Obje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9832"/>
              </p:ext>
            </p:extLst>
          </p:nvPr>
        </p:nvGraphicFramePr>
        <p:xfrm>
          <a:off x="3132138" y="1341438"/>
          <a:ext cx="3146425" cy="709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86" name="CS ChemDraw Drawing" r:id="rId6" imgW="3146779" imgH="709830" progId="ChemDraw.Document.6.0">
                  <p:embed/>
                </p:oleObj>
              </mc:Choice>
              <mc:Fallback>
                <p:oleObj name="CS ChemDraw Drawing" r:id="rId6" imgW="3146779" imgH="70983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132138" y="1341438"/>
                        <a:ext cx="3146425" cy="7096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880825" y="5924676"/>
            <a:ext cx="139012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75-95%, 83-94% </a:t>
            </a:r>
            <a:r>
              <a:rPr lang="en-US" sz="1200" dirty="0" err="1" smtClean="0"/>
              <a:t>ee</a:t>
            </a:r>
            <a:endParaRPr lang="en-US" sz="1200" dirty="0"/>
          </a:p>
        </p:txBody>
      </p:sp>
      <p:sp>
        <p:nvSpPr>
          <p:cNvPr id="4" name="Rectangle 3"/>
          <p:cNvSpPr/>
          <p:nvPr/>
        </p:nvSpPr>
        <p:spPr>
          <a:xfrm>
            <a:off x="692443" y="6221668"/>
            <a:ext cx="1936749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/>
              <a:t>Jacobsen,</a:t>
            </a:r>
            <a:r>
              <a:rPr lang="en-US" sz="1050" i="1" dirty="0"/>
              <a:t> </a:t>
            </a:r>
            <a:r>
              <a:rPr lang="en-US" sz="1050" i="1" dirty="0" smtClean="0"/>
              <a:t>Org. </a:t>
            </a:r>
            <a:r>
              <a:rPr lang="en-US" sz="1050" i="1" dirty="0" err="1" smtClean="0"/>
              <a:t>Lett</a:t>
            </a:r>
            <a:r>
              <a:rPr lang="en-US" sz="1050" i="1" dirty="0" smtClean="0"/>
              <a:t>.,</a:t>
            </a:r>
            <a:r>
              <a:rPr lang="en-US" sz="1050" dirty="0" smtClean="0"/>
              <a:t> </a:t>
            </a:r>
            <a:r>
              <a:rPr lang="en-US" sz="1050" b="1" dirty="0"/>
              <a:t>1999</a:t>
            </a:r>
            <a:r>
              <a:rPr lang="en-US" sz="1050" dirty="0"/>
              <a:t>, </a:t>
            </a:r>
            <a:r>
              <a:rPr lang="en-US" sz="1050" i="1" dirty="0" smtClean="0"/>
              <a:t>1611</a:t>
            </a:r>
            <a:endParaRPr lang="en-US" sz="1050" i="1" dirty="0"/>
          </a:p>
        </p:txBody>
      </p:sp>
      <p:sp>
        <p:nvSpPr>
          <p:cNvPr id="7" name="Rectangle 6"/>
          <p:cNvSpPr/>
          <p:nvPr/>
        </p:nvSpPr>
        <p:spPr>
          <a:xfrm>
            <a:off x="3954559" y="6083286"/>
            <a:ext cx="139012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94-99%, 87-96% </a:t>
            </a:r>
            <a:r>
              <a:rPr lang="en-US" sz="1200" dirty="0" err="1"/>
              <a:t>ee</a:t>
            </a:r>
            <a:endParaRPr lang="en-US" sz="1200" dirty="0"/>
          </a:p>
        </p:txBody>
      </p:sp>
      <p:sp>
        <p:nvSpPr>
          <p:cNvPr id="8" name="Rectangle 7"/>
          <p:cNvSpPr/>
          <p:nvPr/>
        </p:nvSpPr>
        <p:spPr>
          <a:xfrm>
            <a:off x="3451607" y="6360285"/>
            <a:ext cx="2383986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 err="1"/>
              <a:t>Shibasaki</a:t>
            </a:r>
            <a:r>
              <a:rPr lang="en-US" sz="1050" dirty="0"/>
              <a:t>, </a:t>
            </a:r>
            <a:r>
              <a:rPr lang="en-US" sz="1050" i="1" dirty="0" smtClean="0"/>
              <a:t>J. Am. Chem. Soc.</a:t>
            </a:r>
            <a:r>
              <a:rPr lang="en-US" sz="1050" dirty="0" smtClean="0"/>
              <a:t>, </a:t>
            </a:r>
            <a:r>
              <a:rPr lang="en-US" sz="1050" b="1" dirty="0"/>
              <a:t>2006</a:t>
            </a:r>
            <a:r>
              <a:rPr lang="en-US" sz="1050" dirty="0" smtClean="0"/>
              <a:t>, </a:t>
            </a:r>
            <a:r>
              <a:rPr lang="en-US" sz="1050" i="1" dirty="0" smtClean="0"/>
              <a:t>6312</a:t>
            </a:r>
            <a:endParaRPr lang="en-US" sz="1050" dirty="0"/>
          </a:p>
        </p:txBody>
      </p:sp>
      <p:sp>
        <p:nvSpPr>
          <p:cNvPr id="9" name="Rectangle 8"/>
          <p:cNvSpPr/>
          <p:nvPr/>
        </p:nvSpPr>
        <p:spPr>
          <a:xfrm>
            <a:off x="7037821" y="5993317"/>
            <a:ext cx="139012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49-97%, 70-95% </a:t>
            </a:r>
            <a:r>
              <a:rPr lang="en-US" sz="1200" dirty="0" err="1"/>
              <a:t>ee</a:t>
            </a:r>
            <a:endParaRPr lang="en-US" sz="1200" dirty="0"/>
          </a:p>
        </p:txBody>
      </p:sp>
      <p:sp>
        <p:nvSpPr>
          <p:cNvPr id="10" name="Rectangle 9"/>
          <p:cNvSpPr/>
          <p:nvPr/>
        </p:nvSpPr>
        <p:spPr>
          <a:xfrm>
            <a:off x="6568141" y="6321679"/>
            <a:ext cx="2329484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 err="1"/>
              <a:t>Antilla</a:t>
            </a:r>
            <a:r>
              <a:rPr lang="en-US" sz="1050" dirty="0"/>
              <a:t>,</a:t>
            </a:r>
            <a:r>
              <a:rPr lang="en-US" sz="1050" i="1" dirty="0"/>
              <a:t> </a:t>
            </a:r>
            <a:r>
              <a:rPr lang="en-US" sz="1050" i="1" dirty="0"/>
              <a:t>J. Am. Chem. Soc</a:t>
            </a:r>
            <a:r>
              <a:rPr lang="en-US" sz="1050" i="1" dirty="0" smtClean="0"/>
              <a:t>.,</a:t>
            </a:r>
            <a:r>
              <a:rPr lang="en-US" sz="1050" dirty="0" smtClean="0"/>
              <a:t> </a:t>
            </a:r>
            <a:r>
              <a:rPr lang="en-US" sz="1050" b="1" dirty="0"/>
              <a:t>2007</a:t>
            </a:r>
            <a:r>
              <a:rPr lang="en-US" sz="1050" dirty="0"/>
              <a:t>, </a:t>
            </a:r>
            <a:r>
              <a:rPr lang="en-US" sz="1050" i="1" dirty="0"/>
              <a:t>12084</a:t>
            </a:r>
            <a:r>
              <a:rPr lang="en-US" sz="1050" dirty="0"/>
              <a:t>.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1043608" y="260647"/>
            <a:ext cx="74853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3200" dirty="0" smtClean="0"/>
              <a:t>Ring </a:t>
            </a:r>
            <a:r>
              <a:rPr lang="fr-CH" sz="3200" dirty="0" err="1" smtClean="0"/>
              <a:t>opening</a:t>
            </a:r>
            <a:r>
              <a:rPr lang="fr-CH" sz="3200" dirty="0" smtClean="0"/>
              <a:t> </a:t>
            </a:r>
            <a:r>
              <a:rPr lang="fr-CH" sz="3200" dirty="0" err="1" smtClean="0"/>
              <a:t>Desymmetrizations</a:t>
            </a:r>
            <a:r>
              <a:rPr lang="fr-CH" sz="3200" dirty="0" smtClean="0"/>
              <a:t>: </a:t>
            </a:r>
            <a:r>
              <a:rPr lang="fr-CH" sz="3200" dirty="0" err="1" smtClean="0"/>
              <a:t>Aziridines</a:t>
            </a:r>
            <a:endParaRPr lang="en-US" sz="3200" dirty="0"/>
          </a:p>
        </p:txBody>
      </p:sp>
      <p:sp>
        <p:nvSpPr>
          <p:cNvPr id="11" name="ZoneTexte 10"/>
          <p:cNvSpPr txBox="1"/>
          <p:nvPr/>
        </p:nvSpPr>
        <p:spPr>
          <a:xfrm>
            <a:off x="1961359" y="3152369"/>
            <a:ext cx="56498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200" dirty="0" err="1" smtClean="0"/>
              <a:t>Salen</a:t>
            </a:r>
            <a:r>
              <a:rPr lang="fr-CH" sz="1200" dirty="0" smtClean="0"/>
              <a:t> complexes are </a:t>
            </a:r>
            <a:r>
              <a:rPr lang="fr-CH" sz="1200" dirty="0" err="1" smtClean="0"/>
              <a:t>too</a:t>
            </a:r>
            <a:r>
              <a:rPr lang="fr-CH" sz="1200" dirty="0" smtClean="0"/>
              <a:t> </a:t>
            </a:r>
            <a:r>
              <a:rPr lang="fr-CH" sz="1200" dirty="0" err="1" smtClean="0"/>
              <a:t>big</a:t>
            </a:r>
            <a:r>
              <a:rPr lang="fr-CH" sz="1200" dirty="0" smtClean="0"/>
              <a:t>, </a:t>
            </a:r>
            <a:r>
              <a:rPr lang="fr-CH" sz="1200" dirty="0" err="1" smtClean="0"/>
              <a:t>lowering</a:t>
            </a:r>
            <a:r>
              <a:rPr lang="fr-CH" sz="1200" dirty="0" smtClean="0"/>
              <a:t> of </a:t>
            </a:r>
            <a:r>
              <a:rPr lang="fr-CH" sz="1200" dirty="0" err="1" smtClean="0"/>
              <a:t>catalitic</a:t>
            </a:r>
            <a:r>
              <a:rPr lang="fr-CH" sz="1200" dirty="0" smtClean="0"/>
              <a:t> </a:t>
            </a:r>
            <a:r>
              <a:rPr lang="fr-CH" sz="1200" dirty="0" err="1" smtClean="0"/>
              <a:t>acitvity</a:t>
            </a:r>
            <a:r>
              <a:rPr lang="fr-CH" sz="1200" dirty="0" smtClean="0"/>
              <a:t> due to substituent on </a:t>
            </a:r>
            <a:r>
              <a:rPr lang="fr-CH" sz="1200" dirty="0" err="1" smtClean="0"/>
              <a:t>nitrogen</a:t>
            </a:r>
            <a:endParaRPr lang="en-US" sz="1200" dirty="0"/>
          </a:p>
        </p:txBody>
      </p:sp>
      <p:pic>
        <p:nvPicPr>
          <p:cNvPr id="26647" name="Picture 2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2949" y="2204864"/>
            <a:ext cx="2806700" cy="87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ZoneTexte 11"/>
          <p:cNvSpPr txBox="1"/>
          <p:nvPr/>
        </p:nvSpPr>
        <p:spPr>
          <a:xfrm>
            <a:off x="1231200" y="3789040"/>
            <a:ext cx="9172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1200" dirty="0" smtClean="0"/>
              <a:t>R = alkyl</a:t>
            </a:r>
          </a:p>
          <a:p>
            <a:pPr algn="ctr"/>
            <a:r>
              <a:rPr lang="fr-CH" sz="1200" dirty="0" smtClean="0"/>
              <a:t>R</a:t>
            </a:r>
            <a:r>
              <a:rPr lang="fr-CH" sz="1200" baseline="-25000" dirty="0" smtClean="0"/>
              <a:t>3 </a:t>
            </a:r>
            <a:r>
              <a:rPr lang="fr-CH" sz="1200" dirty="0" smtClean="0"/>
              <a:t> = TMSN</a:t>
            </a:r>
            <a:r>
              <a:rPr lang="fr-CH" sz="1200" baseline="-25000" dirty="0" smtClean="0"/>
              <a:t>3</a:t>
            </a:r>
            <a:endParaRPr lang="en-US" sz="1200" dirty="0"/>
          </a:p>
        </p:txBody>
      </p:sp>
      <p:graphicFrame>
        <p:nvGraphicFramePr>
          <p:cNvPr id="15" name="Obje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3054748"/>
              </p:ext>
            </p:extLst>
          </p:nvPr>
        </p:nvGraphicFramePr>
        <p:xfrm>
          <a:off x="3463868" y="3717032"/>
          <a:ext cx="2371725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87" name="CS ChemDraw Drawing" r:id="rId9" imgW="2370957" imgH="892890" progId="ChemDraw.Document.6.0">
                  <p:embed/>
                </p:oleObj>
              </mc:Choice>
              <mc:Fallback>
                <p:oleObj name="CS ChemDraw Drawing" r:id="rId9" imgW="2370957" imgH="89289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463868" y="3717032"/>
                        <a:ext cx="2371725" cy="892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9442886"/>
              </p:ext>
            </p:extLst>
          </p:nvPr>
        </p:nvGraphicFramePr>
        <p:xfrm>
          <a:off x="6444426" y="3572990"/>
          <a:ext cx="2333625" cy="893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88" name="CS ChemDraw Drawing" r:id="rId11" imgW="2332868" imgH="894240" progId="ChemDraw.Document.6.0">
                  <p:embed/>
                </p:oleObj>
              </mc:Choice>
              <mc:Fallback>
                <p:oleObj name="CS ChemDraw Drawing" r:id="rId11" imgW="2332868" imgH="89424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444426" y="3572990"/>
                        <a:ext cx="2333625" cy="893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6760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7856330"/>
              </p:ext>
            </p:extLst>
          </p:nvPr>
        </p:nvGraphicFramePr>
        <p:xfrm>
          <a:off x="2836138" y="1124744"/>
          <a:ext cx="3311525" cy="681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14" name="CS ChemDraw Drawing" r:id="rId3" imgW="3311290" imgH="680940" progId="ChemDraw.Document.6.0">
                  <p:embed/>
                </p:oleObj>
              </mc:Choice>
              <mc:Fallback>
                <p:oleObj name="CS ChemDraw Drawing" r:id="rId3" imgW="3311290" imgH="680940" progId="ChemDraw.Document.6.0">
                  <p:embed/>
                  <p:pic>
                    <p:nvPicPr>
                      <p:cNvPr id="0" name="Obje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6138" y="1124744"/>
                        <a:ext cx="3311525" cy="681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920556"/>
            <a:ext cx="1809789" cy="1619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4786299" y="2294201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1200" dirty="0" smtClean="0"/>
          </a:p>
          <a:p>
            <a:r>
              <a:rPr lang="en-US" sz="1200" dirty="0" smtClean="0"/>
              <a:t>89</a:t>
            </a:r>
            <a:r>
              <a:rPr lang="en-US" sz="1200" dirty="0"/>
              <a:t>% </a:t>
            </a:r>
            <a:r>
              <a:rPr lang="en-US" sz="1200" dirty="0" smtClean="0"/>
              <a:t>yield 55</a:t>
            </a:r>
            <a:r>
              <a:rPr lang="en-US" sz="1200" dirty="0"/>
              <a:t>% </a:t>
            </a:r>
            <a:r>
              <a:rPr lang="en-US" sz="1200" dirty="0" err="1" smtClean="0"/>
              <a:t>ee</a:t>
            </a:r>
            <a:endParaRPr lang="en-US" sz="1200" dirty="0" smtClean="0"/>
          </a:p>
          <a:p>
            <a:endParaRPr lang="fr-CH" sz="1200" dirty="0" smtClean="0"/>
          </a:p>
          <a:p>
            <a:r>
              <a:rPr lang="fr-CH" sz="1200" dirty="0" smtClean="0"/>
              <a:t>R </a:t>
            </a:r>
            <a:r>
              <a:rPr lang="fr-CH" sz="1200" dirty="0" smtClean="0"/>
              <a:t>= </a:t>
            </a:r>
            <a:r>
              <a:rPr lang="fr-CH" sz="1200" dirty="0"/>
              <a:t>M</a:t>
            </a:r>
            <a:r>
              <a:rPr lang="fr-CH" sz="1200" dirty="0" smtClean="0"/>
              <a:t>e, </a:t>
            </a:r>
            <a:r>
              <a:rPr lang="fr-CH" sz="1200" dirty="0" err="1"/>
              <a:t>P</a:t>
            </a:r>
            <a:r>
              <a:rPr lang="fr-CH" sz="1200" dirty="0" err="1" smtClean="0"/>
              <a:t>ent</a:t>
            </a:r>
            <a:r>
              <a:rPr lang="fr-CH" sz="1200" dirty="0" smtClean="0"/>
              <a:t>, </a:t>
            </a:r>
            <a:r>
              <a:rPr lang="fr-CH" sz="1200" baseline="30000" dirty="0" err="1" smtClean="0"/>
              <a:t>i</a:t>
            </a:r>
            <a:r>
              <a:rPr lang="fr-CH" sz="1200" dirty="0" err="1" smtClean="0"/>
              <a:t>pr</a:t>
            </a:r>
            <a:r>
              <a:rPr lang="fr-CH" sz="1200" dirty="0" smtClean="0"/>
              <a:t>, ph,</a:t>
            </a:r>
            <a:endParaRPr lang="fr-CH" sz="1200" dirty="0" smtClean="0"/>
          </a:p>
          <a:p>
            <a:r>
              <a:rPr lang="fr-CH" sz="1200" dirty="0" smtClean="0"/>
              <a:t> </a:t>
            </a:r>
            <a:r>
              <a:rPr lang="fr-CH" sz="1200" dirty="0" smtClean="0"/>
              <a:t>2,4,6-trimethyl-ph</a:t>
            </a:r>
            <a:endParaRPr lang="en-US" sz="1200" dirty="0"/>
          </a:p>
        </p:txBody>
      </p:sp>
      <p:sp>
        <p:nvSpPr>
          <p:cNvPr id="4" name="Rectangle 3"/>
          <p:cNvSpPr/>
          <p:nvPr/>
        </p:nvSpPr>
        <p:spPr>
          <a:xfrm>
            <a:off x="4427984" y="3412883"/>
            <a:ext cx="2494594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 smtClean="0"/>
              <a:t>Muller</a:t>
            </a:r>
            <a:r>
              <a:rPr lang="en-US" sz="1050" dirty="0"/>
              <a:t>, </a:t>
            </a:r>
            <a:r>
              <a:rPr lang="en-US" sz="1050" i="1" dirty="0" smtClean="0"/>
              <a:t>Helvetica </a:t>
            </a:r>
            <a:r>
              <a:rPr lang="en-US" sz="1050" i="1" dirty="0" err="1"/>
              <a:t>Chimica</a:t>
            </a:r>
            <a:r>
              <a:rPr lang="en-US" sz="1050" i="1" dirty="0"/>
              <a:t> </a:t>
            </a:r>
            <a:r>
              <a:rPr lang="en-US" sz="1050" i="1" dirty="0" err="1" smtClean="0"/>
              <a:t>Acta</a:t>
            </a:r>
            <a:r>
              <a:rPr lang="en-US" sz="1050" dirty="0" smtClean="0"/>
              <a:t>, </a:t>
            </a:r>
            <a:r>
              <a:rPr lang="en-US" sz="1050" b="1" dirty="0" smtClean="0"/>
              <a:t>2001, </a:t>
            </a:r>
            <a:r>
              <a:rPr lang="en-US" sz="1050" dirty="0" smtClean="0"/>
              <a:t> </a:t>
            </a:r>
            <a:r>
              <a:rPr lang="en-US" sz="1050" i="1" dirty="0" smtClean="0"/>
              <a:t>662</a:t>
            </a:r>
            <a:endParaRPr lang="en-US" sz="1050" b="1" i="1" dirty="0"/>
          </a:p>
        </p:txBody>
      </p:sp>
      <p:sp>
        <p:nvSpPr>
          <p:cNvPr id="7" name="ZoneTexte 6"/>
          <p:cNvSpPr txBox="1"/>
          <p:nvPr/>
        </p:nvSpPr>
        <p:spPr>
          <a:xfrm>
            <a:off x="735918" y="4480676"/>
            <a:ext cx="105990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1200" dirty="0" err="1" smtClean="0"/>
              <a:t>With</a:t>
            </a:r>
            <a:r>
              <a:rPr lang="fr-CH" sz="1200" dirty="0" smtClean="0"/>
              <a:t> </a:t>
            </a:r>
            <a:r>
              <a:rPr lang="fr-CH" sz="1200" dirty="0" err="1" smtClean="0"/>
              <a:t>TMSCl</a:t>
            </a:r>
            <a:endParaRPr lang="fr-CH" sz="1200" dirty="0" smtClean="0"/>
          </a:p>
          <a:p>
            <a:pPr algn="ctr"/>
            <a:endParaRPr lang="fr-CH" sz="1200" dirty="0" smtClean="0"/>
          </a:p>
          <a:p>
            <a:pPr algn="ctr"/>
            <a:r>
              <a:rPr lang="fr-CH" sz="1200" dirty="0" smtClean="0"/>
              <a:t>R </a:t>
            </a:r>
            <a:r>
              <a:rPr lang="fr-CH" sz="1200" dirty="0" smtClean="0"/>
              <a:t>= Cl</a:t>
            </a:r>
          </a:p>
          <a:p>
            <a:pPr algn="ctr"/>
            <a:endParaRPr lang="fr-CH" sz="1200" dirty="0"/>
          </a:p>
          <a:p>
            <a:pPr algn="ctr"/>
            <a:r>
              <a:rPr lang="fr-CH" sz="1200" dirty="0" smtClean="0"/>
              <a:t>&gt;80%, 95% </a:t>
            </a:r>
            <a:r>
              <a:rPr lang="fr-CH" sz="1200" dirty="0" err="1" smtClean="0"/>
              <a:t>ee</a:t>
            </a:r>
            <a:endParaRPr lang="en-US" sz="1200" dirty="0"/>
          </a:p>
        </p:txBody>
      </p:sp>
      <p:graphicFrame>
        <p:nvGraphicFramePr>
          <p:cNvPr id="9" name="Obje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2458852"/>
              </p:ext>
            </p:extLst>
          </p:nvPr>
        </p:nvGraphicFramePr>
        <p:xfrm>
          <a:off x="1913943" y="3952663"/>
          <a:ext cx="2284413" cy="2071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15" name="CS ChemDraw Drawing" r:id="rId6" imgW="2283974" imgH="2072250" progId="ChemDraw.Document.6.0">
                  <p:embed/>
                </p:oleObj>
              </mc:Choice>
              <mc:Fallback>
                <p:oleObj name="CS ChemDraw Drawing" r:id="rId6" imgW="2283974" imgH="207225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913943" y="3952663"/>
                        <a:ext cx="2284413" cy="20716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ZoneTexte 9"/>
          <p:cNvSpPr txBox="1"/>
          <p:nvPr/>
        </p:nvSpPr>
        <p:spPr>
          <a:xfrm>
            <a:off x="3722241" y="5996147"/>
            <a:ext cx="23393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fr-CH" sz="1200" dirty="0" err="1" smtClean="0"/>
              <a:t>Ooi</a:t>
            </a:r>
            <a:r>
              <a:rPr lang="fr-CH" sz="1200" dirty="0" smtClean="0"/>
              <a:t>, </a:t>
            </a:r>
            <a:r>
              <a:rPr lang="fr-CH" sz="1200" i="1" dirty="0" smtClean="0"/>
              <a:t>J</a:t>
            </a:r>
            <a:r>
              <a:rPr lang="en-US" sz="1200" i="1" dirty="0" smtClean="0"/>
              <a:t>. </a:t>
            </a:r>
            <a:r>
              <a:rPr lang="en-US" sz="1200" i="1" dirty="0"/>
              <a:t>Am. Chem. Soc.</a:t>
            </a:r>
            <a:r>
              <a:rPr lang="en-US" sz="1200" dirty="0"/>
              <a:t>,</a:t>
            </a:r>
            <a:r>
              <a:rPr lang="fr-CH" sz="1200" dirty="0" smtClean="0"/>
              <a:t> </a:t>
            </a:r>
            <a:r>
              <a:rPr lang="fr-CH" sz="1200" b="1" dirty="0" smtClean="0"/>
              <a:t>2012</a:t>
            </a:r>
            <a:r>
              <a:rPr lang="fr-CH" sz="1200" dirty="0" smtClean="0"/>
              <a:t>, </a:t>
            </a:r>
            <a:r>
              <a:rPr lang="fr-CH" sz="1200" i="1" dirty="0" smtClean="0"/>
              <a:t>8794</a:t>
            </a:r>
            <a:endParaRPr lang="en-US" sz="1200" i="1" dirty="0"/>
          </a:p>
        </p:txBody>
      </p:sp>
      <p:pic>
        <p:nvPicPr>
          <p:cNvPr id="27657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299" y="4427547"/>
            <a:ext cx="3936256" cy="1181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ZoneTexte 11"/>
          <p:cNvSpPr txBox="1"/>
          <p:nvPr/>
        </p:nvSpPr>
        <p:spPr>
          <a:xfrm>
            <a:off x="1043608" y="260647"/>
            <a:ext cx="74853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3200" dirty="0" smtClean="0"/>
              <a:t>Ring </a:t>
            </a:r>
            <a:r>
              <a:rPr lang="fr-CH" sz="3200" dirty="0" err="1" smtClean="0"/>
              <a:t>opening</a:t>
            </a:r>
            <a:r>
              <a:rPr lang="fr-CH" sz="3200" dirty="0" smtClean="0"/>
              <a:t> </a:t>
            </a:r>
            <a:r>
              <a:rPr lang="fr-CH" sz="3200" dirty="0" err="1" smtClean="0"/>
              <a:t>Desymmetrizations</a:t>
            </a:r>
            <a:r>
              <a:rPr lang="fr-CH" sz="3200" dirty="0" smtClean="0"/>
              <a:t>: </a:t>
            </a:r>
            <a:r>
              <a:rPr lang="fr-CH" sz="3200" dirty="0" err="1" smtClean="0"/>
              <a:t>Aziridines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2836138" y="3309864"/>
            <a:ext cx="528983" cy="4995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123728" y="1934544"/>
            <a:ext cx="432048" cy="2215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ZoneTexte 7"/>
          <p:cNvSpPr txBox="1"/>
          <p:nvPr/>
        </p:nvSpPr>
        <p:spPr>
          <a:xfrm>
            <a:off x="4906875" y="2017202"/>
            <a:ext cx="946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200" dirty="0" err="1" smtClean="0"/>
              <a:t>With</a:t>
            </a:r>
            <a:r>
              <a:rPr lang="fr-CH" sz="1200" dirty="0" smtClean="0"/>
              <a:t> </a:t>
            </a:r>
            <a:r>
              <a:rPr lang="fr-CH" sz="1200" dirty="0" err="1" smtClean="0"/>
              <a:t>RMgBr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417947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1075235"/>
              </p:ext>
            </p:extLst>
          </p:nvPr>
        </p:nvGraphicFramePr>
        <p:xfrm>
          <a:off x="2627894" y="1412776"/>
          <a:ext cx="2789237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30" name="CS ChemDraw Drawing" r:id="rId3" imgW="2788582" imgH="676350" progId="ChemDraw.Document.6.0">
                  <p:embed/>
                </p:oleObj>
              </mc:Choice>
              <mc:Fallback>
                <p:oleObj name="CS ChemDraw Drawing" r:id="rId3" imgW="2788582" imgH="67635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27894" y="1412776"/>
                        <a:ext cx="2789237" cy="676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319068" y="4000959"/>
            <a:ext cx="5220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1200" dirty="0"/>
              <a:t>Nu </a:t>
            </a:r>
            <a:r>
              <a:rPr lang="fr-CH" sz="1200" dirty="0" smtClean="0"/>
              <a:t>= </a:t>
            </a:r>
            <a:r>
              <a:rPr lang="fr-CH" sz="1200" dirty="0" err="1" smtClean="0"/>
              <a:t>rich</a:t>
            </a:r>
            <a:r>
              <a:rPr lang="fr-CH" sz="1200" dirty="0" smtClean="0"/>
              <a:t> amines </a:t>
            </a:r>
            <a:r>
              <a:rPr lang="fr-CH" sz="1200" dirty="0" smtClean="0"/>
              <a:t>Cat </a:t>
            </a:r>
            <a:r>
              <a:rPr lang="fr-CH" sz="1200" dirty="0"/>
              <a:t>= </a:t>
            </a:r>
            <a:r>
              <a:rPr lang="fr-CH" sz="1200" dirty="0" smtClean="0"/>
              <a:t>Rh(COD)l</a:t>
            </a:r>
            <a:r>
              <a:rPr lang="fr-CH" sz="1200" baseline="-25000" dirty="0" smtClean="0"/>
              <a:t>2 </a:t>
            </a:r>
            <a:r>
              <a:rPr lang="fr-CH" sz="1200" dirty="0" smtClean="0"/>
              <a:t> </a:t>
            </a:r>
            <a:r>
              <a:rPr lang="fr-CH" sz="1200" dirty="0"/>
              <a:t>71-97%, 88-98</a:t>
            </a:r>
            <a:r>
              <a:rPr lang="fr-CH" sz="1200" dirty="0" smtClean="0"/>
              <a:t>%</a:t>
            </a:r>
            <a:endParaRPr lang="fr-CH" sz="1200" dirty="0"/>
          </a:p>
          <a:p>
            <a:pPr algn="ctr"/>
            <a:r>
              <a:rPr lang="fr-CH" sz="1200" dirty="0" err="1" smtClean="0"/>
              <a:t>Indol</a:t>
            </a:r>
            <a:r>
              <a:rPr lang="fr-CH" sz="1200" dirty="0" smtClean="0"/>
              <a:t> (C-3 position </a:t>
            </a:r>
            <a:r>
              <a:rPr lang="fr-CH" sz="1200" dirty="0" err="1" smtClean="0"/>
              <a:t>reactive</a:t>
            </a:r>
            <a:r>
              <a:rPr lang="fr-CH" sz="1200" dirty="0" smtClean="0"/>
              <a:t>)</a:t>
            </a:r>
            <a:endParaRPr lang="en-US" sz="1200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052736"/>
            <a:ext cx="1614940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-908195" y="2715200"/>
            <a:ext cx="753497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H" sz="1200" dirty="0" smtClean="0"/>
              <a:t>Nu = </a:t>
            </a:r>
            <a:r>
              <a:rPr lang="fr-CH" sz="1200" dirty="0" err="1" smtClean="0"/>
              <a:t>a</a:t>
            </a:r>
            <a:r>
              <a:rPr lang="fr-CH" sz="1200" dirty="0" err="1" smtClean="0"/>
              <a:t>lcohol</a:t>
            </a:r>
            <a:r>
              <a:rPr lang="fr-CH" sz="1200" dirty="0" smtClean="0"/>
              <a:t>/</a:t>
            </a:r>
            <a:r>
              <a:rPr lang="fr-CH" sz="1200" dirty="0" err="1" smtClean="0"/>
              <a:t>poor</a:t>
            </a:r>
            <a:r>
              <a:rPr lang="fr-CH" sz="1200" dirty="0" smtClean="0"/>
              <a:t> amines </a:t>
            </a:r>
            <a:r>
              <a:rPr lang="fr-CH" sz="1200" dirty="0" smtClean="0"/>
              <a:t>Cat = Rh(COD)Cl</a:t>
            </a:r>
            <a:r>
              <a:rPr lang="fr-CH" sz="1200" baseline="-25000" dirty="0" smtClean="0"/>
              <a:t>2</a:t>
            </a:r>
            <a:r>
              <a:rPr lang="fr-CH" sz="1200" dirty="0" smtClean="0"/>
              <a:t>  53-96</a:t>
            </a:r>
            <a:r>
              <a:rPr lang="fr-CH" sz="1200" dirty="0"/>
              <a:t>%, 93-99% </a:t>
            </a:r>
            <a:r>
              <a:rPr lang="fr-CH" sz="1200" dirty="0" err="1" smtClean="0"/>
              <a:t>ee</a:t>
            </a:r>
            <a:endParaRPr lang="fr-CH" sz="1200" dirty="0"/>
          </a:p>
        </p:txBody>
      </p:sp>
      <p:sp>
        <p:nvSpPr>
          <p:cNvPr id="5" name="Rectangle 4"/>
          <p:cNvSpPr/>
          <p:nvPr/>
        </p:nvSpPr>
        <p:spPr>
          <a:xfrm>
            <a:off x="6241056" y="3148761"/>
            <a:ext cx="4572000" cy="41549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CH" sz="1050" dirty="0" err="1"/>
              <a:t>Lautens</a:t>
            </a:r>
            <a:r>
              <a:rPr lang="fr-CH" sz="1050" dirty="0"/>
              <a:t>, </a:t>
            </a:r>
            <a:r>
              <a:rPr lang="fr-CH" sz="1050" i="1" dirty="0" err="1" smtClean="0"/>
              <a:t>Org</a:t>
            </a:r>
            <a:r>
              <a:rPr lang="fr-CH" sz="1050" i="1" dirty="0" smtClean="0"/>
              <a:t>. </a:t>
            </a:r>
            <a:r>
              <a:rPr lang="fr-CH" sz="1050" i="1" dirty="0" err="1" smtClean="0"/>
              <a:t>Lett</a:t>
            </a:r>
            <a:r>
              <a:rPr lang="fr-CH" sz="1050" i="1" dirty="0" smtClean="0"/>
              <a:t>.,</a:t>
            </a:r>
            <a:r>
              <a:rPr lang="fr-CH" sz="1050" dirty="0" smtClean="0"/>
              <a:t> </a:t>
            </a:r>
            <a:r>
              <a:rPr lang="fr-CH" sz="1050" b="1" dirty="0"/>
              <a:t>2000</a:t>
            </a:r>
            <a:r>
              <a:rPr lang="fr-CH" sz="1050" dirty="0"/>
              <a:t>, </a:t>
            </a:r>
            <a:r>
              <a:rPr lang="fr-CH" sz="1050" i="1" dirty="0"/>
              <a:t>1677</a:t>
            </a:r>
            <a:r>
              <a:rPr lang="fr-CH" sz="1050" dirty="0"/>
              <a:t>.</a:t>
            </a:r>
          </a:p>
          <a:p>
            <a:endParaRPr lang="fr-CH" sz="1050" dirty="0"/>
          </a:p>
        </p:txBody>
      </p:sp>
      <p:sp>
        <p:nvSpPr>
          <p:cNvPr id="6" name="Rectangle 5"/>
          <p:cNvSpPr/>
          <p:nvPr/>
        </p:nvSpPr>
        <p:spPr>
          <a:xfrm>
            <a:off x="6220136" y="3567499"/>
            <a:ext cx="2111475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sz="1050" dirty="0" err="1"/>
              <a:t>Lautens</a:t>
            </a:r>
            <a:r>
              <a:rPr lang="fr-CH" sz="1050" dirty="0"/>
              <a:t>, </a:t>
            </a:r>
            <a:r>
              <a:rPr lang="fr-CH" sz="1050" i="1" dirty="0" smtClean="0"/>
              <a:t>J. </a:t>
            </a:r>
            <a:r>
              <a:rPr lang="fr-CH" sz="1050" i="1" dirty="0" err="1" smtClean="0"/>
              <a:t>Org</a:t>
            </a:r>
            <a:r>
              <a:rPr lang="fr-CH" sz="1050" i="1" dirty="0" smtClean="0"/>
              <a:t>. </a:t>
            </a:r>
            <a:r>
              <a:rPr lang="fr-CH" sz="1050" i="1" dirty="0" err="1" smtClean="0"/>
              <a:t>Chem</a:t>
            </a:r>
            <a:r>
              <a:rPr lang="fr-CH" sz="1050" i="1" dirty="0" smtClean="0"/>
              <a:t>.,</a:t>
            </a:r>
            <a:r>
              <a:rPr lang="fr-CH" sz="1050" dirty="0" smtClean="0"/>
              <a:t> </a:t>
            </a:r>
            <a:r>
              <a:rPr lang="fr-CH" sz="1050" b="1" dirty="0"/>
              <a:t>2004</a:t>
            </a:r>
            <a:r>
              <a:rPr lang="fr-CH" sz="1050" dirty="0"/>
              <a:t>,</a:t>
            </a:r>
            <a:r>
              <a:rPr lang="fr-CH" sz="1050" i="1" dirty="0"/>
              <a:t> 2194.</a:t>
            </a:r>
          </a:p>
        </p:txBody>
      </p:sp>
      <p:sp>
        <p:nvSpPr>
          <p:cNvPr id="7" name="Rectangle 6"/>
          <p:cNvSpPr/>
          <p:nvPr/>
        </p:nvSpPr>
        <p:spPr>
          <a:xfrm>
            <a:off x="480832" y="3555958"/>
            <a:ext cx="489654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H" sz="1200" dirty="0" smtClean="0"/>
              <a:t>Nu = </a:t>
            </a:r>
            <a:r>
              <a:rPr lang="fr-CH" sz="1200" dirty="0" smtClean="0"/>
              <a:t>thiols, 52-92</a:t>
            </a:r>
            <a:r>
              <a:rPr lang="fr-CH" sz="1200" dirty="0"/>
              <a:t>%, 90-98% </a:t>
            </a:r>
            <a:r>
              <a:rPr lang="fr-CH" sz="1200" dirty="0" err="1"/>
              <a:t>ee</a:t>
            </a:r>
            <a:r>
              <a:rPr lang="fr-CH" sz="1200" dirty="0"/>
              <a:t> </a:t>
            </a:r>
            <a:endParaRPr lang="en-US" sz="1200" dirty="0"/>
          </a:p>
        </p:txBody>
      </p:sp>
      <p:sp>
        <p:nvSpPr>
          <p:cNvPr id="8" name="Rectangle 7"/>
          <p:cNvSpPr/>
          <p:nvPr/>
        </p:nvSpPr>
        <p:spPr>
          <a:xfrm>
            <a:off x="6168839" y="4104833"/>
            <a:ext cx="2303836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sz="1050" dirty="0" err="1" smtClean="0"/>
              <a:t>Lautens</a:t>
            </a:r>
            <a:r>
              <a:rPr lang="fr-CH" sz="1050" dirty="0"/>
              <a:t>, </a:t>
            </a:r>
            <a:r>
              <a:rPr lang="fr-CH" sz="1050" i="1" dirty="0"/>
              <a:t>J. Am. </a:t>
            </a:r>
            <a:r>
              <a:rPr lang="fr-CH" sz="1050" i="1" dirty="0" err="1"/>
              <a:t>Chem</a:t>
            </a:r>
            <a:r>
              <a:rPr lang="fr-CH" sz="1050" i="1" dirty="0"/>
              <a:t>. </a:t>
            </a:r>
            <a:r>
              <a:rPr lang="fr-CH" sz="1050" i="1" dirty="0" smtClean="0"/>
              <a:t>Soc,</a:t>
            </a:r>
            <a:r>
              <a:rPr lang="fr-CH" sz="1050" dirty="0" smtClean="0"/>
              <a:t> </a:t>
            </a:r>
            <a:r>
              <a:rPr lang="fr-CH" sz="1050" b="1" dirty="0"/>
              <a:t>2001</a:t>
            </a:r>
            <a:r>
              <a:rPr lang="fr-CH" sz="1050" dirty="0"/>
              <a:t>, </a:t>
            </a:r>
            <a:r>
              <a:rPr lang="fr-CH" sz="1050" i="1" dirty="0"/>
              <a:t>7170</a:t>
            </a:r>
            <a:r>
              <a:rPr lang="fr-CH" sz="1050" dirty="0"/>
              <a:t>.</a:t>
            </a:r>
          </a:p>
        </p:txBody>
      </p:sp>
      <p:graphicFrame>
        <p:nvGraphicFramePr>
          <p:cNvPr id="9" name="Obje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2231276"/>
              </p:ext>
            </p:extLst>
          </p:nvPr>
        </p:nvGraphicFramePr>
        <p:xfrm>
          <a:off x="3169481" y="4855203"/>
          <a:ext cx="2863850" cy="788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31" name="CS ChemDraw Drawing" r:id="rId6" imgW="2863139" imgH="789210" progId="ChemDraw.Document.6.0">
                  <p:embed/>
                </p:oleObj>
              </mc:Choice>
              <mc:Fallback>
                <p:oleObj name="CS ChemDraw Drawing" r:id="rId6" imgW="2863139" imgH="78921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169481" y="4855203"/>
                        <a:ext cx="2863850" cy="788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4041749" y="5771148"/>
            <a:ext cx="113685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&gt;80%, &gt;89% </a:t>
            </a:r>
            <a:r>
              <a:rPr lang="en-US" sz="1200" dirty="0" err="1" smtClean="0"/>
              <a:t>ee</a:t>
            </a:r>
            <a:endParaRPr lang="en-US" sz="1200" dirty="0"/>
          </a:p>
        </p:txBody>
      </p:sp>
      <p:sp>
        <p:nvSpPr>
          <p:cNvPr id="11" name="Rectangle 10"/>
          <p:cNvSpPr/>
          <p:nvPr/>
        </p:nvSpPr>
        <p:spPr>
          <a:xfrm>
            <a:off x="6516216" y="5157192"/>
            <a:ext cx="186621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 err="1"/>
              <a:t>Lautens</a:t>
            </a:r>
            <a:r>
              <a:rPr lang="en-US" sz="1050" dirty="0"/>
              <a:t>, </a:t>
            </a:r>
            <a:r>
              <a:rPr lang="fr-CH" sz="1050" i="1" dirty="0" err="1"/>
              <a:t>Org</a:t>
            </a:r>
            <a:r>
              <a:rPr lang="fr-CH" sz="1050" i="1" dirty="0"/>
              <a:t>. </a:t>
            </a:r>
            <a:r>
              <a:rPr lang="fr-CH" sz="1050" i="1" dirty="0" err="1" smtClean="0"/>
              <a:t>Lett</a:t>
            </a:r>
            <a:r>
              <a:rPr lang="fr-CH" sz="1050" i="1" dirty="0" smtClean="0"/>
              <a:t>,</a:t>
            </a:r>
            <a:r>
              <a:rPr lang="en-US" sz="1050" dirty="0" smtClean="0"/>
              <a:t> </a:t>
            </a:r>
            <a:r>
              <a:rPr lang="en-US" sz="1050" b="1" dirty="0"/>
              <a:t>2002</a:t>
            </a:r>
            <a:r>
              <a:rPr lang="en-US" sz="1050" dirty="0"/>
              <a:t>, </a:t>
            </a:r>
            <a:r>
              <a:rPr lang="en-US" sz="1050" i="1" dirty="0"/>
              <a:t>3465</a:t>
            </a:r>
            <a:r>
              <a:rPr lang="en-US" sz="1050" dirty="0"/>
              <a:t>.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144016" y="260647"/>
            <a:ext cx="92002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3200" dirty="0" smtClean="0"/>
              <a:t>Ring </a:t>
            </a:r>
            <a:r>
              <a:rPr lang="fr-CH" sz="3200" dirty="0" err="1" smtClean="0"/>
              <a:t>opening</a:t>
            </a:r>
            <a:r>
              <a:rPr lang="fr-CH" sz="3200" dirty="0" smtClean="0"/>
              <a:t> </a:t>
            </a:r>
            <a:r>
              <a:rPr lang="fr-CH" sz="3200" dirty="0" err="1" smtClean="0"/>
              <a:t>Desymmetrizations</a:t>
            </a:r>
            <a:r>
              <a:rPr lang="fr-CH" sz="3200" dirty="0" smtClean="0"/>
              <a:t>: </a:t>
            </a:r>
            <a:r>
              <a:rPr lang="fr-CH" sz="3200" dirty="0" err="1" smtClean="0"/>
              <a:t>Bridged</a:t>
            </a:r>
            <a:r>
              <a:rPr lang="fr-CH" sz="3200" dirty="0" smtClean="0"/>
              <a:t> compounds</a:t>
            </a:r>
            <a:endParaRPr lang="en-US" sz="3200" dirty="0"/>
          </a:p>
        </p:txBody>
      </p:sp>
      <p:sp>
        <p:nvSpPr>
          <p:cNvPr id="12" name="Rectangle 11"/>
          <p:cNvSpPr/>
          <p:nvPr/>
        </p:nvSpPr>
        <p:spPr>
          <a:xfrm>
            <a:off x="6003313" y="2726741"/>
            <a:ext cx="2303836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sz="1050" dirty="0" err="1"/>
              <a:t>Lautens</a:t>
            </a:r>
            <a:r>
              <a:rPr lang="fr-CH" sz="1050" dirty="0"/>
              <a:t>, </a:t>
            </a:r>
            <a:r>
              <a:rPr lang="fr-CH" sz="1050" i="1" dirty="0"/>
              <a:t>J. Am. </a:t>
            </a:r>
            <a:r>
              <a:rPr lang="fr-CH" sz="1050" i="1" dirty="0" err="1"/>
              <a:t>Chem</a:t>
            </a:r>
            <a:r>
              <a:rPr lang="fr-CH" sz="1050" i="1" dirty="0"/>
              <a:t>. Soc.</a:t>
            </a:r>
            <a:r>
              <a:rPr lang="fr-CH" sz="1050" dirty="0"/>
              <a:t>, </a:t>
            </a:r>
            <a:r>
              <a:rPr lang="fr-CH" sz="1050" b="1" dirty="0"/>
              <a:t>2000</a:t>
            </a:r>
            <a:r>
              <a:rPr lang="fr-CH" sz="1050" dirty="0"/>
              <a:t>, </a:t>
            </a:r>
            <a:r>
              <a:rPr lang="fr-CH" sz="1050" i="1" dirty="0"/>
              <a:t>5650</a:t>
            </a:r>
            <a:endParaRPr lang="en-US" sz="1050" dirty="0"/>
          </a:p>
        </p:txBody>
      </p:sp>
      <p:sp>
        <p:nvSpPr>
          <p:cNvPr id="14" name="Rectangle 13"/>
          <p:cNvSpPr/>
          <p:nvPr/>
        </p:nvSpPr>
        <p:spPr>
          <a:xfrm>
            <a:off x="1816460" y="3111485"/>
            <a:ext cx="222528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H" sz="1200" dirty="0"/>
              <a:t>Nu = </a:t>
            </a:r>
            <a:r>
              <a:rPr lang="fr-CH" sz="1200" dirty="0" err="1" smtClean="0"/>
              <a:t>phenol</a:t>
            </a:r>
            <a:r>
              <a:rPr lang="fr-CH" sz="1200" dirty="0" smtClean="0"/>
              <a:t>, 60-41</a:t>
            </a:r>
            <a:r>
              <a:rPr lang="fr-CH" sz="1200" dirty="0"/>
              <a:t>%, 91-99% </a:t>
            </a:r>
            <a:r>
              <a:rPr lang="fr-CH" sz="1200" dirty="0" err="1" smtClean="0"/>
              <a:t>ee</a:t>
            </a:r>
            <a:endParaRPr lang="fr-CH" sz="1200" dirty="0"/>
          </a:p>
        </p:txBody>
      </p:sp>
    </p:spTree>
    <p:extLst>
      <p:ext uri="{BB962C8B-B14F-4D97-AF65-F5344CB8AC3E}">
        <p14:creationId xmlns:p14="http://schemas.microsoft.com/office/powerpoint/2010/main" val="14323321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874894" y="184284"/>
            <a:ext cx="15662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smtClean="0"/>
              <a:t>Concept</a:t>
            </a:r>
            <a:endParaRPr lang="en-US" sz="3200" i="1"/>
          </a:p>
        </p:txBody>
      </p:sp>
      <p:sp>
        <p:nvSpPr>
          <p:cNvPr id="7" name="ZoneTexte 6"/>
          <p:cNvSpPr txBox="1"/>
          <p:nvPr/>
        </p:nvSpPr>
        <p:spPr>
          <a:xfrm>
            <a:off x="4009952" y="842953"/>
            <a:ext cx="12961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smtClean="0"/>
              <a:t>Structure A</a:t>
            </a:r>
            <a:endParaRPr lang="en-US" sz="1600" smtClean="0"/>
          </a:p>
        </p:txBody>
      </p:sp>
      <p:sp>
        <p:nvSpPr>
          <p:cNvPr id="12" name="ZoneTexte 11"/>
          <p:cNvSpPr txBox="1"/>
          <p:nvPr/>
        </p:nvSpPr>
        <p:spPr>
          <a:xfrm>
            <a:off x="4636553" y="1593999"/>
            <a:ext cx="679994" cy="2551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8" smtClean="0"/>
              <a:t>Topicity?</a:t>
            </a:r>
            <a:endParaRPr lang="en-US" sz="1058"/>
          </a:p>
        </p:txBody>
      </p:sp>
      <p:cxnSp>
        <p:nvCxnSpPr>
          <p:cNvPr id="14" name="Connecteur droit 13"/>
          <p:cNvCxnSpPr/>
          <p:nvPr/>
        </p:nvCxnSpPr>
        <p:spPr>
          <a:xfrm>
            <a:off x="4609341" y="1181507"/>
            <a:ext cx="0" cy="1080120"/>
          </a:xfrm>
          <a:prstGeom prst="line">
            <a:avLst/>
          </a:prstGeom>
          <a:ln w="22225" cap="flat">
            <a:solidFill>
              <a:srgbClr val="1508B8"/>
            </a:solidFill>
            <a:bevel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>
            <a:off x="1549984" y="2261627"/>
            <a:ext cx="3061077" cy="0"/>
          </a:xfrm>
          <a:prstGeom prst="line">
            <a:avLst/>
          </a:prstGeom>
          <a:ln w="22225" cap="flat">
            <a:solidFill>
              <a:srgbClr val="1508B8"/>
            </a:solidFill>
            <a:bevel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ZoneTexte 26"/>
          <p:cNvSpPr txBox="1"/>
          <p:nvPr/>
        </p:nvSpPr>
        <p:spPr>
          <a:xfrm>
            <a:off x="1587745" y="2551415"/>
            <a:ext cx="62228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i="1" smtClean="0"/>
              <a:t>enantio</a:t>
            </a:r>
            <a:endParaRPr lang="en-US" sz="1050" i="1"/>
          </a:p>
        </p:txBody>
      </p:sp>
      <p:sp>
        <p:nvSpPr>
          <p:cNvPr id="28" name="ZoneTexte 27"/>
          <p:cNvSpPr txBox="1"/>
          <p:nvPr/>
        </p:nvSpPr>
        <p:spPr>
          <a:xfrm>
            <a:off x="4658025" y="2566947"/>
            <a:ext cx="49725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i="1" smtClean="0"/>
              <a:t>homo</a:t>
            </a:r>
            <a:endParaRPr lang="en-US" sz="1050" i="1"/>
          </a:p>
        </p:txBody>
      </p:sp>
      <p:sp>
        <p:nvSpPr>
          <p:cNvPr id="29" name="ZoneTexte 28"/>
          <p:cNvSpPr txBox="1"/>
          <p:nvPr/>
        </p:nvSpPr>
        <p:spPr>
          <a:xfrm>
            <a:off x="7587520" y="2601066"/>
            <a:ext cx="69442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i="1" smtClean="0"/>
              <a:t>diastereo</a:t>
            </a:r>
            <a:endParaRPr lang="en-US" sz="1050" i="1"/>
          </a:p>
        </p:txBody>
      </p:sp>
      <p:sp>
        <p:nvSpPr>
          <p:cNvPr id="3078" name="ZoneTexte 3077"/>
          <p:cNvSpPr txBox="1"/>
          <p:nvPr/>
        </p:nvSpPr>
        <p:spPr>
          <a:xfrm>
            <a:off x="1587745" y="4329628"/>
            <a:ext cx="99899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i="1" smtClean="0"/>
              <a:t>Enantiopic </a:t>
            </a:r>
          </a:p>
          <a:p>
            <a:pPr algn="ctr"/>
            <a:r>
              <a:rPr lang="en-US" sz="1050" i="1" smtClean="0"/>
              <a:t>differientiation</a:t>
            </a:r>
            <a:endParaRPr lang="en-US" sz="1050" i="1"/>
          </a:p>
        </p:txBody>
      </p:sp>
      <p:sp>
        <p:nvSpPr>
          <p:cNvPr id="3079" name="ZoneTexte 3078"/>
          <p:cNvSpPr txBox="1"/>
          <p:nvPr/>
        </p:nvSpPr>
        <p:spPr>
          <a:xfrm>
            <a:off x="4597141" y="4410419"/>
            <a:ext cx="141096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i="1" smtClean="0"/>
              <a:t>monofunctionalisation</a:t>
            </a:r>
            <a:endParaRPr lang="en-US" sz="1050" i="1"/>
          </a:p>
        </p:txBody>
      </p:sp>
      <p:sp>
        <p:nvSpPr>
          <p:cNvPr id="3080" name="ZoneTexte 3079"/>
          <p:cNvSpPr txBox="1"/>
          <p:nvPr/>
        </p:nvSpPr>
        <p:spPr>
          <a:xfrm>
            <a:off x="7587520" y="4329628"/>
            <a:ext cx="100860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i="1" smtClean="0"/>
              <a:t>Diastereotopic </a:t>
            </a:r>
          </a:p>
          <a:p>
            <a:pPr algn="ctr"/>
            <a:r>
              <a:rPr lang="en-US" sz="1050" i="1" smtClean="0"/>
              <a:t>differientiation</a:t>
            </a:r>
            <a:endParaRPr lang="en-US" sz="1050" i="1"/>
          </a:p>
        </p:txBody>
      </p:sp>
      <p:sp>
        <p:nvSpPr>
          <p:cNvPr id="46" name="ZoneTexte 45"/>
          <p:cNvSpPr txBox="1"/>
          <p:nvPr/>
        </p:nvSpPr>
        <p:spPr>
          <a:xfrm>
            <a:off x="4040584" y="5429615"/>
            <a:ext cx="11409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smtClean="0"/>
              <a:t>Structure B</a:t>
            </a:r>
            <a:endParaRPr lang="en-US" sz="1600" smtClean="0"/>
          </a:p>
        </p:txBody>
      </p:sp>
      <p:sp>
        <p:nvSpPr>
          <p:cNvPr id="3081" name="Rectangle 3080"/>
          <p:cNvSpPr/>
          <p:nvPr/>
        </p:nvSpPr>
        <p:spPr>
          <a:xfrm>
            <a:off x="1579253" y="6039921"/>
            <a:ext cx="16690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i="1" smtClean="0"/>
              <a:t>A</a:t>
            </a:r>
            <a:r>
              <a:rPr lang="en-US" sz="1100" i="1" smtClean="0">
                <a:solidFill>
                  <a:srgbClr val="00B050"/>
                </a:solidFill>
              </a:rPr>
              <a:t> Lower state of chirality</a:t>
            </a:r>
            <a:endParaRPr lang="en-US" sz="1100" i="1">
              <a:solidFill>
                <a:srgbClr val="00B050"/>
              </a:solidFill>
            </a:endParaRPr>
          </a:p>
        </p:txBody>
      </p:sp>
      <p:cxnSp>
        <p:nvCxnSpPr>
          <p:cNvPr id="3085" name="Connecteur droit avec flèche 3084"/>
          <p:cNvCxnSpPr/>
          <p:nvPr/>
        </p:nvCxnSpPr>
        <p:spPr>
          <a:xfrm>
            <a:off x="1557184" y="2256323"/>
            <a:ext cx="0" cy="882000"/>
          </a:xfrm>
          <a:prstGeom prst="straightConnector1">
            <a:avLst/>
          </a:prstGeom>
          <a:ln w="22225" cap="flat">
            <a:gradFill flip="none" rotWithShape="1">
              <a:gsLst>
                <a:gs pos="20000">
                  <a:srgbClr val="1508B8"/>
                </a:gs>
                <a:gs pos="48000">
                  <a:srgbClr val="66008F"/>
                </a:gs>
                <a:gs pos="73000">
                  <a:srgbClr val="C610CA"/>
                </a:gs>
              </a:gsLst>
              <a:lin ang="2700000" scaled="1"/>
              <a:tileRect/>
            </a:gradFill>
            <a:bevel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7" name="Connecteur droit avec flèche 3086"/>
          <p:cNvCxnSpPr>
            <a:endCxn id="3093" idx="0"/>
          </p:cNvCxnSpPr>
          <p:nvPr/>
        </p:nvCxnSpPr>
        <p:spPr>
          <a:xfrm flipH="1">
            <a:off x="4609340" y="2261627"/>
            <a:ext cx="1" cy="882000"/>
          </a:xfrm>
          <a:prstGeom prst="straightConnector1">
            <a:avLst/>
          </a:prstGeom>
          <a:ln w="22225" cap="flat">
            <a:gradFill flip="none" rotWithShape="1">
              <a:gsLst>
                <a:gs pos="20000">
                  <a:srgbClr val="1508B8"/>
                </a:gs>
                <a:gs pos="48000">
                  <a:srgbClr val="66008F"/>
                </a:gs>
                <a:gs pos="73000">
                  <a:srgbClr val="C610CA"/>
                </a:gs>
              </a:gsLst>
              <a:lin ang="2700000" scaled="1"/>
              <a:tileRect/>
            </a:gradFill>
            <a:bevel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9" name="Connecteur droit avec flèche 3088"/>
          <p:cNvCxnSpPr/>
          <p:nvPr/>
        </p:nvCxnSpPr>
        <p:spPr>
          <a:xfrm flipH="1">
            <a:off x="7533184" y="2252723"/>
            <a:ext cx="1" cy="889200"/>
          </a:xfrm>
          <a:prstGeom prst="straightConnector1">
            <a:avLst/>
          </a:prstGeom>
          <a:ln w="22225" cap="flat">
            <a:gradFill flip="none" rotWithShape="1">
              <a:gsLst>
                <a:gs pos="20000">
                  <a:srgbClr val="1508B8"/>
                </a:gs>
                <a:gs pos="48000">
                  <a:srgbClr val="66008F"/>
                </a:gs>
                <a:gs pos="73000">
                  <a:srgbClr val="C610CA"/>
                </a:gs>
              </a:gsLst>
              <a:lin ang="2700000" scaled="1"/>
              <a:tileRect/>
            </a:gradFill>
            <a:bevel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090" name="Objet 308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105748"/>
              </p:ext>
            </p:extLst>
          </p:nvPr>
        </p:nvGraphicFramePr>
        <p:xfrm>
          <a:off x="602744" y="3238103"/>
          <a:ext cx="873125" cy="369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1" name="CS ChemDraw Drawing" r:id="rId3" imgW="872800" imgH="369900" progId="ChemDraw.Document.6.0">
                  <p:embed/>
                </p:oleObj>
              </mc:Choice>
              <mc:Fallback>
                <p:oleObj name="CS ChemDraw Drawing" r:id="rId3" imgW="872800" imgH="36990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2744" y="3238103"/>
                        <a:ext cx="873125" cy="3698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91" name="ZoneTexte 3090"/>
          <p:cNvSpPr txBox="1"/>
          <p:nvPr/>
        </p:nvSpPr>
        <p:spPr>
          <a:xfrm>
            <a:off x="4419168" y="3053715"/>
            <a:ext cx="129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graphicFrame>
        <p:nvGraphicFramePr>
          <p:cNvPr id="3092" name="Objet 309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9286287"/>
              </p:ext>
            </p:extLst>
          </p:nvPr>
        </p:nvGraphicFramePr>
        <p:xfrm>
          <a:off x="1684023" y="3126184"/>
          <a:ext cx="873125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2" name="CS ChemDraw Drawing" r:id="rId5" imgW="872800" imgH="594000" progId="ChemDraw.Document.6.0">
                  <p:embed/>
                </p:oleObj>
              </mc:Choice>
              <mc:Fallback>
                <p:oleObj name="CS ChemDraw Drawing" r:id="rId5" imgW="872800" imgH="59400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84023" y="3126184"/>
                        <a:ext cx="873125" cy="593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93" name="Objet 309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3175073"/>
              </p:ext>
            </p:extLst>
          </p:nvPr>
        </p:nvGraphicFramePr>
        <p:xfrm>
          <a:off x="4172778" y="3194422"/>
          <a:ext cx="873125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3" name="CS ChemDraw Drawing" r:id="rId7" imgW="873070" imgH="435240" progId="ChemDraw.Document.6.0">
                  <p:embed/>
                </p:oleObj>
              </mc:Choice>
              <mc:Fallback>
                <p:oleObj name="CS ChemDraw Drawing" r:id="rId7" imgW="873070" imgH="43524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172778" y="3194422"/>
                        <a:ext cx="873125" cy="434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94" name="Objet 309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5732798"/>
              </p:ext>
            </p:extLst>
          </p:nvPr>
        </p:nvGraphicFramePr>
        <p:xfrm>
          <a:off x="7096927" y="3126184"/>
          <a:ext cx="873125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4" name="CS ChemDraw Drawing" r:id="rId9" imgW="872800" imgH="594000" progId="ChemDraw.Document.6.0">
                  <p:embed/>
                </p:oleObj>
              </mc:Choice>
              <mc:Fallback>
                <p:oleObj name="CS ChemDraw Drawing" r:id="rId9" imgW="872800" imgH="59400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096927" y="3126184"/>
                        <a:ext cx="873125" cy="593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95" name="ZoneTexte 3094"/>
          <p:cNvSpPr txBox="1"/>
          <p:nvPr/>
        </p:nvSpPr>
        <p:spPr>
          <a:xfrm>
            <a:off x="746760" y="3737501"/>
            <a:ext cx="5661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smtClean="0"/>
              <a:t>achiral</a:t>
            </a:r>
            <a:endParaRPr lang="en-US" sz="1050"/>
          </a:p>
        </p:txBody>
      </p:sp>
      <p:sp>
        <p:nvSpPr>
          <p:cNvPr id="3096" name="ZoneTexte 3095"/>
          <p:cNvSpPr txBox="1"/>
          <p:nvPr/>
        </p:nvSpPr>
        <p:spPr>
          <a:xfrm>
            <a:off x="1898888" y="3737501"/>
            <a:ext cx="49564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smtClean="0"/>
              <a:t>meso</a:t>
            </a:r>
            <a:endParaRPr lang="en-US" sz="1050"/>
          </a:p>
        </p:txBody>
      </p:sp>
      <p:sp>
        <p:nvSpPr>
          <p:cNvPr id="3097" name="ZoneTexte 3096"/>
          <p:cNvSpPr txBox="1"/>
          <p:nvPr/>
        </p:nvSpPr>
        <p:spPr>
          <a:xfrm>
            <a:off x="4275152" y="3737501"/>
            <a:ext cx="67037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smtClean="0"/>
              <a:t>Chiral C</a:t>
            </a:r>
            <a:r>
              <a:rPr lang="en-US" sz="1050" baseline="-25000" smtClean="0"/>
              <a:t>2</a:t>
            </a:r>
            <a:endParaRPr lang="en-US" sz="1050" baseline="-25000"/>
          </a:p>
        </p:txBody>
      </p:sp>
      <p:sp>
        <p:nvSpPr>
          <p:cNvPr id="3098" name="ZoneTexte 3097"/>
          <p:cNvSpPr txBox="1"/>
          <p:nvPr/>
        </p:nvSpPr>
        <p:spPr>
          <a:xfrm>
            <a:off x="7056436" y="3758594"/>
            <a:ext cx="9541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smtClean="0"/>
              <a:t>Pseuo chiral C</a:t>
            </a:r>
            <a:r>
              <a:rPr lang="en-US" sz="1000" baseline="-25000" smtClean="0"/>
              <a:t>2</a:t>
            </a:r>
            <a:endParaRPr lang="en-US" sz="1000" baseline="-25000"/>
          </a:p>
        </p:txBody>
      </p:sp>
      <p:cxnSp>
        <p:nvCxnSpPr>
          <p:cNvPr id="3100" name="Connecteur droit 3099"/>
          <p:cNvCxnSpPr/>
          <p:nvPr/>
        </p:nvCxnSpPr>
        <p:spPr>
          <a:xfrm>
            <a:off x="1557184" y="4104545"/>
            <a:ext cx="0" cy="882000"/>
          </a:xfrm>
          <a:prstGeom prst="line">
            <a:avLst/>
          </a:prstGeom>
          <a:ln w="22225" cap="flat">
            <a:gradFill>
              <a:gsLst>
                <a:gs pos="29000">
                  <a:srgbClr val="C610CA"/>
                </a:gs>
                <a:gs pos="44000">
                  <a:srgbClr val="FFC000"/>
                </a:gs>
                <a:gs pos="72000">
                  <a:srgbClr val="FF0000"/>
                </a:gs>
              </a:gsLst>
              <a:lin ang="5400000" scaled="0"/>
            </a:gradFill>
            <a:bevel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02" name="Connecteur droit 3101"/>
          <p:cNvCxnSpPr/>
          <p:nvPr/>
        </p:nvCxnSpPr>
        <p:spPr>
          <a:xfrm>
            <a:off x="1546384" y="4984535"/>
            <a:ext cx="3064677" cy="9210"/>
          </a:xfrm>
          <a:prstGeom prst="line">
            <a:avLst/>
          </a:prstGeom>
          <a:ln w="22225" cap="flat">
            <a:solidFill>
              <a:srgbClr val="FF0000"/>
            </a:solidFill>
            <a:round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avec flèche 43"/>
          <p:cNvCxnSpPr/>
          <p:nvPr/>
        </p:nvCxnSpPr>
        <p:spPr>
          <a:xfrm>
            <a:off x="4609984" y="4984535"/>
            <a:ext cx="0" cy="360040"/>
          </a:xfrm>
          <a:prstGeom prst="straightConnector1">
            <a:avLst/>
          </a:prstGeom>
          <a:ln w="22225" cap="flat">
            <a:solidFill>
              <a:srgbClr val="FF0000"/>
            </a:solidFill>
            <a:bevel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6407737" y="6039921"/>
            <a:ext cx="17171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i="1" smtClean="0"/>
              <a:t>B </a:t>
            </a:r>
            <a:r>
              <a:rPr lang="en-US" sz="1100" i="1" smtClean="0">
                <a:solidFill>
                  <a:srgbClr val="00B050"/>
                </a:solidFill>
              </a:rPr>
              <a:t>Higher state of chirality</a:t>
            </a:r>
            <a:endParaRPr lang="en-US" sz="1100" i="1">
              <a:solidFill>
                <a:srgbClr val="00B050"/>
              </a:solidFill>
            </a:endParaRPr>
          </a:p>
        </p:txBody>
      </p:sp>
      <p:cxnSp>
        <p:nvCxnSpPr>
          <p:cNvPr id="85" name="Connecteur droit 84"/>
          <p:cNvCxnSpPr/>
          <p:nvPr/>
        </p:nvCxnSpPr>
        <p:spPr>
          <a:xfrm flipH="1">
            <a:off x="4609340" y="4082369"/>
            <a:ext cx="644" cy="902166"/>
          </a:xfrm>
          <a:prstGeom prst="line">
            <a:avLst/>
          </a:prstGeom>
          <a:ln w="22225" cap="flat">
            <a:gradFill>
              <a:gsLst>
                <a:gs pos="29000">
                  <a:srgbClr val="C610CA"/>
                </a:gs>
                <a:gs pos="44000">
                  <a:srgbClr val="FFC000"/>
                </a:gs>
                <a:gs pos="72000">
                  <a:srgbClr val="FF0000"/>
                </a:gs>
              </a:gsLst>
              <a:lin ang="5400000" scaled="0"/>
            </a:gradFill>
            <a:bevel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necteur droit 85"/>
          <p:cNvCxnSpPr/>
          <p:nvPr/>
        </p:nvCxnSpPr>
        <p:spPr>
          <a:xfrm>
            <a:off x="7533184" y="4104545"/>
            <a:ext cx="0" cy="889200"/>
          </a:xfrm>
          <a:prstGeom prst="line">
            <a:avLst/>
          </a:prstGeom>
          <a:ln w="22225" cap="flat">
            <a:gradFill>
              <a:gsLst>
                <a:gs pos="29000">
                  <a:srgbClr val="C610CA"/>
                </a:gs>
                <a:gs pos="44000">
                  <a:srgbClr val="FFC000"/>
                </a:gs>
                <a:gs pos="72000">
                  <a:srgbClr val="FF0000"/>
                </a:gs>
              </a:gsLst>
              <a:lin ang="5400000" scaled="0"/>
            </a:gradFill>
            <a:round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onnecteur droit 89"/>
          <p:cNvCxnSpPr/>
          <p:nvPr/>
        </p:nvCxnSpPr>
        <p:spPr>
          <a:xfrm>
            <a:off x="4472107" y="2261627"/>
            <a:ext cx="3061077" cy="0"/>
          </a:xfrm>
          <a:prstGeom prst="line">
            <a:avLst/>
          </a:prstGeom>
          <a:ln w="22225" cap="flat">
            <a:solidFill>
              <a:srgbClr val="1508B8"/>
            </a:solidFill>
            <a:bevel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eur droit avec flèche 55"/>
          <p:cNvCxnSpPr>
            <a:stCxn id="3081" idx="3"/>
            <a:endCxn id="48" idx="1"/>
          </p:cNvCxnSpPr>
          <p:nvPr/>
        </p:nvCxnSpPr>
        <p:spPr>
          <a:xfrm>
            <a:off x="3248300" y="6239976"/>
            <a:ext cx="3159437" cy="0"/>
          </a:xfrm>
          <a:prstGeom prst="straightConnector1">
            <a:avLst/>
          </a:prstGeom>
          <a:ln w="25400">
            <a:gradFill flip="none" rotWithShape="1">
              <a:gsLst>
                <a:gs pos="18000">
                  <a:srgbClr val="1508B8"/>
                </a:gs>
                <a:gs pos="42000">
                  <a:srgbClr val="BA0066"/>
                </a:gs>
                <a:gs pos="65000">
                  <a:srgbClr val="FFC000"/>
                </a:gs>
                <a:gs pos="85000">
                  <a:srgbClr val="FF0000"/>
                </a:gs>
              </a:gsLst>
              <a:lin ang="0" scaled="1"/>
              <a:tileRect/>
            </a:gra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ZoneTexte 59"/>
          <p:cNvSpPr txBox="1"/>
          <p:nvPr/>
        </p:nvSpPr>
        <p:spPr>
          <a:xfrm>
            <a:off x="4030746" y="5950048"/>
            <a:ext cx="13248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Desymmetrization</a:t>
            </a:r>
            <a:endParaRPr lang="en-US" sz="1200" dirty="0"/>
          </a:p>
        </p:txBody>
      </p:sp>
      <p:cxnSp>
        <p:nvCxnSpPr>
          <p:cNvPr id="98" name="Connecteur droit 97"/>
          <p:cNvCxnSpPr/>
          <p:nvPr/>
        </p:nvCxnSpPr>
        <p:spPr>
          <a:xfrm>
            <a:off x="4478400" y="4993536"/>
            <a:ext cx="3064677" cy="9210"/>
          </a:xfrm>
          <a:prstGeom prst="line">
            <a:avLst/>
          </a:prstGeom>
          <a:ln w="22225" cap="flat">
            <a:solidFill>
              <a:srgbClr val="FF0000"/>
            </a:solidFill>
            <a:round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3"/>
          <p:cNvSpPr/>
          <p:nvPr/>
        </p:nvSpPr>
        <p:spPr>
          <a:xfrm>
            <a:off x="6850610" y="6596390"/>
            <a:ext cx="231986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/>
              <a:t>Magnuson, </a:t>
            </a:r>
            <a:r>
              <a:rPr lang="en-US" sz="1100" i="1" smtClean="0"/>
              <a:t>Tettrahedron </a:t>
            </a:r>
            <a:r>
              <a:rPr lang="en-US" sz="1100" b="1"/>
              <a:t>1995</a:t>
            </a:r>
            <a:r>
              <a:rPr lang="en-US" sz="1100"/>
              <a:t>, 2167.</a:t>
            </a:r>
          </a:p>
        </p:txBody>
      </p:sp>
      <p:sp>
        <p:nvSpPr>
          <p:cNvPr id="65" name="ZoneTexte 64"/>
          <p:cNvSpPr txBox="1"/>
          <p:nvPr/>
        </p:nvSpPr>
        <p:spPr>
          <a:xfrm>
            <a:off x="1795947" y="6570836"/>
            <a:ext cx="39517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Note: facial differentiation could be considered </a:t>
            </a:r>
            <a:r>
              <a:rPr lang="en-US" sz="1100" dirty="0" err="1" smtClean="0"/>
              <a:t>desymmetrization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816301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3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3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500"/>
                            </p:stCondLst>
                            <p:childTnLst>
                              <p:par>
                                <p:cTn id="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0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7" grpId="0"/>
      <p:bldP spid="28" grpId="0"/>
      <p:bldP spid="29" grpId="0"/>
      <p:bldP spid="3078" grpId="0"/>
      <p:bldP spid="3079" grpId="0"/>
      <p:bldP spid="3080" grpId="0"/>
      <p:bldP spid="46" grpId="0"/>
      <p:bldP spid="3081" grpId="0"/>
      <p:bldP spid="3095" grpId="0"/>
      <p:bldP spid="3096" grpId="0"/>
      <p:bldP spid="3097" grpId="0"/>
      <p:bldP spid="3098" grpId="0"/>
      <p:bldP spid="48" grpId="0"/>
      <p:bldP spid="6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" y="1340768"/>
            <a:ext cx="8355013" cy="532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144015" y="553034"/>
            <a:ext cx="92002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3200" dirty="0" smtClean="0"/>
              <a:t>Ring </a:t>
            </a:r>
            <a:r>
              <a:rPr lang="fr-CH" sz="3200" dirty="0" err="1" smtClean="0"/>
              <a:t>opening</a:t>
            </a:r>
            <a:r>
              <a:rPr lang="fr-CH" sz="3200" dirty="0" smtClean="0"/>
              <a:t> </a:t>
            </a:r>
            <a:r>
              <a:rPr lang="fr-CH" sz="3200" dirty="0" err="1" smtClean="0"/>
              <a:t>Desymmetrizations</a:t>
            </a:r>
            <a:r>
              <a:rPr lang="fr-CH" sz="3200" dirty="0" smtClean="0"/>
              <a:t>: </a:t>
            </a:r>
            <a:r>
              <a:rPr lang="fr-CH" sz="3200" dirty="0" err="1" smtClean="0"/>
              <a:t>Bridged</a:t>
            </a:r>
            <a:r>
              <a:rPr lang="fr-CH" sz="3200" dirty="0" smtClean="0"/>
              <a:t> compounds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666665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6435786"/>
              </p:ext>
            </p:extLst>
          </p:nvPr>
        </p:nvGraphicFramePr>
        <p:xfrm>
          <a:off x="1259632" y="1268760"/>
          <a:ext cx="2789237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23" name="CS ChemDraw Drawing" r:id="rId3" imgW="2788582" imgH="1006830" progId="ChemDraw.Document.6.0">
                  <p:embed/>
                </p:oleObj>
              </mc:Choice>
              <mc:Fallback>
                <p:oleObj name="CS ChemDraw Drawing" r:id="rId3" imgW="2788582" imgH="100683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59632" y="1268760"/>
                        <a:ext cx="2789237" cy="1006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6444208" y="1326468"/>
            <a:ext cx="2303836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 err="1"/>
              <a:t>Lautens</a:t>
            </a:r>
            <a:r>
              <a:rPr lang="en-US" sz="1050" dirty="0"/>
              <a:t>, </a:t>
            </a:r>
            <a:r>
              <a:rPr lang="de-DE" sz="1050" i="1" dirty="0"/>
              <a:t>J. </a:t>
            </a:r>
            <a:r>
              <a:rPr lang="de-DE" sz="1050" i="1" dirty="0" smtClean="0"/>
              <a:t>Am. Chem. </a:t>
            </a:r>
            <a:r>
              <a:rPr lang="de-DE" sz="1050" i="1" dirty="0" err="1" smtClean="0"/>
              <a:t>Soc</a:t>
            </a:r>
            <a:r>
              <a:rPr lang="de-DE" sz="1050" i="1" dirty="0" smtClean="0"/>
              <a:t>.,</a:t>
            </a:r>
            <a:r>
              <a:rPr lang="en-US" sz="1050" dirty="0" smtClean="0"/>
              <a:t> </a:t>
            </a:r>
            <a:r>
              <a:rPr lang="en-US" sz="1050" b="1" dirty="0"/>
              <a:t>2000</a:t>
            </a:r>
            <a:r>
              <a:rPr lang="en-US" sz="1050" dirty="0"/>
              <a:t>, </a:t>
            </a:r>
            <a:r>
              <a:rPr lang="en-US" sz="1050" i="1" dirty="0" smtClean="0"/>
              <a:t>1804</a:t>
            </a:r>
          </a:p>
        </p:txBody>
      </p:sp>
      <p:sp>
        <p:nvSpPr>
          <p:cNvPr id="4" name="Rectangle 3"/>
          <p:cNvSpPr/>
          <p:nvPr/>
        </p:nvSpPr>
        <p:spPr>
          <a:xfrm>
            <a:off x="5044916" y="1268760"/>
            <a:ext cx="13773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90%, 89% </a:t>
            </a:r>
            <a:r>
              <a:rPr lang="en-US" dirty="0" err="1"/>
              <a:t>ee</a:t>
            </a:r>
            <a:endParaRPr lang="en-US" dirty="0"/>
          </a:p>
        </p:txBody>
      </p:sp>
      <p:graphicFrame>
        <p:nvGraphicFramePr>
          <p:cNvPr id="9" name="Obje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9457429"/>
              </p:ext>
            </p:extLst>
          </p:nvPr>
        </p:nvGraphicFramePr>
        <p:xfrm>
          <a:off x="561975" y="2395538"/>
          <a:ext cx="4095750" cy="367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24" name="CS ChemDraw Drawing" r:id="rId5" imgW="4096296" imgH="3670920" progId="ChemDraw.Document.6.0">
                  <p:embed/>
                </p:oleObj>
              </mc:Choice>
              <mc:Fallback>
                <p:oleObj name="CS ChemDraw Drawing" r:id="rId5" imgW="4096296" imgH="3670920" progId="ChemDraw.Document.6.0">
                  <p:embed/>
                  <p:pic>
                    <p:nvPicPr>
                      <p:cNvPr id="0" name="Obje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975" y="2395538"/>
                        <a:ext cx="4095750" cy="367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314153" y="6287204"/>
            <a:ext cx="498226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/>
              <a:t>Fesulphos</a:t>
            </a:r>
            <a:r>
              <a:rPr lang="en-US" sz="1200" dirty="0"/>
              <a:t>-Palladium(II) </a:t>
            </a:r>
            <a:r>
              <a:rPr lang="en-US" sz="1200" dirty="0" smtClean="0"/>
              <a:t>Complexes with secondary amines as nucleophiles:</a:t>
            </a:r>
            <a:endParaRPr lang="en-US" sz="1200" dirty="0"/>
          </a:p>
        </p:txBody>
      </p:sp>
      <p:sp>
        <p:nvSpPr>
          <p:cNvPr id="12" name="ZoneTexte 11"/>
          <p:cNvSpPr txBox="1"/>
          <p:nvPr/>
        </p:nvSpPr>
        <p:spPr>
          <a:xfrm>
            <a:off x="59611" y="188640"/>
            <a:ext cx="92002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3200" dirty="0" smtClean="0"/>
              <a:t>Ring </a:t>
            </a:r>
            <a:r>
              <a:rPr lang="fr-CH" sz="3200" dirty="0" err="1" smtClean="0"/>
              <a:t>opening</a:t>
            </a:r>
            <a:r>
              <a:rPr lang="fr-CH" sz="3200" dirty="0" smtClean="0"/>
              <a:t> </a:t>
            </a:r>
            <a:r>
              <a:rPr lang="fr-CH" sz="3200" dirty="0" err="1" smtClean="0"/>
              <a:t>Desymmetrizations</a:t>
            </a:r>
            <a:r>
              <a:rPr lang="fr-CH" sz="3200" dirty="0" smtClean="0"/>
              <a:t>: </a:t>
            </a:r>
            <a:r>
              <a:rPr lang="fr-CH" sz="3200" dirty="0" err="1" smtClean="0"/>
              <a:t>Bridged</a:t>
            </a:r>
            <a:r>
              <a:rPr lang="fr-CH" sz="3200" dirty="0" smtClean="0"/>
              <a:t> compounds</a:t>
            </a:r>
            <a:endParaRPr lang="en-US" sz="3200" dirty="0"/>
          </a:p>
        </p:txBody>
      </p:sp>
      <p:sp>
        <p:nvSpPr>
          <p:cNvPr id="11" name="Rectangle 10"/>
          <p:cNvSpPr/>
          <p:nvPr/>
        </p:nvSpPr>
        <p:spPr>
          <a:xfrm>
            <a:off x="5733566" y="5013176"/>
            <a:ext cx="2305439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sz="1050" dirty="0" err="1" smtClean="0"/>
              <a:t>Lautens</a:t>
            </a:r>
            <a:r>
              <a:rPr lang="fr-CH" sz="1050" dirty="0" smtClean="0"/>
              <a:t>, </a:t>
            </a:r>
            <a:r>
              <a:rPr lang="de-DE" sz="1050" i="1" dirty="0"/>
              <a:t>J. Am. Chem. </a:t>
            </a:r>
            <a:r>
              <a:rPr lang="de-DE" sz="1050" i="1" dirty="0" err="1"/>
              <a:t>Soc</a:t>
            </a:r>
            <a:r>
              <a:rPr lang="de-DE" sz="1050" i="1" dirty="0"/>
              <a:t>.,</a:t>
            </a:r>
            <a:r>
              <a:rPr lang="fr-CH" sz="1050" dirty="0" smtClean="0"/>
              <a:t> </a:t>
            </a:r>
            <a:r>
              <a:rPr lang="fr-CH" sz="1050" b="1" dirty="0" smtClean="0"/>
              <a:t>2004,</a:t>
            </a:r>
            <a:r>
              <a:rPr lang="fr-CH" sz="1050" dirty="0" smtClean="0"/>
              <a:t> </a:t>
            </a:r>
            <a:r>
              <a:rPr lang="fr-CH" sz="1050" i="1" dirty="0"/>
              <a:t>1437</a:t>
            </a:r>
          </a:p>
        </p:txBody>
      </p:sp>
      <p:graphicFrame>
        <p:nvGraphicFramePr>
          <p:cNvPr id="13" name="Obje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4341210"/>
              </p:ext>
            </p:extLst>
          </p:nvPr>
        </p:nvGraphicFramePr>
        <p:xfrm>
          <a:off x="5508104" y="2564904"/>
          <a:ext cx="1095375" cy="1554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25" name="CS ChemDraw Drawing" r:id="rId7" imgW="1095389" imgH="1554120" progId="ChemDraw.Document.6.0">
                  <p:embed/>
                </p:oleObj>
              </mc:Choice>
              <mc:Fallback>
                <p:oleObj name="CS ChemDraw Drawing" r:id="rId7" imgW="1095389" imgH="155412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508104" y="2564904"/>
                        <a:ext cx="1095375" cy="1554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/>
          <p:cNvSpPr/>
          <p:nvPr/>
        </p:nvSpPr>
        <p:spPr>
          <a:xfrm>
            <a:off x="4648380" y="4247437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dirty="0" err="1"/>
              <a:t>i</a:t>
            </a:r>
            <a:r>
              <a:rPr lang="en-US" sz="1200" dirty="0"/>
              <a:t>-</a:t>
            </a:r>
            <a:r>
              <a:rPr lang="en-US" sz="1200" dirty="0" err="1"/>
              <a:t>Pr</a:t>
            </a:r>
            <a:r>
              <a:rPr lang="en-US" sz="1200" dirty="0"/>
              <a:t>-POX: (4S)-2-(2-(</a:t>
            </a:r>
            <a:r>
              <a:rPr lang="en-US" sz="1200" dirty="0" err="1"/>
              <a:t>diphenylphosphino</a:t>
            </a:r>
            <a:r>
              <a:rPr lang="en-US" sz="1200" dirty="0"/>
              <a:t>)-</a:t>
            </a:r>
          </a:p>
          <a:p>
            <a:pPr algn="ctr"/>
            <a:r>
              <a:rPr lang="en-US" sz="1200" dirty="0"/>
              <a:t>phenyl)-4-isopropyl-1,3-oxazoline</a:t>
            </a:r>
          </a:p>
        </p:txBody>
      </p:sp>
      <p:graphicFrame>
        <p:nvGraphicFramePr>
          <p:cNvPr id="15" name="Obje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0061331"/>
              </p:ext>
            </p:extLst>
          </p:nvPr>
        </p:nvGraphicFramePr>
        <p:xfrm>
          <a:off x="7236296" y="2564904"/>
          <a:ext cx="1095375" cy="157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26" name="CS ChemDraw Drawing" r:id="rId9" imgW="1095389" imgH="1578420" progId="ChemDraw.Document.6.0">
                  <p:embed/>
                </p:oleObj>
              </mc:Choice>
              <mc:Fallback>
                <p:oleObj name="CS ChemDraw Drawing" r:id="rId9" imgW="1095389" imgH="157842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236296" y="2564904"/>
                        <a:ext cx="1095375" cy="1577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/>
          <p:cNvSpPr/>
          <p:nvPr/>
        </p:nvSpPr>
        <p:spPr>
          <a:xfrm>
            <a:off x="5292966" y="6298745"/>
            <a:ext cx="4572000" cy="2539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50" dirty="0" err="1"/>
              <a:t>Carretero</a:t>
            </a:r>
            <a:r>
              <a:rPr lang="en-US" sz="1050" dirty="0"/>
              <a:t> </a:t>
            </a:r>
            <a:r>
              <a:rPr lang="de-DE" sz="1050" i="1" dirty="0"/>
              <a:t>J. </a:t>
            </a:r>
            <a:r>
              <a:rPr lang="de-DE" sz="1050" i="1" dirty="0" smtClean="0"/>
              <a:t>Am. Chem. </a:t>
            </a:r>
            <a:r>
              <a:rPr lang="de-DE" sz="1050" i="1" dirty="0" err="1" smtClean="0"/>
              <a:t>Soc</a:t>
            </a:r>
            <a:r>
              <a:rPr lang="de-DE" sz="1050" i="1" dirty="0" smtClean="0"/>
              <a:t>. </a:t>
            </a:r>
            <a:r>
              <a:rPr lang="de-DE" sz="1050" b="1" dirty="0" smtClean="0"/>
              <a:t>2005</a:t>
            </a:r>
            <a:r>
              <a:rPr lang="de-DE" sz="1050" dirty="0" smtClean="0"/>
              <a:t>, </a:t>
            </a:r>
            <a:r>
              <a:rPr lang="de-DE" sz="1050" i="1" dirty="0" smtClean="0"/>
              <a:t>17938</a:t>
            </a:r>
            <a:endParaRPr lang="en-US" sz="1050" i="1" dirty="0"/>
          </a:p>
        </p:txBody>
      </p:sp>
    </p:spTree>
    <p:extLst>
      <p:ext uri="{BB962C8B-B14F-4D97-AF65-F5344CB8AC3E}">
        <p14:creationId xmlns:p14="http://schemas.microsoft.com/office/powerpoint/2010/main" val="26000453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135" y="1340768"/>
            <a:ext cx="8193087" cy="524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59611" y="188640"/>
            <a:ext cx="92002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3200" dirty="0" smtClean="0"/>
              <a:t>Ring </a:t>
            </a:r>
            <a:r>
              <a:rPr lang="fr-CH" sz="3200" dirty="0" err="1" smtClean="0"/>
              <a:t>opening</a:t>
            </a:r>
            <a:r>
              <a:rPr lang="fr-CH" sz="3200" dirty="0" smtClean="0"/>
              <a:t> </a:t>
            </a:r>
            <a:r>
              <a:rPr lang="fr-CH" sz="3200" dirty="0" err="1" smtClean="0"/>
              <a:t>Desymmetrizations</a:t>
            </a:r>
            <a:r>
              <a:rPr lang="fr-CH" sz="3200" dirty="0" smtClean="0"/>
              <a:t>: </a:t>
            </a:r>
            <a:r>
              <a:rPr lang="fr-CH" sz="3200" dirty="0" err="1" smtClean="0"/>
              <a:t>Bridged</a:t>
            </a:r>
            <a:r>
              <a:rPr lang="fr-CH" sz="3200" dirty="0" smtClean="0"/>
              <a:t> compounds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316356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3418066"/>
              </p:ext>
            </p:extLst>
          </p:nvPr>
        </p:nvGraphicFramePr>
        <p:xfrm>
          <a:off x="2380907" y="2204864"/>
          <a:ext cx="3614738" cy="1065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8" name="CS ChemDraw Drawing" r:id="rId3" imgW="3614649" imgH="1064880" progId="ChemDraw.Document.6.0">
                  <p:embed/>
                </p:oleObj>
              </mc:Choice>
              <mc:Fallback>
                <p:oleObj name="CS ChemDraw Drawing" r:id="rId3" imgW="3614649" imgH="1064880" progId="ChemDraw.Document.6.0">
                  <p:embed/>
                  <p:pic>
                    <p:nvPicPr>
                      <p:cNvPr id="0" name="Obje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0907" y="2204864"/>
                        <a:ext cx="3614738" cy="1065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ZoneTexte 3"/>
          <p:cNvSpPr txBox="1"/>
          <p:nvPr/>
        </p:nvSpPr>
        <p:spPr>
          <a:xfrm>
            <a:off x="2956872" y="3567013"/>
            <a:ext cx="244233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smtClean="0"/>
              <a:t>With AgOTf, TBAI, TMEDA 80°C</a:t>
            </a:r>
          </a:p>
          <a:p>
            <a:pPr algn="ctr"/>
            <a:endParaRPr lang="en-US" sz="1400" smtClean="0"/>
          </a:p>
          <a:p>
            <a:pPr algn="ctr"/>
            <a:r>
              <a:rPr lang="en-US" sz="1400" smtClean="0"/>
              <a:t>Nu = Phenols &gt;92%, 93%ee</a:t>
            </a:r>
            <a:endParaRPr lang="en-US" sz="1400"/>
          </a:p>
        </p:txBody>
      </p:sp>
      <p:sp>
        <p:nvSpPr>
          <p:cNvPr id="5" name="ZoneTexte 4"/>
          <p:cNvSpPr txBox="1"/>
          <p:nvPr/>
        </p:nvSpPr>
        <p:spPr>
          <a:xfrm>
            <a:off x="6429273" y="2558901"/>
            <a:ext cx="187904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smtClean="0"/>
              <a:t>Yang, </a:t>
            </a:r>
            <a:r>
              <a:rPr lang="en-US" sz="1050" i="1" smtClean="0"/>
              <a:t>J. Org. Chem.</a:t>
            </a:r>
            <a:r>
              <a:rPr lang="en-US" sz="1050" smtClean="0"/>
              <a:t> </a:t>
            </a:r>
            <a:r>
              <a:rPr lang="en-US" sz="1050" b="1" smtClean="0"/>
              <a:t>2012,</a:t>
            </a:r>
            <a:r>
              <a:rPr lang="en-US" sz="1050" smtClean="0"/>
              <a:t> </a:t>
            </a:r>
            <a:r>
              <a:rPr lang="en-US" sz="1050" i="1" smtClean="0"/>
              <a:t>9756</a:t>
            </a:r>
            <a:endParaRPr lang="en-US" sz="1050" i="1"/>
          </a:p>
        </p:txBody>
      </p:sp>
      <p:sp>
        <p:nvSpPr>
          <p:cNvPr id="7" name="ZoneTexte 6"/>
          <p:cNvSpPr txBox="1"/>
          <p:nvPr/>
        </p:nvSpPr>
        <p:spPr>
          <a:xfrm>
            <a:off x="2194002" y="4761030"/>
            <a:ext cx="39680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Mechanistically hypothesized that </a:t>
            </a:r>
            <a:r>
              <a:rPr lang="en-US" sz="1400" dirty="0" err="1" smtClean="0"/>
              <a:t>Ir</a:t>
            </a:r>
            <a:r>
              <a:rPr lang="en-US" sz="1400" dirty="0" smtClean="0"/>
              <a:t> functions as Rh</a:t>
            </a:r>
            <a:endParaRPr lang="en-US" sz="1400" dirty="0"/>
          </a:p>
        </p:txBody>
      </p:sp>
      <p:sp>
        <p:nvSpPr>
          <p:cNvPr id="10" name="ZoneTexte 9"/>
          <p:cNvSpPr txBox="1"/>
          <p:nvPr/>
        </p:nvSpPr>
        <p:spPr>
          <a:xfrm>
            <a:off x="59611" y="188640"/>
            <a:ext cx="92002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Ring opening </a:t>
            </a:r>
            <a:r>
              <a:rPr lang="en-US" sz="3200" dirty="0" err="1" smtClean="0"/>
              <a:t>Desymmetrizations</a:t>
            </a:r>
            <a:r>
              <a:rPr lang="en-US" sz="3200" dirty="0" smtClean="0"/>
              <a:t>: Bridged compounds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799217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7452147"/>
              </p:ext>
            </p:extLst>
          </p:nvPr>
        </p:nvGraphicFramePr>
        <p:xfrm>
          <a:off x="899592" y="1214660"/>
          <a:ext cx="43053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66" name="CS ChemDraw Drawing" r:id="rId3" imgW="4304839" imgH="772200" progId="ChemDraw.Document.6.0">
                  <p:embed/>
                </p:oleObj>
              </mc:Choice>
              <mc:Fallback>
                <p:oleObj name="CS ChemDraw Drawing" r:id="rId3" imgW="4304839" imgH="77220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99592" y="1214660"/>
                        <a:ext cx="43053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052735"/>
            <a:ext cx="1624013" cy="109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5876166" y="6455948"/>
            <a:ext cx="197842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050" i="1" dirty="0" smtClean="0"/>
              <a:t>Zhou, Chem</a:t>
            </a:r>
            <a:r>
              <a:rPr lang="fi-FI" sz="1050" i="1" dirty="0"/>
              <a:t>. Asian J</a:t>
            </a:r>
            <a:r>
              <a:rPr lang="fi-FI" sz="1050" dirty="0"/>
              <a:t>. </a:t>
            </a:r>
            <a:r>
              <a:rPr lang="fi-FI" sz="1050" b="1" dirty="0" smtClean="0"/>
              <a:t>2008</a:t>
            </a:r>
            <a:r>
              <a:rPr lang="fi-FI" sz="1050" dirty="0" smtClean="0"/>
              <a:t>, </a:t>
            </a:r>
            <a:r>
              <a:rPr lang="fi-FI" sz="1050" i="1" dirty="0"/>
              <a:t>2105</a:t>
            </a:r>
            <a:endParaRPr lang="en-US" sz="1050" i="1" dirty="0"/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5180" y="2379397"/>
            <a:ext cx="3600400" cy="4040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Obje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8031289"/>
              </p:ext>
            </p:extLst>
          </p:nvPr>
        </p:nvGraphicFramePr>
        <p:xfrm>
          <a:off x="827584" y="3140968"/>
          <a:ext cx="4051300" cy="709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67" name="CS ChemDraw Drawing" r:id="rId7" imgW="4050643" imgH="709830" progId="ChemDraw.Document.6.0">
                  <p:embed/>
                </p:oleObj>
              </mc:Choice>
              <mc:Fallback>
                <p:oleObj name="CS ChemDraw Drawing" r:id="rId7" imgW="4050643" imgH="70983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27584" y="3140968"/>
                        <a:ext cx="4051300" cy="709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ZoneTexte 7"/>
          <p:cNvSpPr txBox="1"/>
          <p:nvPr/>
        </p:nvSpPr>
        <p:spPr>
          <a:xfrm>
            <a:off x="59611" y="188640"/>
            <a:ext cx="92002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Ring opening </a:t>
            </a:r>
            <a:r>
              <a:rPr lang="en-US" sz="3200" dirty="0" err="1" smtClean="0"/>
              <a:t>Desymmetrizations</a:t>
            </a:r>
            <a:r>
              <a:rPr lang="en-US" sz="3200" dirty="0" smtClean="0"/>
              <a:t>: Bridged compounds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1691680" y="4077012"/>
            <a:ext cx="185339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sz="1050" dirty="0"/>
              <a:t>Zhou </a:t>
            </a:r>
            <a:r>
              <a:rPr lang="nl-NL" sz="1050" i="1" dirty="0"/>
              <a:t>J. </a:t>
            </a:r>
            <a:r>
              <a:rPr lang="nl-NL" sz="1050" i="1" dirty="0" err="1"/>
              <a:t>Org</a:t>
            </a:r>
            <a:r>
              <a:rPr lang="nl-NL" sz="1050" i="1" dirty="0"/>
              <a:t>. </a:t>
            </a:r>
            <a:r>
              <a:rPr lang="nl-NL" sz="1050" i="1" dirty="0" err="1"/>
              <a:t>Chem</a:t>
            </a:r>
            <a:r>
              <a:rPr lang="nl-NL" sz="1050" dirty="0"/>
              <a:t>, </a:t>
            </a:r>
            <a:r>
              <a:rPr lang="nl-NL" sz="1050" b="1" i="1" dirty="0" smtClean="0"/>
              <a:t>2005</a:t>
            </a:r>
            <a:r>
              <a:rPr lang="nl-NL" sz="1050" i="1" dirty="0" smtClean="0"/>
              <a:t>, 3734</a:t>
            </a:r>
            <a:endParaRPr lang="en-US" sz="1050" i="1" dirty="0"/>
          </a:p>
        </p:txBody>
      </p:sp>
    </p:spTree>
    <p:extLst>
      <p:ext uri="{BB962C8B-B14F-4D97-AF65-F5344CB8AC3E}">
        <p14:creationId xmlns:p14="http://schemas.microsoft.com/office/powerpoint/2010/main" val="33738008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0842478"/>
              </p:ext>
            </p:extLst>
          </p:nvPr>
        </p:nvGraphicFramePr>
        <p:xfrm>
          <a:off x="668338" y="1284288"/>
          <a:ext cx="4894262" cy="1284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70" name="CS ChemDraw Drawing" r:id="rId3" imgW="4894539" imgH="1284390" progId="ChemDraw.Document.6.0">
                  <p:embed/>
                </p:oleObj>
              </mc:Choice>
              <mc:Fallback>
                <p:oleObj name="CS ChemDraw Drawing" r:id="rId3" imgW="4894539" imgH="128439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68338" y="1284288"/>
                        <a:ext cx="4894262" cy="1284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5868144" y="1697896"/>
            <a:ext cx="23810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200" dirty="0" err="1" smtClean="0"/>
              <a:t>Seebach</a:t>
            </a:r>
            <a:r>
              <a:rPr lang="fr-CH" sz="1200" dirty="0" smtClean="0"/>
              <a:t>, </a:t>
            </a:r>
            <a:r>
              <a:rPr lang="fr-CH" sz="1200" i="1" dirty="0" smtClean="0"/>
              <a:t>J. </a:t>
            </a:r>
            <a:r>
              <a:rPr lang="fr-CH" sz="1200" i="1" dirty="0" err="1" smtClean="0"/>
              <a:t>Org</a:t>
            </a:r>
            <a:r>
              <a:rPr lang="fr-CH" sz="1200" i="1" dirty="0" smtClean="0"/>
              <a:t>. </a:t>
            </a:r>
            <a:r>
              <a:rPr lang="fr-CH" sz="1200" i="1" dirty="0" err="1" smtClean="0"/>
              <a:t>Chem</a:t>
            </a:r>
            <a:r>
              <a:rPr lang="fr-CH" sz="1200" i="1" dirty="0" smtClean="0"/>
              <a:t>.</a:t>
            </a:r>
            <a:r>
              <a:rPr lang="fr-CH" sz="1200" dirty="0" smtClean="0"/>
              <a:t>, </a:t>
            </a:r>
            <a:r>
              <a:rPr lang="fr-CH" sz="1200" b="1" dirty="0" smtClean="0"/>
              <a:t>1998,</a:t>
            </a:r>
            <a:r>
              <a:rPr lang="fr-CH" sz="1200" dirty="0" smtClean="0"/>
              <a:t> </a:t>
            </a:r>
            <a:r>
              <a:rPr lang="fr-CH" sz="1200" i="1" dirty="0" smtClean="0"/>
              <a:t>1190</a:t>
            </a:r>
            <a:endParaRPr lang="en-US" sz="1200" i="1" dirty="0"/>
          </a:p>
        </p:txBody>
      </p:sp>
      <p:sp>
        <p:nvSpPr>
          <p:cNvPr id="11" name="ZoneTexte 10"/>
          <p:cNvSpPr txBox="1"/>
          <p:nvPr/>
        </p:nvSpPr>
        <p:spPr>
          <a:xfrm>
            <a:off x="1043608" y="189273"/>
            <a:ext cx="77454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Ring opening </a:t>
            </a:r>
            <a:r>
              <a:rPr lang="en-US" sz="3200" dirty="0" err="1" smtClean="0"/>
              <a:t>Desymmetrizations</a:t>
            </a:r>
            <a:r>
              <a:rPr lang="en-US" sz="3200" dirty="0" smtClean="0"/>
              <a:t>: </a:t>
            </a:r>
            <a:r>
              <a:rPr lang="en-US" sz="3200" dirty="0" err="1" smtClean="0"/>
              <a:t>Anyhdrides</a:t>
            </a:r>
            <a:endParaRPr lang="en-US" sz="3200" dirty="0"/>
          </a:p>
        </p:txBody>
      </p:sp>
      <p:graphicFrame>
        <p:nvGraphicFramePr>
          <p:cNvPr id="12" name="Obje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6452549"/>
              </p:ext>
            </p:extLst>
          </p:nvPr>
        </p:nvGraphicFramePr>
        <p:xfrm>
          <a:off x="1934080" y="4221088"/>
          <a:ext cx="4894263" cy="127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71" name="CS ChemDraw Drawing" r:id="rId5" imgW="4894539" imgH="1269270" progId="ChemDraw.Document.6.0">
                  <p:embed/>
                </p:oleObj>
              </mc:Choice>
              <mc:Fallback>
                <p:oleObj name="CS ChemDraw Drawing" r:id="rId5" imgW="4894539" imgH="1269270" progId="ChemDraw.Document.6.0">
                  <p:embed/>
                  <p:pic>
                    <p:nvPicPr>
                      <p:cNvPr id="0" name="Obje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4080" y="4221088"/>
                        <a:ext cx="4894263" cy="127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ZoneTexte 15"/>
          <p:cNvSpPr txBox="1"/>
          <p:nvPr/>
        </p:nvSpPr>
        <p:spPr>
          <a:xfrm>
            <a:off x="4139952" y="908720"/>
            <a:ext cx="9995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400" dirty="0" smtClean="0"/>
              <a:t>First report</a:t>
            </a:r>
            <a:endParaRPr lang="en-US" sz="1400" dirty="0"/>
          </a:p>
        </p:txBody>
      </p:sp>
      <p:sp>
        <p:nvSpPr>
          <p:cNvPr id="17" name="ZoneTexte 16"/>
          <p:cNvSpPr txBox="1"/>
          <p:nvPr/>
        </p:nvSpPr>
        <p:spPr>
          <a:xfrm>
            <a:off x="3411329" y="3789040"/>
            <a:ext cx="34563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dirty="0" smtClean="0"/>
              <a:t>Most </a:t>
            </a:r>
            <a:r>
              <a:rPr lang="fr-CH" sz="1400" dirty="0" err="1" smtClean="0"/>
              <a:t>popular</a:t>
            </a:r>
            <a:r>
              <a:rPr lang="fr-CH" sz="1400" dirty="0" smtClean="0"/>
              <a:t> </a:t>
            </a:r>
            <a:r>
              <a:rPr lang="fr-CH" sz="1400" dirty="0" err="1" smtClean="0"/>
              <a:t>method</a:t>
            </a:r>
            <a:endParaRPr lang="en-US" sz="1400" dirty="0"/>
          </a:p>
        </p:txBody>
      </p:sp>
      <p:sp>
        <p:nvSpPr>
          <p:cNvPr id="18" name="ZoneTexte 17"/>
          <p:cNvSpPr txBox="1"/>
          <p:nvPr/>
        </p:nvSpPr>
        <p:spPr>
          <a:xfrm>
            <a:off x="5565817" y="3864563"/>
            <a:ext cx="282641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050" dirty="0" err="1" smtClean="0"/>
              <a:t>See</a:t>
            </a:r>
            <a:r>
              <a:rPr lang="fr-CH" sz="1050" dirty="0" smtClean="0"/>
              <a:t> </a:t>
            </a:r>
            <a:r>
              <a:rPr lang="fr-CH" sz="1050" dirty="0"/>
              <a:t>Diaz de </a:t>
            </a:r>
            <a:r>
              <a:rPr lang="fr-CH" sz="1050" dirty="0" err="1" smtClean="0"/>
              <a:t>Villegas</a:t>
            </a:r>
            <a:r>
              <a:rPr lang="fr-CH" sz="1050" dirty="0" smtClean="0"/>
              <a:t>, </a:t>
            </a:r>
            <a:r>
              <a:rPr lang="fr-CH" sz="1050" dirty="0" err="1" smtClean="0"/>
              <a:t>C</a:t>
            </a:r>
            <a:r>
              <a:rPr lang="fr-CH" sz="1050" i="1" dirty="0" err="1" smtClean="0"/>
              <a:t>hem</a:t>
            </a:r>
            <a:r>
              <a:rPr lang="fr-CH" sz="1050" i="1" dirty="0"/>
              <a:t>. Soc. </a:t>
            </a:r>
            <a:r>
              <a:rPr lang="fr-CH" sz="1050" i="1" dirty="0" err="1"/>
              <a:t>Rev</a:t>
            </a:r>
            <a:r>
              <a:rPr lang="fr-CH" sz="1050" i="1" dirty="0"/>
              <a:t>. </a:t>
            </a:r>
            <a:r>
              <a:rPr lang="fr-CH" sz="1050" b="1" dirty="0"/>
              <a:t>2011,</a:t>
            </a:r>
            <a:r>
              <a:rPr lang="fr-CH" sz="1050" dirty="0"/>
              <a:t> </a:t>
            </a:r>
            <a:r>
              <a:rPr lang="fr-CH" sz="1050" dirty="0" smtClean="0"/>
              <a:t>5564</a:t>
            </a:r>
            <a:endParaRPr lang="en-US" sz="1050" dirty="0"/>
          </a:p>
        </p:txBody>
      </p:sp>
      <p:sp>
        <p:nvSpPr>
          <p:cNvPr id="22" name="ZoneTexte 21"/>
          <p:cNvSpPr txBox="1"/>
          <p:nvPr/>
        </p:nvSpPr>
        <p:spPr>
          <a:xfrm>
            <a:off x="3203848" y="5766320"/>
            <a:ext cx="22292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400" dirty="0" err="1" smtClean="0"/>
              <a:t>Chinchona</a:t>
            </a:r>
            <a:r>
              <a:rPr lang="fr-CH" sz="1400" dirty="0" smtClean="0"/>
              <a:t> </a:t>
            </a:r>
            <a:r>
              <a:rPr lang="fr-CH" sz="1400" dirty="0" err="1" smtClean="0"/>
              <a:t>alkaloid</a:t>
            </a:r>
            <a:r>
              <a:rPr lang="fr-CH" sz="1400" dirty="0" smtClean="0"/>
              <a:t> </a:t>
            </a:r>
            <a:r>
              <a:rPr lang="fr-CH" sz="1400" dirty="0" err="1" smtClean="0"/>
              <a:t>catalysts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6064136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1161254"/>
              </p:ext>
            </p:extLst>
          </p:nvPr>
        </p:nvGraphicFramePr>
        <p:xfrm>
          <a:off x="1691680" y="4509120"/>
          <a:ext cx="1636713" cy="1458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7" name="CS ChemDraw Drawing" r:id="rId3" imgW="1636465" imgH="1459620" progId="ChemDraw.Document.6.0">
                  <p:embed/>
                </p:oleObj>
              </mc:Choice>
              <mc:Fallback>
                <p:oleObj name="CS ChemDraw Drawing" r:id="rId3" imgW="1636465" imgH="1459620" progId="ChemDraw.Document.6.0">
                  <p:embed/>
                  <p:pic>
                    <p:nvPicPr>
                      <p:cNvPr id="0" name="Obje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1680" y="4509120"/>
                        <a:ext cx="1636713" cy="1458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0010933"/>
              </p:ext>
            </p:extLst>
          </p:nvPr>
        </p:nvGraphicFramePr>
        <p:xfrm>
          <a:off x="6156176" y="4437112"/>
          <a:ext cx="1676400" cy="191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8" name="CS ChemDraw Drawing" r:id="rId5" imgW="1675905" imgH="1910790" progId="ChemDraw.Document.6.0">
                  <p:embed/>
                </p:oleObj>
              </mc:Choice>
              <mc:Fallback>
                <p:oleObj name="CS ChemDraw Drawing" r:id="rId5" imgW="1675905" imgH="1910790" progId="ChemDraw.Document.6.0">
                  <p:embed/>
                  <p:pic>
                    <p:nvPicPr>
                      <p:cNvPr id="0" name="Obje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6176" y="4437112"/>
                        <a:ext cx="1676400" cy="1911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7984537"/>
              </p:ext>
            </p:extLst>
          </p:nvPr>
        </p:nvGraphicFramePr>
        <p:xfrm>
          <a:off x="539552" y="1772816"/>
          <a:ext cx="2978150" cy="202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9" name="CS ChemDraw Drawing" r:id="rId7" imgW="2977405" imgH="2026350" progId="ChemDraw.Document.6.0">
                  <p:embed/>
                </p:oleObj>
              </mc:Choice>
              <mc:Fallback>
                <p:oleObj name="CS ChemDraw Drawing" r:id="rId7" imgW="2977405" imgH="2026350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1772816"/>
                        <a:ext cx="2978150" cy="202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4151634"/>
              </p:ext>
            </p:extLst>
          </p:nvPr>
        </p:nvGraphicFramePr>
        <p:xfrm>
          <a:off x="3635896" y="1844824"/>
          <a:ext cx="2830513" cy="1995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0" name="CS ChemDraw Drawing" r:id="rId9" imgW="2831263" imgH="1996110" progId="ChemDraw.Document.6.0">
                  <p:embed/>
                </p:oleObj>
              </mc:Choice>
              <mc:Fallback>
                <p:oleObj name="CS ChemDraw Drawing" r:id="rId9" imgW="2831263" imgH="1996110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896" y="1844824"/>
                        <a:ext cx="2830513" cy="1995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045489"/>
              </p:ext>
            </p:extLst>
          </p:nvPr>
        </p:nvGraphicFramePr>
        <p:xfrm>
          <a:off x="6871021" y="1700808"/>
          <a:ext cx="1663700" cy="208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1" name="CS ChemDraw Drawing" r:id="rId11" imgW="1663749" imgH="2087370" progId="ChemDraw.Document.6.0">
                  <p:embed/>
                </p:oleObj>
              </mc:Choice>
              <mc:Fallback>
                <p:oleObj name="CS ChemDraw Drawing" r:id="rId11" imgW="1663749" imgH="2087370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1021" y="1700808"/>
                        <a:ext cx="1663700" cy="2087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ZoneTexte 10"/>
          <p:cNvSpPr txBox="1"/>
          <p:nvPr/>
        </p:nvSpPr>
        <p:spPr>
          <a:xfrm>
            <a:off x="7927784" y="2365938"/>
            <a:ext cx="67518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050" dirty="0" smtClean="0"/>
              <a:t>List 2010</a:t>
            </a:r>
            <a:endParaRPr lang="en-US" sz="1050" dirty="0"/>
          </a:p>
        </p:txBody>
      </p:sp>
      <p:sp>
        <p:nvSpPr>
          <p:cNvPr id="12" name="ZoneTexte 11"/>
          <p:cNvSpPr txBox="1"/>
          <p:nvPr/>
        </p:nvSpPr>
        <p:spPr>
          <a:xfrm>
            <a:off x="4938865" y="2437946"/>
            <a:ext cx="77617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050" dirty="0" smtClean="0"/>
              <a:t>Deng 2000</a:t>
            </a:r>
            <a:endParaRPr lang="en-US" sz="1050" dirty="0"/>
          </a:p>
        </p:txBody>
      </p:sp>
      <p:sp>
        <p:nvSpPr>
          <p:cNvPr id="13" name="ZoneTexte 12"/>
          <p:cNvSpPr txBox="1"/>
          <p:nvPr/>
        </p:nvSpPr>
        <p:spPr>
          <a:xfrm>
            <a:off x="6300192" y="4082710"/>
            <a:ext cx="11416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200" dirty="0" smtClean="0"/>
              <a:t>Mode of action</a:t>
            </a:r>
            <a:endParaRPr lang="en-US" sz="1200" dirty="0"/>
          </a:p>
        </p:txBody>
      </p:sp>
      <p:sp>
        <p:nvSpPr>
          <p:cNvPr id="14" name="ZoneTexte 13"/>
          <p:cNvSpPr txBox="1"/>
          <p:nvPr/>
        </p:nvSpPr>
        <p:spPr>
          <a:xfrm>
            <a:off x="1043608" y="189273"/>
            <a:ext cx="77454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Ring opening </a:t>
            </a:r>
            <a:r>
              <a:rPr lang="en-US" sz="3200" dirty="0" err="1" smtClean="0"/>
              <a:t>Desymmetrizations</a:t>
            </a:r>
            <a:r>
              <a:rPr lang="en-US" sz="3200" dirty="0" smtClean="0"/>
              <a:t>: </a:t>
            </a:r>
            <a:r>
              <a:rPr lang="en-US" sz="3200" dirty="0" err="1" smtClean="0"/>
              <a:t>Anyhdrides</a:t>
            </a:r>
            <a:endParaRPr lang="en-US" sz="3200" dirty="0"/>
          </a:p>
        </p:txBody>
      </p:sp>
      <p:sp>
        <p:nvSpPr>
          <p:cNvPr id="15" name="ZoneTexte 14"/>
          <p:cNvSpPr txBox="1"/>
          <p:nvPr/>
        </p:nvSpPr>
        <p:spPr>
          <a:xfrm>
            <a:off x="2123728" y="6026804"/>
            <a:ext cx="8386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200" dirty="0" smtClean="0"/>
              <a:t>Song 2009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549048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2767852"/>
              </p:ext>
            </p:extLst>
          </p:nvPr>
        </p:nvGraphicFramePr>
        <p:xfrm>
          <a:off x="3259778" y="1196752"/>
          <a:ext cx="3313113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86" name="CS ChemDraw Drawing" r:id="rId3" imgW="3312910" imgH="874530" progId="ChemDraw.Document.6.0">
                  <p:embed/>
                </p:oleObj>
              </mc:Choice>
              <mc:Fallback>
                <p:oleObj name="CS ChemDraw Drawing" r:id="rId3" imgW="3312910" imgH="87453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59778" y="1196752"/>
                        <a:ext cx="3313113" cy="874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ZoneTexte 3"/>
          <p:cNvSpPr txBox="1"/>
          <p:nvPr/>
        </p:nvSpPr>
        <p:spPr>
          <a:xfrm>
            <a:off x="1583329" y="2949030"/>
            <a:ext cx="25587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200" dirty="0" smtClean="0"/>
              <a:t>Ni(COD)</a:t>
            </a:r>
            <a:r>
              <a:rPr lang="fr-CH" sz="1200" baseline="-25000" dirty="0" smtClean="0"/>
              <a:t>2</a:t>
            </a:r>
            <a:r>
              <a:rPr lang="fr-CH" sz="1200" dirty="0" smtClean="0"/>
              <a:t>, i-Pr-POX </a:t>
            </a:r>
            <a:r>
              <a:rPr lang="fr-CH" sz="1200" dirty="0"/>
              <a:t>Et</a:t>
            </a:r>
            <a:r>
              <a:rPr lang="fr-CH" sz="1200" baseline="-25000" dirty="0"/>
              <a:t>2</a:t>
            </a:r>
            <a:r>
              <a:rPr lang="fr-CH" sz="1200" dirty="0"/>
              <a:t>Zn 85%, 79% </a:t>
            </a:r>
            <a:r>
              <a:rPr lang="fr-CH" sz="1200" dirty="0" err="1" smtClean="0"/>
              <a:t>ee</a:t>
            </a:r>
            <a:endParaRPr lang="en-US" sz="1200" dirty="0"/>
          </a:p>
        </p:txBody>
      </p:sp>
      <p:sp>
        <p:nvSpPr>
          <p:cNvPr id="5" name="Rectangle 4"/>
          <p:cNvSpPr/>
          <p:nvPr/>
        </p:nvSpPr>
        <p:spPr>
          <a:xfrm>
            <a:off x="5971897" y="2949029"/>
            <a:ext cx="241566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 smtClean="0"/>
              <a:t>Rovis</a:t>
            </a:r>
            <a:r>
              <a:rPr lang="en-US" sz="1200" dirty="0" smtClean="0"/>
              <a:t>, </a:t>
            </a:r>
            <a:r>
              <a:rPr lang="en-US" sz="1200" i="1" dirty="0" smtClean="0"/>
              <a:t>J. Am. Chem. </a:t>
            </a:r>
            <a:r>
              <a:rPr lang="en-US" sz="1200" i="1" dirty="0" err="1" smtClean="0"/>
              <a:t>Soc</a:t>
            </a:r>
            <a:r>
              <a:rPr lang="en-US" sz="1200" dirty="0" smtClean="0"/>
              <a:t>, </a:t>
            </a:r>
            <a:r>
              <a:rPr lang="en-US" sz="1200" b="1" dirty="0" smtClean="0"/>
              <a:t>2002</a:t>
            </a:r>
            <a:r>
              <a:rPr lang="en-US" sz="1200" dirty="0" smtClean="0"/>
              <a:t>, </a:t>
            </a:r>
            <a:r>
              <a:rPr lang="en-US" sz="1200" i="1" dirty="0" smtClean="0"/>
              <a:t>174</a:t>
            </a:r>
            <a:r>
              <a:rPr lang="en-US" sz="1200" dirty="0" smtClean="0"/>
              <a:t>.</a:t>
            </a:r>
            <a:endParaRPr lang="en-US" sz="1200" dirty="0"/>
          </a:p>
        </p:txBody>
      </p:sp>
      <p:sp>
        <p:nvSpPr>
          <p:cNvPr id="6" name="Rectangle 5"/>
          <p:cNvSpPr/>
          <p:nvPr/>
        </p:nvSpPr>
        <p:spPr>
          <a:xfrm>
            <a:off x="1012436" y="3350784"/>
            <a:ext cx="382399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/>
              <a:t>Pd</a:t>
            </a:r>
            <a:r>
              <a:rPr lang="en-US" sz="1200" dirty="0"/>
              <a:t>(</a:t>
            </a:r>
            <a:r>
              <a:rPr lang="en-US" sz="1200" dirty="0" err="1"/>
              <a:t>OAc</a:t>
            </a:r>
            <a:r>
              <a:rPr lang="en-US" sz="1200" dirty="0"/>
              <a:t>)</a:t>
            </a:r>
            <a:r>
              <a:rPr lang="en-US" sz="1200" baseline="-25000" dirty="0"/>
              <a:t>2</a:t>
            </a:r>
            <a:r>
              <a:rPr lang="en-US" sz="1200" dirty="0"/>
              <a:t> (5 </a:t>
            </a:r>
            <a:r>
              <a:rPr lang="en-US" sz="1200" dirty="0" err="1"/>
              <a:t>mol</a:t>
            </a:r>
            <a:r>
              <a:rPr lang="en-US" sz="1200" dirty="0"/>
              <a:t>%),  JOSIPHOS, Ph</a:t>
            </a:r>
            <a:r>
              <a:rPr lang="en-US" sz="1200" baseline="-25000" dirty="0"/>
              <a:t>2</a:t>
            </a:r>
            <a:r>
              <a:rPr lang="en-US" sz="1200" dirty="0"/>
              <a:t>Zn 61-83%, 89-97% </a:t>
            </a:r>
            <a:r>
              <a:rPr lang="en-US" sz="1200" dirty="0" err="1" smtClean="0"/>
              <a:t>ee</a:t>
            </a:r>
            <a:r>
              <a:rPr lang="en-US" sz="1200" dirty="0" smtClean="0"/>
              <a:t> </a:t>
            </a:r>
            <a:endParaRPr lang="en-US" sz="1200" dirty="0"/>
          </a:p>
        </p:txBody>
      </p:sp>
      <p:sp>
        <p:nvSpPr>
          <p:cNvPr id="7" name="Rectangle 6"/>
          <p:cNvSpPr/>
          <p:nvPr/>
        </p:nvSpPr>
        <p:spPr>
          <a:xfrm>
            <a:off x="5917396" y="3347716"/>
            <a:ext cx="252466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/>
              <a:t>Rovis</a:t>
            </a:r>
            <a:r>
              <a:rPr lang="en-US" sz="1200" dirty="0"/>
              <a:t>, </a:t>
            </a:r>
            <a:r>
              <a:rPr lang="en-US" sz="1200" i="1" dirty="0"/>
              <a:t>J. Am. Chem. </a:t>
            </a:r>
            <a:r>
              <a:rPr lang="en-US" sz="1200" i="1" dirty="0" err="1" smtClean="0"/>
              <a:t>Soc</a:t>
            </a:r>
            <a:r>
              <a:rPr lang="en-US" sz="1200" i="1" dirty="0" smtClean="0"/>
              <a:t>,</a:t>
            </a:r>
            <a:r>
              <a:rPr lang="en-US" sz="1200" dirty="0" smtClean="0"/>
              <a:t> </a:t>
            </a:r>
            <a:r>
              <a:rPr lang="en-US" sz="1200" b="1" dirty="0"/>
              <a:t>2004</a:t>
            </a:r>
            <a:r>
              <a:rPr lang="en-US" sz="1200" dirty="0"/>
              <a:t>, </a:t>
            </a:r>
            <a:r>
              <a:rPr lang="en-US" sz="1200" i="1" dirty="0"/>
              <a:t>10248</a:t>
            </a:r>
            <a:r>
              <a:rPr lang="en-US" sz="1200" dirty="0"/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342436" y="3895490"/>
            <a:ext cx="504056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Rh(COD)</a:t>
            </a:r>
            <a:r>
              <a:rPr lang="en-US" sz="1200" baseline="-25000" dirty="0"/>
              <a:t>2</a:t>
            </a:r>
            <a:r>
              <a:rPr lang="en-US" sz="1200" dirty="0"/>
              <a:t>Cl</a:t>
            </a:r>
            <a:r>
              <a:rPr lang="en-US" sz="1200" baseline="-25000" dirty="0"/>
              <a:t>2</a:t>
            </a:r>
            <a:r>
              <a:rPr lang="en-US" sz="1200" dirty="0"/>
              <a:t> (4 </a:t>
            </a:r>
            <a:r>
              <a:rPr lang="en-US" sz="1200" dirty="0" err="1"/>
              <a:t>mol</a:t>
            </a:r>
            <a:r>
              <a:rPr lang="en-US" sz="1200" dirty="0"/>
              <a:t>%),  Taddol-PNMe</a:t>
            </a:r>
            <a:r>
              <a:rPr lang="en-US" sz="1200" baseline="-25000" dirty="0"/>
              <a:t>2</a:t>
            </a:r>
            <a:r>
              <a:rPr lang="en-US" sz="1200" dirty="0"/>
              <a:t>, </a:t>
            </a:r>
            <a:r>
              <a:rPr lang="en-US" sz="1200" dirty="0" smtClean="0"/>
              <a:t>Li-Aryl</a:t>
            </a:r>
            <a:r>
              <a:rPr lang="en-US" sz="1200" dirty="0"/>
              <a:t>, </a:t>
            </a:r>
            <a:r>
              <a:rPr lang="en-US" sz="1200" dirty="0" smtClean="0"/>
              <a:t>Zn(</a:t>
            </a:r>
            <a:r>
              <a:rPr lang="en-US" sz="1200" dirty="0" err="1" smtClean="0"/>
              <a:t>OTf</a:t>
            </a:r>
            <a:r>
              <a:rPr lang="en-US" sz="1200" dirty="0"/>
              <a:t>)</a:t>
            </a:r>
            <a:r>
              <a:rPr lang="en-US" sz="1200" baseline="-25000" dirty="0"/>
              <a:t>2</a:t>
            </a:r>
            <a:r>
              <a:rPr lang="en-US" sz="1200" dirty="0"/>
              <a:t> 56-88%%, 76-88% </a:t>
            </a:r>
            <a:r>
              <a:rPr lang="en-US" sz="1200" dirty="0" err="1" smtClean="0"/>
              <a:t>ee</a:t>
            </a:r>
            <a:endParaRPr lang="en-US" sz="1200" dirty="0"/>
          </a:p>
        </p:txBody>
      </p:sp>
      <p:sp>
        <p:nvSpPr>
          <p:cNvPr id="9" name="Rectangle 8"/>
          <p:cNvSpPr/>
          <p:nvPr/>
        </p:nvSpPr>
        <p:spPr>
          <a:xfrm>
            <a:off x="5922039" y="3895491"/>
            <a:ext cx="275889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/>
              <a:t>Rovis</a:t>
            </a:r>
            <a:r>
              <a:rPr lang="en-US" sz="1200" dirty="0"/>
              <a:t>, </a:t>
            </a:r>
            <a:r>
              <a:rPr lang="en-US" sz="1200" dirty="0" err="1" smtClean="0"/>
              <a:t>Angew</a:t>
            </a:r>
            <a:r>
              <a:rPr lang="en-US" sz="1200" dirty="0" smtClean="0"/>
              <a:t>. Chem. Int. Ed, </a:t>
            </a:r>
            <a:r>
              <a:rPr lang="en-US" sz="1200" b="1" dirty="0"/>
              <a:t>2007</a:t>
            </a:r>
            <a:r>
              <a:rPr lang="en-US" sz="1200" dirty="0"/>
              <a:t>, </a:t>
            </a:r>
            <a:r>
              <a:rPr lang="en-US" sz="1200" i="1" dirty="0"/>
              <a:t>4514</a:t>
            </a:r>
            <a:r>
              <a:rPr lang="en-US" sz="1200" dirty="0"/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642268" y="4442628"/>
            <a:ext cx="426296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Rh(COD)</a:t>
            </a:r>
            <a:r>
              <a:rPr lang="en-US" sz="1200" baseline="-25000" dirty="0"/>
              <a:t>2</a:t>
            </a:r>
            <a:r>
              <a:rPr lang="en-US" sz="1200" dirty="0"/>
              <a:t>Cl</a:t>
            </a:r>
            <a:r>
              <a:rPr lang="en-US" sz="1200" baseline="-25000" dirty="0"/>
              <a:t>2</a:t>
            </a:r>
            <a:r>
              <a:rPr lang="en-US" sz="1200" dirty="0"/>
              <a:t> (5 </a:t>
            </a:r>
            <a:r>
              <a:rPr lang="en-US" sz="1200" dirty="0" err="1"/>
              <a:t>mol</a:t>
            </a:r>
            <a:r>
              <a:rPr lang="en-US" sz="1200" dirty="0"/>
              <a:t>%),  </a:t>
            </a:r>
            <a:r>
              <a:rPr lang="en-US" sz="1200" dirty="0" smtClean="0"/>
              <a:t>t-Bu-POX</a:t>
            </a:r>
            <a:r>
              <a:rPr lang="en-US" sz="1200" dirty="0"/>
              <a:t>, (Alkyl)</a:t>
            </a:r>
            <a:r>
              <a:rPr lang="en-US" sz="1200" baseline="-25000" dirty="0"/>
              <a:t>2</a:t>
            </a:r>
            <a:r>
              <a:rPr lang="en-US" sz="1200" dirty="0"/>
              <a:t>Zn  62-87%%, 88-95% </a:t>
            </a:r>
            <a:r>
              <a:rPr lang="en-US" sz="1200" dirty="0" err="1"/>
              <a:t>ee</a:t>
            </a:r>
            <a:endParaRPr lang="en-US" sz="1200" dirty="0"/>
          </a:p>
        </p:txBody>
      </p:sp>
      <p:sp>
        <p:nvSpPr>
          <p:cNvPr id="11" name="Rectangle 10"/>
          <p:cNvSpPr/>
          <p:nvPr/>
        </p:nvSpPr>
        <p:spPr>
          <a:xfrm>
            <a:off x="5995942" y="4438160"/>
            <a:ext cx="244611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/>
              <a:t>Rovis</a:t>
            </a:r>
            <a:r>
              <a:rPr lang="en-US" sz="1200" dirty="0"/>
              <a:t>, </a:t>
            </a:r>
            <a:r>
              <a:rPr lang="en-US" sz="1200" i="1" dirty="0"/>
              <a:t>J. Am. Chem. </a:t>
            </a:r>
            <a:r>
              <a:rPr lang="en-US" sz="1200" i="1" dirty="0" err="1" smtClean="0"/>
              <a:t>Soc</a:t>
            </a:r>
            <a:r>
              <a:rPr lang="en-US" sz="1200" i="1" dirty="0" smtClean="0"/>
              <a:t>,</a:t>
            </a:r>
            <a:r>
              <a:rPr lang="en-US" sz="1200" dirty="0" smtClean="0"/>
              <a:t> </a:t>
            </a:r>
            <a:r>
              <a:rPr lang="en-US" sz="1200" b="1" dirty="0"/>
              <a:t>2007</a:t>
            </a:r>
            <a:r>
              <a:rPr lang="en-US" sz="1200" dirty="0"/>
              <a:t>, </a:t>
            </a:r>
            <a:r>
              <a:rPr lang="en-US" sz="1200" i="1" dirty="0"/>
              <a:t>9302</a:t>
            </a:r>
            <a:r>
              <a:rPr lang="en-US" sz="1200" dirty="0"/>
              <a:t>.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1043608" y="189273"/>
            <a:ext cx="77454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Ring opening </a:t>
            </a:r>
            <a:r>
              <a:rPr lang="en-US" sz="3200" dirty="0" err="1" smtClean="0"/>
              <a:t>Desymmetrizations</a:t>
            </a:r>
            <a:r>
              <a:rPr lang="en-US" sz="3200" dirty="0" smtClean="0"/>
              <a:t>: </a:t>
            </a:r>
            <a:r>
              <a:rPr lang="en-US" sz="3200" dirty="0" err="1" smtClean="0"/>
              <a:t>Anyhdrides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060084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484784"/>
            <a:ext cx="4797475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1043608" y="189273"/>
            <a:ext cx="77454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Ring opening </a:t>
            </a:r>
            <a:r>
              <a:rPr lang="en-US" sz="3200" dirty="0" err="1" smtClean="0"/>
              <a:t>Desymmetrizations</a:t>
            </a:r>
            <a:r>
              <a:rPr lang="en-US" sz="3200" dirty="0" smtClean="0"/>
              <a:t>: </a:t>
            </a:r>
            <a:r>
              <a:rPr lang="en-US" sz="3200" dirty="0" err="1" smtClean="0"/>
              <a:t>Anyhdrides</a:t>
            </a:r>
            <a:endParaRPr lang="en-US" sz="3200" dirty="0"/>
          </a:p>
        </p:txBody>
      </p:sp>
      <p:sp>
        <p:nvSpPr>
          <p:cNvPr id="4" name="ZoneTexte 3"/>
          <p:cNvSpPr txBox="1"/>
          <p:nvPr/>
        </p:nvSpPr>
        <p:spPr>
          <a:xfrm>
            <a:off x="2987824" y="5367699"/>
            <a:ext cx="30806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200" dirty="0" err="1" smtClean="0"/>
              <a:t>Summerized</a:t>
            </a:r>
            <a:r>
              <a:rPr lang="fr-CH" sz="1200" dirty="0" smtClean="0"/>
              <a:t>: </a:t>
            </a:r>
            <a:r>
              <a:rPr lang="fr-CH" sz="1200" dirty="0" err="1" smtClean="0"/>
              <a:t>Rovis</a:t>
            </a:r>
            <a:r>
              <a:rPr lang="fr-CH" sz="1200" dirty="0" smtClean="0"/>
              <a:t>, </a:t>
            </a:r>
            <a:r>
              <a:rPr lang="fr-CH" sz="1200" i="1" dirty="0" err="1" smtClean="0"/>
              <a:t>Acc</a:t>
            </a:r>
            <a:r>
              <a:rPr lang="fr-CH" sz="1200" i="1" dirty="0" smtClean="0"/>
              <a:t>. </a:t>
            </a:r>
            <a:r>
              <a:rPr lang="fr-CH" sz="1200" i="1" dirty="0" err="1" smtClean="0"/>
              <a:t>Chem</a:t>
            </a:r>
            <a:r>
              <a:rPr lang="fr-CH" sz="1200" i="1" dirty="0" smtClean="0"/>
              <a:t>. </a:t>
            </a:r>
            <a:r>
              <a:rPr lang="fr-CH" sz="1200" i="1" dirty="0" err="1" smtClean="0"/>
              <a:t>res</a:t>
            </a:r>
            <a:r>
              <a:rPr lang="fr-CH" sz="1200" i="1" dirty="0" smtClean="0"/>
              <a:t>.,</a:t>
            </a:r>
            <a:r>
              <a:rPr lang="fr-CH" sz="1200" dirty="0" smtClean="0"/>
              <a:t> </a:t>
            </a:r>
            <a:r>
              <a:rPr lang="fr-CH" sz="1200" b="1" dirty="0" smtClean="0"/>
              <a:t>2008,</a:t>
            </a:r>
            <a:r>
              <a:rPr lang="fr-CH" sz="1200" dirty="0" smtClean="0"/>
              <a:t> </a:t>
            </a:r>
            <a:r>
              <a:rPr lang="fr-CH" sz="1200" i="1" dirty="0" smtClean="0"/>
              <a:t>327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21233001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347864" y="2420888"/>
            <a:ext cx="28328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r-CH" sz="54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The end?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159106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3433136" y="1340768"/>
            <a:ext cx="2864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u="sng" smtClean="0"/>
              <a:t>Superior to kinetic resolution</a:t>
            </a:r>
            <a:endParaRPr lang="en-US" i="1" u="sng"/>
          </a:p>
        </p:txBody>
      </p:sp>
      <p:grpSp>
        <p:nvGrpSpPr>
          <p:cNvPr id="18" name="Groupe 17"/>
          <p:cNvGrpSpPr/>
          <p:nvPr/>
        </p:nvGrpSpPr>
        <p:grpSpPr>
          <a:xfrm>
            <a:off x="2126964" y="2132856"/>
            <a:ext cx="5476398" cy="1443491"/>
            <a:chOff x="2141968" y="1684728"/>
            <a:chExt cx="5476398" cy="1443491"/>
          </a:xfrm>
        </p:grpSpPr>
        <p:graphicFrame>
          <p:nvGraphicFramePr>
            <p:cNvPr id="10" name="Obje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80161933"/>
                </p:ext>
              </p:extLst>
            </p:nvPr>
          </p:nvGraphicFramePr>
          <p:xfrm>
            <a:off x="2141968" y="2132856"/>
            <a:ext cx="2944813" cy="9953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410" name="CS ChemDraw Drawing" r:id="rId3" imgW="2944179" imgH="994680" progId="ChemDraw.Document.6.0">
                    <p:embed/>
                  </p:oleObj>
                </mc:Choice>
                <mc:Fallback>
                  <p:oleObj name="CS ChemDraw Drawing" r:id="rId3" imgW="2944179" imgH="994680" progId="ChemDraw.Document.6.0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2141968" y="2132856"/>
                          <a:ext cx="2944813" cy="99536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" name="ZoneTexte 11"/>
            <p:cNvSpPr txBox="1"/>
            <p:nvPr/>
          </p:nvSpPr>
          <p:spPr>
            <a:xfrm>
              <a:off x="2757954" y="1684728"/>
              <a:ext cx="18971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/>
                <a:t>Desymmetrisation</a:t>
              </a:r>
              <a:endParaRPr lang="en-US"/>
            </a:p>
          </p:txBody>
        </p:sp>
        <p:sp>
          <p:nvSpPr>
            <p:cNvPr id="14" name="ZoneTexte 13"/>
            <p:cNvSpPr txBox="1"/>
            <p:nvPr/>
          </p:nvSpPr>
          <p:spPr>
            <a:xfrm>
              <a:off x="5524267" y="2420888"/>
              <a:ext cx="209409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smtClean="0"/>
                <a:t>In theory may have 100% yield</a:t>
              </a:r>
              <a:endParaRPr lang="en-US" sz="1200"/>
            </a:p>
          </p:txBody>
        </p:sp>
      </p:grpSp>
      <p:grpSp>
        <p:nvGrpSpPr>
          <p:cNvPr id="17" name="Groupe 16"/>
          <p:cNvGrpSpPr/>
          <p:nvPr/>
        </p:nvGrpSpPr>
        <p:grpSpPr>
          <a:xfrm>
            <a:off x="2168588" y="4232809"/>
            <a:ext cx="5326219" cy="1436703"/>
            <a:chOff x="2144342" y="3995772"/>
            <a:chExt cx="5326219" cy="1436703"/>
          </a:xfrm>
        </p:grpSpPr>
        <p:graphicFrame>
          <p:nvGraphicFramePr>
            <p:cNvPr id="11" name="Obje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63253933"/>
                </p:ext>
              </p:extLst>
            </p:nvPr>
          </p:nvGraphicFramePr>
          <p:xfrm>
            <a:off x="2144342" y="4437112"/>
            <a:ext cx="2944813" cy="9953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411" name="CS ChemDraw Drawing" r:id="rId5" imgW="2945530" imgH="994950" progId="ChemDraw.Document.6.0">
                    <p:embed/>
                  </p:oleObj>
                </mc:Choice>
                <mc:Fallback>
                  <p:oleObj name="CS ChemDraw Drawing" r:id="rId5" imgW="2945530" imgH="994950" progId="ChemDraw.Document.6.0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2144342" y="4437112"/>
                          <a:ext cx="2944813" cy="99536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" name="ZoneTexte 12"/>
            <p:cNvSpPr txBox="1"/>
            <p:nvPr/>
          </p:nvSpPr>
          <p:spPr>
            <a:xfrm>
              <a:off x="2701015" y="3995772"/>
              <a:ext cx="18267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/>
                <a:t>Kinetic resolution</a:t>
              </a:r>
              <a:endParaRPr lang="en-US"/>
            </a:p>
          </p:txBody>
        </p:sp>
        <p:sp>
          <p:nvSpPr>
            <p:cNvPr id="15" name="ZoneTexte 14"/>
            <p:cNvSpPr txBox="1"/>
            <p:nvPr/>
          </p:nvSpPr>
          <p:spPr>
            <a:xfrm>
              <a:off x="5455009" y="4533184"/>
              <a:ext cx="201555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In theory may have 50% yield</a:t>
              </a:r>
              <a:endParaRPr lang="en-US" sz="1200" dirty="0"/>
            </a:p>
          </p:txBody>
        </p:sp>
      </p:grpSp>
      <p:sp>
        <p:nvSpPr>
          <p:cNvPr id="16" name="ZoneTexte 15"/>
          <p:cNvSpPr txBox="1"/>
          <p:nvPr/>
        </p:nvSpPr>
        <p:spPr>
          <a:xfrm>
            <a:off x="4113544" y="332656"/>
            <a:ext cx="15662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smtClean="0"/>
              <a:t>Concept</a:t>
            </a:r>
            <a:endParaRPr lang="en-US" sz="3200" i="1"/>
          </a:p>
        </p:txBody>
      </p:sp>
      <p:sp>
        <p:nvSpPr>
          <p:cNvPr id="19" name="ZoneTexte 18"/>
          <p:cNvSpPr txBox="1"/>
          <p:nvPr/>
        </p:nvSpPr>
        <p:spPr>
          <a:xfrm>
            <a:off x="5331306" y="5229200"/>
            <a:ext cx="2449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May be higher if starting compound </a:t>
            </a:r>
          </a:p>
          <a:p>
            <a:pPr algn="ctr"/>
            <a:r>
              <a:rPr lang="en-US" sz="1200" dirty="0" smtClean="0"/>
              <a:t>can </a:t>
            </a:r>
            <a:r>
              <a:rPr lang="en-US" sz="1200" dirty="0" err="1" smtClean="0"/>
              <a:t>racemise</a:t>
            </a:r>
            <a:r>
              <a:rPr lang="en-US" sz="1200" dirty="0" smtClean="0"/>
              <a:t> during the process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012727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2" name="Groupe 1031"/>
          <p:cNvGrpSpPr/>
          <p:nvPr/>
        </p:nvGrpSpPr>
        <p:grpSpPr>
          <a:xfrm>
            <a:off x="918299" y="1030491"/>
            <a:ext cx="7242338" cy="2676783"/>
            <a:chOff x="939811" y="1030491"/>
            <a:chExt cx="7242338" cy="2676783"/>
          </a:xfrm>
        </p:grpSpPr>
        <p:sp>
          <p:nvSpPr>
            <p:cNvPr id="10" name="ZoneTexte 9"/>
            <p:cNvSpPr txBox="1"/>
            <p:nvPr/>
          </p:nvSpPr>
          <p:spPr>
            <a:xfrm>
              <a:off x="4370090" y="1030491"/>
              <a:ext cx="873188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000" i="1" u="sng" smtClean="0">
                  <a:solidFill>
                    <a:srgbClr val="1508B8"/>
                  </a:solidFill>
                </a:rPr>
                <a:t>What?</a:t>
              </a:r>
              <a:endParaRPr lang="en-US" sz="2000" i="1" u="sng">
                <a:solidFill>
                  <a:srgbClr val="1508B8"/>
                </a:solidFill>
              </a:endParaRPr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1626318" y="1685255"/>
              <a:ext cx="12404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/>
                <a:t>Anhydrides</a:t>
              </a:r>
              <a:endParaRPr lang="en-US"/>
            </a:p>
          </p:txBody>
        </p:sp>
        <p:sp>
          <p:nvSpPr>
            <p:cNvPr id="14" name="ZoneTexte 13"/>
            <p:cNvSpPr txBox="1"/>
            <p:nvPr/>
          </p:nvSpPr>
          <p:spPr>
            <a:xfrm>
              <a:off x="4186364" y="1668287"/>
              <a:ext cx="10153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/>
                <a:t>Epoxides</a:t>
              </a:r>
              <a:endParaRPr lang="en-US"/>
            </a:p>
          </p:txBody>
        </p:sp>
        <p:sp>
          <p:nvSpPr>
            <p:cNvPr id="18" name="ZoneTexte 17"/>
            <p:cNvSpPr txBox="1"/>
            <p:nvPr/>
          </p:nvSpPr>
          <p:spPr>
            <a:xfrm>
              <a:off x="6456515" y="1666949"/>
              <a:ext cx="10070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/>
                <a:t>Aziridine</a:t>
              </a:r>
              <a:endParaRPr lang="en-US"/>
            </a:p>
          </p:txBody>
        </p:sp>
        <p:sp>
          <p:nvSpPr>
            <p:cNvPr id="20" name="ZoneTexte 19"/>
            <p:cNvSpPr txBox="1"/>
            <p:nvPr/>
          </p:nvSpPr>
          <p:spPr>
            <a:xfrm>
              <a:off x="4386842" y="2916496"/>
              <a:ext cx="6447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/>
                <a:t>Diols</a:t>
              </a:r>
              <a:endParaRPr lang="en-US"/>
            </a:p>
          </p:txBody>
        </p:sp>
        <p:sp>
          <p:nvSpPr>
            <p:cNvPr id="21" name="ZoneTexte 20"/>
            <p:cNvSpPr txBox="1"/>
            <p:nvPr/>
          </p:nvSpPr>
          <p:spPr>
            <a:xfrm>
              <a:off x="1835222" y="2890458"/>
              <a:ext cx="8226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/>
                <a:t>Dienes</a:t>
              </a:r>
              <a:endParaRPr lang="en-US"/>
            </a:p>
          </p:txBody>
        </p:sp>
        <p:sp>
          <p:nvSpPr>
            <p:cNvPr id="22" name="ZoneTexte 21"/>
            <p:cNvSpPr txBox="1"/>
            <p:nvPr/>
          </p:nvSpPr>
          <p:spPr>
            <a:xfrm>
              <a:off x="6490788" y="2943349"/>
              <a:ext cx="9384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/>
                <a:t>Ketones</a:t>
              </a:r>
              <a:endParaRPr lang="en-US"/>
            </a:p>
          </p:txBody>
        </p:sp>
        <p:sp>
          <p:nvSpPr>
            <p:cNvPr id="23" name="ZoneTexte 22"/>
            <p:cNvSpPr txBox="1"/>
            <p:nvPr/>
          </p:nvSpPr>
          <p:spPr>
            <a:xfrm>
              <a:off x="5485965" y="2277262"/>
              <a:ext cx="7743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/>
                <a:t>Ethers</a:t>
              </a:r>
              <a:endParaRPr lang="en-US"/>
            </a:p>
          </p:txBody>
        </p:sp>
        <p:sp>
          <p:nvSpPr>
            <p:cNvPr id="25" name="ZoneTexte 24"/>
            <p:cNvSpPr txBox="1"/>
            <p:nvPr/>
          </p:nvSpPr>
          <p:spPr>
            <a:xfrm>
              <a:off x="3189049" y="2277262"/>
              <a:ext cx="6238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/>
                <a:t>Enes</a:t>
              </a:r>
              <a:endParaRPr lang="en-US"/>
            </a:p>
          </p:txBody>
        </p:sp>
        <p:sp>
          <p:nvSpPr>
            <p:cNvPr id="1030" name="Rectangle 1029"/>
            <p:cNvSpPr/>
            <p:nvPr/>
          </p:nvSpPr>
          <p:spPr>
            <a:xfrm>
              <a:off x="939811" y="1433796"/>
              <a:ext cx="7242338" cy="2273478"/>
            </a:xfrm>
            <a:prstGeom prst="rect">
              <a:avLst/>
            </a:prstGeom>
            <a:noFill/>
            <a:ln w="38100" cmpd="tri">
              <a:solidFill>
                <a:srgbClr val="1508B8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1508B8"/>
                </a:solidFill>
              </a:endParaRPr>
            </a:p>
          </p:txBody>
        </p:sp>
      </p:grpSp>
      <p:grpSp>
        <p:nvGrpSpPr>
          <p:cNvPr id="1033" name="Groupe 1032"/>
          <p:cNvGrpSpPr/>
          <p:nvPr/>
        </p:nvGrpSpPr>
        <p:grpSpPr>
          <a:xfrm>
            <a:off x="918299" y="3805009"/>
            <a:ext cx="7242338" cy="2664296"/>
            <a:chOff x="896787" y="3805009"/>
            <a:chExt cx="7242338" cy="2664296"/>
          </a:xfrm>
        </p:grpSpPr>
        <p:sp>
          <p:nvSpPr>
            <p:cNvPr id="7" name="ZoneTexte 6"/>
            <p:cNvSpPr txBox="1"/>
            <p:nvPr/>
          </p:nvSpPr>
          <p:spPr>
            <a:xfrm>
              <a:off x="3849114" y="3805009"/>
              <a:ext cx="139416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u="sng" smtClean="0">
                  <a:solidFill>
                    <a:srgbClr val="00B050"/>
                  </a:solidFill>
                </a:rPr>
                <a:t>With what?</a:t>
              </a:r>
              <a:endParaRPr lang="en-US" sz="2000" i="1" u="sng">
                <a:solidFill>
                  <a:srgbClr val="00B050"/>
                </a:solidFill>
              </a:endParaRPr>
            </a:p>
          </p:txBody>
        </p:sp>
        <p:sp>
          <p:nvSpPr>
            <p:cNvPr id="27" name="ZoneTexte 26"/>
            <p:cNvSpPr txBox="1"/>
            <p:nvPr/>
          </p:nvSpPr>
          <p:spPr>
            <a:xfrm>
              <a:off x="5001562" y="5117935"/>
              <a:ext cx="10914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/>
                <a:t>alkylation</a:t>
              </a:r>
              <a:endParaRPr lang="en-US"/>
            </a:p>
          </p:txBody>
        </p:sp>
        <p:sp>
          <p:nvSpPr>
            <p:cNvPr id="28" name="ZoneTexte 27"/>
            <p:cNvSpPr txBox="1"/>
            <p:nvPr/>
          </p:nvSpPr>
          <p:spPr>
            <a:xfrm>
              <a:off x="3812938" y="4445560"/>
              <a:ext cx="15007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/>
                <a:t>Ring openings</a:t>
              </a:r>
              <a:endParaRPr lang="en-US"/>
            </a:p>
          </p:txBody>
        </p:sp>
        <p:sp>
          <p:nvSpPr>
            <p:cNvPr id="29" name="ZoneTexte 28"/>
            <p:cNvSpPr txBox="1"/>
            <p:nvPr/>
          </p:nvSpPr>
          <p:spPr>
            <a:xfrm>
              <a:off x="2832444" y="5152546"/>
              <a:ext cx="13370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/>
                <a:t>methathesis</a:t>
              </a:r>
              <a:endParaRPr lang="en-US"/>
            </a:p>
          </p:txBody>
        </p:sp>
        <p:sp>
          <p:nvSpPr>
            <p:cNvPr id="30" name="ZoneTexte 29"/>
            <p:cNvSpPr txBox="1"/>
            <p:nvPr/>
          </p:nvSpPr>
          <p:spPr>
            <a:xfrm>
              <a:off x="5547288" y="5817923"/>
              <a:ext cx="24442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/>
                <a:t>Asymetic deprotonation</a:t>
              </a:r>
              <a:endParaRPr lang="en-US"/>
            </a:p>
          </p:txBody>
        </p:sp>
        <p:sp>
          <p:nvSpPr>
            <p:cNvPr id="31" name="ZoneTexte 30"/>
            <p:cNvSpPr txBox="1"/>
            <p:nvPr/>
          </p:nvSpPr>
          <p:spPr>
            <a:xfrm>
              <a:off x="3919715" y="5826728"/>
              <a:ext cx="11964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/>
                <a:t>oxydations</a:t>
              </a:r>
              <a:endParaRPr lang="en-US"/>
            </a:p>
          </p:txBody>
        </p:sp>
        <p:sp>
          <p:nvSpPr>
            <p:cNvPr id="1024" name="ZoneTexte 1023"/>
            <p:cNvSpPr txBox="1"/>
            <p:nvPr/>
          </p:nvSpPr>
          <p:spPr>
            <a:xfrm>
              <a:off x="1394751" y="5817923"/>
              <a:ext cx="11819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/>
                <a:t>reductions</a:t>
              </a:r>
              <a:endParaRPr lang="en-US"/>
            </a:p>
          </p:txBody>
        </p:sp>
        <p:sp>
          <p:nvSpPr>
            <p:cNvPr id="1025" name="Rectangle 1024"/>
            <p:cNvSpPr/>
            <p:nvPr/>
          </p:nvSpPr>
          <p:spPr>
            <a:xfrm>
              <a:off x="1465476" y="4412997"/>
              <a:ext cx="111120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mtClean="0"/>
                <a:t>hydrolysis</a:t>
              </a:r>
              <a:endParaRPr lang="en-US"/>
            </a:p>
          </p:txBody>
        </p:sp>
        <p:sp>
          <p:nvSpPr>
            <p:cNvPr id="1027" name="ZoneTexte 1026"/>
            <p:cNvSpPr txBox="1"/>
            <p:nvPr/>
          </p:nvSpPr>
          <p:spPr>
            <a:xfrm>
              <a:off x="5775083" y="4445560"/>
              <a:ext cx="19757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/>
                <a:t>transesterifications</a:t>
              </a:r>
              <a:endParaRPr lang="en-US"/>
            </a:p>
          </p:txBody>
        </p:sp>
        <p:sp>
          <p:nvSpPr>
            <p:cNvPr id="1031" name="Rectangle 1030"/>
            <p:cNvSpPr/>
            <p:nvPr/>
          </p:nvSpPr>
          <p:spPr>
            <a:xfrm>
              <a:off x="896787" y="4205119"/>
              <a:ext cx="7242338" cy="2264186"/>
            </a:xfrm>
            <a:prstGeom prst="rect">
              <a:avLst/>
            </a:prstGeom>
            <a:noFill/>
            <a:ln w="38100" cmpd="tri">
              <a:solidFill>
                <a:srgbClr val="00B05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ZoneTexte 39"/>
          <p:cNvSpPr txBox="1"/>
          <p:nvPr/>
        </p:nvSpPr>
        <p:spPr>
          <a:xfrm>
            <a:off x="4207225" y="332656"/>
            <a:ext cx="11558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smtClean="0"/>
              <a:t>Scope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5715255" y="3753278"/>
            <a:ext cx="277191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Willis </a:t>
            </a:r>
            <a:r>
              <a:rPr lang="en-US" sz="1050" i="1" dirty="0" smtClean="0"/>
              <a:t>J. Chem. Soc., Perkin Trans 1</a:t>
            </a:r>
            <a:r>
              <a:rPr lang="en-US" sz="1050" dirty="0" smtClean="0"/>
              <a:t>, </a:t>
            </a:r>
            <a:r>
              <a:rPr lang="en-US" sz="1050" b="1" dirty="0" smtClean="0"/>
              <a:t>1999</a:t>
            </a:r>
            <a:r>
              <a:rPr lang="en-US" sz="1050" dirty="0" smtClean="0"/>
              <a:t>, </a:t>
            </a:r>
            <a:r>
              <a:rPr lang="en-US" sz="1050" i="1" dirty="0" smtClean="0"/>
              <a:t>1765</a:t>
            </a:r>
            <a:r>
              <a:rPr lang="en-US" sz="1050" dirty="0" smtClean="0"/>
              <a:t> </a:t>
            </a:r>
            <a:endParaRPr lang="en-US" sz="1050" dirty="0"/>
          </a:p>
        </p:txBody>
      </p:sp>
      <p:sp>
        <p:nvSpPr>
          <p:cNvPr id="3" name="ZoneTexte 2"/>
          <p:cNvSpPr txBox="1"/>
          <p:nvPr/>
        </p:nvSpPr>
        <p:spPr>
          <a:xfrm>
            <a:off x="4535921" y="6476824"/>
            <a:ext cx="413643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i="1" dirty="0" smtClean="0"/>
              <a:t>New frontiers in Asymmetric catalysis,</a:t>
            </a:r>
            <a:r>
              <a:rPr lang="en-US" sz="1050" dirty="0" smtClean="0"/>
              <a:t> </a:t>
            </a:r>
            <a:r>
              <a:rPr lang="en-US" sz="1050" dirty="0" smtClean="0"/>
              <a:t>W</a:t>
            </a:r>
            <a:r>
              <a:rPr lang="en-US" sz="1050" dirty="0" smtClean="0"/>
              <a:t>iley</a:t>
            </a:r>
            <a:r>
              <a:rPr lang="en-US" sz="1050" dirty="0"/>
              <a:t>, </a:t>
            </a:r>
            <a:r>
              <a:rPr lang="en-US" sz="1050" b="1" dirty="0" smtClean="0"/>
              <a:t>2007</a:t>
            </a:r>
            <a:r>
              <a:rPr lang="en-US" sz="1050" dirty="0" smtClean="0"/>
              <a:t>,</a:t>
            </a:r>
            <a:r>
              <a:rPr lang="en-US" sz="1050" b="1" dirty="0" smtClean="0"/>
              <a:t> </a:t>
            </a:r>
            <a:r>
              <a:rPr lang="en-US" sz="1050" dirty="0" smtClean="0"/>
              <a:t>edited </a:t>
            </a:r>
            <a:r>
              <a:rPr lang="en-US" sz="1050" dirty="0" err="1" smtClean="0"/>
              <a:t>Leutens</a:t>
            </a:r>
            <a:r>
              <a:rPr lang="en-US" sz="1050" dirty="0" smtClean="0"/>
              <a:t> chapter 10 by </a:t>
            </a:r>
            <a:r>
              <a:rPr lang="en-US" sz="1050" dirty="0" err="1" smtClean="0"/>
              <a:t>Rovis</a:t>
            </a:r>
            <a:r>
              <a:rPr lang="en-US" sz="1050" dirty="0" smtClean="0"/>
              <a:t> (on server)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3427327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723850" y="476672"/>
            <a:ext cx="16207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smtClean="0"/>
              <a:t>Enzymes</a:t>
            </a:r>
            <a:endParaRPr lang="en-US" sz="3200" i="1"/>
          </a:p>
        </p:txBody>
      </p:sp>
      <p:sp>
        <p:nvSpPr>
          <p:cNvPr id="2" name="ZoneTexte 1"/>
          <p:cNvSpPr txBox="1"/>
          <p:nvPr/>
        </p:nvSpPr>
        <p:spPr>
          <a:xfrm>
            <a:off x="1748392" y="1124744"/>
            <a:ext cx="53126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/>
              <a:t>Traditionally </a:t>
            </a:r>
            <a:r>
              <a:rPr lang="en-US" i="1" smtClean="0"/>
              <a:t>«feared» by chemists despite being often highly selective</a:t>
            </a:r>
            <a:endParaRPr lang="en-US" i="1"/>
          </a:p>
        </p:txBody>
      </p:sp>
      <p:sp>
        <p:nvSpPr>
          <p:cNvPr id="3" name="ZoneTexte 2"/>
          <p:cNvSpPr txBox="1"/>
          <p:nvPr/>
        </p:nvSpPr>
        <p:spPr>
          <a:xfrm>
            <a:off x="3870544" y="2196367"/>
            <a:ext cx="5400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 Sensitive to contamination</a:t>
            </a:r>
          </a:p>
          <a:p>
            <a:r>
              <a:rPr lang="en-US" dirty="0" smtClean="0"/>
              <a:t>- Work in water</a:t>
            </a:r>
          </a:p>
          <a:p>
            <a:r>
              <a:rPr lang="en-US" dirty="0" smtClean="0"/>
              <a:t>- Require bio-knowledge to handle</a:t>
            </a:r>
          </a:p>
          <a:p>
            <a:r>
              <a:rPr lang="en-US" dirty="0" smtClean="0"/>
              <a:t>- Optimized by controlled </a:t>
            </a:r>
            <a:r>
              <a:rPr lang="en-US" dirty="0" err="1" smtClean="0"/>
              <a:t>mutagenis</a:t>
            </a:r>
            <a:endParaRPr lang="en-US" dirty="0" smtClean="0"/>
          </a:p>
          <a:p>
            <a:r>
              <a:rPr lang="en-US" dirty="0" smtClean="0"/>
              <a:t>- Requires specific equipment</a:t>
            </a: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659166"/>
            <a:ext cx="2181767" cy="2875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7873" y="5157192"/>
            <a:ext cx="2896295" cy="149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ZoneTexte 10"/>
          <p:cNvSpPr txBox="1"/>
          <p:nvPr/>
        </p:nvSpPr>
        <p:spPr>
          <a:xfrm>
            <a:off x="1386408" y="4725144"/>
            <a:ext cx="6264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Modern advances made them </a:t>
            </a:r>
            <a:r>
              <a:rPr lang="en-US" i="1" dirty="0" smtClean="0"/>
              <a:t>«chemist-friendly»</a:t>
            </a:r>
            <a:endParaRPr lang="en-US" i="1" dirty="0"/>
          </a:p>
        </p:txBody>
      </p:sp>
      <p:sp>
        <p:nvSpPr>
          <p:cNvPr id="8" name="ZoneTexte 7"/>
          <p:cNvSpPr txBox="1"/>
          <p:nvPr/>
        </p:nvSpPr>
        <p:spPr>
          <a:xfrm>
            <a:off x="6948264" y="6520875"/>
            <a:ext cx="210826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/>
              <a:t>Gotor, </a:t>
            </a:r>
            <a:r>
              <a:rPr lang="en-US" sz="1100" i="1"/>
              <a:t>Chem. Rev. </a:t>
            </a:r>
            <a:r>
              <a:rPr lang="en-US" sz="1100" b="1"/>
              <a:t>2005</a:t>
            </a:r>
            <a:r>
              <a:rPr lang="en-US" sz="1100"/>
              <a:t>, </a:t>
            </a:r>
            <a:r>
              <a:rPr lang="en-US" sz="1100" i="1"/>
              <a:t>105</a:t>
            </a:r>
            <a:r>
              <a:rPr lang="en-US" sz="1100"/>
              <a:t>, 313</a:t>
            </a:r>
          </a:p>
        </p:txBody>
      </p:sp>
    </p:spTree>
    <p:extLst>
      <p:ext uri="{BB962C8B-B14F-4D97-AF65-F5344CB8AC3E}">
        <p14:creationId xmlns:p14="http://schemas.microsoft.com/office/powerpoint/2010/main" val="710576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2961739" y="3707727"/>
            <a:ext cx="3342325" cy="369332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i="1" dirty="0" smtClean="0"/>
              <a:t>Classical </a:t>
            </a:r>
            <a:r>
              <a:rPr lang="en-US" i="1" dirty="0" err="1" smtClean="0"/>
              <a:t>optimisation</a:t>
            </a:r>
            <a:r>
              <a:rPr lang="en-US" i="1" dirty="0" smtClean="0"/>
              <a:t> possibilities</a:t>
            </a:r>
          </a:p>
        </p:txBody>
      </p:sp>
      <p:sp>
        <p:nvSpPr>
          <p:cNvPr id="7" name="Rectangle 6"/>
          <p:cNvSpPr/>
          <p:nvPr/>
        </p:nvSpPr>
        <p:spPr>
          <a:xfrm>
            <a:off x="1934579" y="1084094"/>
            <a:ext cx="5400600" cy="369332"/>
          </a:xfrm>
          <a:prstGeom prst="rect">
            <a:avLst/>
          </a:prstGeom>
          <a:ln w="254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i="1" smtClean="0"/>
              <a:t>Commercial sources for broader substrate scope</a:t>
            </a:r>
            <a:endParaRPr lang="en-US" i="1"/>
          </a:p>
        </p:txBody>
      </p:sp>
      <p:sp>
        <p:nvSpPr>
          <p:cNvPr id="8" name="ZoneTexte 7"/>
          <p:cNvSpPr txBox="1"/>
          <p:nvPr/>
        </p:nvSpPr>
        <p:spPr>
          <a:xfrm>
            <a:off x="3824497" y="456955"/>
            <a:ext cx="16207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smtClean="0"/>
              <a:t>Enzymes</a:t>
            </a:r>
            <a:endParaRPr lang="en-US" sz="3200" i="1" dirty="0"/>
          </a:p>
        </p:txBody>
      </p:sp>
      <p:sp>
        <p:nvSpPr>
          <p:cNvPr id="9" name="ZoneTexte 8"/>
          <p:cNvSpPr txBox="1"/>
          <p:nvPr/>
        </p:nvSpPr>
        <p:spPr>
          <a:xfrm>
            <a:off x="5756993" y="1790605"/>
            <a:ext cx="210826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/>
              <a:t>Gotor, </a:t>
            </a:r>
            <a:r>
              <a:rPr lang="en-US" sz="1100" i="1"/>
              <a:t>Chem. Rev. </a:t>
            </a:r>
            <a:r>
              <a:rPr lang="en-US" sz="1100" b="1"/>
              <a:t>2005</a:t>
            </a:r>
            <a:r>
              <a:rPr lang="en-US" sz="1100"/>
              <a:t>, </a:t>
            </a:r>
            <a:r>
              <a:rPr lang="en-US" sz="1100" i="1"/>
              <a:t>105</a:t>
            </a:r>
            <a:r>
              <a:rPr lang="en-US" sz="1100"/>
              <a:t>, 313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1210171" y="1767522"/>
            <a:ext cx="45468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i="1" u="sng" smtClean="0"/>
              <a:t>Most enzymes from review are availible from sigma-aldritch</a:t>
            </a:r>
            <a:endParaRPr lang="en-US" sz="1400" i="1" u="sng"/>
          </a:p>
        </p:txBody>
      </p:sp>
      <p:sp>
        <p:nvSpPr>
          <p:cNvPr id="11" name="Rectangle 10"/>
          <p:cNvSpPr/>
          <p:nvPr/>
        </p:nvSpPr>
        <p:spPr>
          <a:xfrm>
            <a:off x="1904673" y="2309392"/>
            <a:ext cx="5598368" cy="369332"/>
          </a:xfrm>
          <a:prstGeom prst="rect">
            <a:avLst/>
          </a:prstGeom>
          <a:ln w="254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i="1" smtClean="0"/>
              <a:t>Basic prediciton rules through models and empiricla rules</a:t>
            </a:r>
            <a:endParaRPr lang="en-US" i="1"/>
          </a:p>
        </p:txBody>
      </p:sp>
      <p:sp>
        <p:nvSpPr>
          <p:cNvPr id="12" name="Rectangle 11"/>
          <p:cNvSpPr/>
          <p:nvPr/>
        </p:nvSpPr>
        <p:spPr>
          <a:xfrm>
            <a:off x="316888" y="4640830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100" smtClean="0"/>
              <a:t>Carrea, G.; Riva, S. </a:t>
            </a:r>
            <a:r>
              <a:rPr lang="en-US" sz="1100" i="1" smtClean="0"/>
              <a:t>Angew. Chem. Int Ed. </a:t>
            </a:r>
            <a:r>
              <a:rPr lang="en-US" sz="1100" b="1" smtClean="0"/>
              <a:t>2000,</a:t>
            </a:r>
            <a:r>
              <a:rPr lang="en-US" sz="1100" smtClean="0"/>
              <a:t> </a:t>
            </a:r>
            <a:r>
              <a:rPr lang="en-US" sz="1100" i="1" smtClean="0"/>
              <a:t>39</a:t>
            </a:r>
            <a:r>
              <a:rPr lang="en-US" sz="1100" smtClean="0"/>
              <a:t>, 2226-2254</a:t>
            </a:r>
            <a:endParaRPr lang="en-US" sz="1100"/>
          </a:p>
        </p:txBody>
      </p:sp>
      <p:sp>
        <p:nvSpPr>
          <p:cNvPr id="14" name="Rectangle 13"/>
          <p:cNvSpPr/>
          <p:nvPr/>
        </p:nvSpPr>
        <p:spPr>
          <a:xfrm>
            <a:off x="1210171" y="3177969"/>
            <a:ext cx="684941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smtClean="0"/>
              <a:t>Weissfloch, A. N. E.; Rappaport, A. T.; Cuccia, L. A. </a:t>
            </a:r>
            <a:r>
              <a:rPr lang="en-US" sz="1100" i="1" smtClean="0"/>
              <a:t>J. Org. Chem </a:t>
            </a:r>
            <a:r>
              <a:rPr lang="en-US" sz="1100" b="1" smtClean="0"/>
              <a:t>1991,</a:t>
            </a:r>
            <a:r>
              <a:rPr lang="en-US" sz="1100" smtClean="0"/>
              <a:t> </a:t>
            </a:r>
            <a:r>
              <a:rPr lang="en-US" sz="1100" i="1" smtClean="0"/>
              <a:t>56</a:t>
            </a:r>
            <a:r>
              <a:rPr lang="en-US" sz="1100" smtClean="0"/>
              <a:t>, 2656-2665.</a:t>
            </a:r>
            <a:endParaRPr lang="en-US" sz="1100"/>
          </a:p>
        </p:txBody>
      </p:sp>
      <p:sp>
        <p:nvSpPr>
          <p:cNvPr id="15" name="Rectangle 14"/>
          <p:cNvSpPr/>
          <p:nvPr/>
        </p:nvSpPr>
        <p:spPr>
          <a:xfrm>
            <a:off x="368220" y="5741304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100" dirty="0" err="1"/>
              <a:t>Baudequin</a:t>
            </a:r>
            <a:r>
              <a:rPr lang="en-US" sz="1100" dirty="0"/>
              <a:t>, C.; </a:t>
            </a:r>
            <a:r>
              <a:rPr lang="en-US" sz="1100" dirty="0" err="1"/>
              <a:t>Baudoux</a:t>
            </a:r>
            <a:r>
              <a:rPr lang="en-US" sz="1100" dirty="0"/>
              <a:t>, J.; </a:t>
            </a:r>
            <a:r>
              <a:rPr lang="en-US" sz="1100" dirty="0" err="1"/>
              <a:t>Levillain</a:t>
            </a:r>
            <a:r>
              <a:rPr lang="en-US" sz="1100" dirty="0"/>
              <a:t>, J.; </a:t>
            </a:r>
            <a:r>
              <a:rPr lang="en-US" sz="1100" dirty="0" err="1"/>
              <a:t>Cahard</a:t>
            </a:r>
            <a:r>
              <a:rPr lang="en-US" sz="1100" dirty="0"/>
              <a:t>, D.; </a:t>
            </a:r>
            <a:r>
              <a:rPr lang="en-US" sz="1100" dirty="0" err="1"/>
              <a:t>Gaumont</a:t>
            </a:r>
            <a:r>
              <a:rPr lang="en-US" sz="1100" dirty="0"/>
              <a:t>, A.-C.; </a:t>
            </a:r>
            <a:r>
              <a:rPr lang="en-US" sz="1100" dirty="0" err="1"/>
              <a:t>Plaquevent</a:t>
            </a:r>
            <a:r>
              <a:rPr lang="en-US" sz="1100" dirty="0"/>
              <a:t>, J.-C. </a:t>
            </a:r>
            <a:r>
              <a:rPr lang="en-US" sz="1100" i="1" dirty="0"/>
              <a:t>Tetrahedron: Asymmetry </a:t>
            </a:r>
            <a:r>
              <a:rPr lang="en-US" sz="1100" b="1" dirty="0"/>
              <a:t>2003,</a:t>
            </a:r>
            <a:r>
              <a:rPr lang="en-US" sz="1100" dirty="0"/>
              <a:t> </a:t>
            </a:r>
            <a:r>
              <a:rPr lang="en-US" sz="1100" i="1" dirty="0"/>
              <a:t>14</a:t>
            </a:r>
            <a:r>
              <a:rPr lang="en-US" sz="1100" dirty="0"/>
              <a:t>, 3081-3093.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1990879" y="2900970"/>
            <a:ext cx="53168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i="1" u="sng" smtClean="0"/>
              <a:t>3D models availibe rcsb.PDB; following simple substituant size analysis</a:t>
            </a:r>
            <a:endParaRPr lang="en-US" sz="1400" i="1" u="sng"/>
          </a:p>
        </p:txBody>
      </p:sp>
      <p:sp>
        <p:nvSpPr>
          <p:cNvPr id="17" name="ZoneTexte 16"/>
          <p:cNvSpPr txBox="1"/>
          <p:nvPr/>
        </p:nvSpPr>
        <p:spPr>
          <a:xfrm>
            <a:off x="1542144" y="4341410"/>
            <a:ext cx="19252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u="sng" dirty="0" smtClean="0"/>
              <a:t>Organic media methods</a:t>
            </a:r>
            <a:endParaRPr lang="en-US" sz="1400" i="1" u="sng" dirty="0"/>
          </a:p>
        </p:txBody>
      </p:sp>
      <p:sp>
        <p:nvSpPr>
          <p:cNvPr id="19" name="ZoneTexte 18"/>
          <p:cNvSpPr txBox="1"/>
          <p:nvPr/>
        </p:nvSpPr>
        <p:spPr>
          <a:xfrm>
            <a:off x="1763688" y="5375853"/>
            <a:ext cx="17810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u="sng" smtClean="0"/>
              <a:t>Ionic liquids/additives</a:t>
            </a:r>
            <a:endParaRPr lang="en-US" sz="1400" i="1" u="sng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2989" y="5383087"/>
            <a:ext cx="2010126" cy="1321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ZoneTexte 19"/>
          <p:cNvSpPr txBox="1"/>
          <p:nvPr/>
        </p:nvSpPr>
        <p:spPr>
          <a:xfrm>
            <a:off x="5868144" y="5075310"/>
            <a:ext cx="21398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u="sng" dirty="0" smtClean="0"/>
              <a:t>Small, convenient reactors</a:t>
            </a:r>
            <a:endParaRPr lang="en-US" sz="1400" i="1" u="sng" dirty="0"/>
          </a:p>
        </p:txBody>
      </p:sp>
      <p:sp>
        <p:nvSpPr>
          <p:cNvPr id="22" name="Rectangle 21"/>
          <p:cNvSpPr/>
          <p:nvPr/>
        </p:nvSpPr>
        <p:spPr>
          <a:xfrm>
            <a:off x="4551257" y="4640706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100"/>
              <a:t>Cao, L.; Langen, L. v.; Sheldon, R. A. </a:t>
            </a:r>
            <a:r>
              <a:rPr lang="en-US" sz="1100" i="1"/>
              <a:t>Curr. Opin. Biotechnol. </a:t>
            </a:r>
            <a:r>
              <a:rPr lang="en-US" sz="1100" b="1"/>
              <a:t>2003,</a:t>
            </a:r>
            <a:r>
              <a:rPr lang="en-US" sz="1100"/>
              <a:t> </a:t>
            </a:r>
            <a:r>
              <a:rPr lang="en-US" sz="1100" i="1"/>
              <a:t>14</a:t>
            </a:r>
            <a:r>
              <a:rPr lang="en-US" sz="1100"/>
              <a:t>, 387-394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5956246" y="4332929"/>
            <a:ext cx="17620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u="sng" dirty="0" smtClean="0"/>
              <a:t>Immobilized </a:t>
            </a:r>
            <a:r>
              <a:rPr lang="en-US" sz="1400" i="1" u="sng" dirty="0" smtClean="0"/>
              <a:t>enzymes</a:t>
            </a:r>
            <a:endParaRPr lang="en-US" sz="1400" i="1" u="sng" dirty="0"/>
          </a:p>
        </p:txBody>
      </p:sp>
    </p:spTree>
    <p:extLst>
      <p:ext uri="{BB962C8B-B14F-4D97-AF65-F5344CB8AC3E}">
        <p14:creationId xmlns:p14="http://schemas.microsoft.com/office/powerpoint/2010/main" val="472766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585613" y="332655"/>
            <a:ext cx="60985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smtClean="0"/>
              <a:t>Enzymes: </a:t>
            </a:r>
            <a:r>
              <a:rPr lang="en-US" sz="3200" i="1" dirty="0" err="1" smtClean="0"/>
              <a:t>desymmetrization</a:t>
            </a:r>
            <a:r>
              <a:rPr lang="en-US" sz="3200" i="1" dirty="0" smtClean="0"/>
              <a:t> of </a:t>
            </a:r>
            <a:r>
              <a:rPr lang="en-US" sz="3200" i="1" dirty="0" err="1" smtClean="0"/>
              <a:t>diols</a:t>
            </a:r>
            <a:endParaRPr lang="en-US" sz="3200" i="1" dirty="0"/>
          </a:p>
        </p:txBody>
      </p:sp>
      <p:sp>
        <p:nvSpPr>
          <p:cNvPr id="5" name="Rectangle 4"/>
          <p:cNvSpPr/>
          <p:nvPr/>
        </p:nvSpPr>
        <p:spPr>
          <a:xfrm>
            <a:off x="6012160" y="6558594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 err="1" smtClean="0"/>
              <a:t>Takabe</a:t>
            </a:r>
            <a:r>
              <a:rPr lang="en-US" sz="1100" dirty="0" smtClean="0"/>
              <a:t> </a:t>
            </a:r>
            <a:r>
              <a:rPr lang="en-US" sz="1100" i="1" dirty="0" smtClean="0"/>
              <a:t>Tetrahedron</a:t>
            </a:r>
            <a:r>
              <a:rPr lang="en-US" sz="1100" i="1" dirty="0"/>
              <a:t>: Asymmetry </a:t>
            </a:r>
            <a:r>
              <a:rPr lang="en-US" sz="1100" b="1" dirty="0"/>
              <a:t>2000,</a:t>
            </a:r>
            <a:r>
              <a:rPr lang="en-US" sz="1100" dirty="0"/>
              <a:t> </a:t>
            </a:r>
            <a:r>
              <a:rPr lang="en-US" sz="1100" i="1" dirty="0"/>
              <a:t>11</a:t>
            </a:r>
            <a:r>
              <a:rPr lang="en-US" sz="1100" dirty="0"/>
              <a:t>, </a:t>
            </a:r>
            <a:r>
              <a:rPr lang="en-US" sz="1100" dirty="0" smtClean="0"/>
              <a:t>4825</a:t>
            </a:r>
            <a:endParaRPr lang="en-US" sz="1100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9538" y="3861048"/>
            <a:ext cx="5472113" cy="2005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430400"/>
            <a:ext cx="4452937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3091584" y="1737037"/>
            <a:ext cx="32601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400" i="1" dirty="0" smtClean="0"/>
              <a:t>Few </a:t>
            </a:r>
            <a:r>
              <a:rPr lang="fr-CH" sz="1400" i="1" dirty="0" err="1" smtClean="0"/>
              <a:t>general</a:t>
            </a:r>
            <a:r>
              <a:rPr lang="fr-CH" sz="1400" i="1" dirty="0" smtClean="0"/>
              <a:t> enzymes: </a:t>
            </a:r>
            <a:r>
              <a:rPr lang="fr-CH" sz="1400" i="1" dirty="0" err="1" smtClean="0"/>
              <a:t>try</a:t>
            </a:r>
            <a:r>
              <a:rPr lang="fr-CH" sz="1400" i="1" dirty="0" smtClean="0"/>
              <a:t> and </a:t>
            </a:r>
            <a:r>
              <a:rPr lang="fr-CH" sz="1400" i="1" dirty="0" err="1" smtClean="0"/>
              <a:t>see</a:t>
            </a:r>
            <a:r>
              <a:rPr lang="fr-CH" sz="1400" i="1" dirty="0" smtClean="0"/>
              <a:t> </a:t>
            </a:r>
            <a:r>
              <a:rPr lang="fr-CH" sz="1400" i="1" dirty="0" err="1" smtClean="0"/>
              <a:t>method</a:t>
            </a:r>
            <a:endParaRPr lang="en-US" sz="1400" i="1" dirty="0"/>
          </a:p>
        </p:txBody>
      </p:sp>
      <p:sp>
        <p:nvSpPr>
          <p:cNvPr id="7" name="ZoneTexte 6"/>
          <p:cNvSpPr txBox="1"/>
          <p:nvPr/>
        </p:nvSpPr>
        <p:spPr>
          <a:xfrm>
            <a:off x="5638389" y="2439742"/>
            <a:ext cx="204575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100" dirty="0" err="1" smtClean="0"/>
              <a:t>Sacrificial</a:t>
            </a:r>
            <a:r>
              <a:rPr lang="fr-CH" sz="1100" dirty="0" smtClean="0"/>
              <a:t> group R</a:t>
            </a:r>
            <a:r>
              <a:rPr lang="fr-CH" sz="1100" baseline="30000" dirty="0" smtClean="0"/>
              <a:t>3</a:t>
            </a:r>
            <a:r>
              <a:rPr lang="fr-CH" sz="1100" dirty="0" smtClean="0"/>
              <a:t> </a:t>
            </a:r>
            <a:r>
              <a:rPr lang="fr-CH" sz="1100" dirty="0" err="1" smtClean="0"/>
              <a:t>controls</a:t>
            </a:r>
            <a:r>
              <a:rPr lang="fr-CH" sz="1100" dirty="0" smtClean="0"/>
              <a:t> ratio</a:t>
            </a:r>
            <a:endParaRPr lang="en-US" sz="1100" dirty="0"/>
          </a:p>
        </p:txBody>
      </p:sp>
      <p:sp>
        <p:nvSpPr>
          <p:cNvPr id="9" name="ZoneTexte 8"/>
          <p:cNvSpPr txBox="1"/>
          <p:nvPr/>
        </p:nvSpPr>
        <p:spPr>
          <a:xfrm>
            <a:off x="5987056" y="2763775"/>
            <a:ext cx="13500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100" dirty="0" err="1" smtClean="0"/>
              <a:t>Yields</a:t>
            </a:r>
            <a:r>
              <a:rPr lang="fr-CH" sz="1100" dirty="0" smtClean="0"/>
              <a:t> 77%, </a:t>
            </a:r>
            <a:r>
              <a:rPr lang="fr-CH" sz="1100" dirty="0" err="1" smtClean="0"/>
              <a:t>ee</a:t>
            </a:r>
            <a:r>
              <a:rPr lang="fr-CH" sz="1100" dirty="0" smtClean="0"/>
              <a:t> &gt;95%</a:t>
            </a:r>
            <a:endParaRPr lang="en-US" sz="1100" dirty="0"/>
          </a:p>
        </p:txBody>
      </p:sp>
      <p:sp>
        <p:nvSpPr>
          <p:cNvPr id="10" name="ZoneTexte 9"/>
          <p:cNvSpPr txBox="1"/>
          <p:nvPr/>
        </p:nvSpPr>
        <p:spPr>
          <a:xfrm>
            <a:off x="3396282" y="1367705"/>
            <a:ext cx="25907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400" i="1" dirty="0" err="1" smtClean="0"/>
              <a:t>Many</a:t>
            </a:r>
            <a:r>
              <a:rPr lang="fr-CH" sz="1400" i="1" dirty="0" smtClean="0"/>
              <a:t> </a:t>
            </a:r>
            <a:r>
              <a:rPr lang="fr-CH" sz="1400" i="1" dirty="0" smtClean="0"/>
              <a:t>diols </a:t>
            </a:r>
            <a:r>
              <a:rPr lang="fr-CH" sz="1400" i="1" dirty="0" err="1" smtClean="0"/>
              <a:t>can</a:t>
            </a:r>
            <a:r>
              <a:rPr lang="fr-CH" sz="1400" i="1" dirty="0" smtClean="0"/>
              <a:t> de </a:t>
            </a:r>
            <a:r>
              <a:rPr lang="fr-CH" sz="1400" i="1" dirty="0" err="1" smtClean="0"/>
              <a:t>desymetrized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2967349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156176" y="3212976"/>
            <a:ext cx="4572000" cy="2539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50" smtClean="0"/>
              <a:t>Chênevert, </a:t>
            </a:r>
            <a:r>
              <a:rPr lang="en-US" sz="1050" i="1" smtClean="0"/>
              <a:t>J</a:t>
            </a:r>
            <a:r>
              <a:rPr lang="en-US" sz="1050" i="1" smtClean="0"/>
              <a:t>. Org. Chem </a:t>
            </a:r>
            <a:r>
              <a:rPr lang="en-US" sz="1050" b="1" smtClean="0"/>
              <a:t>2000</a:t>
            </a:r>
            <a:r>
              <a:rPr lang="en-US" sz="1050" b="1" smtClean="0"/>
              <a:t>,</a:t>
            </a:r>
            <a:r>
              <a:rPr lang="en-US" sz="1050" smtClean="0"/>
              <a:t> </a:t>
            </a:r>
            <a:r>
              <a:rPr lang="en-US" sz="1050" i="1" smtClean="0"/>
              <a:t>1707</a:t>
            </a:r>
            <a:endParaRPr lang="en-US" sz="1050" i="1"/>
          </a:p>
        </p:txBody>
      </p:sp>
      <p:sp>
        <p:nvSpPr>
          <p:cNvPr id="8" name="ZoneTexte 7"/>
          <p:cNvSpPr txBox="1"/>
          <p:nvPr/>
        </p:nvSpPr>
        <p:spPr>
          <a:xfrm>
            <a:off x="3347864" y="1556792"/>
            <a:ext cx="26365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smtClean="0"/>
              <a:t>Synthesis of Rifamycin S fragment</a:t>
            </a:r>
            <a:endParaRPr lang="en-US" sz="1400"/>
          </a:p>
        </p:txBody>
      </p:sp>
      <p:sp>
        <p:nvSpPr>
          <p:cNvPr id="10" name="Rectangle 9"/>
          <p:cNvSpPr/>
          <p:nvPr/>
        </p:nvSpPr>
        <p:spPr>
          <a:xfrm>
            <a:off x="2635918" y="4546410"/>
            <a:ext cx="4572000" cy="25391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050" smtClean="0"/>
              <a:t>Oku, </a:t>
            </a:r>
            <a:r>
              <a:rPr lang="en-US" sz="1050" i="1"/>
              <a:t>J. Org. Chem </a:t>
            </a:r>
            <a:r>
              <a:rPr lang="en-US" sz="1050" b="1"/>
              <a:t>1992,</a:t>
            </a:r>
            <a:r>
              <a:rPr lang="en-US" sz="1050"/>
              <a:t> </a:t>
            </a:r>
            <a:r>
              <a:rPr lang="en-US" sz="1050" smtClean="0"/>
              <a:t>1637.</a:t>
            </a:r>
            <a:endParaRPr lang="en-US" sz="1050"/>
          </a:p>
        </p:txBody>
      </p:sp>
      <p:graphicFrame>
        <p:nvGraphicFramePr>
          <p:cNvPr id="11" name="Obje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4168984"/>
              </p:ext>
            </p:extLst>
          </p:nvPr>
        </p:nvGraphicFramePr>
        <p:xfrm>
          <a:off x="2158377" y="2060848"/>
          <a:ext cx="4953000" cy="162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7" name="CS ChemDraw Drawing" r:id="rId3" imgW="4952617" imgH="1628640" progId="ChemDraw.Document.6.0">
                  <p:embed/>
                </p:oleObj>
              </mc:Choice>
              <mc:Fallback>
                <p:oleObj name="CS ChemDraw Drawing" r:id="rId3" imgW="4952617" imgH="162864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58377" y="2060848"/>
                        <a:ext cx="4953000" cy="1628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ZoneTexte 11"/>
          <p:cNvSpPr txBox="1"/>
          <p:nvPr/>
        </p:nvSpPr>
        <p:spPr>
          <a:xfrm>
            <a:off x="3859416" y="3900079"/>
            <a:ext cx="21250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smtClean="0"/>
              <a:t>Original synthesis: 9 steps </a:t>
            </a:r>
          </a:p>
          <a:p>
            <a:pPr algn="ctr"/>
            <a:r>
              <a:rPr lang="en-US" sz="1200" smtClean="0"/>
              <a:t>from start to final intermediate</a:t>
            </a:r>
          </a:p>
          <a:p>
            <a:pPr algn="ctr"/>
            <a:r>
              <a:rPr lang="en-US" sz="1200" smtClean="0"/>
              <a:t>With 4.5:1 desym ratios</a:t>
            </a:r>
            <a:endParaRPr lang="en-US" sz="1200"/>
          </a:p>
        </p:txBody>
      </p:sp>
      <p:sp>
        <p:nvSpPr>
          <p:cNvPr id="2" name="ZoneTexte 1"/>
          <p:cNvSpPr txBox="1"/>
          <p:nvPr/>
        </p:nvSpPr>
        <p:spPr>
          <a:xfrm>
            <a:off x="1686938" y="5301208"/>
            <a:ext cx="6814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Large range of </a:t>
            </a:r>
            <a:r>
              <a:rPr lang="en-US" dirty="0" err="1" smtClean="0"/>
              <a:t>diols</a:t>
            </a:r>
            <a:r>
              <a:rPr lang="en-US" dirty="0" smtClean="0"/>
              <a:t> can be </a:t>
            </a:r>
            <a:r>
              <a:rPr lang="en-US" dirty="0" err="1" smtClean="0"/>
              <a:t>desymmetrized</a:t>
            </a:r>
            <a:r>
              <a:rPr lang="en-US" dirty="0" smtClean="0"/>
              <a:t> in relatively mild conditions</a:t>
            </a:r>
            <a:endParaRPr lang="en-US" dirty="0"/>
          </a:p>
        </p:txBody>
      </p:sp>
      <p:sp>
        <p:nvSpPr>
          <p:cNvPr id="9" name="ZoneTexte 8"/>
          <p:cNvSpPr txBox="1"/>
          <p:nvPr/>
        </p:nvSpPr>
        <p:spPr>
          <a:xfrm>
            <a:off x="1585613" y="332655"/>
            <a:ext cx="60985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smtClean="0"/>
              <a:t>Enzymes: desymmetrization of </a:t>
            </a:r>
            <a:r>
              <a:rPr lang="en-US" sz="3200" i="1" smtClean="0"/>
              <a:t>diols</a:t>
            </a:r>
            <a:endParaRPr lang="en-US" sz="3200" i="1"/>
          </a:p>
        </p:txBody>
      </p:sp>
    </p:spTree>
    <p:extLst>
      <p:ext uri="{BB962C8B-B14F-4D97-AF65-F5344CB8AC3E}">
        <p14:creationId xmlns:p14="http://schemas.microsoft.com/office/powerpoint/2010/main" val="1573783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002134" y="340572"/>
            <a:ext cx="57292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smtClean="0"/>
              <a:t>Enzymes Carboxilic acid derivates</a:t>
            </a:r>
            <a:endParaRPr lang="en-US" sz="3200" i="1"/>
          </a:p>
        </p:txBody>
      </p:sp>
      <p:graphicFrame>
        <p:nvGraphicFramePr>
          <p:cNvPr id="5" name="Obje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4080399"/>
              </p:ext>
            </p:extLst>
          </p:nvPr>
        </p:nvGraphicFramePr>
        <p:xfrm>
          <a:off x="611560" y="1484784"/>
          <a:ext cx="5356458" cy="27388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23" name="CS ChemDraw Drawing" r:id="rId3" imgW="5752751" imgH="2941110" progId="ChemDraw.Document.6.0">
                  <p:embed/>
                </p:oleObj>
              </mc:Choice>
              <mc:Fallback>
                <p:oleObj name="CS ChemDraw Drawing" r:id="rId3" imgW="5752751" imgH="294111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1560" y="1484784"/>
                        <a:ext cx="5356458" cy="27388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6256655" y="1652756"/>
            <a:ext cx="23548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Intermediate for several analogues</a:t>
            </a:r>
            <a:endParaRPr lang="en-US" sz="1200" dirty="0"/>
          </a:p>
        </p:txBody>
      </p:sp>
      <p:graphicFrame>
        <p:nvGraphicFramePr>
          <p:cNvPr id="8" name="Obje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2851755"/>
              </p:ext>
            </p:extLst>
          </p:nvPr>
        </p:nvGraphicFramePr>
        <p:xfrm>
          <a:off x="2002134" y="4509120"/>
          <a:ext cx="4818062" cy="189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24" name="CS ChemDraw Drawing" r:id="rId5" imgW="4818631" imgH="1892430" progId="ChemDraw.Document.6.0">
                  <p:embed/>
                </p:oleObj>
              </mc:Choice>
              <mc:Fallback>
                <p:oleObj name="CS ChemDraw Drawing" r:id="rId5" imgW="4818631" imgH="189243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002134" y="4509120"/>
                        <a:ext cx="4818062" cy="1892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ZoneTexte 8"/>
          <p:cNvSpPr txBox="1"/>
          <p:nvPr/>
        </p:nvSpPr>
        <p:spPr>
          <a:xfrm>
            <a:off x="6804248" y="6064296"/>
            <a:ext cx="205857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smtClean="0"/>
              <a:t>Zaks, </a:t>
            </a:r>
            <a:r>
              <a:rPr lang="en-US" sz="1050" i="1" smtClean="0"/>
              <a:t>Adv. Synth. Catal.</a:t>
            </a:r>
            <a:r>
              <a:rPr lang="en-US" sz="1050" smtClean="0"/>
              <a:t>, </a:t>
            </a:r>
            <a:r>
              <a:rPr lang="en-US" sz="1050" b="1" smtClean="0"/>
              <a:t>2001,</a:t>
            </a:r>
            <a:r>
              <a:rPr lang="en-US" sz="1050" smtClean="0"/>
              <a:t> </a:t>
            </a:r>
            <a:r>
              <a:rPr lang="en-US" sz="1050" i="1" smtClean="0"/>
              <a:t>343</a:t>
            </a:r>
            <a:endParaRPr lang="en-US" sz="1050"/>
          </a:p>
        </p:txBody>
      </p:sp>
      <p:sp>
        <p:nvSpPr>
          <p:cNvPr id="10" name="Rectangle 9"/>
          <p:cNvSpPr/>
          <p:nvPr/>
        </p:nvSpPr>
        <p:spPr>
          <a:xfrm>
            <a:off x="6387781" y="3861048"/>
            <a:ext cx="2223686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smtClean="0"/>
              <a:t>Ohrlein, </a:t>
            </a:r>
            <a:r>
              <a:rPr lang="en-US" sz="1050" i="1" smtClean="0"/>
              <a:t>Adv. Synth. Catal.</a:t>
            </a:r>
            <a:r>
              <a:rPr lang="en-US" sz="1050" smtClean="0"/>
              <a:t>, </a:t>
            </a:r>
            <a:r>
              <a:rPr lang="en-US" sz="1050" b="1" smtClean="0"/>
              <a:t>2003,</a:t>
            </a:r>
            <a:r>
              <a:rPr lang="en-US" sz="1050" smtClean="0"/>
              <a:t> 713</a:t>
            </a:r>
            <a:endParaRPr lang="en-US" sz="1050"/>
          </a:p>
        </p:txBody>
      </p:sp>
      <p:sp>
        <p:nvSpPr>
          <p:cNvPr id="11" name="ZoneTexte 10"/>
          <p:cNvSpPr txBox="1"/>
          <p:nvPr/>
        </p:nvSpPr>
        <p:spPr>
          <a:xfrm>
            <a:off x="3707904" y="1117596"/>
            <a:ext cx="1997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Pig liver esterase main family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9809503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2290</TotalTime>
  <Words>1389</Words>
  <Application>Microsoft Office PowerPoint</Application>
  <PresentationFormat>Affichage à l'écran (4:3)</PresentationFormat>
  <Paragraphs>220</Paragraphs>
  <Slides>29</Slides>
  <Notes>0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29</vt:i4>
      </vt:variant>
    </vt:vector>
  </HeadingPairs>
  <TitlesOfParts>
    <vt:vector size="31" baseType="lpstr">
      <vt:lpstr>Thème Office</vt:lpstr>
      <vt:lpstr>CS ChemDraw Drawing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EPFL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Group Zhu</dc:creator>
  <cp:lastModifiedBy>Group Zhu</cp:lastModifiedBy>
  <cp:revision>153</cp:revision>
  <dcterms:created xsi:type="dcterms:W3CDTF">2012-06-25T11:30:24Z</dcterms:created>
  <dcterms:modified xsi:type="dcterms:W3CDTF">2012-12-04T16:19:59Z</dcterms:modified>
</cp:coreProperties>
</file>