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82" r:id="rId11"/>
    <p:sldId id="264" r:id="rId12"/>
    <p:sldId id="265" r:id="rId13"/>
    <p:sldId id="283" r:id="rId14"/>
    <p:sldId id="266" r:id="rId15"/>
    <p:sldId id="267" r:id="rId16"/>
    <p:sldId id="284" r:id="rId17"/>
    <p:sldId id="268" r:id="rId18"/>
    <p:sldId id="269" r:id="rId19"/>
    <p:sldId id="270" r:id="rId20"/>
    <p:sldId id="271" r:id="rId21"/>
    <p:sldId id="285" r:id="rId22"/>
    <p:sldId id="272" r:id="rId23"/>
    <p:sldId id="273" r:id="rId24"/>
    <p:sldId id="274" r:id="rId25"/>
    <p:sldId id="275" r:id="rId26"/>
    <p:sldId id="276" r:id="rId27"/>
    <p:sldId id="277" r:id="rId28"/>
    <p:sldId id="286" r:id="rId29"/>
    <p:sldId id="278" r:id="rId30"/>
    <p:sldId id="279" r:id="rId31"/>
    <p:sldId id="280" r:id="rId32"/>
    <p:sldId id="287" r:id="rId33"/>
    <p:sldId id="288" r:id="rId34"/>
    <p:sldId id="289" r:id="rId35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D1F"/>
    <a:srgbClr val="1F2F13"/>
    <a:srgbClr val="101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32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0A495-0B99-4D34-A091-015121CA8A8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F910C-BECA-4D10-856E-C1D5707CE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8551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3891A-6D0E-4329-9DA8-821EFB06EFBE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8C4C-0533-4ADA-A073-AC1DBF382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3622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8C4C-0533-4ADA-A073-AC1DBF3825F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1545DB-BF76-4FA9-A61B-AD6CA0FBDAFC}" type="datetime1">
              <a:rPr lang="zh-CN" altLang="en-US" smtClean="0"/>
              <a:t>2016/11/17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88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8E3-C650-4C45-A8F5-8ECB3A96B878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ABF-0045-45FD-9F2E-E4EF05030890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784-FEB9-4027-89BE-BF8C5498BCA5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445E-9EB5-4CE6-BEEB-9ECB58F55CED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AD2B-478D-49BC-8631-51C3486C2E41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6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AB5-F7C9-413D-8A59-16AF65278CF2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D57-D16A-47A5-8A54-F93913194966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FF9E-44C4-46BA-A243-02ED6B5D0A04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8E75-BDDE-45DB-845C-464CF9E9ADFE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EEC4-0913-4737-B856-502AB62E3D0F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449-05AF-4D38-A657-77C605E7EC39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4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5641-AE1C-44D0-A766-EB494F35891B}" type="datetime1">
              <a:rPr lang="en-US" altLang="zh-CN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03DE-1969-4BD4-8254-E1ACB950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png"/><Relationship Id="rId4" Type="http://schemas.openxmlformats.org/officeDocument/2006/relationships/image" Target="../media/image27.emf"/><Relationship Id="rId9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3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emf"/><Relationship Id="rId11" Type="http://schemas.openxmlformats.org/officeDocument/2006/relationships/image" Target="../media/image55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49.bin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662" y="387275"/>
            <a:ext cx="8668919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Copper Catalyzed C-N Bond </a:t>
            </a:r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ormation </a:t>
            </a:r>
            <a:r>
              <a:rPr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altLang="zh-CN" sz="36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-Acyl </a:t>
            </a:r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ydroxylamine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932303"/>
              </p:ext>
            </p:extLst>
          </p:nvPr>
        </p:nvGraphicFramePr>
        <p:xfrm>
          <a:off x="4937125" y="3317875"/>
          <a:ext cx="11144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CS ChemDraw Drawing" r:id="rId3" imgW="580196" imgH="462736" progId="ChemDraw.Document.6.0">
                  <p:embed/>
                </p:oleObj>
              </mc:Choice>
              <mc:Fallback>
                <p:oleObj name="CS ChemDraw Drawing" r:id="rId3" imgW="580196" imgH="4627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7125" y="3317875"/>
                        <a:ext cx="111442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649932"/>
              </p:ext>
            </p:extLst>
          </p:nvPr>
        </p:nvGraphicFramePr>
        <p:xfrm>
          <a:off x="3427413" y="3317875"/>
          <a:ext cx="43561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CS ChemDraw Drawing" r:id="rId5" imgW="2904478" imgH="739009" progId="ChemDraw.Document.6.0">
                  <p:embed/>
                </p:oleObj>
              </mc:Choice>
              <mc:Fallback>
                <p:oleObj name="CS ChemDraw Drawing" r:id="rId5" imgW="2904478" imgH="739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7413" y="3317875"/>
                        <a:ext cx="435610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0791" y="4948518"/>
            <a:ext cx="5572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334D1F"/>
                </a:solidFill>
                <a:latin typeface="Arial" pitchFamily="34" charset="0"/>
                <a:cs typeface="Arial" pitchFamily="34" charset="0"/>
              </a:rPr>
              <a:t>Xu </a:t>
            </a:r>
            <a:r>
              <a:rPr lang="en-US" altLang="zh-CN" sz="2800" dirty="0" err="1" smtClean="0">
                <a:solidFill>
                  <a:srgbClr val="334D1F"/>
                </a:solidFill>
                <a:latin typeface="Arial" pitchFamily="34" charset="0"/>
                <a:cs typeface="Arial" pitchFamily="34" charset="0"/>
              </a:rPr>
              <a:t>Bao</a:t>
            </a:r>
            <a:endParaRPr lang="en-US" altLang="zh-CN" sz="2800" dirty="0" smtClean="0">
              <a:solidFill>
                <a:srgbClr val="334D1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zh-CN" sz="2800" dirty="0">
              <a:solidFill>
                <a:srgbClr val="334D1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2800" dirty="0" smtClean="0">
                <a:solidFill>
                  <a:srgbClr val="334D1F"/>
                </a:solidFill>
                <a:latin typeface="Arial" pitchFamily="34" charset="0"/>
                <a:cs typeface="Arial" pitchFamily="34" charset="0"/>
              </a:rPr>
              <a:t>17. 11. 2016</a:t>
            </a:r>
            <a:endParaRPr lang="zh-CN" altLang="en-US" sz="2800" dirty="0">
              <a:solidFill>
                <a:srgbClr val="334D1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11" y="948690"/>
            <a:ext cx="6260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Electron-Deficient </a:t>
            </a: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Approach to </a:t>
            </a:r>
            <a:r>
              <a:rPr lang="el-GR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Derivatives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rmal.img-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74" y="878531"/>
            <a:ext cx="4969318" cy="125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ormal.img-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59" y="2942119"/>
            <a:ext cx="3781729" cy="211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ormal.img-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0" y="2795026"/>
            <a:ext cx="4789516" cy="19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755" y="5388203"/>
            <a:ext cx="7101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Matsuda, N.; Hirano, K.; Satoh, T.; Miura, M. </a:t>
            </a:r>
            <a:r>
              <a:rPr lang="en-US" sz="1400" i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Org. Lett.</a:t>
            </a:r>
            <a:r>
              <a:rPr lang="en-US" sz="14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2011</a:t>
            </a:r>
            <a:r>
              <a:rPr lang="en-US" sz="14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13</a:t>
            </a:r>
            <a:r>
              <a:rPr lang="en-US" sz="14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2860.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Electron-Deficient </a:t>
            </a:r>
            <a:r>
              <a:rPr lang="en-US" altLang="zh-CN" sz="2400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70845"/>
              </p:ext>
            </p:extLst>
          </p:nvPr>
        </p:nvGraphicFramePr>
        <p:xfrm>
          <a:off x="3202046" y="1104231"/>
          <a:ext cx="4268787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CS ChemDraw Drawing" r:id="rId3" imgW="4268276" imgH="1797895" progId="ChemDraw.Document.6.0">
                  <p:embed/>
                </p:oleObj>
              </mc:Choice>
              <mc:Fallback>
                <p:oleObj name="CS ChemDraw Drawing" r:id="rId3" imgW="4268276" imgH="17978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2046" y="1104231"/>
                        <a:ext cx="4268787" cy="179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410787" y="2902868"/>
            <a:ext cx="8064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McDonald, S. L.; 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Hendrick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C. E.; Wang, Q. </a:t>
            </a:r>
            <a:r>
              <a:rPr lang="en-US" sz="1400" i="1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Angew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Chem. </a:t>
            </a:r>
            <a:r>
              <a:rPr lang="en-US" sz="1400" i="1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Int.Ed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53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4667.</a:t>
            </a:r>
            <a:endParaRPr lang="en-US" sz="1400" dirty="0"/>
          </a:p>
        </p:txBody>
      </p:sp>
      <p:pic>
        <p:nvPicPr>
          <p:cNvPr id="7170" name="Picture 2" descr="normal.img-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97" y="3712165"/>
            <a:ext cx="5461916" cy="13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0787" y="5363767"/>
            <a:ext cx="3582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Yoon, H.; Lee, Y.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J. Org. Chem.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10244.</a:t>
            </a:r>
            <a:endParaRPr 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Electron-Deficient </a:t>
            </a:r>
            <a:r>
              <a:rPr lang="en-US" altLang="zh-CN" sz="2400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11" y="948690"/>
            <a:ext cx="6260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Electron-Deficient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Approach to </a:t>
            </a:r>
            <a:r>
              <a:rPr lang="el-GR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Derivatives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07296"/>
              </p:ext>
            </p:extLst>
          </p:nvPr>
        </p:nvGraphicFramePr>
        <p:xfrm>
          <a:off x="1931988" y="1076325"/>
          <a:ext cx="504983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CS ChemDraw Drawing" r:id="rId3" imgW="5049998" imgH="1124401" progId="ChemDraw.Document.6.0">
                  <p:embed/>
                </p:oleObj>
              </mc:Choice>
              <mc:Fallback>
                <p:oleObj name="CS ChemDraw Drawing" r:id="rId3" imgW="5049998" imgH="11244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1988" y="1076325"/>
                        <a:ext cx="5049837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 to </a:t>
            </a:r>
            <a:r>
              <a:rPr lang="el-GR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Derivatives (1)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172697"/>
              </p:ext>
            </p:extLst>
          </p:nvPr>
        </p:nvGraphicFramePr>
        <p:xfrm>
          <a:off x="731838" y="2774950"/>
          <a:ext cx="85232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CS ChemDraw Drawing" r:id="rId5" imgW="8523284" imgH="1297882" progId="ChemDraw.Document.6.0">
                  <p:embed/>
                </p:oleObj>
              </mc:Choice>
              <mc:Fallback>
                <p:oleObj name="CS ChemDraw Drawing" r:id="rId5" imgW="8523284" imgH="12978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838" y="2774950"/>
                        <a:ext cx="8523287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16960"/>
              </p:ext>
            </p:extLst>
          </p:nvPr>
        </p:nvGraphicFramePr>
        <p:xfrm>
          <a:off x="1209274" y="4304705"/>
          <a:ext cx="68643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CS ChemDraw Drawing" r:id="rId7" imgW="6863737" imgH="1044829" progId="ChemDraw.Document.6.0">
                  <p:embed/>
                </p:oleObj>
              </mc:Choice>
              <mc:Fallback>
                <p:oleObj name="CS ChemDraw Drawing" r:id="rId7" imgW="6863737" imgH="10448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9274" y="4304705"/>
                        <a:ext cx="686435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51189" y="5671114"/>
            <a:ext cx="7998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Matsuda, N.; Hirano, K.; Satoh, T.; Miura, M. </a:t>
            </a:r>
            <a:r>
              <a:rPr lang="en-US" sz="1400" i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Angew</a:t>
            </a:r>
            <a:r>
              <a:rPr lang="en-US" sz="1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Chem. Int. Ed.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2012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51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11827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628" y="2405618"/>
            <a:ext cx="2234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Mechanism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29718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9688"/>
              </p:ext>
            </p:extLst>
          </p:nvPr>
        </p:nvGraphicFramePr>
        <p:xfrm>
          <a:off x="1888688" y="1101942"/>
          <a:ext cx="3630383" cy="9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6" name="CS ChemDraw Drawing" r:id="rId3" imgW="4033759" imgH="1090709" progId="ChemDraw.Document.6.0">
                  <p:embed/>
                </p:oleObj>
              </mc:Choice>
              <mc:Fallback>
                <p:oleObj name="CS ChemDraw Drawing" r:id="rId3" imgW="4033759" imgH="10907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8688" y="1101942"/>
                        <a:ext cx="3630383" cy="98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205492"/>
              </p:ext>
            </p:extLst>
          </p:nvPr>
        </p:nvGraphicFramePr>
        <p:xfrm>
          <a:off x="973596" y="2130763"/>
          <a:ext cx="4992301" cy="111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" name="CS ChemDraw Drawing" r:id="rId5" imgW="5547001" imgH="1238741" progId="ChemDraw.Document.6.0">
                  <p:embed/>
                </p:oleObj>
              </mc:Choice>
              <mc:Fallback>
                <p:oleObj name="CS ChemDraw Drawing" r:id="rId5" imgW="5547001" imgH="12387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596" y="2130763"/>
                        <a:ext cx="4992301" cy="1114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74208"/>
              </p:ext>
            </p:extLst>
          </p:nvPr>
        </p:nvGraphicFramePr>
        <p:xfrm>
          <a:off x="902668" y="3228379"/>
          <a:ext cx="5137529" cy="111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8" name="CS ChemDraw Drawing" r:id="rId7" imgW="5708366" imgH="1240175" progId="ChemDraw.Document.6.0">
                  <p:embed/>
                </p:oleObj>
              </mc:Choice>
              <mc:Fallback>
                <p:oleObj name="CS ChemDraw Drawing" r:id="rId7" imgW="5708366" imgH="12401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2668" y="3228379"/>
                        <a:ext cx="5137529" cy="1116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76405"/>
              </p:ext>
            </p:extLst>
          </p:nvPr>
        </p:nvGraphicFramePr>
        <p:xfrm>
          <a:off x="7474519" y="1076250"/>
          <a:ext cx="4119641" cy="252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9" name="CS ChemDraw Drawing" r:id="rId9" imgW="4577379" imgH="2808674" progId="ChemDraw.Document.6.0">
                  <p:embed/>
                </p:oleObj>
              </mc:Choice>
              <mc:Fallback>
                <p:oleObj name="CS ChemDraw Drawing" r:id="rId9" imgW="4577379" imgH="28086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4519" y="1076250"/>
                        <a:ext cx="4119641" cy="2527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0" y="4296829"/>
            <a:ext cx="12192000" cy="4770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26988" y="3943670"/>
            <a:ext cx="6970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McDonald, S. L.; Wang, Q. </a:t>
            </a:r>
            <a:r>
              <a:rPr lang="en-US" sz="1400" i="1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Angew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Chem. Int. Ed.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53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1867.</a:t>
            </a:r>
            <a:endParaRPr lang="en-US" sz="1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30847"/>
              </p:ext>
            </p:extLst>
          </p:nvPr>
        </p:nvGraphicFramePr>
        <p:xfrm>
          <a:off x="2028274" y="4498277"/>
          <a:ext cx="5102029" cy="84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0" name="CS ChemDraw Drawing" r:id="rId11" imgW="5668921" imgH="942676" progId="ChemDraw.Document.6.0">
                  <p:embed/>
                </p:oleObj>
              </mc:Choice>
              <mc:Fallback>
                <p:oleObj name="CS ChemDraw Drawing" r:id="rId11" imgW="5668921" imgH="9426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8274" y="4498277"/>
                        <a:ext cx="5102029" cy="84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888688" y="5541670"/>
            <a:ext cx="4479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McDonald, S. L.; Wang, Q.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Chem. </a:t>
            </a:r>
            <a:r>
              <a:rPr lang="en-US" sz="1400" i="1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Commun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2535.</a:t>
            </a:r>
            <a:endParaRPr lang="en-US" sz="14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6368376" y="957943"/>
            <a:ext cx="0" cy="3338886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2144485"/>
            <a:ext cx="6368376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15</a:t>
            </a:fld>
            <a:endParaRPr lang="en-US"/>
          </a:p>
        </p:txBody>
      </p:sp>
      <p:sp>
        <p:nvSpPr>
          <p:cNvPr id="16" name="矩形 5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 to </a:t>
            </a:r>
            <a:r>
              <a:rPr lang="el-GR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11" y="948690"/>
            <a:ext cx="6260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Electron-Deficient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Approach to </a:t>
            </a:r>
            <a:r>
              <a:rPr lang="el-GR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Derivatives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56593"/>
              </p:ext>
            </p:extLst>
          </p:nvPr>
        </p:nvGraphicFramePr>
        <p:xfrm>
          <a:off x="7778648" y="1011496"/>
          <a:ext cx="3867150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CS ChemDraw Drawing" r:id="rId3" imgW="3867374" imgH="1662049" progId="ChemDraw.Document.6.0">
                  <p:embed/>
                </p:oleObj>
              </mc:Choice>
              <mc:Fallback>
                <p:oleObj name="CS ChemDraw Drawing" r:id="rId3" imgW="3867374" imgH="16620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648" y="1011496"/>
                        <a:ext cx="3867150" cy="166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225" y="3171680"/>
            <a:ext cx="4305791" cy="26213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556" y="5584785"/>
            <a:ext cx="8105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Matsuda, N.; Hirano, K.; Satoh, T.; Miura, M. </a:t>
            </a:r>
            <a:r>
              <a:rPr lang="en-US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J. Am. Chem. Soc.</a:t>
            </a:r>
            <a:r>
              <a:rPr lang="en-US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2013</a:t>
            </a:r>
            <a:r>
              <a:rPr lang="en-US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135</a:t>
            </a:r>
            <a:r>
              <a:rPr lang="en-US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4934.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06328"/>
              </p:ext>
            </p:extLst>
          </p:nvPr>
        </p:nvGraphicFramePr>
        <p:xfrm>
          <a:off x="305556" y="1306211"/>
          <a:ext cx="66532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CS ChemDraw Drawing" r:id="rId6" imgW="6653246" imgH="1285696" progId="ChemDraw.Document.6.0">
                  <p:embed/>
                </p:oleObj>
              </mc:Choice>
              <mc:Fallback>
                <p:oleObj name="CS ChemDraw Drawing" r:id="rId6" imgW="6653246" imgH="12856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556" y="1306211"/>
                        <a:ext cx="6653213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29821"/>
              </p:ext>
            </p:extLst>
          </p:nvPr>
        </p:nvGraphicFramePr>
        <p:xfrm>
          <a:off x="597435" y="3228979"/>
          <a:ext cx="5691187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CS ChemDraw Drawing" r:id="rId8" imgW="5691512" imgH="2035536" progId="ChemDraw.Document.6.0">
                  <p:embed/>
                </p:oleObj>
              </mc:Choice>
              <mc:Fallback>
                <p:oleObj name="CS ChemDraw Drawing" r:id="rId8" imgW="5691512" imgH="20355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7435" y="3228979"/>
                        <a:ext cx="5691187" cy="203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2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13686"/>
              </p:ext>
            </p:extLst>
          </p:nvPr>
        </p:nvGraphicFramePr>
        <p:xfrm>
          <a:off x="2528888" y="2813050"/>
          <a:ext cx="6113462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CS ChemDraw Drawing" r:id="rId3" imgW="4319912" imgH="2050590" progId="ChemDraw.Document.6.0">
                  <p:embed/>
                </p:oleObj>
              </mc:Choice>
              <mc:Fallback>
                <p:oleObj name="CS ChemDraw Drawing" r:id="rId3" imgW="4319912" imgH="2050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8888" y="2813050"/>
                        <a:ext cx="6113462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07283" y="5783315"/>
            <a:ext cx="7624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Sakae, R.; Hirano, K.; Miura, M. </a:t>
            </a:r>
            <a:r>
              <a:rPr lang="en-US" sz="1200" i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J. Am. Chem. Soc.</a:t>
            </a:r>
            <a:r>
              <a:rPr lang="en-US" sz="12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2015</a:t>
            </a:r>
            <a:r>
              <a:rPr lang="en-US" sz="12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137</a:t>
            </a:r>
            <a:r>
              <a:rPr lang="en-US" sz="12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6460.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666191"/>
              </p:ext>
            </p:extLst>
          </p:nvPr>
        </p:nvGraphicFramePr>
        <p:xfrm>
          <a:off x="2205038" y="1042988"/>
          <a:ext cx="661352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CS ChemDraw Drawing" r:id="rId5" imgW="6613801" imgH="1525128" progId="ChemDraw.Document.6.0">
                  <p:embed/>
                </p:oleObj>
              </mc:Choice>
              <mc:Fallback>
                <p:oleObj name="CS ChemDraw Drawing" r:id="rId5" imgW="6613801" imgH="1525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5038" y="1042988"/>
                        <a:ext cx="6613525" cy="152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819975"/>
              </p:ext>
            </p:extLst>
          </p:nvPr>
        </p:nvGraphicFramePr>
        <p:xfrm>
          <a:off x="9699625" y="1415256"/>
          <a:ext cx="13493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CS ChemDraw Drawing" r:id="rId7" imgW="1349726" imgH="781382" progId="ChemDraw.Document.6.0">
                  <p:embed/>
                </p:oleObj>
              </mc:Choice>
              <mc:Fallback>
                <p:oleObj name="CS ChemDraw Drawing" r:id="rId7" imgW="1349726" imgH="7813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99625" y="1415256"/>
                        <a:ext cx="13493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0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77863"/>
              </p:ext>
            </p:extLst>
          </p:nvPr>
        </p:nvGraphicFramePr>
        <p:xfrm>
          <a:off x="2851485" y="990721"/>
          <a:ext cx="54070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" name="CS ChemDraw Drawing" r:id="rId3" imgW="5406793" imgH="991781" progId="ChemDraw.Document.6.0">
                  <p:embed/>
                </p:oleObj>
              </mc:Choice>
              <mc:Fallback>
                <p:oleObj name="CS ChemDraw Drawing" r:id="rId3" imgW="5406793" imgH="9917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1485" y="990721"/>
                        <a:ext cx="540702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006208"/>
              </p:ext>
            </p:extLst>
          </p:nvPr>
        </p:nvGraphicFramePr>
        <p:xfrm>
          <a:off x="184485" y="2446085"/>
          <a:ext cx="53340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" name="CS ChemDraw Drawing" r:id="rId5" imgW="5333641" imgH="699301" progId="ChemDraw.Document.6.0">
                  <p:embed/>
                </p:oleObj>
              </mc:Choice>
              <mc:Fallback>
                <p:oleObj name="CS ChemDraw Drawing" r:id="rId5" imgW="5333641" imgH="699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485" y="2446085"/>
                        <a:ext cx="5334000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252865"/>
              </p:ext>
            </p:extLst>
          </p:nvPr>
        </p:nvGraphicFramePr>
        <p:xfrm>
          <a:off x="6377908" y="2295271"/>
          <a:ext cx="517683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" name="CS ChemDraw Drawing" r:id="rId7" imgW="5176580" imgH="1001101" progId="ChemDraw.Document.6.0">
                  <p:embed/>
                </p:oleObj>
              </mc:Choice>
              <mc:Fallback>
                <p:oleObj name="CS ChemDraw Drawing" r:id="rId7" imgW="5176580" imgH="10011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7908" y="2295271"/>
                        <a:ext cx="5176837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83399"/>
              </p:ext>
            </p:extLst>
          </p:nvPr>
        </p:nvGraphicFramePr>
        <p:xfrm>
          <a:off x="3205163" y="3554413"/>
          <a:ext cx="4638675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" name="CS ChemDraw Drawing" r:id="rId9" imgW="4638697" imgH="2020123" progId="ChemDraw.Document.6.0">
                  <p:embed/>
                </p:oleObj>
              </mc:Choice>
              <mc:Fallback>
                <p:oleObj name="CS ChemDraw Drawing" r:id="rId9" imgW="4638697" imgH="20201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5163" y="3554413"/>
                        <a:ext cx="4638675" cy="202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0996" y="5739400"/>
            <a:ext cx="7383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Sakae, R.; Hirano, K.; Satoh, T.; Miura, M. </a:t>
            </a:r>
            <a:r>
              <a:rPr lang="en-US" sz="1400" i="1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Angew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Chem. </a:t>
            </a:r>
            <a:r>
              <a:rPr lang="en-US" sz="1400" i="1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Int.Ed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54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613.</a:t>
            </a:r>
            <a:endParaRPr 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11" y="948690"/>
            <a:ext cx="6260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</a:t>
            </a: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Electron-Deficient </a:t>
            </a: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Approach to </a:t>
            </a:r>
            <a:r>
              <a:rPr lang="el-GR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Derivatives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rmal.img-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70" y="1038493"/>
            <a:ext cx="5607552" cy="12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ormal.img-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6" y="2483898"/>
            <a:ext cx="3648600" cy="28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5324" y="5649010"/>
            <a:ext cx="8048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Sakae, R.; Matsuda, N.; Hirano, K.; Satoh, T.; Miura, M.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Org. Lett.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1228.</a:t>
            </a:r>
            <a:endParaRPr 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11" y="948690"/>
            <a:ext cx="6260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Electron-Deficient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Approach to </a:t>
            </a:r>
            <a:r>
              <a:rPr lang="el-GR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Derivatives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590850"/>
              </p:ext>
            </p:extLst>
          </p:nvPr>
        </p:nvGraphicFramePr>
        <p:xfrm>
          <a:off x="410090" y="1499501"/>
          <a:ext cx="6014008" cy="87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" name="CS ChemDraw Drawing" r:id="rId3" imgW="7075663" imgH="1028342" progId="ChemDraw.Document.6.0">
                  <p:embed/>
                </p:oleObj>
              </mc:Choice>
              <mc:Fallback>
                <p:oleObj name="CS ChemDraw Drawing" r:id="rId3" imgW="7075663" imgH="10283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090" y="1499501"/>
                        <a:ext cx="6014008" cy="874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407204"/>
              </p:ext>
            </p:extLst>
          </p:nvPr>
        </p:nvGraphicFramePr>
        <p:xfrm>
          <a:off x="352425" y="3124200"/>
          <a:ext cx="5875338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" name="CS ChemDraw Drawing" r:id="rId5" imgW="6284617" imgH="1711155" progId="ChemDraw.Document.6.0">
                  <p:embed/>
                </p:oleObj>
              </mc:Choice>
              <mc:Fallback>
                <p:oleObj name="CS ChemDraw Drawing" r:id="rId5" imgW="6284617" imgH="17111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425" y="3124200"/>
                        <a:ext cx="5875338" cy="160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75613"/>
              </p:ext>
            </p:extLst>
          </p:nvPr>
        </p:nvGraphicFramePr>
        <p:xfrm>
          <a:off x="6762750" y="2454275"/>
          <a:ext cx="4329113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0" name="CS ChemDraw Drawing" r:id="rId7" imgW="5089801" imgH="2798996" progId="ChemDraw.Document.6.0">
                  <p:embed/>
                </p:oleObj>
              </mc:Choice>
              <mc:Fallback>
                <p:oleObj name="CS ChemDraw Drawing" r:id="rId7" imgW="5089801" imgH="27989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2750" y="2454275"/>
                        <a:ext cx="4329113" cy="23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52425" y="5560034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Miki, Y.; Hirano, K.; Satoh, T.; Miura, M. </a:t>
            </a:r>
            <a:r>
              <a:rPr lang="en-US" sz="1400" i="1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Angew.Chem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Int. Ed.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2013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52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10830.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(1)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43909"/>
              </p:ext>
            </p:extLst>
          </p:nvPr>
        </p:nvGraphicFramePr>
        <p:xfrm>
          <a:off x="1767703" y="1318139"/>
          <a:ext cx="63500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CS ChemDraw Drawing" r:id="rId3" imgW="6350239" imgH="1287130" progId="ChemDraw.Document.6.0">
                  <p:embed/>
                </p:oleObj>
              </mc:Choice>
              <mc:Fallback>
                <p:oleObj name="CS ChemDraw Drawing" r:id="rId3" imgW="6350239" imgH="1287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7703" y="1318139"/>
                        <a:ext cx="6350000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53533"/>
              </p:ext>
            </p:extLst>
          </p:nvPr>
        </p:nvGraphicFramePr>
        <p:xfrm>
          <a:off x="1889125" y="3419475"/>
          <a:ext cx="647065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CS ChemDraw Drawing" r:id="rId5" imgW="6470366" imgH="1319388" progId="ChemDraw.Document.6.0">
                  <p:embed/>
                </p:oleObj>
              </mc:Choice>
              <mc:Fallback>
                <p:oleObj name="CS ChemDraw Drawing" r:id="rId5" imgW="6470366" imgH="13193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9125" y="3419475"/>
                        <a:ext cx="6470650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86032" y="5550801"/>
            <a:ext cx="7496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Zhu, S.; </a:t>
            </a:r>
            <a:r>
              <a:rPr lang="en-US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Niljianskul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N.; Buchwald, S. L. </a:t>
            </a:r>
            <a:r>
              <a:rPr lang="en-US" sz="1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J. Am. Chem. Soc.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2013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135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15746.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(2)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6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89163"/>
              </p:ext>
            </p:extLst>
          </p:nvPr>
        </p:nvGraphicFramePr>
        <p:xfrm>
          <a:off x="2302604" y="1481781"/>
          <a:ext cx="65817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" name="CS ChemDraw Drawing" r:id="rId3" imgW="6581887" imgH="1139456" progId="ChemDraw.Document.6.0">
                  <p:embed/>
                </p:oleObj>
              </mc:Choice>
              <mc:Fallback>
                <p:oleObj name="CS ChemDraw Drawing" r:id="rId3" imgW="6581887" imgH="1139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2604" y="1481781"/>
                        <a:ext cx="658177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1723"/>
              </p:ext>
            </p:extLst>
          </p:nvPr>
        </p:nvGraphicFramePr>
        <p:xfrm>
          <a:off x="3348424" y="3180320"/>
          <a:ext cx="35988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9" name="CS ChemDraw Drawing" r:id="rId5" imgW="3599150" imgH="872782" progId="ChemDraw.Document.6.0">
                  <p:embed/>
                </p:oleObj>
              </mc:Choice>
              <mc:Fallback>
                <p:oleObj name="CS ChemDraw Drawing" r:id="rId5" imgW="3599150" imgH="8727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8424" y="3180320"/>
                        <a:ext cx="35988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77794" y="5000537"/>
            <a:ext cx="6713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Miki, Y.; Hirano, K.; Satoh, T.; Miura, M.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Org. Lett.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1498.</a:t>
            </a:r>
            <a:endParaRPr 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(3)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1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79772"/>
              </p:ext>
            </p:extLst>
          </p:nvPr>
        </p:nvGraphicFramePr>
        <p:xfrm>
          <a:off x="1677903" y="1262386"/>
          <a:ext cx="69723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" name="CS ChemDraw Drawing" r:id="rId3" imgW="6972031" imgH="1217235" progId="ChemDraw.Document.6.0">
                  <p:embed/>
                </p:oleObj>
              </mc:Choice>
              <mc:Fallback>
                <p:oleObj name="CS ChemDraw Drawing" r:id="rId3" imgW="6972031" imgH="12172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7903" y="1262386"/>
                        <a:ext cx="6972300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26090"/>
              </p:ext>
            </p:extLst>
          </p:nvPr>
        </p:nvGraphicFramePr>
        <p:xfrm>
          <a:off x="1736640" y="2722317"/>
          <a:ext cx="63373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3" name="CS ChemDraw Drawing" r:id="rId5" imgW="6337688" imgH="1311861" progId="ChemDraw.Document.6.0">
                  <p:embed/>
                </p:oleObj>
              </mc:Choice>
              <mc:Fallback>
                <p:oleObj name="CS ChemDraw Drawing" r:id="rId5" imgW="6337688" imgH="13118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6640" y="2722317"/>
                        <a:ext cx="6337300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408018"/>
              </p:ext>
            </p:extLst>
          </p:nvPr>
        </p:nvGraphicFramePr>
        <p:xfrm>
          <a:off x="1736640" y="4275911"/>
          <a:ext cx="6913563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" name="CS ChemDraw Drawing" r:id="rId7" imgW="6913940" imgH="1093935" progId="ChemDraw.Document.6.0">
                  <p:embed/>
                </p:oleObj>
              </mc:Choice>
              <mc:Fallback>
                <p:oleObj name="CS ChemDraw Drawing" r:id="rId7" imgW="6913940" imgH="10939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6640" y="4275911"/>
                        <a:ext cx="6913563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189517"/>
              </p:ext>
            </p:extLst>
          </p:nvPr>
        </p:nvGraphicFramePr>
        <p:xfrm>
          <a:off x="9013010" y="1305572"/>
          <a:ext cx="13493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" name="CS ChemDraw Drawing" r:id="rId9" imgW="1349726" imgH="781382" progId="ChemDraw.Document.6.0">
                  <p:embed/>
                </p:oleObj>
              </mc:Choice>
              <mc:Fallback>
                <p:oleObj name="CS ChemDraw Drawing" r:id="rId9" imgW="1349726" imgH="7813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13010" y="1305572"/>
                        <a:ext cx="13493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8897" y="5784980"/>
            <a:ext cx="7710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Nishikawa, D.; Hirano, K.; Miura, M.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J. Am. Chem</a:t>
            </a:r>
            <a:r>
              <a:rPr lang="en-US" sz="1400" i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Soc.</a:t>
            </a:r>
            <a:r>
              <a:rPr lang="en-US" sz="1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137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15620</a:t>
            </a:r>
            <a:endParaRPr 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(4)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1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79509"/>
              </p:ext>
            </p:extLst>
          </p:nvPr>
        </p:nvGraphicFramePr>
        <p:xfrm>
          <a:off x="1672040" y="2483536"/>
          <a:ext cx="646906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CS ChemDraw Drawing" r:id="rId3" imgW="6468932" imgH="1229422" progId="ChemDraw.Document.6.0">
                  <p:embed/>
                </p:oleObj>
              </mc:Choice>
              <mc:Fallback>
                <p:oleObj name="CS ChemDraw Drawing" r:id="rId3" imgW="6468932" imgH="12294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040" y="2483536"/>
                        <a:ext cx="6469063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56962" y="4430582"/>
            <a:ext cx="4496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Zhu, S.; Buchwald, S. L.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J. Am. Chem. Soc.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136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15913.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(5)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5174"/>
              </p:ext>
            </p:extLst>
          </p:nvPr>
        </p:nvGraphicFramePr>
        <p:xfrm>
          <a:off x="2286000" y="1019175"/>
          <a:ext cx="67119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2" name="CS ChemDraw Drawing" r:id="rId3" imgW="6711337" imgH="1077088" progId="ChemDraw.Document.6.0">
                  <p:embed/>
                </p:oleObj>
              </mc:Choice>
              <mc:Fallback>
                <p:oleObj name="CS ChemDraw Drawing" r:id="rId3" imgW="6711337" imgH="10770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019175"/>
                        <a:ext cx="67119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2719"/>
              </p:ext>
            </p:extLst>
          </p:nvPr>
        </p:nvGraphicFramePr>
        <p:xfrm>
          <a:off x="1080554" y="2679740"/>
          <a:ext cx="42100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" name="CS ChemDraw Drawing" r:id="rId5" imgW="4210543" imgH="938375" progId="ChemDraw.Document.6.0">
                  <p:embed/>
                </p:oleObj>
              </mc:Choice>
              <mc:Fallback>
                <p:oleObj name="CS ChemDraw Drawing" r:id="rId5" imgW="4210543" imgH="9383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0554" y="2679740"/>
                        <a:ext cx="421005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26803"/>
              </p:ext>
            </p:extLst>
          </p:nvPr>
        </p:nvGraphicFramePr>
        <p:xfrm>
          <a:off x="1069797" y="4031397"/>
          <a:ext cx="42973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" name="CS ChemDraw Drawing" r:id="rId7" imgW="4297321" imgH="878875" progId="ChemDraw.Document.6.0">
                  <p:embed/>
                </p:oleObj>
              </mc:Choice>
              <mc:Fallback>
                <p:oleObj name="CS ChemDraw Drawing" r:id="rId7" imgW="4297321" imgH="8788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797" y="4031397"/>
                        <a:ext cx="4297363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34162"/>
              </p:ext>
            </p:extLst>
          </p:nvPr>
        </p:nvGraphicFramePr>
        <p:xfrm>
          <a:off x="6784488" y="2139236"/>
          <a:ext cx="4607859" cy="397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" name="CS ChemDraw Drawing" r:id="rId9" imgW="3975668" imgH="3431629" progId="ChemDraw.Document.6.0">
                  <p:embed/>
                </p:oleObj>
              </mc:Choice>
              <mc:Fallback>
                <p:oleObj name="CS ChemDraw Drawing" r:id="rId9" imgW="3975668" imgH="34316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84488" y="2139236"/>
                        <a:ext cx="4607859" cy="397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802" y="918725"/>
            <a:ext cx="1721250" cy="20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802" y="2168089"/>
            <a:ext cx="984938" cy="34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6028" y="5871669"/>
            <a:ext cx="724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Yang, Y.; Shi, S.-L.; </a:t>
            </a:r>
            <a:r>
              <a:rPr lang="en-US" sz="1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Niu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D.; Liu, P.; Buchwald, S. L.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Science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349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62</a:t>
            </a:r>
            <a:endParaRPr 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(6)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11" y="948690"/>
            <a:ext cx="6260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Electron-Deficient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Approach to </a:t>
            </a:r>
            <a:r>
              <a:rPr lang="el-GR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Derivatives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49179"/>
              </p:ext>
            </p:extLst>
          </p:nvPr>
        </p:nvGraphicFramePr>
        <p:xfrm>
          <a:off x="3359921" y="1128898"/>
          <a:ext cx="4324000" cy="91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CS ChemDraw Drawing" r:id="rId3" imgW="5405000" imgH="1148775" progId="ChemDraw.Document.6.0">
                  <p:embed/>
                </p:oleObj>
              </mc:Choice>
              <mc:Fallback>
                <p:oleObj name="CS ChemDraw Drawing" r:id="rId3" imgW="5405000" imgH="11487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921" y="1128898"/>
                        <a:ext cx="4324000" cy="91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49735"/>
              </p:ext>
            </p:extLst>
          </p:nvPr>
        </p:nvGraphicFramePr>
        <p:xfrm>
          <a:off x="207283" y="1781635"/>
          <a:ext cx="5673725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CS ChemDraw Drawing" r:id="rId5" imgW="7090792" imgH="5533204" progId="ChemDraw.Document.6.0">
                  <p:embed/>
                </p:oleObj>
              </mc:Choice>
              <mc:Fallback>
                <p:oleObj name="CS ChemDraw Drawing" r:id="rId5" imgW="7090792" imgH="55332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283" y="1781635"/>
                        <a:ext cx="5673725" cy="442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625" y="2226382"/>
            <a:ext cx="4791126" cy="3536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0288" y="5845532"/>
            <a:ext cx="3840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Shen, K.; Wang, Q. </a:t>
            </a:r>
            <a:r>
              <a:rPr lang="en-US" sz="1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Chem. Sci.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2015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4279.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(1)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122117"/>
              </p:ext>
            </p:extLst>
          </p:nvPr>
        </p:nvGraphicFramePr>
        <p:xfrm>
          <a:off x="819150" y="700088"/>
          <a:ext cx="10299700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S ChemDraw Drawing" r:id="rId4" imgW="10299013" imgH="6115209" progId="ChemDraw.Document.6.0">
                  <p:embed/>
                </p:oleObj>
              </mc:Choice>
              <mc:Fallback>
                <p:oleObj name="CS ChemDraw Drawing" r:id="rId4" imgW="10299013" imgH="6115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150" y="700088"/>
                        <a:ext cx="10299700" cy="611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42628" y="90588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2628" y="625151"/>
            <a:ext cx="11893862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719794"/>
              </p:ext>
            </p:extLst>
          </p:nvPr>
        </p:nvGraphicFramePr>
        <p:xfrm>
          <a:off x="2524280" y="2630684"/>
          <a:ext cx="59721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CS ChemDraw Drawing" r:id="rId3" imgW="5971928" imgH="1124401" progId="ChemDraw.Document.6.0">
                  <p:embed/>
                </p:oleObj>
              </mc:Choice>
              <mc:Fallback>
                <p:oleObj name="CS ChemDraw Drawing" r:id="rId3" imgW="5971928" imgH="11244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280" y="2630684"/>
                        <a:ext cx="5972175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83239" y="5233688"/>
            <a:ext cx="453669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Hemric, B. N.; Wang, Q.; </a:t>
            </a:r>
            <a:r>
              <a:rPr lang="de-CH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Beilstein J. Org. Chem.</a:t>
            </a:r>
            <a:r>
              <a:rPr lang="de-CH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CH" sz="1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2016</a:t>
            </a:r>
            <a:r>
              <a:rPr lang="de-CH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de-CH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de-CH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22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(1)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62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326137"/>
              </p:ext>
            </p:extLst>
          </p:nvPr>
        </p:nvGraphicFramePr>
        <p:xfrm>
          <a:off x="3136900" y="835252"/>
          <a:ext cx="54737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CS ChemDraw Drawing" r:id="rId3" imgW="5473849" imgH="1259889" progId="ChemDraw.Document.6.0">
                  <p:embed/>
                </p:oleObj>
              </mc:Choice>
              <mc:Fallback>
                <p:oleObj name="CS ChemDraw Drawing" r:id="rId3" imgW="5473849" imgH="12598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6900" y="835252"/>
                        <a:ext cx="5473700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0" name="Picture 2" descr="normal.img-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23" y="2592593"/>
            <a:ext cx="5604908" cy="30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normal.img-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5" y="1956102"/>
            <a:ext cx="3568673" cy="42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25" y="1668136"/>
            <a:ext cx="2132438" cy="25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1755" y="2334293"/>
            <a:ext cx="2266313" cy="258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4869" y="5836701"/>
            <a:ext cx="709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Hemric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B. N.; Shen, K.; Wang, Q.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J. Am. Chem.Soc.</a:t>
            </a:r>
            <a:r>
              <a:rPr lang="en-US" sz="1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2016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138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5813.</a:t>
            </a:r>
            <a:endParaRPr 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 (1)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2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11" y="948690"/>
            <a:ext cx="6260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Electron-Deficient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Approach to </a:t>
            </a:r>
            <a:r>
              <a:rPr lang="el-GR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Derivatives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283" y="277009"/>
            <a:ext cx="737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endParaRPr lang="en-US" altLang="zh-CN" sz="2400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4"/>
          <p:cNvCxnSpPr/>
          <p:nvPr/>
        </p:nvCxnSpPr>
        <p:spPr>
          <a:xfrm>
            <a:off x="44654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50892" y="146670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New approach toward C-N formation 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2.  High to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enantioselectivity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No </a:t>
            </a: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intramolecular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examples</a:t>
            </a: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altLang="zh-CN" i="1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-quaternary carbons</a:t>
            </a:r>
          </a:p>
          <a:p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variety of substrates</a:t>
            </a:r>
          </a:p>
          <a:p>
            <a:pPr marL="342900" indent="-342900">
              <a:buAutoNum type="arabicPeriod" startAt="5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Enantioselectivity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for C-N formation not clean</a:t>
            </a: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1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50825" y="2560935"/>
            <a:ext cx="7574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4D1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 For Your attention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334D1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5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11" y="948690"/>
            <a:ext cx="6260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Organometallic, </a:t>
            </a:r>
            <a:r>
              <a:rPr lang="en-US" altLang="zh-CN" dirty="0" err="1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Organoboron</a:t>
            </a:r>
            <a:r>
              <a:rPr lang="en-US" altLang="zh-CN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Reagents</a:t>
            </a: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Electron-Deficient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Approach to </a:t>
            </a:r>
            <a:r>
              <a:rPr lang="el-GR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-Amino Derivatives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Aminoboration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Oxyamination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Alkenes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51588"/>
              </p:ext>
            </p:extLst>
          </p:nvPr>
        </p:nvGraphicFramePr>
        <p:xfrm>
          <a:off x="560388" y="2254250"/>
          <a:ext cx="796925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CS ChemDraw Drawing" r:id="rId3" imgW="7968695" imgH="2037200" progId="ChemDraw.Document.6.0">
                  <p:embed/>
                </p:oleObj>
              </mc:Choice>
              <mc:Fallback>
                <p:oleObj name="CS ChemDraw Drawing" r:id="rId3" imgW="7968695" imgH="2037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388" y="2254250"/>
                        <a:ext cx="7969250" cy="203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07284" y="277009"/>
            <a:ext cx="592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3" y="4989531"/>
            <a:ext cx="6484871" cy="31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73480"/>
              </p:ext>
            </p:extLst>
          </p:nvPr>
        </p:nvGraphicFramePr>
        <p:xfrm>
          <a:off x="2446928" y="980150"/>
          <a:ext cx="5814946" cy="175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CS ChemDraw Drawing" r:id="rId3" imgW="6596948" imgH="1988223" progId="ChemDraw.Document.6.0">
                  <p:embed/>
                </p:oleObj>
              </mc:Choice>
              <mc:Fallback>
                <p:oleObj name="CS ChemDraw Drawing" r:id="rId3" imgW="6596948" imgH="19882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6928" y="980150"/>
                        <a:ext cx="5814946" cy="1751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140923"/>
              </p:ext>
            </p:extLst>
          </p:nvPr>
        </p:nvGraphicFramePr>
        <p:xfrm>
          <a:off x="2014367" y="2867807"/>
          <a:ext cx="6516447" cy="285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CS ChemDraw Drawing" r:id="rId5" imgW="6840788" imgH="2999001" progId="ChemDraw.Document.6.0">
                  <p:embed/>
                </p:oleObj>
              </mc:Choice>
              <mc:Fallback>
                <p:oleObj name="CS ChemDraw Drawing" r:id="rId5" imgW="6840788" imgH="29990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4367" y="2867807"/>
                        <a:ext cx="6516447" cy="285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75" y="5873726"/>
            <a:ext cx="4876875" cy="287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7284" y="277009"/>
            <a:ext cx="592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914565"/>
              </p:ext>
            </p:extLst>
          </p:nvPr>
        </p:nvGraphicFramePr>
        <p:xfrm>
          <a:off x="2668254" y="1283955"/>
          <a:ext cx="5795261" cy="392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CS ChemDraw Drawing" r:id="rId3" imgW="5111317" imgH="3458869" progId="ChemDraw.Document.6.0">
                  <p:embed/>
                </p:oleObj>
              </mc:Choice>
              <mc:Fallback>
                <p:oleObj name="CS ChemDraw Drawing" r:id="rId3" imgW="5111317" imgH="34588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8254" y="1283955"/>
                        <a:ext cx="5795261" cy="392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07284" y="277009"/>
            <a:ext cx="592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695" y="4114299"/>
            <a:ext cx="554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Yan, X.; Chen, C.; Zhou, Y.; Xi, C. </a:t>
            </a:r>
            <a:r>
              <a:rPr lang="en-US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Org. Lett. </a:t>
            </a:r>
            <a:r>
              <a:rPr lang="en-US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en-US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4750.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85" y="1910419"/>
            <a:ext cx="5645407" cy="14688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7284" y="277009"/>
            <a:ext cx="592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267433"/>
              </p:ext>
            </p:extLst>
          </p:nvPr>
        </p:nvGraphicFramePr>
        <p:xfrm>
          <a:off x="367153" y="1912468"/>
          <a:ext cx="616108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CS ChemDraw Drawing" r:id="rId3" imgW="6161263" imgH="1102895" progId="ChemDraw.Document.6.0">
                  <p:embed/>
                </p:oleObj>
              </mc:Choice>
              <mc:Fallback>
                <p:oleObj name="CS ChemDraw Drawing" r:id="rId3" imgW="6161263" imgH="11028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153" y="1912468"/>
                        <a:ext cx="6161087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49917"/>
              </p:ext>
            </p:extLst>
          </p:nvPr>
        </p:nvGraphicFramePr>
        <p:xfrm>
          <a:off x="7116399" y="973378"/>
          <a:ext cx="4735586" cy="300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" name="CS ChemDraw Drawing" r:id="rId5" imgW="4996568" imgH="3167823" progId="ChemDraw.Document.6.0">
                  <p:embed/>
                </p:oleObj>
              </mc:Choice>
              <mc:Fallback>
                <p:oleObj name="CS ChemDraw Drawing" r:id="rId5" imgW="4996568" imgH="31678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6399" y="973378"/>
                        <a:ext cx="4735586" cy="300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7153" y="3757005"/>
            <a:ext cx="8467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Rucker, R. P.; Whittaker, A. M.; Dang, H.; 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Lalic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G. </a:t>
            </a:r>
            <a:r>
              <a:rPr lang="en-US" sz="1400" i="1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Angew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Chem. Int. Ed.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51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3953</a:t>
            </a:r>
            <a:endParaRPr 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434971"/>
              </p:ext>
            </p:extLst>
          </p:nvPr>
        </p:nvGraphicFramePr>
        <p:xfrm>
          <a:off x="597924" y="4435498"/>
          <a:ext cx="4660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" name="CS ChemDraw Drawing" r:id="rId7" imgW="4660213" imgH="965616" progId="ChemDraw.Document.6.0">
                  <p:embed/>
                </p:oleObj>
              </mc:Choice>
              <mc:Fallback>
                <p:oleObj name="CS ChemDraw Drawing" r:id="rId7" imgW="4660213" imgH="9656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924" y="4435498"/>
                        <a:ext cx="46609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4624" y="5679393"/>
            <a:ext cx="8552121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Rucker, R. P.; Whittaker, A. M.; Dang, H.; 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Lalic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G.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J. Am. Chem. Soc.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134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6571.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284" y="277009"/>
            <a:ext cx="592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 of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Reagents </a:t>
            </a:r>
            <a:r>
              <a:rPr lang="en-US" altLang="zh-CN" sz="2400" dirty="0" smtClean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altLang="zh-CN" sz="24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4"/>
          <p:cNvCxnSpPr/>
          <p:nvPr/>
        </p:nvCxnSpPr>
        <p:spPr>
          <a:xfrm>
            <a:off x="142628" y="808028"/>
            <a:ext cx="821606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1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4641449" y="6177885"/>
            <a:ext cx="7550551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DDEBCF"/>
                </a:gs>
                <a:gs pos="100000">
                  <a:srgbClr val="9CB86E"/>
                </a:gs>
                <a:gs pos="74000">
                  <a:srgbClr val="4D8F48">
                    <a:lumMod val="95000"/>
                    <a:lumOff val="5000"/>
                  </a:srgbClr>
                </a:gs>
                <a:gs pos="58000">
                  <a:srgbClr val="156B13"/>
                </a:gs>
              </a:gsLst>
              <a:lin ang="0" scaled="1"/>
              <a:tileRect/>
            </a:gradFill>
          </a:ln>
          <a:effectLst>
            <a:outerShdw sx="1000" sy="1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03DE-1969-4BD4-8254-E1ACB95046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9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1039</Words>
  <Application>Microsoft Office PowerPoint</Application>
  <PresentationFormat>Widescreen</PresentationFormat>
  <Paragraphs>252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SimSun</vt:lpstr>
      <vt:lpstr>SimSun</vt:lpstr>
      <vt:lpstr>Arial</vt:lpstr>
      <vt:lpstr>Calibri</vt:lpstr>
      <vt:lpstr>Calibri Light</vt:lpstr>
      <vt:lpstr>Times New Roman</vt:lpstr>
      <vt:lpstr>Office Theme</vt:lpstr>
      <vt:lpstr>CS ChemDraw Drawing</vt:lpstr>
      <vt:lpstr>Copper Catalyzed C-N Bond Formation Using O-Acyl Hydroxylamine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 catalyzed C-N bond formation via O-acyl hydroxylamine</dc:title>
  <dc:creator>Group Zhu</dc:creator>
  <cp:lastModifiedBy>Group Zhu</cp:lastModifiedBy>
  <cp:revision>100</cp:revision>
  <cp:lastPrinted>2016-11-17T09:36:09Z</cp:lastPrinted>
  <dcterms:created xsi:type="dcterms:W3CDTF">2016-11-13T12:28:59Z</dcterms:created>
  <dcterms:modified xsi:type="dcterms:W3CDTF">2016-11-17T15:58:50Z</dcterms:modified>
</cp:coreProperties>
</file>