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0" r:id="rId3"/>
    <p:sldId id="283" r:id="rId4"/>
    <p:sldId id="289" r:id="rId5"/>
    <p:sldId id="290" r:id="rId6"/>
    <p:sldId id="278" r:id="rId7"/>
    <p:sldId id="295" r:id="rId8"/>
    <p:sldId id="262" r:id="rId9"/>
    <p:sldId id="305" r:id="rId10"/>
    <p:sldId id="304" r:id="rId11"/>
    <p:sldId id="307" r:id="rId12"/>
    <p:sldId id="308" r:id="rId13"/>
    <p:sldId id="314" r:id="rId14"/>
    <p:sldId id="311" r:id="rId15"/>
    <p:sldId id="309" r:id="rId16"/>
    <p:sldId id="326" r:id="rId17"/>
    <p:sldId id="310" r:id="rId18"/>
    <p:sldId id="301" r:id="rId19"/>
    <p:sldId id="313" r:id="rId20"/>
    <p:sldId id="329" r:id="rId21"/>
    <p:sldId id="324" r:id="rId22"/>
    <p:sldId id="315" r:id="rId23"/>
    <p:sldId id="321" r:id="rId24"/>
    <p:sldId id="303" r:id="rId25"/>
    <p:sldId id="335" r:id="rId26"/>
    <p:sldId id="333" r:id="rId27"/>
    <p:sldId id="331" r:id="rId28"/>
    <p:sldId id="297" r:id="rId29"/>
    <p:sldId id="320" r:id="rId30"/>
    <p:sldId id="328" r:id="rId31"/>
    <p:sldId id="336" r:id="rId32"/>
    <p:sldId id="33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4FF"/>
    <a:srgbClr val="025C84"/>
    <a:srgbClr val="0000FF"/>
    <a:srgbClr val="1C5294"/>
    <a:srgbClr val="D2F8EE"/>
    <a:srgbClr val="94D095"/>
    <a:srgbClr val="FBF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6" autoAdjust="0"/>
    <p:restoredTop sz="94660"/>
  </p:normalViewPr>
  <p:slideViewPr>
    <p:cSldViewPr>
      <p:cViewPr>
        <p:scale>
          <a:sx n="110" d="100"/>
          <a:sy n="110" d="100"/>
        </p:scale>
        <p:origin x="-16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8ABEE-3C0D-4C4B-AD8C-16DD90B2F238}" type="datetimeFigureOut">
              <a:rPr lang="fr-CH" smtClean="0"/>
              <a:pPr/>
              <a:t>04.06.2015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735FB-CA03-40CF-AA6B-23F1C66ABDF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11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35FB-CA03-40CF-AA6B-23F1C66ABDFE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264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8E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429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Cinchona Alkaloids : Efficient Tunable </a:t>
            </a:r>
            <a:r>
              <a:rPr lang="en-US" sz="4800" dirty="0" err="1" smtClean="0"/>
              <a:t>Organocatalyts</a:t>
            </a:r>
            <a:r>
              <a:rPr lang="en-US" sz="4800" dirty="0" smtClean="0"/>
              <a:t> </a:t>
            </a:r>
            <a:r>
              <a:rPr lang="en-US" sz="4800" dirty="0"/>
              <a:t>in Asymmetric </a:t>
            </a:r>
            <a:r>
              <a:rPr lang="en-US" sz="4800" dirty="0" smtClean="0"/>
              <a:t>Synthesis</a:t>
            </a:r>
            <a:endParaRPr lang="fr-CH" sz="4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5486400"/>
            <a:ext cx="3810000" cy="990600"/>
          </a:xfrm>
        </p:spPr>
        <p:txBody>
          <a:bodyPr>
            <a:normAutofit/>
          </a:bodyPr>
          <a:lstStyle/>
          <a:p>
            <a:pPr algn="l"/>
            <a:r>
              <a:rPr lang="fr-CH" b="1" dirty="0" smtClean="0">
                <a:solidFill>
                  <a:srgbClr val="0070C0"/>
                </a:solidFill>
              </a:rPr>
              <a:t>Antonin Clemenceau</a:t>
            </a:r>
            <a:endParaRPr lang="fr-CH" b="1" dirty="0">
              <a:solidFill>
                <a:srgbClr val="0070C0"/>
              </a:solidFill>
            </a:endParaRPr>
          </a:p>
          <a:p>
            <a:pPr algn="l"/>
            <a:r>
              <a:rPr lang="fr-CH" sz="2000" b="1" smtClean="0">
                <a:solidFill>
                  <a:srgbClr val="0070C0"/>
                </a:solidFill>
              </a:rPr>
              <a:t>04.06.15</a:t>
            </a:r>
            <a:endParaRPr lang="fr-CH" sz="2000" b="1" dirty="0">
              <a:solidFill>
                <a:srgbClr val="0070C0"/>
              </a:solidFill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073056" cy="10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1999 : </a:t>
            </a:r>
            <a:r>
              <a:rPr lang="fr-CH" sz="3200" b="1" dirty="0" smtClean="0">
                <a:latin typeface="Symbol" panose="05050102010706020507" pitchFamily="18" charset="2"/>
              </a:rPr>
              <a:t>b</a:t>
            </a:r>
            <a:r>
              <a:rPr lang="fr-CH" sz="3200" b="1" dirty="0" smtClean="0"/>
              <a:t>-</a:t>
            </a:r>
            <a:r>
              <a:rPr lang="fr-CH" sz="3200" b="1" dirty="0" err="1" smtClean="0"/>
              <a:t>Isocupreine</a:t>
            </a:r>
            <a:endParaRPr lang="fr-CH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519446"/>
            <a:ext cx="89885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err="1" smtClean="0"/>
              <a:t>Ref</a:t>
            </a:r>
            <a:r>
              <a:rPr lang="fr-CH" sz="1100" u="sng" dirty="0" smtClean="0"/>
              <a:t>:</a:t>
            </a:r>
            <a:r>
              <a:rPr lang="fr-CH" sz="1100" dirty="0" smtClean="0"/>
              <a:t> Y. </a:t>
            </a:r>
            <a:r>
              <a:rPr lang="fr-CH" sz="1100" dirty="0" err="1" smtClean="0"/>
              <a:t>Iwabuchi</a:t>
            </a:r>
            <a:r>
              <a:rPr lang="fr-CH" sz="1100" dirty="0"/>
              <a:t>, </a:t>
            </a:r>
            <a:r>
              <a:rPr lang="fr-CH" sz="1100" dirty="0" smtClean="0"/>
              <a:t>M. </a:t>
            </a:r>
            <a:r>
              <a:rPr lang="fr-CH" sz="1100" dirty="0" err="1" smtClean="0"/>
              <a:t>Nakatani</a:t>
            </a:r>
            <a:r>
              <a:rPr lang="fr-CH" sz="1100" dirty="0" smtClean="0"/>
              <a:t>, N. </a:t>
            </a:r>
            <a:r>
              <a:rPr lang="fr-CH" sz="1100" dirty="0" err="1" smtClean="0"/>
              <a:t>Yokoyama</a:t>
            </a:r>
            <a:r>
              <a:rPr lang="fr-CH" sz="1100" dirty="0"/>
              <a:t>, </a:t>
            </a:r>
            <a:r>
              <a:rPr lang="fr-CH" sz="1100" dirty="0" smtClean="0"/>
              <a:t>S. </a:t>
            </a:r>
            <a:r>
              <a:rPr lang="fr-CH" sz="1100" dirty="0" err="1" smtClean="0"/>
              <a:t>Hatakeyama</a:t>
            </a:r>
            <a:r>
              <a:rPr lang="fr-CH" sz="1100" dirty="0" smtClean="0"/>
              <a:t>  </a:t>
            </a:r>
            <a:r>
              <a:rPr lang="fr-CH" sz="1100" i="1" dirty="0" smtClean="0"/>
              <a:t>J. Am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i="1" dirty="0"/>
              <a:t>. Soc. </a:t>
            </a:r>
            <a:r>
              <a:rPr lang="fr-CH" sz="1100" b="1" dirty="0"/>
              <a:t>1999</a:t>
            </a:r>
            <a:r>
              <a:rPr lang="fr-CH" sz="1100" dirty="0"/>
              <a:t>, </a:t>
            </a:r>
            <a:r>
              <a:rPr lang="fr-CH" sz="1100" i="1" dirty="0"/>
              <a:t>121</a:t>
            </a:r>
            <a:r>
              <a:rPr lang="fr-CH" sz="1100" dirty="0"/>
              <a:t>, </a:t>
            </a:r>
            <a:r>
              <a:rPr lang="fr-CH" sz="1100" dirty="0" smtClean="0"/>
              <a:t>10219-10220</a:t>
            </a:r>
            <a:endParaRPr lang="fr-CH" sz="11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57408"/>
              </p:ext>
            </p:extLst>
          </p:nvPr>
        </p:nvGraphicFramePr>
        <p:xfrm>
          <a:off x="1143000" y="1905000"/>
          <a:ext cx="650398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6" name="CS ChemDraw Drawing" r:id="rId3" imgW="6170377" imgH="1890810" progId="ChemDraw.Document.6.0">
                  <p:embed/>
                </p:oleObj>
              </mc:Choice>
              <mc:Fallback>
                <p:oleObj name="CS ChemDraw Drawing" r:id="rId3" imgW="6170377" imgH="1890810" progId="ChemDraw.Document.6.0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6503987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006268" y="4876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smtClean="0">
                <a:latin typeface="Symbol" panose="05050102010706020507" pitchFamily="18" charset="2"/>
              </a:rPr>
              <a:t>b</a:t>
            </a:r>
            <a:r>
              <a:rPr lang="fr-CH" b="1" dirty="0" smtClean="0"/>
              <a:t>-</a:t>
            </a:r>
            <a:r>
              <a:rPr lang="fr-CH" b="1" dirty="0" err="1" smtClean="0"/>
              <a:t>Isocupreine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Cagelike</a:t>
            </a:r>
            <a:r>
              <a:rPr lang="en-US" dirty="0" smtClean="0"/>
              <a:t> </a:t>
            </a:r>
            <a:r>
              <a:rPr lang="en-US" dirty="0"/>
              <a:t>structure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Conformationally</a:t>
            </a:r>
            <a:r>
              <a:rPr lang="en-US" dirty="0"/>
              <a:t> </a:t>
            </a:r>
            <a:r>
              <a:rPr lang="en-US" dirty="0" smtClean="0"/>
              <a:t>rigid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No </a:t>
            </a:r>
            <a:r>
              <a:rPr lang="en-US" dirty="0" err="1" smtClean="0">
                <a:solidFill>
                  <a:srgbClr val="C00000"/>
                </a:solidFill>
              </a:rPr>
              <a:t>pseudoenantiomer</a:t>
            </a:r>
            <a:r>
              <a:rPr lang="en-US" dirty="0" smtClean="0">
                <a:solidFill>
                  <a:srgbClr val="C00000"/>
                </a:solidFill>
              </a:rPr>
              <a:t> of the </a:t>
            </a:r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isocupreine</a:t>
            </a:r>
            <a:r>
              <a:rPr lang="en-US" dirty="0" smtClean="0">
                <a:solidFill>
                  <a:srgbClr val="C00000"/>
                </a:solidFill>
              </a:rPr>
              <a:t> easily accessible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831580"/>
            <a:ext cx="367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/>
              <a:t>Asymmetric</a:t>
            </a:r>
            <a:r>
              <a:rPr lang="fr-CH" b="1" dirty="0"/>
              <a:t> </a:t>
            </a:r>
            <a:r>
              <a:rPr lang="fr-CH" b="1" dirty="0" err="1"/>
              <a:t>Baylis</a:t>
            </a:r>
            <a:r>
              <a:rPr lang="fr-CH" b="1" i="1" dirty="0" err="1"/>
              <a:t>−</a:t>
            </a:r>
            <a:r>
              <a:rPr lang="fr-CH" b="1" dirty="0" err="1"/>
              <a:t>Hillman</a:t>
            </a:r>
            <a:r>
              <a:rPr lang="fr-CH" b="1" dirty="0"/>
              <a:t> </a:t>
            </a:r>
            <a:r>
              <a:rPr lang="fr-CH" b="1" dirty="0" err="1" smtClean="0"/>
              <a:t>Reaction</a:t>
            </a:r>
            <a:endParaRPr lang="fr-CH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11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2241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1999 : </a:t>
            </a:r>
            <a:r>
              <a:rPr lang="fr-CH" sz="3200" b="1" dirty="0" err="1" smtClean="0"/>
              <a:t>Proposed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Reaction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Mechanism</a:t>
            </a:r>
            <a:endParaRPr lang="fr-CH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392174"/>
            <a:ext cx="898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err="1" smtClean="0"/>
              <a:t>Ref</a:t>
            </a:r>
            <a:r>
              <a:rPr lang="fr-CH" sz="1100" u="sng" dirty="0" smtClean="0"/>
              <a:t>:</a:t>
            </a:r>
            <a:r>
              <a:rPr lang="fr-CH" sz="1100" dirty="0" smtClean="0"/>
              <a:t> Y. </a:t>
            </a:r>
            <a:r>
              <a:rPr lang="fr-CH" sz="1100" dirty="0" err="1" smtClean="0"/>
              <a:t>Iwabuchi</a:t>
            </a:r>
            <a:r>
              <a:rPr lang="fr-CH" sz="1100" dirty="0"/>
              <a:t>, </a:t>
            </a:r>
            <a:r>
              <a:rPr lang="fr-CH" sz="1100" dirty="0" smtClean="0"/>
              <a:t>M. </a:t>
            </a:r>
            <a:r>
              <a:rPr lang="fr-CH" sz="1100" dirty="0" err="1" smtClean="0"/>
              <a:t>Nakatani</a:t>
            </a:r>
            <a:r>
              <a:rPr lang="fr-CH" sz="1100" dirty="0" smtClean="0"/>
              <a:t>, N. </a:t>
            </a:r>
            <a:r>
              <a:rPr lang="fr-CH" sz="1100" dirty="0" err="1" smtClean="0"/>
              <a:t>Yokoyama</a:t>
            </a:r>
            <a:r>
              <a:rPr lang="fr-CH" sz="1100" dirty="0"/>
              <a:t>, </a:t>
            </a:r>
            <a:r>
              <a:rPr lang="fr-CH" sz="1100" dirty="0" smtClean="0"/>
              <a:t>S. </a:t>
            </a:r>
            <a:r>
              <a:rPr lang="fr-CH" sz="1100" dirty="0" err="1" smtClean="0"/>
              <a:t>Hatakeyama</a:t>
            </a:r>
            <a:r>
              <a:rPr lang="fr-CH" sz="1100" dirty="0" smtClean="0"/>
              <a:t> </a:t>
            </a:r>
            <a:r>
              <a:rPr lang="fr-CH" sz="1100" i="1" dirty="0" smtClean="0"/>
              <a:t>J. Am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i="1" dirty="0"/>
              <a:t>. Soc. </a:t>
            </a:r>
            <a:r>
              <a:rPr lang="fr-CH" sz="1100" b="1" dirty="0"/>
              <a:t>1999</a:t>
            </a:r>
            <a:r>
              <a:rPr lang="fr-CH" sz="1100" dirty="0"/>
              <a:t>, </a:t>
            </a:r>
            <a:r>
              <a:rPr lang="fr-CH" sz="1100" i="1" dirty="0"/>
              <a:t>121</a:t>
            </a:r>
            <a:r>
              <a:rPr lang="fr-CH" sz="1100" dirty="0"/>
              <a:t>, </a:t>
            </a:r>
            <a:r>
              <a:rPr lang="fr-CH" sz="1100" dirty="0" smtClean="0"/>
              <a:t>10219-10220</a:t>
            </a:r>
          </a:p>
          <a:p>
            <a:r>
              <a:rPr lang="fr-CH" sz="1100" dirty="0" err="1" smtClean="0"/>
              <a:t>See</a:t>
            </a:r>
            <a:r>
              <a:rPr lang="fr-CH" sz="1100" dirty="0" smtClean="0"/>
              <a:t> </a:t>
            </a:r>
            <a:r>
              <a:rPr lang="fr-CH" sz="1100" dirty="0" err="1" smtClean="0"/>
              <a:t>also</a:t>
            </a:r>
            <a:r>
              <a:rPr lang="fr-CH" sz="1100" dirty="0" smtClean="0"/>
              <a:t>: G. Masson, J. Zhu, C. </a:t>
            </a:r>
            <a:r>
              <a:rPr lang="fr-CH" sz="1100" dirty="0" err="1" smtClean="0"/>
              <a:t>Housseman</a:t>
            </a:r>
            <a:r>
              <a:rPr lang="fr-CH" sz="1100" dirty="0" smtClean="0"/>
              <a:t>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 smtClean="0"/>
              <a:t>2007,</a:t>
            </a:r>
            <a:r>
              <a:rPr lang="de-DE" sz="1100" dirty="0" smtClean="0"/>
              <a:t> </a:t>
            </a:r>
            <a:r>
              <a:rPr lang="de-DE" sz="1100" i="1" dirty="0" smtClean="0"/>
              <a:t>46</a:t>
            </a:r>
            <a:r>
              <a:rPr lang="de-DE" sz="1100" dirty="0" smtClean="0"/>
              <a:t>, 4614 </a:t>
            </a:r>
            <a:r>
              <a:rPr lang="de-DE" sz="1100" dirty="0"/>
              <a:t>– </a:t>
            </a:r>
            <a:r>
              <a:rPr lang="de-DE" sz="1100" dirty="0" smtClean="0"/>
              <a:t>4628</a:t>
            </a:r>
            <a:endParaRPr lang="fr-CH" sz="11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17379"/>
              </p:ext>
            </p:extLst>
          </p:nvPr>
        </p:nvGraphicFramePr>
        <p:xfrm>
          <a:off x="990600" y="990600"/>
          <a:ext cx="75565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0" name="CS ChemDraw Drawing" r:id="rId3" imgW="7556969" imgH="5294160" progId="ChemDraw.Document.6.0">
                  <p:embed/>
                </p:oleObj>
              </mc:Choice>
              <mc:Fallback>
                <p:oleObj name="CS ChemDraw Drawing" r:id="rId3" imgW="7556969" imgH="5294160" progId="ChemDraw.Document.6.0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556500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38157" y="54864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002060"/>
                </a:solidFill>
              </a:rPr>
              <a:t>S</a:t>
            </a:r>
            <a:r>
              <a:rPr lang="en-US" i="1" dirty="0" err="1" smtClean="0">
                <a:solidFill>
                  <a:srgbClr val="002060"/>
                </a:solidFill>
              </a:rPr>
              <a:t>yn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diastereomers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are  </a:t>
            </a:r>
            <a:r>
              <a:rPr lang="en-US" dirty="0">
                <a:solidFill>
                  <a:srgbClr val="002060"/>
                </a:solidFill>
              </a:rPr>
              <a:t>produced from </a:t>
            </a: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 err="1" smtClean="0">
                <a:solidFill>
                  <a:srgbClr val="002060"/>
                </a:solidFill>
              </a:rPr>
              <a:t>aldol</a:t>
            </a:r>
            <a:r>
              <a:rPr lang="en-US" dirty="0" smtClean="0">
                <a:solidFill>
                  <a:srgbClr val="002060"/>
                </a:solidFill>
              </a:rPr>
              <a:t>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srgbClr val="002060"/>
                </a:solidFill>
              </a:rPr>
              <a:t>Steric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constraints</a:t>
            </a:r>
            <a:r>
              <a:rPr lang="fr-CH" dirty="0" smtClean="0">
                <a:solidFill>
                  <a:srgbClr val="002060"/>
                </a:solidFill>
              </a:rPr>
              <a:t> of </a:t>
            </a:r>
            <a:r>
              <a:rPr lang="fr-CH" b="1" dirty="0" smtClean="0">
                <a:solidFill>
                  <a:srgbClr val="002060"/>
                </a:solidFill>
              </a:rPr>
              <a:t>C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unfavoured</a:t>
            </a:r>
            <a:r>
              <a:rPr lang="fr-CH" dirty="0" smtClean="0">
                <a:solidFill>
                  <a:srgbClr val="002060"/>
                </a:solidFill>
              </a:rPr>
              <a:t> the </a:t>
            </a:r>
            <a:r>
              <a:rPr lang="fr-CH" dirty="0" smtClean="0">
                <a:solidFill>
                  <a:srgbClr val="002060"/>
                </a:solidFill>
                <a:latin typeface="Symbol" panose="05050102010706020507" pitchFamily="18" charset="2"/>
              </a:rPr>
              <a:t>b</a:t>
            </a:r>
            <a:r>
              <a:rPr lang="fr-CH" dirty="0" smtClean="0">
                <a:solidFill>
                  <a:srgbClr val="002060"/>
                </a:solidFill>
              </a:rPr>
              <a:t> </a:t>
            </a:r>
            <a:r>
              <a:rPr lang="fr-CH" dirty="0" err="1" smtClean="0">
                <a:solidFill>
                  <a:srgbClr val="002060"/>
                </a:solidFill>
              </a:rPr>
              <a:t>elimination</a:t>
            </a:r>
            <a:endParaRPr lang="fr-CH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12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23111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2004 :</a:t>
            </a:r>
            <a:r>
              <a:rPr lang="fr-CH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3000" b="1" dirty="0" err="1" smtClean="0"/>
              <a:t>Cupreine</a:t>
            </a:r>
            <a:r>
              <a:rPr lang="fr-CH" sz="3000" b="1" dirty="0" smtClean="0"/>
              <a:t> and </a:t>
            </a:r>
            <a:r>
              <a:rPr lang="fr-CH" sz="3000" b="1" dirty="0" err="1" smtClean="0"/>
              <a:t>cupreidine</a:t>
            </a:r>
            <a:endParaRPr lang="fr-CH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581001"/>
            <a:ext cx="89885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err="1" smtClean="0"/>
              <a:t>Ref</a:t>
            </a:r>
            <a:r>
              <a:rPr lang="fr-CH" sz="1100" u="sng" dirty="0" smtClean="0"/>
              <a:t>:</a:t>
            </a:r>
            <a:r>
              <a:rPr lang="fr-CH" sz="1100" dirty="0"/>
              <a:t> </a:t>
            </a:r>
            <a:r>
              <a:rPr lang="fr-CH" sz="1100" dirty="0" smtClean="0"/>
              <a:t>H. Li</a:t>
            </a:r>
            <a:r>
              <a:rPr lang="fr-CH" sz="1100" dirty="0"/>
              <a:t>, </a:t>
            </a:r>
            <a:r>
              <a:rPr lang="fr-CH" sz="1100" dirty="0" smtClean="0"/>
              <a:t>Y. </a:t>
            </a:r>
            <a:r>
              <a:rPr lang="fr-CH" sz="1100" dirty="0"/>
              <a:t>Wang, </a:t>
            </a:r>
            <a:r>
              <a:rPr lang="fr-CH" sz="1100" dirty="0" smtClean="0"/>
              <a:t>L. </a:t>
            </a:r>
            <a:r>
              <a:rPr lang="fr-CH" sz="1100" dirty="0"/>
              <a:t>Tang</a:t>
            </a:r>
            <a:r>
              <a:rPr lang="fr-CH" sz="1100" dirty="0" smtClean="0"/>
              <a:t>, L. Deng </a:t>
            </a:r>
            <a:r>
              <a:rPr lang="fr-CH" sz="1100" i="1" dirty="0" smtClean="0"/>
              <a:t>J. Am</a:t>
            </a:r>
            <a:r>
              <a:rPr lang="fr-CH" sz="1100" i="1" dirty="0"/>
              <a:t>. </a:t>
            </a:r>
            <a:r>
              <a:rPr lang="fr-CH" sz="1100" i="1" dirty="0" err="1"/>
              <a:t>Chem</a:t>
            </a:r>
            <a:r>
              <a:rPr lang="fr-CH" sz="1100" i="1" dirty="0"/>
              <a:t>. Soc. </a:t>
            </a:r>
            <a:r>
              <a:rPr lang="fr-CH" sz="1100" b="1" dirty="0" smtClean="0"/>
              <a:t>2004</a:t>
            </a:r>
            <a:r>
              <a:rPr lang="fr-CH" sz="1100" dirty="0" smtClean="0"/>
              <a:t>, </a:t>
            </a:r>
            <a:r>
              <a:rPr lang="fr-CH" sz="1100" i="1" dirty="0" smtClean="0"/>
              <a:t>126</a:t>
            </a:r>
            <a:r>
              <a:rPr lang="fr-CH" sz="1100" dirty="0" smtClean="0"/>
              <a:t>, 9906-9907</a:t>
            </a:r>
            <a:endParaRPr lang="fr-CH" sz="11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831580"/>
            <a:ext cx="787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/>
              <a:t>Enantioselective</a:t>
            </a:r>
            <a:r>
              <a:rPr lang="fr-CH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b="1" dirty="0" err="1"/>
              <a:t>Conjugate</a:t>
            </a:r>
            <a:r>
              <a:rPr lang="fr-CH" b="1" dirty="0"/>
              <a:t> Addition </a:t>
            </a:r>
            <a:r>
              <a:rPr lang="fr-CH" dirty="0" smtClean="0"/>
              <a:t>of </a:t>
            </a:r>
            <a:r>
              <a:rPr lang="en-US" dirty="0" err="1"/>
              <a:t>Malonate</a:t>
            </a:r>
            <a:r>
              <a:rPr lang="en-US" dirty="0"/>
              <a:t> and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-</a:t>
            </a:r>
            <a:r>
              <a:rPr lang="en-US" dirty="0" err="1"/>
              <a:t>Ketoester</a:t>
            </a:r>
            <a:r>
              <a:rPr lang="en-US" dirty="0"/>
              <a:t> to </a:t>
            </a:r>
            <a:r>
              <a:rPr lang="en-US" dirty="0" err="1" smtClean="0"/>
              <a:t>Nitroalkane</a:t>
            </a:r>
            <a:endParaRPr lang="fr-CH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13</a:t>
            </a:r>
            <a:endParaRPr lang="fr-CH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95898"/>
              </p:ext>
            </p:extLst>
          </p:nvPr>
        </p:nvGraphicFramePr>
        <p:xfrm>
          <a:off x="1752599" y="2927574"/>
          <a:ext cx="5181601" cy="311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5" name="CS ChemDraw Drawing" r:id="rId3" imgW="5793811" imgH="3481920" progId="ChemDraw.Document.6.0">
                  <p:embed/>
                </p:oleObj>
              </mc:Choice>
              <mc:Fallback>
                <p:oleObj name="CS ChemDraw Drawing" r:id="rId3" imgW="5793811" imgH="3481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599" y="2927574"/>
                        <a:ext cx="5181601" cy="3113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6243"/>
              </p:ext>
            </p:extLst>
          </p:nvPr>
        </p:nvGraphicFramePr>
        <p:xfrm>
          <a:off x="2417763" y="1200150"/>
          <a:ext cx="41560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6" name="CS ChemDraw Drawing" r:id="rId5" imgW="4155455" imgH="1491750" progId="ChemDraw.Document.6.0">
                  <p:embed/>
                </p:oleObj>
              </mc:Choice>
              <mc:Fallback>
                <p:oleObj name="CS ChemDraw Drawing" r:id="rId5" imgW="4155455" imgH="1491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7763" y="1200150"/>
                        <a:ext cx="4156075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2005 : </a:t>
            </a:r>
            <a:r>
              <a:rPr lang="fr-CH" sz="3200" b="1" dirty="0" err="1" smtClean="0"/>
              <a:t>Thiourea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Alkaloids</a:t>
            </a:r>
            <a:endParaRPr lang="fr-CH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79248" y="6019800"/>
            <a:ext cx="898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smtClean="0"/>
              <a:t>Ref:</a:t>
            </a:r>
            <a:r>
              <a:rPr lang="en-US" sz="1100" dirty="0" smtClean="0"/>
              <a:t> </a:t>
            </a:r>
            <a:r>
              <a:rPr lang="fr-CH" sz="1100" dirty="0" smtClean="0"/>
              <a:t>J</a:t>
            </a:r>
            <a:r>
              <a:rPr lang="fr-CH" sz="1100" dirty="0"/>
              <a:t>. </a:t>
            </a:r>
            <a:r>
              <a:rPr lang="fr-CH" sz="1100" dirty="0" err="1"/>
              <a:t>Ye</a:t>
            </a:r>
            <a:r>
              <a:rPr lang="fr-CH" sz="1100" dirty="0"/>
              <a:t>, D. J. Dixon, P. S. </a:t>
            </a:r>
            <a:r>
              <a:rPr lang="fr-CH" sz="1100" dirty="0" err="1"/>
              <a:t>Hynes</a:t>
            </a:r>
            <a:r>
              <a:rPr lang="fr-CH" sz="1100" i="1" dirty="0"/>
              <a:t> </a:t>
            </a:r>
            <a:r>
              <a:rPr lang="fr-CH" sz="1100" i="1" dirty="0" err="1"/>
              <a:t>Chem</a:t>
            </a:r>
            <a:r>
              <a:rPr lang="fr-CH" sz="1100" i="1" dirty="0"/>
              <a:t>. Commun.</a:t>
            </a:r>
            <a:r>
              <a:rPr lang="fr-CH" sz="1100" dirty="0"/>
              <a:t> </a:t>
            </a:r>
            <a:r>
              <a:rPr lang="fr-CH" sz="1100" b="1" dirty="0"/>
              <a:t>2005</a:t>
            </a:r>
            <a:r>
              <a:rPr lang="fr-CH" sz="1100" dirty="0"/>
              <a:t>,4481</a:t>
            </a:r>
          </a:p>
          <a:p>
            <a:r>
              <a:rPr lang="en-US" sz="1100" dirty="0" smtClean="0"/>
              <a:t>        S</a:t>
            </a:r>
            <a:r>
              <a:rPr lang="en-US" sz="1100" dirty="0"/>
              <a:t>. H. </a:t>
            </a:r>
            <a:r>
              <a:rPr lang="en-US" sz="1100" dirty="0" err="1"/>
              <a:t>McCooey</a:t>
            </a:r>
            <a:r>
              <a:rPr lang="en-US" sz="1100" dirty="0"/>
              <a:t>, S. J. </a:t>
            </a:r>
            <a:r>
              <a:rPr lang="en-US" sz="1100" dirty="0" err="1"/>
              <a:t>Connon</a:t>
            </a:r>
            <a:r>
              <a:rPr lang="en-US" sz="1100" dirty="0"/>
              <a:t> </a:t>
            </a:r>
            <a:r>
              <a:rPr lang="en-US" sz="1100" i="1" dirty="0" err="1"/>
              <a:t>Angew</a:t>
            </a:r>
            <a:r>
              <a:rPr lang="en-US" sz="1100" i="1" dirty="0"/>
              <a:t>. Chem. Int. Ed.</a:t>
            </a:r>
            <a:r>
              <a:rPr lang="en-US" sz="1100" dirty="0"/>
              <a:t> </a:t>
            </a:r>
            <a:r>
              <a:rPr lang="en-US" sz="1100" b="1" dirty="0"/>
              <a:t>2005</a:t>
            </a:r>
            <a:r>
              <a:rPr lang="en-US" sz="1100" dirty="0"/>
              <a:t>, </a:t>
            </a:r>
            <a:r>
              <a:rPr lang="en-US" sz="1100" i="1" dirty="0"/>
              <a:t>44</a:t>
            </a:r>
            <a:r>
              <a:rPr lang="en-US" sz="1100" dirty="0"/>
              <a:t>, 6367</a:t>
            </a:r>
          </a:p>
          <a:p>
            <a:r>
              <a:rPr lang="fr-CH" sz="1100" dirty="0" smtClean="0"/>
              <a:t>        B</a:t>
            </a:r>
            <a:r>
              <a:rPr lang="fr-CH" sz="1100" dirty="0"/>
              <a:t>. </a:t>
            </a:r>
            <a:r>
              <a:rPr lang="fr-CH" sz="1100" dirty="0" err="1"/>
              <a:t>Vakulya</a:t>
            </a:r>
            <a:r>
              <a:rPr lang="fr-CH" sz="1100" dirty="0"/>
              <a:t>, S. Varga, A. </a:t>
            </a:r>
            <a:r>
              <a:rPr lang="fr-CH" sz="1100" dirty="0" err="1"/>
              <a:t>Csámpai</a:t>
            </a:r>
            <a:r>
              <a:rPr lang="fr-CH" sz="1100" dirty="0"/>
              <a:t>, T. </a:t>
            </a:r>
            <a:r>
              <a:rPr lang="fr-CH" sz="1100" dirty="0" err="1"/>
              <a:t>Soós</a:t>
            </a:r>
            <a:r>
              <a:rPr lang="fr-CH" sz="1100" dirty="0"/>
              <a:t> </a:t>
            </a:r>
            <a:r>
              <a:rPr lang="nn-NO" sz="1100" i="1" dirty="0"/>
              <a:t>Org. Lett.</a:t>
            </a:r>
            <a:r>
              <a:rPr lang="nn-NO" sz="1100" dirty="0"/>
              <a:t>,</a:t>
            </a:r>
            <a:r>
              <a:rPr lang="nn-NO" sz="1100" i="1" dirty="0"/>
              <a:t> </a:t>
            </a:r>
            <a:r>
              <a:rPr lang="nn-NO" sz="1100" b="1" dirty="0"/>
              <a:t>2005</a:t>
            </a:r>
            <a:r>
              <a:rPr lang="nn-NO" sz="1100" dirty="0"/>
              <a:t>, </a:t>
            </a:r>
            <a:r>
              <a:rPr lang="nn-NO" sz="1100" i="1" dirty="0"/>
              <a:t>7</a:t>
            </a:r>
            <a:r>
              <a:rPr lang="nn-NO" sz="1100" dirty="0"/>
              <a:t>, </a:t>
            </a:r>
            <a:r>
              <a:rPr lang="nn-NO" sz="1100" dirty="0" smtClean="0"/>
              <a:t>1967-1969</a:t>
            </a:r>
          </a:p>
          <a:p>
            <a:r>
              <a:rPr lang="nn-NO" sz="1100" dirty="0"/>
              <a:t> </a:t>
            </a:r>
            <a:r>
              <a:rPr lang="nn-NO" sz="1100" dirty="0" smtClean="0"/>
              <a:t>       M. S. Taylor, E. N. Jacobsen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</a:t>
            </a:r>
            <a:r>
              <a:rPr lang="de-DE" sz="1100" dirty="0"/>
              <a:t> </a:t>
            </a:r>
            <a:r>
              <a:rPr lang="de-DE" sz="1100" b="1" dirty="0"/>
              <a:t>2006</a:t>
            </a:r>
            <a:r>
              <a:rPr lang="de-DE" sz="1100" dirty="0"/>
              <a:t>, </a:t>
            </a:r>
            <a:r>
              <a:rPr lang="de-DE" sz="1100" i="1" dirty="0"/>
              <a:t>45</a:t>
            </a:r>
            <a:r>
              <a:rPr lang="de-DE" sz="1100" dirty="0"/>
              <a:t>, 1520 – 1543</a:t>
            </a:r>
            <a:endParaRPr lang="nn-NO" sz="11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32524"/>
              </p:ext>
            </p:extLst>
          </p:nvPr>
        </p:nvGraphicFramePr>
        <p:xfrm>
          <a:off x="3494709" y="1676400"/>
          <a:ext cx="1999134" cy="176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7" name="CS ChemDraw Drawing" r:id="rId3" imgW="1593784" imgH="1403190" progId="ChemDraw.Document.6.0">
                  <p:embed/>
                </p:oleObj>
              </mc:Choice>
              <mc:Fallback>
                <p:oleObj name="CS ChemDraw Drawing" r:id="rId3" imgW="1593784" imgH="1403190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709" y="1676400"/>
                        <a:ext cx="1999134" cy="1760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21186" y="3810000"/>
            <a:ext cx="686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1" dirty="0" err="1" smtClean="0">
                <a:solidFill>
                  <a:srgbClr val="002060"/>
                </a:solidFill>
              </a:rPr>
              <a:t>Simultaneous</a:t>
            </a:r>
            <a:r>
              <a:rPr lang="fr-CH" i="1" dirty="0" smtClean="0">
                <a:solidFill>
                  <a:srgbClr val="002060"/>
                </a:solidFill>
              </a:rPr>
              <a:t> donation of </a:t>
            </a:r>
            <a:r>
              <a:rPr lang="fr-CH" i="1" dirty="0" err="1" smtClean="0">
                <a:solidFill>
                  <a:srgbClr val="002060"/>
                </a:solidFill>
              </a:rPr>
              <a:t>two</a:t>
            </a:r>
            <a:r>
              <a:rPr lang="fr-CH" i="1" dirty="0" smtClean="0">
                <a:solidFill>
                  <a:srgbClr val="002060"/>
                </a:solidFill>
              </a:rPr>
              <a:t> </a:t>
            </a:r>
            <a:r>
              <a:rPr lang="fr-CH" i="1" dirty="0" err="1" smtClean="0">
                <a:solidFill>
                  <a:srgbClr val="002060"/>
                </a:solidFill>
              </a:rPr>
              <a:t>hydrogens</a:t>
            </a:r>
            <a:endParaRPr lang="fr-CH" i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1" dirty="0" smtClean="0">
                <a:solidFill>
                  <a:srgbClr val="002060"/>
                </a:solidFill>
              </a:rPr>
              <a:t>Electrophile activation as enzymes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1" dirty="0" err="1" smtClean="0">
                <a:solidFill>
                  <a:srgbClr val="002060"/>
                </a:solidFill>
              </a:rPr>
              <a:t>Strong</a:t>
            </a:r>
            <a:r>
              <a:rPr lang="fr-CH" i="1" dirty="0">
                <a:solidFill>
                  <a:srgbClr val="002060"/>
                </a:solidFill>
              </a:rPr>
              <a:t> </a:t>
            </a:r>
            <a:r>
              <a:rPr lang="fr-CH" i="1" dirty="0" smtClean="0">
                <a:solidFill>
                  <a:srgbClr val="002060"/>
                </a:solidFill>
              </a:rPr>
              <a:t>and </a:t>
            </a:r>
            <a:r>
              <a:rPr lang="fr-CH" i="1" dirty="0" err="1" smtClean="0">
                <a:solidFill>
                  <a:srgbClr val="002060"/>
                </a:solidFill>
              </a:rPr>
              <a:t>directional</a:t>
            </a:r>
            <a:r>
              <a:rPr lang="fr-CH" i="1" dirty="0" smtClean="0">
                <a:solidFill>
                  <a:srgbClr val="002060"/>
                </a:solidFill>
              </a:rPr>
              <a:t> H-bonds formation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14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8202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2005 : </a:t>
            </a:r>
            <a:r>
              <a:rPr lang="fr-CH" sz="3200" b="1" dirty="0" err="1" smtClean="0"/>
              <a:t>Thiourea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Alkaloids</a:t>
            </a:r>
            <a:endParaRPr lang="fr-CH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79248" y="6211669"/>
            <a:ext cx="8988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smtClean="0"/>
              <a:t>Ref:</a:t>
            </a:r>
            <a:r>
              <a:rPr lang="en-US" sz="1100" dirty="0" smtClean="0"/>
              <a:t> </a:t>
            </a:r>
            <a:r>
              <a:rPr lang="fr-CH" sz="1100" dirty="0" smtClean="0"/>
              <a:t>J</a:t>
            </a:r>
            <a:r>
              <a:rPr lang="fr-CH" sz="1100" dirty="0"/>
              <a:t>. </a:t>
            </a:r>
            <a:r>
              <a:rPr lang="fr-CH" sz="1100" dirty="0" err="1"/>
              <a:t>Ye</a:t>
            </a:r>
            <a:r>
              <a:rPr lang="fr-CH" sz="1100" dirty="0"/>
              <a:t>, D. J. Dixon, P. S. </a:t>
            </a:r>
            <a:r>
              <a:rPr lang="fr-CH" sz="1100" dirty="0" err="1"/>
              <a:t>Hynes</a:t>
            </a:r>
            <a:r>
              <a:rPr lang="fr-CH" sz="1100" i="1" dirty="0"/>
              <a:t> </a:t>
            </a:r>
            <a:r>
              <a:rPr lang="fr-CH" sz="1100" i="1" dirty="0" err="1"/>
              <a:t>Chem</a:t>
            </a:r>
            <a:r>
              <a:rPr lang="fr-CH" sz="1100" i="1" dirty="0"/>
              <a:t>. Commun.</a:t>
            </a:r>
            <a:r>
              <a:rPr lang="fr-CH" sz="1100" dirty="0"/>
              <a:t> </a:t>
            </a:r>
            <a:r>
              <a:rPr lang="fr-CH" sz="1100" b="1" dirty="0" smtClean="0"/>
              <a:t>2005</a:t>
            </a:r>
            <a:r>
              <a:rPr lang="fr-CH" sz="1100" dirty="0" smtClean="0"/>
              <a:t>, 4481-4483</a:t>
            </a:r>
            <a:endParaRPr lang="fr-CH" sz="1100" dirty="0"/>
          </a:p>
          <a:p>
            <a:r>
              <a:rPr lang="en-US" sz="1100" dirty="0" smtClean="0"/>
              <a:t>        S</a:t>
            </a:r>
            <a:r>
              <a:rPr lang="en-US" sz="1100" dirty="0"/>
              <a:t>. H. </a:t>
            </a:r>
            <a:r>
              <a:rPr lang="en-US" sz="1100" dirty="0" err="1"/>
              <a:t>McCooey</a:t>
            </a:r>
            <a:r>
              <a:rPr lang="en-US" sz="1100" dirty="0"/>
              <a:t>, S. J. </a:t>
            </a:r>
            <a:r>
              <a:rPr lang="en-US" sz="1100" dirty="0" err="1"/>
              <a:t>Connon</a:t>
            </a:r>
            <a:r>
              <a:rPr lang="en-US" sz="1100" dirty="0"/>
              <a:t> </a:t>
            </a:r>
            <a:r>
              <a:rPr lang="en-US" sz="1100" i="1" dirty="0" err="1"/>
              <a:t>Angew</a:t>
            </a:r>
            <a:r>
              <a:rPr lang="en-US" sz="1100" i="1" dirty="0"/>
              <a:t>. Chem. Int. Ed.</a:t>
            </a:r>
            <a:r>
              <a:rPr lang="en-US" sz="1100" dirty="0"/>
              <a:t> </a:t>
            </a:r>
            <a:r>
              <a:rPr lang="en-US" sz="1100" b="1" dirty="0" smtClean="0"/>
              <a:t>2005</a:t>
            </a:r>
            <a:r>
              <a:rPr lang="en-US" sz="1100" dirty="0"/>
              <a:t>, </a:t>
            </a:r>
            <a:r>
              <a:rPr lang="en-US" sz="1100" i="1" dirty="0"/>
              <a:t>44</a:t>
            </a:r>
            <a:r>
              <a:rPr lang="en-US" sz="1100" dirty="0"/>
              <a:t>, 6367</a:t>
            </a:r>
          </a:p>
          <a:p>
            <a:r>
              <a:rPr lang="fr-CH" sz="1100" dirty="0" smtClean="0"/>
              <a:t>        B</a:t>
            </a:r>
            <a:r>
              <a:rPr lang="fr-CH" sz="1100" dirty="0"/>
              <a:t>. </a:t>
            </a:r>
            <a:r>
              <a:rPr lang="fr-CH" sz="1100" dirty="0" err="1"/>
              <a:t>Vakulya</a:t>
            </a:r>
            <a:r>
              <a:rPr lang="fr-CH" sz="1100" dirty="0"/>
              <a:t>, S. Varga, A. </a:t>
            </a:r>
            <a:r>
              <a:rPr lang="fr-CH" sz="1100" dirty="0" err="1"/>
              <a:t>Csámpai</a:t>
            </a:r>
            <a:r>
              <a:rPr lang="fr-CH" sz="1100" dirty="0"/>
              <a:t>, T. </a:t>
            </a:r>
            <a:r>
              <a:rPr lang="fr-CH" sz="1100" dirty="0" err="1"/>
              <a:t>Soós</a:t>
            </a:r>
            <a:r>
              <a:rPr lang="fr-CH" sz="1100" dirty="0"/>
              <a:t> </a:t>
            </a:r>
            <a:r>
              <a:rPr lang="nn-NO" sz="1100" i="1" dirty="0"/>
              <a:t>Org. Lett.</a:t>
            </a:r>
            <a:r>
              <a:rPr lang="nn-NO" sz="1100" dirty="0"/>
              <a:t>,</a:t>
            </a:r>
            <a:r>
              <a:rPr lang="nn-NO" sz="1100" i="1" dirty="0"/>
              <a:t> </a:t>
            </a:r>
            <a:r>
              <a:rPr lang="nn-NO" sz="1100" b="1" dirty="0"/>
              <a:t>2005</a:t>
            </a:r>
            <a:r>
              <a:rPr lang="nn-NO" sz="1100" dirty="0"/>
              <a:t>, </a:t>
            </a:r>
            <a:r>
              <a:rPr lang="nn-NO" sz="1100" i="1" dirty="0"/>
              <a:t>7</a:t>
            </a:r>
            <a:r>
              <a:rPr lang="nn-NO" sz="1100" dirty="0"/>
              <a:t>, </a:t>
            </a:r>
            <a:r>
              <a:rPr lang="nn-NO" sz="1100" dirty="0" smtClean="0"/>
              <a:t>1967-1969</a:t>
            </a:r>
            <a:endParaRPr lang="nn-NO" sz="11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831580"/>
            <a:ext cx="364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/>
              <a:t>Enantioselective</a:t>
            </a:r>
            <a:r>
              <a:rPr lang="fr-CH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b="1" dirty="0" err="1"/>
              <a:t>Conjugate</a:t>
            </a:r>
            <a:r>
              <a:rPr lang="fr-CH" b="1" dirty="0"/>
              <a:t> </a:t>
            </a:r>
            <a:r>
              <a:rPr lang="fr-CH" b="1" dirty="0" smtClean="0"/>
              <a:t>Addition</a:t>
            </a:r>
            <a:endParaRPr lang="fr-CH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15</a:t>
            </a:r>
            <a:endParaRPr lang="fr-CH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33621"/>
              </p:ext>
            </p:extLst>
          </p:nvPr>
        </p:nvGraphicFramePr>
        <p:xfrm>
          <a:off x="1447800" y="3505200"/>
          <a:ext cx="5715000" cy="241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8" name="CS ChemDraw Drawing" r:id="rId3" imgW="6514526" imgH="2748870" progId="ChemDraw.Document.6.0">
                  <p:embed/>
                </p:oleObj>
              </mc:Choice>
              <mc:Fallback>
                <p:oleObj name="CS ChemDraw Drawing" r:id="rId3" imgW="6514526" imgH="2748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3505200"/>
                        <a:ext cx="5715000" cy="241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88448"/>
              </p:ext>
            </p:extLst>
          </p:nvPr>
        </p:nvGraphicFramePr>
        <p:xfrm>
          <a:off x="1520825" y="1204913"/>
          <a:ext cx="546735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" name="CS ChemDraw Drawing" r:id="rId5" imgW="6219001" imgH="2262600" progId="ChemDraw.Document.6.0">
                  <p:embed/>
                </p:oleObj>
              </mc:Choice>
              <mc:Fallback>
                <p:oleObj name="CS ChemDraw Drawing" r:id="rId5" imgW="6219001" imgH="226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25" y="1204913"/>
                        <a:ext cx="546735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5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2006 : </a:t>
            </a:r>
            <a:r>
              <a:rPr lang="fr-CH" sz="3000" b="1" dirty="0" smtClean="0"/>
              <a:t>C6’-</a:t>
            </a:r>
            <a:r>
              <a:rPr lang="fr-CH" sz="3200" b="1" dirty="0" smtClean="0"/>
              <a:t>Thiourea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Alkaloids</a:t>
            </a:r>
            <a:endParaRPr lang="fr-CH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900755"/>
              </p:ext>
            </p:extLst>
          </p:nvPr>
        </p:nvGraphicFramePr>
        <p:xfrm>
          <a:off x="1606435" y="2667000"/>
          <a:ext cx="5141912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7" name="CS ChemDraw Drawing" r:id="rId3" imgW="5141710" imgH="3625290" progId="ChemDraw.Document.6.0">
                  <p:embed/>
                </p:oleObj>
              </mc:Choice>
              <mc:Fallback>
                <p:oleObj name="CS ChemDraw Drawing" r:id="rId3" imgW="5141710" imgH="3625290" progId="ChemDraw.Document.6.0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435" y="2667000"/>
                        <a:ext cx="5141912" cy="362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9248" y="6553200"/>
            <a:ext cx="89885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err="1" smtClean="0"/>
              <a:t>Ref</a:t>
            </a:r>
            <a:r>
              <a:rPr lang="fr-CH" sz="1100" u="sng" dirty="0" smtClean="0"/>
              <a:t>:</a:t>
            </a:r>
            <a:r>
              <a:rPr lang="fr-CH" sz="1100" dirty="0" smtClean="0"/>
              <a:t> </a:t>
            </a:r>
            <a:r>
              <a:rPr lang="nl-NL" sz="1100" dirty="0" smtClean="0"/>
              <a:t>T. </a:t>
            </a:r>
            <a:r>
              <a:rPr lang="nl-NL" sz="1100" dirty="0"/>
              <a:t>Marcelli, </a:t>
            </a:r>
            <a:r>
              <a:rPr lang="nl-NL" sz="1100" dirty="0" smtClean="0"/>
              <a:t>R. </a:t>
            </a:r>
            <a:r>
              <a:rPr lang="nl-NL" sz="1100" dirty="0"/>
              <a:t>N. S. van der </a:t>
            </a:r>
            <a:r>
              <a:rPr lang="nl-NL" sz="1100" dirty="0" smtClean="0"/>
              <a:t>Haas, J. </a:t>
            </a:r>
            <a:r>
              <a:rPr lang="nl-NL" sz="1100" dirty="0"/>
              <a:t>H. van Maarseveen, </a:t>
            </a:r>
            <a:r>
              <a:rPr lang="nl-NL" sz="1100" dirty="0" smtClean="0"/>
              <a:t>H. Hiemstra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/>
              <a:t>2006</a:t>
            </a:r>
            <a:r>
              <a:rPr lang="de-DE" sz="1100" dirty="0"/>
              <a:t>, </a:t>
            </a:r>
            <a:r>
              <a:rPr lang="de-DE" sz="1100" i="1" dirty="0" smtClean="0"/>
              <a:t>45</a:t>
            </a:r>
            <a:r>
              <a:rPr lang="de-DE" sz="1100" dirty="0" smtClean="0"/>
              <a:t>,  929 </a:t>
            </a:r>
            <a:r>
              <a:rPr lang="de-DE" sz="1100" dirty="0"/>
              <a:t>–</a:t>
            </a:r>
            <a:r>
              <a:rPr lang="de-DE" sz="1100" dirty="0" smtClean="0"/>
              <a:t>931</a:t>
            </a:r>
            <a:endParaRPr lang="fr-CH" sz="11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831580"/>
            <a:ext cx="279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Asymmetric</a:t>
            </a:r>
            <a:r>
              <a:rPr lang="fr-CH" b="1" dirty="0" smtClean="0"/>
              <a:t> Henry </a:t>
            </a:r>
            <a:r>
              <a:rPr lang="fr-CH" b="1" dirty="0" err="1" smtClean="0"/>
              <a:t>reaction</a:t>
            </a:r>
            <a:endParaRPr lang="fr-CH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1676400"/>
            <a:ext cx="368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Switch of the H-bond donor </a:t>
            </a:r>
            <a:r>
              <a:rPr lang="en-US" b="1" dirty="0"/>
              <a:t>C9</a:t>
            </a:r>
            <a:r>
              <a:rPr lang="en-US" dirty="0"/>
              <a:t> to </a:t>
            </a:r>
            <a:r>
              <a:rPr lang="en-US" b="1" dirty="0"/>
              <a:t>C6’</a:t>
            </a:r>
            <a:endParaRPr lang="fr-CH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07923"/>
              </p:ext>
            </p:extLst>
          </p:nvPr>
        </p:nvGraphicFramePr>
        <p:xfrm>
          <a:off x="4572000" y="1282700"/>
          <a:ext cx="3884613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8" name="CS ChemDraw Drawing" r:id="rId5" imgW="4435853" imgH="1526580" progId="ChemDraw.Document.6.0">
                  <p:embed/>
                </p:oleObj>
              </mc:Choice>
              <mc:Fallback>
                <p:oleObj name="CS ChemDraw Drawing" r:id="rId5" imgW="4435853" imgH="1526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282700"/>
                        <a:ext cx="3884613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16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17542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2007 : </a:t>
            </a:r>
            <a:r>
              <a:rPr lang="fr-CH" sz="3000" b="1" dirty="0" err="1" smtClean="0"/>
              <a:t>Amino</a:t>
            </a:r>
            <a:r>
              <a:rPr lang="fr-CH" sz="3000" b="1" dirty="0" smtClean="0"/>
              <a:t>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/>
              <a:t>Alkaloids</a:t>
            </a:r>
            <a:endParaRPr lang="fr-CH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5240" y="6248400"/>
            <a:ext cx="42659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P. Melchiorre </a:t>
            </a:r>
            <a:r>
              <a:rPr lang="de-DE" sz="1100" i="1" dirty="0"/>
              <a:t>Angew. Chem. Int. Ed. </a:t>
            </a:r>
            <a:r>
              <a:rPr lang="de-DE" sz="1100" b="1" dirty="0" smtClean="0"/>
              <a:t>2012</a:t>
            </a:r>
            <a:r>
              <a:rPr lang="de-DE" sz="1100" dirty="0" smtClean="0"/>
              <a:t>,</a:t>
            </a:r>
            <a:r>
              <a:rPr lang="de-DE" sz="1100" i="1" dirty="0" smtClean="0"/>
              <a:t> </a:t>
            </a:r>
            <a:r>
              <a:rPr lang="de-DE" sz="1100" i="1" dirty="0"/>
              <a:t>51</a:t>
            </a:r>
            <a:r>
              <a:rPr lang="de-DE" sz="1100" dirty="0"/>
              <a:t>, 9748 – </a:t>
            </a:r>
            <a:r>
              <a:rPr lang="de-DE" sz="1100" dirty="0" smtClean="0"/>
              <a:t>9770</a:t>
            </a:r>
          </a:p>
          <a:p>
            <a:r>
              <a:rPr lang="de-DE" sz="1100" dirty="0" smtClean="0"/>
              <a:t>        L. Jiang, Y. </a:t>
            </a:r>
            <a:r>
              <a:rPr lang="de-DE" sz="1100" dirty="0"/>
              <a:t>-</a:t>
            </a:r>
            <a:r>
              <a:rPr lang="de-DE" sz="1100" dirty="0" smtClean="0"/>
              <a:t>C. Chen </a:t>
            </a:r>
            <a:r>
              <a:rPr lang="fr-CH" sz="1100" i="1" dirty="0" err="1"/>
              <a:t>Catal</a:t>
            </a:r>
            <a:r>
              <a:rPr lang="fr-CH" sz="1100" i="1" dirty="0"/>
              <a:t>. </a:t>
            </a:r>
            <a:r>
              <a:rPr lang="fr-CH" sz="1100" i="1" dirty="0" err="1"/>
              <a:t>Sci</a:t>
            </a:r>
            <a:r>
              <a:rPr lang="fr-CH" sz="1100" i="1" dirty="0"/>
              <a:t>. </a:t>
            </a:r>
            <a:r>
              <a:rPr lang="fr-CH" sz="1100" i="1" dirty="0" err="1"/>
              <a:t>Technol</a:t>
            </a:r>
            <a:r>
              <a:rPr lang="fr-CH" sz="1100" i="1" dirty="0" smtClean="0"/>
              <a:t>.</a:t>
            </a:r>
            <a:r>
              <a:rPr lang="fr-CH" sz="1100" dirty="0" smtClean="0"/>
              <a:t> </a:t>
            </a:r>
            <a:r>
              <a:rPr lang="fr-CH" sz="1100" b="1" dirty="0"/>
              <a:t>2011</a:t>
            </a:r>
            <a:r>
              <a:rPr lang="fr-CH" sz="1100" dirty="0"/>
              <a:t>,</a:t>
            </a:r>
            <a:r>
              <a:rPr lang="fr-CH" sz="1100" i="1" dirty="0"/>
              <a:t>1</a:t>
            </a:r>
            <a:r>
              <a:rPr lang="fr-CH" sz="1100" dirty="0"/>
              <a:t>, 354-365</a:t>
            </a:r>
            <a:endParaRPr lang="de-DE" sz="1100" dirty="0" smtClean="0"/>
          </a:p>
          <a:p>
            <a:r>
              <a:rPr lang="fr-CH" sz="1100" dirty="0" smtClean="0"/>
              <a:t>        S. </a:t>
            </a:r>
            <a:r>
              <a:rPr lang="fr-CH" sz="1100" dirty="0" err="1" smtClean="0"/>
              <a:t>Bertelsen</a:t>
            </a:r>
            <a:r>
              <a:rPr lang="fr-CH" sz="1100" dirty="0" smtClean="0"/>
              <a:t>, K. A. J</a:t>
            </a:r>
            <a:r>
              <a:rPr lang="fr-FR" sz="1100" dirty="0" smtClean="0"/>
              <a:t>ø</a:t>
            </a:r>
            <a:r>
              <a:rPr lang="fr-CH" sz="1100" dirty="0" err="1" smtClean="0"/>
              <a:t>rgensen</a:t>
            </a:r>
            <a:r>
              <a:rPr lang="fr-CH" sz="1100" dirty="0" smtClean="0"/>
              <a:t> </a:t>
            </a:r>
            <a:r>
              <a:rPr lang="fr-CH" sz="1100" i="1" dirty="0" err="1"/>
              <a:t>Chem</a:t>
            </a:r>
            <a:r>
              <a:rPr lang="fr-CH" sz="1100" i="1" dirty="0"/>
              <a:t>. Soc. </a:t>
            </a:r>
            <a:r>
              <a:rPr lang="fr-CH" sz="1100" i="1" dirty="0" err="1"/>
              <a:t>Rev</a:t>
            </a:r>
            <a:r>
              <a:rPr lang="fr-CH" sz="1100" i="1" dirty="0"/>
              <a:t>., </a:t>
            </a:r>
            <a:r>
              <a:rPr lang="fr-CH" sz="1100" b="1" dirty="0"/>
              <a:t>2009</a:t>
            </a:r>
            <a:r>
              <a:rPr lang="fr-CH" sz="1100" i="1" dirty="0"/>
              <a:t>, 38</a:t>
            </a:r>
            <a:r>
              <a:rPr lang="fr-CH" sz="1100" dirty="0"/>
              <a:t>, 2178–2189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831580"/>
            <a:ext cx="181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/>
              <a:t>Activation mode </a:t>
            </a:r>
            <a:endParaRPr lang="fr-CH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17</a:t>
            </a:r>
            <a:endParaRPr lang="fr-CH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256373"/>
              </p:ext>
            </p:extLst>
          </p:nvPr>
        </p:nvGraphicFramePr>
        <p:xfrm>
          <a:off x="860425" y="2224088"/>
          <a:ext cx="6784975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8" name="CS ChemDraw Drawing" r:id="rId3" imgW="6784389" imgH="2986740" progId="ChemDraw.Document.6.0">
                  <p:embed/>
                </p:oleObj>
              </mc:Choice>
              <mc:Fallback>
                <p:oleObj name="CS ChemDraw Drawing" r:id="rId3" imgW="6784389" imgH="2986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425" y="2224088"/>
                        <a:ext cx="6784975" cy="298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37198"/>
              </p:ext>
            </p:extLst>
          </p:nvPr>
        </p:nvGraphicFramePr>
        <p:xfrm>
          <a:off x="5715000" y="990600"/>
          <a:ext cx="21701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9" name="CS ChemDraw Drawing" r:id="rId5" imgW="2169708" imgH="1133460" progId="ChemDraw.Document.6.0">
                  <p:embed/>
                </p:oleObj>
              </mc:Choice>
              <mc:Fallback>
                <p:oleObj name="CS ChemDraw Drawing" r:id="rId5" imgW="2169708" imgH="1133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0" y="990600"/>
                        <a:ext cx="2170113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7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2007 : </a:t>
            </a:r>
            <a:r>
              <a:rPr lang="fr-CH" sz="3000" b="1" dirty="0" err="1" smtClean="0"/>
              <a:t>Amino</a:t>
            </a:r>
            <a:r>
              <a:rPr lang="fr-CH" sz="3000" b="1" dirty="0" smtClean="0"/>
              <a:t>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/>
              <a:t>Alkaloids</a:t>
            </a:r>
            <a:endParaRPr lang="fr-CH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5240" y="6248400"/>
            <a:ext cx="42659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P. Melchiorre </a:t>
            </a:r>
            <a:r>
              <a:rPr lang="de-DE" sz="1100" i="1" dirty="0"/>
              <a:t>Angew. Chem. Int. Ed. </a:t>
            </a:r>
            <a:r>
              <a:rPr lang="de-DE" sz="1100" b="1" dirty="0" smtClean="0"/>
              <a:t>2012</a:t>
            </a:r>
            <a:r>
              <a:rPr lang="de-DE" sz="1100" dirty="0" smtClean="0"/>
              <a:t>,</a:t>
            </a:r>
            <a:r>
              <a:rPr lang="de-DE" sz="1100" i="1" dirty="0" smtClean="0"/>
              <a:t> </a:t>
            </a:r>
            <a:r>
              <a:rPr lang="de-DE" sz="1100" i="1" dirty="0"/>
              <a:t>51</a:t>
            </a:r>
            <a:r>
              <a:rPr lang="de-DE" sz="1100" dirty="0"/>
              <a:t>, 9748 – </a:t>
            </a:r>
            <a:r>
              <a:rPr lang="de-DE" sz="1100" dirty="0" smtClean="0"/>
              <a:t>9770</a:t>
            </a:r>
          </a:p>
          <a:p>
            <a:r>
              <a:rPr lang="de-DE" sz="1100" dirty="0" smtClean="0"/>
              <a:t>        L. Jiang, Y. </a:t>
            </a:r>
            <a:r>
              <a:rPr lang="de-DE" sz="1100" dirty="0"/>
              <a:t>-</a:t>
            </a:r>
            <a:r>
              <a:rPr lang="de-DE" sz="1100" dirty="0" smtClean="0"/>
              <a:t>C. Chen </a:t>
            </a:r>
            <a:r>
              <a:rPr lang="fr-CH" sz="1100" i="1" dirty="0" err="1"/>
              <a:t>Catal</a:t>
            </a:r>
            <a:r>
              <a:rPr lang="fr-CH" sz="1100" i="1" dirty="0"/>
              <a:t>. </a:t>
            </a:r>
            <a:r>
              <a:rPr lang="fr-CH" sz="1100" i="1" dirty="0" err="1"/>
              <a:t>Sci</a:t>
            </a:r>
            <a:r>
              <a:rPr lang="fr-CH" sz="1100" i="1" dirty="0"/>
              <a:t>. </a:t>
            </a:r>
            <a:r>
              <a:rPr lang="fr-CH" sz="1100" i="1" dirty="0" err="1"/>
              <a:t>Technol</a:t>
            </a:r>
            <a:r>
              <a:rPr lang="fr-CH" sz="1100" i="1" dirty="0" smtClean="0"/>
              <a:t>.</a:t>
            </a:r>
            <a:r>
              <a:rPr lang="fr-CH" sz="1100" dirty="0" smtClean="0"/>
              <a:t> </a:t>
            </a:r>
            <a:r>
              <a:rPr lang="fr-CH" sz="1100" b="1" dirty="0"/>
              <a:t>2011</a:t>
            </a:r>
            <a:r>
              <a:rPr lang="fr-CH" sz="1100" dirty="0"/>
              <a:t>,</a:t>
            </a:r>
            <a:r>
              <a:rPr lang="fr-CH" sz="1100" i="1" dirty="0"/>
              <a:t>1</a:t>
            </a:r>
            <a:r>
              <a:rPr lang="fr-CH" sz="1100" dirty="0"/>
              <a:t>, 354-365</a:t>
            </a:r>
            <a:endParaRPr lang="de-DE" sz="1100" dirty="0" smtClean="0"/>
          </a:p>
          <a:p>
            <a:r>
              <a:rPr lang="fr-CH" sz="1100" dirty="0" smtClean="0"/>
              <a:t>        S. </a:t>
            </a:r>
            <a:r>
              <a:rPr lang="fr-CH" sz="1100" dirty="0" err="1" smtClean="0"/>
              <a:t>Bertelsen</a:t>
            </a:r>
            <a:r>
              <a:rPr lang="fr-CH" sz="1100" dirty="0" smtClean="0"/>
              <a:t>, K. A. J</a:t>
            </a:r>
            <a:r>
              <a:rPr lang="fr-FR" sz="1100" dirty="0" smtClean="0"/>
              <a:t>ø</a:t>
            </a:r>
            <a:r>
              <a:rPr lang="fr-CH" sz="1100" dirty="0" err="1" smtClean="0"/>
              <a:t>rgensen</a:t>
            </a:r>
            <a:r>
              <a:rPr lang="fr-CH" sz="1100" dirty="0" smtClean="0"/>
              <a:t> </a:t>
            </a:r>
            <a:r>
              <a:rPr lang="fr-CH" sz="1100" i="1" dirty="0" err="1"/>
              <a:t>Chem</a:t>
            </a:r>
            <a:r>
              <a:rPr lang="fr-CH" sz="1100" i="1" dirty="0"/>
              <a:t>. Soc. </a:t>
            </a:r>
            <a:r>
              <a:rPr lang="fr-CH" sz="1100" i="1" dirty="0" err="1"/>
              <a:t>Rev</a:t>
            </a:r>
            <a:r>
              <a:rPr lang="fr-CH" sz="1100" i="1" dirty="0"/>
              <a:t>., </a:t>
            </a:r>
            <a:r>
              <a:rPr lang="fr-CH" sz="1100" b="1" dirty="0"/>
              <a:t>2009</a:t>
            </a:r>
            <a:r>
              <a:rPr lang="fr-CH" sz="1100" i="1" dirty="0"/>
              <a:t>, 38</a:t>
            </a:r>
            <a:r>
              <a:rPr lang="fr-CH" sz="1100" dirty="0"/>
              <a:t>, 2178–2189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831580"/>
            <a:ext cx="52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/>
              <a:t>Activation mode: </a:t>
            </a:r>
            <a:r>
              <a:rPr lang="fr-CH" dirty="0" err="1" smtClean="0"/>
              <a:t>Secondary</a:t>
            </a:r>
            <a:r>
              <a:rPr lang="fr-CH" dirty="0" smtClean="0"/>
              <a:t> amine vs </a:t>
            </a:r>
            <a:r>
              <a:rPr lang="fr-CH" dirty="0" err="1" smtClean="0"/>
              <a:t>Primary</a:t>
            </a:r>
            <a:r>
              <a:rPr lang="fr-CH" dirty="0" smtClean="0"/>
              <a:t> amine</a:t>
            </a:r>
            <a:r>
              <a:rPr lang="fr-CH" b="1" dirty="0" smtClean="0"/>
              <a:t> </a:t>
            </a:r>
            <a:endParaRPr lang="fr-CH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18</a:t>
            </a:r>
            <a:endParaRPr lang="fr-CH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80236"/>
              </p:ext>
            </p:extLst>
          </p:nvPr>
        </p:nvGraphicFramePr>
        <p:xfrm>
          <a:off x="973138" y="685800"/>
          <a:ext cx="739616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1" name="CS ChemDraw Drawing" r:id="rId3" imgW="8917899" imgH="3539970" progId="ChemDraw.Document.6.0">
                  <p:embed/>
                </p:oleObj>
              </mc:Choice>
              <mc:Fallback>
                <p:oleObj name="CS ChemDraw Drawing" r:id="rId3" imgW="8917899" imgH="3539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3138" y="685800"/>
                        <a:ext cx="7396162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47564"/>
              </p:ext>
            </p:extLst>
          </p:nvPr>
        </p:nvGraphicFramePr>
        <p:xfrm>
          <a:off x="1066800" y="3457575"/>
          <a:ext cx="75406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2" name="CS ChemDraw Drawing" r:id="rId5" imgW="9042970" imgH="2890620" progId="ChemDraw.Document.6.0">
                  <p:embed/>
                </p:oleObj>
              </mc:Choice>
              <mc:Fallback>
                <p:oleObj name="CS ChemDraw Drawing" r:id="rId5" imgW="9042970" imgH="2890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3457575"/>
                        <a:ext cx="7540625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94360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i="1" dirty="0" smtClean="0">
                <a:solidFill>
                  <a:srgbClr val="0000FF"/>
                </a:solidFill>
              </a:rPr>
              <a:t>  </a:t>
            </a:r>
            <a:endParaRPr lang="fr-CH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12" y="5867400"/>
            <a:ext cx="90573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J.-W. </a:t>
            </a:r>
            <a:r>
              <a:rPr lang="nl-NL" sz="1100" dirty="0"/>
              <a:t>Xie, </a:t>
            </a:r>
            <a:r>
              <a:rPr lang="nl-NL" sz="1100" dirty="0" smtClean="0"/>
              <a:t>W. </a:t>
            </a:r>
            <a:r>
              <a:rPr lang="nl-NL" sz="1100" dirty="0"/>
              <a:t>Chen, </a:t>
            </a:r>
            <a:r>
              <a:rPr lang="nl-NL" sz="1100" dirty="0" smtClean="0"/>
              <a:t>R. </a:t>
            </a:r>
            <a:r>
              <a:rPr lang="nl-NL" sz="1100" dirty="0"/>
              <a:t>Li, </a:t>
            </a:r>
            <a:r>
              <a:rPr lang="nl-NL" sz="1100" dirty="0" smtClean="0"/>
              <a:t>M. </a:t>
            </a:r>
            <a:r>
              <a:rPr lang="nl-NL" sz="1100" dirty="0"/>
              <a:t>Zeng, </a:t>
            </a:r>
            <a:r>
              <a:rPr lang="nl-NL" sz="1100" dirty="0" smtClean="0"/>
              <a:t>W. </a:t>
            </a:r>
            <a:r>
              <a:rPr lang="nl-NL" sz="1100" dirty="0"/>
              <a:t>Du, </a:t>
            </a:r>
            <a:r>
              <a:rPr lang="nl-NL" sz="1100" dirty="0" smtClean="0"/>
              <a:t>L. </a:t>
            </a:r>
            <a:r>
              <a:rPr lang="nl-NL" sz="1100" dirty="0"/>
              <a:t>Yue, </a:t>
            </a:r>
            <a:r>
              <a:rPr lang="nl-NL" sz="1100" dirty="0" smtClean="0"/>
              <a:t>Y. –C. </a:t>
            </a:r>
            <a:r>
              <a:rPr lang="nl-NL" sz="1100" dirty="0"/>
              <a:t>Chen</a:t>
            </a:r>
            <a:r>
              <a:rPr lang="nl-NL" sz="1100" dirty="0" smtClean="0"/>
              <a:t>, Y. </a:t>
            </a:r>
            <a:r>
              <a:rPr lang="nl-NL" sz="1100" dirty="0"/>
              <a:t>Wu, </a:t>
            </a:r>
            <a:r>
              <a:rPr lang="nl-NL" sz="1100" dirty="0" smtClean="0"/>
              <a:t>J. Zhu, J. –G. Deng </a:t>
            </a:r>
            <a:r>
              <a:rPr lang="de-DE" sz="1100" i="1" dirty="0"/>
              <a:t>Angew. Chem. Int. Ed. </a:t>
            </a:r>
            <a:r>
              <a:rPr lang="de-DE" sz="1100" b="1" dirty="0"/>
              <a:t>2007</a:t>
            </a:r>
            <a:r>
              <a:rPr lang="de-DE" sz="1100" dirty="0"/>
              <a:t>, </a:t>
            </a:r>
            <a:r>
              <a:rPr lang="de-DE" sz="1100" i="1" dirty="0"/>
              <a:t>46</a:t>
            </a:r>
            <a:r>
              <a:rPr lang="de-DE" sz="1100" dirty="0"/>
              <a:t>, 389 –392</a:t>
            </a:r>
            <a:r>
              <a:rPr lang="fr-CH" sz="1100" dirty="0" smtClean="0"/>
              <a:t>        </a:t>
            </a:r>
          </a:p>
          <a:p>
            <a:r>
              <a:rPr lang="fr-CH" sz="1100" dirty="0" smtClean="0"/>
              <a:t>        W. </a:t>
            </a:r>
            <a:r>
              <a:rPr lang="fr-CH" sz="1100" dirty="0"/>
              <a:t>Chen, </a:t>
            </a:r>
            <a:r>
              <a:rPr lang="fr-CH" sz="1100" dirty="0" smtClean="0"/>
              <a:t>W. </a:t>
            </a:r>
            <a:r>
              <a:rPr lang="fr-CH" sz="1100" dirty="0"/>
              <a:t>Du, </a:t>
            </a:r>
            <a:r>
              <a:rPr lang="fr-CH" sz="1100" dirty="0" smtClean="0"/>
              <a:t>Y. –Z. </a:t>
            </a:r>
            <a:r>
              <a:rPr lang="fr-CH" sz="1100" dirty="0"/>
              <a:t>Duan, </a:t>
            </a:r>
            <a:r>
              <a:rPr lang="fr-CH" sz="1100" dirty="0" smtClean="0"/>
              <a:t>Y. </a:t>
            </a:r>
            <a:r>
              <a:rPr lang="fr-CH" sz="1100" dirty="0"/>
              <a:t>Wu, </a:t>
            </a:r>
            <a:r>
              <a:rPr lang="fr-CH" sz="1100" dirty="0" smtClean="0"/>
              <a:t>S.-Y. </a:t>
            </a:r>
            <a:r>
              <a:rPr lang="fr-CH" sz="1100" dirty="0"/>
              <a:t>Yang, </a:t>
            </a:r>
            <a:r>
              <a:rPr lang="fr-CH" sz="1100" dirty="0" smtClean="0"/>
              <a:t> Y.- C. Chen </a:t>
            </a:r>
            <a:r>
              <a:rPr lang="de-DE" sz="1100" i="1" dirty="0"/>
              <a:t>Angew. Chem. Int. Ed. </a:t>
            </a:r>
            <a:r>
              <a:rPr lang="de-DE" sz="1100" b="1" dirty="0"/>
              <a:t>2007</a:t>
            </a:r>
            <a:r>
              <a:rPr lang="de-DE" sz="1100" dirty="0"/>
              <a:t>, </a:t>
            </a:r>
            <a:r>
              <a:rPr lang="de-DE" sz="1100" i="1" dirty="0"/>
              <a:t>46</a:t>
            </a:r>
            <a:r>
              <a:rPr lang="de-DE" sz="1100" dirty="0"/>
              <a:t>, 7667 –</a:t>
            </a:r>
            <a:r>
              <a:rPr lang="de-DE" sz="1100" dirty="0" smtClean="0"/>
              <a:t>7670</a:t>
            </a:r>
          </a:p>
          <a:p>
            <a:r>
              <a:rPr lang="de-DE" sz="1100" dirty="0" smtClean="0"/>
              <a:t>The </a:t>
            </a:r>
            <a:r>
              <a:rPr lang="de-DE" sz="1100" dirty="0"/>
              <a:t>same </a:t>
            </a:r>
            <a:r>
              <a:rPr lang="de-DE" sz="1100" dirty="0" smtClean="0"/>
              <a:t>year, 2 other groups published organocatalytic reaction with Amino Cinchona Alkaloids:</a:t>
            </a:r>
          </a:p>
          <a:p>
            <a:r>
              <a:rPr lang="de-DE" sz="1100" dirty="0" smtClean="0"/>
              <a:t>        </a:t>
            </a:r>
            <a:r>
              <a:rPr lang="en-US" sz="1100" dirty="0"/>
              <a:t>S. H. </a:t>
            </a:r>
            <a:r>
              <a:rPr lang="en-US" sz="1100" dirty="0" err="1"/>
              <a:t>McCooey</a:t>
            </a:r>
            <a:r>
              <a:rPr lang="en-US" sz="1100" dirty="0"/>
              <a:t>, S. J. </a:t>
            </a:r>
            <a:r>
              <a:rPr lang="en-US" sz="1100" dirty="0" err="1" smtClean="0"/>
              <a:t>Connon</a:t>
            </a:r>
            <a:r>
              <a:rPr lang="en-US" sz="1100" dirty="0" smtClean="0"/>
              <a:t> </a:t>
            </a:r>
            <a:r>
              <a:rPr lang="en-US" sz="1100" i="1" dirty="0"/>
              <a:t>Org. </a:t>
            </a:r>
            <a:r>
              <a:rPr lang="en-US" sz="1100" i="1" dirty="0" err="1"/>
              <a:t>Lett</a:t>
            </a:r>
            <a:r>
              <a:rPr lang="en-US" sz="1100" i="1" dirty="0"/>
              <a:t>. </a:t>
            </a:r>
            <a:r>
              <a:rPr lang="en-US" sz="1100" b="1" dirty="0"/>
              <a:t>2007</a:t>
            </a:r>
            <a:r>
              <a:rPr lang="en-US" sz="1100" dirty="0"/>
              <a:t>, </a:t>
            </a:r>
            <a:r>
              <a:rPr lang="en-US" sz="1100" i="1" dirty="0"/>
              <a:t>9</a:t>
            </a:r>
            <a:r>
              <a:rPr lang="en-US" sz="1100" dirty="0"/>
              <a:t>, 599 – 602.</a:t>
            </a:r>
            <a:endParaRPr lang="de-DE" sz="1100" dirty="0" smtClean="0"/>
          </a:p>
          <a:p>
            <a:r>
              <a:rPr lang="fr-CH" sz="1100" dirty="0" smtClean="0"/>
              <a:t>        </a:t>
            </a:r>
            <a:r>
              <a:rPr lang="it-IT" sz="1100" dirty="0"/>
              <a:t>G. Bartoli, M. Bosco, A. Carlone, F. Pesciaioli, L. Sambri, </a:t>
            </a:r>
            <a:r>
              <a:rPr lang="it-IT" sz="1100" dirty="0" smtClean="0"/>
              <a:t>P. Melchiorre </a:t>
            </a:r>
            <a:r>
              <a:rPr lang="it-IT" sz="1100" i="1" dirty="0"/>
              <a:t>Org. Lett. </a:t>
            </a:r>
            <a:r>
              <a:rPr lang="it-IT" sz="1100" b="1" dirty="0"/>
              <a:t>2007</a:t>
            </a:r>
            <a:r>
              <a:rPr lang="it-IT" sz="1100" dirty="0"/>
              <a:t>, </a:t>
            </a:r>
            <a:r>
              <a:rPr lang="it-IT" sz="1100" i="1" dirty="0"/>
              <a:t>9</a:t>
            </a:r>
            <a:r>
              <a:rPr lang="it-IT" sz="1100" dirty="0"/>
              <a:t>, 1403 – 1405.</a:t>
            </a:r>
            <a:endParaRPr lang="fr-CH" sz="11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42559"/>
              </p:ext>
            </p:extLst>
          </p:nvPr>
        </p:nvGraphicFramePr>
        <p:xfrm>
          <a:off x="304800" y="1143000"/>
          <a:ext cx="8557555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3" name="CS ChemDraw Drawing" r:id="rId4" imgW="11987419" imgH="3338820" progId="ChemDraw.Document.6.0">
                  <p:embed/>
                </p:oleObj>
              </mc:Choice>
              <mc:Fallback>
                <p:oleObj name="CS ChemDraw Drawing" r:id="rId4" imgW="11987419" imgH="3338820" progId="ChemDraw.Document.6.0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557555" cy="2386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2007 : </a:t>
            </a:r>
            <a:r>
              <a:rPr lang="fr-CH" sz="3000" b="1" dirty="0" err="1" smtClean="0"/>
              <a:t>Amino</a:t>
            </a:r>
            <a:r>
              <a:rPr lang="fr-CH" sz="3000" b="1" dirty="0" smtClean="0"/>
              <a:t>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Alkaloids</a:t>
            </a:r>
            <a:endParaRPr lang="fr-CH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19</a:t>
            </a:r>
            <a:endParaRPr lang="fr-CH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70055"/>
              </p:ext>
            </p:extLst>
          </p:nvPr>
        </p:nvGraphicFramePr>
        <p:xfrm>
          <a:off x="364270" y="3332119"/>
          <a:ext cx="8779730" cy="238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4" name="CS ChemDraw Drawing" r:id="rId6" imgW="12467446" imgH="3376890" progId="ChemDraw.Document.6.0">
                  <p:embed/>
                </p:oleObj>
              </mc:Choice>
              <mc:Fallback>
                <p:oleObj name="CS ChemDraw Drawing" r:id="rId6" imgW="12467446" imgH="3376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270" y="3332119"/>
                        <a:ext cx="8779730" cy="2382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8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94360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i="1" dirty="0" smtClean="0">
                <a:solidFill>
                  <a:srgbClr val="0000FF"/>
                </a:solidFill>
              </a:rPr>
              <a:t>  </a:t>
            </a:r>
            <a:endParaRPr lang="fr-CH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99" y="6396335"/>
            <a:ext cx="50610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</a:t>
            </a:r>
            <a:r>
              <a:rPr lang="de-DE" sz="1100" dirty="0"/>
              <a:t> J. P. Malerich, K. Hagihara, V. H. </a:t>
            </a:r>
            <a:r>
              <a:rPr lang="de-DE" sz="1100" dirty="0" smtClean="0"/>
              <a:t>Rawal, </a:t>
            </a:r>
            <a:r>
              <a:rPr lang="de-DE" sz="1100" i="1" dirty="0" smtClean="0"/>
              <a:t>J</a:t>
            </a:r>
            <a:r>
              <a:rPr lang="de-DE" sz="1100" i="1" dirty="0"/>
              <a:t>. Am. Chem. Soc. </a:t>
            </a:r>
            <a:r>
              <a:rPr lang="de-DE" sz="1100" b="1" dirty="0" smtClean="0"/>
              <a:t>2008</a:t>
            </a:r>
            <a:r>
              <a:rPr lang="de-DE" sz="1100" dirty="0" smtClean="0"/>
              <a:t>, </a:t>
            </a:r>
            <a:r>
              <a:rPr lang="de-DE" sz="1100" i="1" dirty="0" smtClean="0"/>
              <a:t>130</a:t>
            </a:r>
            <a:r>
              <a:rPr lang="de-DE" sz="1100" dirty="0"/>
              <a:t>, 14416.</a:t>
            </a:r>
            <a:r>
              <a:rPr lang="fr-CH" sz="1100" dirty="0" smtClean="0"/>
              <a:t>        </a:t>
            </a:r>
          </a:p>
          <a:p>
            <a:r>
              <a:rPr lang="fr-CH" sz="1100" dirty="0"/>
              <a:t> </a:t>
            </a:r>
            <a:r>
              <a:rPr lang="fr-CH" sz="1100" dirty="0" smtClean="0"/>
              <a:t>        J. Alem</a:t>
            </a:r>
            <a:r>
              <a:rPr lang="es-ES" sz="1100" dirty="0" smtClean="0"/>
              <a:t>á</a:t>
            </a:r>
            <a:r>
              <a:rPr lang="fr-CH" sz="1100" dirty="0" smtClean="0"/>
              <a:t>n, A. </a:t>
            </a:r>
            <a:r>
              <a:rPr lang="fr-CH" sz="1100" dirty="0" err="1" smtClean="0"/>
              <a:t>Parra</a:t>
            </a:r>
            <a:r>
              <a:rPr lang="fr-CH" sz="1100" dirty="0" smtClean="0"/>
              <a:t>, H. Jiang, K. A. J</a:t>
            </a:r>
            <a:r>
              <a:rPr lang="fr-FR" sz="1100" dirty="0" smtClean="0"/>
              <a:t>ø</a:t>
            </a:r>
            <a:r>
              <a:rPr lang="fr-CH" sz="1100" dirty="0" err="1" smtClean="0"/>
              <a:t>rgensen</a:t>
            </a:r>
            <a:r>
              <a:rPr lang="fr-CH" sz="1100" dirty="0" smtClean="0"/>
              <a:t> </a:t>
            </a:r>
            <a:r>
              <a:rPr lang="fr-CH" sz="1100" i="1" dirty="0" err="1" smtClean="0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Eur</a:t>
            </a:r>
            <a:r>
              <a:rPr lang="fr-CH" sz="1100" i="1" dirty="0"/>
              <a:t>. J.</a:t>
            </a:r>
            <a:r>
              <a:rPr lang="fr-CH" sz="1100" dirty="0"/>
              <a:t> </a:t>
            </a:r>
            <a:r>
              <a:rPr lang="fr-CH" sz="1100" b="1" dirty="0"/>
              <a:t>2011</a:t>
            </a:r>
            <a:r>
              <a:rPr lang="fr-CH" sz="1100" dirty="0"/>
              <a:t>, </a:t>
            </a:r>
            <a:r>
              <a:rPr lang="fr-CH" sz="1100" i="1" dirty="0"/>
              <a:t>17</a:t>
            </a:r>
            <a:r>
              <a:rPr lang="fr-CH" sz="1100" dirty="0"/>
              <a:t>, 6890 – </a:t>
            </a:r>
            <a:r>
              <a:rPr lang="fr-CH" sz="1100" dirty="0" smtClean="0"/>
              <a:t>6899.</a:t>
            </a:r>
            <a:endParaRPr lang="fr-CH" sz="11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2008 : </a:t>
            </a:r>
            <a:r>
              <a:rPr lang="fr-CH" sz="3000" b="1" dirty="0" err="1" smtClean="0"/>
              <a:t>Squaramide</a:t>
            </a:r>
            <a:r>
              <a:rPr lang="fr-CH" sz="3000" b="1" dirty="0" smtClean="0"/>
              <a:t> </a:t>
            </a:r>
            <a:r>
              <a:rPr lang="fr-CH" sz="3200" b="1" dirty="0" err="1" smtClean="0"/>
              <a:t>Cinchona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Alkaloids</a:t>
            </a:r>
            <a:endParaRPr lang="fr-CH" sz="32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050277"/>
              </p:ext>
            </p:extLst>
          </p:nvPr>
        </p:nvGraphicFramePr>
        <p:xfrm>
          <a:off x="1276350" y="3048000"/>
          <a:ext cx="5581650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4" name="CS ChemDraw Drawing" r:id="rId4" imgW="5582027" imgH="3062880" progId="ChemDraw.Document.6.0">
                  <p:embed/>
                </p:oleObj>
              </mc:Choice>
              <mc:Fallback>
                <p:oleObj name="CS ChemDraw Drawing" r:id="rId4" imgW="5582027" imgH="3062880" progId="ChemDraw.Document.6.0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048000"/>
                        <a:ext cx="5581650" cy="306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-422" y="1143000"/>
            <a:ext cx="2591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Difference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thiourea</a:t>
            </a:r>
            <a:r>
              <a:rPr lang="fr-CH" b="1" dirty="0" smtClean="0"/>
              <a:t>:</a:t>
            </a:r>
          </a:p>
          <a:p>
            <a:endParaRPr lang="fr-CH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02636"/>
              </p:ext>
            </p:extLst>
          </p:nvPr>
        </p:nvGraphicFramePr>
        <p:xfrm>
          <a:off x="2524888" y="838200"/>
          <a:ext cx="6145212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5" name="CS ChemDraw Drawing" r:id="rId6" imgW="6145795" imgH="1332990" progId="ChemDraw.Document.6.0">
                  <p:embed/>
                </p:oleObj>
              </mc:Choice>
              <mc:Fallback>
                <p:oleObj name="CS ChemDraw Drawing" r:id="rId6" imgW="6145795" imgH="1332990" progId="ChemDraw.Document.6.0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888" y="838200"/>
                        <a:ext cx="6145212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2514600"/>
            <a:ext cx="6016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Asymmetric</a:t>
            </a:r>
            <a:r>
              <a:rPr lang="fr-CH" b="1" dirty="0" smtClean="0"/>
              <a:t> </a:t>
            </a:r>
            <a:r>
              <a:rPr lang="fr-CH" b="1" dirty="0" err="1" smtClean="0"/>
              <a:t>conjugate</a:t>
            </a:r>
            <a:r>
              <a:rPr lang="fr-CH" b="1" dirty="0" smtClean="0"/>
              <a:t> addition </a:t>
            </a:r>
            <a:r>
              <a:rPr lang="fr-CH" dirty="0" smtClean="0"/>
              <a:t>of</a:t>
            </a:r>
            <a:r>
              <a:rPr lang="fr-CH" b="1" dirty="0" smtClean="0"/>
              <a:t> </a:t>
            </a:r>
            <a:r>
              <a:rPr lang="fr-CH" dirty="0" err="1" smtClean="0"/>
              <a:t>dicarbonyle</a:t>
            </a:r>
            <a:r>
              <a:rPr lang="fr-CH" dirty="0" smtClean="0"/>
              <a:t> to </a:t>
            </a:r>
            <a:r>
              <a:rPr lang="fr-CH" dirty="0" err="1" smtClean="0"/>
              <a:t>nitroalkene</a:t>
            </a:r>
            <a:endParaRPr lang="fr-CH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20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42086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smtClean="0"/>
              <a:t>Plan :</a:t>
            </a:r>
            <a:endParaRPr lang="fr-CH" sz="3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3440" y="1752600"/>
            <a:ext cx="73152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I-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Organocatalysis</a:t>
            </a:r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: Concepts and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Principle</a:t>
            </a:r>
            <a:endParaRPr lang="fr-CH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II-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Cinchona</a:t>
            </a:r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Alkaloids</a:t>
            </a:r>
            <a:endParaRPr lang="fr-CH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	A-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Presentation</a:t>
            </a:r>
            <a:endParaRPr lang="fr-CH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	B-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History</a:t>
            </a:r>
            <a:endParaRPr lang="fr-CH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	C-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Other</a:t>
            </a:r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Potential</a:t>
            </a:r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2500" dirty="0" err="1" smtClean="0">
                <a:solidFill>
                  <a:schemeClr val="tx2">
                    <a:lumMod val="75000"/>
                  </a:schemeClr>
                </a:solidFill>
              </a:rPr>
              <a:t>Examples</a:t>
            </a:r>
            <a:endParaRPr lang="fr-CH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fr-CH" sz="2500" dirty="0" smtClean="0">
                <a:solidFill>
                  <a:schemeClr val="tx2">
                    <a:lumMod val="75000"/>
                  </a:schemeClr>
                </a:solidFill>
              </a:rPr>
              <a:t>III-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H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CH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37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94360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i="1" dirty="0" smtClean="0">
                <a:solidFill>
                  <a:srgbClr val="0000FF"/>
                </a:solidFill>
              </a:rPr>
              <a:t>  </a:t>
            </a:r>
            <a:endParaRPr lang="fr-CH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99" y="5810071"/>
            <a:ext cx="792480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</a:t>
            </a:r>
            <a:r>
              <a:rPr lang="de-DE" sz="1100" dirty="0"/>
              <a:t> </a:t>
            </a:r>
            <a:endParaRPr lang="de-DE" sz="1100" dirty="0" smtClean="0"/>
          </a:p>
          <a:p>
            <a:r>
              <a:rPr lang="it-IT" sz="1100" dirty="0"/>
              <a:t>F. Sladojevich, A. Trabocchi, A. Guarna, D. J. </a:t>
            </a:r>
            <a:r>
              <a:rPr lang="it-IT" sz="1100" dirty="0" smtClean="0"/>
              <a:t>Dixon </a:t>
            </a:r>
            <a:r>
              <a:rPr lang="de-DE" sz="1100" i="1" dirty="0" smtClean="0"/>
              <a:t>J</a:t>
            </a:r>
            <a:r>
              <a:rPr lang="de-DE" sz="1100" i="1" dirty="0"/>
              <a:t>. Am. </a:t>
            </a:r>
            <a:r>
              <a:rPr lang="de-DE" sz="1100" i="1" dirty="0" smtClean="0"/>
              <a:t>Chem. Soc</a:t>
            </a:r>
            <a:r>
              <a:rPr lang="de-DE" sz="1100" i="1" dirty="0"/>
              <a:t>.</a:t>
            </a:r>
            <a:r>
              <a:rPr lang="de-DE" sz="1100" dirty="0"/>
              <a:t> </a:t>
            </a:r>
            <a:r>
              <a:rPr lang="de-DE" sz="1100" b="1" dirty="0"/>
              <a:t>2011</a:t>
            </a:r>
            <a:r>
              <a:rPr lang="de-DE" sz="1100" dirty="0"/>
              <a:t>, </a:t>
            </a:r>
            <a:r>
              <a:rPr lang="de-DE" sz="1100" i="1" dirty="0"/>
              <a:t>133</a:t>
            </a:r>
            <a:r>
              <a:rPr lang="de-DE" sz="1100" dirty="0"/>
              <a:t>,1710 –1713</a:t>
            </a:r>
            <a:r>
              <a:rPr lang="de-DE" sz="1100" dirty="0" smtClean="0"/>
              <a:t>.</a:t>
            </a:r>
          </a:p>
          <a:p>
            <a:r>
              <a:rPr lang="de-DE" sz="1100" dirty="0" smtClean="0"/>
              <a:t>P. Shao, J. Liao, Y. A. Ho, Y. Zhao </a:t>
            </a:r>
            <a:r>
              <a:rPr lang="de-DE" sz="1100" i="1" dirty="0" smtClean="0"/>
              <a:t>Angew.Chem</a:t>
            </a:r>
            <a:r>
              <a:rPr lang="de-DE" sz="1100" i="1" dirty="0"/>
              <a:t>. Int. Ed.</a:t>
            </a:r>
            <a:r>
              <a:rPr lang="de-DE" sz="1100" dirty="0"/>
              <a:t> </a:t>
            </a:r>
            <a:r>
              <a:rPr lang="de-DE" sz="1100" b="1" dirty="0"/>
              <a:t>2014</a:t>
            </a:r>
            <a:r>
              <a:rPr lang="de-DE" sz="1100" dirty="0"/>
              <a:t>, </a:t>
            </a:r>
            <a:r>
              <a:rPr lang="de-DE" sz="1100" i="1" dirty="0"/>
              <a:t>53</a:t>
            </a:r>
            <a:r>
              <a:rPr lang="de-DE" sz="1100" dirty="0"/>
              <a:t>,5435 –</a:t>
            </a:r>
            <a:r>
              <a:rPr lang="de-DE" sz="1100" dirty="0" smtClean="0"/>
              <a:t>5439.</a:t>
            </a:r>
          </a:p>
          <a:p>
            <a:r>
              <a:rPr lang="de-DE" sz="1100" dirty="0" smtClean="0"/>
              <a:t>I. Ort</a:t>
            </a:r>
            <a:r>
              <a:rPr lang="en-US" sz="1100" dirty="0" smtClean="0"/>
              <a:t>í</a:t>
            </a:r>
            <a:r>
              <a:rPr lang="de-DE" sz="1100" dirty="0" smtClean="0"/>
              <a:t>n, D. J. Dixon</a:t>
            </a:r>
            <a:r>
              <a:rPr lang="de-DE" sz="1100" i="1" dirty="0" smtClean="0"/>
              <a:t> Angew.Chem</a:t>
            </a:r>
            <a:r>
              <a:rPr lang="de-DE" sz="1100" i="1" dirty="0"/>
              <a:t>. Int. Ed. </a:t>
            </a:r>
            <a:r>
              <a:rPr lang="de-DE" sz="1100" b="1" dirty="0"/>
              <a:t>2014</a:t>
            </a:r>
            <a:r>
              <a:rPr lang="de-DE" sz="1100" dirty="0"/>
              <a:t>, </a:t>
            </a:r>
            <a:r>
              <a:rPr lang="de-DE" sz="1100" i="1" dirty="0" smtClean="0"/>
              <a:t>53</a:t>
            </a:r>
            <a:r>
              <a:rPr lang="de-DE" sz="1100" dirty="0" smtClean="0"/>
              <a:t> ,3462 </a:t>
            </a:r>
            <a:r>
              <a:rPr lang="de-DE" sz="1100" dirty="0"/>
              <a:t>–</a:t>
            </a:r>
            <a:r>
              <a:rPr lang="de-DE" sz="1100" dirty="0" smtClean="0"/>
              <a:t>3465.</a:t>
            </a:r>
          </a:p>
          <a:p>
            <a:r>
              <a:rPr lang="de-DE" sz="1100" dirty="0" smtClean="0"/>
              <a:t>R. De la Campa, I. Ort</a:t>
            </a:r>
            <a:r>
              <a:rPr lang="en-US" sz="1100" dirty="0" smtClean="0"/>
              <a:t>í</a:t>
            </a:r>
            <a:r>
              <a:rPr lang="de-DE" sz="1100" dirty="0" smtClean="0"/>
              <a:t>n, D. J. Dixon</a:t>
            </a:r>
            <a:r>
              <a:rPr lang="de-DE" sz="1100" i="1" dirty="0" smtClean="0"/>
              <a:t> Angew.Chem</a:t>
            </a:r>
            <a:r>
              <a:rPr lang="de-DE" sz="1100" i="1" dirty="0"/>
              <a:t>. Int.Ed. </a:t>
            </a:r>
            <a:r>
              <a:rPr lang="de-DE" sz="1100" b="1" dirty="0"/>
              <a:t>2015</a:t>
            </a:r>
            <a:r>
              <a:rPr lang="de-DE" sz="1100" dirty="0"/>
              <a:t>, </a:t>
            </a:r>
            <a:r>
              <a:rPr lang="de-DE" sz="1100" i="1" dirty="0"/>
              <a:t>54</a:t>
            </a:r>
            <a:r>
              <a:rPr lang="de-DE" sz="1100" dirty="0"/>
              <a:t>,4895 –</a:t>
            </a:r>
            <a:r>
              <a:rPr lang="de-DE" sz="1100" dirty="0" smtClean="0"/>
              <a:t>4898.</a:t>
            </a:r>
            <a:endParaRPr lang="fr-CH" sz="11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8156" y="152400"/>
            <a:ext cx="877724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2011 : </a:t>
            </a:r>
            <a:r>
              <a:rPr lang="en-US" sz="3200" dirty="0"/>
              <a:t>Cinchona-Derived Amino </a:t>
            </a:r>
            <a:r>
              <a:rPr lang="en-US" sz="3200" dirty="0" smtClean="0"/>
              <a:t>Phosphine </a:t>
            </a:r>
            <a:r>
              <a:rPr lang="en-US" sz="3200" dirty="0" err="1" smtClean="0"/>
              <a:t>precatalyst</a:t>
            </a:r>
            <a:endParaRPr lang="fr-CH" sz="32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41922"/>
              </p:ext>
            </p:extLst>
          </p:nvPr>
        </p:nvGraphicFramePr>
        <p:xfrm>
          <a:off x="1997075" y="3124200"/>
          <a:ext cx="5059363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2" name="CS ChemDraw Drawing" r:id="rId4" imgW="5059320" imgH="2235330" progId="ChemDraw.Document.6.0">
                  <p:embed/>
                </p:oleObj>
              </mc:Choice>
              <mc:Fallback>
                <p:oleObj name="CS ChemDraw Drawing" r:id="rId4" imgW="5059320" imgH="223533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124200"/>
                        <a:ext cx="5059363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6199" y="2699266"/>
            <a:ext cx="287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/>
              <a:t>Aldol (or </a:t>
            </a:r>
            <a:r>
              <a:rPr lang="fr-CH" b="1" dirty="0" err="1" smtClean="0"/>
              <a:t>Mannich</a:t>
            </a:r>
            <a:r>
              <a:rPr lang="fr-CH" b="1" dirty="0" smtClean="0"/>
              <a:t>) </a:t>
            </a:r>
            <a:r>
              <a:rPr lang="fr-CH" b="1" dirty="0" err="1" smtClean="0"/>
              <a:t>reaction</a:t>
            </a:r>
            <a:endParaRPr lang="fr-CH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21</a:t>
            </a:r>
            <a:endParaRPr lang="fr-CH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10461"/>
              </p:ext>
            </p:extLst>
          </p:nvPr>
        </p:nvGraphicFramePr>
        <p:xfrm>
          <a:off x="582613" y="801688"/>
          <a:ext cx="7526337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3" name="CS ChemDraw Drawing" r:id="rId6" imgW="7526714" imgH="1864890" progId="ChemDraw.Document.6.0">
                  <p:embed/>
                </p:oleObj>
              </mc:Choice>
              <mc:Fallback>
                <p:oleObj name="CS ChemDraw Drawing" r:id="rId6" imgW="7526714" imgH="18648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613" y="801688"/>
                        <a:ext cx="7526337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9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Other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potential</a:t>
            </a:r>
            <a:r>
              <a:rPr lang="fr-CH" sz="3000" b="1" dirty="0" smtClean="0"/>
              <a:t> application</a:t>
            </a:r>
            <a:endParaRPr lang="fr-CH" sz="3000" b="1" dirty="0"/>
          </a:p>
        </p:txBody>
      </p:sp>
      <p:sp>
        <p:nvSpPr>
          <p:cNvPr id="13" name="Rectangle 12"/>
          <p:cNvSpPr/>
          <p:nvPr/>
        </p:nvSpPr>
        <p:spPr>
          <a:xfrm>
            <a:off x="1701340" y="2895600"/>
            <a:ext cx="57653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dirty="0" smtClean="0"/>
              <a:t>Over the </a:t>
            </a:r>
            <a:r>
              <a:rPr lang="fr-CH" dirty="0" err="1" smtClean="0"/>
              <a:t>years</a:t>
            </a:r>
            <a:r>
              <a:rPr lang="fr-CH" dirty="0" smtClean="0"/>
              <a:t> </a:t>
            </a:r>
            <a:r>
              <a:rPr lang="fr-CH" b="1" dirty="0" smtClean="0"/>
              <a:t>simple </a:t>
            </a:r>
            <a:r>
              <a:rPr lang="fr-CH" b="1" dirty="0" err="1" smtClean="0"/>
              <a:t>asymmetric</a:t>
            </a:r>
            <a:r>
              <a:rPr lang="fr-CH" b="1" dirty="0" smtClean="0"/>
              <a:t> </a:t>
            </a:r>
            <a:r>
              <a:rPr lang="fr-CH" b="1" dirty="0" err="1" smtClean="0"/>
              <a:t>reactions</a:t>
            </a:r>
            <a:r>
              <a:rPr lang="fr-CH" b="1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performs</a:t>
            </a:r>
            <a:endParaRPr lang="fr-CH" dirty="0" smtClean="0"/>
          </a:p>
          <a:p>
            <a:pPr algn="ctr"/>
            <a:r>
              <a:rPr lang="fr-CH" dirty="0" err="1"/>
              <a:t>w</a:t>
            </a:r>
            <a:r>
              <a:rPr lang="fr-CH" dirty="0" err="1" smtClean="0"/>
              <a:t>ith</a:t>
            </a:r>
            <a:r>
              <a:rPr lang="fr-CH" b="1" dirty="0" smtClean="0"/>
              <a:t> </a:t>
            </a:r>
            <a:r>
              <a:rPr lang="fr-CH" b="1" dirty="0" err="1" smtClean="0"/>
              <a:t>Cinchona</a:t>
            </a:r>
            <a:r>
              <a:rPr lang="fr-CH" b="1" dirty="0" smtClean="0"/>
              <a:t> </a:t>
            </a:r>
            <a:r>
              <a:rPr lang="fr-CH" b="1" dirty="0" err="1" smtClean="0"/>
              <a:t>Alkaloids</a:t>
            </a:r>
            <a:endParaRPr lang="fr-CH" b="1" dirty="0" smtClean="0"/>
          </a:p>
          <a:p>
            <a:pPr algn="ctr"/>
            <a:endParaRPr lang="fr-CH" b="1" dirty="0"/>
          </a:p>
          <a:p>
            <a:pPr algn="ctr"/>
            <a:r>
              <a:rPr lang="fr-CH" dirty="0" smtClean="0"/>
              <a:t>How has been </a:t>
            </a:r>
            <a:r>
              <a:rPr lang="fr-CH" dirty="0" err="1" smtClean="0"/>
              <a:t>used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organocatalyst</a:t>
            </a:r>
            <a:r>
              <a:rPr lang="fr-CH" dirty="0" smtClean="0"/>
              <a:t> </a:t>
            </a:r>
            <a:r>
              <a:rPr lang="fr-CH" dirty="0" err="1" smtClean="0"/>
              <a:t>scaffold</a:t>
            </a:r>
            <a:r>
              <a:rPr lang="fr-CH" dirty="0" smtClean="0"/>
              <a:t> in</a:t>
            </a:r>
          </a:p>
          <a:p>
            <a:pPr algn="ctr"/>
            <a:r>
              <a:rPr lang="fr-CH" dirty="0" err="1" smtClean="0"/>
              <a:t>challenging</a:t>
            </a:r>
            <a:r>
              <a:rPr lang="fr-CH" dirty="0" smtClean="0"/>
              <a:t> transformations?</a:t>
            </a:r>
            <a:endParaRPr lang="fr-CH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22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10306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Other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Potential</a:t>
            </a:r>
            <a:r>
              <a:rPr lang="fr-CH" sz="3000" b="1" dirty="0" smtClean="0"/>
              <a:t> Application</a:t>
            </a:r>
            <a:endParaRPr lang="fr-CH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6200" y="6581001"/>
            <a:ext cx="876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u="sng" dirty="0" smtClean="0"/>
              <a:t>Ref.:</a:t>
            </a:r>
            <a:r>
              <a:rPr lang="de-DE" sz="1100" dirty="0" smtClean="0"/>
              <a:t> Y. Wang, H. Li, </a:t>
            </a:r>
            <a:r>
              <a:rPr lang="de-DE" sz="1100" dirty="0"/>
              <a:t>Y. </a:t>
            </a:r>
            <a:r>
              <a:rPr lang="de-DE" sz="1100" dirty="0" smtClean="0"/>
              <a:t>-Q. Wang, Y. Lui, B. M. Foxman, L. Deng </a:t>
            </a:r>
            <a:r>
              <a:rPr lang="de-DE" sz="1100" i="1" dirty="0"/>
              <a:t>J. Am. </a:t>
            </a:r>
            <a:r>
              <a:rPr lang="de-DE" sz="1100" i="1" dirty="0" smtClean="0"/>
              <a:t>Chem. Soc</a:t>
            </a:r>
            <a:r>
              <a:rPr lang="de-DE" sz="1100" i="1" dirty="0"/>
              <a:t>.</a:t>
            </a:r>
            <a:r>
              <a:rPr lang="de-DE" sz="1100" dirty="0"/>
              <a:t> </a:t>
            </a:r>
            <a:r>
              <a:rPr lang="de-DE" sz="1100" b="1" dirty="0" smtClean="0"/>
              <a:t>2007</a:t>
            </a:r>
            <a:r>
              <a:rPr lang="de-DE" sz="1100" dirty="0" smtClean="0"/>
              <a:t>, </a:t>
            </a:r>
            <a:r>
              <a:rPr lang="de-DE" sz="1100" i="1" dirty="0" smtClean="0"/>
              <a:t>129</a:t>
            </a:r>
            <a:r>
              <a:rPr lang="de-DE" sz="1100" dirty="0" smtClean="0"/>
              <a:t>, 6364-6365</a:t>
            </a:r>
            <a:endParaRPr lang="fr-CH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80557"/>
              </p:ext>
            </p:extLst>
          </p:nvPr>
        </p:nvGraphicFramePr>
        <p:xfrm>
          <a:off x="1485900" y="1200912"/>
          <a:ext cx="5903002" cy="5273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3" name="CS ChemDraw Drawing" r:id="rId3" imgW="6557477" imgH="5860890" progId="ChemDraw.Document.6.0">
                  <p:embed/>
                </p:oleObj>
              </mc:Choice>
              <mc:Fallback>
                <p:oleObj name="CS ChemDraw Drawing" r:id="rId3" imgW="6557477" imgH="5860890" progId="ChemDraw.Document.6.0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200912"/>
                        <a:ext cx="5903002" cy="52738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831580"/>
            <a:ext cx="350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Asymmetric Diels−Alder Reactions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23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3381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/>
              <a:t>Other</a:t>
            </a:r>
            <a:r>
              <a:rPr lang="fr-CH" sz="3000" b="1" dirty="0"/>
              <a:t> </a:t>
            </a:r>
            <a:r>
              <a:rPr lang="fr-CH" sz="3000" b="1" dirty="0" err="1"/>
              <a:t>Potential</a:t>
            </a:r>
            <a:r>
              <a:rPr lang="fr-CH" sz="3000" b="1" dirty="0"/>
              <a:t> Application</a:t>
            </a:r>
            <a:endParaRPr lang="fr-CH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831580"/>
            <a:ext cx="3452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Asymmetric Diels−Alder Reactions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581001"/>
            <a:ext cx="8839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u="sng" dirty="0" smtClean="0"/>
              <a:t>Ref.:</a:t>
            </a:r>
            <a:r>
              <a:rPr lang="de-DE" sz="1100" dirty="0" smtClean="0"/>
              <a:t> Y. Wang, H. Li, </a:t>
            </a:r>
            <a:r>
              <a:rPr lang="de-DE" sz="1100" dirty="0"/>
              <a:t>Y. </a:t>
            </a:r>
            <a:r>
              <a:rPr lang="de-DE" sz="1100" dirty="0" smtClean="0"/>
              <a:t>-Q. Wang, Y. Lui, B. M. Foxman, L. Deng </a:t>
            </a:r>
            <a:r>
              <a:rPr lang="de-DE" sz="1100" i="1" dirty="0"/>
              <a:t>J. Am. </a:t>
            </a:r>
            <a:r>
              <a:rPr lang="de-DE" sz="1100" i="1" dirty="0" smtClean="0"/>
              <a:t>Chem. Soc</a:t>
            </a:r>
            <a:r>
              <a:rPr lang="de-DE" sz="1100" i="1" dirty="0"/>
              <a:t>.</a:t>
            </a:r>
            <a:r>
              <a:rPr lang="de-DE" sz="1100" dirty="0"/>
              <a:t> </a:t>
            </a:r>
            <a:r>
              <a:rPr lang="de-DE" sz="1100" b="1" dirty="0" smtClean="0"/>
              <a:t>2007</a:t>
            </a:r>
            <a:r>
              <a:rPr lang="de-DE" sz="1100" dirty="0" smtClean="0"/>
              <a:t>, </a:t>
            </a:r>
            <a:r>
              <a:rPr lang="de-DE" sz="1100" i="1" dirty="0" smtClean="0"/>
              <a:t>129</a:t>
            </a:r>
            <a:r>
              <a:rPr lang="de-DE" sz="1100" dirty="0" smtClean="0"/>
              <a:t>, 6364-6365</a:t>
            </a:r>
            <a:endParaRPr lang="fr-CH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48292"/>
              </p:ext>
            </p:extLst>
          </p:nvPr>
        </p:nvGraphicFramePr>
        <p:xfrm>
          <a:off x="1332053" y="1371600"/>
          <a:ext cx="5841807" cy="466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6" name="CS ChemDraw Drawing" r:id="rId3" imgW="6261682" imgH="5004450" progId="ChemDraw.Document.6.0">
                  <p:embed/>
                </p:oleObj>
              </mc:Choice>
              <mc:Fallback>
                <p:oleObj name="CS ChemDraw Drawing" r:id="rId3" imgW="6261682" imgH="5004450" progId="ChemDraw.Document.6.0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053" y="1371600"/>
                        <a:ext cx="5841807" cy="46687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24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245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30" y="3505201"/>
            <a:ext cx="373906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44" y="30481"/>
            <a:ext cx="3851656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96200" y="1752600"/>
            <a:ext cx="1447800" cy="1600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6200" y="6581001"/>
            <a:ext cx="8534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u="sng" dirty="0" err="1" smtClean="0"/>
              <a:t>Ref</a:t>
            </a:r>
            <a:r>
              <a:rPr lang="fr-CH" sz="1100" u="sng" dirty="0" smtClean="0"/>
              <a:t>:</a:t>
            </a:r>
            <a:r>
              <a:rPr lang="fr-CH" sz="1100" dirty="0"/>
              <a:t> </a:t>
            </a:r>
            <a:r>
              <a:rPr lang="fr-CH" sz="1100" dirty="0" smtClean="0"/>
              <a:t>P. </a:t>
            </a:r>
            <a:r>
              <a:rPr lang="fr-CH" sz="1100" dirty="0" err="1" smtClean="0"/>
              <a:t>Kwiatkowski</a:t>
            </a:r>
            <a:r>
              <a:rPr lang="fr-CH" sz="1100" dirty="0"/>
              <a:t>, </a:t>
            </a:r>
            <a:r>
              <a:rPr lang="fr-CH" sz="1100" dirty="0" smtClean="0"/>
              <a:t>T. </a:t>
            </a:r>
            <a:r>
              <a:rPr lang="fr-CH" sz="1100" dirty="0"/>
              <a:t>D. </a:t>
            </a:r>
            <a:r>
              <a:rPr lang="fr-CH" sz="1100" dirty="0" err="1"/>
              <a:t>Beeson</a:t>
            </a:r>
            <a:r>
              <a:rPr lang="fr-CH" sz="1100" dirty="0"/>
              <a:t>, </a:t>
            </a:r>
            <a:r>
              <a:rPr lang="fr-CH" sz="1100" dirty="0" smtClean="0"/>
              <a:t>J. </a:t>
            </a:r>
            <a:r>
              <a:rPr lang="fr-CH" sz="1100" dirty="0"/>
              <a:t>C. Conrad, </a:t>
            </a:r>
            <a:r>
              <a:rPr lang="fr-CH" sz="1100" dirty="0" smtClean="0"/>
              <a:t>D. </a:t>
            </a:r>
            <a:r>
              <a:rPr lang="fr-CH" sz="1100" dirty="0"/>
              <a:t>W. C. </a:t>
            </a:r>
            <a:r>
              <a:rPr lang="fr-CH" sz="1100" dirty="0" err="1" smtClean="0"/>
              <a:t>MacMillan</a:t>
            </a:r>
            <a:r>
              <a:rPr lang="fr-CH" sz="1100" dirty="0" smtClean="0"/>
              <a:t> </a:t>
            </a:r>
            <a:r>
              <a:rPr lang="pl-PL" sz="1100" i="1" dirty="0" smtClean="0"/>
              <a:t>J</a:t>
            </a:r>
            <a:r>
              <a:rPr lang="pl-PL" sz="1100" i="1" dirty="0"/>
              <a:t>. Am. Chem. Soc. </a:t>
            </a:r>
            <a:r>
              <a:rPr lang="pl-PL" sz="1100" b="1" dirty="0"/>
              <a:t>2011</a:t>
            </a:r>
            <a:r>
              <a:rPr lang="pl-PL" sz="1100" dirty="0"/>
              <a:t>, </a:t>
            </a:r>
            <a:r>
              <a:rPr lang="pl-PL" sz="1100" i="1" dirty="0"/>
              <a:t>133</a:t>
            </a:r>
            <a:r>
              <a:rPr lang="pl-PL" sz="1100" dirty="0"/>
              <a:t>, 1738–1741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69958"/>
              </p:ext>
            </p:extLst>
          </p:nvPr>
        </p:nvGraphicFramePr>
        <p:xfrm>
          <a:off x="15875" y="2105025"/>
          <a:ext cx="5403850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7" name="CS ChemDraw Drawing" r:id="rId5" imgW="5403739" imgH="2543130" progId="ChemDraw.Document.6.0">
                  <p:embed/>
                </p:oleObj>
              </mc:Choice>
              <mc:Fallback>
                <p:oleObj name="CS ChemDraw Drawing" r:id="rId5" imgW="5403739" imgH="2543130" progId="ChemDraw.Document.6.0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2105025"/>
                        <a:ext cx="5403850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77683"/>
              </p:ext>
            </p:extLst>
          </p:nvPr>
        </p:nvGraphicFramePr>
        <p:xfrm>
          <a:off x="7044658" y="5791200"/>
          <a:ext cx="2016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8" name="CS ChemDraw Drawing" r:id="rId7" imgW="2015732" imgH="400410" progId="ChemDraw.Document.6.0">
                  <p:embed/>
                </p:oleObj>
              </mc:Choice>
              <mc:Fallback>
                <p:oleObj name="CS ChemDraw Drawing" r:id="rId7" imgW="2015732" imgH="400410" progId="ChemDraw.Document.6.0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658" y="5791200"/>
                        <a:ext cx="2016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/>
              <a:t>Other</a:t>
            </a:r>
            <a:r>
              <a:rPr lang="fr-CH" sz="3000" b="1" dirty="0"/>
              <a:t> </a:t>
            </a:r>
            <a:r>
              <a:rPr lang="fr-CH" sz="3000" b="1" dirty="0" err="1"/>
              <a:t>Potential</a:t>
            </a:r>
            <a:r>
              <a:rPr lang="fr-CH" sz="3000" b="1" dirty="0"/>
              <a:t> Application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157" y="831580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Enantioselective</a:t>
            </a:r>
            <a:r>
              <a:rPr lang="fr-CH" b="1" dirty="0" smtClean="0"/>
              <a:t> </a:t>
            </a:r>
            <a:r>
              <a:rPr lang="el-GR" b="1" dirty="0"/>
              <a:t>α-</a:t>
            </a:r>
            <a:r>
              <a:rPr lang="fr-CH" b="1" dirty="0" err="1" smtClean="0"/>
              <a:t>Fluorination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0" y="48768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First </a:t>
            </a:r>
            <a:r>
              <a:rPr lang="fr-CH" dirty="0" err="1" smtClean="0"/>
              <a:t>highly</a:t>
            </a:r>
            <a:r>
              <a:rPr lang="fr-CH" dirty="0" smtClean="0"/>
              <a:t> </a:t>
            </a:r>
            <a:r>
              <a:rPr lang="fr-CH" dirty="0" err="1" smtClean="0"/>
              <a:t>enantioselective</a:t>
            </a:r>
            <a:r>
              <a:rPr lang="fr-CH" dirty="0" smtClean="0"/>
              <a:t> fluoration </a:t>
            </a:r>
            <a:r>
              <a:rPr lang="fr-CH" dirty="0" err="1" smtClean="0"/>
              <a:t>using</a:t>
            </a:r>
            <a:endParaRPr lang="fr-CH" dirty="0" smtClean="0"/>
          </a:p>
          <a:p>
            <a:r>
              <a:rPr lang="fr-CH" dirty="0" err="1" smtClean="0"/>
              <a:t>Organocatalysis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Cinchona</a:t>
            </a:r>
            <a:r>
              <a:rPr lang="fr-CH" dirty="0" smtClean="0"/>
              <a:t> </a:t>
            </a:r>
            <a:r>
              <a:rPr lang="fr-CH" dirty="0" err="1" smtClean="0"/>
              <a:t>Alkaloids</a:t>
            </a:r>
            <a:r>
              <a:rPr lang="fr-CH" dirty="0" smtClean="0"/>
              <a:t> </a:t>
            </a:r>
            <a:r>
              <a:rPr lang="fr-CH" dirty="0" err="1" smtClean="0"/>
              <a:t>give</a:t>
            </a:r>
            <a:r>
              <a:rPr lang="fr-CH" dirty="0" smtClean="0"/>
              <a:t> the best </a:t>
            </a:r>
            <a:r>
              <a:rPr lang="fr-CH" dirty="0" err="1" smtClean="0"/>
              <a:t>result</a:t>
            </a:r>
            <a:endParaRPr lang="fr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Enamine</a:t>
            </a:r>
            <a:r>
              <a:rPr lang="fr-CH" dirty="0" smtClean="0"/>
              <a:t> activation mode</a:t>
            </a:r>
            <a:endParaRPr lang="fr-CH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25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2290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/>
              <a:t>Other</a:t>
            </a:r>
            <a:r>
              <a:rPr lang="fr-CH" sz="3000" b="1" dirty="0"/>
              <a:t> </a:t>
            </a:r>
            <a:r>
              <a:rPr lang="fr-CH" sz="3000" b="1" dirty="0" err="1"/>
              <a:t>Potential</a:t>
            </a:r>
            <a:r>
              <a:rPr lang="fr-CH" sz="3000" b="1" dirty="0"/>
              <a:t> Application</a:t>
            </a:r>
            <a:endParaRPr lang="fr-CH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0" y="6581001"/>
            <a:ext cx="4336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u="sng" dirty="0" smtClean="0"/>
              <a:t>Ref:</a:t>
            </a:r>
            <a:r>
              <a:rPr lang="de-DE" sz="1100" dirty="0" smtClean="0"/>
              <a:t> F. Manoni, S. J. Connon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</a:t>
            </a:r>
            <a:r>
              <a:rPr lang="de-DE" sz="1100" dirty="0"/>
              <a:t> </a:t>
            </a:r>
            <a:r>
              <a:rPr lang="de-DE" sz="1100" b="1" dirty="0"/>
              <a:t>2014</a:t>
            </a:r>
            <a:r>
              <a:rPr lang="de-DE" sz="1100" dirty="0"/>
              <a:t>, </a:t>
            </a:r>
            <a:r>
              <a:rPr lang="de-DE" sz="1100" i="1" dirty="0"/>
              <a:t>53</a:t>
            </a:r>
            <a:r>
              <a:rPr lang="de-DE" sz="1100" dirty="0"/>
              <a:t>, 2628 –2632</a:t>
            </a:r>
            <a:endParaRPr lang="fr-CH" sz="1100" dirty="0"/>
          </a:p>
        </p:txBody>
      </p:sp>
      <p:sp>
        <p:nvSpPr>
          <p:cNvPr id="4" name="Rectangle 3"/>
          <p:cNvSpPr/>
          <p:nvPr/>
        </p:nvSpPr>
        <p:spPr>
          <a:xfrm>
            <a:off x="304800" y="831580"/>
            <a:ext cx="35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Asymmetric</a:t>
            </a:r>
            <a:r>
              <a:rPr lang="fr-CH" b="1" dirty="0" smtClean="0"/>
              <a:t> </a:t>
            </a:r>
            <a:r>
              <a:rPr lang="fr-CH" b="1" dirty="0" err="1" smtClean="0"/>
              <a:t>Tamura</a:t>
            </a:r>
            <a:r>
              <a:rPr lang="fr-CH" b="1" dirty="0" smtClean="0"/>
              <a:t> </a:t>
            </a:r>
            <a:r>
              <a:rPr lang="fr-CH" b="1" dirty="0" err="1" smtClean="0"/>
              <a:t>cycloadditions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71193"/>
              </p:ext>
            </p:extLst>
          </p:nvPr>
        </p:nvGraphicFramePr>
        <p:xfrm>
          <a:off x="1371600" y="1447800"/>
          <a:ext cx="6477000" cy="453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CS ChemDraw Drawing" r:id="rId3" imgW="7849793" imgH="5502870" progId="ChemDraw.Document.6.0">
                  <p:embed/>
                </p:oleObj>
              </mc:Choice>
              <mc:Fallback>
                <p:oleObj name="CS ChemDraw Drawing" r:id="rId3" imgW="7849793" imgH="55028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6477000" cy="45397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26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730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/>
              <a:t>Other</a:t>
            </a:r>
            <a:r>
              <a:rPr lang="fr-CH" sz="3000" b="1" dirty="0"/>
              <a:t> </a:t>
            </a:r>
            <a:r>
              <a:rPr lang="fr-CH" sz="3000" b="1" dirty="0" err="1"/>
              <a:t>Potential</a:t>
            </a:r>
            <a:r>
              <a:rPr lang="fr-CH" sz="3000" b="1" dirty="0"/>
              <a:t> </a:t>
            </a:r>
            <a:r>
              <a:rPr lang="fr-CH" sz="3000" b="1" dirty="0" smtClean="0"/>
              <a:t>Application</a:t>
            </a:r>
            <a:endParaRPr lang="fr-CH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76200" y="6504801"/>
            <a:ext cx="6572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u="sng" dirty="0" smtClean="0"/>
              <a:t>Ref:</a:t>
            </a:r>
            <a:r>
              <a:rPr lang="de-DE" sz="1100" dirty="0" smtClean="0"/>
              <a:t> X. Yin, Y. Zheng, X. Feng, K. Jiang, X. </a:t>
            </a:r>
            <a:r>
              <a:rPr lang="de-DE" sz="1100" dirty="0"/>
              <a:t>-</a:t>
            </a:r>
            <a:r>
              <a:rPr lang="de-DE" sz="1100" dirty="0" smtClean="0"/>
              <a:t>Z. Wei, N. Gao, Y. –C. Chen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/>
              <a:t>2014</a:t>
            </a:r>
            <a:r>
              <a:rPr lang="de-DE" sz="1100" dirty="0"/>
              <a:t>, </a:t>
            </a:r>
            <a:r>
              <a:rPr lang="de-DE" sz="1100" i="1" dirty="0"/>
              <a:t>53</a:t>
            </a:r>
            <a:r>
              <a:rPr lang="de-DE" sz="1100" dirty="0"/>
              <a:t>, </a:t>
            </a:r>
            <a:r>
              <a:rPr lang="en-US" sz="1100" dirty="0" smtClean="0"/>
              <a:t>6245-6248</a:t>
            </a:r>
            <a:endParaRPr lang="fr-CH" sz="1100" dirty="0"/>
          </a:p>
        </p:txBody>
      </p:sp>
      <p:sp>
        <p:nvSpPr>
          <p:cNvPr id="4" name="Rectangle 3"/>
          <p:cNvSpPr/>
          <p:nvPr/>
        </p:nvSpPr>
        <p:spPr>
          <a:xfrm>
            <a:off x="304800" y="83158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err="1" smtClean="0"/>
              <a:t>Asymmetric</a:t>
            </a:r>
            <a:r>
              <a:rPr lang="fr-CH" b="1" dirty="0" smtClean="0"/>
              <a:t> [5+3] </a:t>
            </a:r>
            <a:r>
              <a:rPr lang="fr-CH" b="1" dirty="0" err="1" smtClean="0"/>
              <a:t>formal</a:t>
            </a:r>
            <a:r>
              <a:rPr lang="fr-CH" b="1" dirty="0" smtClean="0"/>
              <a:t> </a:t>
            </a:r>
            <a:r>
              <a:rPr lang="fr-CH" b="1" dirty="0" err="1" smtClean="0"/>
              <a:t>cycloadditions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38595"/>
              </p:ext>
            </p:extLst>
          </p:nvPr>
        </p:nvGraphicFramePr>
        <p:xfrm>
          <a:off x="1462864" y="1600200"/>
          <a:ext cx="5580186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CS ChemDraw Drawing" r:id="rId3" imgW="5694943" imgH="4355100" progId="ChemDraw.Document.6.0">
                  <p:embed/>
                </p:oleObj>
              </mc:Choice>
              <mc:Fallback>
                <p:oleObj name="CS ChemDraw Drawing" r:id="rId3" imgW="5694943" imgH="4355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864" y="1600200"/>
                        <a:ext cx="5580186" cy="426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27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7379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85024"/>
              </p:ext>
            </p:extLst>
          </p:nvPr>
        </p:nvGraphicFramePr>
        <p:xfrm>
          <a:off x="533400" y="1524000"/>
          <a:ext cx="7912100" cy="4358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CS ChemDraw Drawing" r:id="rId3" imgW="9687778" imgH="5361120" progId="ChemDraw.Document.6.0">
                  <p:embed/>
                </p:oleObj>
              </mc:Choice>
              <mc:Fallback>
                <p:oleObj name="CS ChemDraw Drawing" r:id="rId3" imgW="9687778" imgH="53611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912100" cy="43583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2940" y="6181636"/>
            <a:ext cx="739657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</a:t>
            </a:r>
          </a:p>
          <a:p>
            <a:r>
              <a:rPr lang="nl-NL" sz="1100" dirty="0" smtClean="0"/>
              <a:t>P. Jakubec, D. M. Cockfield, D. J. Dixon </a:t>
            </a:r>
            <a:r>
              <a:rPr lang="nl-NL" sz="1100" i="1" dirty="0" smtClean="0"/>
              <a:t>J</a:t>
            </a:r>
            <a:r>
              <a:rPr lang="nl-NL" sz="1100" dirty="0" smtClean="0"/>
              <a:t>.</a:t>
            </a:r>
            <a:r>
              <a:rPr lang="de-DE" sz="1100" i="1" dirty="0" smtClean="0"/>
              <a:t> Am. Chem. Soc.</a:t>
            </a:r>
            <a:r>
              <a:rPr lang="de-DE" sz="1100" dirty="0" smtClean="0"/>
              <a:t> </a:t>
            </a:r>
            <a:r>
              <a:rPr lang="de-DE" sz="1100" b="1" dirty="0" smtClean="0"/>
              <a:t>2009</a:t>
            </a:r>
            <a:r>
              <a:rPr lang="de-DE" sz="1100" dirty="0" smtClean="0"/>
              <a:t>, </a:t>
            </a:r>
            <a:r>
              <a:rPr lang="de-DE" sz="1100" i="1" dirty="0" smtClean="0"/>
              <a:t>131</a:t>
            </a:r>
            <a:r>
              <a:rPr lang="de-DE" sz="1100" dirty="0" smtClean="0"/>
              <a:t>, 16632 – 16633</a:t>
            </a:r>
          </a:p>
          <a:p>
            <a:r>
              <a:rPr lang="de-DE" sz="1100" dirty="0" smtClean="0"/>
              <a:t>P. Chen, X. Bao, L.-F. Zhang, M. Ding, X.-J. Han, J. Li, G.-B. Zhang, Y.-Q. Tu, C.-A. Fan </a:t>
            </a:r>
            <a:r>
              <a:rPr lang="de-DE" sz="1100" i="1" dirty="0" smtClean="0"/>
              <a:t>Angew. Chem. Int. Ed.</a:t>
            </a:r>
            <a:r>
              <a:rPr lang="de-DE" sz="1100" dirty="0" smtClean="0"/>
              <a:t> </a:t>
            </a:r>
            <a:r>
              <a:rPr lang="de-DE" sz="1100" b="1" dirty="0" smtClean="0"/>
              <a:t>2011</a:t>
            </a:r>
            <a:r>
              <a:rPr lang="de-DE" sz="1100" dirty="0" smtClean="0"/>
              <a:t>, </a:t>
            </a:r>
            <a:r>
              <a:rPr lang="de-DE" sz="1100" i="1" dirty="0" smtClean="0"/>
              <a:t>50</a:t>
            </a:r>
            <a:r>
              <a:rPr lang="de-DE" sz="1100" dirty="0" smtClean="0"/>
              <a:t>, </a:t>
            </a:r>
            <a:r>
              <a:rPr lang="de-DE" sz="1100" dirty="0" smtClean="0"/>
              <a:t>8161-8166</a:t>
            </a:r>
            <a:endParaRPr lang="de-DE" sz="11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156" y="152400"/>
            <a:ext cx="88534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/>
              <a:t>Other</a:t>
            </a:r>
            <a:r>
              <a:rPr lang="fr-CH" sz="3000" b="1" dirty="0"/>
              <a:t> </a:t>
            </a:r>
            <a:r>
              <a:rPr lang="fr-CH" sz="3000" b="1" dirty="0" err="1"/>
              <a:t>Potential</a:t>
            </a:r>
            <a:r>
              <a:rPr lang="fr-CH" sz="3000" b="1" dirty="0"/>
              <a:t> </a:t>
            </a:r>
            <a:r>
              <a:rPr lang="fr-CH" sz="3000" b="1" dirty="0" smtClean="0"/>
              <a:t>Application …</a:t>
            </a:r>
            <a:r>
              <a:rPr lang="fr-CH" sz="3000" b="1" dirty="0" err="1" smtClean="0"/>
              <a:t>Toward</a:t>
            </a:r>
            <a:r>
              <a:rPr lang="fr-CH" sz="3000" b="1" dirty="0" smtClean="0"/>
              <a:t> Total </a:t>
            </a:r>
            <a:r>
              <a:rPr lang="fr-CH" sz="3000" b="1" dirty="0" err="1" smtClean="0"/>
              <a:t>Synthesis</a:t>
            </a:r>
            <a:endParaRPr lang="fr-CH" sz="3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28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2919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88883"/>
              </p:ext>
            </p:extLst>
          </p:nvPr>
        </p:nvGraphicFramePr>
        <p:xfrm>
          <a:off x="1284286" y="1752599"/>
          <a:ext cx="6640514" cy="358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4" name="CS ChemDraw Drawing" r:id="rId3" imgW="6499399" imgH="3514050" progId="ChemDraw.Document.6.0">
                  <p:embed/>
                </p:oleObj>
              </mc:Choice>
              <mc:Fallback>
                <p:oleObj name="CS ChemDraw Drawing" r:id="rId3" imgW="6499399" imgH="3514050" progId="ChemDraw.Document.6.0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6" y="1752599"/>
                        <a:ext cx="6640514" cy="35814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581001"/>
            <a:ext cx="46137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T. Buyck, Q. Wang, J. Zhu</a:t>
            </a:r>
            <a:r>
              <a:rPr lang="nl-NL" sz="1100" i="1" dirty="0" smtClean="0"/>
              <a:t> </a:t>
            </a:r>
            <a:r>
              <a:rPr lang="de-DE" sz="1100" i="1" dirty="0" smtClean="0"/>
              <a:t>Angew. Chem. Int. Ed.</a:t>
            </a:r>
            <a:r>
              <a:rPr lang="de-DE" sz="1100" dirty="0" smtClean="0"/>
              <a:t> </a:t>
            </a:r>
            <a:r>
              <a:rPr lang="de-DE" sz="1100" b="1" dirty="0" smtClean="0"/>
              <a:t>2013</a:t>
            </a:r>
            <a:r>
              <a:rPr lang="de-DE" sz="1100" dirty="0" smtClean="0"/>
              <a:t>, </a:t>
            </a:r>
            <a:r>
              <a:rPr lang="de-DE" sz="1100" i="1" dirty="0" smtClean="0"/>
              <a:t>52</a:t>
            </a:r>
            <a:r>
              <a:rPr lang="de-DE" sz="1100" dirty="0" smtClean="0"/>
              <a:t>, 12714 – 12718</a:t>
            </a:r>
            <a:endParaRPr lang="fr-CH" sz="11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156" y="152400"/>
            <a:ext cx="88534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/>
              <a:t>Other</a:t>
            </a:r>
            <a:r>
              <a:rPr lang="fr-CH" sz="3000" b="1" dirty="0"/>
              <a:t> </a:t>
            </a:r>
            <a:r>
              <a:rPr lang="fr-CH" sz="3000" b="1" dirty="0" err="1"/>
              <a:t>Potential</a:t>
            </a:r>
            <a:r>
              <a:rPr lang="fr-CH" sz="3000" b="1" dirty="0"/>
              <a:t> </a:t>
            </a:r>
            <a:r>
              <a:rPr lang="fr-CH" sz="3000" b="1" dirty="0" smtClean="0"/>
              <a:t>Application …</a:t>
            </a:r>
            <a:r>
              <a:rPr lang="fr-CH" sz="3000" b="1" dirty="0" err="1" smtClean="0"/>
              <a:t>Toward</a:t>
            </a:r>
            <a:r>
              <a:rPr lang="fr-CH" sz="3000" b="1" dirty="0" smtClean="0"/>
              <a:t> Total </a:t>
            </a:r>
            <a:r>
              <a:rPr lang="fr-CH" sz="3000" b="1" dirty="0" err="1" smtClean="0"/>
              <a:t>Synthesis</a:t>
            </a:r>
            <a:endParaRPr lang="fr-CH" sz="30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29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12029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smtClean="0"/>
              <a:t>Conclusion</a:t>
            </a:r>
            <a:endParaRPr lang="fr-CH" sz="3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64034"/>
              </p:ext>
            </p:extLst>
          </p:nvPr>
        </p:nvGraphicFramePr>
        <p:xfrm>
          <a:off x="2601913" y="1600200"/>
          <a:ext cx="4144962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5" name="CS ChemDraw Drawing" r:id="rId3" imgW="5251384" imgH="5231520" progId="ChemDraw.Document.6.0">
                  <p:embed/>
                </p:oleObj>
              </mc:Choice>
              <mc:Fallback>
                <p:oleObj name="CS ChemDraw Drawing" r:id="rId3" imgW="5251384" imgH="5231520" progId="ChemDraw.Document.6.0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1600200"/>
                        <a:ext cx="4144962" cy="412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831580"/>
            <a:ext cx="381687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CH" b="1" dirty="0" err="1" smtClean="0"/>
              <a:t>Easily</a:t>
            </a:r>
            <a:r>
              <a:rPr lang="fr-CH" b="1" dirty="0" smtClean="0"/>
              <a:t> </a:t>
            </a:r>
            <a:r>
              <a:rPr lang="fr-CH" b="1" dirty="0" err="1" smtClean="0"/>
              <a:t>avalaible</a:t>
            </a:r>
            <a:r>
              <a:rPr lang="fr-CH" b="1" dirty="0" smtClean="0"/>
              <a:t> &amp; </a:t>
            </a:r>
            <a:r>
              <a:rPr lang="fr-CH" b="1" dirty="0" err="1" smtClean="0"/>
              <a:t>tunable</a:t>
            </a:r>
            <a:endParaRPr lang="fr-CH" b="1" dirty="0" smtClean="0"/>
          </a:p>
          <a:p>
            <a:pPr marL="285750" indent="-285750">
              <a:buFontTx/>
              <a:buChar char="-"/>
            </a:pPr>
            <a:r>
              <a:rPr lang="fr-CH" b="1" dirty="0" err="1" smtClean="0"/>
              <a:t>Various</a:t>
            </a:r>
            <a:r>
              <a:rPr lang="fr-CH" b="1" dirty="0" smtClean="0"/>
              <a:t> </a:t>
            </a:r>
            <a:r>
              <a:rPr lang="fr-CH" b="1" dirty="0" err="1" smtClean="0"/>
              <a:t>way</a:t>
            </a:r>
            <a:r>
              <a:rPr lang="fr-CH" b="1" dirty="0" smtClean="0"/>
              <a:t> of </a:t>
            </a:r>
            <a:r>
              <a:rPr lang="fr-CH" b="1" dirty="0" err="1" smtClean="0"/>
              <a:t>substrate</a:t>
            </a:r>
            <a:r>
              <a:rPr lang="fr-CH" b="1" dirty="0" smtClean="0"/>
              <a:t> activation</a:t>
            </a:r>
          </a:p>
          <a:p>
            <a:pPr marL="285750" indent="-285750">
              <a:buFontTx/>
              <a:buChar char="-"/>
            </a:pPr>
            <a:r>
              <a:rPr lang="fr-CH" b="1" dirty="0" err="1" smtClean="0"/>
              <a:t>Enantioselective</a:t>
            </a:r>
            <a:r>
              <a:rPr lang="fr-CH" b="1" dirty="0" smtClean="0"/>
              <a:t> control</a:t>
            </a:r>
          </a:p>
          <a:p>
            <a:pPr marL="285750" indent="-285750">
              <a:buFontTx/>
              <a:buChar char="-"/>
            </a:pPr>
            <a:r>
              <a:rPr lang="fr-CH" b="1" dirty="0" err="1" smtClean="0"/>
              <a:t>Catalytic</a:t>
            </a:r>
            <a:r>
              <a:rPr lang="fr-CH" b="1" dirty="0" smtClean="0"/>
              <a:t> </a:t>
            </a:r>
            <a:r>
              <a:rPr lang="fr-CH" b="1" dirty="0" err="1" smtClean="0"/>
              <a:t>process</a:t>
            </a:r>
            <a:endParaRPr lang="fr-CH" dirty="0"/>
          </a:p>
          <a:p>
            <a:pPr marL="285750" indent="-285750">
              <a:buFontTx/>
              <a:buChar char="-"/>
            </a:pPr>
            <a:r>
              <a:rPr lang="fr-CH" b="1" dirty="0" err="1" smtClean="0"/>
              <a:t>Environmentally</a:t>
            </a:r>
            <a:r>
              <a:rPr lang="fr-CH" b="1" dirty="0" smtClean="0"/>
              <a:t> </a:t>
            </a:r>
            <a:r>
              <a:rPr lang="fr-CH" b="1" dirty="0" err="1" smtClean="0"/>
              <a:t>friendly</a:t>
            </a:r>
            <a:endParaRPr lang="fr-CH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391731" y="5075872"/>
            <a:ext cx="329506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err="1" smtClean="0"/>
              <a:t>Widely</a:t>
            </a:r>
            <a:r>
              <a:rPr lang="fr-CH" b="1" dirty="0"/>
              <a:t> </a:t>
            </a:r>
            <a:r>
              <a:rPr lang="fr-CH" b="1" dirty="0" err="1" smtClean="0"/>
              <a:t>used</a:t>
            </a:r>
            <a:r>
              <a:rPr lang="fr-CH" b="1" dirty="0" smtClean="0"/>
              <a:t> in </a:t>
            </a:r>
            <a:r>
              <a:rPr lang="fr-CH" b="1" dirty="0" err="1" smtClean="0"/>
              <a:t>organocatalysis</a:t>
            </a:r>
            <a:endParaRPr lang="fr-CH" b="1" dirty="0" smtClean="0"/>
          </a:p>
          <a:p>
            <a:pPr algn="ctr"/>
            <a:r>
              <a:rPr lang="fr-CH" b="1" dirty="0" smtClean="0"/>
              <a:t>… </a:t>
            </a:r>
            <a:r>
              <a:rPr lang="fr-CH" b="1" dirty="0" err="1" smtClean="0"/>
              <a:t>Still</a:t>
            </a:r>
            <a:r>
              <a:rPr lang="fr-CH" b="1" dirty="0"/>
              <a:t> </a:t>
            </a:r>
            <a:r>
              <a:rPr lang="fr-CH" b="1" dirty="0" smtClean="0"/>
              <a:t>lot of </a:t>
            </a:r>
            <a:r>
              <a:rPr lang="fr-CH" b="1" dirty="0" err="1" smtClean="0"/>
              <a:t>thing</a:t>
            </a:r>
            <a:r>
              <a:rPr lang="fr-CH" b="1" dirty="0" smtClean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done</a:t>
            </a:r>
            <a:endParaRPr lang="fr-CH" b="1" dirty="0" smtClean="0"/>
          </a:p>
          <a:p>
            <a:pPr algn="ctr"/>
            <a:endParaRPr lang="fr-CH" b="1" dirty="0"/>
          </a:p>
          <a:p>
            <a:pPr algn="ctr"/>
            <a:r>
              <a:rPr lang="fr-CH" b="1" dirty="0" smtClean="0"/>
              <a:t>Dual and </a:t>
            </a:r>
            <a:r>
              <a:rPr lang="fr-CH" b="1" dirty="0" err="1" smtClean="0"/>
              <a:t>cooporatives</a:t>
            </a:r>
            <a:r>
              <a:rPr lang="fr-CH" b="1" dirty="0" smtClean="0"/>
              <a:t> </a:t>
            </a:r>
            <a:r>
              <a:rPr lang="fr-CH" b="1" dirty="0" err="1" smtClean="0"/>
              <a:t>catalysis</a:t>
            </a:r>
            <a:r>
              <a:rPr lang="fr-CH" b="1" dirty="0" smtClean="0"/>
              <a:t> </a:t>
            </a:r>
          </a:p>
          <a:p>
            <a:pPr algn="ctr"/>
            <a:r>
              <a:rPr lang="fr-CH" b="1" dirty="0" err="1"/>
              <a:t>c</a:t>
            </a:r>
            <a:r>
              <a:rPr lang="fr-CH" b="1" dirty="0" err="1" smtClean="0"/>
              <a:t>an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/>
              <a:t> </a:t>
            </a:r>
            <a:r>
              <a:rPr lang="fr-CH" b="1" dirty="0" smtClean="0"/>
              <a:t>an issue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4716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 smtClean="0"/>
              <a:t>Introduction</a:t>
            </a:r>
            <a:endParaRPr lang="fr-CH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1524000"/>
            <a:ext cx="7681957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1800" dirty="0" smtClean="0">
                <a:solidFill>
                  <a:schemeClr val="tx2">
                    <a:lumMod val="75000"/>
                  </a:schemeClr>
                </a:solidFill>
              </a:rPr>
              <a:t>Concept </a:t>
            </a:r>
            <a:r>
              <a:rPr lang="fr-CH" sz="1800" dirty="0" err="1" smtClean="0">
                <a:solidFill>
                  <a:schemeClr val="tx2">
                    <a:lumMod val="75000"/>
                  </a:schemeClr>
                </a:solidFill>
              </a:rPr>
              <a:t>borns</a:t>
            </a:r>
            <a:r>
              <a:rPr lang="fr-CH" sz="1800" dirty="0" smtClean="0">
                <a:solidFill>
                  <a:schemeClr val="tx2">
                    <a:lumMod val="75000"/>
                  </a:schemeClr>
                </a:solidFill>
              </a:rPr>
              <a:t> in the </a:t>
            </a:r>
            <a:r>
              <a:rPr lang="fr-CH" sz="1800" dirty="0" err="1" smtClean="0">
                <a:solidFill>
                  <a:schemeClr val="tx2">
                    <a:lumMod val="75000"/>
                  </a:schemeClr>
                </a:solidFill>
              </a:rPr>
              <a:t>late</a:t>
            </a:r>
            <a:r>
              <a:rPr lang="fr-CH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1800" dirty="0" smtClean="0">
                <a:solidFill>
                  <a:schemeClr val="tx2">
                    <a:lumMod val="75000"/>
                  </a:schemeClr>
                </a:solidFill>
              </a:rPr>
              <a:t>1990s</a:t>
            </a:r>
            <a:endParaRPr lang="fr-CH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CH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Before only enzymes and metal-catalyst were used for asymmetric catalysis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Another powerful tool for the Modern Organic Chemistry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Explosion of this field during this century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145120"/>
              </p:ext>
            </p:extLst>
          </p:nvPr>
        </p:nvGraphicFramePr>
        <p:xfrm>
          <a:off x="2538412" y="4343400"/>
          <a:ext cx="3405188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22" name="CS ChemDraw Drawing" r:id="rId3" imgW="3405566" imgH="2111940" progId="ChemDraw.Document.6.0">
                  <p:embed/>
                </p:oleObj>
              </mc:Choice>
              <mc:Fallback>
                <p:oleObj name="CS ChemDraw Drawing" r:id="rId3" imgW="3405566" imgH="2111940" progId="ChemDraw.Document.6.0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2" y="4343400"/>
                        <a:ext cx="3405188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995657" y="990600"/>
            <a:ext cx="249074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600" b="1" i="1" dirty="0" err="1" smtClean="0"/>
              <a:t>Organocatalysis</a:t>
            </a:r>
            <a:endParaRPr lang="fr-CH" sz="2600" b="1" i="1" dirty="0"/>
          </a:p>
        </p:txBody>
      </p:sp>
      <p:sp>
        <p:nvSpPr>
          <p:cNvPr id="8" name="Oval 7"/>
          <p:cNvSpPr/>
          <p:nvPr/>
        </p:nvSpPr>
        <p:spPr>
          <a:xfrm>
            <a:off x="3581400" y="5257800"/>
            <a:ext cx="12954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mpd="sng">
            <a:solidFill>
              <a:srgbClr val="70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4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126589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685800"/>
            <a:ext cx="7772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Thanks for your attention</a:t>
            </a:r>
            <a:endParaRPr lang="fr-CH" sz="45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2082800"/>
            <a:ext cx="439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Suggested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Mechanism</a:t>
            </a:r>
            <a:endParaRPr lang="fr-CH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66584"/>
              </p:ext>
            </p:extLst>
          </p:nvPr>
        </p:nvGraphicFramePr>
        <p:xfrm>
          <a:off x="117475" y="1447800"/>
          <a:ext cx="8961438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CS ChemDraw Drawing" r:id="rId3" imgW="10634053" imgH="4736070" progId="ChemDraw.Document.6.0">
                  <p:embed/>
                </p:oleObj>
              </mc:Choice>
              <mc:Fallback>
                <p:oleObj name="CS ChemDraw Drawing" r:id="rId3" imgW="10634053" imgH="47360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1447800"/>
                        <a:ext cx="8961438" cy="400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831580"/>
            <a:ext cx="35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Asymmetric</a:t>
            </a:r>
            <a:r>
              <a:rPr lang="fr-CH" b="1" dirty="0" smtClean="0"/>
              <a:t> </a:t>
            </a:r>
            <a:r>
              <a:rPr lang="fr-CH" b="1" dirty="0" err="1" smtClean="0"/>
              <a:t>Tamura</a:t>
            </a:r>
            <a:r>
              <a:rPr lang="fr-CH" b="1" dirty="0" smtClean="0"/>
              <a:t> </a:t>
            </a:r>
            <a:r>
              <a:rPr lang="fr-CH" b="1" dirty="0" err="1" smtClean="0"/>
              <a:t>cycloadditions</a:t>
            </a:r>
            <a:endParaRPr lang="fr-CH" dirty="0"/>
          </a:p>
        </p:txBody>
      </p:sp>
      <p:sp>
        <p:nvSpPr>
          <p:cNvPr id="7" name="Rectangle 6"/>
          <p:cNvSpPr/>
          <p:nvPr/>
        </p:nvSpPr>
        <p:spPr>
          <a:xfrm>
            <a:off x="36898" y="6553200"/>
            <a:ext cx="4336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u="sng" dirty="0" smtClean="0"/>
              <a:t>Ref:</a:t>
            </a:r>
            <a:r>
              <a:rPr lang="de-DE" sz="1100" dirty="0" smtClean="0"/>
              <a:t> F. Manoni, S. J. Connon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</a:t>
            </a:r>
            <a:r>
              <a:rPr lang="de-DE" sz="1100" dirty="0"/>
              <a:t> </a:t>
            </a:r>
            <a:r>
              <a:rPr lang="de-DE" sz="1100" b="1" dirty="0"/>
              <a:t>2014</a:t>
            </a:r>
            <a:r>
              <a:rPr lang="de-DE" sz="1100" dirty="0"/>
              <a:t>, </a:t>
            </a:r>
            <a:r>
              <a:rPr lang="de-DE" sz="1100" i="1" dirty="0"/>
              <a:t>53</a:t>
            </a:r>
            <a:r>
              <a:rPr lang="de-DE" sz="1100" dirty="0"/>
              <a:t>, 2628 –2632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30270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Suggested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Mechanism</a:t>
            </a:r>
            <a:endParaRPr lang="fr-CH" sz="3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85026"/>
              </p:ext>
            </p:extLst>
          </p:nvPr>
        </p:nvGraphicFramePr>
        <p:xfrm>
          <a:off x="1524000" y="1219200"/>
          <a:ext cx="5910262" cy="4748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CS ChemDraw Drawing" r:id="rId3" imgW="6424842" imgH="5169150" progId="ChemDraw.Document.6.0">
                  <p:embed/>
                </p:oleObj>
              </mc:Choice>
              <mc:Fallback>
                <p:oleObj name="CS ChemDraw Drawing" r:id="rId3" imgW="6424842" imgH="516915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5910262" cy="47489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12192" y="6581001"/>
            <a:ext cx="6572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u="sng" dirty="0" smtClean="0"/>
              <a:t>Ref:</a:t>
            </a:r>
            <a:r>
              <a:rPr lang="de-DE" sz="1100" dirty="0" smtClean="0"/>
              <a:t> X. Yin, Y. Zheng, X. Feng, K. Jiang, X. </a:t>
            </a:r>
            <a:r>
              <a:rPr lang="de-DE" sz="1100" dirty="0"/>
              <a:t>-</a:t>
            </a:r>
            <a:r>
              <a:rPr lang="de-DE" sz="1100" dirty="0" smtClean="0"/>
              <a:t>Z. Wei, N. Gao, Y. –C. Chen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/>
              <a:t>2014</a:t>
            </a:r>
            <a:r>
              <a:rPr lang="de-DE" sz="1100" dirty="0"/>
              <a:t>, </a:t>
            </a:r>
            <a:r>
              <a:rPr lang="de-DE" sz="1100" i="1" dirty="0"/>
              <a:t>53</a:t>
            </a:r>
            <a:r>
              <a:rPr lang="de-DE" sz="1100" dirty="0"/>
              <a:t>, </a:t>
            </a:r>
            <a:r>
              <a:rPr lang="en-US" sz="1100" dirty="0"/>
              <a:t>6245-6248</a:t>
            </a:r>
            <a:endParaRPr lang="fr-CH" sz="1100" dirty="0"/>
          </a:p>
        </p:txBody>
      </p:sp>
      <p:sp>
        <p:nvSpPr>
          <p:cNvPr id="7" name="Rectangle 6"/>
          <p:cNvSpPr/>
          <p:nvPr/>
        </p:nvSpPr>
        <p:spPr>
          <a:xfrm>
            <a:off x="304800" y="83158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err="1" smtClean="0"/>
              <a:t>Asymmetric</a:t>
            </a:r>
            <a:r>
              <a:rPr lang="fr-CH" b="1" dirty="0" smtClean="0"/>
              <a:t> [5+3] </a:t>
            </a:r>
            <a:r>
              <a:rPr lang="fr-CH" b="1" dirty="0" err="1" smtClean="0"/>
              <a:t>formal</a:t>
            </a:r>
            <a:r>
              <a:rPr lang="fr-CH" b="1" dirty="0" smtClean="0"/>
              <a:t> </a:t>
            </a:r>
            <a:r>
              <a:rPr lang="fr-CH" b="1" dirty="0" err="1" smtClean="0"/>
              <a:t>cycloadditions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636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Organocatalysis</a:t>
            </a:r>
            <a:r>
              <a:rPr lang="fr-CH" sz="3000" b="1" dirty="0" smtClean="0"/>
              <a:t>: Concepts and </a:t>
            </a:r>
            <a:r>
              <a:rPr lang="fr-CH" sz="3000" b="1" dirty="0" err="1" smtClean="0"/>
              <a:t>principle</a:t>
            </a:r>
            <a:endParaRPr lang="fr-CH" sz="3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8041"/>
              </p:ext>
            </p:extLst>
          </p:nvPr>
        </p:nvGraphicFramePr>
        <p:xfrm>
          <a:off x="1295400" y="4572000"/>
          <a:ext cx="537571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CS ChemDraw Drawing" r:id="rId3" imgW="4507438" imgH="1185300" progId="ChemDraw.Document.6.0">
                  <p:embed/>
                </p:oleObj>
              </mc:Choice>
              <mc:Fallback>
                <p:oleObj name="CS ChemDraw Drawing" r:id="rId3" imgW="4507438" imgH="1185300" progId="ChemDraw.Document.6.0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5375715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4267200"/>
            <a:ext cx="1205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200" b="1" dirty="0" err="1" smtClean="0"/>
              <a:t>Principle</a:t>
            </a:r>
            <a:endParaRPr lang="fr-CH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022896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Definition : The use of small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rganic molecules to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catalyse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asymmetric transformation 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 example of asymmetric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organic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synthesis was reported with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proline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catalyst in 1971 by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two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industrial research groups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Advantage: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Non-toxic, environmentally friendly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Low cost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Robust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Metal-free reaction</a:t>
            </a:r>
          </a:p>
          <a:p>
            <a:endParaRPr lang="fr-CH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CH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9830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Creation of a new C-C or C-heteroatom bond controlled by 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organocatalyst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===&gt; Induction of chirality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5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2369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Organocalysts</a:t>
            </a:r>
            <a:endParaRPr lang="fr-CH" sz="3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710955"/>
              </p:ext>
            </p:extLst>
          </p:nvPr>
        </p:nvGraphicFramePr>
        <p:xfrm>
          <a:off x="1752600" y="1377950"/>
          <a:ext cx="5765800" cy="47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CS ChemDraw Drawing" r:id="rId3" imgW="5766528" imgH="4774140" progId="ChemDraw.Document.6.0">
                  <p:embed/>
                </p:oleObj>
              </mc:Choice>
              <mc:Fallback>
                <p:oleObj name="CS ChemDraw Drawing" r:id="rId3" imgW="5766528" imgH="4774140" progId="ChemDraw.Document.6.0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7950"/>
                        <a:ext cx="5765800" cy="477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172200" y="2819400"/>
            <a:ext cx="16002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5208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48015"/>
              </p:ext>
            </p:extLst>
          </p:nvPr>
        </p:nvGraphicFramePr>
        <p:xfrm>
          <a:off x="2516187" y="2895600"/>
          <a:ext cx="4722813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4" name="CS ChemDraw Drawing" r:id="rId4" imgW="4722734" imgH="2556900" progId="ChemDraw.Document.6.0">
                  <p:embed/>
                </p:oleObj>
              </mc:Choice>
              <mc:Fallback>
                <p:oleObj name="CS ChemDraw Drawing" r:id="rId4" imgW="4722734" imgH="2556900" progId="ChemDraw.Document.6.0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7" y="2895600"/>
                        <a:ext cx="4722813" cy="255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11480" y="28956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200" b="1" dirty="0" smtClean="0"/>
              <a:t>Nomenclature</a:t>
            </a:r>
            <a:endParaRPr lang="fr-CH" sz="22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b="1" dirty="0" err="1" smtClean="0"/>
              <a:t>Cinchona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Alkaloids</a:t>
            </a:r>
            <a:endParaRPr lang="fr-CH" sz="3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824187"/>
            <a:ext cx="7239000" cy="2452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Quinine isolated by Pelletier in 1820</a:t>
            </a:r>
          </a:p>
          <a:p>
            <a:pPr algn="l"/>
            <a:endParaRPr lang="en-US" sz="1600" i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Quinine and derivatives were recognized as antimalarial agent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First Total Synthesis in 1944 by Woodward and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Doering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l"/>
            <a:endParaRPr lang="en-US" sz="1600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 dimer derivative ((DHQD)</a:t>
            </a:r>
            <a:r>
              <a:rPr lang="en-US" sz="1600" baseline="-250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002060"/>
                </a:solidFill>
              </a:rPr>
              <a:t>-PHAL) is used as chiral ligand in the </a:t>
            </a:r>
            <a:r>
              <a:rPr lang="en-US" sz="1600" dirty="0" err="1" smtClean="0">
                <a:solidFill>
                  <a:srgbClr val="002060"/>
                </a:solidFill>
              </a:rPr>
              <a:t>Sharpless</a:t>
            </a:r>
            <a:r>
              <a:rPr lang="en-US" sz="1600" dirty="0" smtClean="0">
                <a:solidFill>
                  <a:srgbClr val="002060"/>
                </a:solidFill>
              </a:rPr>
              <a:t> asymmetric dihydroxylation.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fr-CH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029200"/>
            <a:ext cx="8305800" cy="1189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Considered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as pseudo-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enantiomers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because</a:t>
            </a:r>
            <a:endParaRPr lang="fr-CH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stereogenic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centers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(C8, C9) have the opposite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absolute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configuration </a:t>
            </a:r>
          </a:p>
          <a:p>
            <a:pPr marL="342900" indent="-342900" algn="l">
              <a:buFontTx/>
              <a:buChar char="-"/>
            </a:pP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centers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 in the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quinuclidine</a:t>
            </a:r>
            <a:r>
              <a:rPr lang="fr-CH" sz="1600" dirty="0" smtClean="0">
                <a:solidFill>
                  <a:schemeClr val="tx2">
                    <a:lumMod val="75000"/>
                  </a:schemeClr>
                </a:solidFill>
              </a:rPr>
              <a:t> fragment (C3, C4) are </a:t>
            </a:r>
            <a:r>
              <a:rPr lang="fr-CH" sz="1600" dirty="0" err="1" smtClean="0">
                <a:solidFill>
                  <a:schemeClr val="tx2">
                    <a:lumMod val="75000"/>
                  </a:schemeClr>
                </a:solidFill>
              </a:rPr>
              <a:t>identical</a:t>
            </a:r>
            <a:endParaRPr lang="fr-CH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80" y="6019800"/>
            <a:ext cx="5404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</a:t>
            </a:r>
            <a:endParaRPr lang="nl-NL" sz="1100" dirty="0" smtClean="0"/>
          </a:p>
          <a:p>
            <a:r>
              <a:rPr lang="en-US" sz="1100" dirty="0"/>
              <a:t>R. B. Woodward and W. E. </a:t>
            </a:r>
            <a:r>
              <a:rPr lang="en-US" sz="1100" dirty="0" err="1"/>
              <a:t>Doering</a:t>
            </a:r>
            <a:r>
              <a:rPr lang="en-US" sz="1100" dirty="0"/>
              <a:t> </a:t>
            </a:r>
            <a:r>
              <a:rPr lang="en-US" sz="1100" i="1" dirty="0" smtClean="0"/>
              <a:t>J. </a:t>
            </a:r>
            <a:r>
              <a:rPr lang="en-US" sz="1100" i="1" dirty="0"/>
              <a:t>Am. Chem. Soc</a:t>
            </a:r>
            <a:r>
              <a:rPr lang="en-US" sz="1100" i="1" dirty="0" smtClean="0"/>
              <a:t>.</a:t>
            </a:r>
            <a:r>
              <a:rPr lang="en-US" sz="1100" dirty="0"/>
              <a:t>,</a:t>
            </a:r>
            <a:r>
              <a:rPr lang="en-US" sz="1100" dirty="0"/>
              <a:t> </a:t>
            </a:r>
            <a:r>
              <a:rPr lang="en-US" sz="1100" b="1" dirty="0" smtClean="0"/>
              <a:t>1944</a:t>
            </a:r>
            <a:r>
              <a:rPr lang="en-US" sz="1100" dirty="0"/>
              <a:t>,</a:t>
            </a:r>
            <a:r>
              <a:rPr lang="en-US" sz="1100" dirty="0" smtClean="0"/>
              <a:t> </a:t>
            </a:r>
            <a:r>
              <a:rPr lang="en-US" sz="1100" i="1" dirty="0" smtClean="0"/>
              <a:t>66,</a:t>
            </a:r>
            <a:r>
              <a:rPr lang="en-US" sz="1100" dirty="0" smtClean="0"/>
              <a:t> </a:t>
            </a:r>
            <a:r>
              <a:rPr lang="en-US" sz="1100" dirty="0"/>
              <a:t>849 - 849</a:t>
            </a:r>
            <a:endParaRPr lang="nl-NL" sz="1100" dirty="0" smtClean="0"/>
          </a:p>
          <a:p>
            <a:r>
              <a:rPr lang="nl-NL" sz="1100" dirty="0" smtClean="0"/>
              <a:t>T. Marcelli, J. H. van Maarseveen, H. Hiemstra</a:t>
            </a:r>
            <a:r>
              <a:rPr lang="nl-NL" sz="1100" i="1" dirty="0" smtClean="0"/>
              <a:t> </a:t>
            </a:r>
            <a:r>
              <a:rPr lang="de-DE" sz="1100" i="1" dirty="0" smtClean="0"/>
              <a:t>Angew. Chem. Int. Ed.</a:t>
            </a:r>
            <a:r>
              <a:rPr lang="de-DE" sz="1100" dirty="0" smtClean="0"/>
              <a:t> </a:t>
            </a:r>
            <a:r>
              <a:rPr lang="de-DE" sz="1100" b="1" dirty="0" smtClean="0"/>
              <a:t>2006</a:t>
            </a:r>
            <a:r>
              <a:rPr lang="de-DE" sz="1100" dirty="0" smtClean="0"/>
              <a:t>, </a:t>
            </a:r>
            <a:r>
              <a:rPr lang="de-DE" sz="1100" i="1" dirty="0" smtClean="0"/>
              <a:t>45</a:t>
            </a:r>
            <a:r>
              <a:rPr lang="de-DE" sz="1100" dirty="0" smtClean="0"/>
              <a:t>, 7496 – 7504</a:t>
            </a:r>
          </a:p>
          <a:p>
            <a:r>
              <a:rPr lang="en-US" sz="1100" dirty="0" smtClean="0"/>
              <a:t>B. </a:t>
            </a:r>
            <a:r>
              <a:rPr lang="en-US" sz="1100" dirty="0" err="1" smtClean="0"/>
              <a:t>Sharpless</a:t>
            </a:r>
            <a:r>
              <a:rPr lang="en-US" sz="1100" dirty="0" smtClean="0"/>
              <a:t> et al. </a:t>
            </a:r>
            <a:r>
              <a:rPr lang="en-US" sz="1100" i="1" dirty="0" smtClean="0"/>
              <a:t>J</a:t>
            </a:r>
            <a:r>
              <a:rPr lang="en-US" sz="1100" i="1" dirty="0"/>
              <a:t>. Org. Chem. </a:t>
            </a:r>
            <a:r>
              <a:rPr lang="en-US" sz="1100" b="1" dirty="0"/>
              <a:t>1992</a:t>
            </a:r>
            <a:r>
              <a:rPr lang="en-US" sz="1100" dirty="0" smtClean="0"/>
              <a:t>, </a:t>
            </a:r>
            <a:r>
              <a:rPr lang="en-US" sz="1100" i="1" dirty="0" smtClean="0"/>
              <a:t>57</a:t>
            </a:r>
            <a:r>
              <a:rPr lang="en-US" sz="1100" dirty="0" smtClean="0"/>
              <a:t>, 2771-2773</a:t>
            </a:r>
            <a:endParaRPr lang="fr-CH" sz="1100" dirty="0"/>
          </a:p>
        </p:txBody>
      </p:sp>
      <p:pic>
        <p:nvPicPr>
          <p:cNvPr id="27122" name="Picture 4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17" y="297561"/>
            <a:ext cx="152676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466217" y="2612136"/>
            <a:ext cx="1520952" cy="594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1600" i="1" dirty="0" smtClean="0">
                <a:solidFill>
                  <a:schemeClr val="tx2">
                    <a:lumMod val="75000"/>
                  </a:schemeClr>
                </a:solidFill>
              </a:rPr>
              <a:t>Quinquina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Tree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7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27004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784947"/>
              </p:ext>
            </p:extLst>
          </p:nvPr>
        </p:nvGraphicFramePr>
        <p:xfrm>
          <a:off x="3276600" y="860425"/>
          <a:ext cx="33020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8" name="CS ChemDraw Drawing" r:id="rId4" imgW="3302105" imgH="1427490" progId="ChemDraw.Document.6.0">
                  <p:embed/>
                </p:oleObj>
              </mc:Choice>
              <mc:Fallback>
                <p:oleObj name="CS ChemDraw Drawing" r:id="rId4" imgW="3302105" imgH="1427490" progId="ChemDraw.Document.6.0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60425"/>
                        <a:ext cx="3302000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063210"/>
              </p:ext>
            </p:extLst>
          </p:nvPr>
        </p:nvGraphicFramePr>
        <p:xfrm>
          <a:off x="1676400" y="2743200"/>
          <a:ext cx="5522929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9" name="CS ChemDraw Drawing" r:id="rId6" imgW="6580168" imgH="3900960" progId="ChemDraw.Document.6.0">
                  <p:embed/>
                </p:oleObj>
              </mc:Choice>
              <mc:Fallback>
                <p:oleObj name="CS ChemDraw Drawing" r:id="rId6" imgW="6580168" imgH="3900960" progId="ChemDraw.Document.6.0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5522929" cy="327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 err="1"/>
              <a:t>Cinchona</a:t>
            </a:r>
            <a:r>
              <a:rPr lang="fr-CH" sz="3200" b="1" dirty="0"/>
              <a:t> </a:t>
            </a:r>
            <a:r>
              <a:rPr lang="fr-CH" sz="3200" b="1" dirty="0" err="1"/>
              <a:t>Alkaloids</a:t>
            </a:r>
            <a:endParaRPr lang="fr-CH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0"/>
            <a:ext cx="253097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dirty="0" err="1" smtClean="0">
                <a:solidFill>
                  <a:srgbClr val="FF0000"/>
                </a:solidFill>
              </a:rPr>
              <a:t>Bifunctional</a:t>
            </a:r>
            <a:r>
              <a:rPr lang="fr-CH" sz="2000" dirty="0" smtClean="0"/>
              <a:t> </a:t>
            </a:r>
            <a:r>
              <a:rPr lang="fr-CH" sz="2000" dirty="0" err="1">
                <a:solidFill>
                  <a:srgbClr val="0000FF"/>
                </a:solidFill>
              </a:rPr>
              <a:t>C</a:t>
            </a:r>
            <a:r>
              <a:rPr lang="fr-CH" sz="2000" dirty="0" err="1" smtClean="0">
                <a:solidFill>
                  <a:srgbClr val="0000FF"/>
                </a:solidFill>
              </a:rPr>
              <a:t>atalyst</a:t>
            </a:r>
            <a:endParaRPr lang="fr-CH" sz="2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48400"/>
            <a:ext cx="779091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 smtClean="0"/>
              <a:t>Ref:</a:t>
            </a:r>
            <a:r>
              <a:rPr lang="nl-NL" sz="1100" dirty="0" smtClean="0"/>
              <a:t> A. G. Doyle, E. N. Jacobsen</a:t>
            </a:r>
            <a:r>
              <a:rPr lang="nl-NL" sz="1100" i="1" dirty="0" smtClean="0"/>
              <a:t> </a:t>
            </a:r>
            <a:r>
              <a:rPr lang="de-DE" sz="1100" i="1" dirty="0" smtClean="0"/>
              <a:t>Chem</a:t>
            </a:r>
            <a:r>
              <a:rPr lang="de-DE" sz="1100" i="1" dirty="0"/>
              <a:t>. </a:t>
            </a:r>
            <a:r>
              <a:rPr lang="de-DE" sz="1100" i="1" dirty="0" smtClean="0"/>
              <a:t>Rev.</a:t>
            </a:r>
            <a:r>
              <a:rPr lang="de-DE" sz="1100" dirty="0" smtClean="0"/>
              <a:t> </a:t>
            </a:r>
            <a:r>
              <a:rPr lang="de-DE" sz="1100" b="1" dirty="0" smtClean="0"/>
              <a:t>2007</a:t>
            </a:r>
            <a:r>
              <a:rPr lang="de-DE" sz="1100" dirty="0" smtClean="0"/>
              <a:t>, </a:t>
            </a:r>
            <a:r>
              <a:rPr lang="de-DE" sz="1100" i="1" dirty="0" smtClean="0"/>
              <a:t>107</a:t>
            </a:r>
            <a:r>
              <a:rPr lang="de-DE" sz="1100" dirty="0" smtClean="0"/>
              <a:t>, 5713 – 5743</a:t>
            </a:r>
          </a:p>
          <a:p>
            <a:r>
              <a:rPr lang="fr-CH" sz="1100" dirty="0" smtClean="0"/>
              <a:t>        J. Alem</a:t>
            </a:r>
            <a:r>
              <a:rPr lang="es-ES" sz="1100" dirty="0" smtClean="0"/>
              <a:t>á</a:t>
            </a:r>
            <a:r>
              <a:rPr lang="fr-CH" sz="1100" dirty="0" smtClean="0"/>
              <a:t>n, A. </a:t>
            </a:r>
            <a:r>
              <a:rPr lang="fr-CH" sz="1100" dirty="0" err="1" smtClean="0"/>
              <a:t>Parra</a:t>
            </a:r>
            <a:r>
              <a:rPr lang="fr-CH" sz="1100" dirty="0" smtClean="0"/>
              <a:t>, H. Jiang, K. A. J</a:t>
            </a:r>
            <a:r>
              <a:rPr lang="fr-FR" sz="1100" dirty="0" smtClean="0"/>
              <a:t>ø</a:t>
            </a:r>
            <a:r>
              <a:rPr lang="fr-CH" sz="1100" dirty="0" err="1" smtClean="0"/>
              <a:t>rgensen</a:t>
            </a:r>
            <a:r>
              <a:rPr lang="fr-CH" sz="1100" dirty="0" smtClean="0"/>
              <a:t> </a:t>
            </a:r>
            <a:r>
              <a:rPr lang="fr-CH" sz="1100" i="1" dirty="0" err="1" smtClean="0"/>
              <a:t>Chem</a:t>
            </a:r>
            <a:r>
              <a:rPr lang="fr-CH" sz="1100" i="1" dirty="0"/>
              <a:t>. </a:t>
            </a:r>
            <a:r>
              <a:rPr lang="fr-CH" sz="1100" i="1" dirty="0" err="1"/>
              <a:t>Eur</a:t>
            </a:r>
            <a:r>
              <a:rPr lang="fr-CH" sz="1100" i="1" dirty="0"/>
              <a:t>. J.</a:t>
            </a:r>
            <a:r>
              <a:rPr lang="fr-CH" sz="1100" dirty="0"/>
              <a:t> </a:t>
            </a:r>
            <a:r>
              <a:rPr lang="fr-CH" sz="1100" b="1" dirty="0"/>
              <a:t>2011</a:t>
            </a:r>
            <a:r>
              <a:rPr lang="fr-CH" sz="1100" dirty="0"/>
              <a:t>, </a:t>
            </a:r>
            <a:r>
              <a:rPr lang="fr-CH" sz="1100" i="1" dirty="0"/>
              <a:t>17</a:t>
            </a:r>
            <a:r>
              <a:rPr lang="fr-CH" sz="1100" dirty="0"/>
              <a:t>, 6890 – </a:t>
            </a:r>
            <a:r>
              <a:rPr lang="fr-CH" sz="1100" dirty="0" smtClean="0"/>
              <a:t>6899</a:t>
            </a:r>
          </a:p>
          <a:p>
            <a:r>
              <a:rPr lang="fr-CH" sz="1100" dirty="0"/>
              <a:t> </a:t>
            </a:r>
            <a:r>
              <a:rPr lang="fr-CH" sz="1100" dirty="0" smtClean="0"/>
              <a:t>       J. -W. </a:t>
            </a:r>
            <a:r>
              <a:rPr lang="fr-CH" sz="1100" dirty="0" err="1" smtClean="0"/>
              <a:t>Xie</a:t>
            </a:r>
            <a:r>
              <a:rPr lang="fr-CH" sz="1100" dirty="0"/>
              <a:t>,</a:t>
            </a:r>
            <a:r>
              <a:rPr lang="fr-CH" sz="1100" dirty="0" smtClean="0"/>
              <a:t> W. </a:t>
            </a:r>
            <a:r>
              <a:rPr lang="fr-CH" sz="1100" dirty="0" err="1" smtClean="0"/>
              <a:t>Chem</a:t>
            </a:r>
            <a:r>
              <a:rPr lang="fr-CH" sz="1100" dirty="0"/>
              <a:t>,</a:t>
            </a:r>
            <a:r>
              <a:rPr lang="fr-CH" sz="1100" dirty="0" smtClean="0"/>
              <a:t> R. Li, M. </a:t>
            </a:r>
            <a:r>
              <a:rPr lang="fr-CH" sz="1100" dirty="0" err="1" smtClean="0"/>
              <a:t>Zeng</a:t>
            </a:r>
            <a:r>
              <a:rPr lang="fr-CH" sz="1100" dirty="0"/>
              <a:t>,</a:t>
            </a:r>
            <a:r>
              <a:rPr lang="fr-CH" sz="1100" dirty="0" smtClean="0"/>
              <a:t> W. Du, L. Yue, Y. -C. Chen, Y. Wu, J. Zhu, J. </a:t>
            </a:r>
            <a:r>
              <a:rPr lang="fr-CH" sz="1100" dirty="0"/>
              <a:t>-</a:t>
            </a:r>
            <a:r>
              <a:rPr lang="fr-CH" sz="1100" dirty="0" smtClean="0"/>
              <a:t>G. Deng </a:t>
            </a:r>
            <a:r>
              <a:rPr lang="de-DE" sz="1100" i="1" dirty="0" smtClean="0"/>
              <a:t>Angew. Chem. Int. Ed.</a:t>
            </a:r>
            <a:r>
              <a:rPr lang="de-DE" sz="1100" dirty="0" smtClean="0"/>
              <a:t> </a:t>
            </a:r>
            <a:r>
              <a:rPr lang="de-DE" sz="1100" b="1" dirty="0"/>
              <a:t>2007</a:t>
            </a:r>
            <a:r>
              <a:rPr lang="de-DE" sz="1100" dirty="0"/>
              <a:t>, </a:t>
            </a:r>
            <a:r>
              <a:rPr lang="de-DE" sz="1100" i="1" dirty="0"/>
              <a:t>46</a:t>
            </a:r>
            <a:r>
              <a:rPr lang="de-DE" sz="1100" dirty="0"/>
              <a:t>, 389 –392</a:t>
            </a:r>
            <a:endParaRPr lang="fr-CH" sz="1100" dirty="0"/>
          </a:p>
        </p:txBody>
      </p:sp>
      <p:sp>
        <p:nvSpPr>
          <p:cNvPr id="3" name="Rectangle 2"/>
          <p:cNvSpPr/>
          <p:nvPr/>
        </p:nvSpPr>
        <p:spPr>
          <a:xfrm>
            <a:off x="176257" y="2286000"/>
            <a:ext cx="218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/>
              <a:t>Easily</a:t>
            </a:r>
            <a:r>
              <a:rPr lang="fr-CH" dirty="0"/>
              <a:t> </a:t>
            </a:r>
            <a:r>
              <a:rPr lang="fr-CH" dirty="0" err="1"/>
              <a:t>tunable</a:t>
            </a:r>
            <a:r>
              <a:rPr lang="fr-CH" dirty="0"/>
              <a:t> </a:t>
            </a:r>
            <a:r>
              <a:rPr lang="fr-CH" dirty="0" err="1"/>
              <a:t>moiety</a:t>
            </a:r>
            <a:endParaRPr lang="fr-CH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8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6705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1981: </a:t>
            </a:r>
            <a:r>
              <a:rPr lang="fr-CH" sz="2800" b="1" dirty="0" smtClean="0"/>
              <a:t>Quinine</a:t>
            </a:r>
            <a:endParaRPr lang="fr-CH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81001"/>
            <a:ext cx="6781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u="sng" dirty="0" smtClean="0"/>
              <a:t>Ref:</a:t>
            </a:r>
            <a:r>
              <a:rPr lang="de-DE" sz="1100" dirty="0" smtClean="0"/>
              <a:t> H. Hiemstra</a:t>
            </a:r>
            <a:r>
              <a:rPr lang="de-DE" sz="1100" dirty="0"/>
              <a:t>, </a:t>
            </a:r>
            <a:r>
              <a:rPr lang="de-DE" sz="1100" dirty="0" smtClean="0"/>
              <a:t>H. Wynberg  </a:t>
            </a:r>
            <a:r>
              <a:rPr lang="de-DE" sz="1100" i="1" dirty="0" smtClean="0"/>
              <a:t>J</a:t>
            </a:r>
            <a:r>
              <a:rPr lang="de-DE" sz="1100" i="1" dirty="0"/>
              <a:t>. Am. Chem. Soc. </a:t>
            </a:r>
            <a:r>
              <a:rPr lang="de-DE" sz="1100" b="1" dirty="0"/>
              <a:t>1981</a:t>
            </a:r>
            <a:r>
              <a:rPr lang="de-DE" sz="1100" dirty="0"/>
              <a:t>, </a:t>
            </a:r>
            <a:r>
              <a:rPr lang="de-DE" sz="1100" i="1" dirty="0"/>
              <a:t>103</a:t>
            </a:r>
            <a:r>
              <a:rPr lang="de-DE" sz="1100" dirty="0"/>
              <a:t>, 417.</a:t>
            </a:r>
            <a:endParaRPr lang="fr-CH" sz="11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58084"/>
              </p:ext>
            </p:extLst>
          </p:nvPr>
        </p:nvGraphicFramePr>
        <p:xfrm>
          <a:off x="1600200" y="2362200"/>
          <a:ext cx="5046663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6" name="CS ChemDraw Drawing" r:id="rId3" imgW="4789727" imgH="2061720" progId="ChemDraw.Document.6.0">
                  <p:embed/>
                </p:oleObj>
              </mc:Choice>
              <mc:Fallback>
                <p:oleObj name="CS ChemDraw Drawing" r:id="rId3" imgW="4789727" imgH="2061720" progId="ChemDraw.Document.6.0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5046663" cy="217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0" y="831580"/>
            <a:ext cx="809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err="1" smtClean="0"/>
              <a:t>Enantioselective</a:t>
            </a:r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b="1" dirty="0" err="1" smtClean="0"/>
              <a:t>conjugate</a:t>
            </a:r>
            <a:r>
              <a:rPr lang="fr-CH" b="1" dirty="0" smtClean="0"/>
              <a:t> </a:t>
            </a:r>
            <a:r>
              <a:rPr lang="fr-CH" b="1" dirty="0"/>
              <a:t>a</a:t>
            </a:r>
            <a:r>
              <a:rPr lang="fr-CH" b="1" dirty="0" smtClean="0"/>
              <a:t>ddition </a:t>
            </a:r>
            <a:r>
              <a:rPr lang="fr-CH" dirty="0" smtClean="0"/>
              <a:t>of </a:t>
            </a:r>
            <a:r>
              <a:rPr lang="fr-CH" dirty="0" err="1" smtClean="0"/>
              <a:t>aromatic</a:t>
            </a:r>
            <a:r>
              <a:rPr lang="fr-CH" dirty="0" smtClean="0"/>
              <a:t> thiols to </a:t>
            </a:r>
            <a:r>
              <a:rPr lang="fr-CH" dirty="0" err="1" smtClean="0"/>
              <a:t>conjugated</a:t>
            </a:r>
            <a:r>
              <a:rPr lang="fr-CH" dirty="0" smtClean="0"/>
              <a:t> </a:t>
            </a:r>
            <a:r>
              <a:rPr lang="fr-CH" dirty="0" err="1" smtClean="0"/>
              <a:t>cycloalkenones</a:t>
            </a:r>
            <a:endParaRPr lang="fr-CH" dirty="0"/>
          </a:p>
        </p:txBody>
      </p:sp>
      <p:sp>
        <p:nvSpPr>
          <p:cNvPr id="2" name="Rectangle 1"/>
          <p:cNvSpPr/>
          <p:nvPr/>
        </p:nvSpPr>
        <p:spPr>
          <a:xfrm>
            <a:off x="1747213" y="4900520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/>
              <a:t>First </a:t>
            </a:r>
            <a:r>
              <a:rPr lang="fr-CH" b="1" dirty="0" err="1" smtClean="0"/>
              <a:t>example</a:t>
            </a:r>
            <a:r>
              <a:rPr lang="fr-CH" b="1" dirty="0" smtClean="0"/>
              <a:t> of </a:t>
            </a:r>
            <a:r>
              <a:rPr lang="fr-CH" b="1" dirty="0" err="1" smtClean="0"/>
              <a:t>Cinchona</a:t>
            </a:r>
            <a:r>
              <a:rPr lang="fr-CH" b="1" dirty="0" smtClean="0"/>
              <a:t> </a:t>
            </a:r>
            <a:r>
              <a:rPr lang="fr-CH" b="1" dirty="0" err="1" smtClean="0"/>
              <a:t>Alkaloid</a:t>
            </a:r>
            <a:r>
              <a:rPr lang="fr-CH" b="1" dirty="0" smtClean="0"/>
              <a:t> </a:t>
            </a:r>
            <a:r>
              <a:rPr lang="fr-CH" b="1" dirty="0"/>
              <a:t>as </a:t>
            </a:r>
            <a:r>
              <a:rPr lang="fr-CH" b="1" dirty="0" err="1"/>
              <a:t>Organocatalyst</a:t>
            </a:r>
            <a:endParaRPr lang="fr-CH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9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20467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38157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solidFill>
                  <a:schemeClr val="tx2">
                    <a:lumMod val="75000"/>
                  </a:schemeClr>
                </a:solidFill>
              </a:rPr>
              <a:t>1981: </a:t>
            </a:r>
            <a:r>
              <a:rPr lang="fr-CH" sz="3000" b="1" dirty="0" err="1" smtClean="0"/>
              <a:t>Suggested</a:t>
            </a:r>
            <a:r>
              <a:rPr lang="fr-CH" sz="3000" b="1" dirty="0" smtClean="0"/>
              <a:t> </a:t>
            </a:r>
            <a:r>
              <a:rPr lang="fr-CH" sz="3000" b="1" dirty="0" err="1" smtClean="0"/>
              <a:t>Mechanism</a:t>
            </a:r>
            <a:endParaRPr lang="fr-CH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-6096" y="6519446"/>
            <a:ext cx="6781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u="sng" dirty="0" smtClean="0"/>
              <a:t>Ref:</a:t>
            </a:r>
            <a:r>
              <a:rPr lang="de-DE" sz="1100" dirty="0" smtClean="0"/>
              <a:t> H. Hiemstra</a:t>
            </a:r>
            <a:r>
              <a:rPr lang="de-DE" sz="1100" dirty="0"/>
              <a:t>, </a:t>
            </a:r>
            <a:r>
              <a:rPr lang="de-DE" sz="1100" dirty="0" smtClean="0"/>
              <a:t>H. Wynberg </a:t>
            </a:r>
            <a:r>
              <a:rPr lang="de-DE" sz="1100" i="1" dirty="0" smtClean="0"/>
              <a:t>J</a:t>
            </a:r>
            <a:r>
              <a:rPr lang="de-DE" sz="1100" i="1" dirty="0"/>
              <a:t>. Am. Chem. Soc. </a:t>
            </a:r>
            <a:r>
              <a:rPr lang="de-DE" sz="1100" b="1" dirty="0"/>
              <a:t>1981</a:t>
            </a:r>
            <a:r>
              <a:rPr lang="de-DE" sz="1100" dirty="0"/>
              <a:t>, </a:t>
            </a:r>
            <a:r>
              <a:rPr lang="de-DE" sz="1100" i="1" dirty="0"/>
              <a:t>103</a:t>
            </a:r>
            <a:r>
              <a:rPr lang="de-DE" sz="1100" dirty="0"/>
              <a:t>, 417.</a:t>
            </a:r>
            <a:endParaRPr lang="fr-CH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421765"/>
              </p:ext>
            </p:extLst>
          </p:nvPr>
        </p:nvGraphicFramePr>
        <p:xfrm>
          <a:off x="5860271" y="120770"/>
          <a:ext cx="3260725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5" name="CS ChemDraw Drawing" r:id="rId3" imgW="3966632" imgH="3640410" progId="ChemDraw.Document.6.0">
                  <p:embed/>
                </p:oleObj>
              </mc:Choice>
              <mc:Fallback>
                <p:oleObj name="CS ChemDraw Drawing" r:id="rId3" imgW="3966632" imgH="3640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0271" y="120770"/>
                        <a:ext cx="3260725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92525"/>
              </p:ext>
            </p:extLst>
          </p:nvPr>
        </p:nvGraphicFramePr>
        <p:xfrm>
          <a:off x="138157" y="838200"/>
          <a:ext cx="5969000" cy="569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6" name="CS ChemDraw Drawing" r:id="rId5" imgW="6758456" imgH="6452190" progId="ChemDraw.Document.6.0">
                  <p:embed/>
                </p:oleObj>
              </mc:Choice>
              <mc:Fallback>
                <p:oleObj name="CS ChemDraw Drawing" r:id="rId5" imgW="6758456" imgH="6452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157" y="838200"/>
                        <a:ext cx="5969000" cy="5698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21040" y="617220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/>
              <a:t>10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31462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38839</TotalTime>
  <Words>1961</Words>
  <Application>Microsoft Office PowerPoint</Application>
  <PresentationFormat>On-screen Show (4:3)</PresentationFormat>
  <Paragraphs>206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CS ChemDraw Drawing</vt:lpstr>
      <vt:lpstr>Cinchona Alkaloids : Efficient Tunable Organocatalyts in Asymmetric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Phosphoric Acid-Catalyzed Michael Addition of vinyl</dc:title>
  <dc:creator>Yann</dc:creator>
  <cp:lastModifiedBy>Group Zhu</cp:lastModifiedBy>
  <cp:revision>633</cp:revision>
  <dcterms:created xsi:type="dcterms:W3CDTF">2006-08-16T00:00:00Z</dcterms:created>
  <dcterms:modified xsi:type="dcterms:W3CDTF">2015-06-04T13:04:53Z</dcterms:modified>
</cp:coreProperties>
</file>