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93" r:id="rId16"/>
    <p:sldId id="272" r:id="rId17"/>
    <p:sldId id="273" r:id="rId18"/>
    <p:sldId id="274" r:id="rId19"/>
    <p:sldId id="275" r:id="rId20"/>
    <p:sldId id="277" r:id="rId21"/>
    <p:sldId id="278" r:id="rId22"/>
    <p:sldId id="291" r:id="rId23"/>
    <p:sldId id="292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90" r:id="rId33"/>
    <p:sldId id="288" r:id="rId34"/>
    <p:sldId id="259" r:id="rId35"/>
    <p:sldId id="276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E0A"/>
    <a:srgbClr val="E60CA8"/>
    <a:srgbClr val="301DA3"/>
    <a:srgbClr val="514843"/>
    <a:srgbClr val="788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4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4.emf"/><Relationship Id="rId4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4.emf"/><Relationship Id="rId4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4.emf"/><Relationship Id="rId4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4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4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4.emf"/><Relationship Id="rId4" Type="http://schemas.openxmlformats.org/officeDocument/2006/relationships/image" Target="../media/image85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4.emf"/><Relationship Id="rId4" Type="http://schemas.openxmlformats.org/officeDocument/2006/relationships/image" Target="../media/image8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4.emf"/><Relationship Id="rId4" Type="http://schemas.openxmlformats.org/officeDocument/2006/relationships/image" Target="../media/image60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76.emf"/><Relationship Id="rId1" Type="http://schemas.openxmlformats.org/officeDocument/2006/relationships/image" Target="../media/image4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4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4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4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3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3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9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2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1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9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6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7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59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7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8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87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5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2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1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6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0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5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2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8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015D-7A80-43EA-9424-BB93AFC096B9}" type="datetime1">
              <a:rPr lang="en-US" smtClean="0"/>
              <a:t>10/4/2016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86D7-60B9-4F79-876D-5FF3661A8248}" type="datetime1">
              <a:rPr lang="en-US" smtClean="0"/>
              <a:t>10/4/2016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7613-6530-4EB8-BD4F-8A40CE31C76A}" type="datetime1">
              <a:rPr lang="en-US" smtClean="0"/>
              <a:t>10/4/2016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2B69-D685-42A7-8580-99A4F8A7C27C}" type="datetime1">
              <a:rPr lang="en-US" smtClean="0"/>
              <a:t>10/4/2016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56AC-39BA-457F-ABFC-DDDC9EFEFF3E}" type="datetime1">
              <a:rPr lang="en-US" smtClean="0"/>
              <a:t>10/4/2016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406E-F05B-4174-9D52-5DAC0E98E319}" type="datetime1">
              <a:rPr lang="en-US" smtClean="0"/>
              <a:t>10/4/2016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7664-4FD9-475B-A87B-5EFB95F308E4}" type="datetime1">
              <a:rPr lang="en-US" smtClean="0"/>
              <a:t>10/4/2016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58F-1EFC-4104-9B70-BCB2AC12F920}" type="datetime1">
              <a:rPr lang="en-US" smtClean="0"/>
              <a:t>10/4/2016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5384-B1C3-4072-A061-AD9689BD45DF}" type="datetime1">
              <a:rPr lang="en-US" smtClean="0"/>
              <a:t>10/4/2016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57F2-F85D-426A-8194-9D3407708760}" type="datetime1">
              <a:rPr lang="en-US" smtClean="0"/>
              <a:t>10/4/2016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EE42-99B4-422B-B519-6D1E5A243C2F}" type="datetime1">
              <a:rPr lang="en-US" smtClean="0"/>
              <a:t>10/4/2016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7302EFA-0AFE-45AA-99A7-53576B107B0E}" type="datetime1">
              <a:rPr lang="en-US" smtClean="0"/>
              <a:t>10/4/2016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0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46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5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53.e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54.emf"/><Relationship Id="rId9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56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9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62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63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6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69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oleObject" Target="../embeddings/oleObject92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7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7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oleObject" Target="../embeddings/oleObject97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75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7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oleObject" Target="../embeddings/oleObject102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7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7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8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8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8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0.e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19.bin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emf"/><Relationship Id="rId11" Type="http://schemas.openxmlformats.org/officeDocument/2006/relationships/image" Target="../media/image90.e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59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oleObject" Target="../embeddings/oleObject126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9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7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7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3.e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6.e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31.emf"/><Relationship Id="rId10" Type="http://schemas.openxmlformats.org/officeDocument/2006/relationships/image" Target="../media/image2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6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2945" y="2625754"/>
            <a:ext cx="8388990" cy="1307191"/>
          </a:xfrm>
        </p:spPr>
        <p:txBody>
          <a:bodyPr anchor="ctr"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Chiral sulfoxides as </a:t>
            </a:r>
            <a:b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ligand in asymmetric catalysis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19083" y="3932945"/>
            <a:ext cx="201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by Nicolas Gaeng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60" y="4755057"/>
            <a:ext cx="1044000" cy="514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9605" y="1618758"/>
            <a:ext cx="2232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smtClean="0">
                <a:solidFill>
                  <a:schemeClr val="tx2"/>
                </a:solidFill>
              </a:rPr>
              <a:t>LSPN - Group </a:t>
            </a:r>
            <a:r>
              <a:rPr lang="fr-CH" sz="1600" dirty="0" err="1" smtClean="0">
                <a:solidFill>
                  <a:schemeClr val="tx2"/>
                </a:solidFill>
              </a:rPr>
              <a:t>seminar</a:t>
            </a:r>
            <a:endParaRPr lang="fr-CH" sz="16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0732" y="5303463"/>
            <a:ext cx="2430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dirty="0" smtClean="0">
                <a:solidFill>
                  <a:schemeClr val="tx2"/>
                </a:solidFill>
              </a:rPr>
              <a:t>Lausanne, </a:t>
            </a:r>
            <a:r>
              <a:rPr lang="fr-CH" sz="1200" dirty="0" err="1" smtClean="0">
                <a:solidFill>
                  <a:schemeClr val="tx2"/>
                </a:solidFill>
              </a:rPr>
              <a:t>September</a:t>
            </a:r>
            <a:r>
              <a:rPr lang="fr-CH" sz="1200" dirty="0" smtClean="0">
                <a:solidFill>
                  <a:schemeClr val="tx2"/>
                </a:solidFill>
              </a:rPr>
              <a:t> 29</a:t>
            </a:r>
            <a:r>
              <a:rPr lang="fr-CH" sz="1200" baseline="30000" dirty="0" smtClean="0">
                <a:solidFill>
                  <a:schemeClr val="tx2"/>
                </a:solidFill>
              </a:rPr>
              <a:t>th</a:t>
            </a:r>
            <a:r>
              <a:rPr lang="fr-CH" sz="1200" dirty="0" smtClean="0">
                <a:solidFill>
                  <a:schemeClr val="tx2"/>
                </a:solidFill>
              </a:rPr>
              <a:t> 2016</a:t>
            </a:r>
            <a:endParaRPr lang="fr-CH" sz="1200" dirty="0">
              <a:solidFill>
                <a:schemeClr val="tx2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09796"/>
              </p:ext>
            </p:extLst>
          </p:nvPr>
        </p:nvGraphicFramePr>
        <p:xfrm>
          <a:off x="8622276" y="2248249"/>
          <a:ext cx="2585797" cy="208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22276" y="2248249"/>
                        <a:ext cx="2585797" cy="2089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S/N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smtClean="0"/>
              <a:t>First chiral ligand at the </a:t>
            </a:r>
            <a:r>
              <a:rPr lang="fr-CH" sz="1800" dirty="0" err="1" smtClean="0"/>
              <a:t>sulfur</a:t>
            </a:r>
            <a:r>
              <a:rPr lang="fr-CH" sz="1800" dirty="0" smtClean="0"/>
              <a:t> </a:t>
            </a:r>
            <a:r>
              <a:rPr lang="fr-CH" sz="1800" dirty="0" err="1" smtClean="0"/>
              <a:t>atom</a:t>
            </a:r>
            <a:r>
              <a:rPr lang="fr-CH" sz="1800" dirty="0" smtClean="0"/>
              <a:t> </a:t>
            </a:r>
            <a:r>
              <a:rPr lang="fr-CH" sz="1800" dirty="0" err="1" smtClean="0"/>
              <a:t>only</a:t>
            </a:r>
            <a:r>
              <a:rPr lang="fr-CH" sz="1800" dirty="0" smtClean="0"/>
              <a:t> in the Pd-</a:t>
            </a:r>
            <a:r>
              <a:rPr lang="fr-CH" sz="1800" dirty="0" err="1" smtClean="0"/>
              <a:t>catalyzed</a:t>
            </a:r>
            <a:r>
              <a:rPr lang="fr-CH" sz="1800" dirty="0" smtClean="0"/>
              <a:t> AAA by </a:t>
            </a:r>
            <a:r>
              <a:rPr lang="fr-CH" sz="1800" dirty="0" err="1" smtClean="0"/>
              <a:t>Hiroi</a:t>
            </a:r>
            <a:r>
              <a:rPr lang="fr-CH" sz="1800" dirty="0" smtClean="0"/>
              <a:t> in 1997</a:t>
            </a:r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 smtClean="0"/>
          </a:p>
          <a:p>
            <a:pPr marL="0" indent="0">
              <a:buNone/>
            </a:pPr>
            <a:endParaRPr lang="fr-CH" sz="1800" dirty="0"/>
          </a:p>
          <a:p>
            <a:r>
              <a:rPr lang="fr-CH" sz="1800" dirty="0" smtClean="0"/>
              <a:t>First and </a:t>
            </a:r>
            <a:r>
              <a:rPr lang="fr-CH" sz="1800" dirty="0" err="1" smtClean="0"/>
              <a:t>only</a:t>
            </a:r>
            <a:r>
              <a:rPr lang="fr-CH" sz="1800" dirty="0" smtClean="0"/>
              <a:t> </a:t>
            </a:r>
            <a:r>
              <a:rPr lang="fr-CH" sz="1800" dirty="0" err="1" smtClean="0"/>
              <a:t>example</a:t>
            </a:r>
            <a:r>
              <a:rPr lang="fr-CH" sz="1800" dirty="0" smtClean="0"/>
              <a:t> of S/N ligand </a:t>
            </a:r>
            <a:r>
              <a:rPr lang="fr-CH" sz="1800" dirty="0" err="1" smtClean="0"/>
              <a:t>with</a:t>
            </a:r>
            <a:r>
              <a:rPr lang="fr-CH" sz="1800" dirty="0" smtClean="0"/>
              <a:t> </a:t>
            </a:r>
            <a:r>
              <a:rPr lang="fr-CH" sz="1800" dirty="0" err="1" smtClean="0"/>
              <a:t>prochiral</a:t>
            </a:r>
            <a:r>
              <a:rPr lang="fr-CH" sz="1800" dirty="0" smtClean="0"/>
              <a:t> </a:t>
            </a:r>
            <a:r>
              <a:rPr lang="fr-CH" sz="1800" dirty="0" err="1" smtClean="0"/>
              <a:t>nucleophile</a:t>
            </a:r>
            <a:endParaRPr lang="fr-CH" sz="1800" dirty="0" smtClean="0"/>
          </a:p>
          <a:p>
            <a:endParaRPr lang="fr-CH" sz="1800" dirty="0"/>
          </a:p>
          <a:p>
            <a:r>
              <a:rPr lang="fr-CH" sz="1800" dirty="0" err="1" smtClean="0"/>
              <a:t>Switching</a:t>
            </a:r>
            <a:r>
              <a:rPr lang="fr-CH" sz="1800" dirty="0" smtClean="0"/>
              <a:t> </a:t>
            </a:r>
            <a:r>
              <a:rPr lang="fr-CH" sz="1800" dirty="0" err="1" smtClean="0"/>
              <a:t>solvent</a:t>
            </a:r>
            <a:r>
              <a:rPr lang="fr-CH" sz="1800" dirty="0" smtClean="0"/>
              <a:t> </a:t>
            </a:r>
            <a:r>
              <a:rPr lang="fr-CH" sz="1800" dirty="0" err="1" smtClean="0"/>
              <a:t>from</a:t>
            </a:r>
            <a:r>
              <a:rPr lang="fr-CH" sz="1800" dirty="0" smtClean="0"/>
              <a:t> THF to 1,2-dimethoxyethane </a:t>
            </a:r>
            <a:r>
              <a:rPr lang="fr-CH" sz="1800" dirty="0" err="1" smtClean="0"/>
              <a:t>reversed</a:t>
            </a:r>
            <a:r>
              <a:rPr lang="fr-CH" sz="1800" dirty="0" smtClean="0"/>
              <a:t> the </a:t>
            </a:r>
            <a:r>
              <a:rPr lang="fr-CH" sz="1800" dirty="0" err="1" smtClean="0"/>
              <a:t>absolute</a:t>
            </a:r>
            <a:r>
              <a:rPr lang="fr-CH" sz="1800" dirty="0" smtClean="0"/>
              <a:t> configuration</a:t>
            </a:r>
          </a:p>
          <a:p>
            <a:pPr lvl="1"/>
            <a:r>
              <a:rPr lang="fr-CH" sz="1500" dirty="0" smtClean="0"/>
              <a:t>Can </a:t>
            </a:r>
            <a:r>
              <a:rPr lang="fr-CH" sz="1500" dirty="0" err="1" smtClean="0"/>
              <a:t>be</a:t>
            </a:r>
            <a:r>
              <a:rPr lang="fr-CH" sz="1500" dirty="0" smtClean="0"/>
              <a:t> a </a:t>
            </a:r>
            <a:r>
              <a:rPr lang="fr-CH" sz="1500" dirty="0" err="1" smtClean="0"/>
              <a:t>powerful</a:t>
            </a:r>
            <a:r>
              <a:rPr lang="fr-CH" sz="1500" dirty="0" smtClean="0"/>
              <a:t> trick </a:t>
            </a:r>
          </a:p>
          <a:p>
            <a:endParaRPr lang="fr-CH" sz="1900" dirty="0"/>
          </a:p>
          <a:p>
            <a:endParaRPr lang="fr-CH" sz="1900" dirty="0" smtClean="0"/>
          </a:p>
          <a:p>
            <a:pPr marL="0" indent="0">
              <a:buNone/>
            </a:pPr>
            <a:endParaRPr lang="fr-CH" sz="1900" dirty="0"/>
          </a:p>
          <a:p>
            <a:endParaRPr lang="fr-CH" sz="1900" dirty="0" smtClean="0"/>
          </a:p>
          <a:p>
            <a:endParaRPr lang="fr-CH" sz="19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9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77584"/>
              </p:ext>
            </p:extLst>
          </p:nvPr>
        </p:nvGraphicFramePr>
        <p:xfrm>
          <a:off x="4509608" y="2542919"/>
          <a:ext cx="31702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0" name="CS ChemDraw Drawing" r:id="rId7" imgW="3169561" imgH="1049847" progId="ChemDraw.Document.6.0">
                  <p:embed/>
                </p:oleObj>
              </mc:Choice>
              <mc:Fallback>
                <p:oleObj name="CS ChemDraw Drawing" r:id="rId7" imgW="3169561" imgH="10498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9608" y="2542919"/>
                        <a:ext cx="3170238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70911"/>
              </p:ext>
            </p:extLst>
          </p:nvPr>
        </p:nvGraphicFramePr>
        <p:xfrm>
          <a:off x="9378183" y="2542919"/>
          <a:ext cx="1358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1" name="CS ChemDraw Drawing" r:id="rId9" imgW="1359049" imgH="892496" progId="ChemDraw.Document.6.0">
                  <p:embed/>
                </p:oleObj>
              </mc:Choice>
              <mc:Fallback>
                <p:oleObj name="CS ChemDraw Drawing" r:id="rId9" imgW="1359049" imgH="8924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78183" y="2542919"/>
                        <a:ext cx="1358900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K. </a:t>
            </a:r>
            <a:r>
              <a:rPr lang="fr-CH" sz="1100" dirty="0" err="1"/>
              <a:t>Hiroi</a:t>
            </a:r>
            <a:r>
              <a:rPr lang="fr-CH" sz="1100" dirty="0"/>
              <a:t>, Y. Suzuki, </a:t>
            </a:r>
            <a:r>
              <a:rPr lang="fr-CH" sz="1100" i="1" dirty="0" err="1"/>
              <a:t>Heterocycles</a:t>
            </a:r>
            <a:r>
              <a:rPr lang="fr-CH" sz="1100" dirty="0"/>
              <a:t> </a:t>
            </a:r>
            <a:r>
              <a:rPr lang="fr-CH" sz="1100" b="1" dirty="0"/>
              <a:t>1997</a:t>
            </a:r>
            <a:r>
              <a:rPr lang="fr-CH" sz="1100" dirty="0"/>
              <a:t>, </a:t>
            </a:r>
            <a:r>
              <a:rPr lang="fr-CH" sz="1100" i="1" dirty="0"/>
              <a:t>46</a:t>
            </a:r>
            <a:r>
              <a:rPr lang="fr-CH" sz="1100" dirty="0"/>
              <a:t>, 77 – </a:t>
            </a:r>
            <a:r>
              <a:rPr lang="fr-CH" sz="1100" dirty="0" smtClean="0"/>
              <a:t>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194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S/N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smtClean="0"/>
              <a:t>First report of chiral 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 </a:t>
            </a:r>
            <a:r>
              <a:rPr lang="fr-CH" sz="1800" dirty="0" err="1" smtClean="0"/>
              <a:t>used</a:t>
            </a:r>
            <a:r>
              <a:rPr lang="fr-CH" sz="1800" dirty="0" smtClean="0"/>
              <a:t> in an </a:t>
            </a:r>
            <a:r>
              <a:rPr lang="fr-CH" sz="1800" dirty="0" err="1" smtClean="0"/>
              <a:t>asymmetric</a:t>
            </a:r>
            <a:r>
              <a:rPr lang="fr-CH" sz="1800" dirty="0" smtClean="0"/>
              <a:t> </a:t>
            </a:r>
            <a:r>
              <a:rPr lang="fr-CH" sz="1800" dirty="0" err="1" smtClean="0"/>
              <a:t>carbonyl</a:t>
            </a:r>
            <a:r>
              <a:rPr lang="fr-CH" sz="1800" dirty="0" smtClean="0"/>
              <a:t> addition</a:t>
            </a:r>
          </a:p>
          <a:p>
            <a:pPr lvl="1"/>
            <a:r>
              <a:rPr lang="fr-CH" sz="1500" dirty="0" smtClean="0"/>
              <a:t>Ir-</a:t>
            </a:r>
            <a:r>
              <a:rPr lang="fr-CH" sz="1500" dirty="0" err="1" smtClean="0"/>
              <a:t>catalyzed</a:t>
            </a:r>
            <a:r>
              <a:rPr lang="fr-CH" sz="1500" dirty="0" smtClean="0"/>
              <a:t> </a:t>
            </a:r>
            <a:r>
              <a:rPr lang="fr-CH" sz="1500" dirty="0" err="1" smtClean="0"/>
              <a:t>transfer</a:t>
            </a:r>
            <a:r>
              <a:rPr lang="fr-CH" sz="1500" dirty="0" smtClean="0"/>
              <a:t> </a:t>
            </a:r>
            <a:r>
              <a:rPr lang="fr-CH" sz="1500" dirty="0" err="1" smtClean="0"/>
              <a:t>hydrogenation</a:t>
            </a:r>
            <a:r>
              <a:rPr lang="fr-CH" sz="1500" dirty="0" smtClean="0"/>
              <a:t> by Leeuwen in 2000</a:t>
            </a:r>
          </a:p>
          <a:p>
            <a:endParaRPr lang="fr-CH" sz="1900" dirty="0"/>
          </a:p>
          <a:p>
            <a:endParaRPr lang="fr-CH" sz="1900" dirty="0" smtClean="0"/>
          </a:p>
          <a:p>
            <a:endParaRPr lang="fr-CH" sz="600" dirty="0"/>
          </a:p>
          <a:p>
            <a:endParaRPr lang="fr-CH" sz="1900" dirty="0" smtClean="0"/>
          </a:p>
          <a:p>
            <a:r>
              <a:rPr lang="fr-CH" sz="1800" dirty="0" err="1" smtClean="0"/>
              <a:t>Matched</a:t>
            </a:r>
            <a:r>
              <a:rPr lang="fr-CH" sz="1800" dirty="0" smtClean="0"/>
              <a:t>/</a:t>
            </a:r>
            <a:r>
              <a:rPr lang="fr-CH" sz="1800" dirty="0" err="1" smtClean="0"/>
              <a:t>mismatched</a:t>
            </a:r>
            <a:r>
              <a:rPr lang="fr-CH" sz="1800" dirty="0" smtClean="0"/>
              <a:t> </a:t>
            </a:r>
            <a:r>
              <a:rPr lang="fr-CH" sz="1800" dirty="0" err="1"/>
              <a:t>effect</a:t>
            </a:r>
            <a:r>
              <a:rPr lang="fr-CH" sz="1800" dirty="0"/>
              <a:t> </a:t>
            </a:r>
            <a:r>
              <a:rPr lang="fr-CH" sz="1800" dirty="0" err="1"/>
              <a:t>between</a:t>
            </a:r>
            <a:r>
              <a:rPr lang="fr-CH" sz="1800" dirty="0"/>
              <a:t> </a:t>
            </a:r>
            <a:r>
              <a:rPr lang="fr-CH" sz="1800" dirty="0" smtClean="0"/>
              <a:t>L12 </a:t>
            </a:r>
            <a:r>
              <a:rPr lang="fr-CH" sz="1800" dirty="0"/>
              <a:t>and </a:t>
            </a:r>
            <a:r>
              <a:rPr lang="fr-CH" sz="1800" dirty="0" smtClean="0"/>
              <a:t>L13</a:t>
            </a:r>
          </a:p>
          <a:p>
            <a:r>
              <a:rPr lang="fr-CH" sz="1800" dirty="0" err="1" smtClean="0"/>
              <a:t>Sulfide</a:t>
            </a:r>
            <a:r>
              <a:rPr lang="fr-CH" sz="1800" dirty="0" smtClean="0"/>
              <a:t> </a:t>
            </a:r>
            <a:r>
              <a:rPr lang="fr-CH" sz="1800" dirty="0" err="1" smtClean="0"/>
              <a:t>diminishes</a:t>
            </a:r>
            <a:r>
              <a:rPr lang="fr-CH" sz="1800" dirty="0" smtClean="0"/>
              <a:t> the </a:t>
            </a:r>
            <a:r>
              <a:rPr lang="fr-CH" sz="1800" dirty="0" err="1" smtClean="0"/>
              <a:t>enantioselectivity</a:t>
            </a:r>
            <a:r>
              <a:rPr lang="fr-CH" sz="1900" dirty="0" smtClean="0"/>
              <a:t>. </a:t>
            </a:r>
            <a:r>
              <a:rPr lang="fr-CH" sz="1800" dirty="0" smtClean="0"/>
              <a:t>Must </a:t>
            </a:r>
            <a:r>
              <a:rPr lang="fr-CH" sz="1800" dirty="0" err="1" smtClean="0"/>
              <a:t>bind</a:t>
            </a:r>
            <a:r>
              <a:rPr lang="fr-CH" sz="1800" dirty="0" smtClean="0"/>
              <a:t> to Ir </a:t>
            </a:r>
            <a:r>
              <a:rPr lang="fr-CH" sz="1800" dirty="0" err="1" smtClean="0"/>
              <a:t>through</a:t>
            </a:r>
            <a:r>
              <a:rPr lang="fr-CH" sz="1800" dirty="0" smtClean="0"/>
              <a:t> the </a:t>
            </a:r>
            <a:r>
              <a:rPr lang="fr-CH" sz="1800" dirty="0" err="1" smtClean="0"/>
              <a:t>sulfur</a:t>
            </a:r>
            <a:r>
              <a:rPr lang="fr-CH" sz="1800" dirty="0" smtClean="0"/>
              <a:t> </a:t>
            </a:r>
            <a:r>
              <a:rPr lang="fr-CH" sz="1800" dirty="0" err="1" smtClean="0"/>
              <a:t>atom</a:t>
            </a:r>
            <a:r>
              <a:rPr lang="fr-CH" sz="1800" dirty="0" smtClean="0"/>
              <a:t> </a:t>
            </a:r>
            <a:endParaRPr lang="fr-CH" sz="1900" dirty="0"/>
          </a:p>
          <a:p>
            <a:endParaRPr lang="fr-CH" sz="500" dirty="0" smtClean="0"/>
          </a:p>
          <a:p>
            <a:r>
              <a:rPr lang="fr-CH" sz="1800" dirty="0" smtClean="0"/>
              <a:t>Andersson in 2003</a:t>
            </a:r>
          </a:p>
          <a:p>
            <a:endParaRPr lang="fr-CH" sz="1900" dirty="0"/>
          </a:p>
          <a:p>
            <a:endParaRPr lang="fr-CH" sz="1900" dirty="0"/>
          </a:p>
          <a:p>
            <a:endParaRPr lang="fr-CH" sz="1900" dirty="0" smtClean="0"/>
          </a:p>
          <a:p>
            <a:pPr marL="0" indent="0">
              <a:buNone/>
            </a:pPr>
            <a:endParaRPr lang="fr-CH" sz="1900" dirty="0"/>
          </a:p>
          <a:p>
            <a:endParaRPr lang="fr-CH" sz="1900" dirty="0" smtClean="0"/>
          </a:p>
          <a:p>
            <a:endParaRPr lang="fr-CH" sz="19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3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43322"/>
              </p:ext>
            </p:extLst>
          </p:nvPr>
        </p:nvGraphicFramePr>
        <p:xfrm>
          <a:off x="4807744" y="2289924"/>
          <a:ext cx="25717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4" name="CS ChemDraw Drawing" r:id="rId7" imgW="2572153" imgH="554494" progId="ChemDraw.Document.6.0">
                  <p:embed/>
                </p:oleObj>
              </mc:Choice>
              <mc:Fallback>
                <p:oleObj name="CS ChemDraw Drawing" r:id="rId7" imgW="2572153" imgH="5544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7744" y="2289924"/>
                        <a:ext cx="257175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346316"/>
              </p:ext>
            </p:extLst>
          </p:nvPr>
        </p:nvGraphicFramePr>
        <p:xfrm>
          <a:off x="3640617" y="3008889"/>
          <a:ext cx="4906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5" name="CS ChemDraw Drawing" r:id="rId9" imgW="4906921" imgH="989989" progId="ChemDraw.Document.6.0">
                  <p:embed/>
                </p:oleObj>
              </mc:Choice>
              <mc:Fallback>
                <p:oleObj name="CS ChemDraw Drawing" r:id="rId9" imgW="4906921" imgH="9899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40617" y="3008889"/>
                        <a:ext cx="490696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82127"/>
              </p:ext>
            </p:extLst>
          </p:nvPr>
        </p:nvGraphicFramePr>
        <p:xfrm>
          <a:off x="4597400" y="5270500"/>
          <a:ext cx="29924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6" name="CS ChemDraw Drawing" r:id="rId11" imgW="2992419" imgH="813282" progId="ChemDraw.Document.6.0">
                  <p:embed/>
                </p:oleObj>
              </mc:Choice>
              <mc:Fallback>
                <p:oleObj name="CS ChemDraw Drawing" r:id="rId11" imgW="2992419" imgH="8132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97400" y="5270500"/>
                        <a:ext cx="2992438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14667"/>
              </p:ext>
            </p:extLst>
          </p:nvPr>
        </p:nvGraphicFramePr>
        <p:xfrm>
          <a:off x="9432994" y="5350383"/>
          <a:ext cx="14763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7" name="CS ChemDraw Drawing" r:id="rId13" imgW="1476308" imgH="717581" progId="ChemDraw.Document.6.0">
                  <p:embed/>
                </p:oleObj>
              </mc:Choice>
              <mc:Fallback>
                <p:oleObj name="CS ChemDraw Drawing" r:id="rId13" imgW="1476308" imgH="7175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32994" y="5350383"/>
                        <a:ext cx="147637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103872" y="6305164"/>
            <a:ext cx="9463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dirty="0"/>
              <a:t>D. G. I. Petra, P. C. J. Kamer, A. L. Spek, H. E. </a:t>
            </a:r>
            <a:r>
              <a:rPr lang="nl-NL" sz="1100" dirty="0" smtClean="0"/>
              <a:t>Schoemaker, P.W</a:t>
            </a:r>
            <a:r>
              <a:rPr lang="nl-NL" sz="1100" dirty="0"/>
              <a:t>. N. M. van Leeuwen, </a:t>
            </a:r>
            <a:r>
              <a:rPr lang="nl-NL" sz="1100" i="1" dirty="0"/>
              <a:t>J. Org. Chem</a:t>
            </a:r>
            <a:r>
              <a:rPr lang="nl-NL" sz="1100" dirty="0"/>
              <a:t>. </a:t>
            </a:r>
            <a:r>
              <a:rPr lang="nl-NL" sz="1100" b="1" dirty="0"/>
              <a:t>2000</a:t>
            </a:r>
            <a:r>
              <a:rPr lang="nl-NL" sz="1100" dirty="0"/>
              <a:t>, </a:t>
            </a:r>
            <a:r>
              <a:rPr lang="nl-NL" sz="1100" i="1" dirty="0"/>
              <a:t>65</a:t>
            </a:r>
            <a:r>
              <a:rPr lang="nl-NL" sz="1100" dirty="0"/>
              <a:t>, 3010 – 3017</a:t>
            </a:r>
            <a:r>
              <a:rPr lang="nl-NL" sz="1100" dirty="0" smtClean="0"/>
              <a:t>.</a:t>
            </a:r>
          </a:p>
          <a:p>
            <a:r>
              <a:rPr lang="sv-SE" sz="1100" dirty="0"/>
              <a:t>J. K. Ekegren, P. Roth, K. Kllstrçm, T. Tarnai, P. G. </a:t>
            </a:r>
            <a:r>
              <a:rPr lang="sv-SE" sz="1100" dirty="0" smtClean="0"/>
              <a:t>Andersson, </a:t>
            </a:r>
            <a:r>
              <a:rPr lang="fr-CH" sz="1100" i="1" dirty="0" err="1" smtClean="0"/>
              <a:t>Org</a:t>
            </a:r>
            <a:r>
              <a:rPr lang="fr-CH" sz="1100" i="1" dirty="0"/>
              <a:t>. </a:t>
            </a:r>
            <a:r>
              <a:rPr lang="fr-CH" sz="1100" i="1" dirty="0" err="1"/>
              <a:t>Biomol</a:t>
            </a:r>
            <a:r>
              <a:rPr lang="fr-CH" sz="1100" i="1" dirty="0"/>
              <a:t>. </a:t>
            </a:r>
            <a:r>
              <a:rPr lang="fr-CH" sz="1100" i="1" dirty="0" err="1"/>
              <a:t>Chem</a:t>
            </a:r>
            <a:r>
              <a:rPr lang="fr-CH" sz="1100" dirty="0"/>
              <a:t>. </a:t>
            </a:r>
            <a:r>
              <a:rPr lang="fr-CH" sz="1100" b="1" dirty="0"/>
              <a:t>2003</a:t>
            </a:r>
            <a:r>
              <a:rPr lang="fr-CH" sz="1100" dirty="0"/>
              <a:t>, </a:t>
            </a:r>
            <a:r>
              <a:rPr lang="fr-CH" sz="1100" i="1" dirty="0"/>
              <a:t>1</a:t>
            </a:r>
            <a:r>
              <a:rPr lang="fr-CH" sz="1100" dirty="0"/>
              <a:t>, 358 – 366.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34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S/N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Ferrocene-based</a:t>
            </a:r>
            <a:r>
              <a:rPr lang="fr-CH" sz="1800" dirty="0"/>
              <a:t> </a:t>
            </a:r>
            <a:r>
              <a:rPr lang="fr-CH" sz="1800" dirty="0" smtClean="0"/>
              <a:t>S/N ligands </a:t>
            </a:r>
            <a:r>
              <a:rPr lang="fr-CH" sz="1800" dirty="0" err="1" smtClean="0"/>
              <a:t>were</a:t>
            </a:r>
            <a:r>
              <a:rPr lang="fr-CH" sz="1800" dirty="0" smtClean="0"/>
              <a:t> </a:t>
            </a:r>
            <a:r>
              <a:rPr lang="fr-CH" sz="1800" dirty="0" err="1" smtClean="0"/>
              <a:t>developed</a:t>
            </a:r>
            <a:r>
              <a:rPr lang="fr-CH" sz="1800" dirty="0" smtClean="0"/>
              <a:t> by </a:t>
            </a:r>
            <a:r>
              <a:rPr lang="fr-CH" sz="1800" dirty="0" err="1" smtClean="0"/>
              <a:t>Carretero</a:t>
            </a:r>
            <a:r>
              <a:rPr lang="fr-CH" sz="1800" dirty="0" smtClean="0"/>
              <a:t> in 2001</a:t>
            </a:r>
          </a:p>
          <a:p>
            <a:pPr lvl="1"/>
            <a:r>
              <a:rPr lang="fr-CH" sz="1500" dirty="0" err="1" smtClean="0"/>
              <a:t>Asymmetric</a:t>
            </a:r>
            <a:r>
              <a:rPr lang="fr-CH" sz="1500" dirty="0" smtClean="0"/>
              <a:t> addition onto </a:t>
            </a:r>
            <a:r>
              <a:rPr lang="fr-CH" sz="1500" dirty="0" err="1" smtClean="0"/>
              <a:t>benzaldehyde</a:t>
            </a:r>
            <a:r>
              <a:rPr lang="fr-CH" sz="1500" dirty="0" smtClean="0"/>
              <a:t> </a:t>
            </a:r>
            <a:r>
              <a:rPr lang="fr-CH" sz="1500" dirty="0" err="1" smtClean="0"/>
              <a:t>derivatives</a:t>
            </a:r>
            <a:endParaRPr lang="fr-CH" sz="1500" dirty="0" smtClean="0"/>
          </a:p>
          <a:p>
            <a:endParaRPr lang="fr-CH" sz="1900" dirty="0"/>
          </a:p>
          <a:p>
            <a:endParaRPr lang="fr-CH" sz="1900" dirty="0" smtClean="0"/>
          </a:p>
          <a:p>
            <a:endParaRPr lang="fr-CH" sz="1900" dirty="0"/>
          </a:p>
          <a:p>
            <a:r>
              <a:rPr lang="fr-CH" sz="1800" dirty="0" err="1" smtClean="0"/>
              <a:t>Chirality</a:t>
            </a:r>
            <a:r>
              <a:rPr lang="fr-CH" sz="1800" dirty="0" smtClean="0"/>
              <a:t> </a:t>
            </a:r>
            <a:r>
              <a:rPr lang="fr-CH" sz="1800" dirty="0" err="1" smtClean="0"/>
              <a:t>elements</a:t>
            </a:r>
            <a:r>
              <a:rPr lang="fr-CH" sz="1800" dirty="0" smtClean="0"/>
              <a:t> on the </a:t>
            </a:r>
            <a:r>
              <a:rPr lang="fr-CH" sz="1800" dirty="0" err="1" smtClean="0"/>
              <a:t>ferocene</a:t>
            </a:r>
            <a:r>
              <a:rPr lang="fr-CH" sz="1800" dirty="0" smtClean="0"/>
              <a:t> unit and the </a:t>
            </a:r>
            <a:r>
              <a:rPr lang="fr-CH" sz="1800" dirty="0" err="1" smtClean="0"/>
              <a:t>sulfoxide</a:t>
            </a:r>
            <a:endParaRPr lang="fr-CH" sz="1800" dirty="0" smtClean="0"/>
          </a:p>
          <a:p>
            <a:r>
              <a:rPr lang="fr-CH" sz="1800" dirty="0" err="1" smtClean="0"/>
              <a:t>Sulfide</a:t>
            </a:r>
            <a:r>
              <a:rPr lang="fr-CH" sz="1800" dirty="0" smtClean="0"/>
              <a:t> or sulfone gave </a:t>
            </a:r>
            <a:r>
              <a:rPr lang="fr-CH" sz="1800" dirty="0" err="1" smtClean="0"/>
              <a:t>similar</a:t>
            </a:r>
            <a:r>
              <a:rPr lang="fr-CH" sz="1800" dirty="0" smtClean="0"/>
              <a:t> </a:t>
            </a:r>
            <a:r>
              <a:rPr lang="fr-CH" sz="1800" dirty="0" err="1" smtClean="0"/>
              <a:t>result</a:t>
            </a:r>
            <a:r>
              <a:rPr lang="fr-CH" sz="1800" dirty="0" smtClean="0"/>
              <a:t> for the </a:t>
            </a:r>
            <a:r>
              <a:rPr lang="fr-CH" sz="1800" dirty="0" err="1" smtClean="0"/>
              <a:t>enantioselectivity</a:t>
            </a:r>
            <a:endParaRPr lang="fr-CH" sz="1800" dirty="0" smtClean="0"/>
          </a:p>
          <a:p>
            <a:r>
              <a:rPr lang="fr-CH" sz="1800" dirty="0" smtClean="0"/>
              <a:t>Sulfone slow down the </a:t>
            </a:r>
            <a:r>
              <a:rPr lang="fr-CH" sz="1800" dirty="0" err="1" smtClean="0"/>
              <a:t>reaction</a:t>
            </a:r>
            <a:r>
              <a:rPr lang="fr-CH" sz="1800" dirty="0" smtClean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sym typeface="Wingdings" panose="05000000000000000000" pitchFamily="2" charset="2"/>
              </a:rPr>
              <a:t>sulfur</a:t>
            </a:r>
            <a:r>
              <a:rPr lang="fr-CH" sz="1800" dirty="0" smtClean="0">
                <a:sym typeface="Wingdings" panose="05000000000000000000" pitchFamily="2" charset="2"/>
              </a:rPr>
              <a:t> must </a:t>
            </a:r>
            <a:r>
              <a:rPr lang="fr-CH" sz="1800" dirty="0" err="1" smtClean="0">
                <a:sym typeface="Wingdings" panose="05000000000000000000" pitchFamily="2" charset="2"/>
              </a:rPr>
              <a:t>bind</a:t>
            </a:r>
            <a:r>
              <a:rPr lang="fr-CH" sz="1800" dirty="0" smtClean="0">
                <a:sym typeface="Wingdings" panose="05000000000000000000" pitchFamily="2" charset="2"/>
              </a:rPr>
              <a:t> to the </a:t>
            </a:r>
            <a:r>
              <a:rPr lang="fr-CH" sz="1800" dirty="0" err="1" smtClean="0">
                <a:sym typeface="Wingdings" panose="05000000000000000000" pitchFamily="2" charset="2"/>
              </a:rPr>
              <a:t>metal</a:t>
            </a:r>
            <a:r>
              <a:rPr lang="fr-CH" sz="1800" dirty="0" smtClean="0">
                <a:sym typeface="Wingdings" panose="05000000000000000000" pitchFamily="2" charset="2"/>
              </a:rPr>
              <a:t> center</a:t>
            </a:r>
            <a:endParaRPr lang="fr-CH" sz="1800" dirty="0" smtClean="0"/>
          </a:p>
          <a:p>
            <a:endParaRPr lang="fr-CH" sz="1900" dirty="0"/>
          </a:p>
          <a:p>
            <a:endParaRPr lang="fr-CH" sz="1900" dirty="0" smtClean="0"/>
          </a:p>
          <a:p>
            <a:endParaRPr lang="fr-CH" sz="1900" dirty="0"/>
          </a:p>
          <a:p>
            <a:endParaRPr lang="fr-CH" sz="1900" dirty="0"/>
          </a:p>
          <a:p>
            <a:endParaRPr lang="fr-CH" sz="1900" dirty="0"/>
          </a:p>
          <a:p>
            <a:endParaRPr lang="fr-CH" sz="1900" dirty="0" smtClean="0"/>
          </a:p>
          <a:p>
            <a:pPr marL="0" indent="0">
              <a:buNone/>
            </a:pPr>
            <a:endParaRPr lang="fr-CH" sz="1900" dirty="0"/>
          </a:p>
          <a:p>
            <a:endParaRPr lang="fr-CH" sz="1900" dirty="0" smtClean="0"/>
          </a:p>
          <a:p>
            <a:endParaRPr lang="fr-CH" sz="19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7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746832"/>
              </p:ext>
            </p:extLst>
          </p:nvPr>
        </p:nvGraphicFramePr>
        <p:xfrm>
          <a:off x="4217988" y="2228850"/>
          <a:ext cx="375443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8" name="CS ChemDraw Drawing" r:id="rId7" imgW="3754777" imgH="1106121" progId="ChemDraw.Document.6.0">
                  <p:embed/>
                </p:oleObj>
              </mc:Choice>
              <mc:Fallback>
                <p:oleObj name="CS ChemDraw Drawing" r:id="rId7" imgW="3754777" imgH="11061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7988" y="2228850"/>
                        <a:ext cx="3754437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749003"/>
              </p:ext>
            </p:extLst>
          </p:nvPr>
        </p:nvGraphicFramePr>
        <p:xfrm>
          <a:off x="9729789" y="2328069"/>
          <a:ext cx="13557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9" name="CS ChemDraw Drawing" r:id="rId9" imgW="1355822" imgH="907908" progId="ChemDraw.Document.6.0">
                  <p:embed/>
                </p:oleObj>
              </mc:Choice>
              <mc:Fallback>
                <p:oleObj name="CS ChemDraw Drawing" r:id="rId9" imgW="1355822" imgH="9079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29789" y="2328069"/>
                        <a:ext cx="13557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03871" y="6305164"/>
            <a:ext cx="69856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J. </a:t>
            </a:r>
            <a:r>
              <a:rPr lang="fr-CH" sz="1100" dirty="0" err="1"/>
              <a:t>Priego</a:t>
            </a:r>
            <a:r>
              <a:rPr lang="fr-CH" sz="1100" dirty="0"/>
              <a:t>, O. </a:t>
            </a:r>
            <a:r>
              <a:rPr lang="fr-CH" sz="1100" dirty="0" err="1"/>
              <a:t>Garca</a:t>
            </a:r>
            <a:r>
              <a:rPr lang="fr-CH" sz="1100" dirty="0"/>
              <a:t> </a:t>
            </a:r>
            <a:r>
              <a:rPr lang="fr-CH" sz="1100" dirty="0" err="1"/>
              <a:t>MancheÇo</a:t>
            </a:r>
            <a:r>
              <a:rPr lang="fr-CH" sz="1100" dirty="0"/>
              <a:t>, S. Cabrera, J. C. </a:t>
            </a:r>
            <a:r>
              <a:rPr lang="fr-CH" sz="1100" dirty="0" err="1" smtClean="0"/>
              <a:t>Carretero</a:t>
            </a:r>
            <a:r>
              <a:rPr lang="fr-CH" sz="1100" dirty="0" smtClean="0"/>
              <a:t>, </a:t>
            </a:r>
            <a:r>
              <a:rPr lang="en-US" sz="1100" i="1" dirty="0" smtClean="0"/>
              <a:t>Chem</a:t>
            </a:r>
            <a:r>
              <a:rPr lang="en-US" sz="1100" i="1" dirty="0"/>
              <a:t>. </a:t>
            </a:r>
            <a:r>
              <a:rPr lang="en-US" sz="1100" i="1" dirty="0" err="1"/>
              <a:t>Commun</a:t>
            </a:r>
            <a:r>
              <a:rPr lang="en-US" sz="1100" dirty="0"/>
              <a:t>. </a:t>
            </a:r>
            <a:r>
              <a:rPr lang="en-US" sz="1100" b="1" dirty="0"/>
              <a:t>2001</a:t>
            </a:r>
            <a:r>
              <a:rPr lang="en-US" sz="1100" dirty="0"/>
              <a:t>, 2026 – </a:t>
            </a:r>
            <a:r>
              <a:rPr lang="en-US" sz="1100" dirty="0" smtClean="0"/>
              <a:t>2027.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65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S/N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/>
              <a:t>Following</a:t>
            </a:r>
            <a:r>
              <a:rPr lang="fr-CH" sz="1800" dirty="0"/>
              <a:t> the </a:t>
            </a:r>
            <a:r>
              <a:rPr lang="fr-CH" sz="1800" dirty="0" err="1"/>
              <a:t>work</a:t>
            </a:r>
            <a:r>
              <a:rPr lang="fr-CH" sz="1800" dirty="0"/>
              <a:t> of </a:t>
            </a:r>
            <a:r>
              <a:rPr lang="fr-CH" sz="1800" dirty="0" err="1"/>
              <a:t>Khiar</a:t>
            </a:r>
            <a:r>
              <a:rPr lang="fr-CH" sz="1800" dirty="0"/>
              <a:t>, </a:t>
            </a:r>
            <a:r>
              <a:rPr lang="fr-CH" sz="1800" dirty="0" err="1"/>
              <a:t>Hiroi</a:t>
            </a:r>
            <a:r>
              <a:rPr lang="fr-CH" sz="1800" dirty="0"/>
              <a:t> </a:t>
            </a:r>
            <a:r>
              <a:rPr lang="fr-CH" sz="1800" dirty="0" err="1"/>
              <a:t>reported</a:t>
            </a:r>
            <a:r>
              <a:rPr lang="fr-CH" sz="1800" dirty="0"/>
              <a:t>, in </a:t>
            </a:r>
            <a:r>
              <a:rPr lang="fr-CH" sz="1800" dirty="0" smtClean="0"/>
              <a:t>2001, </a:t>
            </a:r>
            <a:r>
              <a:rPr lang="fr-CH" sz="1800" dirty="0"/>
              <a:t>a new </a:t>
            </a:r>
            <a:r>
              <a:rPr lang="fr-CH" sz="1800" dirty="0" err="1"/>
              <a:t>oxazolidine-sulfoxide</a:t>
            </a:r>
            <a:r>
              <a:rPr lang="fr-CH" sz="1800" dirty="0"/>
              <a:t> ligand</a:t>
            </a:r>
          </a:p>
          <a:p>
            <a:pPr lvl="1"/>
            <a:r>
              <a:rPr lang="fr-CH" sz="1500" dirty="0"/>
              <a:t>Mg-</a:t>
            </a:r>
            <a:r>
              <a:rPr lang="fr-CH" sz="1500" dirty="0" err="1"/>
              <a:t>catalyzed</a:t>
            </a:r>
            <a:r>
              <a:rPr lang="fr-CH" sz="1500" dirty="0"/>
              <a:t> </a:t>
            </a:r>
            <a:r>
              <a:rPr lang="fr-CH" sz="1500" dirty="0" err="1"/>
              <a:t>asymmetric</a:t>
            </a:r>
            <a:r>
              <a:rPr lang="fr-CH" sz="1500" dirty="0"/>
              <a:t> </a:t>
            </a:r>
            <a:r>
              <a:rPr lang="fr-CH" sz="1500" dirty="0" err="1"/>
              <a:t>Diels-Alder</a:t>
            </a:r>
            <a:r>
              <a:rPr lang="fr-CH" sz="1500" dirty="0"/>
              <a:t> </a:t>
            </a:r>
            <a:r>
              <a:rPr lang="fr-CH" sz="1500" dirty="0" err="1"/>
              <a:t>reaction</a:t>
            </a:r>
            <a:endParaRPr lang="en-US" sz="1500" dirty="0"/>
          </a:p>
          <a:p>
            <a:endParaRPr lang="en-US" sz="1900" dirty="0" smtClean="0"/>
          </a:p>
          <a:p>
            <a:endParaRPr lang="en-US" sz="1900" dirty="0"/>
          </a:p>
          <a:p>
            <a:r>
              <a:rPr lang="fr-CH" sz="1800" dirty="0" err="1" smtClean="0"/>
              <a:t>Both</a:t>
            </a:r>
            <a:r>
              <a:rPr lang="fr-CH" sz="1800" dirty="0" smtClean="0"/>
              <a:t> </a:t>
            </a:r>
            <a:r>
              <a:rPr lang="fr-CH" sz="1800" dirty="0" err="1" smtClean="0"/>
              <a:t>chirality</a:t>
            </a:r>
            <a:r>
              <a:rPr lang="fr-CH" sz="1800" dirty="0" smtClean="0"/>
              <a:t> </a:t>
            </a:r>
            <a:r>
              <a:rPr lang="fr-CH" sz="1800" dirty="0" err="1" smtClean="0"/>
              <a:t>elements</a:t>
            </a:r>
            <a:r>
              <a:rPr lang="fr-CH" sz="1800" dirty="0" smtClean="0"/>
              <a:t> must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present</a:t>
            </a:r>
            <a:endParaRPr lang="fr-CH" sz="1800" dirty="0" smtClean="0"/>
          </a:p>
          <a:p>
            <a:endParaRPr lang="en-US" sz="1900" dirty="0" smtClean="0"/>
          </a:p>
          <a:p>
            <a:r>
              <a:rPr lang="en-US" sz="1800" dirty="0" smtClean="0"/>
              <a:t>In 2012, Xiao studied a new class of ligand, based on a </a:t>
            </a:r>
            <a:r>
              <a:rPr lang="en-US" sz="1800" dirty="0" err="1" smtClean="0"/>
              <a:t>salen</a:t>
            </a:r>
            <a:r>
              <a:rPr lang="en-US" sz="1800" dirty="0" smtClean="0"/>
              <a:t>-derived imine-sulfoxide</a:t>
            </a:r>
          </a:p>
          <a:p>
            <a:pPr lvl="1"/>
            <a:r>
              <a:rPr lang="fr-CH" sz="1500" dirty="0" smtClean="0"/>
              <a:t>Cu-</a:t>
            </a:r>
            <a:r>
              <a:rPr lang="fr-CH" sz="1500" dirty="0" err="1" smtClean="0"/>
              <a:t>catalyzed</a:t>
            </a:r>
            <a:r>
              <a:rPr lang="fr-CH" sz="1500" dirty="0" smtClean="0"/>
              <a:t> </a:t>
            </a:r>
            <a:r>
              <a:rPr lang="fr-CH" sz="1500" dirty="0" err="1" smtClean="0"/>
              <a:t>asymmetric</a:t>
            </a:r>
            <a:r>
              <a:rPr lang="fr-CH" sz="1500" dirty="0" smtClean="0"/>
              <a:t> Henry </a:t>
            </a:r>
            <a:r>
              <a:rPr lang="fr-CH" sz="1500" dirty="0" err="1" smtClean="0"/>
              <a:t>reaction</a:t>
            </a:r>
            <a:endParaRPr lang="en-US" sz="15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6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11695"/>
              </p:ext>
            </p:extLst>
          </p:nvPr>
        </p:nvGraphicFramePr>
        <p:xfrm>
          <a:off x="4194173" y="5031321"/>
          <a:ext cx="39147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7" name="CS ChemDraw Drawing" r:id="rId7" imgW="3914708" imgH="1008628" progId="ChemDraw.Document.6.0">
                  <p:embed/>
                </p:oleObj>
              </mc:Choice>
              <mc:Fallback>
                <p:oleObj name="CS ChemDraw Drawing" r:id="rId7" imgW="3914708" imgH="10086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4173" y="5031321"/>
                        <a:ext cx="3914775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38981"/>
              </p:ext>
            </p:extLst>
          </p:nvPr>
        </p:nvGraphicFramePr>
        <p:xfrm>
          <a:off x="9340919" y="5088470"/>
          <a:ext cx="174466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8" name="CS ChemDraw Drawing" r:id="rId9" imgW="1744890" imgH="893930" progId="ChemDraw.Document.6.0">
                  <p:embed/>
                </p:oleObj>
              </mc:Choice>
              <mc:Fallback>
                <p:oleObj name="CS ChemDraw Drawing" r:id="rId9" imgW="1744890" imgH="893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40919" y="5088470"/>
                        <a:ext cx="1744663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508579"/>
              </p:ext>
            </p:extLst>
          </p:nvPr>
        </p:nvGraphicFramePr>
        <p:xfrm>
          <a:off x="4133847" y="2168029"/>
          <a:ext cx="40354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9" name="CS ChemDraw Drawing" r:id="rId11" imgW="4035193" imgH="1238741" progId="ChemDraw.Document.6.0">
                  <p:embed/>
                </p:oleObj>
              </mc:Choice>
              <mc:Fallback>
                <p:oleObj name="CS ChemDraw Drawing" r:id="rId11" imgW="4035193" imgH="12387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3847" y="2168029"/>
                        <a:ext cx="4035425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53183"/>
              </p:ext>
            </p:extLst>
          </p:nvPr>
        </p:nvGraphicFramePr>
        <p:xfrm>
          <a:off x="9130624" y="2166442"/>
          <a:ext cx="200183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0" name="CS ChemDraw Drawing" r:id="rId13" imgW="2002357" imgH="1239816" progId="ChemDraw.Document.6.0">
                  <p:embed/>
                </p:oleObj>
              </mc:Choice>
              <mc:Fallback>
                <p:oleObj name="CS ChemDraw Drawing" r:id="rId13" imgW="2002357" imgH="12398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30624" y="2166442"/>
                        <a:ext cx="2001837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103872" y="6305164"/>
            <a:ext cx="6581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K. </a:t>
            </a:r>
            <a:r>
              <a:rPr lang="fr-CH" sz="1100" dirty="0" err="1"/>
              <a:t>Hiroi</a:t>
            </a:r>
            <a:r>
              <a:rPr lang="fr-CH" sz="1100" dirty="0"/>
              <a:t>, K. </a:t>
            </a:r>
            <a:r>
              <a:rPr lang="fr-CH" sz="1100" dirty="0" err="1"/>
              <a:t>Watanabe</a:t>
            </a:r>
            <a:r>
              <a:rPr lang="fr-CH" sz="1100" dirty="0"/>
              <a:t>, I. Abe, M. </a:t>
            </a:r>
            <a:r>
              <a:rPr lang="fr-CH" sz="1100" dirty="0" err="1"/>
              <a:t>Koseki</a:t>
            </a:r>
            <a:r>
              <a:rPr lang="fr-CH" sz="1100" dirty="0"/>
              <a:t>, </a:t>
            </a:r>
            <a:r>
              <a:rPr lang="fr-CH" sz="1100" i="1" dirty="0" err="1"/>
              <a:t>Tetrahedron</a:t>
            </a:r>
            <a:r>
              <a:rPr lang="fr-CH" sz="1100" i="1" dirty="0"/>
              <a:t> </a:t>
            </a:r>
            <a:r>
              <a:rPr lang="fr-CH" sz="1100" i="1" dirty="0" err="1" smtClean="0"/>
              <a:t>Lett</a:t>
            </a:r>
            <a:r>
              <a:rPr lang="fr-CH" sz="1100" dirty="0" smtClean="0"/>
              <a:t>. </a:t>
            </a:r>
            <a:r>
              <a:rPr lang="fr-CH" sz="1100" b="1" dirty="0" smtClean="0"/>
              <a:t>2001</a:t>
            </a:r>
            <a:r>
              <a:rPr lang="fr-CH" sz="1100" dirty="0"/>
              <a:t>, </a:t>
            </a:r>
            <a:r>
              <a:rPr lang="fr-CH" sz="1100" i="1" dirty="0"/>
              <a:t>42</a:t>
            </a:r>
            <a:r>
              <a:rPr lang="fr-CH" sz="1100" dirty="0"/>
              <a:t>, 7617 – </a:t>
            </a:r>
            <a:r>
              <a:rPr lang="fr-CH" sz="1100" dirty="0" smtClean="0"/>
              <a:t>7619.</a:t>
            </a:r>
          </a:p>
          <a:p>
            <a:r>
              <a:rPr lang="fr-CH" sz="1100" dirty="0"/>
              <a:t>H.-G. Cheng, L.-Q. Lu, T. Wang, J.-R. Chen, W.-J. Xiao,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Commun</a:t>
            </a:r>
            <a:r>
              <a:rPr lang="fr-CH" sz="1100" dirty="0"/>
              <a:t>. </a:t>
            </a:r>
            <a:r>
              <a:rPr lang="fr-CH" sz="1100" b="1" dirty="0"/>
              <a:t>2012</a:t>
            </a:r>
            <a:r>
              <a:rPr lang="fr-CH" sz="1100" dirty="0"/>
              <a:t>, </a:t>
            </a:r>
            <a:r>
              <a:rPr lang="fr-CH" sz="1100" i="1" dirty="0"/>
              <a:t>48</a:t>
            </a:r>
            <a:r>
              <a:rPr lang="fr-CH" sz="1100" dirty="0"/>
              <a:t>, 5596 – 5598.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41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S/N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Very</a:t>
            </a:r>
            <a:r>
              <a:rPr lang="fr-CH" sz="1800" dirty="0" smtClean="0"/>
              <a:t> </a:t>
            </a:r>
            <a:r>
              <a:rPr lang="fr-CH" sz="1800" dirty="0" err="1" smtClean="0"/>
              <a:t>recently</a:t>
            </a:r>
            <a:r>
              <a:rPr lang="fr-CH" sz="1800" dirty="0" smtClean="0"/>
              <a:t>, in 2016, White has </a:t>
            </a:r>
            <a:r>
              <a:rPr lang="fr-CH" sz="1800" dirty="0" err="1" smtClean="0"/>
              <a:t>reported</a:t>
            </a:r>
            <a:r>
              <a:rPr lang="fr-CH" sz="1800" dirty="0" smtClean="0"/>
              <a:t> a new class of </a:t>
            </a:r>
            <a:r>
              <a:rPr lang="fr-CH" sz="1800" dirty="0" err="1" smtClean="0"/>
              <a:t>oxazoline-sulfoxide</a:t>
            </a:r>
            <a:r>
              <a:rPr lang="fr-CH" sz="1800" dirty="0" smtClean="0"/>
              <a:t> ligand</a:t>
            </a:r>
            <a:endParaRPr lang="fr-CH" sz="1800" dirty="0"/>
          </a:p>
          <a:p>
            <a:pPr lvl="1"/>
            <a:r>
              <a:rPr lang="fr-CH" sz="1500" dirty="0" err="1" smtClean="0"/>
              <a:t>Asymmetric</a:t>
            </a:r>
            <a:r>
              <a:rPr lang="fr-CH" sz="1500" dirty="0" smtClean="0"/>
              <a:t> Pd-</a:t>
            </a:r>
            <a:r>
              <a:rPr lang="fr-CH" sz="1500" dirty="0" err="1" smtClean="0"/>
              <a:t>catalyzed</a:t>
            </a:r>
            <a:r>
              <a:rPr lang="fr-CH" sz="1500" dirty="0" smtClean="0"/>
              <a:t> </a:t>
            </a:r>
            <a:r>
              <a:rPr lang="fr-CH" sz="1500" dirty="0" err="1" smtClean="0"/>
              <a:t>allylic</a:t>
            </a:r>
            <a:r>
              <a:rPr lang="fr-CH" sz="1500" dirty="0" smtClean="0"/>
              <a:t> C-H </a:t>
            </a:r>
            <a:r>
              <a:rPr lang="fr-CH" sz="1500" dirty="0" err="1" smtClean="0"/>
              <a:t>oxidation</a:t>
            </a:r>
            <a:r>
              <a:rPr lang="fr-CH" sz="1500" dirty="0" smtClean="0"/>
              <a:t> of terminal </a:t>
            </a:r>
            <a:r>
              <a:rPr lang="fr-CH" sz="1500" dirty="0" err="1" smtClean="0"/>
              <a:t>olefins</a:t>
            </a:r>
            <a:r>
              <a:rPr lang="fr-CH" sz="1500" dirty="0" smtClean="0"/>
              <a:t> to </a:t>
            </a:r>
            <a:r>
              <a:rPr lang="fr-CH" sz="1500" dirty="0" err="1" smtClean="0"/>
              <a:t>isochromans</a:t>
            </a:r>
            <a:endParaRPr lang="en-US" sz="1500" dirty="0" smtClean="0"/>
          </a:p>
          <a:p>
            <a:endParaRPr lang="en-US" sz="1900" dirty="0"/>
          </a:p>
          <a:p>
            <a:endParaRPr lang="fr-CH" sz="1900" dirty="0" smtClean="0"/>
          </a:p>
          <a:p>
            <a:endParaRPr lang="fr-CH" sz="1900" dirty="0"/>
          </a:p>
          <a:p>
            <a:r>
              <a:rPr lang="fr-CH" sz="1900" dirty="0" smtClean="0"/>
              <a:t>Bronsted </a:t>
            </a:r>
            <a:r>
              <a:rPr lang="fr-CH" sz="1900" dirty="0" err="1" smtClean="0"/>
              <a:t>acid</a:t>
            </a:r>
            <a:r>
              <a:rPr lang="fr-CH" sz="1900" dirty="0" smtClean="0"/>
              <a:t> </a:t>
            </a:r>
            <a:r>
              <a:rPr lang="fr-CH" sz="1900" dirty="0" err="1" smtClean="0"/>
              <a:t>enhances</a:t>
            </a:r>
            <a:r>
              <a:rPr lang="fr-CH" sz="1900" dirty="0" smtClean="0"/>
              <a:t> the </a:t>
            </a:r>
            <a:r>
              <a:rPr lang="fr-CH" sz="1900" dirty="0" err="1" smtClean="0"/>
              <a:t>reactivity</a:t>
            </a:r>
            <a:endParaRPr lang="fr-CH" sz="1900" dirty="0" smtClean="0"/>
          </a:p>
          <a:p>
            <a:r>
              <a:rPr lang="fr-CH" sz="1900" dirty="0" err="1" smtClean="0"/>
              <a:t>Bulky</a:t>
            </a:r>
            <a:r>
              <a:rPr lang="fr-CH" sz="1900" dirty="0" smtClean="0"/>
              <a:t> substituant </a:t>
            </a:r>
            <a:r>
              <a:rPr lang="fr-CH" sz="1900" dirty="0" err="1" smtClean="0"/>
              <a:t>too</a:t>
            </a:r>
            <a:r>
              <a:rPr lang="fr-CH" sz="1900" dirty="0" smtClean="0"/>
              <a:t> close </a:t>
            </a:r>
            <a:r>
              <a:rPr lang="fr-CH" sz="1900" dirty="0" err="1" smtClean="0"/>
              <a:t>from</a:t>
            </a:r>
            <a:r>
              <a:rPr lang="fr-CH" sz="1900" dirty="0" smtClean="0"/>
              <a:t> the </a:t>
            </a:r>
            <a:r>
              <a:rPr lang="fr-CH" sz="1900" dirty="0" err="1" smtClean="0"/>
              <a:t>sulfoxide</a:t>
            </a:r>
            <a:r>
              <a:rPr lang="fr-CH" sz="1900" dirty="0" smtClean="0"/>
              <a:t> </a:t>
            </a:r>
            <a:r>
              <a:rPr lang="fr-CH" sz="1900" dirty="0" err="1" smtClean="0"/>
              <a:t>diminishes</a:t>
            </a:r>
            <a:r>
              <a:rPr lang="fr-CH" sz="1900" dirty="0" smtClean="0"/>
              <a:t> the </a:t>
            </a:r>
            <a:r>
              <a:rPr lang="fr-CH" sz="1900" dirty="0" err="1" smtClean="0"/>
              <a:t>reactivity</a:t>
            </a:r>
            <a:endParaRPr lang="fr-CH" sz="1900" dirty="0" smtClean="0"/>
          </a:p>
          <a:p>
            <a:endParaRPr lang="fr-CH" sz="1900" dirty="0"/>
          </a:p>
          <a:p>
            <a:r>
              <a:rPr lang="fr-CH" sz="1900" dirty="0" err="1" smtClean="0"/>
              <a:t>Moderate</a:t>
            </a:r>
            <a:r>
              <a:rPr lang="fr-CH" sz="1900" dirty="0" smtClean="0"/>
              <a:t> scope but excellent </a:t>
            </a:r>
            <a:r>
              <a:rPr lang="fr-CH" sz="1900" dirty="0" err="1" smtClean="0"/>
              <a:t>enantioselectivity</a:t>
            </a:r>
            <a:r>
              <a:rPr lang="fr-CH" sz="1900" dirty="0" smtClean="0"/>
              <a:t> (up to 95%)</a:t>
            </a:r>
            <a:endParaRPr lang="en-US" sz="19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S. E. </a:t>
            </a:r>
            <a:r>
              <a:rPr lang="fr-CH" sz="1100" dirty="0" err="1" smtClean="0"/>
              <a:t>Ammann</a:t>
            </a:r>
            <a:r>
              <a:rPr lang="fr-CH" sz="1100" dirty="0" smtClean="0"/>
              <a:t>, W. Liu, M. C. White,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Ed.</a:t>
            </a:r>
            <a:r>
              <a:rPr lang="fr-CH" sz="1100" dirty="0" smtClean="0"/>
              <a:t> </a:t>
            </a:r>
            <a:r>
              <a:rPr lang="fr-CH" sz="1100" b="1" dirty="0" smtClean="0"/>
              <a:t>2016</a:t>
            </a:r>
            <a:r>
              <a:rPr lang="fr-CH" sz="1100" dirty="0" smtClean="0"/>
              <a:t>, </a:t>
            </a:r>
            <a:r>
              <a:rPr lang="fr-CH" sz="1100" i="1" dirty="0" smtClean="0"/>
              <a:t>55</a:t>
            </a:r>
            <a:r>
              <a:rPr lang="fr-CH" sz="1100" dirty="0" smtClean="0"/>
              <a:t>, 9571 – 9575.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144070"/>
              </p:ext>
            </p:extLst>
          </p:nvPr>
        </p:nvGraphicFramePr>
        <p:xfrm>
          <a:off x="2862577" y="2377217"/>
          <a:ext cx="6464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CS ChemDraw Drawing" r:id="rId7" imgW="6464629" imgH="1096802" progId="ChemDraw.Document.6.0">
                  <p:embed/>
                </p:oleObj>
              </mc:Choice>
              <mc:Fallback>
                <p:oleObj name="CS ChemDraw Drawing" r:id="rId7" imgW="6464629" imgH="10968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2577" y="2377217"/>
                        <a:ext cx="646430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1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Hiroi</a:t>
            </a:r>
            <a:r>
              <a:rPr lang="en-US" sz="1800" dirty="0" smtClean="0"/>
              <a:t> also worked on the development of S/P sulfoxide ligands in the AAA reaction</a:t>
            </a:r>
          </a:p>
          <a:p>
            <a:pPr lvl="1"/>
            <a:r>
              <a:rPr lang="fr-CH" sz="1500" dirty="0" smtClean="0"/>
              <a:t>First report </a:t>
            </a:r>
            <a:r>
              <a:rPr lang="fr-CH" sz="1500" dirty="0" err="1" smtClean="0"/>
              <a:t>was</a:t>
            </a:r>
            <a:r>
              <a:rPr lang="fr-CH" sz="1500" dirty="0" smtClean="0"/>
              <a:t> in 1999 </a:t>
            </a:r>
            <a:r>
              <a:rPr lang="fr-CH" sz="1500" dirty="0" err="1" smtClean="0"/>
              <a:t>based</a:t>
            </a:r>
            <a:r>
              <a:rPr lang="fr-CH" sz="1500" dirty="0" smtClean="0"/>
              <a:t> on proline</a:t>
            </a:r>
            <a:endParaRPr lang="en-US" sz="1500" dirty="0" smtClean="0"/>
          </a:p>
          <a:p>
            <a:endParaRPr lang="fr-CH" sz="1900" dirty="0"/>
          </a:p>
          <a:p>
            <a:endParaRPr lang="fr-CH" sz="1900" dirty="0" smtClean="0"/>
          </a:p>
          <a:p>
            <a:endParaRPr lang="fr-CH" sz="1900" dirty="0"/>
          </a:p>
          <a:p>
            <a:endParaRPr lang="fr-CH" sz="1900" dirty="0" smtClean="0"/>
          </a:p>
          <a:p>
            <a:endParaRPr lang="fr-CH" sz="2400" dirty="0"/>
          </a:p>
          <a:p>
            <a:r>
              <a:rPr lang="fr-CH" sz="1800" dirty="0" err="1" smtClean="0"/>
              <a:t>Matched</a:t>
            </a:r>
            <a:r>
              <a:rPr lang="fr-CH" sz="1800" dirty="0" smtClean="0"/>
              <a:t>/</a:t>
            </a:r>
            <a:r>
              <a:rPr lang="fr-CH" sz="1800" dirty="0" err="1" smtClean="0"/>
              <a:t>mismatched</a:t>
            </a:r>
            <a:r>
              <a:rPr lang="fr-CH" sz="1800" dirty="0" smtClean="0"/>
              <a:t> </a:t>
            </a:r>
            <a:r>
              <a:rPr lang="fr-CH" sz="1800" dirty="0" err="1" smtClean="0"/>
              <a:t>effect</a:t>
            </a:r>
            <a:r>
              <a:rPr lang="fr-CH" sz="1800" dirty="0" smtClean="0"/>
              <a:t> </a:t>
            </a:r>
            <a:r>
              <a:rPr lang="fr-CH" sz="1800" dirty="0" err="1" smtClean="0"/>
              <a:t>between</a:t>
            </a:r>
            <a:r>
              <a:rPr lang="fr-CH" sz="1800" dirty="0" smtClean="0"/>
              <a:t> L20 and L21</a:t>
            </a:r>
          </a:p>
          <a:p>
            <a:r>
              <a:rPr lang="fr-CH" sz="1800" dirty="0" err="1" smtClean="0"/>
              <a:t>Sulfide</a:t>
            </a:r>
            <a:r>
              <a:rPr lang="fr-CH" sz="1800" dirty="0" smtClean="0"/>
              <a:t> gave a more efficient </a:t>
            </a:r>
            <a:r>
              <a:rPr lang="fr-CH" sz="1800" dirty="0" err="1" smtClean="0"/>
              <a:t>reaction</a:t>
            </a:r>
            <a:r>
              <a:rPr lang="fr-CH" sz="1800" dirty="0" smtClean="0"/>
              <a:t> </a:t>
            </a:r>
            <a:r>
              <a:rPr lang="fr-CH" sz="1800" dirty="0" err="1" smtClean="0"/>
              <a:t>reactivity</a:t>
            </a:r>
            <a:r>
              <a:rPr lang="fr-CH" sz="1800" dirty="0" smtClean="0"/>
              <a:t> and </a:t>
            </a:r>
            <a:r>
              <a:rPr lang="fr-CH" sz="1800" dirty="0" err="1" smtClean="0"/>
              <a:t>selectivity</a:t>
            </a:r>
            <a:r>
              <a:rPr lang="fr-CH" sz="1800" dirty="0" smtClean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diastereoselective binding</a:t>
            </a:r>
            <a:endParaRPr lang="fr-CH" sz="1800" dirty="0" smtClean="0"/>
          </a:p>
          <a:p>
            <a:r>
              <a:rPr lang="fr-CH" sz="1800" dirty="0" smtClean="0"/>
              <a:t>Amine </a:t>
            </a:r>
            <a:r>
              <a:rPr lang="fr-CH" sz="1800" dirty="0" err="1" smtClean="0"/>
              <a:t>reversed</a:t>
            </a:r>
            <a:r>
              <a:rPr lang="fr-CH" sz="1800" dirty="0" smtClean="0"/>
              <a:t> </a:t>
            </a:r>
            <a:r>
              <a:rPr lang="fr-CH" sz="1800" dirty="0" err="1" smtClean="0"/>
              <a:t>selectivity</a:t>
            </a:r>
            <a:r>
              <a:rPr lang="fr-CH" sz="1800" dirty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sym typeface="Wingdings" panose="05000000000000000000" pitchFamily="2" charset="2"/>
              </a:rPr>
              <a:t>nitrogen</a:t>
            </a:r>
            <a:r>
              <a:rPr lang="fr-CH" sz="1800" dirty="0" smtClean="0">
                <a:sym typeface="Wingdings" panose="05000000000000000000" pitchFamily="2" charset="2"/>
              </a:rPr>
              <a:t> </a:t>
            </a:r>
            <a:r>
              <a:rPr lang="fr-CH" sz="1800" dirty="0" err="1" smtClean="0">
                <a:sym typeface="Wingdings" panose="05000000000000000000" pitchFamily="2" charset="2"/>
              </a:rPr>
              <a:t>is</a:t>
            </a:r>
            <a:r>
              <a:rPr lang="fr-CH" sz="1800" dirty="0" smtClean="0">
                <a:sym typeface="Wingdings" panose="05000000000000000000" pitchFamily="2" charset="2"/>
              </a:rPr>
              <a:t> basic </a:t>
            </a:r>
            <a:r>
              <a:rPr lang="fr-CH" sz="1800" dirty="0" err="1" smtClean="0">
                <a:sym typeface="Wingdings" panose="05000000000000000000" pitchFamily="2" charset="2"/>
              </a:rPr>
              <a:t>enough</a:t>
            </a:r>
            <a:r>
              <a:rPr lang="fr-CH" sz="1800" dirty="0" smtClean="0">
                <a:sym typeface="Wingdings" panose="05000000000000000000" pitchFamily="2" charset="2"/>
              </a:rPr>
              <a:t> to </a:t>
            </a:r>
            <a:r>
              <a:rPr lang="fr-CH" sz="1800" dirty="0" err="1" smtClean="0">
                <a:sym typeface="Wingdings" panose="05000000000000000000" pitchFamily="2" charset="2"/>
              </a:rPr>
              <a:t>coordinate</a:t>
            </a:r>
            <a:r>
              <a:rPr lang="fr-CH" sz="1800" dirty="0" smtClean="0">
                <a:sym typeface="Wingdings" panose="05000000000000000000" pitchFamily="2" charset="2"/>
              </a:rPr>
              <a:t> the </a:t>
            </a:r>
            <a:r>
              <a:rPr lang="fr-CH" sz="1800" dirty="0" err="1" smtClean="0">
                <a:sym typeface="Wingdings" panose="05000000000000000000" pitchFamily="2" charset="2"/>
              </a:rPr>
              <a:t>metal</a:t>
            </a:r>
            <a:endParaRPr lang="fr-CH" sz="1800" dirty="0" smtClean="0"/>
          </a:p>
          <a:p>
            <a:endParaRPr lang="en-US" sz="19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9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32281"/>
              </p:ext>
            </p:extLst>
          </p:nvPr>
        </p:nvGraphicFramePr>
        <p:xfrm>
          <a:off x="3848100" y="2348259"/>
          <a:ext cx="454818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0" name="CS ChemDraw Drawing" r:id="rId7" imgW="4548692" imgH="639443" progId="ChemDraw.Document.6.0">
                  <p:embed/>
                </p:oleObj>
              </mc:Choice>
              <mc:Fallback>
                <p:oleObj name="CS ChemDraw Drawing" r:id="rId7" imgW="4548692" imgH="6394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8100" y="2348259"/>
                        <a:ext cx="4548188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64264"/>
              </p:ext>
            </p:extLst>
          </p:nvPr>
        </p:nvGraphicFramePr>
        <p:xfrm>
          <a:off x="3501541" y="3172960"/>
          <a:ext cx="5243513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1" name="CS ChemDraw Drawing" r:id="rId9" imgW="5243636" imgH="1649863" progId="ChemDraw.Document.6.0">
                  <p:embed/>
                </p:oleObj>
              </mc:Choice>
              <mc:Fallback>
                <p:oleObj name="CS ChemDraw Drawing" r:id="rId9" imgW="5243636" imgH="16498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1541" y="3172960"/>
                        <a:ext cx="5243513" cy="164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03872" y="6262034"/>
            <a:ext cx="65814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K. Hiroi, Y. Suzuki, I. Abe, </a:t>
            </a:r>
            <a:r>
              <a:rPr lang="de-DE" sz="1100" i="1" dirty="0"/>
              <a:t>Chem. Lett</a:t>
            </a:r>
            <a:r>
              <a:rPr lang="de-DE" sz="1100" dirty="0"/>
              <a:t>. </a:t>
            </a:r>
            <a:r>
              <a:rPr lang="de-DE" sz="1100" b="1" dirty="0" smtClean="0"/>
              <a:t>1999</a:t>
            </a:r>
            <a:r>
              <a:rPr lang="de-DE" sz="1100" dirty="0" smtClean="0"/>
              <a:t>, </a:t>
            </a:r>
            <a:r>
              <a:rPr lang="de-DE" sz="1100" dirty="0"/>
              <a:t>149 – </a:t>
            </a:r>
            <a:r>
              <a:rPr lang="de-DE" sz="1100" dirty="0" smtClean="0"/>
              <a:t>150.</a:t>
            </a:r>
          </a:p>
          <a:p>
            <a:r>
              <a:rPr lang="fr-CH" sz="1100" dirty="0" smtClean="0"/>
              <a:t>Y. Suzuki</a:t>
            </a:r>
            <a:r>
              <a:rPr lang="fr-CH" sz="1100" dirty="0"/>
              <a:t>, I. Abe, K. </a:t>
            </a:r>
            <a:r>
              <a:rPr lang="fr-CH" sz="1100" dirty="0" err="1"/>
              <a:t>Hiroi</a:t>
            </a:r>
            <a:r>
              <a:rPr lang="fr-CH" sz="1100" dirty="0"/>
              <a:t>, </a:t>
            </a:r>
            <a:r>
              <a:rPr lang="fr-CH" sz="1100" i="1" dirty="0" err="1"/>
              <a:t>Heterocycles</a:t>
            </a:r>
            <a:r>
              <a:rPr lang="fr-CH" sz="1100" dirty="0"/>
              <a:t> </a:t>
            </a:r>
            <a:r>
              <a:rPr lang="fr-CH" sz="1100" b="1" dirty="0"/>
              <a:t>1999</a:t>
            </a:r>
            <a:r>
              <a:rPr lang="fr-CH" sz="1100" dirty="0"/>
              <a:t>, </a:t>
            </a:r>
            <a:r>
              <a:rPr lang="fr-CH" sz="1100" i="1" dirty="0"/>
              <a:t>50</a:t>
            </a:r>
            <a:r>
              <a:rPr lang="fr-CH" sz="1100" dirty="0"/>
              <a:t>, 89 – </a:t>
            </a:r>
            <a:r>
              <a:rPr lang="fr-CH" sz="1100" dirty="0" smtClean="0"/>
              <a:t>94.</a:t>
            </a:r>
          </a:p>
          <a:p>
            <a:r>
              <a:rPr lang="fr-CH" sz="1100" dirty="0" smtClean="0"/>
              <a:t>K. </a:t>
            </a:r>
            <a:r>
              <a:rPr lang="fr-CH" sz="1100" dirty="0" err="1" smtClean="0"/>
              <a:t>Hiroi</a:t>
            </a:r>
            <a:r>
              <a:rPr lang="fr-CH" sz="1100" dirty="0"/>
              <a:t>, Y. Suzuki, I. Abe, </a:t>
            </a:r>
            <a:r>
              <a:rPr lang="fr-CH" sz="1100" i="1" dirty="0" err="1"/>
              <a:t>Tetrahedron</a:t>
            </a:r>
            <a:r>
              <a:rPr lang="fr-CH" sz="1100" i="1" dirty="0"/>
              <a:t>: </a:t>
            </a:r>
            <a:r>
              <a:rPr lang="fr-CH" sz="1100" i="1" dirty="0" err="1"/>
              <a:t>Asymmetry</a:t>
            </a:r>
            <a:r>
              <a:rPr lang="fr-CH" sz="1100" i="1" dirty="0"/>
              <a:t> </a:t>
            </a:r>
            <a:r>
              <a:rPr lang="fr-CH" sz="1100" b="1" dirty="0"/>
              <a:t>1999</a:t>
            </a:r>
            <a:r>
              <a:rPr lang="fr-CH" sz="1100" dirty="0"/>
              <a:t>, </a:t>
            </a:r>
            <a:r>
              <a:rPr lang="fr-CH" sz="1100" i="1" dirty="0" smtClean="0"/>
              <a:t>10</a:t>
            </a:r>
            <a:r>
              <a:rPr lang="fr-CH" sz="1100" dirty="0" smtClean="0"/>
              <a:t>, 1173 </a:t>
            </a:r>
            <a:r>
              <a:rPr lang="fr-CH" sz="1100" dirty="0"/>
              <a:t>– 1188.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88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967" y="4976364"/>
            <a:ext cx="3392719" cy="125496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Hiroi’s</a:t>
            </a:r>
            <a:r>
              <a:rPr lang="en-US" sz="1800" dirty="0" smtClean="0"/>
              <a:t> second-generation </a:t>
            </a:r>
            <a:r>
              <a:rPr lang="en-US" sz="1800" dirty="0" err="1" smtClean="0"/>
              <a:t>aminophosphine</a:t>
            </a:r>
            <a:r>
              <a:rPr lang="en-US" sz="1800" dirty="0" smtClean="0"/>
              <a:t>-sulfoxide ligands with only sulfur chirality</a:t>
            </a:r>
          </a:p>
          <a:p>
            <a:endParaRPr lang="fr-CH" sz="1900" dirty="0" smtClean="0"/>
          </a:p>
          <a:p>
            <a:endParaRPr lang="fr-CH" sz="1900" dirty="0"/>
          </a:p>
          <a:p>
            <a:pPr marL="0" indent="0">
              <a:buNone/>
            </a:pPr>
            <a:endParaRPr lang="fr-CH" sz="1900" dirty="0" smtClean="0"/>
          </a:p>
          <a:p>
            <a:pPr marL="0" indent="0">
              <a:buNone/>
            </a:pPr>
            <a:endParaRPr lang="fr-CH" sz="3600" dirty="0"/>
          </a:p>
          <a:p>
            <a:r>
              <a:rPr lang="fr-CH" sz="1800" dirty="0" err="1" smtClean="0"/>
              <a:t>Including</a:t>
            </a:r>
            <a:r>
              <a:rPr lang="fr-CH" sz="1800" dirty="0" smtClean="0"/>
              <a:t> the </a:t>
            </a:r>
            <a:r>
              <a:rPr lang="fr-CH" sz="1800" dirty="0" err="1" smtClean="0"/>
              <a:t>nitrogen</a:t>
            </a:r>
            <a:r>
              <a:rPr lang="fr-CH" sz="1800" dirty="0" smtClean="0"/>
              <a:t> in a </a:t>
            </a:r>
            <a:r>
              <a:rPr lang="fr-CH" sz="1800" dirty="0" err="1" smtClean="0"/>
              <a:t>heteroaromatic</a:t>
            </a:r>
            <a:r>
              <a:rPr lang="fr-CH" sz="1800" dirty="0" smtClean="0"/>
              <a:t> </a:t>
            </a:r>
            <a:r>
              <a:rPr lang="fr-CH" sz="1800" dirty="0" err="1" smtClean="0"/>
              <a:t>increases</a:t>
            </a:r>
            <a:r>
              <a:rPr lang="fr-CH" sz="1800" dirty="0" smtClean="0"/>
              <a:t> the </a:t>
            </a:r>
            <a:r>
              <a:rPr lang="fr-CH" sz="1800" dirty="0" err="1" smtClean="0"/>
              <a:t>reactivity</a:t>
            </a:r>
            <a:r>
              <a:rPr lang="fr-CH" sz="1800" dirty="0" smtClean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sym typeface="Wingdings" panose="05000000000000000000" pitchFamily="2" charset="2"/>
              </a:rPr>
              <a:t>better</a:t>
            </a:r>
            <a:r>
              <a:rPr lang="fr-CH" sz="1800" dirty="0" smtClean="0">
                <a:sym typeface="Wingdings" panose="05000000000000000000" pitchFamily="2" charset="2"/>
              </a:rPr>
              <a:t>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π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fr-CH" sz="18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backbonding</a:t>
            </a:r>
            <a:endParaRPr lang="fr-CH" sz="18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CH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More active ligand </a:t>
            </a:r>
            <a:r>
              <a:rPr lang="fr-CH" sz="18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allowed</a:t>
            </a:r>
            <a:r>
              <a:rPr lang="fr-CH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 to cool down the </a:t>
            </a:r>
            <a:r>
              <a:rPr lang="fr-CH" sz="18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reaction</a:t>
            </a:r>
            <a:r>
              <a:rPr lang="fr-CH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CH" sz="18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increasing</a:t>
            </a:r>
            <a:r>
              <a:rPr lang="fr-CH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CH" sz="18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enantioselectivity</a:t>
            </a:r>
            <a:endParaRPr lang="fr-CH" sz="1800" dirty="0" smtClean="0"/>
          </a:p>
          <a:p>
            <a:endParaRPr lang="en-US" sz="19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2" name="CS ChemDraw Drawing" r:id="rId6" imgW="588085" imgH="475281" progId="ChemDraw.Document.6.0">
                  <p:embed/>
                </p:oleObj>
              </mc:Choice>
              <mc:Fallback>
                <p:oleObj name="CS ChemDraw Drawing" r:id="rId6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381447"/>
              </p:ext>
            </p:extLst>
          </p:nvPr>
        </p:nvGraphicFramePr>
        <p:xfrm>
          <a:off x="3411852" y="1985539"/>
          <a:ext cx="5365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3" name="CS ChemDraw Drawing" r:id="rId8" imgW="5365556" imgH="580301" progId="ChemDraw.Document.6.0">
                  <p:embed/>
                </p:oleObj>
              </mc:Choice>
              <mc:Fallback>
                <p:oleObj name="CS ChemDraw Drawing" r:id="rId8" imgW="5365556" imgH="580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1852" y="1985539"/>
                        <a:ext cx="53657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9815"/>
              </p:ext>
            </p:extLst>
          </p:nvPr>
        </p:nvGraphicFramePr>
        <p:xfrm>
          <a:off x="4438650" y="2547938"/>
          <a:ext cx="5256213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4" name="CS ChemDraw Drawing" r:id="rId10" imgW="5255828" imgH="1692875" progId="ChemDraw.Document.6.0">
                  <p:embed/>
                </p:oleObj>
              </mc:Choice>
              <mc:Fallback>
                <p:oleObj name="CS ChemDraw Drawing" r:id="rId10" imgW="5255828" imgH="16928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38650" y="2547938"/>
                        <a:ext cx="5256213" cy="169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K. </a:t>
            </a:r>
            <a:r>
              <a:rPr lang="fr-CH" sz="1100" dirty="0" err="1"/>
              <a:t>Hiroi</a:t>
            </a:r>
            <a:r>
              <a:rPr lang="fr-CH" sz="1100" dirty="0"/>
              <a:t>, I. </a:t>
            </a:r>
            <a:r>
              <a:rPr lang="fr-CH" sz="1100" dirty="0" err="1"/>
              <a:t>Izawa</a:t>
            </a:r>
            <a:r>
              <a:rPr lang="fr-CH" sz="1100" dirty="0"/>
              <a:t>, T. </a:t>
            </a:r>
            <a:r>
              <a:rPr lang="fr-CH" sz="1100" dirty="0" err="1"/>
              <a:t>Takizawa</a:t>
            </a:r>
            <a:r>
              <a:rPr lang="fr-CH" sz="1100" dirty="0"/>
              <a:t>, K. </a:t>
            </a:r>
            <a:r>
              <a:rPr lang="fr-CH" sz="1100" dirty="0" err="1"/>
              <a:t>Kawai</a:t>
            </a:r>
            <a:r>
              <a:rPr lang="fr-CH" sz="1100" dirty="0"/>
              <a:t>, </a:t>
            </a:r>
            <a:r>
              <a:rPr lang="fr-CH" sz="1100" i="1" dirty="0" err="1"/>
              <a:t>Tetrahedron</a:t>
            </a:r>
            <a:r>
              <a:rPr lang="fr-CH" sz="1100" dirty="0"/>
              <a:t> </a:t>
            </a:r>
            <a:r>
              <a:rPr lang="fr-CH" sz="1100" b="1" dirty="0"/>
              <a:t>2004</a:t>
            </a:r>
            <a:r>
              <a:rPr lang="fr-CH" sz="1100" dirty="0"/>
              <a:t>, </a:t>
            </a:r>
            <a:r>
              <a:rPr lang="fr-CH" sz="1100" i="1" dirty="0" smtClean="0"/>
              <a:t>60</a:t>
            </a:r>
            <a:r>
              <a:rPr lang="fr-CH" sz="1100" dirty="0" smtClean="0"/>
              <a:t>, 2155 </a:t>
            </a:r>
            <a:r>
              <a:rPr lang="fr-CH" sz="1100" dirty="0"/>
              <a:t>– 2162.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59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Hiroi’s</a:t>
            </a:r>
            <a:r>
              <a:rPr lang="en-US" sz="1800" dirty="0" smtClean="0"/>
              <a:t> third-generation ligands lack the nitrogen linker, increasing their potency</a:t>
            </a:r>
          </a:p>
          <a:p>
            <a:endParaRPr lang="fr-CH" sz="1900" dirty="0" smtClean="0"/>
          </a:p>
          <a:p>
            <a:endParaRPr lang="fr-CH" sz="1900" dirty="0"/>
          </a:p>
          <a:p>
            <a:endParaRPr lang="fr-CH" sz="1900" dirty="0" smtClean="0"/>
          </a:p>
          <a:p>
            <a:r>
              <a:rPr lang="fr-CH" sz="1800" dirty="0" err="1" smtClean="0"/>
              <a:t>Toru</a:t>
            </a:r>
            <a:r>
              <a:rPr lang="fr-CH" sz="1800" dirty="0" smtClean="0"/>
              <a:t> </a:t>
            </a:r>
            <a:r>
              <a:rPr lang="fr-CH" sz="1800" dirty="0" err="1" smtClean="0"/>
              <a:t>developed</a:t>
            </a:r>
            <a:r>
              <a:rPr lang="fr-CH" sz="1800" dirty="0" smtClean="0"/>
              <a:t> non-</a:t>
            </a:r>
            <a:r>
              <a:rPr lang="fr-CH" sz="1800" dirty="0" err="1" smtClean="0"/>
              <a:t>planar</a:t>
            </a:r>
            <a:r>
              <a:rPr lang="fr-CH" sz="1800" dirty="0" smtClean="0"/>
              <a:t> </a:t>
            </a:r>
            <a:r>
              <a:rPr lang="fr-CH" sz="1800" dirty="0" err="1" smtClean="0"/>
              <a:t>ferrocene</a:t>
            </a:r>
            <a:r>
              <a:rPr lang="fr-CH" sz="1800" dirty="0" smtClean="0"/>
              <a:t> S/P ligands for Pd-AAA</a:t>
            </a:r>
            <a:endParaRPr lang="fr-CH" sz="1800" dirty="0"/>
          </a:p>
          <a:p>
            <a:endParaRPr lang="fr-CH" sz="1900" dirty="0" smtClean="0"/>
          </a:p>
          <a:p>
            <a:endParaRPr lang="fr-CH" sz="1900" dirty="0"/>
          </a:p>
          <a:p>
            <a:endParaRPr lang="fr-CH" sz="3200" dirty="0" smtClean="0"/>
          </a:p>
          <a:p>
            <a:r>
              <a:rPr lang="fr-CH" sz="1800" dirty="0" smtClean="0"/>
              <a:t>L28 gave </a:t>
            </a:r>
            <a:r>
              <a:rPr lang="fr-CH" sz="1800" dirty="0" err="1" smtClean="0"/>
              <a:t>lower</a:t>
            </a:r>
            <a:r>
              <a:rPr lang="fr-CH" sz="1800" dirty="0" smtClean="0"/>
              <a:t> </a:t>
            </a:r>
            <a:r>
              <a:rPr lang="fr-CH" sz="1800" dirty="0" err="1" smtClean="0"/>
              <a:t>ee</a:t>
            </a:r>
            <a:r>
              <a:rPr lang="fr-CH" sz="1800" dirty="0" smtClean="0"/>
              <a:t> </a:t>
            </a:r>
            <a:r>
              <a:rPr lang="fr-CH" sz="1800" dirty="0" err="1" smtClean="0"/>
              <a:t>than</a:t>
            </a:r>
            <a:r>
              <a:rPr lang="fr-CH" sz="1800" dirty="0" smtClean="0"/>
              <a:t> L27. EWG (L29) </a:t>
            </a:r>
            <a:r>
              <a:rPr lang="fr-CH" sz="1800" dirty="0" err="1" smtClean="0"/>
              <a:t>slower</a:t>
            </a:r>
            <a:r>
              <a:rPr lang="fr-CH" sz="1800" dirty="0" smtClean="0"/>
              <a:t> the </a:t>
            </a:r>
            <a:r>
              <a:rPr lang="fr-CH" sz="1800" dirty="0" err="1" smtClean="0"/>
              <a:t>reactivity</a:t>
            </a:r>
            <a:r>
              <a:rPr lang="fr-CH" sz="1800" dirty="0" smtClean="0"/>
              <a:t> and L30 </a:t>
            </a:r>
            <a:r>
              <a:rPr lang="fr-CH" sz="1800" dirty="0" err="1" smtClean="0"/>
              <a:t>shut</a:t>
            </a:r>
            <a:r>
              <a:rPr lang="fr-CH" sz="1800" dirty="0" smtClean="0"/>
              <a:t> </a:t>
            </a:r>
            <a:r>
              <a:rPr lang="fr-CH" sz="1800" dirty="0" err="1" smtClean="0"/>
              <a:t>it</a:t>
            </a:r>
            <a:r>
              <a:rPr lang="fr-CH" sz="1800" dirty="0" smtClean="0"/>
              <a:t> down, but…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5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34463"/>
              </p:ext>
            </p:extLst>
          </p:nvPr>
        </p:nvGraphicFramePr>
        <p:xfrm>
          <a:off x="4315933" y="2287456"/>
          <a:ext cx="35575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" name="CS ChemDraw Drawing" r:id="rId7" imgW="3558271" imgH="787475" progId="ChemDraw.Document.6.0">
                  <p:embed/>
                </p:oleObj>
              </mc:Choice>
              <mc:Fallback>
                <p:oleObj name="CS ChemDraw Drawing" r:id="rId7" imgW="3558271" imgH="787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5933" y="2287456"/>
                        <a:ext cx="3557588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28664"/>
              </p:ext>
            </p:extLst>
          </p:nvPr>
        </p:nvGraphicFramePr>
        <p:xfrm>
          <a:off x="9052746" y="2172363"/>
          <a:ext cx="16843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7" name="CS ChemDraw Drawing" r:id="rId9" imgW="1683572" imgH="1017947" progId="ChemDraw.Document.6.0">
                  <p:embed/>
                </p:oleObj>
              </mc:Choice>
              <mc:Fallback>
                <p:oleObj name="CS ChemDraw Drawing" r:id="rId9" imgW="1683572" imgH="10179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52746" y="2172363"/>
                        <a:ext cx="1684337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539792"/>
              </p:ext>
            </p:extLst>
          </p:nvPr>
        </p:nvGraphicFramePr>
        <p:xfrm>
          <a:off x="4517766" y="3964917"/>
          <a:ext cx="42037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8" name="CS ChemDraw Drawing" r:id="rId11" imgW="4203013" imgH="1444123" progId="ChemDraw.Document.6.0">
                  <p:embed/>
                </p:oleObj>
              </mc:Choice>
              <mc:Fallback>
                <p:oleObj name="CS ChemDraw Drawing" r:id="rId11" imgW="4203013" imgH="14441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7766" y="3964917"/>
                        <a:ext cx="4203700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103872" y="6305164"/>
            <a:ext cx="6581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K. </a:t>
            </a:r>
            <a:r>
              <a:rPr lang="fr-CH" sz="1100" dirty="0" err="1"/>
              <a:t>Hiroi</a:t>
            </a:r>
            <a:r>
              <a:rPr lang="fr-CH" sz="1100" dirty="0"/>
              <a:t>, Y. Suzuki, I. Abe, R. </a:t>
            </a:r>
            <a:r>
              <a:rPr lang="fr-CH" sz="1100" dirty="0" err="1" smtClean="0"/>
              <a:t>Kawagishi</a:t>
            </a:r>
            <a:r>
              <a:rPr lang="fr-CH" sz="1100" dirty="0" smtClean="0"/>
              <a:t>, </a:t>
            </a:r>
            <a:r>
              <a:rPr lang="en-US" sz="1100" i="1" dirty="0" smtClean="0"/>
              <a:t>Tetrahedron</a:t>
            </a:r>
            <a:r>
              <a:rPr lang="en-US" sz="1100" dirty="0" smtClean="0"/>
              <a:t> </a:t>
            </a:r>
            <a:r>
              <a:rPr lang="en-US" sz="1100" b="1" dirty="0"/>
              <a:t>2000</a:t>
            </a:r>
            <a:r>
              <a:rPr lang="en-US" sz="1100" dirty="0"/>
              <a:t>, </a:t>
            </a:r>
            <a:r>
              <a:rPr lang="en-US" sz="1100" i="1" dirty="0"/>
              <a:t>56</a:t>
            </a:r>
            <a:r>
              <a:rPr lang="en-US" sz="1100" dirty="0"/>
              <a:t>, 4701 – 4710</a:t>
            </a:r>
            <a:r>
              <a:rPr lang="en-US" sz="1100" dirty="0" smtClean="0"/>
              <a:t>.</a:t>
            </a:r>
          </a:p>
          <a:p>
            <a:r>
              <a:rPr lang="pl-PL" sz="1100" dirty="0"/>
              <a:t>S. Nakamura, T. Fukuzumi, T. Toru, </a:t>
            </a:r>
            <a:r>
              <a:rPr lang="pl-PL" sz="1100" i="1" dirty="0"/>
              <a:t>Chirality</a:t>
            </a:r>
            <a:r>
              <a:rPr lang="pl-PL" sz="1100" dirty="0"/>
              <a:t> </a:t>
            </a:r>
            <a:r>
              <a:rPr lang="pl-PL" sz="1100" b="1" dirty="0"/>
              <a:t>2004</a:t>
            </a:r>
            <a:r>
              <a:rPr lang="pl-PL" sz="1100" dirty="0"/>
              <a:t>, </a:t>
            </a:r>
            <a:r>
              <a:rPr lang="pl-PL" sz="1100" i="1" dirty="0"/>
              <a:t>16</a:t>
            </a:r>
            <a:r>
              <a:rPr lang="pl-PL" sz="1100" dirty="0"/>
              <a:t>, 10 – 12.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51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Comparison between </a:t>
            </a:r>
            <a:r>
              <a:rPr lang="en-US" sz="1800" dirty="0" err="1" smtClean="0"/>
              <a:t>Hiroi’s</a:t>
            </a:r>
            <a:r>
              <a:rPr lang="en-US" sz="1800" dirty="0" smtClean="0"/>
              <a:t> and Toru’s ligands</a:t>
            </a:r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7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180719"/>
              </p:ext>
            </p:extLst>
          </p:nvPr>
        </p:nvGraphicFramePr>
        <p:xfrm>
          <a:off x="4178614" y="2464991"/>
          <a:ext cx="38322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" name="CS ChemDraw Drawing" r:id="rId7" imgW="3832591" imgH="626181" progId="ChemDraw.Document.6.0">
                  <p:embed/>
                </p:oleObj>
              </mc:Choice>
              <mc:Fallback>
                <p:oleObj name="CS ChemDraw Drawing" r:id="rId7" imgW="3832591" imgH="6261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614" y="2464991"/>
                        <a:ext cx="38322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750591"/>
              </p:ext>
            </p:extLst>
          </p:nvPr>
        </p:nvGraphicFramePr>
        <p:xfrm>
          <a:off x="4074815" y="3688556"/>
          <a:ext cx="106521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9" name="CS ChemDraw Drawing" r:id="rId9" imgW="1064648" imgH="1622622" progId="ChemDraw.Document.6.0">
                  <p:embed/>
                </p:oleObj>
              </mc:Choice>
              <mc:Fallback>
                <p:oleObj name="CS ChemDraw Drawing" r:id="rId9" imgW="1064648" imgH="16226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4815" y="3688556"/>
                        <a:ext cx="1065212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44939"/>
              </p:ext>
            </p:extLst>
          </p:nvPr>
        </p:nvGraphicFramePr>
        <p:xfrm>
          <a:off x="6759435" y="3762375"/>
          <a:ext cx="1262062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0" name="CS ChemDraw Drawing" r:id="rId11" imgW="1261813" imgH="1475215" progId="ChemDraw.Document.6.0">
                  <p:embed/>
                </p:oleObj>
              </mc:Choice>
              <mc:Fallback>
                <p:oleObj name="CS ChemDraw Drawing" r:id="rId11" imgW="1261813" imgH="14752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59435" y="3762375"/>
                        <a:ext cx="1262062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74815" y="6420983"/>
            <a:ext cx="331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Chiral Sulfoxides as Ligand in Asymmetric Catalysis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00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Most effective S/P ligands for the AAA were developed by Liao in 2009</a:t>
            </a:r>
          </a:p>
          <a:p>
            <a:pPr lvl="1"/>
            <a:r>
              <a:rPr lang="fr-CH" sz="1400" dirty="0" err="1" smtClean="0"/>
              <a:t>Based</a:t>
            </a:r>
            <a:r>
              <a:rPr lang="fr-CH" sz="1400" dirty="0" smtClean="0"/>
              <a:t> on the </a:t>
            </a:r>
            <a:r>
              <a:rPr lang="fr-CH" sz="1400" dirty="0" err="1" smtClean="0"/>
              <a:t>Hiroi</a:t>
            </a:r>
            <a:r>
              <a:rPr lang="fr-CH" sz="1400" dirty="0" smtClean="0"/>
              <a:t> </a:t>
            </a:r>
            <a:r>
              <a:rPr lang="fr-CH" sz="1400" dirty="0" err="1" smtClean="0"/>
              <a:t>scaffold</a:t>
            </a:r>
            <a:endParaRPr lang="en-US" sz="14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 smtClean="0"/>
          </a:p>
          <a:p>
            <a:endParaRPr lang="fr-CH" sz="1800" dirty="0"/>
          </a:p>
          <a:p>
            <a:r>
              <a:rPr lang="fr-CH" sz="1800" dirty="0" smtClean="0"/>
              <a:t>The </a:t>
            </a:r>
            <a:r>
              <a:rPr lang="fr-CH" sz="1800" dirty="0" err="1" smtClean="0"/>
              <a:t>bulky</a:t>
            </a:r>
            <a:r>
              <a:rPr lang="fr-CH" sz="1800" dirty="0" smtClean="0"/>
              <a:t> alkyl 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 substituent as </a:t>
            </a:r>
            <a:r>
              <a:rPr lang="fr-CH" sz="1800" dirty="0" err="1" smtClean="0"/>
              <a:t>well</a:t>
            </a:r>
            <a:r>
              <a:rPr lang="fr-CH" sz="1800" dirty="0" smtClean="0"/>
              <a:t> as the </a:t>
            </a:r>
            <a:r>
              <a:rPr lang="fr-CH" sz="1800" dirty="0"/>
              <a:t>EDG-substituent on the </a:t>
            </a:r>
            <a:r>
              <a:rPr lang="fr-CH" sz="1800" dirty="0" err="1"/>
              <a:t>aromatic</a:t>
            </a:r>
            <a:r>
              <a:rPr lang="fr-CH" sz="1800" dirty="0"/>
              <a:t> </a:t>
            </a:r>
            <a:r>
              <a:rPr lang="fr-CH" sz="1800" dirty="0" smtClean="0"/>
              <a:t>ring </a:t>
            </a:r>
            <a:br>
              <a:rPr lang="fr-CH" sz="1800" dirty="0" smtClean="0"/>
            </a:br>
            <a:r>
              <a:rPr lang="fr-CH" sz="1800" dirty="0" err="1" smtClean="0"/>
              <a:t>creates</a:t>
            </a:r>
            <a:r>
              <a:rPr lang="fr-CH" sz="1800" dirty="0" smtClean="0"/>
              <a:t> a positive </a:t>
            </a:r>
            <a:r>
              <a:rPr lang="fr-CH" sz="1800" dirty="0" err="1" smtClean="0"/>
              <a:t>effect</a:t>
            </a:r>
            <a:r>
              <a:rPr lang="fr-CH" sz="1800" dirty="0" smtClean="0"/>
              <a:t> on the </a:t>
            </a:r>
            <a:r>
              <a:rPr lang="fr-CH" sz="1800" dirty="0" err="1" smtClean="0"/>
              <a:t>reactivity</a:t>
            </a:r>
            <a:r>
              <a:rPr lang="fr-CH" sz="1800" dirty="0" smtClean="0"/>
              <a:t> and </a:t>
            </a:r>
            <a:r>
              <a:rPr lang="fr-CH" sz="1800" dirty="0" err="1" smtClean="0"/>
              <a:t>enantioselectivity</a:t>
            </a:r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9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568804"/>
              </p:ext>
            </p:extLst>
          </p:nvPr>
        </p:nvGraphicFramePr>
        <p:xfrm>
          <a:off x="4074815" y="2654962"/>
          <a:ext cx="38322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0" name="CS ChemDraw Drawing" r:id="rId7" imgW="3832232" imgH="2087508" progId="ChemDraw.Document.6.0">
                  <p:embed/>
                </p:oleObj>
              </mc:Choice>
              <mc:Fallback>
                <p:oleObj name="CS ChemDraw Drawing" r:id="rId7" imgW="3832232" imgH="20875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4815" y="2654962"/>
                        <a:ext cx="3832225" cy="208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72761"/>
              </p:ext>
            </p:extLst>
          </p:nvPr>
        </p:nvGraphicFramePr>
        <p:xfrm>
          <a:off x="9578381" y="3242336"/>
          <a:ext cx="12985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1" name="CS ChemDraw Drawing" r:id="rId9" imgW="1298089" imgH="912568" progId="ChemDraw.Document.6.0">
                  <p:embed/>
                </p:oleObj>
              </mc:Choice>
              <mc:Fallback>
                <p:oleObj name="CS ChemDraw Drawing" r:id="rId9" imgW="1298089" imgH="9125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78381" y="3242336"/>
                        <a:ext cx="12985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03872" y="6305164"/>
            <a:ext cx="76605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J. Chen, F. Lang, D. Li, L. </a:t>
            </a:r>
            <a:r>
              <a:rPr lang="fr-CH" sz="1100" dirty="0" err="1"/>
              <a:t>Cun</a:t>
            </a:r>
            <a:r>
              <a:rPr lang="fr-CH" sz="1100" dirty="0"/>
              <a:t>, L. Zhu, J. Deng, J. </a:t>
            </a:r>
            <a:r>
              <a:rPr lang="fr-CH" sz="1100" dirty="0" smtClean="0"/>
              <a:t>Liao, </a:t>
            </a:r>
            <a:r>
              <a:rPr lang="fr-CH" sz="1100" i="1" dirty="0" err="1" smtClean="0"/>
              <a:t>Tetrahedron</a:t>
            </a:r>
            <a:r>
              <a:rPr lang="fr-CH" sz="1100" i="1" dirty="0"/>
              <a:t>: </a:t>
            </a:r>
            <a:r>
              <a:rPr lang="fr-CH" sz="1100" i="1" dirty="0" err="1"/>
              <a:t>Asymmetry</a:t>
            </a:r>
            <a:r>
              <a:rPr lang="fr-CH" sz="1100" i="1" dirty="0"/>
              <a:t> </a:t>
            </a:r>
            <a:r>
              <a:rPr lang="fr-CH" sz="1100" b="1" dirty="0"/>
              <a:t>2009</a:t>
            </a:r>
            <a:r>
              <a:rPr lang="fr-CH" sz="1100" dirty="0"/>
              <a:t>, </a:t>
            </a:r>
            <a:r>
              <a:rPr lang="fr-CH" sz="1100" i="1" dirty="0"/>
              <a:t>20</a:t>
            </a:r>
            <a:r>
              <a:rPr lang="fr-CH" sz="1100" dirty="0"/>
              <a:t>, 1953 – 1956.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765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fr-CH" dirty="0" smtClean="0"/>
              <a:t>Structure and </a:t>
            </a:r>
            <a:r>
              <a:rPr lang="fr-CH" dirty="0" err="1" smtClean="0"/>
              <a:t>bonding</a:t>
            </a:r>
            <a:r>
              <a:rPr lang="fr-CH" dirty="0" smtClean="0"/>
              <a:t> of chiral </a:t>
            </a:r>
            <a:r>
              <a:rPr lang="fr-CH" dirty="0" err="1" smtClean="0"/>
              <a:t>sulfoxides</a:t>
            </a:r>
            <a:endParaRPr lang="fr-CH" dirty="0" smtClean="0"/>
          </a:p>
          <a:p>
            <a:pPr lvl="1"/>
            <a:r>
              <a:rPr lang="fr-CH" dirty="0" err="1" smtClean="0"/>
              <a:t>History</a:t>
            </a:r>
            <a:r>
              <a:rPr lang="fr-CH" dirty="0" smtClean="0"/>
              <a:t>, </a:t>
            </a:r>
            <a:r>
              <a:rPr lang="fr-CH" dirty="0" err="1" smtClean="0"/>
              <a:t>pioneer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endParaRPr lang="fr-CH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fr-CH" dirty="0" err="1" smtClean="0"/>
              <a:t>Preparation</a:t>
            </a:r>
            <a:r>
              <a:rPr lang="fr-CH" dirty="0" smtClean="0"/>
              <a:t> of chiral </a:t>
            </a:r>
            <a:r>
              <a:rPr lang="fr-CH" dirty="0" err="1" smtClean="0"/>
              <a:t>sulfoxides</a:t>
            </a:r>
            <a:endParaRPr lang="fr-CH" dirty="0" smtClean="0"/>
          </a:p>
          <a:p>
            <a:pPr marL="0" indent="0">
              <a:buNone/>
            </a:pPr>
            <a:endParaRPr lang="fr-CH" sz="500" dirty="0" smtClean="0"/>
          </a:p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ligands</a:t>
            </a:r>
            <a:endParaRPr lang="fr-CH" dirty="0"/>
          </a:p>
          <a:p>
            <a:pPr lvl="1"/>
            <a:r>
              <a:rPr lang="fr-CH" dirty="0" smtClean="0"/>
              <a:t>S/N ligands</a:t>
            </a:r>
            <a:endParaRPr lang="fr-CH" dirty="0"/>
          </a:p>
          <a:p>
            <a:pPr lvl="1"/>
            <a:r>
              <a:rPr lang="fr-CH" dirty="0" smtClean="0"/>
              <a:t>S/P </a:t>
            </a:r>
            <a:r>
              <a:rPr lang="fr-CH" dirty="0"/>
              <a:t>ligands</a:t>
            </a:r>
          </a:p>
          <a:p>
            <a:pPr lvl="1"/>
            <a:r>
              <a:rPr lang="fr-CH" dirty="0" smtClean="0"/>
              <a:t>S/S ligands</a:t>
            </a:r>
          </a:p>
          <a:p>
            <a:pPr lvl="1"/>
            <a:r>
              <a:rPr lang="fr-CH" dirty="0" smtClean="0"/>
              <a:t>S/</a:t>
            </a:r>
            <a:r>
              <a:rPr lang="fr-CH" dirty="0" err="1" smtClean="0"/>
              <a:t>Olefin</a:t>
            </a:r>
            <a:r>
              <a:rPr lang="fr-CH" dirty="0" smtClean="0"/>
              <a:t> ligands</a:t>
            </a:r>
          </a:p>
          <a:p>
            <a:pPr lvl="1"/>
            <a:r>
              <a:rPr lang="fr-CH" dirty="0" smtClean="0"/>
              <a:t>S/Cp ligands</a:t>
            </a:r>
          </a:p>
          <a:p>
            <a:pPr marL="457200" lvl="1" indent="0">
              <a:buNone/>
            </a:pPr>
            <a:endParaRPr lang="fr-CH" sz="1600" dirty="0" smtClean="0"/>
          </a:p>
          <a:p>
            <a:r>
              <a:rPr lang="fr-CH" dirty="0" smtClean="0"/>
              <a:t>Conclusion and </a:t>
            </a:r>
            <a:r>
              <a:rPr lang="fr-CH" dirty="0" err="1" smtClean="0"/>
              <a:t>outlook</a:t>
            </a:r>
            <a:endParaRPr lang="fr-CH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4815" y="6420983"/>
            <a:ext cx="331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Chiral Sulfoxides as Ligand in Asymmetric Catalysis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50891"/>
              </p:ext>
            </p:extLst>
          </p:nvPr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Liao’s</a:t>
            </a:r>
            <a:r>
              <a:rPr lang="fr-CH" sz="1800" dirty="0" smtClean="0"/>
              <a:t> </a:t>
            </a:r>
            <a:r>
              <a:rPr lang="fr-CH" sz="1800" dirty="0" err="1" smtClean="0"/>
              <a:t>tert</a:t>
            </a:r>
            <a:r>
              <a:rPr lang="fr-CH" sz="1800" dirty="0" smtClean="0"/>
              <a:t>-</a:t>
            </a:r>
            <a:r>
              <a:rPr lang="fr-CH" sz="1800" dirty="0" err="1" smtClean="0"/>
              <a:t>butylsulfinyl</a:t>
            </a:r>
            <a:r>
              <a:rPr lang="fr-CH" sz="1800" dirty="0" smtClean="0"/>
              <a:t>-phosphine ligand </a:t>
            </a:r>
            <a:r>
              <a:rPr lang="fr-CH" sz="1800" dirty="0" err="1" smtClean="0"/>
              <a:t>was</a:t>
            </a:r>
            <a:r>
              <a:rPr lang="fr-CH" sz="1800" dirty="0" smtClean="0"/>
              <a:t> </a:t>
            </a:r>
            <a:r>
              <a:rPr lang="fr-CH" sz="1800" dirty="0" err="1" smtClean="0"/>
              <a:t>used</a:t>
            </a:r>
            <a:r>
              <a:rPr lang="fr-CH" sz="1800" dirty="0" smtClean="0"/>
              <a:t> in </a:t>
            </a:r>
            <a:r>
              <a:rPr lang="fr-CH" sz="1800" dirty="0" err="1" smtClean="0"/>
              <a:t>conjugated</a:t>
            </a:r>
            <a:r>
              <a:rPr lang="fr-CH" sz="1800" dirty="0" smtClean="0"/>
              <a:t> addition in 2010</a:t>
            </a:r>
          </a:p>
          <a:p>
            <a:endParaRPr lang="fr-CH" sz="1800" dirty="0" smtClean="0"/>
          </a:p>
          <a:p>
            <a:endParaRPr lang="fr-CH" sz="1800" dirty="0" smtClean="0"/>
          </a:p>
          <a:p>
            <a:endParaRPr lang="fr-CH" sz="1800" dirty="0"/>
          </a:p>
          <a:p>
            <a:r>
              <a:rPr lang="fr-CH" sz="1800" dirty="0" err="1" smtClean="0"/>
              <a:t>Similar</a:t>
            </a:r>
            <a:r>
              <a:rPr lang="fr-CH" sz="1800" dirty="0" smtClean="0"/>
              <a:t> or best </a:t>
            </a:r>
            <a:r>
              <a:rPr lang="fr-CH" sz="1800" dirty="0" err="1" smtClean="0"/>
              <a:t>results</a:t>
            </a:r>
            <a:r>
              <a:rPr lang="fr-CH" sz="1800" dirty="0" smtClean="0"/>
              <a:t> </a:t>
            </a:r>
            <a:r>
              <a:rPr lang="fr-CH" sz="1800" dirty="0" err="1" smtClean="0"/>
              <a:t>when</a:t>
            </a:r>
            <a:r>
              <a:rPr lang="fr-CH" sz="1800" dirty="0" smtClean="0"/>
              <a:t> </a:t>
            </a:r>
            <a:r>
              <a:rPr lang="fr-CH" sz="1800" dirty="0" err="1" smtClean="0"/>
              <a:t>using</a:t>
            </a:r>
            <a:r>
              <a:rPr lang="fr-CH" sz="1800" dirty="0" smtClean="0"/>
              <a:t> 2-nitrostyrenes</a:t>
            </a:r>
          </a:p>
          <a:p>
            <a:r>
              <a:rPr lang="fr-CH" sz="1800" dirty="0" smtClean="0"/>
              <a:t>Importance of the </a:t>
            </a:r>
            <a:r>
              <a:rPr lang="fr-CH" sz="1800" dirty="0" err="1" smtClean="0"/>
              <a:t>donating</a:t>
            </a:r>
            <a:r>
              <a:rPr lang="fr-CH" sz="1800" dirty="0" smtClean="0"/>
              <a:t> group on the </a:t>
            </a:r>
            <a:r>
              <a:rPr lang="fr-CH" sz="1800" dirty="0" err="1" smtClean="0"/>
              <a:t>aryl</a:t>
            </a:r>
            <a:endParaRPr lang="fr-CH" sz="1800" dirty="0" smtClean="0"/>
          </a:p>
          <a:p>
            <a:r>
              <a:rPr lang="fr-CH" sz="1800" dirty="0" smtClean="0"/>
              <a:t>BINAP gave </a:t>
            </a:r>
            <a:r>
              <a:rPr lang="fr-CH" sz="1800" dirty="0" err="1" smtClean="0"/>
              <a:t>low</a:t>
            </a:r>
            <a:r>
              <a:rPr lang="fr-CH" sz="1800" dirty="0" smtClean="0"/>
              <a:t> </a:t>
            </a:r>
            <a:r>
              <a:rPr lang="fr-CH" sz="1800" dirty="0" err="1" smtClean="0"/>
              <a:t>enantioselectivity</a:t>
            </a:r>
            <a:r>
              <a:rPr lang="fr-CH" sz="1800" dirty="0" smtClean="0"/>
              <a:t> (10% </a:t>
            </a:r>
            <a:r>
              <a:rPr lang="fr-CH" sz="1800" dirty="0" err="1" smtClean="0"/>
              <a:t>ee</a:t>
            </a:r>
            <a:r>
              <a:rPr lang="fr-CH" sz="1800" dirty="0" smtClean="0"/>
              <a:t>)</a:t>
            </a:r>
          </a:p>
          <a:p>
            <a:endParaRPr lang="fr-CH" sz="1800" dirty="0"/>
          </a:p>
          <a:p>
            <a:r>
              <a:rPr lang="fr-CH" sz="1800" i="1" dirty="0" err="1" smtClean="0"/>
              <a:t>re</a:t>
            </a:r>
            <a:r>
              <a:rPr lang="fr-CH" sz="1800" i="1" dirty="0" smtClean="0"/>
              <a:t> </a:t>
            </a:r>
            <a:r>
              <a:rPr lang="fr-CH" sz="1800" dirty="0" smtClean="0"/>
              <a:t>face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favored</a:t>
            </a:r>
            <a:r>
              <a:rPr lang="fr-CH" sz="1800" dirty="0" smtClean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sym typeface="Wingdings" panose="05000000000000000000" pitchFamily="2" charset="2"/>
              </a:rPr>
              <a:t>steric</a:t>
            </a:r>
            <a:r>
              <a:rPr lang="fr-CH" sz="1800" dirty="0" smtClean="0">
                <a:sym typeface="Wingdings" panose="05000000000000000000" pitchFamily="2" charset="2"/>
              </a:rPr>
              <a:t> </a:t>
            </a:r>
            <a:r>
              <a:rPr lang="fr-CH" sz="1800" dirty="0" err="1" smtClean="0">
                <a:sym typeface="Wingdings" panose="05000000000000000000" pitchFamily="2" charset="2"/>
              </a:rPr>
              <a:t>hinderance</a:t>
            </a:r>
            <a:r>
              <a:rPr lang="fr-CH" sz="1800" dirty="0" smtClean="0">
                <a:sym typeface="Wingdings" panose="05000000000000000000" pitchFamily="2" charset="2"/>
              </a:rPr>
              <a:t> </a:t>
            </a:r>
            <a:endParaRPr lang="fr-CH" sz="1800" i="1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83247"/>
              </p:ext>
            </p:extLst>
          </p:nvPr>
        </p:nvGraphicFramePr>
        <p:xfrm>
          <a:off x="9521894" y="2262847"/>
          <a:ext cx="12985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6" name="CS ChemDraw Drawing" r:id="rId7" imgW="1298089" imgH="912568" progId="ChemDraw.Document.6.0">
                  <p:embed/>
                </p:oleObj>
              </mc:Choice>
              <mc:Fallback>
                <p:oleObj name="CS ChemDraw Drawing" r:id="rId7" imgW="1298089" imgH="9125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21894" y="2262847"/>
                        <a:ext cx="12985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46169"/>
              </p:ext>
            </p:extLst>
          </p:nvPr>
        </p:nvGraphicFramePr>
        <p:xfrm>
          <a:off x="4712014" y="2196173"/>
          <a:ext cx="27654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" name="CS ChemDraw Drawing" r:id="rId9" imgW="2765432" imgH="1046622" progId="ChemDraw.Document.6.0">
                  <p:embed/>
                </p:oleObj>
              </mc:Choice>
              <mc:Fallback>
                <p:oleObj name="CS ChemDraw Drawing" r:id="rId9" imgW="2765432" imgH="10466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12014" y="2196173"/>
                        <a:ext cx="2765425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855368"/>
              </p:ext>
            </p:extLst>
          </p:nvPr>
        </p:nvGraphicFramePr>
        <p:xfrm>
          <a:off x="7054551" y="4847367"/>
          <a:ext cx="29432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8" name="CS ChemDraw Drawing" r:id="rId11" imgW="2942575" imgH="1033001" progId="ChemDraw.Document.6.0">
                  <p:embed/>
                </p:oleObj>
              </mc:Choice>
              <mc:Fallback>
                <p:oleObj name="CS ChemDraw Drawing" r:id="rId11" imgW="2942575" imgH="10330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54551" y="4847367"/>
                        <a:ext cx="294322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103872" y="6305164"/>
            <a:ext cx="85318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F. Lang, D. Li, J. Chen, J. Chen, L. Li, L. Cun, J. Zhu, J. </a:t>
            </a:r>
            <a:r>
              <a:rPr lang="it-IT" sz="1100" dirty="0" smtClean="0"/>
              <a:t>Deng, </a:t>
            </a:r>
            <a:r>
              <a:rPr lang="en-US" sz="1100" dirty="0" smtClean="0"/>
              <a:t>J</a:t>
            </a:r>
            <a:r>
              <a:rPr lang="en-US" sz="1100" dirty="0"/>
              <a:t>. Liao, </a:t>
            </a:r>
            <a:r>
              <a:rPr lang="en-US" sz="1100" i="1" dirty="0"/>
              <a:t>Adv. Synth. </a:t>
            </a:r>
            <a:r>
              <a:rPr lang="en-US" sz="1100" i="1" dirty="0" err="1"/>
              <a:t>Catal</a:t>
            </a:r>
            <a:r>
              <a:rPr lang="en-US" sz="1100" dirty="0"/>
              <a:t>. </a:t>
            </a:r>
            <a:r>
              <a:rPr lang="en-US" sz="1100" b="1" dirty="0"/>
              <a:t>2010</a:t>
            </a:r>
            <a:r>
              <a:rPr lang="en-US" sz="1100" dirty="0"/>
              <a:t>, </a:t>
            </a:r>
            <a:r>
              <a:rPr lang="en-US" sz="1100" i="1" dirty="0"/>
              <a:t>352</a:t>
            </a:r>
            <a:r>
              <a:rPr lang="en-US" sz="1100" dirty="0"/>
              <a:t>, 843 – 846</a:t>
            </a:r>
          </a:p>
        </p:txBody>
      </p:sp>
    </p:spTree>
    <p:extLst>
      <p:ext uri="{BB962C8B-B14F-4D97-AF65-F5344CB8AC3E}">
        <p14:creationId xmlns:p14="http://schemas.microsoft.com/office/powerpoint/2010/main" val="18381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Xiao’s</a:t>
            </a:r>
            <a:r>
              <a:rPr lang="fr-CH" sz="1800" dirty="0" smtClean="0"/>
              <a:t> ligand </a:t>
            </a:r>
            <a:r>
              <a:rPr lang="fr-CH" sz="1800" dirty="0" err="1" smtClean="0"/>
              <a:t>was</a:t>
            </a:r>
            <a:r>
              <a:rPr lang="fr-CH" sz="1800" dirty="0" smtClean="0"/>
              <a:t> </a:t>
            </a:r>
            <a:r>
              <a:rPr lang="fr-CH" sz="1800" dirty="0" err="1" smtClean="0"/>
              <a:t>used</a:t>
            </a:r>
            <a:r>
              <a:rPr lang="fr-CH" sz="1800" dirty="0" smtClean="0"/>
              <a:t> in </a:t>
            </a:r>
            <a:r>
              <a:rPr lang="fr-CH" sz="1800" i="1" dirty="0" smtClean="0"/>
              <a:t>N</a:t>
            </a:r>
            <a:r>
              <a:rPr lang="fr-CH" sz="1800" dirty="0" smtClean="0"/>
              <a:t>-</a:t>
            </a:r>
            <a:r>
              <a:rPr lang="fr-CH" sz="1800" dirty="0" err="1" smtClean="0"/>
              <a:t>allylic</a:t>
            </a:r>
            <a:r>
              <a:rPr lang="fr-CH" sz="1800" dirty="0" smtClean="0"/>
              <a:t> alkylation of indole in 2015</a:t>
            </a:r>
          </a:p>
          <a:p>
            <a:endParaRPr lang="fr-CH" sz="1800" dirty="0" smtClean="0"/>
          </a:p>
          <a:p>
            <a:endParaRPr lang="fr-CH" sz="1800" dirty="0" smtClean="0"/>
          </a:p>
          <a:p>
            <a:endParaRPr lang="fr-CH" sz="1800" dirty="0"/>
          </a:p>
          <a:p>
            <a:r>
              <a:rPr lang="fr-CH" sz="1800" dirty="0"/>
              <a:t>Ligand </a:t>
            </a:r>
            <a:r>
              <a:rPr lang="fr-CH" sz="1800" dirty="0" err="1"/>
              <a:t>is</a:t>
            </a:r>
            <a:r>
              <a:rPr lang="fr-CH" sz="1800" dirty="0"/>
              <a:t> air and </a:t>
            </a:r>
            <a:r>
              <a:rPr lang="fr-CH" sz="1800" dirty="0" err="1"/>
              <a:t>moisture</a:t>
            </a:r>
            <a:r>
              <a:rPr lang="fr-CH" sz="1800" dirty="0"/>
              <a:t> </a:t>
            </a:r>
            <a:r>
              <a:rPr lang="fr-CH" sz="1800" dirty="0" smtClean="0"/>
              <a:t>stable</a:t>
            </a:r>
          </a:p>
          <a:p>
            <a:endParaRPr lang="fr-CH" sz="1800" dirty="0"/>
          </a:p>
          <a:p>
            <a:r>
              <a:rPr lang="fr-CH" sz="1800" dirty="0" err="1" smtClean="0"/>
              <a:t>Enantiomeric</a:t>
            </a:r>
            <a:r>
              <a:rPr lang="fr-CH" sz="1800" dirty="0" smtClean="0"/>
              <a:t> ligand </a:t>
            </a:r>
            <a:r>
              <a:rPr lang="fr-CH" sz="1800" dirty="0" err="1" smtClean="0"/>
              <a:t>produced</a:t>
            </a:r>
            <a:r>
              <a:rPr lang="fr-CH" sz="1800" dirty="0" smtClean="0"/>
              <a:t> the opposite configuration of the </a:t>
            </a:r>
            <a:r>
              <a:rPr lang="fr-CH" sz="1800" dirty="0" err="1" smtClean="0"/>
              <a:t>product</a:t>
            </a:r>
            <a:endParaRPr lang="fr-CH" sz="1800" dirty="0"/>
          </a:p>
          <a:p>
            <a:pPr marL="0" indent="0">
              <a:buNone/>
            </a:pPr>
            <a:endParaRPr lang="fr-CH" sz="1800" dirty="0"/>
          </a:p>
          <a:p>
            <a:r>
              <a:rPr lang="fr-CH" sz="1800" dirty="0" smtClean="0"/>
              <a:t>Broad scope of </a:t>
            </a:r>
            <a:r>
              <a:rPr lang="fr-CH" sz="1800" dirty="0" err="1" smtClean="0"/>
              <a:t>both</a:t>
            </a:r>
            <a:r>
              <a:rPr lang="fr-CH" sz="1800" dirty="0" smtClean="0"/>
              <a:t> </a:t>
            </a:r>
            <a:r>
              <a:rPr lang="fr-CH" sz="1800" dirty="0" err="1" smtClean="0"/>
              <a:t>partners</a:t>
            </a:r>
            <a:r>
              <a:rPr lang="fr-CH" sz="1800" dirty="0" smtClean="0"/>
              <a:t> and </a:t>
            </a:r>
            <a:r>
              <a:rPr lang="fr-CH" sz="1800" dirty="0" err="1" smtClean="0"/>
              <a:t>functional</a:t>
            </a:r>
            <a:r>
              <a:rPr lang="fr-CH" sz="1800" dirty="0" smtClean="0"/>
              <a:t> group </a:t>
            </a:r>
            <a:r>
              <a:rPr lang="fr-CH" sz="1800" dirty="0" err="1" smtClean="0"/>
              <a:t>tolerence</a:t>
            </a:r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103872" y="6305164"/>
            <a:ext cx="85318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L.-Y. Chen, X.-Y. </a:t>
            </a:r>
            <a:r>
              <a:rPr lang="fr-CH" sz="1100" dirty="0" err="1" smtClean="0"/>
              <a:t>Yu</a:t>
            </a:r>
            <a:r>
              <a:rPr lang="fr-CH" sz="1100" dirty="0" smtClean="0"/>
              <a:t>, </a:t>
            </a:r>
            <a:r>
              <a:rPr lang="fr-CH" sz="1100" dirty="0"/>
              <a:t>J.-R. </a:t>
            </a:r>
            <a:r>
              <a:rPr lang="fr-CH" sz="1100" dirty="0" smtClean="0"/>
              <a:t>Chen, B. Feng, H. Zhang, Y.-H. Qi, </a:t>
            </a:r>
            <a:r>
              <a:rPr lang="fr-CH" sz="1100" dirty="0"/>
              <a:t>W.-J. Xiao,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Lett</a:t>
            </a:r>
            <a:r>
              <a:rPr lang="fr-CH" sz="1100" dirty="0" smtClean="0"/>
              <a:t>. </a:t>
            </a:r>
            <a:r>
              <a:rPr lang="fr-CH" sz="1100" b="1" dirty="0" smtClean="0"/>
              <a:t>2015</a:t>
            </a:r>
            <a:r>
              <a:rPr lang="fr-CH" sz="1100" dirty="0" smtClean="0"/>
              <a:t>, </a:t>
            </a:r>
            <a:r>
              <a:rPr lang="fr-CH" sz="1100" i="1" dirty="0" smtClean="0"/>
              <a:t>17</a:t>
            </a:r>
            <a:r>
              <a:rPr lang="fr-CH" sz="1100" dirty="0" smtClean="0"/>
              <a:t>, 1381 – 1384.</a:t>
            </a:r>
            <a:endParaRPr lang="en-US" sz="11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804726"/>
              </p:ext>
            </p:extLst>
          </p:nvPr>
        </p:nvGraphicFramePr>
        <p:xfrm>
          <a:off x="1920921" y="2172131"/>
          <a:ext cx="861218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CS ChemDraw Drawing" r:id="rId7" imgW="8612931" imgH="1438388" progId="ChemDraw.Document.6.0">
                  <p:embed/>
                </p:oleObj>
              </mc:Choice>
              <mc:Fallback>
                <p:oleObj name="CS ChemDraw Drawing" r:id="rId7" imgW="8612931" imgH="14383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0921" y="2172131"/>
                        <a:ext cx="8612187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5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 lnSpcReduction="10000"/>
          </a:bodyPr>
          <a:lstStyle/>
          <a:p>
            <a:r>
              <a:rPr lang="fr-CH" sz="1800" dirty="0" smtClean="0"/>
              <a:t>In 2015/2016, Liao </a:t>
            </a:r>
            <a:r>
              <a:rPr lang="fr-CH" sz="1800" dirty="0" err="1" smtClean="0"/>
              <a:t>reported</a:t>
            </a:r>
            <a:r>
              <a:rPr lang="fr-CH" sz="1800" dirty="0" smtClean="0"/>
              <a:t> </a:t>
            </a:r>
            <a:r>
              <a:rPr lang="fr-CH" sz="1800" dirty="0" err="1" smtClean="0"/>
              <a:t>two</a:t>
            </a:r>
            <a:r>
              <a:rPr lang="fr-CH" sz="1800" dirty="0"/>
              <a:t> </a:t>
            </a:r>
            <a:r>
              <a:rPr lang="fr-CH" sz="1800" dirty="0" smtClean="0"/>
              <a:t>enantioselective </a:t>
            </a:r>
            <a:r>
              <a:rPr lang="fr-CH" sz="1800" dirty="0" err="1" smtClean="0"/>
              <a:t>reactions</a:t>
            </a:r>
            <a:r>
              <a:rPr lang="fr-CH" sz="1800" dirty="0" smtClean="0"/>
              <a:t> </a:t>
            </a:r>
            <a:r>
              <a:rPr lang="fr-CH" sz="1800" dirty="0" err="1" smtClean="0"/>
              <a:t>using</a:t>
            </a:r>
            <a:r>
              <a:rPr lang="fr-CH" sz="1800" dirty="0" smtClean="0"/>
              <a:t> </a:t>
            </a:r>
            <a:r>
              <a:rPr lang="fr-CH" sz="1800" dirty="0" err="1" smtClean="0"/>
              <a:t>his</a:t>
            </a:r>
            <a:r>
              <a:rPr lang="fr-CH" sz="1800" dirty="0" smtClean="0"/>
              <a:t> S/P ligands</a:t>
            </a:r>
          </a:p>
          <a:p>
            <a:pPr lvl="1"/>
            <a:r>
              <a:rPr lang="fr-CH" sz="1400" dirty="0" err="1" smtClean="0"/>
              <a:t>Asymmetric</a:t>
            </a:r>
            <a:r>
              <a:rPr lang="fr-CH" sz="1400" dirty="0" smtClean="0"/>
              <a:t> </a:t>
            </a:r>
            <a:r>
              <a:rPr lang="fr-CH" sz="1400" dirty="0" err="1" smtClean="0"/>
              <a:t>pinacolboryl</a:t>
            </a:r>
            <a:r>
              <a:rPr lang="fr-CH" sz="1400" dirty="0" smtClean="0"/>
              <a:t> addition of </a:t>
            </a:r>
            <a:r>
              <a:rPr lang="fr-CH" sz="1400" i="1" dirty="0" smtClean="0"/>
              <a:t>N</a:t>
            </a:r>
            <a:r>
              <a:rPr lang="fr-CH" sz="1400" dirty="0" smtClean="0"/>
              <a:t>-Boc-imine</a:t>
            </a:r>
          </a:p>
          <a:p>
            <a:endParaRPr lang="fr-CH" sz="1800" dirty="0"/>
          </a:p>
          <a:p>
            <a:endParaRPr lang="fr-CH" sz="1800" dirty="0" smtClean="0"/>
          </a:p>
          <a:p>
            <a:r>
              <a:rPr lang="fr-CH" sz="1800" dirty="0" err="1" smtClean="0"/>
              <a:t>Counteranion</a:t>
            </a:r>
            <a:r>
              <a:rPr lang="fr-CH" sz="1800" dirty="0" smtClean="0"/>
              <a:t> changes </a:t>
            </a:r>
            <a:r>
              <a:rPr lang="fr-CH" sz="1800" dirty="0" err="1" smtClean="0"/>
              <a:t>completely</a:t>
            </a:r>
            <a:r>
              <a:rPr lang="fr-CH" sz="1800" dirty="0" smtClean="0"/>
              <a:t> the face </a:t>
            </a:r>
            <a:r>
              <a:rPr lang="fr-CH" sz="1800" dirty="0" err="1" smtClean="0"/>
              <a:t>selectivity</a:t>
            </a:r>
            <a:endParaRPr lang="fr-CH" sz="1800" dirty="0" smtClean="0"/>
          </a:p>
          <a:p>
            <a:endParaRPr lang="fr-CH" sz="1800" dirty="0"/>
          </a:p>
          <a:p>
            <a:pPr lvl="1"/>
            <a:r>
              <a:rPr lang="fr-CH" sz="1400" dirty="0"/>
              <a:t>Enantioselective </a:t>
            </a:r>
            <a:r>
              <a:rPr lang="fr-CH" sz="1400" dirty="0" err="1"/>
              <a:t>conjugated</a:t>
            </a:r>
            <a:r>
              <a:rPr lang="fr-CH" sz="1400" dirty="0"/>
              <a:t> addition </a:t>
            </a:r>
            <a:r>
              <a:rPr lang="fr-CH" sz="1400" dirty="0" err="1"/>
              <a:t>using</a:t>
            </a:r>
            <a:r>
              <a:rPr lang="fr-CH" sz="1400" dirty="0"/>
              <a:t> </a:t>
            </a:r>
            <a:r>
              <a:rPr lang="fr-CH" sz="1400" dirty="0" err="1"/>
              <a:t>diethylzinc</a:t>
            </a:r>
            <a:r>
              <a:rPr lang="fr-CH" sz="1400" dirty="0"/>
              <a:t> to </a:t>
            </a:r>
            <a:r>
              <a:rPr lang="fr-CH" sz="1400" dirty="0" err="1"/>
              <a:t>acyclic</a:t>
            </a:r>
            <a:r>
              <a:rPr lang="fr-CH" sz="1400" dirty="0"/>
              <a:t> </a:t>
            </a:r>
            <a:r>
              <a:rPr lang="fr-CH" sz="1400" dirty="0" err="1"/>
              <a:t>enones</a:t>
            </a:r>
            <a:endParaRPr lang="fr-CH" sz="1400" dirty="0"/>
          </a:p>
          <a:p>
            <a:endParaRPr lang="fr-CH" sz="1800" dirty="0" smtClean="0"/>
          </a:p>
          <a:p>
            <a:endParaRPr lang="fr-CH" sz="1800" dirty="0" smtClean="0"/>
          </a:p>
          <a:p>
            <a:endParaRPr lang="fr-CH" sz="1800" dirty="0" smtClean="0"/>
          </a:p>
          <a:p>
            <a:r>
              <a:rPr lang="fr-CH" sz="1800" dirty="0" smtClean="0"/>
              <a:t>Limited scope, but excellent </a:t>
            </a:r>
            <a:r>
              <a:rPr lang="fr-CH" sz="1800" dirty="0" err="1" smtClean="0"/>
              <a:t>ee</a:t>
            </a:r>
            <a:r>
              <a:rPr lang="fr-CH" sz="1800" dirty="0" smtClean="0"/>
              <a:t> (up to 99%)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103872" y="6305164"/>
            <a:ext cx="85318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D. Wang, P. Cao, B. Wang, T. Jia, Y. Lou, M. Wang, J. Liao,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Lett</a:t>
            </a:r>
            <a:r>
              <a:rPr lang="fr-CH" sz="1100" dirty="0" smtClean="0"/>
              <a:t>, </a:t>
            </a:r>
            <a:r>
              <a:rPr lang="fr-CH" sz="1100" b="1" dirty="0" smtClean="0"/>
              <a:t>2015</a:t>
            </a:r>
            <a:r>
              <a:rPr lang="fr-CH" sz="1100" dirty="0" smtClean="0"/>
              <a:t>, </a:t>
            </a:r>
            <a:r>
              <a:rPr lang="fr-CH" sz="1100" i="1" dirty="0" smtClean="0"/>
              <a:t>17</a:t>
            </a:r>
            <a:r>
              <a:rPr lang="fr-CH" sz="1100" dirty="0" smtClean="0"/>
              <a:t>, 2420 – 2423.</a:t>
            </a:r>
          </a:p>
          <a:p>
            <a:r>
              <a:rPr lang="fr-CH" sz="1100" dirty="0" smtClean="0"/>
              <a:t>T. Yang, Y. Zhang, P. Cao, M. Wang, L. Li, D. Li, J. Liao, </a:t>
            </a:r>
            <a:r>
              <a:rPr lang="fr-CH" sz="1100" i="1" dirty="0" err="1" smtClean="0"/>
              <a:t>Tetrahedron</a:t>
            </a:r>
            <a:r>
              <a:rPr lang="fr-CH" sz="1100" dirty="0" smtClean="0"/>
              <a:t>, </a:t>
            </a:r>
            <a:r>
              <a:rPr lang="fr-CH" sz="1100" b="1" dirty="0" smtClean="0"/>
              <a:t>2016</a:t>
            </a:r>
            <a:r>
              <a:rPr lang="fr-CH" sz="1100" dirty="0" smtClean="0"/>
              <a:t>, </a:t>
            </a:r>
            <a:r>
              <a:rPr lang="fr-CH" sz="1100" i="1" dirty="0" smtClean="0"/>
              <a:t>72</a:t>
            </a:r>
            <a:r>
              <a:rPr lang="fr-CH" sz="1100" dirty="0" smtClean="0"/>
              <a:t>, 2707 – 2711.</a:t>
            </a:r>
            <a:endParaRPr lang="en-US" sz="11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627710"/>
              </p:ext>
            </p:extLst>
          </p:nvPr>
        </p:nvGraphicFramePr>
        <p:xfrm>
          <a:off x="2185508" y="2126995"/>
          <a:ext cx="781843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CS ChemDraw Drawing" r:id="rId7" imgW="7819016" imgH="1020814" progId="ChemDraw.Document.6.0">
                  <p:embed/>
                </p:oleObj>
              </mc:Choice>
              <mc:Fallback>
                <p:oleObj name="CS ChemDraw Drawing" r:id="rId7" imgW="7819016" imgH="10208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5508" y="2126995"/>
                        <a:ext cx="7818437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55916"/>
              </p:ext>
            </p:extLst>
          </p:nvPr>
        </p:nvGraphicFramePr>
        <p:xfrm>
          <a:off x="2995926" y="4493226"/>
          <a:ext cx="61976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CS ChemDraw Drawing" r:id="rId9" imgW="6197839" imgH="949128" progId="ChemDraw.Document.6.0">
                  <p:embed/>
                </p:oleObj>
              </mc:Choice>
              <mc:Fallback>
                <p:oleObj name="CS ChemDraw Drawing" r:id="rId9" imgW="6197839" imgH="949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5926" y="4493226"/>
                        <a:ext cx="619760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4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S/S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 lnSpcReduction="10000"/>
          </a:bodyPr>
          <a:lstStyle/>
          <a:p>
            <a:r>
              <a:rPr lang="fr-CH" sz="1800" dirty="0" smtClean="0"/>
              <a:t>In 1995, </a:t>
            </a:r>
            <a:r>
              <a:rPr lang="fr-CH" sz="1800" dirty="0" err="1" smtClean="0"/>
              <a:t>Shibasaki</a:t>
            </a:r>
            <a:r>
              <a:rPr lang="fr-CH" sz="1800" dirty="0" smtClean="0"/>
              <a:t> </a:t>
            </a:r>
            <a:r>
              <a:rPr lang="fr-CH" sz="1800" dirty="0" err="1" smtClean="0"/>
              <a:t>was</a:t>
            </a:r>
            <a:r>
              <a:rPr lang="fr-CH" sz="1800" dirty="0" smtClean="0"/>
              <a:t> the first to report a S/S chiral 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 ligand </a:t>
            </a:r>
            <a:r>
              <a:rPr lang="fr-CH" sz="1800" dirty="0" err="1" smtClean="0"/>
              <a:t>only</a:t>
            </a:r>
            <a:r>
              <a:rPr lang="fr-CH" sz="1800" dirty="0" smtClean="0"/>
              <a:t> at the </a:t>
            </a:r>
            <a:r>
              <a:rPr lang="fr-CH" sz="1800" dirty="0" err="1" smtClean="0"/>
              <a:t>sulfur</a:t>
            </a:r>
            <a:r>
              <a:rPr lang="fr-CH" sz="1800" dirty="0" smtClean="0"/>
              <a:t> </a:t>
            </a:r>
            <a:r>
              <a:rPr lang="fr-CH" sz="1800" dirty="0" err="1" smtClean="0"/>
              <a:t>atom</a:t>
            </a:r>
            <a:endParaRPr lang="fr-CH" sz="14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r>
              <a:rPr lang="fr-CH" sz="1800" dirty="0" err="1" smtClean="0"/>
              <a:t>Sulfoxide-sulfide</a:t>
            </a:r>
            <a:r>
              <a:rPr lang="fr-CH" sz="1800" dirty="0" smtClean="0"/>
              <a:t> ligand </a:t>
            </a:r>
            <a:r>
              <a:rPr lang="fr-CH" sz="1800" dirty="0" err="1" smtClean="0"/>
              <a:t>is</a:t>
            </a:r>
            <a:r>
              <a:rPr lang="fr-CH" sz="1800" dirty="0" smtClean="0"/>
              <a:t> more </a:t>
            </a:r>
            <a:r>
              <a:rPr lang="fr-CH" sz="1800" dirty="0" err="1" smtClean="0"/>
              <a:t>reactive</a:t>
            </a:r>
            <a:r>
              <a:rPr lang="fr-CH" sz="1800" dirty="0" smtClean="0"/>
              <a:t> but </a:t>
            </a:r>
            <a:r>
              <a:rPr lang="fr-CH" sz="1800" dirty="0" err="1" smtClean="0"/>
              <a:t>less</a:t>
            </a:r>
            <a:r>
              <a:rPr lang="fr-CH" sz="1800" dirty="0" smtClean="0"/>
              <a:t> </a:t>
            </a:r>
            <a:r>
              <a:rPr lang="fr-CH" sz="1800" dirty="0" err="1" smtClean="0"/>
              <a:t>selective</a:t>
            </a:r>
            <a:endParaRPr lang="fr-CH" sz="1800" dirty="0" smtClean="0"/>
          </a:p>
          <a:p>
            <a:r>
              <a:rPr lang="fr-CH" sz="1800" dirty="0" smtClean="0"/>
              <a:t>In 2011, Liao </a:t>
            </a:r>
            <a:r>
              <a:rPr lang="fr-CH" sz="1800" dirty="0" err="1" smtClean="0"/>
              <a:t>reported</a:t>
            </a:r>
            <a:r>
              <a:rPr lang="fr-CH" sz="1800" dirty="0" smtClean="0"/>
              <a:t> the use of L34 as a </a:t>
            </a:r>
            <a:r>
              <a:rPr lang="fr-CH" sz="1800" dirty="0" err="1" smtClean="0"/>
              <a:t>powerful</a:t>
            </a:r>
            <a:r>
              <a:rPr lang="fr-CH" sz="1800" dirty="0" smtClean="0"/>
              <a:t> ligand for </a:t>
            </a:r>
            <a:r>
              <a:rPr lang="fr-CH" sz="1800" dirty="0" err="1" smtClean="0"/>
              <a:t>this</a:t>
            </a:r>
            <a:r>
              <a:rPr lang="fr-CH" sz="1800" dirty="0" smtClean="0"/>
              <a:t> transformation</a:t>
            </a:r>
          </a:p>
          <a:p>
            <a:r>
              <a:rPr lang="fr-CH" sz="1800" dirty="0" err="1" smtClean="0"/>
              <a:t>Both</a:t>
            </a:r>
            <a:r>
              <a:rPr lang="fr-CH" sz="1800" dirty="0" smtClean="0"/>
              <a:t> </a:t>
            </a:r>
            <a:r>
              <a:rPr lang="fr-CH" sz="1800" dirty="0" err="1" smtClean="0"/>
              <a:t>epimers</a:t>
            </a:r>
            <a:r>
              <a:rPr lang="fr-CH" sz="1800" dirty="0" smtClean="0"/>
              <a:t> on the 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 </a:t>
            </a:r>
            <a:r>
              <a:rPr lang="fr-CH" sz="1800" dirty="0" err="1" smtClean="0"/>
              <a:t>give</a:t>
            </a:r>
            <a:r>
              <a:rPr lang="fr-CH" sz="1800" dirty="0" smtClean="0"/>
              <a:t> the </a:t>
            </a:r>
            <a:r>
              <a:rPr lang="fr-CH" sz="1800" dirty="0" err="1" smtClean="0"/>
              <a:t>same</a:t>
            </a:r>
            <a:r>
              <a:rPr lang="fr-CH" sz="1800" dirty="0" smtClean="0"/>
              <a:t> </a:t>
            </a:r>
            <a:r>
              <a:rPr lang="fr-CH" sz="1800" dirty="0" err="1" smtClean="0"/>
              <a:t>product</a:t>
            </a:r>
            <a:r>
              <a:rPr lang="fr-CH" sz="1800" dirty="0" smtClean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no </a:t>
            </a:r>
            <a:r>
              <a:rPr lang="fr-CH" sz="1800" dirty="0" err="1" smtClean="0">
                <a:sym typeface="Wingdings" panose="05000000000000000000" pitchFamily="2" charset="2"/>
              </a:rPr>
              <a:t>explanation</a:t>
            </a:r>
            <a:endParaRPr lang="fr-CH" sz="1800" dirty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4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19314"/>
              </p:ext>
            </p:extLst>
          </p:nvPr>
        </p:nvGraphicFramePr>
        <p:xfrm>
          <a:off x="4178614" y="2113356"/>
          <a:ext cx="38322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5" name="CS ChemDraw Drawing" r:id="rId7" imgW="3832591" imgH="788909" progId="ChemDraw.Document.6.0">
                  <p:embed/>
                </p:oleObj>
              </mc:Choice>
              <mc:Fallback>
                <p:oleObj name="CS ChemDraw Drawing" r:id="rId7" imgW="3832591" imgH="7889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614" y="2113356"/>
                        <a:ext cx="3832225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572639"/>
              </p:ext>
            </p:extLst>
          </p:nvPr>
        </p:nvGraphicFramePr>
        <p:xfrm>
          <a:off x="4456426" y="3087283"/>
          <a:ext cx="32766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6" name="CS ChemDraw Drawing" r:id="rId9" imgW="3276062" imgH="1443047" progId="ChemDraw.Document.6.0">
                  <p:embed/>
                </p:oleObj>
              </mc:Choice>
              <mc:Fallback>
                <p:oleObj name="CS ChemDraw Drawing" r:id="rId9" imgW="3276062" imgH="14430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6426" y="3087283"/>
                        <a:ext cx="3276600" cy="144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03872" y="6305164"/>
            <a:ext cx="6581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R. </a:t>
            </a:r>
            <a:r>
              <a:rPr lang="fr-CH" sz="1100" dirty="0" err="1"/>
              <a:t>Tokunoh</a:t>
            </a:r>
            <a:r>
              <a:rPr lang="fr-CH" sz="1100" dirty="0"/>
              <a:t>, M. </a:t>
            </a:r>
            <a:r>
              <a:rPr lang="fr-CH" sz="1100" dirty="0" err="1"/>
              <a:t>Sodeoka</a:t>
            </a:r>
            <a:r>
              <a:rPr lang="fr-CH" sz="1100" dirty="0"/>
              <a:t>, K. </a:t>
            </a:r>
            <a:r>
              <a:rPr lang="fr-CH" sz="1100" dirty="0" err="1"/>
              <a:t>Aoe</a:t>
            </a:r>
            <a:r>
              <a:rPr lang="fr-CH" sz="1100" dirty="0"/>
              <a:t>, M. </a:t>
            </a:r>
            <a:r>
              <a:rPr lang="fr-CH" sz="1100" dirty="0" err="1"/>
              <a:t>Shibasaki</a:t>
            </a:r>
            <a:r>
              <a:rPr lang="fr-CH" sz="1100" dirty="0"/>
              <a:t>, </a:t>
            </a:r>
            <a:r>
              <a:rPr lang="fr-CH" sz="1100" i="1" dirty="0" err="1" smtClean="0"/>
              <a:t>Tetrahedron</a:t>
            </a:r>
            <a:r>
              <a:rPr lang="fr-CH" sz="1100" i="1" dirty="0"/>
              <a:t> </a:t>
            </a:r>
            <a:r>
              <a:rPr lang="nn-NO" sz="1100" i="1" dirty="0" smtClean="0"/>
              <a:t>Lett</a:t>
            </a:r>
            <a:r>
              <a:rPr lang="nn-NO" sz="1100" dirty="0"/>
              <a:t>. </a:t>
            </a:r>
            <a:r>
              <a:rPr lang="nn-NO" sz="1100" b="1" dirty="0"/>
              <a:t>1995</a:t>
            </a:r>
            <a:r>
              <a:rPr lang="nn-NO" sz="1100" dirty="0"/>
              <a:t>, </a:t>
            </a:r>
            <a:r>
              <a:rPr lang="nn-NO" sz="1100" i="1" dirty="0"/>
              <a:t>36</a:t>
            </a:r>
            <a:r>
              <a:rPr lang="nn-NO" sz="1100" dirty="0"/>
              <a:t>, 8035 – 8038</a:t>
            </a:r>
            <a:r>
              <a:rPr lang="nn-NO" sz="1100" dirty="0" smtClean="0"/>
              <a:t>.</a:t>
            </a:r>
          </a:p>
          <a:p>
            <a:r>
              <a:rPr lang="fr-CH" sz="1100" dirty="0"/>
              <a:t>J. Liu, G. Chen, X. Jing, J. Liao, </a:t>
            </a:r>
            <a:r>
              <a:rPr lang="fr-CH" sz="1100" i="1" dirty="0" err="1"/>
              <a:t>Tetrahedron</a:t>
            </a:r>
            <a:r>
              <a:rPr lang="fr-CH" sz="1100" i="1" dirty="0"/>
              <a:t>: </a:t>
            </a:r>
            <a:r>
              <a:rPr lang="fr-CH" sz="1100" i="1" dirty="0" err="1"/>
              <a:t>Asymmetry</a:t>
            </a:r>
            <a:r>
              <a:rPr lang="fr-CH" sz="1100" i="1" dirty="0"/>
              <a:t> </a:t>
            </a:r>
            <a:r>
              <a:rPr lang="fr-CH" sz="1100" b="1" dirty="0" smtClean="0"/>
              <a:t>2011</a:t>
            </a:r>
            <a:r>
              <a:rPr lang="fr-CH" sz="1100" dirty="0" smtClean="0"/>
              <a:t>, </a:t>
            </a:r>
            <a:r>
              <a:rPr lang="fr-CH" sz="1100" i="1" dirty="0" smtClean="0"/>
              <a:t>22</a:t>
            </a:r>
            <a:r>
              <a:rPr lang="fr-CH" sz="1100" dirty="0"/>
              <a:t>, 575 – 579.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812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S/S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smtClean="0"/>
              <a:t>Major </a:t>
            </a:r>
            <a:r>
              <a:rPr lang="fr-CH" sz="1800" dirty="0" err="1" smtClean="0"/>
              <a:t>breakthrough</a:t>
            </a:r>
            <a:r>
              <a:rPr lang="fr-CH" sz="1800" dirty="0" smtClean="0"/>
              <a:t> </a:t>
            </a:r>
            <a:r>
              <a:rPr lang="fr-CH" sz="1800" dirty="0" err="1" smtClean="0"/>
              <a:t>was</a:t>
            </a:r>
            <a:r>
              <a:rPr lang="fr-CH" sz="1800" dirty="0" smtClean="0"/>
              <a:t> made by </a:t>
            </a:r>
            <a:r>
              <a:rPr lang="fr-CH" sz="1800" dirty="0" err="1" smtClean="0"/>
              <a:t>Dorta</a:t>
            </a:r>
            <a:r>
              <a:rPr lang="fr-CH" sz="1800" dirty="0" smtClean="0"/>
              <a:t> in 2008 for the </a:t>
            </a:r>
            <a:r>
              <a:rPr lang="fr-CH" sz="1800" dirty="0" err="1" smtClean="0"/>
              <a:t>Hayashi</a:t>
            </a:r>
            <a:r>
              <a:rPr lang="fr-CH" sz="1800" dirty="0" smtClean="0"/>
              <a:t> </a:t>
            </a:r>
            <a:r>
              <a:rPr lang="fr-CH" sz="1800" dirty="0" err="1" smtClean="0"/>
              <a:t>reaction</a:t>
            </a:r>
            <a:endParaRPr lang="fr-CH" sz="1800" dirty="0" smtClean="0"/>
          </a:p>
          <a:p>
            <a:pPr lvl="1"/>
            <a:r>
              <a:rPr lang="fr-CH" sz="1400" dirty="0" smtClean="0"/>
              <a:t>First </a:t>
            </a:r>
            <a:r>
              <a:rPr lang="fr-CH" sz="1400" dirty="0" err="1" smtClean="0"/>
              <a:t>example</a:t>
            </a:r>
            <a:r>
              <a:rPr lang="fr-CH" sz="1400" dirty="0" smtClean="0"/>
              <a:t> of </a:t>
            </a:r>
            <a:r>
              <a:rPr lang="fr-CH" sz="1400" dirty="0" err="1" smtClean="0"/>
              <a:t>exceptional</a:t>
            </a:r>
            <a:r>
              <a:rPr lang="fr-CH" sz="1400" dirty="0" smtClean="0"/>
              <a:t> </a:t>
            </a:r>
            <a:r>
              <a:rPr lang="fr-CH" sz="1400" dirty="0" err="1" smtClean="0"/>
              <a:t>reactivity</a:t>
            </a:r>
            <a:r>
              <a:rPr lang="fr-CH" sz="1400" dirty="0" smtClean="0"/>
              <a:t> and </a:t>
            </a:r>
            <a:r>
              <a:rPr lang="fr-CH" sz="1400" dirty="0" err="1" smtClean="0"/>
              <a:t>enantioselectivity</a:t>
            </a:r>
            <a:r>
              <a:rPr lang="fr-CH" sz="1400" dirty="0" smtClean="0"/>
              <a:t> </a:t>
            </a:r>
            <a:r>
              <a:rPr lang="fr-CH" sz="1400" dirty="0" err="1" smtClean="0"/>
              <a:t>using</a:t>
            </a:r>
            <a:r>
              <a:rPr lang="fr-CH" sz="1400" dirty="0" smtClean="0"/>
              <a:t> chiral </a:t>
            </a:r>
            <a:r>
              <a:rPr lang="fr-CH" sz="1400" dirty="0" err="1" smtClean="0"/>
              <a:t>sulfoxides</a:t>
            </a:r>
            <a:r>
              <a:rPr lang="fr-CH" sz="1400" dirty="0" smtClean="0"/>
              <a:t> as ligand</a:t>
            </a:r>
            <a:endParaRPr lang="fr-CH" sz="1400" dirty="0"/>
          </a:p>
          <a:p>
            <a:endParaRPr lang="fr-CH" sz="1800" dirty="0"/>
          </a:p>
          <a:p>
            <a:endParaRPr lang="fr-CH" sz="1800" dirty="0" smtClean="0"/>
          </a:p>
          <a:p>
            <a:r>
              <a:rPr lang="fr-CH" sz="1800" dirty="0" err="1" smtClean="0"/>
              <a:t>Reaction</a:t>
            </a:r>
            <a:r>
              <a:rPr lang="fr-CH" sz="1800" dirty="0" smtClean="0"/>
              <a:t> </a:t>
            </a:r>
            <a:r>
              <a:rPr lang="fr-CH" sz="1800" dirty="0" err="1" smtClean="0"/>
              <a:t>tolerates</a:t>
            </a:r>
            <a:r>
              <a:rPr lang="fr-CH" sz="1800" dirty="0" smtClean="0"/>
              <a:t> </a:t>
            </a:r>
            <a:r>
              <a:rPr lang="fr-CH" sz="1800" dirty="0" err="1" smtClean="0"/>
              <a:t>variety</a:t>
            </a:r>
            <a:r>
              <a:rPr lang="fr-CH" sz="1800" dirty="0" smtClean="0"/>
              <a:t> of </a:t>
            </a:r>
            <a:r>
              <a:rPr lang="fr-CH" sz="1800" dirty="0" err="1" smtClean="0"/>
              <a:t>nucleophiles</a:t>
            </a:r>
            <a:r>
              <a:rPr lang="fr-CH" sz="1800" dirty="0" smtClean="0"/>
              <a:t>, but the </a:t>
            </a:r>
            <a:r>
              <a:rPr lang="fr-CH" sz="1800" dirty="0" err="1" smtClean="0"/>
              <a:t>enones</a:t>
            </a:r>
            <a:r>
              <a:rPr lang="fr-CH" sz="1800" dirty="0" smtClean="0"/>
              <a:t> </a:t>
            </a:r>
            <a:r>
              <a:rPr lang="fr-CH" sz="1800" dirty="0" err="1" smtClean="0"/>
              <a:t>were</a:t>
            </a:r>
            <a:r>
              <a:rPr lang="fr-CH" sz="1800" dirty="0" smtClean="0"/>
              <a:t> </a:t>
            </a:r>
            <a:r>
              <a:rPr lang="fr-CH" sz="1800" dirty="0" err="1" smtClean="0"/>
              <a:t>limited</a:t>
            </a:r>
            <a:endParaRPr lang="fr-CH" sz="1800" dirty="0"/>
          </a:p>
          <a:p>
            <a:endParaRPr lang="fr-CH" sz="600" dirty="0" smtClean="0"/>
          </a:p>
          <a:p>
            <a:r>
              <a:rPr lang="fr-CH" sz="1800" dirty="0" smtClean="0"/>
              <a:t>2010, new </a:t>
            </a:r>
            <a:r>
              <a:rPr lang="fr-CH" sz="1800" dirty="0" err="1" smtClean="0"/>
              <a:t>discovery</a:t>
            </a:r>
            <a:r>
              <a:rPr lang="fr-CH" sz="1800" dirty="0" smtClean="0"/>
              <a:t> of a more </a:t>
            </a:r>
            <a:r>
              <a:rPr lang="fr-CH" sz="1800" dirty="0" err="1" smtClean="0"/>
              <a:t>reactive</a:t>
            </a:r>
            <a:r>
              <a:rPr lang="fr-CH" sz="1800" dirty="0" smtClean="0"/>
              <a:t> ligand (L36), more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CH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donating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(S)-</a:t>
            </a:r>
            <a:r>
              <a:rPr lang="fr-CH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biphemp</a:t>
            </a:r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9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2508"/>
              </p:ext>
            </p:extLst>
          </p:nvPr>
        </p:nvGraphicFramePr>
        <p:xfrm>
          <a:off x="4711700" y="2262188"/>
          <a:ext cx="27654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0" name="CS ChemDraw Drawing" r:id="rId7" imgW="2765791" imgH="1048055" progId="ChemDraw.Document.6.0">
                  <p:embed/>
                </p:oleObj>
              </mc:Choice>
              <mc:Fallback>
                <p:oleObj name="CS ChemDraw Drawing" r:id="rId7" imgW="2765791" imgH="10480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1700" y="2262188"/>
                        <a:ext cx="276542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71666"/>
              </p:ext>
            </p:extLst>
          </p:nvPr>
        </p:nvGraphicFramePr>
        <p:xfrm>
          <a:off x="9126538" y="2297113"/>
          <a:ext cx="18113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1" name="CS ChemDraw Drawing" r:id="rId9" imgW="1811588" imgH="976727" progId="ChemDraw.Document.6.0">
                  <p:embed/>
                </p:oleObj>
              </mc:Choice>
              <mc:Fallback>
                <p:oleObj name="CS ChemDraw Drawing" r:id="rId9" imgW="1811588" imgH="9767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26538" y="2297113"/>
                        <a:ext cx="1811337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30364"/>
              </p:ext>
            </p:extLst>
          </p:nvPr>
        </p:nvGraphicFramePr>
        <p:xfrm>
          <a:off x="8436860" y="4514929"/>
          <a:ext cx="2697163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2" name="CS ChemDraw Drawing" r:id="rId11" imgW="2696942" imgH="1588929" progId="ChemDraw.Document.6.0">
                  <p:embed/>
                </p:oleObj>
              </mc:Choice>
              <mc:Fallback>
                <p:oleObj name="CS ChemDraw Drawing" r:id="rId11" imgW="2696942" imgH="15889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36860" y="4514929"/>
                        <a:ext cx="2697163" cy="158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50117"/>
              </p:ext>
            </p:extLst>
          </p:nvPr>
        </p:nvGraphicFramePr>
        <p:xfrm>
          <a:off x="4719638" y="4797425"/>
          <a:ext cx="27559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3" name="CS ChemDraw Drawing" r:id="rId13" imgW="2756468" imgH="755575" progId="ChemDraw.Document.6.0">
                  <p:embed/>
                </p:oleObj>
              </mc:Choice>
              <mc:Fallback>
                <p:oleObj name="CS ChemDraw Drawing" r:id="rId13" imgW="2756468" imgH="7555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9638" y="4797425"/>
                        <a:ext cx="2755900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103871" y="6305164"/>
            <a:ext cx="96332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R. </a:t>
            </a:r>
            <a:r>
              <a:rPr lang="fr-CH" sz="1100" dirty="0" err="1"/>
              <a:t>Mariz</a:t>
            </a:r>
            <a:r>
              <a:rPr lang="fr-CH" sz="1100" dirty="0"/>
              <a:t>, X. </a:t>
            </a:r>
            <a:r>
              <a:rPr lang="fr-CH" sz="1100" dirty="0" err="1"/>
              <a:t>Luan</a:t>
            </a:r>
            <a:r>
              <a:rPr lang="fr-CH" sz="1100" dirty="0"/>
              <a:t>, M. Gatti, A. Linden, R. </a:t>
            </a:r>
            <a:r>
              <a:rPr lang="fr-CH" sz="1100" dirty="0" err="1"/>
              <a:t>Dorta</a:t>
            </a:r>
            <a:r>
              <a:rPr lang="fr-CH" sz="1100" dirty="0"/>
              <a:t>, </a:t>
            </a:r>
            <a:r>
              <a:rPr lang="fr-CH" sz="1100" i="1" dirty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</a:t>
            </a:r>
            <a:r>
              <a:rPr lang="pl-PL" sz="1100" i="1" dirty="0" smtClean="0"/>
              <a:t>Soc</a:t>
            </a:r>
            <a:r>
              <a:rPr lang="pl-PL" sz="1100" dirty="0"/>
              <a:t>. </a:t>
            </a:r>
            <a:r>
              <a:rPr lang="pl-PL" sz="1100" b="1" dirty="0"/>
              <a:t>2008</a:t>
            </a:r>
            <a:r>
              <a:rPr lang="pl-PL" sz="1100" dirty="0"/>
              <a:t>, </a:t>
            </a:r>
            <a:r>
              <a:rPr lang="pl-PL" sz="1100" i="1" dirty="0"/>
              <a:t>130</a:t>
            </a:r>
            <a:r>
              <a:rPr lang="pl-PL" sz="1100" dirty="0"/>
              <a:t>, 2172 – 2173</a:t>
            </a:r>
            <a:r>
              <a:rPr lang="pl-PL" sz="1100" dirty="0" smtClean="0"/>
              <a:t>.</a:t>
            </a:r>
            <a:endParaRPr lang="fr-CH" sz="1100" dirty="0" smtClean="0"/>
          </a:p>
          <a:p>
            <a:r>
              <a:rPr lang="fr-CH" sz="1100" dirty="0"/>
              <a:t>R. </a:t>
            </a:r>
            <a:r>
              <a:rPr lang="fr-CH" sz="1100" dirty="0" err="1"/>
              <a:t>Mariz</a:t>
            </a:r>
            <a:r>
              <a:rPr lang="fr-CH" sz="1100" dirty="0"/>
              <a:t>, A. </a:t>
            </a:r>
            <a:r>
              <a:rPr lang="fr-CH" sz="1100" dirty="0" err="1"/>
              <a:t>Poater</a:t>
            </a:r>
            <a:r>
              <a:rPr lang="fr-CH" sz="1100" dirty="0"/>
              <a:t>, M. Gatti, E. </a:t>
            </a:r>
            <a:r>
              <a:rPr lang="fr-CH" sz="1100" dirty="0" err="1"/>
              <a:t>Drinkel</a:t>
            </a:r>
            <a:r>
              <a:rPr lang="fr-CH" sz="1100" dirty="0"/>
              <a:t>, J. </a:t>
            </a:r>
            <a:r>
              <a:rPr lang="fr-CH" sz="1100" dirty="0" smtClean="0"/>
              <a:t>J. </a:t>
            </a:r>
            <a:r>
              <a:rPr lang="it-IT" sz="1100" dirty="0" smtClean="0"/>
              <a:t>Brgi</a:t>
            </a:r>
            <a:r>
              <a:rPr lang="it-IT" sz="1100" dirty="0"/>
              <a:t>, X. Luan, S. Blumentritt, A. Linden, L. Cavallo, R. </a:t>
            </a:r>
            <a:r>
              <a:rPr lang="it-IT" sz="1100" dirty="0" smtClean="0"/>
              <a:t>Dorta, </a:t>
            </a:r>
            <a:r>
              <a:rPr lang="fr-CH" sz="1100" i="1" dirty="0" err="1" smtClean="0"/>
              <a:t>Chem</a:t>
            </a:r>
            <a:r>
              <a:rPr lang="fr-CH" sz="1100" i="1" dirty="0"/>
              <a:t>. </a:t>
            </a:r>
            <a:r>
              <a:rPr lang="fr-CH" sz="1100" i="1" dirty="0" err="1"/>
              <a:t>Eur</a:t>
            </a:r>
            <a:r>
              <a:rPr lang="fr-CH" sz="1100" i="1" dirty="0"/>
              <a:t>. J</a:t>
            </a:r>
            <a:r>
              <a:rPr lang="fr-CH" sz="1100" dirty="0"/>
              <a:t>. </a:t>
            </a:r>
            <a:r>
              <a:rPr lang="fr-CH" sz="1100" b="1" dirty="0"/>
              <a:t>2010</a:t>
            </a:r>
            <a:r>
              <a:rPr lang="fr-CH" sz="1100" dirty="0"/>
              <a:t>, </a:t>
            </a:r>
            <a:r>
              <a:rPr lang="fr-CH" sz="1100" i="1" dirty="0"/>
              <a:t>16</a:t>
            </a:r>
            <a:r>
              <a:rPr lang="fr-CH" sz="1100" dirty="0"/>
              <a:t>, 14335 – 14347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770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S/S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smtClean="0"/>
              <a:t>Great </a:t>
            </a:r>
            <a:r>
              <a:rPr lang="fr-CH" sz="1800" dirty="0" err="1" smtClean="0"/>
              <a:t>discovery</a:t>
            </a:r>
            <a:r>
              <a:rPr lang="fr-CH" sz="1800" dirty="0" smtClean="0"/>
              <a:t> by Liao in 2010 </a:t>
            </a:r>
            <a:r>
              <a:rPr lang="fr-CH" sz="1800" dirty="0" err="1" smtClean="0"/>
              <a:t>regarding</a:t>
            </a:r>
            <a:r>
              <a:rPr lang="fr-CH" sz="1800" dirty="0" smtClean="0"/>
              <a:t> the </a:t>
            </a:r>
            <a:r>
              <a:rPr lang="fr-CH" sz="1800" dirty="0" err="1" smtClean="0"/>
              <a:t>understanding</a:t>
            </a:r>
            <a:r>
              <a:rPr lang="fr-CH" sz="1800" dirty="0" smtClean="0"/>
              <a:t> of </a:t>
            </a:r>
            <a:r>
              <a:rPr lang="fr-CH" sz="1800" dirty="0" err="1" smtClean="0"/>
              <a:t>sulfoxides</a:t>
            </a:r>
            <a:r>
              <a:rPr lang="fr-CH" sz="1800" dirty="0" smtClean="0"/>
              <a:t>’ </a:t>
            </a:r>
            <a:r>
              <a:rPr lang="fr-CH" sz="1800" dirty="0" err="1" smtClean="0"/>
              <a:t>chirality</a:t>
            </a:r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r>
              <a:rPr lang="fr-CH" sz="1800" dirty="0" err="1" smtClean="0"/>
              <a:t>Tolerant</a:t>
            </a:r>
            <a:r>
              <a:rPr lang="fr-CH" sz="1800" dirty="0" smtClean="0"/>
              <a:t> to a </a:t>
            </a:r>
            <a:r>
              <a:rPr lang="fr-CH" sz="1800" dirty="0" err="1" smtClean="0"/>
              <a:t>broad</a:t>
            </a:r>
            <a:r>
              <a:rPr lang="fr-CH" sz="1800" dirty="0" smtClean="0"/>
              <a:t> scope of </a:t>
            </a:r>
            <a:r>
              <a:rPr lang="fr-CH" sz="1800" dirty="0" err="1" smtClean="0"/>
              <a:t>nucleophiles</a:t>
            </a:r>
            <a:r>
              <a:rPr lang="fr-CH" sz="1800" dirty="0" smtClean="0"/>
              <a:t> and (</a:t>
            </a:r>
            <a:r>
              <a:rPr lang="fr-CH" sz="1800" dirty="0" err="1" smtClean="0"/>
              <a:t>acyclic</a:t>
            </a:r>
            <a:r>
              <a:rPr lang="fr-CH" sz="1800" dirty="0" smtClean="0"/>
              <a:t>) </a:t>
            </a:r>
            <a:r>
              <a:rPr lang="fr-CH" sz="1800" dirty="0" err="1" smtClean="0"/>
              <a:t>acceptors</a:t>
            </a:r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 smtClean="0"/>
          </a:p>
          <a:p>
            <a:r>
              <a:rPr lang="fr-CH" sz="1800" dirty="0" err="1" smtClean="0"/>
              <a:t>Same</a:t>
            </a:r>
            <a:r>
              <a:rPr lang="fr-CH" sz="1800" dirty="0" smtClean="0"/>
              <a:t> </a:t>
            </a:r>
            <a:r>
              <a:rPr lang="fr-CH" sz="1800" dirty="0" err="1" smtClean="0"/>
              <a:t>chirality</a:t>
            </a:r>
            <a:r>
              <a:rPr lang="fr-CH" sz="1800" dirty="0" smtClean="0"/>
              <a:t> at the </a:t>
            </a:r>
            <a:r>
              <a:rPr lang="fr-CH" sz="1800" dirty="0" err="1" smtClean="0"/>
              <a:t>sulfoxides</a:t>
            </a:r>
            <a:r>
              <a:rPr lang="fr-CH" sz="1800" dirty="0" smtClean="0"/>
              <a:t> </a:t>
            </a:r>
            <a:r>
              <a:rPr lang="fr-CH" sz="1800" dirty="0" err="1" smtClean="0"/>
              <a:t>gives</a:t>
            </a:r>
            <a:r>
              <a:rPr lang="fr-CH" sz="1800" dirty="0" smtClean="0"/>
              <a:t> </a:t>
            </a:r>
            <a:r>
              <a:rPr lang="fr-CH" sz="1800" dirty="0" err="1" smtClean="0"/>
              <a:t>different</a:t>
            </a:r>
            <a:r>
              <a:rPr lang="fr-CH" sz="1800" dirty="0" smtClean="0"/>
              <a:t> </a:t>
            </a:r>
            <a:r>
              <a:rPr lang="fr-CH" sz="1800" dirty="0" err="1" smtClean="0"/>
              <a:t>enantiomer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>
                <a:sym typeface="Wingdings" panose="05000000000000000000" pitchFamily="2" charset="2"/>
              </a:rPr>
              <a:t> axial </a:t>
            </a:r>
            <a:r>
              <a:rPr lang="fr-CH" sz="1800" dirty="0" err="1" smtClean="0">
                <a:sym typeface="Wingdings" panose="05000000000000000000" pitchFamily="2" charset="2"/>
              </a:rPr>
              <a:t>chirality</a:t>
            </a:r>
            <a:r>
              <a:rPr lang="fr-CH" sz="1800" dirty="0" smtClean="0">
                <a:sym typeface="Wingdings" panose="05000000000000000000" pitchFamily="2" charset="2"/>
              </a:rPr>
              <a:t> of the linker </a:t>
            </a:r>
            <a:r>
              <a:rPr lang="fr-CH" sz="1800" dirty="0" err="1" smtClean="0">
                <a:sym typeface="Wingdings" panose="05000000000000000000" pitchFamily="2" charset="2"/>
              </a:rPr>
              <a:t>is</a:t>
            </a:r>
            <a:r>
              <a:rPr lang="fr-CH" sz="1800" dirty="0" smtClean="0">
                <a:sym typeface="Wingdings" panose="05000000000000000000" pitchFamily="2" charset="2"/>
              </a:rPr>
              <a:t> dominant over the chiral </a:t>
            </a:r>
            <a:r>
              <a:rPr lang="fr-CH" sz="1800" dirty="0" err="1" smtClean="0">
                <a:sym typeface="Wingdings" panose="05000000000000000000" pitchFamily="2" charset="2"/>
              </a:rPr>
              <a:t>sulfoxides</a:t>
            </a:r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9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03895"/>
              </p:ext>
            </p:extLst>
          </p:nvPr>
        </p:nvGraphicFramePr>
        <p:xfrm>
          <a:off x="4586288" y="2266950"/>
          <a:ext cx="30178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0" name="CS ChemDraw Drawing" r:id="rId7" imgW="3017161" imgH="1037661" progId="ChemDraw.Document.6.0">
                  <p:embed/>
                </p:oleObj>
              </mc:Choice>
              <mc:Fallback>
                <p:oleObj name="CS ChemDraw Drawing" r:id="rId7" imgW="3017161" imgH="10376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6288" y="2266950"/>
                        <a:ext cx="3017837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160497"/>
              </p:ext>
            </p:extLst>
          </p:nvPr>
        </p:nvGraphicFramePr>
        <p:xfrm>
          <a:off x="9820276" y="2344738"/>
          <a:ext cx="12636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1" name="CS ChemDraw Drawing" r:id="rId9" imgW="1262948" imgH="882101" progId="ChemDraw.Document.6.0">
                  <p:embed/>
                </p:oleObj>
              </mc:Choice>
              <mc:Fallback>
                <p:oleObj name="CS ChemDraw Drawing" r:id="rId9" imgW="1262948" imgH="8821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20276" y="2344738"/>
                        <a:ext cx="126365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012605"/>
              </p:ext>
            </p:extLst>
          </p:nvPr>
        </p:nvGraphicFramePr>
        <p:xfrm>
          <a:off x="4712014" y="4175919"/>
          <a:ext cx="27654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2" name="CS ChemDraw Drawing" r:id="rId11" imgW="2765791" imgH="1048055" progId="ChemDraw.Document.6.0">
                  <p:embed/>
                </p:oleObj>
              </mc:Choice>
              <mc:Fallback>
                <p:oleObj name="CS ChemDraw Drawing" r:id="rId11" imgW="2765791" imgH="10480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2014" y="4175919"/>
                        <a:ext cx="276542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28384"/>
              </p:ext>
            </p:extLst>
          </p:nvPr>
        </p:nvGraphicFramePr>
        <p:xfrm>
          <a:off x="9582278" y="4210844"/>
          <a:ext cx="18113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3" name="CS ChemDraw Drawing" r:id="rId13" imgW="1811588" imgH="976727" progId="ChemDraw.Document.6.0">
                  <p:embed/>
                </p:oleObj>
              </mc:Choice>
              <mc:Fallback>
                <p:oleObj name="CS ChemDraw Drawing" r:id="rId13" imgW="1811588" imgH="9767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82278" y="4210844"/>
                        <a:ext cx="1811337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103872" y="6305164"/>
            <a:ext cx="83334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J. Chen, J. Chen, F. Lang, X. Zhang, L. Cun, J. Zhu, J. Deng, </a:t>
            </a:r>
            <a:r>
              <a:rPr lang="de-DE" sz="1100" dirty="0" smtClean="0"/>
              <a:t>J. </a:t>
            </a:r>
            <a:r>
              <a:rPr lang="fr-CH" sz="1100" dirty="0" smtClean="0"/>
              <a:t>Liao</a:t>
            </a:r>
            <a:r>
              <a:rPr lang="fr-CH" sz="1100" dirty="0"/>
              <a:t>, </a:t>
            </a:r>
            <a:r>
              <a:rPr lang="fr-CH" sz="1100" i="1" dirty="0"/>
              <a:t>J. Am. </a:t>
            </a:r>
            <a:r>
              <a:rPr lang="fr-CH" sz="1100" i="1" dirty="0" err="1"/>
              <a:t>Chem</a:t>
            </a:r>
            <a:r>
              <a:rPr lang="fr-CH" sz="1100" i="1" dirty="0"/>
              <a:t>. Soc</a:t>
            </a:r>
            <a:r>
              <a:rPr lang="fr-CH" sz="1100" dirty="0"/>
              <a:t>. </a:t>
            </a:r>
            <a:r>
              <a:rPr lang="fr-CH" sz="1100" b="1" dirty="0"/>
              <a:t>2010</a:t>
            </a:r>
            <a:r>
              <a:rPr lang="fr-CH" sz="1100" dirty="0"/>
              <a:t>, </a:t>
            </a:r>
            <a:r>
              <a:rPr lang="fr-CH" sz="1100" i="1" dirty="0"/>
              <a:t>132</a:t>
            </a:r>
            <a:r>
              <a:rPr lang="fr-CH" sz="1100" dirty="0"/>
              <a:t>, 4552 – 4553.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81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S/S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Following</a:t>
            </a:r>
            <a:r>
              <a:rPr lang="fr-CH" sz="1800" dirty="0" smtClean="0"/>
              <a:t> </a:t>
            </a:r>
            <a:r>
              <a:rPr lang="fr-CH" sz="1800" dirty="0" err="1" smtClean="0"/>
              <a:t>Liao’s</a:t>
            </a:r>
            <a:r>
              <a:rPr lang="fr-CH" sz="1800" dirty="0" smtClean="0"/>
              <a:t> </a:t>
            </a:r>
            <a:r>
              <a:rPr lang="fr-CH" sz="1800" dirty="0" err="1" smtClean="0"/>
              <a:t>work</a:t>
            </a:r>
            <a:r>
              <a:rPr lang="fr-CH" sz="1800" dirty="0" smtClean="0"/>
              <a:t>, Dong, in 2011, </a:t>
            </a:r>
            <a:r>
              <a:rPr lang="fr-CH" sz="1800" dirty="0" err="1" smtClean="0"/>
              <a:t>reported</a:t>
            </a:r>
            <a:r>
              <a:rPr lang="fr-CH" sz="1800" dirty="0" smtClean="0"/>
              <a:t> a new type of chiral bis(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) ligand</a:t>
            </a:r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r>
              <a:rPr lang="fr-CH" sz="1800" dirty="0" err="1" smtClean="0"/>
              <a:t>When</a:t>
            </a:r>
            <a:r>
              <a:rPr lang="fr-CH" sz="1800" dirty="0" smtClean="0"/>
              <a:t> </a:t>
            </a:r>
            <a:r>
              <a:rPr lang="fr-CH" sz="1800" dirty="0" err="1" smtClean="0"/>
              <a:t>using</a:t>
            </a:r>
            <a:r>
              <a:rPr lang="fr-CH" sz="1800" dirty="0" smtClean="0"/>
              <a:t> L40, the opposite </a:t>
            </a:r>
            <a:r>
              <a:rPr lang="fr-CH" sz="1800" dirty="0" err="1" smtClean="0"/>
              <a:t>enantiomer</a:t>
            </a:r>
            <a:r>
              <a:rPr lang="fr-CH" sz="1800" dirty="0" smtClean="0"/>
              <a:t> </a:t>
            </a:r>
            <a:r>
              <a:rPr lang="fr-CH" sz="1800" dirty="0" err="1" smtClean="0"/>
              <a:t>was</a:t>
            </a:r>
            <a:r>
              <a:rPr lang="fr-CH" sz="1800" dirty="0" smtClean="0"/>
              <a:t> </a:t>
            </a:r>
            <a:r>
              <a:rPr lang="fr-CH" sz="1800" dirty="0" err="1" smtClean="0"/>
              <a:t>found</a:t>
            </a:r>
            <a:r>
              <a:rPr lang="fr-CH" sz="1800" dirty="0" smtClean="0"/>
              <a:t> and the </a:t>
            </a:r>
            <a:r>
              <a:rPr lang="fr-CH" sz="1800" dirty="0" err="1" smtClean="0"/>
              <a:t>selectivity</a:t>
            </a:r>
            <a:r>
              <a:rPr lang="fr-CH" sz="1800" dirty="0" smtClean="0"/>
              <a:t> </a:t>
            </a:r>
            <a:r>
              <a:rPr lang="fr-CH" sz="1800" dirty="0" err="1" smtClean="0"/>
              <a:t>was</a:t>
            </a:r>
            <a:r>
              <a:rPr lang="fr-CH" sz="1800" dirty="0" smtClean="0"/>
              <a:t> </a:t>
            </a:r>
            <a:r>
              <a:rPr lang="fr-CH" sz="1800" dirty="0" err="1" smtClean="0"/>
              <a:t>low</a:t>
            </a:r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7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1779"/>
              </p:ext>
            </p:extLst>
          </p:nvPr>
        </p:nvGraphicFramePr>
        <p:xfrm>
          <a:off x="4517639" y="2127118"/>
          <a:ext cx="27765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8" name="CS ChemDraw Drawing" r:id="rId7" imgW="2776190" imgH="1048055" progId="ChemDraw.Document.6.0">
                  <p:embed/>
                </p:oleObj>
              </mc:Choice>
              <mc:Fallback>
                <p:oleObj name="CS ChemDraw Drawing" r:id="rId7" imgW="2776190" imgH="10480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7639" y="2127118"/>
                        <a:ext cx="277653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638838"/>
              </p:ext>
            </p:extLst>
          </p:nvPr>
        </p:nvGraphicFramePr>
        <p:xfrm>
          <a:off x="8818632" y="2412074"/>
          <a:ext cx="22669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9" name="CS ChemDraw Drawing" r:id="rId9" imgW="2267353" imgH="478148" progId="ChemDraw.Document.6.0">
                  <p:embed/>
                </p:oleObj>
              </mc:Choice>
              <mc:Fallback>
                <p:oleObj name="CS ChemDraw Drawing" r:id="rId9" imgW="2267353" imgH="4781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18632" y="2412074"/>
                        <a:ext cx="22669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83713"/>
              </p:ext>
            </p:extLst>
          </p:nvPr>
        </p:nvGraphicFramePr>
        <p:xfrm>
          <a:off x="4517638" y="4264836"/>
          <a:ext cx="27765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0" name="CS ChemDraw Drawing" r:id="rId11" imgW="2776549" imgH="1048055" progId="ChemDraw.Document.6.0">
                  <p:embed/>
                </p:oleObj>
              </mc:Choice>
              <mc:Fallback>
                <p:oleObj name="CS ChemDraw Drawing" r:id="rId11" imgW="2776549" imgH="10480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7638" y="4264836"/>
                        <a:ext cx="277653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772521"/>
              </p:ext>
            </p:extLst>
          </p:nvPr>
        </p:nvGraphicFramePr>
        <p:xfrm>
          <a:off x="8818632" y="4549792"/>
          <a:ext cx="22669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1" name="CS ChemDraw Drawing" r:id="rId13" imgW="2267353" imgH="478148" progId="ChemDraw.Document.6.0">
                  <p:embed/>
                </p:oleObj>
              </mc:Choice>
              <mc:Fallback>
                <p:oleObj name="CS ChemDraw Drawing" r:id="rId13" imgW="2267353" imgH="4781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18632" y="4549792"/>
                        <a:ext cx="22669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P. K. </a:t>
            </a:r>
            <a:r>
              <a:rPr lang="fr-CH" sz="1100" dirty="0" err="1"/>
              <a:t>Dornan</a:t>
            </a:r>
            <a:r>
              <a:rPr lang="fr-CH" sz="1100" dirty="0"/>
              <a:t>, P. L. Leung, V. M. Dong, </a:t>
            </a:r>
            <a:r>
              <a:rPr lang="fr-CH" sz="1100" i="1" dirty="0" err="1"/>
              <a:t>Tetrahedron</a:t>
            </a:r>
            <a:r>
              <a:rPr lang="fr-CH" sz="1100" dirty="0"/>
              <a:t> </a:t>
            </a:r>
            <a:r>
              <a:rPr lang="fr-CH" sz="1100" b="1" dirty="0"/>
              <a:t>2011</a:t>
            </a:r>
            <a:r>
              <a:rPr lang="fr-CH" sz="1100" dirty="0"/>
              <a:t>, </a:t>
            </a:r>
            <a:r>
              <a:rPr lang="fr-CH" sz="1100" i="1" dirty="0" smtClean="0"/>
              <a:t>67</a:t>
            </a:r>
            <a:r>
              <a:rPr lang="fr-CH" sz="1100" dirty="0" smtClean="0"/>
              <a:t>, 4378 </a:t>
            </a:r>
            <a:r>
              <a:rPr lang="fr-CH" sz="1100" dirty="0"/>
              <a:t>– 4384.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59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</a:t>
            </a:r>
            <a:r>
              <a:rPr lang="fr-CH" dirty="0" err="1" smtClean="0"/>
              <a:t>Olefin</a:t>
            </a:r>
            <a:r>
              <a:rPr lang="fr-CH" dirty="0" smtClean="0"/>
              <a:t>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smtClean="0"/>
              <a:t>Most </a:t>
            </a:r>
            <a:r>
              <a:rPr lang="fr-CH" sz="1800" dirty="0" err="1" smtClean="0"/>
              <a:t>recent</a:t>
            </a:r>
            <a:r>
              <a:rPr lang="fr-CH" sz="1800" dirty="0" smtClean="0"/>
              <a:t> </a:t>
            </a:r>
            <a:r>
              <a:rPr lang="fr-CH" sz="1800" dirty="0" err="1" smtClean="0"/>
              <a:t>discoveries</a:t>
            </a:r>
            <a:r>
              <a:rPr lang="fr-CH" sz="1800" dirty="0" smtClean="0"/>
              <a:t> </a:t>
            </a:r>
            <a:r>
              <a:rPr lang="fr-CH" sz="1800" dirty="0" err="1" smtClean="0"/>
              <a:t>includ</a:t>
            </a:r>
            <a:r>
              <a:rPr lang="fr-CH" sz="1800" dirty="0" smtClean="0"/>
              <a:t> an </a:t>
            </a:r>
            <a:r>
              <a:rPr lang="fr-CH" sz="1800" dirty="0" err="1" smtClean="0"/>
              <a:t>olefin</a:t>
            </a:r>
            <a:r>
              <a:rPr lang="fr-CH" sz="1800" dirty="0" smtClean="0"/>
              <a:t> as second </a:t>
            </a:r>
            <a:r>
              <a:rPr lang="fr-CH" sz="1800" dirty="0" err="1" smtClean="0"/>
              <a:t>coordinating</a:t>
            </a:r>
            <a:r>
              <a:rPr lang="fr-CH" sz="1800" dirty="0" smtClean="0"/>
              <a:t> group</a:t>
            </a:r>
          </a:p>
          <a:p>
            <a:r>
              <a:rPr lang="fr-CH" sz="1800" dirty="0" smtClean="0"/>
              <a:t>In 2011, four groups </a:t>
            </a:r>
            <a:r>
              <a:rPr lang="fr-CH" sz="1800" dirty="0" err="1" smtClean="0"/>
              <a:t>reported</a:t>
            </a:r>
            <a:r>
              <a:rPr lang="fr-CH" sz="1800" dirty="0" smtClean="0"/>
              <a:t> </a:t>
            </a:r>
            <a:r>
              <a:rPr lang="fr-CH" sz="1800" dirty="0" err="1" smtClean="0"/>
              <a:t>independently</a:t>
            </a:r>
            <a:r>
              <a:rPr lang="fr-CH" sz="1800" dirty="0" smtClean="0"/>
              <a:t> a new class of chiral </a:t>
            </a:r>
            <a:r>
              <a:rPr lang="fr-CH" sz="1800" dirty="0" err="1" smtClean="0"/>
              <a:t>sulfoxides</a:t>
            </a:r>
            <a:r>
              <a:rPr lang="fr-CH" sz="1800" dirty="0" smtClean="0"/>
              <a:t> </a:t>
            </a:r>
            <a:r>
              <a:rPr lang="fr-CH" sz="1800" dirty="0" err="1" smtClean="0"/>
              <a:t>used</a:t>
            </a:r>
            <a:r>
              <a:rPr lang="fr-CH" sz="1800" dirty="0" smtClean="0"/>
              <a:t> in a </a:t>
            </a:r>
            <a:r>
              <a:rPr lang="fr-CH" sz="1800" dirty="0" err="1" smtClean="0"/>
              <a:t>Hayashi</a:t>
            </a:r>
            <a:r>
              <a:rPr lang="fr-CH" sz="1800" dirty="0" smtClean="0"/>
              <a:t> </a:t>
            </a:r>
            <a:r>
              <a:rPr lang="fr-CH" sz="1800" dirty="0" err="1" smtClean="0"/>
              <a:t>reaction</a:t>
            </a:r>
            <a:endParaRPr lang="fr-CH" sz="1800" dirty="0" smtClean="0"/>
          </a:p>
          <a:p>
            <a:r>
              <a:rPr lang="fr-CH" sz="1800" dirty="0" smtClean="0"/>
              <a:t>The first one, </a:t>
            </a:r>
            <a:r>
              <a:rPr lang="fr-CH" sz="1800" dirty="0" err="1" smtClean="0"/>
              <a:t>Knochel</a:t>
            </a:r>
            <a:r>
              <a:rPr lang="fr-CH" sz="1800" dirty="0" smtClean="0"/>
              <a:t>, </a:t>
            </a:r>
            <a:r>
              <a:rPr lang="fr-CH" sz="1800" dirty="0" err="1" smtClean="0"/>
              <a:t>based</a:t>
            </a:r>
            <a:r>
              <a:rPr lang="fr-CH" sz="1800" dirty="0" smtClean="0"/>
              <a:t> </a:t>
            </a:r>
            <a:r>
              <a:rPr lang="fr-CH" sz="1800" dirty="0" err="1" smtClean="0"/>
              <a:t>his</a:t>
            </a:r>
            <a:r>
              <a:rPr lang="fr-CH" sz="1800" dirty="0" smtClean="0"/>
              <a:t> design on a </a:t>
            </a:r>
            <a:r>
              <a:rPr lang="fr-CH" sz="1800" dirty="0" err="1" smtClean="0"/>
              <a:t>norbornene</a:t>
            </a:r>
            <a:r>
              <a:rPr lang="fr-CH" sz="1800" dirty="0" smtClean="0"/>
              <a:t> </a:t>
            </a:r>
            <a:r>
              <a:rPr lang="fr-CH" sz="1800" dirty="0" err="1" smtClean="0"/>
              <a:t>scaffold</a:t>
            </a:r>
            <a:r>
              <a:rPr lang="fr-CH" sz="1800" dirty="0"/>
              <a:t> </a:t>
            </a:r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 smtClean="0"/>
          </a:p>
          <a:p>
            <a:r>
              <a:rPr lang="fr-CH" sz="1800" dirty="0" err="1" smtClean="0"/>
              <a:t>Two</a:t>
            </a:r>
            <a:r>
              <a:rPr lang="fr-CH" sz="1800" dirty="0" smtClean="0"/>
              <a:t> </a:t>
            </a:r>
            <a:r>
              <a:rPr lang="fr-CH" sz="1800" dirty="0" err="1" smtClean="0"/>
              <a:t>diastereoisomers</a:t>
            </a:r>
            <a:r>
              <a:rPr lang="fr-CH" sz="1800" dirty="0" smtClean="0"/>
              <a:t> L41 and L42 gave </a:t>
            </a:r>
            <a:r>
              <a:rPr lang="fr-CH" sz="1800" dirty="0" err="1" smtClean="0"/>
              <a:t>two</a:t>
            </a:r>
            <a:r>
              <a:rPr lang="fr-CH" sz="1800" dirty="0" smtClean="0"/>
              <a:t> </a:t>
            </a:r>
            <a:r>
              <a:rPr lang="fr-CH" sz="1800" dirty="0" err="1" smtClean="0"/>
              <a:t>different</a:t>
            </a:r>
            <a:r>
              <a:rPr lang="fr-CH" sz="1800" dirty="0" smtClean="0"/>
              <a:t> </a:t>
            </a:r>
            <a:r>
              <a:rPr lang="fr-CH" sz="1800" dirty="0" err="1" smtClean="0"/>
              <a:t>enantiomer</a:t>
            </a:r>
            <a:r>
              <a:rPr lang="fr-CH" sz="1800" dirty="0" smtClean="0"/>
              <a:t> </a:t>
            </a:r>
            <a:r>
              <a:rPr lang="fr-CH" sz="1800" dirty="0" err="1" smtClean="0"/>
              <a:t>products</a:t>
            </a:r>
            <a:endParaRPr lang="fr-CH" sz="1800" dirty="0"/>
          </a:p>
          <a:p>
            <a:r>
              <a:rPr lang="fr-CH" sz="1800" dirty="0" err="1" smtClean="0"/>
              <a:t>Increasing</a:t>
            </a:r>
            <a:r>
              <a:rPr lang="fr-CH" sz="1800" dirty="0" smtClean="0"/>
              <a:t> the size of the 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 substituent </a:t>
            </a:r>
            <a:r>
              <a:rPr lang="fr-CH" sz="1800" dirty="0" err="1" smtClean="0"/>
              <a:t>shut</a:t>
            </a:r>
            <a:r>
              <a:rPr lang="fr-CH" sz="1800" dirty="0" smtClean="0"/>
              <a:t> down the </a:t>
            </a:r>
            <a:r>
              <a:rPr lang="fr-CH" sz="1800" dirty="0" err="1" smtClean="0"/>
              <a:t>reactivity</a:t>
            </a:r>
            <a:r>
              <a:rPr lang="fr-CH" sz="1800" dirty="0" smtClean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importance of </a:t>
            </a:r>
            <a:r>
              <a:rPr lang="fr-CH" sz="1800" dirty="0" err="1" smtClean="0">
                <a:sym typeface="Wingdings" panose="05000000000000000000" pitchFamily="2" charset="2"/>
              </a:rPr>
              <a:t>sulfoxide</a:t>
            </a:r>
            <a:r>
              <a:rPr lang="fr-CH" sz="1800" dirty="0" smtClean="0">
                <a:sym typeface="Wingdings" panose="05000000000000000000" pitchFamily="2" charset="2"/>
              </a:rPr>
              <a:t> binding</a:t>
            </a:r>
            <a:endParaRPr lang="fr-CH" sz="1800" dirty="0" smtClean="0"/>
          </a:p>
          <a:p>
            <a:endParaRPr lang="fr-CH" sz="1800" dirty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3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50917"/>
              </p:ext>
            </p:extLst>
          </p:nvPr>
        </p:nvGraphicFramePr>
        <p:xfrm>
          <a:off x="4331014" y="3150393"/>
          <a:ext cx="3527425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4" name="CS ChemDraw Drawing" r:id="rId7" imgW="3527868" imgH="1470982" progId="ChemDraw.Document.6.0">
                  <p:embed/>
                </p:oleObj>
              </mc:Choice>
              <mc:Fallback>
                <p:oleObj name="CS ChemDraw Drawing" r:id="rId7" imgW="3527868" imgH="14709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1014" y="3150393"/>
                        <a:ext cx="3527425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03871" y="6305164"/>
            <a:ext cx="92737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T. Thaler, L.-N. Guo, A. K. </a:t>
            </a:r>
            <a:r>
              <a:rPr lang="fr-CH" sz="1100" dirty="0" err="1"/>
              <a:t>Steib</a:t>
            </a:r>
            <a:r>
              <a:rPr lang="fr-CH" sz="1100" dirty="0"/>
              <a:t>, M. </a:t>
            </a:r>
            <a:r>
              <a:rPr lang="fr-CH" sz="1100" dirty="0" err="1"/>
              <a:t>Raducan</a:t>
            </a:r>
            <a:r>
              <a:rPr lang="fr-CH" sz="1100" dirty="0"/>
              <a:t>, K. </a:t>
            </a:r>
            <a:r>
              <a:rPr lang="fr-CH" sz="1100" dirty="0" err="1" smtClean="0"/>
              <a:t>Karaghiosoff</a:t>
            </a:r>
            <a:r>
              <a:rPr lang="fr-CH" sz="1100" dirty="0" smtClean="0"/>
              <a:t>, P</a:t>
            </a:r>
            <a:r>
              <a:rPr lang="fr-CH" sz="1100" dirty="0"/>
              <a:t>. Mayer, P. </a:t>
            </a:r>
            <a:r>
              <a:rPr lang="fr-CH" sz="1100" dirty="0" err="1"/>
              <a:t>Knochel</a:t>
            </a:r>
            <a:r>
              <a:rPr lang="fr-CH" sz="1100" dirty="0"/>
              <a:t>, </a:t>
            </a:r>
            <a:r>
              <a:rPr lang="fr-CH" sz="1100" i="1" dirty="0" err="1"/>
              <a:t>Org</a:t>
            </a:r>
            <a:r>
              <a:rPr lang="fr-CH" sz="1100" i="1" dirty="0"/>
              <a:t>. </a:t>
            </a:r>
            <a:r>
              <a:rPr lang="fr-CH" sz="1100" i="1" dirty="0" err="1"/>
              <a:t>Lett</a:t>
            </a:r>
            <a:r>
              <a:rPr lang="fr-CH" sz="1100" dirty="0"/>
              <a:t>. </a:t>
            </a:r>
            <a:r>
              <a:rPr lang="fr-CH" sz="1100" b="1" dirty="0"/>
              <a:t>2011</a:t>
            </a:r>
            <a:r>
              <a:rPr lang="fr-CH" sz="1100" dirty="0"/>
              <a:t>, </a:t>
            </a:r>
            <a:r>
              <a:rPr lang="fr-CH" sz="1100" i="1" dirty="0"/>
              <a:t>13</a:t>
            </a:r>
            <a:r>
              <a:rPr lang="fr-CH" sz="1100" dirty="0"/>
              <a:t>, 3182 – </a:t>
            </a:r>
            <a:r>
              <a:rPr lang="fr-CH" sz="1100" dirty="0" smtClean="0"/>
              <a:t>3185.</a:t>
            </a:r>
          </a:p>
        </p:txBody>
      </p:sp>
    </p:spTree>
    <p:extLst>
      <p:ext uri="{BB962C8B-B14F-4D97-AF65-F5344CB8AC3E}">
        <p14:creationId xmlns:p14="http://schemas.microsoft.com/office/powerpoint/2010/main" val="40997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</a:t>
            </a:r>
            <a:r>
              <a:rPr lang="fr-CH" dirty="0" err="1" smtClean="0"/>
              <a:t>Olefin</a:t>
            </a:r>
            <a:r>
              <a:rPr lang="fr-CH" dirty="0" smtClean="0"/>
              <a:t>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 lnSpcReduction="10000"/>
          </a:bodyPr>
          <a:lstStyle/>
          <a:p>
            <a:r>
              <a:rPr lang="fr-CH" sz="1800" dirty="0" err="1" smtClean="0"/>
              <a:t>Xu’s</a:t>
            </a:r>
            <a:r>
              <a:rPr lang="fr-CH" sz="1800" dirty="0" smtClean="0"/>
              <a:t> ligands, </a:t>
            </a:r>
            <a:r>
              <a:rPr lang="fr-CH" sz="1800" dirty="0" err="1" smtClean="0"/>
              <a:t>based</a:t>
            </a:r>
            <a:r>
              <a:rPr lang="fr-CH" sz="1800" dirty="0" smtClean="0"/>
              <a:t> on </a:t>
            </a:r>
            <a:r>
              <a:rPr lang="fr-CH" sz="1800" dirty="0" err="1" smtClean="0"/>
              <a:t>Liao’s</a:t>
            </a:r>
            <a:r>
              <a:rPr lang="fr-CH" sz="1800" dirty="0" smtClean="0"/>
              <a:t> </a:t>
            </a:r>
            <a:r>
              <a:rPr lang="fr-CH" sz="1800" dirty="0" err="1" smtClean="0"/>
              <a:t>work</a:t>
            </a:r>
            <a:r>
              <a:rPr lang="fr-CH" sz="1800" dirty="0" smtClean="0"/>
              <a:t>, </a:t>
            </a:r>
            <a:r>
              <a:rPr lang="fr-CH" sz="1800" dirty="0" err="1" smtClean="0"/>
              <a:t>contain</a:t>
            </a:r>
            <a:r>
              <a:rPr lang="fr-CH" sz="1800" dirty="0" smtClean="0"/>
              <a:t> the chiral information at the </a:t>
            </a:r>
            <a:r>
              <a:rPr lang="fr-CH" sz="1800" dirty="0" err="1" smtClean="0"/>
              <a:t>sulfur</a:t>
            </a:r>
            <a:r>
              <a:rPr lang="fr-CH" sz="1800" dirty="0" smtClean="0"/>
              <a:t> </a:t>
            </a:r>
            <a:r>
              <a:rPr lang="fr-CH" sz="1800" dirty="0" err="1" smtClean="0"/>
              <a:t>atom</a:t>
            </a:r>
            <a:r>
              <a:rPr lang="fr-CH" sz="1800" dirty="0" smtClean="0"/>
              <a:t> </a:t>
            </a:r>
            <a:r>
              <a:rPr lang="fr-CH" sz="1800" dirty="0" err="1" smtClean="0"/>
              <a:t>only</a:t>
            </a:r>
            <a:endParaRPr lang="fr-CH" sz="1800" dirty="0" smtClean="0"/>
          </a:p>
          <a:p>
            <a:pPr lvl="1"/>
            <a:r>
              <a:rPr lang="fr-CH" sz="1400" i="1" dirty="0" err="1" smtClean="0"/>
              <a:t>tert</a:t>
            </a:r>
            <a:r>
              <a:rPr lang="fr-CH" sz="1400" dirty="0" err="1" smtClean="0"/>
              <a:t>-butyl</a:t>
            </a:r>
            <a:r>
              <a:rPr lang="fr-CH" sz="1400" dirty="0" smtClean="0"/>
              <a:t> substituent of the </a:t>
            </a:r>
            <a:r>
              <a:rPr lang="fr-CH" sz="1400" dirty="0" err="1" smtClean="0"/>
              <a:t>sulfoxide</a:t>
            </a:r>
            <a:r>
              <a:rPr lang="fr-CH" sz="1400" dirty="0" smtClean="0"/>
              <a:t> </a:t>
            </a:r>
            <a:r>
              <a:rPr lang="fr-CH" sz="1400" dirty="0" err="1" smtClean="0"/>
              <a:t>was</a:t>
            </a:r>
            <a:r>
              <a:rPr lang="fr-CH" sz="1400" dirty="0" smtClean="0"/>
              <a:t> </a:t>
            </a:r>
            <a:r>
              <a:rPr lang="fr-CH" sz="1400" dirty="0" err="1" smtClean="0"/>
              <a:t>tolerated</a:t>
            </a:r>
            <a:r>
              <a:rPr lang="fr-CH" sz="1400" dirty="0" smtClean="0"/>
              <a:t> as the </a:t>
            </a:r>
            <a:r>
              <a:rPr lang="fr-CH" sz="1400" dirty="0" err="1" smtClean="0"/>
              <a:t>steric</a:t>
            </a:r>
            <a:r>
              <a:rPr lang="fr-CH" sz="1400" dirty="0" smtClean="0"/>
              <a:t> </a:t>
            </a:r>
            <a:r>
              <a:rPr lang="fr-CH" sz="1400" dirty="0" err="1" smtClean="0"/>
              <a:t>bulk</a:t>
            </a:r>
            <a:r>
              <a:rPr lang="fr-CH" sz="1400" dirty="0" smtClean="0"/>
              <a:t> of the ligand </a:t>
            </a:r>
            <a:r>
              <a:rPr lang="fr-CH" sz="1400" dirty="0" err="1" smtClean="0"/>
              <a:t>is</a:t>
            </a:r>
            <a:r>
              <a:rPr lang="fr-CH" sz="1400" dirty="0" smtClean="0"/>
              <a:t> </a:t>
            </a:r>
            <a:r>
              <a:rPr lang="fr-CH" sz="1400" dirty="0" err="1" smtClean="0"/>
              <a:t>smaller</a:t>
            </a:r>
            <a:r>
              <a:rPr lang="fr-CH" sz="1400" dirty="0" smtClean="0"/>
              <a:t> </a:t>
            </a:r>
            <a:r>
              <a:rPr lang="fr-CH" sz="1400" dirty="0" err="1" smtClean="0"/>
              <a:t>than</a:t>
            </a:r>
            <a:r>
              <a:rPr lang="fr-CH" sz="1400" dirty="0" smtClean="0"/>
              <a:t> </a:t>
            </a:r>
            <a:r>
              <a:rPr lang="fr-CH" sz="1400" dirty="0" err="1" smtClean="0"/>
              <a:t>norbornene</a:t>
            </a:r>
            <a:endParaRPr lang="fr-CH" sz="1200" i="1" dirty="0" smtClean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r>
              <a:rPr lang="fr-CH" sz="1800" dirty="0" err="1" smtClean="0"/>
              <a:t>Trisubstituted</a:t>
            </a:r>
            <a:r>
              <a:rPr lang="fr-CH" sz="1800" dirty="0" smtClean="0"/>
              <a:t> </a:t>
            </a:r>
            <a:r>
              <a:rPr lang="fr-CH" sz="1800" dirty="0" err="1" smtClean="0"/>
              <a:t>olefin</a:t>
            </a:r>
            <a:r>
              <a:rPr lang="fr-CH" sz="1800" dirty="0" smtClean="0"/>
              <a:t> ligand </a:t>
            </a:r>
            <a:r>
              <a:rPr lang="fr-CH" sz="1800" dirty="0" err="1" smtClean="0"/>
              <a:t>led</a:t>
            </a:r>
            <a:r>
              <a:rPr lang="fr-CH" sz="1800" dirty="0" smtClean="0"/>
              <a:t> to no </a:t>
            </a:r>
            <a:r>
              <a:rPr lang="fr-CH" sz="1800" dirty="0" err="1" smtClean="0"/>
              <a:t>reaction</a:t>
            </a:r>
            <a:r>
              <a:rPr lang="fr-CH" sz="1800" dirty="0" smtClean="0"/>
              <a:t> as the </a:t>
            </a:r>
            <a:r>
              <a:rPr lang="fr-CH" sz="1800" dirty="0" err="1" smtClean="0"/>
              <a:t>hindrance</a:t>
            </a:r>
            <a:r>
              <a:rPr lang="fr-CH" sz="1800" dirty="0" smtClean="0"/>
              <a:t> </a:t>
            </a:r>
            <a:r>
              <a:rPr lang="fr-CH" sz="1800" dirty="0" err="1" smtClean="0"/>
              <a:t>prevent</a:t>
            </a:r>
            <a:r>
              <a:rPr lang="fr-CH" sz="1800" dirty="0" smtClean="0"/>
              <a:t> the </a:t>
            </a:r>
            <a:r>
              <a:rPr lang="fr-CH" sz="1800" dirty="0" err="1" smtClean="0"/>
              <a:t>metal</a:t>
            </a:r>
            <a:r>
              <a:rPr lang="fr-CH" sz="1800" dirty="0" smtClean="0"/>
              <a:t> to </a:t>
            </a:r>
            <a:r>
              <a:rPr lang="fr-CH" sz="1800" dirty="0" err="1" smtClean="0"/>
              <a:t>coordinate</a:t>
            </a:r>
            <a:r>
              <a:rPr lang="fr-CH" sz="1800" dirty="0" smtClean="0"/>
              <a:t> the </a:t>
            </a:r>
            <a:r>
              <a:rPr lang="fr-CH" sz="1800" dirty="0" err="1" smtClean="0"/>
              <a:t>alkene</a:t>
            </a:r>
            <a:endParaRPr lang="fr-CH" sz="1800" dirty="0" smtClean="0"/>
          </a:p>
          <a:p>
            <a:r>
              <a:rPr lang="fr-CH" sz="1800" dirty="0" smtClean="0"/>
              <a:t>L45 gave a good </a:t>
            </a:r>
            <a:r>
              <a:rPr lang="fr-CH" sz="1800" dirty="0" err="1" smtClean="0"/>
              <a:t>reactivity</a:t>
            </a:r>
            <a:r>
              <a:rPr lang="fr-CH" sz="1800" dirty="0" smtClean="0"/>
              <a:t>, </a:t>
            </a:r>
            <a:r>
              <a:rPr lang="fr-CH" sz="1800" dirty="0" err="1" smtClean="0"/>
              <a:t>however</a:t>
            </a:r>
            <a:r>
              <a:rPr lang="fr-CH" sz="1800" dirty="0" smtClean="0"/>
              <a:t>, no </a:t>
            </a:r>
            <a:r>
              <a:rPr lang="fr-CH" sz="1800" dirty="0" err="1" smtClean="0"/>
              <a:t>concrete</a:t>
            </a:r>
            <a:r>
              <a:rPr lang="fr-CH" sz="1800" dirty="0" smtClean="0"/>
              <a:t> </a:t>
            </a:r>
            <a:r>
              <a:rPr lang="fr-CH" sz="1800" dirty="0" err="1" smtClean="0"/>
              <a:t>enantioselectivity</a:t>
            </a:r>
            <a:r>
              <a:rPr lang="fr-CH" sz="1800" dirty="0" smtClean="0"/>
              <a:t> </a:t>
            </a:r>
            <a:r>
              <a:rPr lang="fr-CH" sz="1800" dirty="0" err="1" smtClean="0"/>
              <a:t>was</a:t>
            </a:r>
            <a:r>
              <a:rPr lang="fr-CH" sz="1800" dirty="0" smtClean="0"/>
              <a:t> </a:t>
            </a:r>
            <a:r>
              <a:rPr lang="fr-CH" sz="1800" dirty="0" err="1" smtClean="0"/>
              <a:t>observed</a:t>
            </a:r>
            <a:endParaRPr lang="fr-CH" sz="1800" dirty="0" smtClean="0"/>
          </a:p>
          <a:p>
            <a:r>
              <a:rPr lang="fr-CH" sz="1800" dirty="0" err="1" smtClean="0"/>
              <a:t>Increasing</a:t>
            </a:r>
            <a:r>
              <a:rPr lang="fr-CH" sz="1800" dirty="0" smtClean="0"/>
              <a:t> the </a:t>
            </a:r>
            <a:r>
              <a:rPr lang="fr-CH" sz="1800" dirty="0" err="1" smtClean="0"/>
              <a:t>steric</a:t>
            </a:r>
            <a:r>
              <a:rPr lang="fr-CH" sz="1800" dirty="0" smtClean="0"/>
              <a:t> </a:t>
            </a:r>
            <a:r>
              <a:rPr lang="fr-CH" sz="1800" dirty="0" err="1" smtClean="0"/>
              <a:t>bulk</a:t>
            </a:r>
            <a:r>
              <a:rPr lang="fr-CH" sz="1800" dirty="0" smtClean="0"/>
              <a:t> to a </a:t>
            </a:r>
            <a:r>
              <a:rPr lang="fr-CH" sz="1800" dirty="0" err="1" smtClean="0"/>
              <a:t>disubstituted</a:t>
            </a:r>
            <a:r>
              <a:rPr lang="fr-CH" sz="1800" dirty="0" smtClean="0"/>
              <a:t> </a:t>
            </a:r>
            <a:r>
              <a:rPr lang="fr-CH" sz="1800" dirty="0" err="1" smtClean="0"/>
              <a:t>olefin</a:t>
            </a:r>
            <a:r>
              <a:rPr lang="fr-CH" sz="1800" dirty="0" smtClean="0"/>
              <a:t> </a:t>
            </a:r>
            <a:r>
              <a:rPr lang="fr-CH" sz="1800" dirty="0" err="1" smtClean="0"/>
              <a:t>provided</a:t>
            </a:r>
            <a:r>
              <a:rPr lang="fr-CH" sz="1800" dirty="0" smtClean="0"/>
              <a:t> excellent </a:t>
            </a:r>
            <a:r>
              <a:rPr lang="fr-CH" sz="1800" dirty="0" err="1" smtClean="0"/>
              <a:t>results</a:t>
            </a:r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4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30359"/>
              </p:ext>
            </p:extLst>
          </p:nvPr>
        </p:nvGraphicFramePr>
        <p:xfrm>
          <a:off x="4193695" y="2745495"/>
          <a:ext cx="3802063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5" name="CS ChemDraw Drawing" r:id="rId7" imgW="3802484" imgH="1341190" progId="ChemDraw.Document.6.0">
                  <p:embed/>
                </p:oleObj>
              </mc:Choice>
              <mc:Fallback>
                <p:oleObj name="CS ChemDraw Drawing" r:id="rId7" imgW="3802484" imgH="1341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3695" y="2745495"/>
                        <a:ext cx="3802063" cy="134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/>
              <a:t>W.-Y. Qi, T.-S. Zhu, M.-H. Xu, </a:t>
            </a:r>
            <a:r>
              <a:rPr lang="nn-NO" sz="1100" i="1" dirty="0"/>
              <a:t>Org. Lett</a:t>
            </a:r>
            <a:r>
              <a:rPr lang="nn-NO" sz="1100" dirty="0"/>
              <a:t>. </a:t>
            </a:r>
            <a:r>
              <a:rPr lang="nn-NO" sz="1100" b="1" dirty="0"/>
              <a:t>2011</a:t>
            </a:r>
            <a:r>
              <a:rPr lang="nn-NO" sz="1100" dirty="0"/>
              <a:t>, </a:t>
            </a:r>
            <a:r>
              <a:rPr lang="nn-NO" sz="1100" i="1" dirty="0"/>
              <a:t>13</a:t>
            </a:r>
            <a:r>
              <a:rPr lang="nn-NO" sz="1100" dirty="0"/>
              <a:t>, 3410 – 3413.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65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</a:t>
            </a:r>
            <a:r>
              <a:rPr lang="fr-CH" dirty="0" err="1" smtClean="0"/>
              <a:t>Olefin</a:t>
            </a:r>
            <a:r>
              <a:rPr lang="fr-CH" dirty="0" smtClean="0"/>
              <a:t>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 lnSpcReduction="10000"/>
          </a:bodyPr>
          <a:lstStyle/>
          <a:p>
            <a:r>
              <a:rPr lang="fr-CH" sz="1800" dirty="0" err="1" smtClean="0"/>
              <a:t>Finally</a:t>
            </a:r>
            <a:r>
              <a:rPr lang="fr-CH" sz="1800" dirty="0" smtClean="0"/>
              <a:t>, Liao </a:t>
            </a:r>
            <a:r>
              <a:rPr lang="fr-CH" sz="1800" dirty="0" err="1" smtClean="0"/>
              <a:t>published</a:t>
            </a:r>
            <a:r>
              <a:rPr lang="fr-CH" sz="1800" dirty="0" smtClean="0"/>
              <a:t> </a:t>
            </a:r>
            <a:r>
              <a:rPr lang="fr-CH" sz="1800" dirty="0" err="1" smtClean="0"/>
              <a:t>his</a:t>
            </a:r>
            <a:r>
              <a:rPr lang="fr-CH" sz="1800" dirty="0" smtClean="0"/>
              <a:t> </a:t>
            </a:r>
            <a:r>
              <a:rPr lang="fr-CH" sz="1800" dirty="0" err="1" smtClean="0"/>
              <a:t>own</a:t>
            </a:r>
            <a:r>
              <a:rPr lang="fr-CH" sz="1800" dirty="0" smtClean="0"/>
              <a:t> </a:t>
            </a:r>
            <a:r>
              <a:rPr lang="fr-CH" sz="1800" i="1" dirty="0" err="1" smtClean="0"/>
              <a:t>tert</a:t>
            </a:r>
            <a:r>
              <a:rPr lang="fr-CH" sz="1800" dirty="0" err="1" smtClean="0"/>
              <a:t>-butyl</a:t>
            </a:r>
            <a:r>
              <a:rPr lang="fr-CH" sz="1800" dirty="0" smtClean="0"/>
              <a:t> </a:t>
            </a:r>
            <a:r>
              <a:rPr lang="fr-CH" sz="1800" dirty="0" err="1" smtClean="0"/>
              <a:t>sulfoxide-olefin</a:t>
            </a:r>
            <a:r>
              <a:rPr lang="fr-CH" sz="1800" dirty="0" smtClean="0"/>
              <a:t> ligands </a:t>
            </a:r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 smtClean="0"/>
          </a:p>
          <a:p>
            <a:endParaRPr lang="fr-CH" sz="1800" dirty="0" smtClean="0"/>
          </a:p>
          <a:p>
            <a:r>
              <a:rPr lang="fr-CH" sz="1800" dirty="0" smtClean="0"/>
              <a:t>L47 gave excellent </a:t>
            </a:r>
            <a:r>
              <a:rPr lang="fr-CH" sz="1800" dirty="0" err="1" smtClean="0"/>
              <a:t>results</a:t>
            </a:r>
            <a:r>
              <a:rPr lang="fr-CH" sz="1800" dirty="0" smtClean="0"/>
              <a:t> and </a:t>
            </a:r>
            <a:r>
              <a:rPr lang="fr-CH" sz="1800" dirty="0" err="1" smtClean="0"/>
              <a:t>yielded</a:t>
            </a:r>
            <a:r>
              <a:rPr lang="fr-CH" sz="1800" dirty="0" smtClean="0"/>
              <a:t> to the (S)-</a:t>
            </a:r>
            <a:r>
              <a:rPr lang="fr-CH" sz="1800" dirty="0" err="1" smtClean="0"/>
              <a:t>product</a:t>
            </a:r>
            <a:endParaRPr lang="fr-CH" sz="1800" dirty="0" smtClean="0"/>
          </a:p>
          <a:p>
            <a:r>
              <a:rPr lang="fr-CH" sz="1800" dirty="0" err="1" smtClean="0"/>
              <a:t>Surprisingly</a:t>
            </a:r>
            <a:r>
              <a:rPr lang="fr-CH" sz="1800" dirty="0" smtClean="0"/>
              <a:t>, </a:t>
            </a:r>
            <a:r>
              <a:rPr lang="fr-CH" sz="1800" dirty="0" err="1" smtClean="0"/>
              <a:t>switching</a:t>
            </a:r>
            <a:r>
              <a:rPr lang="fr-CH" sz="1800" dirty="0" smtClean="0"/>
              <a:t> the substituent to a 1,1-disubstituted </a:t>
            </a:r>
            <a:r>
              <a:rPr lang="fr-CH" sz="1800" dirty="0" err="1" smtClean="0"/>
              <a:t>olefin</a:t>
            </a:r>
            <a:r>
              <a:rPr lang="fr-CH" sz="1800" dirty="0" smtClean="0"/>
              <a:t> </a:t>
            </a:r>
            <a:r>
              <a:rPr lang="fr-CH" sz="1800" dirty="0" err="1" smtClean="0"/>
              <a:t>reversed</a:t>
            </a:r>
            <a:r>
              <a:rPr lang="fr-CH" sz="1800" dirty="0" smtClean="0"/>
              <a:t> the </a:t>
            </a:r>
            <a:r>
              <a:rPr lang="fr-CH" sz="1800" dirty="0" err="1" smtClean="0"/>
              <a:t>enantioselectivity</a:t>
            </a:r>
            <a:endParaRPr lang="fr-CH" sz="1800" dirty="0" smtClean="0"/>
          </a:p>
          <a:p>
            <a:r>
              <a:rPr lang="fr-CH" sz="1800" dirty="0" smtClean="0"/>
              <a:t>The (Z)-</a:t>
            </a:r>
            <a:r>
              <a:rPr lang="fr-CH" sz="1800" dirty="0" err="1" smtClean="0"/>
              <a:t>isomer</a:t>
            </a:r>
            <a:r>
              <a:rPr lang="fr-CH" sz="1800" dirty="0" smtClean="0"/>
              <a:t> (L49) gave </a:t>
            </a:r>
            <a:r>
              <a:rPr lang="fr-CH" sz="1800" dirty="0" err="1" smtClean="0"/>
              <a:t>also</a:t>
            </a:r>
            <a:r>
              <a:rPr lang="fr-CH" sz="1800" dirty="0" smtClean="0"/>
              <a:t> the </a:t>
            </a:r>
            <a:r>
              <a:rPr lang="fr-CH" sz="1800" dirty="0" err="1" smtClean="0"/>
              <a:t>reversed</a:t>
            </a:r>
            <a:r>
              <a:rPr lang="fr-CH" sz="1800" dirty="0" smtClean="0"/>
              <a:t>, </a:t>
            </a:r>
            <a:r>
              <a:rPr lang="fr-CH" sz="1800" dirty="0" err="1" smtClean="0"/>
              <a:t>however</a:t>
            </a:r>
            <a:r>
              <a:rPr lang="fr-CH" sz="1800" dirty="0" smtClean="0"/>
              <a:t> </a:t>
            </a:r>
            <a:r>
              <a:rPr lang="fr-CH" sz="1800" dirty="0" err="1" smtClean="0"/>
              <a:t>lower</a:t>
            </a:r>
            <a:r>
              <a:rPr lang="fr-CH" sz="1800" dirty="0" smtClean="0"/>
              <a:t>, </a:t>
            </a:r>
            <a:r>
              <a:rPr lang="fr-CH" sz="1800" dirty="0" err="1" smtClean="0"/>
              <a:t>selectivity</a:t>
            </a:r>
            <a:r>
              <a:rPr lang="fr-CH" sz="1800" dirty="0" smtClean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sym typeface="Wingdings" panose="05000000000000000000" pitchFamily="2" charset="2"/>
              </a:rPr>
              <a:t>steric</a:t>
            </a:r>
            <a:r>
              <a:rPr lang="fr-CH" sz="1800" dirty="0" smtClean="0">
                <a:sym typeface="Wingdings" panose="05000000000000000000" pitchFamily="2" charset="2"/>
              </a:rPr>
              <a:t> </a:t>
            </a:r>
            <a:r>
              <a:rPr lang="fr-CH" sz="1800" dirty="0" err="1" smtClean="0">
                <a:sym typeface="Wingdings" panose="05000000000000000000" pitchFamily="2" charset="2"/>
              </a:rPr>
              <a:t>hindrance</a:t>
            </a:r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4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07774"/>
              </p:ext>
            </p:extLst>
          </p:nvPr>
        </p:nvGraphicFramePr>
        <p:xfrm>
          <a:off x="4346889" y="2568863"/>
          <a:ext cx="34956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5" name="CS ChemDraw Drawing" r:id="rId7" imgW="3495671" imgH="1552808" progId="ChemDraw.Document.6.0">
                  <p:embed/>
                </p:oleObj>
              </mc:Choice>
              <mc:Fallback>
                <p:oleObj name="CS ChemDraw Drawing" r:id="rId7" imgW="3495671" imgH="15528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6889" y="2568863"/>
                        <a:ext cx="349567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G. Chen, J. Gui, L. Li, J. Liao, </a:t>
            </a:r>
            <a:r>
              <a:rPr lang="it-IT" sz="1100" i="1" dirty="0"/>
              <a:t>Angew. Chem. Int. Ed</a:t>
            </a:r>
            <a:r>
              <a:rPr lang="it-IT" sz="1100" dirty="0"/>
              <a:t>. </a:t>
            </a:r>
            <a:r>
              <a:rPr lang="it-IT" sz="1100" b="1" dirty="0"/>
              <a:t>2011</a:t>
            </a:r>
            <a:r>
              <a:rPr lang="it-IT" sz="1100" dirty="0"/>
              <a:t>, </a:t>
            </a:r>
            <a:r>
              <a:rPr lang="it-IT" sz="1100" i="1" dirty="0" smtClean="0"/>
              <a:t>50</a:t>
            </a:r>
            <a:r>
              <a:rPr lang="it-IT" sz="1100" dirty="0" smtClean="0"/>
              <a:t>, </a:t>
            </a:r>
            <a:r>
              <a:rPr lang="fr-CH" sz="1100" dirty="0" smtClean="0"/>
              <a:t>7681 </a:t>
            </a:r>
            <a:r>
              <a:rPr lang="fr-CH" sz="1100" dirty="0"/>
              <a:t>– 7685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2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Asymmetric Synthesis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48444"/>
            <a:ext cx="9982200" cy="4572000"/>
          </a:xfrm>
        </p:spPr>
        <p:txBody>
          <a:bodyPr>
            <a:normAutofit/>
          </a:bodyPr>
          <a:lstStyle/>
          <a:p>
            <a:r>
              <a:rPr lang="fr-CH" sz="1900" dirty="0" smtClean="0"/>
              <a:t>Chiral </a:t>
            </a:r>
            <a:r>
              <a:rPr lang="fr-CH" sz="1900" dirty="0" err="1" smtClean="0"/>
              <a:t>auxiliaries</a:t>
            </a:r>
            <a:endParaRPr lang="fr-CH" sz="1900" dirty="0" smtClean="0"/>
          </a:p>
          <a:p>
            <a:pPr marL="0" indent="0">
              <a:buNone/>
            </a:pPr>
            <a:endParaRPr lang="fr-CH" sz="300" dirty="0" smtClean="0"/>
          </a:p>
          <a:p>
            <a:pPr lvl="1"/>
            <a:r>
              <a:rPr lang="fr-CH" sz="1500" dirty="0" smtClean="0"/>
              <a:t>Evans’ </a:t>
            </a:r>
            <a:r>
              <a:rPr lang="fr-CH" sz="1500" dirty="0" err="1" smtClean="0"/>
              <a:t>oxazolidones</a:t>
            </a:r>
            <a:endParaRPr lang="fr-CH" sz="1500" dirty="0"/>
          </a:p>
          <a:p>
            <a:pPr marL="457200" lvl="1" indent="0">
              <a:buNone/>
            </a:pPr>
            <a:endParaRPr lang="fr-CH" sz="1500" dirty="0" smtClean="0"/>
          </a:p>
          <a:p>
            <a:pPr lvl="1"/>
            <a:r>
              <a:rPr lang="fr-CH" sz="1500" dirty="0" smtClean="0"/>
              <a:t>Enders’ hydrazines</a:t>
            </a:r>
          </a:p>
          <a:p>
            <a:pPr marL="457200" lvl="1" indent="0">
              <a:buNone/>
            </a:pPr>
            <a:endParaRPr lang="fr-CH" sz="1500" dirty="0" smtClean="0"/>
          </a:p>
          <a:p>
            <a:pPr lvl="1"/>
            <a:r>
              <a:rPr lang="fr-CH" sz="1500" dirty="0" err="1" smtClean="0"/>
              <a:t>Pseudoephedrine</a:t>
            </a:r>
            <a:endParaRPr lang="fr-CH" sz="1500" dirty="0" smtClean="0"/>
          </a:p>
          <a:p>
            <a:pPr marL="0" indent="0">
              <a:buNone/>
            </a:pPr>
            <a:endParaRPr lang="fr-CH" sz="800" dirty="0"/>
          </a:p>
          <a:p>
            <a:r>
              <a:rPr lang="fr-CH" sz="1900" dirty="0" err="1" smtClean="0"/>
              <a:t>Asymmetric</a:t>
            </a:r>
            <a:r>
              <a:rPr lang="fr-CH" sz="1900" dirty="0" smtClean="0"/>
              <a:t> </a:t>
            </a:r>
            <a:r>
              <a:rPr lang="fr-CH" sz="1900" dirty="0" err="1" smtClean="0"/>
              <a:t>catalysis</a:t>
            </a:r>
            <a:endParaRPr lang="fr-CH" sz="1900" dirty="0" smtClean="0"/>
          </a:p>
          <a:p>
            <a:pPr marL="0" indent="0">
              <a:buNone/>
            </a:pPr>
            <a:endParaRPr lang="fr-CH" sz="300" dirty="0" smtClean="0"/>
          </a:p>
          <a:p>
            <a:pPr lvl="1"/>
            <a:r>
              <a:rPr lang="fr-CH" sz="1500" dirty="0" smtClean="0"/>
              <a:t>BINAP / BINOL</a:t>
            </a:r>
          </a:p>
          <a:p>
            <a:pPr marL="457200" lvl="1" indent="0">
              <a:buNone/>
            </a:pPr>
            <a:endParaRPr lang="fr-CH" sz="1500" dirty="0" smtClean="0"/>
          </a:p>
          <a:p>
            <a:pPr lvl="1"/>
            <a:r>
              <a:rPr lang="fr-CH" sz="1500" dirty="0" err="1" smtClean="0"/>
              <a:t>Diethyl</a:t>
            </a:r>
            <a:r>
              <a:rPr lang="fr-CH" sz="1500" dirty="0" smtClean="0"/>
              <a:t> tartrate</a:t>
            </a:r>
          </a:p>
          <a:p>
            <a:pPr marL="457200" lvl="1" indent="0">
              <a:buNone/>
            </a:pPr>
            <a:endParaRPr lang="fr-CH" sz="1500" dirty="0" smtClean="0"/>
          </a:p>
          <a:p>
            <a:pPr lvl="1"/>
            <a:r>
              <a:rPr lang="fr-CH" sz="1500" dirty="0" err="1" smtClean="0"/>
              <a:t>Salen-derived</a:t>
            </a:r>
            <a:endParaRPr lang="fr-CH" sz="15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P. A. Wender</a:t>
            </a:r>
            <a:r>
              <a:rPr lang="de-DE" sz="1100" dirty="0"/>
              <a:t>, V. A. Verma, T. J. Paxton, T. H. Pillow, </a:t>
            </a:r>
            <a:r>
              <a:rPr lang="de-DE" sz="1100" i="1" dirty="0" smtClean="0"/>
              <a:t>Acc. </a:t>
            </a:r>
            <a:r>
              <a:rPr lang="fr-CH" sz="1100" i="1" dirty="0" err="1" smtClean="0"/>
              <a:t>Chem</a:t>
            </a:r>
            <a:r>
              <a:rPr lang="fr-CH" sz="1100" i="1" dirty="0"/>
              <a:t>. </a:t>
            </a:r>
            <a:r>
              <a:rPr lang="fr-CH" sz="1100" i="1" dirty="0" err="1"/>
              <a:t>Res</a:t>
            </a:r>
            <a:r>
              <a:rPr lang="fr-CH" sz="1100" dirty="0"/>
              <a:t>. </a:t>
            </a:r>
            <a:r>
              <a:rPr lang="fr-CH" sz="1100" b="1" dirty="0"/>
              <a:t>2008</a:t>
            </a:r>
            <a:r>
              <a:rPr lang="fr-CH" sz="1100" dirty="0"/>
              <a:t>, </a:t>
            </a:r>
            <a:r>
              <a:rPr lang="fr-CH" sz="1100" i="1" dirty="0"/>
              <a:t>41</a:t>
            </a:r>
            <a:r>
              <a:rPr lang="fr-CH" sz="1100" dirty="0"/>
              <a:t>, 40 – 49.</a:t>
            </a:r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8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95800"/>
              </p:ext>
            </p:extLst>
          </p:nvPr>
        </p:nvGraphicFramePr>
        <p:xfrm>
          <a:off x="4074815" y="1950780"/>
          <a:ext cx="5635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9" name="CS ChemDraw Drawing" r:id="rId7" imgW="563342" imgH="763102" progId="ChemDraw.Document.6.0">
                  <p:embed/>
                </p:oleObj>
              </mc:Choice>
              <mc:Fallback>
                <p:oleObj name="CS ChemDraw Drawing" r:id="rId7" imgW="563342" imgH="7631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4815" y="1950780"/>
                        <a:ext cx="563563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1323"/>
              </p:ext>
            </p:extLst>
          </p:nvPr>
        </p:nvGraphicFramePr>
        <p:xfrm>
          <a:off x="3856533" y="3141405"/>
          <a:ext cx="1000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0" name="CS ChemDraw Drawing" r:id="rId9" imgW="999385" imgH="647328" progId="ChemDraw.Document.6.0">
                  <p:embed/>
                </p:oleObj>
              </mc:Choice>
              <mc:Fallback>
                <p:oleObj name="CS ChemDraw Drawing" r:id="rId9" imgW="999385" imgH="6473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6533" y="3141405"/>
                        <a:ext cx="10001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90445"/>
              </p:ext>
            </p:extLst>
          </p:nvPr>
        </p:nvGraphicFramePr>
        <p:xfrm>
          <a:off x="5105915" y="2604830"/>
          <a:ext cx="8763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1" name="CS ChemDraw Drawing" r:id="rId11" imgW="875672" imgH="536214" progId="ChemDraw.Document.6.0">
                  <p:embed/>
                </p:oleObj>
              </mc:Choice>
              <mc:Fallback>
                <p:oleObj name="CS ChemDraw Drawing" r:id="rId11" imgW="875672" imgH="5362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05915" y="2604830"/>
                        <a:ext cx="87630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474661"/>
              </p:ext>
            </p:extLst>
          </p:nvPr>
        </p:nvGraphicFramePr>
        <p:xfrm>
          <a:off x="7625890" y="4234249"/>
          <a:ext cx="364910" cy="196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2" name="CS ChemDraw Drawing" r:id="rId13" imgW="218739" imgH="1391075" progId="ChemDraw.Document.6.0">
                  <p:embed/>
                </p:oleObj>
              </mc:Choice>
              <mc:Fallback>
                <p:oleObj name="CS ChemDraw Drawing" r:id="rId13" imgW="218739" imgH="1391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5890" y="4234249"/>
                        <a:ext cx="364910" cy="1962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51921" y="5031059"/>
            <a:ext cx="283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Step</a:t>
            </a:r>
            <a:r>
              <a:rPr lang="fr-CH" dirty="0" smtClean="0"/>
              <a:t> and </a:t>
            </a:r>
            <a:r>
              <a:rPr lang="fr-CH" dirty="0" err="1" smtClean="0"/>
              <a:t>atom</a:t>
            </a:r>
            <a:r>
              <a:rPr lang="fr-CH" dirty="0" smtClean="0"/>
              <a:t> </a:t>
            </a:r>
            <a:r>
              <a:rPr lang="fr-CH" dirty="0" err="1" smtClean="0"/>
              <a:t>economic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0862"/>
              </p:ext>
            </p:extLst>
          </p:nvPr>
        </p:nvGraphicFramePr>
        <p:xfrm>
          <a:off x="5023925" y="4255776"/>
          <a:ext cx="17272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3" name="CS ChemDraw Drawing" r:id="rId15" imgW="1727678" imgH="976727" progId="ChemDraw.Document.6.0">
                  <p:embed/>
                </p:oleObj>
              </mc:Choice>
              <mc:Fallback>
                <p:oleObj name="CS ChemDraw Drawing" r:id="rId15" imgW="1727678" imgH="9767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3925" y="4255776"/>
                        <a:ext cx="1727200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862069"/>
              </p:ext>
            </p:extLst>
          </p:nvPr>
        </p:nvGraphicFramePr>
        <p:xfrm>
          <a:off x="3333494" y="5031059"/>
          <a:ext cx="11890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4" name="CS ChemDraw Drawing" r:id="rId17" imgW="1188361" imgH="609334" progId="ChemDraw.Document.6.0">
                  <p:embed/>
                </p:oleObj>
              </mc:Choice>
              <mc:Fallback>
                <p:oleObj name="CS ChemDraw Drawing" r:id="rId17" imgW="1188361" imgH="6093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33494" y="5031059"/>
                        <a:ext cx="118903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07488"/>
              </p:ext>
            </p:extLst>
          </p:nvPr>
        </p:nvGraphicFramePr>
        <p:xfrm>
          <a:off x="4795359" y="5467996"/>
          <a:ext cx="23288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5" name="CS ChemDraw Drawing" r:id="rId19" imgW="2328313" imgH="683888" progId="ChemDraw.Document.6.0">
                  <p:embed/>
                </p:oleObj>
              </mc:Choice>
              <mc:Fallback>
                <p:oleObj name="CS ChemDraw Drawing" r:id="rId19" imgW="2328313" imgH="6838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5359" y="5467996"/>
                        <a:ext cx="232886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5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S/Cp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Trost</a:t>
            </a:r>
            <a:r>
              <a:rPr lang="fr-CH" sz="1800" dirty="0" smtClean="0"/>
              <a:t> </a:t>
            </a:r>
            <a:r>
              <a:rPr lang="fr-CH" sz="1800" dirty="0" err="1" smtClean="0"/>
              <a:t>recently</a:t>
            </a:r>
            <a:r>
              <a:rPr lang="fr-CH" sz="1800" dirty="0" smtClean="0"/>
              <a:t> </a:t>
            </a:r>
            <a:r>
              <a:rPr lang="fr-CH" sz="1800" dirty="0" err="1" smtClean="0"/>
              <a:t>reported</a:t>
            </a:r>
            <a:r>
              <a:rPr lang="fr-CH" sz="1800" dirty="0" smtClean="0"/>
              <a:t>, in 2013, a </a:t>
            </a:r>
            <a:r>
              <a:rPr lang="fr-CH" sz="1800" dirty="0" err="1" smtClean="0"/>
              <a:t>novel</a:t>
            </a:r>
            <a:r>
              <a:rPr lang="fr-CH" sz="1800" dirty="0" smtClean="0"/>
              <a:t> class of Cp-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 ligands</a:t>
            </a:r>
            <a:endParaRPr lang="fr-CH" sz="1800" dirty="0"/>
          </a:p>
          <a:p>
            <a:pPr lvl="1"/>
            <a:r>
              <a:rPr lang="fr-CH" sz="1400" dirty="0" smtClean="0"/>
              <a:t>Ru-</a:t>
            </a:r>
            <a:r>
              <a:rPr lang="fr-CH" sz="1400" dirty="0" err="1" smtClean="0"/>
              <a:t>catalyzed</a:t>
            </a:r>
            <a:r>
              <a:rPr lang="fr-CH" sz="1400" dirty="0" smtClean="0"/>
              <a:t> AAA</a:t>
            </a:r>
          </a:p>
          <a:p>
            <a:endParaRPr lang="fr-CH" sz="1800" dirty="0"/>
          </a:p>
          <a:p>
            <a:endParaRPr lang="fr-CH" sz="1800" dirty="0" smtClean="0"/>
          </a:p>
          <a:p>
            <a:pPr marL="0" indent="0">
              <a:buNone/>
            </a:pPr>
            <a:endParaRPr lang="fr-CH" sz="1800" dirty="0" smtClean="0"/>
          </a:p>
          <a:p>
            <a:pPr lvl="1"/>
            <a:r>
              <a:rPr lang="fr-CH" sz="1400" dirty="0" smtClean="0"/>
              <a:t>First </a:t>
            </a:r>
            <a:r>
              <a:rPr lang="fr-CH" sz="1400" dirty="0" err="1" smtClean="0"/>
              <a:t>enantioselective</a:t>
            </a:r>
            <a:r>
              <a:rPr lang="fr-CH" sz="1400" dirty="0" smtClean="0"/>
              <a:t> Ru-</a:t>
            </a:r>
            <a:r>
              <a:rPr lang="fr-CH" sz="1400" dirty="0" err="1" smtClean="0"/>
              <a:t>catalyzed</a:t>
            </a:r>
            <a:r>
              <a:rPr lang="fr-CH" sz="1400" dirty="0" smtClean="0"/>
              <a:t> </a:t>
            </a:r>
            <a:r>
              <a:rPr lang="fr-CH" sz="1400" dirty="0" err="1" smtClean="0"/>
              <a:t>enyne</a:t>
            </a:r>
            <a:r>
              <a:rPr lang="fr-CH" sz="1400" dirty="0" smtClean="0"/>
              <a:t> </a:t>
            </a:r>
            <a:r>
              <a:rPr lang="fr-CH" sz="1400" dirty="0" err="1" smtClean="0"/>
              <a:t>cycloisomerization</a:t>
            </a:r>
            <a:endParaRPr lang="fr-CH" sz="14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r>
              <a:rPr lang="fr-CH" sz="1800" dirty="0" smtClean="0"/>
              <a:t>BINAP and </a:t>
            </a:r>
            <a:r>
              <a:rPr lang="fr-CH" sz="1800" dirty="0" err="1" smtClean="0"/>
              <a:t>Feringa’s</a:t>
            </a:r>
            <a:r>
              <a:rPr lang="fr-CH" sz="1800" dirty="0" smtClean="0"/>
              <a:t> ligands </a:t>
            </a:r>
            <a:r>
              <a:rPr lang="fr-CH" sz="1800" dirty="0" err="1" smtClean="0"/>
              <a:t>led</a:t>
            </a:r>
            <a:r>
              <a:rPr lang="fr-CH" sz="1800" dirty="0" smtClean="0"/>
              <a:t> to no </a:t>
            </a:r>
            <a:r>
              <a:rPr lang="fr-CH" sz="1800" dirty="0" err="1" smtClean="0"/>
              <a:t>reaction</a:t>
            </a:r>
            <a:endParaRPr lang="fr-CH" sz="1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0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71265"/>
              </p:ext>
            </p:extLst>
          </p:nvPr>
        </p:nvGraphicFramePr>
        <p:xfrm>
          <a:off x="4177026" y="2226073"/>
          <a:ext cx="38354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1" name="CS ChemDraw Drawing" r:id="rId7" imgW="3835627" imgH="1327082" progId="ChemDraw.Document.6.0">
                  <p:embed/>
                </p:oleObj>
              </mc:Choice>
              <mc:Fallback>
                <p:oleObj name="CS ChemDraw Drawing" r:id="rId7" imgW="3835627" imgH="13270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7026" y="2226073"/>
                        <a:ext cx="3835400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818429"/>
              </p:ext>
            </p:extLst>
          </p:nvPr>
        </p:nvGraphicFramePr>
        <p:xfrm>
          <a:off x="8680492" y="2364185"/>
          <a:ext cx="21859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2" name="CS ChemDraw Drawing" r:id="rId9" imgW="2185564" imgH="1051508" progId="ChemDraw.Document.6.0">
                  <p:embed/>
                </p:oleObj>
              </mc:Choice>
              <mc:Fallback>
                <p:oleObj name="CS ChemDraw Drawing" r:id="rId9" imgW="2185564" imgH="10515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80492" y="2364185"/>
                        <a:ext cx="2185987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271116"/>
              </p:ext>
            </p:extLst>
          </p:nvPr>
        </p:nvGraphicFramePr>
        <p:xfrm>
          <a:off x="3905563" y="4067012"/>
          <a:ext cx="43783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" name="CS ChemDraw Drawing" r:id="rId11" imgW="4378704" imgH="1126280" progId="ChemDraw.Document.6.0">
                  <p:embed/>
                </p:oleObj>
              </mc:Choice>
              <mc:Fallback>
                <p:oleObj name="CS ChemDraw Drawing" r:id="rId11" imgW="4378704" imgH="1126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05563" y="4067012"/>
                        <a:ext cx="4378325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B. M. Trost, M. Rao, A. P. Dieskau, </a:t>
            </a:r>
            <a:r>
              <a:rPr lang="de-DE" sz="1100" i="1" dirty="0"/>
              <a:t>J. Am. Chem. Soc.</a:t>
            </a:r>
            <a:r>
              <a:rPr lang="de-DE" sz="1100" dirty="0"/>
              <a:t> </a:t>
            </a:r>
            <a:r>
              <a:rPr lang="de-DE" sz="1100" b="1" dirty="0" smtClean="0"/>
              <a:t>2013</a:t>
            </a:r>
            <a:r>
              <a:rPr lang="de-DE" sz="1100" dirty="0" smtClean="0"/>
              <a:t>, </a:t>
            </a:r>
            <a:r>
              <a:rPr lang="fr-CH" sz="1100" i="1" dirty="0" smtClean="0"/>
              <a:t>135</a:t>
            </a:r>
            <a:r>
              <a:rPr lang="fr-CH" sz="1100" dirty="0"/>
              <a:t>, 18697 – 18704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658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</a:t>
            </a:r>
            <a:r>
              <a:rPr lang="fr-CH" dirty="0" err="1" smtClean="0"/>
              <a:t>Monodentate</a:t>
            </a:r>
            <a:r>
              <a:rPr lang="fr-CH" dirty="0" smtClean="0"/>
              <a:t> Ligand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Since</a:t>
            </a:r>
            <a:r>
              <a:rPr lang="fr-CH" sz="1800" dirty="0" smtClean="0"/>
              <a:t> the original ligand by James, in 1976, </a:t>
            </a:r>
            <a:r>
              <a:rPr lang="fr-CH" sz="1800" dirty="0" err="1" smtClean="0"/>
              <a:t>most</a:t>
            </a:r>
            <a:r>
              <a:rPr lang="fr-CH" sz="1800" dirty="0" smtClean="0"/>
              <a:t> of the new class are </a:t>
            </a:r>
            <a:r>
              <a:rPr lang="fr-CH" sz="1800" dirty="0" err="1" smtClean="0"/>
              <a:t>bidentate</a:t>
            </a:r>
            <a:endParaRPr lang="fr-CH" sz="1800" dirty="0" smtClean="0"/>
          </a:p>
          <a:p>
            <a:endParaRPr lang="fr-CH" sz="1800" dirty="0"/>
          </a:p>
          <a:p>
            <a:r>
              <a:rPr lang="fr-CH" sz="1800" dirty="0" smtClean="0"/>
              <a:t>In 2005, Nguyen </a:t>
            </a:r>
            <a:r>
              <a:rPr lang="fr-CH" sz="1800" dirty="0" err="1" smtClean="0"/>
              <a:t>used</a:t>
            </a:r>
            <a:r>
              <a:rPr lang="fr-CH" sz="1800" dirty="0" smtClean="0"/>
              <a:t> for the first time a </a:t>
            </a:r>
            <a:r>
              <a:rPr lang="fr-CH" sz="1800" dirty="0" err="1" smtClean="0"/>
              <a:t>monodentate</a:t>
            </a:r>
            <a:r>
              <a:rPr lang="fr-CH" sz="1800" dirty="0" smtClean="0"/>
              <a:t> chiral 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 for </a:t>
            </a:r>
            <a:r>
              <a:rPr lang="fr-CH" sz="1800" dirty="0" err="1" smtClean="0"/>
              <a:t>asymmetric</a:t>
            </a:r>
            <a:r>
              <a:rPr lang="fr-CH" sz="1800" dirty="0" smtClean="0"/>
              <a:t> </a:t>
            </a:r>
            <a:r>
              <a:rPr lang="fr-CH" sz="1800" dirty="0" err="1" smtClean="0"/>
              <a:t>catalysis</a:t>
            </a:r>
            <a:endParaRPr lang="fr-CH" sz="1800" dirty="0"/>
          </a:p>
          <a:p>
            <a:pPr marL="0" indent="0">
              <a:buNone/>
            </a:pPr>
            <a:endParaRPr lang="fr-CH" sz="1400" dirty="0" smtClean="0"/>
          </a:p>
          <a:p>
            <a:endParaRPr lang="fr-CH" sz="1800" dirty="0"/>
          </a:p>
          <a:p>
            <a:endParaRPr lang="fr-CH" sz="1800" dirty="0" smtClean="0"/>
          </a:p>
          <a:p>
            <a:r>
              <a:rPr lang="fr-CH" sz="1800" dirty="0" smtClean="0"/>
              <a:t>«Chiral amplification»: chiral </a:t>
            </a:r>
            <a:r>
              <a:rPr lang="fr-CH" sz="1800" dirty="0" err="1" smtClean="0"/>
              <a:t>sulfoxides</a:t>
            </a:r>
            <a:r>
              <a:rPr lang="fr-CH" sz="1800" dirty="0" smtClean="0"/>
              <a:t> </a:t>
            </a:r>
            <a:r>
              <a:rPr lang="fr-CH" sz="1800" dirty="0" err="1" smtClean="0"/>
              <a:t>with</a:t>
            </a:r>
            <a:r>
              <a:rPr lang="fr-CH" sz="1800" dirty="0" smtClean="0"/>
              <a:t> achiral </a:t>
            </a:r>
            <a:r>
              <a:rPr lang="fr-CH" sz="1800" dirty="0" err="1" smtClean="0"/>
              <a:t>salen</a:t>
            </a:r>
            <a:r>
              <a:rPr lang="fr-CH" sz="1800" dirty="0"/>
              <a:t> </a:t>
            </a:r>
            <a:r>
              <a:rPr lang="fr-CH" sz="1800" dirty="0" err="1" smtClean="0"/>
              <a:t>ruthenium</a:t>
            </a:r>
            <a:r>
              <a:rPr lang="fr-CH" sz="1800" dirty="0" smtClean="0"/>
              <a:t> </a:t>
            </a:r>
            <a:r>
              <a:rPr lang="fr-CH" sz="1800" dirty="0" err="1" smtClean="0"/>
              <a:t>catalyst</a:t>
            </a:r>
            <a:r>
              <a:rPr lang="fr-CH" sz="1800" dirty="0" smtClean="0"/>
              <a:t> </a:t>
            </a:r>
            <a:r>
              <a:rPr lang="fr-CH" sz="1800" dirty="0" err="1" smtClean="0"/>
              <a:t>allow</a:t>
            </a:r>
            <a:r>
              <a:rPr lang="fr-CH" sz="1800" dirty="0" smtClean="0"/>
              <a:t> an </a:t>
            </a:r>
            <a:r>
              <a:rPr lang="fr-CH" sz="1800" dirty="0" err="1" smtClean="0"/>
              <a:t>asymmetry</a:t>
            </a:r>
            <a:endParaRPr lang="fr-CH" sz="1800" dirty="0" smtClean="0"/>
          </a:p>
          <a:p>
            <a:endParaRPr lang="fr-CH" sz="1800" dirty="0"/>
          </a:p>
          <a:p>
            <a:r>
              <a:rPr lang="fr-CH" sz="1800" dirty="0" smtClean="0"/>
              <a:t>Chiral additive </a:t>
            </a:r>
            <a:r>
              <a:rPr lang="fr-CH" sz="1800" dirty="0" err="1" smtClean="0"/>
              <a:t>induce</a:t>
            </a:r>
            <a:r>
              <a:rPr lang="fr-CH" sz="1800" dirty="0" smtClean="0"/>
              <a:t> a </a:t>
            </a:r>
            <a:r>
              <a:rPr lang="fr-CH" sz="1800" dirty="0" err="1" smtClean="0"/>
              <a:t>conformational</a:t>
            </a:r>
            <a:r>
              <a:rPr lang="fr-CH" sz="1800" dirty="0" smtClean="0"/>
              <a:t> change in the structure of the </a:t>
            </a:r>
            <a:r>
              <a:rPr lang="fr-CH" sz="1800" dirty="0" err="1" smtClean="0"/>
              <a:t>salen</a:t>
            </a:r>
            <a:r>
              <a:rPr lang="fr-CH" sz="1800" dirty="0" smtClean="0"/>
              <a:t> </a:t>
            </a:r>
            <a:r>
              <a:rPr lang="fr-CH" sz="1800" dirty="0" err="1" smtClean="0"/>
              <a:t>moiety</a:t>
            </a:r>
            <a:r>
              <a:rPr lang="fr-CH" sz="1800" dirty="0" smtClean="0"/>
              <a:t> </a:t>
            </a:r>
            <a:r>
              <a:rPr lang="fr-CH" sz="1800" dirty="0" smtClean="0"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sym typeface="Wingdings" panose="05000000000000000000" pitchFamily="2" charset="2"/>
              </a:rPr>
              <a:t>asymmetry</a:t>
            </a:r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4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28156"/>
              </p:ext>
            </p:extLst>
          </p:nvPr>
        </p:nvGraphicFramePr>
        <p:xfrm>
          <a:off x="4446108" y="3101975"/>
          <a:ext cx="32972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5" name="CS ChemDraw Drawing" r:id="rId7" imgW="3297577" imgH="784608" progId="ChemDraw.Document.6.0">
                  <p:embed/>
                </p:oleObj>
              </mc:Choice>
              <mc:Fallback>
                <p:oleObj name="CS ChemDraw Drawing" r:id="rId7" imgW="3297577" imgH="7846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6108" y="3101975"/>
                        <a:ext cx="3297237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67475"/>
              </p:ext>
            </p:extLst>
          </p:nvPr>
        </p:nvGraphicFramePr>
        <p:xfrm>
          <a:off x="8426476" y="2968017"/>
          <a:ext cx="283210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6" name="CS ChemDraw Drawing" r:id="rId9" imgW="2831413" imgH="1196088" progId="ChemDraw.Document.6.0">
                  <p:embed/>
                </p:oleObj>
              </mc:Choice>
              <mc:Fallback>
                <p:oleObj name="CS ChemDraw Drawing" r:id="rId9" imgW="2831413" imgH="11960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26476" y="2968017"/>
                        <a:ext cx="2832100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235489"/>
              </p:ext>
            </p:extLst>
          </p:nvPr>
        </p:nvGraphicFramePr>
        <p:xfrm>
          <a:off x="8177530" y="3722477"/>
          <a:ext cx="9826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7" name="CS ChemDraw Drawing" r:id="rId11" imgW="982890" imgH="473847" progId="ChemDraw.Document.6.0">
                  <p:embed/>
                </p:oleObj>
              </mc:Choice>
              <mc:Fallback>
                <p:oleObj name="CS ChemDraw Drawing" r:id="rId11" imgW="982890" imgH="4738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77530" y="3722477"/>
                        <a:ext cx="982663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103871" y="6305164"/>
            <a:ext cx="86871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J. A. Miller, B. A. Gross, M. A. </a:t>
            </a:r>
            <a:r>
              <a:rPr lang="fr-CH" sz="1100" dirty="0" err="1"/>
              <a:t>Zhuravel</a:t>
            </a:r>
            <a:r>
              <a:rPr lang="fr-CH" sz="1100" dirty="0"/>
              <a:t>, W. Jin, S. T. </a:t>
            </a:r>
            <a:r>
              <a:rPr lang="fr-CH" sz="1100" dirty="0" smtClean="0"/>
              <a:t>Nguyen,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</a:t>
            </a:r>
            <a:r>
              <a:rPr lang="de-DE" sz="1100" dirty="0"/>
              <a:t>. </a:t>
            </a:r>
            <a:r>
              <a:rPr lang="de-DE" sz="1100" b="1" dirty="0"/>
              <a:t>2005</a:t>
            </a:r>
            <a:r>
              <a:rPr lang="de-DE" sz="1100" dirty="0"/>
              <a:t>, </a:t>
            </a:r>
            <a:r>
              <a:rPr lang="de-DE" sz="1100" i="1" dirty="0"/>
              <a:t>44</a:t>
            </a:r>
            <a:r>
              <a:rPr lang="de-DE" sz="1100" dirty="0"/>
              <a:t>, 3885 – 3889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 and Outlook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the last 40 years, the field has grown considerably </a:t>
            </a:r>
            <a:endParaRPr lang="fr-CH" sz="1800" dirty="0"/>
          </a:p>
          <a:p>
            <a:r>
              <a:rPr lang="fr-CH" sz="1800" dirty="0" err="1" smtClean="0"/>
              <a:t>Subtle</a:t>
            </a:r>
            <a:r>
              <a:rPr lang="fr-CH" sz="1800" dirty="0" smtClean="0"/>
              <a:t> but </a:t>
            </a:r>
            <a:r>
              <a:rPr lang="fr-CH" sz="1800" dirty="0" err="1" smtClean="0"/>
              <a:t>powerful</a:t>
            </a:r>
            <a:r>
              <a:rPr lang="fr-CH" sz="1800" dirty="0" smtClean="0"/>
              <a:t> ligands </a:t>
            </a:r>
            <a:endParaRPr lang="fr-CH" sz="1800" dirty="0"/>
          </a:p>
          <a:p>
            <a:r>
              <a:rPr lang="fr-CH" sz="1800" dirty="0" err="1" smtClean="0"/>
              <a:t>Sulfoxide-olefin</a:t>
            </a:r>
            <a:r>
              <a:rPr lang="fr-CH" sz="1800" dirty="0" smtClean="0"/>
              <a:t> ligands </a:t>
            </a:r>
            <a:r>
              <a:rPr lang="fr-CH" sz="1800" dirty="0" err="1" smtClean="0"/>
              <a:t>can</a:t>
            </a:r>
            <a:r>
              <a:rPr lang="fr-CH" sz="1800" dirty="0" smtClean="0"/>
              <a:t> reverse the </a:t>
            </a:r>
            <a:r>
              <a:rPr lang="fr-CH" sz="1800" dirty="0" err="1" smtClean="0"/>
              <a:t>enantioselectivity</a:t>
            </a:r>
            <a:r>
              <a:rPr lang="fr-CH" sz="1800" dirty="0" smtClean="0"/>
              <a:t> </a:t>
            </a:r>
            <a:r>
              <a:rPr lang="fr-CH" sz="1800" dirty="0" err="1" smtClean="0"/>
              <a:t>using</a:t>
            </a:r>
            <a:r>
              <a:rPr lang="fr-CH" sz="1800" dirty="0" smtClean="0"/>
              <a:t> </a:t>
            </a:r>
            <a:r>
              <a:rPr lang="fr-CH" sz="1800" dirty="0" err="1" smtClean="0"/>
              <a:t>different</a:t>
            </a:r>
            <a:r>
              <a:rPr lang="fr-CH" sz="1800" dirty="0" smtClean="0"/>
              <a:t> </a:t>
            </a:r>
            <a:r>
              <a:rPr lang="fr-CH" sz="1800" dirty="0" err="1" smtClean="0"/>
              <a:t>substituents</a:t>
            </a:r>
            <a:endParaRPr lang="fr-CH" sz="1800" dirty="0"/>
          </a:p>
          <a:p>
            <a:endParaRPr lang="fr-CH" sz="1800" dirty="0" smtClean="0"/>
          </a:p>
          <a:p>
            <a:r>
              <a:rPr lang="fr-CH" sz="1800" dirty="0" smtClean="0"/>
              <a:t>Scope of the </a:t>
            </a:r>
            <a:r>
              <a:rPr lang="fr-CH" sz="1800" dirty="0" err="1" smtClean="0"/>
              <a:t>reactions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limited</a:t>
            </a:r>
            <a:endParaRPr lang="fr-CH" sz="1800" dirty="0" smtClean="0"/>
          </a:p>
          <a:p>
            <a:endParaRPr lang="fr-CH" sz="1800" dirty="0"/>
          </a:p>
          <a:p>
            <a:r>
              <a:rPr lang="fr-CH" sz="1800" dirty="0" err="1" smtClean="0"/>
              <a:t>However</a:t>
            </a:r>
            <a:r>
              <a:rPr lang="fr-CH" sz="1800" dirty="0" smtClean="0"/>
              <a:t>, </a:t>
            </a:r>
            <a:r>
              <a:rPr lang="fr-CH" sz="1800" dirty="0" err="1" smtClean="0"/>
              <a:t>recent</a:t>
            </a:r>
            <a:r>
              <a:rPr lang="fr-CH" sz="1800" dirty="0" smtClean="0"/>
              <a:t> reports show </a:t>
            </a:r>
            <a:r>
              <a:rPr lang="fr-CH" sz="1800" dirty="0" err="1" smtClean="0"/>
              <a:t>promising</a:t>
            </a:r>
            <a:r>
              <a:rPr lang="fr-CH" sz="1800" dirty="0" smtClean="0"/>
              <a:t> </a:t>
            </a:r>
            <a:r>
              <a:rPr lang="fr-CH" sz="1800" dirty="0" err="1" smtClean="0"/>
              <a:t>results</a:t>
            </a:r>
            <a:r>
              <a:rPr lang="fr-CH" sz="1800" dirty="0" smtClean="0"/>
              <a:t> for new </a:t>
            </a:r>
            <a:r>
              <a:rPr lang="fr-CH" sz="1800" dirty="0" err="1" smtClean="0"/>
              <a:t>asymmetric</a:t>
            </a:r>
            <a:r>
              <a:rPr lang="fr-CH" sz="1800" dirty="0" smtClean="0"/>
              <a:t> </a:t>
            </a:r>
            <a:r>
              <a:rPr lang="fr-CH" sz="1800" dirty="0" err="1" smtClean="0"/>
              <a:t>reactions</a:t>
            </a:r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 smtClean="0"/>
          </a:p>
          <a:p>
            <a:endParaRPr lang="en-US" sz="1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103871" y="6305164"/>
            <a:ext cx="86871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B. M. Trost, M. Rao,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</a:t>
            </a:r>
            <a:r>
              <a:rPr lang="de-DE" sz="1100" dirty="0"/>
              <a:t>. </a:t>
            </a:r>
            <a:r>
              <a:rPr lang="de-DE" sz="1100" b="1" dirty="0"/>
              <a:t>2015</a:t>
            </a:r>
            <a:r>
              <a:rPr lang="de-DE" sz="1100" dirty="0"/>
              <a:t>, </a:t>
            </a:r>
            <a:r>
              <a:rPr lang="de-DE" sz="1100" i="1" dirty="0"/>
              <a:t>54</a:t>
            </a:r>
            <a:r>
              <a:rPr lang="de-DE" sz="1100" dirty="0"/>
              <a:t>, </a:t>
            </a:r>
            <a:r>
              <a:rPr lang="de-DE" sz="1100" dirty="0" smtClean="0"/>
              <a:t>5026–5043.</a:t>
            </a:r>
          </a:p>
          <a:p>
            <a:r>
              <a:rPr lang="de-DE" sz="1100" dirty="0" smtClean="0"/>
              <a:t>G. Sipos, E. E. Drinkel, R. Dorta, </a:t>
            </a:r>
            <a:r>
              <a:rPr lang="de-DE" sz="1100" i="1" dirty="0" smtClean="0"/>
              <a:t>Chem. Soc. Rev.</a:t>
            </a:r>
            <a:r>
              <a:rPr lang="de-DE" sz="1100" dirty="0" smtClean="0"/>
              <a:t> </a:t>
            </a:r>
            <a:r>
              <a:rPr lang="de-DE" sz="1100" b="1" dirty="0" smtClean="0"/>
              <a:t>2016</a:t>
            </a:r>
            <a:r>
              <a:rPr lang="de-DE" sz="1100" dirty="0" smtClean="0"/>
              <a:t>, </a:t>
            </a:r>
            <a:r>
              <a:rPr lang="de-DE" sz="1100" i="1" dirty="0" smtClean="0"/>
              <a:t>44</a:t>
            </a:r>
            <a:r>
              <a:rPr lang="de-DE" sz="1100" dirty="0" smtClean="0"/>
              <a:t>, 3834-3860.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20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91" y="2174743"/>
            <a:ext cx="2785872" cy="304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74815" y="6420983"/>
            <a:ext cx="331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Chiral Sulfoxides as Ligand in Asymmetric Catalysis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87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S/P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Comparison between </a:t>
            </a:r>
            <a:r>
              <a:rPr lang="en-US" sz="1800" dirty="0" err="1" smtClean="0"/>
              <a:t>Hiroi’s</a:t>
            </a:r>
            <a:r>
              <a:rPr lang="en-US" sz="1800" dirty="0" smtClean="0"/>
              <a:t> and Toru’s ligands</a:t>
            </a:r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r>
              <a:rPr lang="fr-CH" sz="1800" dirty="0" err="1" smtClean="0"/>
              <a:t>Curtin</a:t>
            </a:r>
            <a:r>
              <a:rPr lang="fr-CH" sz="1800" dirty="0" smtClean="0"/>
              <a:t>-Hammett</a:t>
            </a:r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4815" y="6420983"/>
            <a:ext cx="331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</a:rPr>
              <a:t>Chiral Sulfoxides as Ligand in Asymmetric Catalysis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2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4226"/>
              </p:ext>
            </p:extLst>
          </p:nvPr>
        </p:nvGraphicFramePr>
        <p:xfrm>
          <a:off x="4171650" y="2039004"/>
          <a:ext cx="38322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3" name="CS ChemDraw Drawing" r:id="rId7" imgW="3832591" imgH="626181" progId="ChemDraw.Document.6.0">
                  <p:embed/>
                </p:oleObj>
              </mc:Choice>
              <mc:Fallback>
                <p:oleObj name="CS ChemDraw Drawing" r:id="rId7" imgW="3832591" imgH="6261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1650" y="2039004"/>
                        <a:ext cx="38322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954180"/>
              </p:ext>
            </p:extLst>
          </p:nvPr>
        </p:nvGraphicFramePr>
        <p:xfrm>
          <a:off x="3340315" y="2648340"/>
          <a:ext cx="106521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" name="CS ChemDraw Drawing" r:id="rId9" imgW="1064648" imgH="1622622" progId="ChemDraw.Document.6.0">
                  <p:embed/>
                </p:oleObj>
              </mc:Choice>
              <mc:Fallback>
                <p:oleObj name="CS ChemDraw Drawing" r:id="rId9" imgW="1064648" imgH="16226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0315" y="2648340"/>
                        <a:ext cx="1065212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9342" y="4047306"/>
            <a:ext cx="5186534" cy="1868911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20227"/>
              </p:ext>
            </p:extLst>
          </p:nvPr>
        </p:nvGraphicFramePr>
        <p:xfrm>
          <a:off x="5099853" y="2849419"/>
          <a:ext cx="1262062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" name="CS ChemDraw Drawing" r:id="rId12" imgW="1261813" imgH="1475215" progId="ChemDraw.Document.6.0">
                  <p:embed/>
                </p:oleObj>
              </mc:Choice>
              <mc:Fallback>
                <p:oleObj name="CS ChemDraw Drawing" r:id="rId12" imgW="1261813" imgH="14752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99853" y="2849419"/>
                        <a:ext cx="1262062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5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S/S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Following</a:t>
            </a:r>
            <a:r>
              <a:rPr lang="fr-CH" sz="1800" dirty="0" smtClean="0"/>
              <a:t> </a:t>
            </a:r>
            <a:r>
              <a:rPr lang="fr-CH" sz="1800" dirty="0" err="1" smtClean="0"/>
              <a:t>Liao’s</a:t>
            </a:r>
            <a:r>
              <a:rPr lang="fr-CH" sz="1800" dirty="0" smtClean="0"/>
              <a:t> </a:t>
            </a:r>
            <a:r>
              <a:rPr lang="fr-CH" sz="1800" dirty="0" err="1" smtClean="0"/>
              <a:t>work</a:t>
            </a:r>
            <a:r>
              <a:rPr lang="fr-CH" sz="1800" dirty="0" smtClean="0"/>
              <a:t>, Dong, in 2011, </a:t>
            </a:r>
            <a:r>
              <a:rPr lang="fr-CH" sz="1800" dirty="0" err="1" smtClean="0"/>
              <a:t>reported</a:t>
            </a:r>
            <a:r>
              <a:rPr lang="fr-CH" sz="1800" dirty="0" smtClean="0"/>
              <a:t> a new type of chiral bis(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) ligand</a:t>
            </a:r>
          </a:p>
          <a:p>
            <a:endParaRPr lang="fr-CH" sz="1800" dirty="0"/>
          </a:p>
          <a:p>
            <a:pPr marL="0" indent="0">
              <a:buNone/>
            </a:pPr>
            <a:endParaRPr lang="fr-CH" sz="1800" dirty="0"/>
          </a:p>
          <a:p>
            <a:r>
              <a:rPr lang="fr-CH" sz="1800" dirty="0" err="1" smtClean="0"/>
              <a:t>When</a:t>
            </a:r>
            <a:r>
              <a:rPr lang="fr-CH" sz="1800" dirty="0" smtClean="0"/>
              <a:t> </a:t>
            </a:r>
            <a:r>
              <a:rPr lang="fr-CH" sz="1800" dirty="0" err="1" smtClean="0"/>
              <a:t>using</a:t>
            </a:r>
            <a:r>
              <a:rPr lang="fr-CH" sz="1800" dirty="0" smtClean="0"/>
              <a:t> L40, the opposite </a:t>
            </a:r>
            <a:r>
              <a:rPr lang="fr-CH" sz="1800" dirty="0" err="1" smtClean="0"/>
              <a:t>enantiomer</a:t>
            </a:r>
            <a:r>
              <a:rPr lang="fr-CH" sz="1800" dirty="0" smtClean="0"/>
              <a:t> </a:t>
            </a:r>
            <a:r>
              <a:rPr lang="fr-CH" sz="1800" dirty="0" err="1" smtClean="0"/>
              <a:t>was</a:t>
            </a:r>
            <a:r>
              <a:rPr lang="fr-CH" sz="1800" dirty="0" smtClean="0"/>
              <a:t> </a:t>
            </a:r>
            <a:r>
              <a:rPr lang="fr-CH" sz="1800" dirty="0" err="1" smtClean="0"/>
              <a:t>found</a:t>
            </a:r>
            <a:r>
              <a:rPr lang="fr-CH" sz="1800" dirty="0" smtClean="0"/>
              <a:t> and the </a:t>
            </a:r>
            <a:r>
              <a:rPr lang="fr-CH" sz="1800" dirty="0" err="1" smtClean="0"/>
              <a:t>selectivity</a:t>
            </a:r>
            <a:r>
              <a:rPr lang="fr-CH" sz="1800" dirty="0" smtClean="0"/>
              <a:t> </a:t>
            </a:r>
            <a:r>
              <a:rPr lang="fr-CH" sz="1800" dirty="0" err="1" smtClean="0"/>
              <a:t>was</a:t>
            </a:r>
            <a:r>
              <a:rPr lang="fr-CH" sz="1800" dirty="0" smtClean="0"/>
              <a:t> </a:t>
            </a:r>
            <a:r>
              <a:rPr lang="fr-CH" sz="1800" dirty="0" err="1" smtClean="0"/>
              <a:t>low</a:t>
            </a:r>
            <a:endParaRPr lang="fr-CH" sz="1800" dirty="0" smtClean="0"/>
          </a:p>
          <a:p>
            <a:endParaRPr lang="fr-CH" sz="1800" dirty="0"/>
          </a:p>
          <a:p>
            <a:endParaRPr lang="fr-CH" sz="1800" dirty="0" smtClean="0"/>
          </a:p>
          <a:p>
            <a:endParaRPr lang="fr-CH" sz="1800" dirty="0"/>
          </a:p>
          <a:p>
            <a:r>
              <a:rPr lang="fr-CH" sz="1800" dirty="0" smtClean="0"/>
              <a:t>Thorpe-Ingold </a:t>
            </a:r>
            <a:r>
              <a:rPr lang="fr-CH" sz="1800" dirty="0" err="1" smtClean="0"/>
              <a:t>effect</a:t>
            </a:r>
            <a:endParaRPr lang="fr-CH" sz="1800" dirty="0" smtClean="0"/>
          </a:p>
          <a:p>
            <a:r>
              <a:rPr lang="fr-CH" sz="1800" dirty="0" smtClean="0">
                <a:sym typeface="Wingdings" panose="05000000000000000000" pitchFamily="2" charset="2"/>
              </a:rPr>
              <a:t>6-membered-ring Rh-</a:t>
            </a:r>
            <a:r>
              <a:rPr lang="fr-CH" sz="1800" dirty="0" err="1" smtClean="0">
                <a:sym typeface="Wingdings" panose="05000000000000000000" pitchFamily="2" charset="2"/>
              </a:rPr>
              <a:t>sulfoxide</a:t>
            </a:r>
            <a:r>
              <a:rPr lang="fr-CH" sz="1800" dirty="0" smtClean="0">
                <a:sym typeface="Wingdings" panose="05000000000000000000" pitchFamily="2" charset="2"/>
              </a:rPr>
              <a:t> </a:t>
            </a:r>
            <a:r>
              <a:rPr lang="fr-CH" sz="1800" dirty="0" err="1" smtClean="0">
                <a:sym typeface="Wingdings" panose="05000000000000000000" pitchFamily="2" charset="2"/>
              </a:rPr>
              <a:t>chelates</a:t>
            </a:r>
            <a:r>
              <a:rPr lang="fr-CH" sz="1800" dirty="0" smtClean="0">
                <a:sym typeface="Wingdings" panose="05000000000000000000" pitchFamily="2" charset="2"/>
              </a:rPr>
              <a:t> are not optimal</a:t>
            </a:r>
            <a:endParaRPr lang="fr-CH" sz="1800" dirty="0" smtClean="0"/>
          </a:p>
          <a:p>
            <a:endParaRPr lang="fr-CH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4815" y="6420983"/>
            <a:ext cx="331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</a:rPr>
              <a:t>Chiral Sulfoxides as Ligand in Asymmetric Catalysis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9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160635"/>
              </p:ext>
            </p:extLst>
          </p:nvPr>
        </p:nvGraphicFramePr>
        <p:xfrm>
          <a:off x="4517638" y="1978837"/>
          <a:ext cx="27765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0" name="CS ChemDraw Drawing" r:id="rId7" imgW="2776190" imgH="1048055" progId="ChemDraw.Document.6.0">
                  <p:embed/>
                </p:oleObj>
              </mc:Choice>
              <mc:Fallback>
                <p:oleObj name="CS ChemDraw Drawing" r:id="rId7" imgW="2776190" imgH="10480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7638" y="1978837"/>
                        <a:ext cx="277653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80846"/>
              </p:ext>
            </p:extLst>
          </p:nvPr>
        </p:nvGraphicFramePr>
        <p:xfrm>
          <a:off x="8818632" y="2099036"/>
          <a:ext cx="22669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1" name="CS ChemDraw Drawing" r:id="rId9" imgW="2267353" imgH="478148" progId="ChemDraw.Document.6.0">
                  <p:embed/>
                </p:oleObj>
              </mc:Choice>
              <mc:Fallback>
                <p:oleObj name="CS ChemDraw Drawing" r:id="rId9" imgW="2267353" imgH="4781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18632" y="2099036"/>
                        <a:ext cx="22669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230582"/>
              </p:ext>
            </p:extLst>
          </p:nvPr>
        </p:nvGraphicFramePr>
        <p:xfrm>
          <a:off x="4517638" y="3407750"/>
          <a:ext cx="27765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2" name="CS ChemDraw Drawing" r:id="rId11" imgW="2776549" imgH="1048055" progId="ChemDraw.Document.6.0">
                  <p:embed/>
                </p:oleObj>
              </mc:Choice>
              <mc:Fallback>
                <p:oleObj name="CS ChemDraw Drawing" r:id="rId11" imgW="2776549" imgH="10480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7638" y="3407750"/>
                        <a:ext cx="277653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23888"/>
              </p:ext>
            </p:extLst>
          </p:nvPr>
        </p:nvGraphicFramePr>
        <p:xfrm>
          <a:off x="8818632" y="3647281"/>
          <a:ext cx="22669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" name="CS ChemDraw Drawing" r:id="rId13" imgW="2267353" imgH="478148" progId="ChemDraw.Document.6.0">
                  <p:embed/>
                </p:oleObj>
              </mc:Choice>
              <mc:Fallback>
                <p:oleObj name="CS ChemDraw Drawing" r:id="rId13" imgW="2267353" imgH="4781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18632" y="3647281"/>
                        <a:ext cx="22669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4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</a:t>
            </a:r>
            <a:r>
              <a:rPr lang="fr-CH" dirty="0"/>
              <a:t>S</a:t>
            </a:r>
            <a:r>
              <a:rPr lang="fr-CH" dirty="0" smtClean="0"/>
              <a:t>tructure </a:t>
            </a:r>
            <a:r>
              <a:rPr lang="fr-CH" dirty="0"/>
              <a:t>and </a:t>
            </a:r>
            <a:r>
              <a:rPr lang="fr-CH" dirty="0" err="1" smtClean="0"/>
              <a:t>Bonding</a:t>
            </a:r>
            <a:r>
              <a:rPr lang="fr-CH" dirty="0" smtClean="0"/>
              <a:t> </a:t>
            </a:r>
            <a:r>
              <a:rPr lang="fr-CH" dirty="0"/>
              <a:t>of </a:t>
            </a:r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Chiral information is at the sulfur atom</a:t>
            </a:r>
          </a:p>
          <a:p>
            <a:pPr marL="0" indent="0">
              <a:buNone/>
            </a:pPr>
            <a:r>
              <a:rPr lang="fr-CH" sz="1500" dirty="0" smtClean="0">
                <a:sym typeface="Wingdings" panose="05000000000000000000" pitchFamily="2" charset="2"/>
              </a:rPr>
              <a:t>	 </a:t>
            </a:r>
            <a:r>
              <a:rPr lang="en-US" sz="1500" dirty="0" err="1"/>
              <a:t>Enantiodiscrimination</a:t>
            </a:r>
            <a:r>
              <a:rPr lang="en-US" sz="1500" dirty="0"/>
              <a:t> is close to the metal center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300" dirty="0" smtClean="0"/>
          </a:p>
          <a:p>
            <a:r>
              <a:rPr lang="en-US" sz="1800" dirty="0" smtClean="0"/>
              <a:t>Sulfoxides can bind through «soft» sulfur or «hard» oxygen atoms</a:t>
            </a:r>
          </a:p>
          <a:p>
            <a:endParaRPr lang="fr-CH" sz="1900" dirty="0"/>
          </a:p>
          <a:p>
            <a:endParaRPr lang="fr-CH" sz="1900" dirty="0" smtClean="0"/>
          </a:p>
          <a:p>
            <a:r>
              <a:rPr lang="fr-CH" sz="1800" dirty="0" err="1" smtClean="0"/>
              <a:t>Sulfoxides</a:t>
            </a:r>
            <a:r>
              <a:rPr lang="fr-CH" sz="1800" dirty="0" smtClean="0"/>
              <a:t> </a:t>
            </a:r>
            <a:r>
              <a:rPr lang="fr-CH" sz="1800" dirty="0" err="1" smtClean="0"/>
              <a:t>can</a:t>
            </a:r>
            <a:r>
              <a:rPr lang="fr-CH" sz="1800" dirty="0" smtClean="0"/>
              <a:t>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derivatized</a:t>
            </a:r>
            <a:r>
              <a:rPr lang="fr-CH" sz="1800" dirty="0" smtClean="0"/>
              <a:t> </a:t>
            </a:r>
            <a:r>
              <a:rPr lang="fr-CH" sz="1800" dirty="0" err="1" smtClean="0"/>
              <a:t>into</a:t>
            </a:r>
            <a:r>
              <a:rPr lang="fr-CH" sz="1800" dirty="0" smtClean="0"/>
              <a:t> </a:t>
            </a:r>
            <a:r>
              <a:rPr lang="fr-CH" sz="1800" dirty="0" err="1" smtClean="0"/>
              <a:t>sulfinamides</a:t>
            </a:r>
            <a:r>
              <a:rPr lang="fr-CH" sz="1800" dirty="0" smtClean="0"/>
              <a:t>, </a:t>
            </a:r>
            <a:r>
              <a:rPr lang="fr-CH" sz="1800" dirty="0" err="1" smtClean="0"/>
              <a:t>sulfilimines</a:t>
            </a:r>
            <a:r>
              <a:rPr lang="fr-CH" sz="1800" dirty="0" smtClean="0"/>
              <a:t> and </a:t>
            </a:r>
            <a:r>
              <a:rPr lang="fr-CH" sz="1800" dirty="0" err="1" smtClean="0"/>
              <a:t>sulfoximines</a:t>
            </a:r>
            <a:endParaRPr lang="en-US" sz="1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2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57853"/>
              </p:ext>
            </p:extLst>
          </p:nvPr>
        </p:nvGraphicFramePr>
        <p:xfrm>
          <a:off x="4614538" y="2591369"/>
          <a:ext cx="2460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3" name="CS ChemDraw Drawing" r:id="rId7" imgW="2460991" imgH="488901" progId="ChemDraw.Document.6.0">
                  <p:embed/>
                </p:oleObj>
              </mc:Choice>
              <mc:Fallback>
                <p:oleObj name="CS ChemDraw Drawing" r:id="rId7" imgW="2460991" imgH="4889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4538" y="2591369"/>
                        <a:ext cx="24606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67224"/>
              </p:ext>
            </p:extLst>
          </p:nvPr>
        </p:nvGraphicFramePr>
        <p:xfrm>
          <a:off x="4862720" y="3964783"/>
          <a:ext cx="585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4" name="CS ChemDraw Drawing" r:id="rId9" imgW="586292" imgH="474922" progId="ChemDraw.Document.6.0">
                  <p:embed/>
                </p:oleObj>
              </mc:Choice>
              <mc:Fallback>
                <p:oleObj name="CS ChemDraw Drawing" r:id="rId9" imgW="586292" imgH="4749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2720" y="3964783"/>
                        <a:ext cx="585787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26800"/>
              </p:ext>
            </p:extLst>
          </p:nvPr>
        </p:nvGraphicFramePr>
        <p:xfrm>
          <a:off x="6237645" y="3886200"/>
          <a:ext cx="587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5" name="CS ChemDraw Drawing" r:id="rId11" imgW="587726" imgH="631916" progId="ChemDraw.Document.6.0">
                  <p:embed/>
                </p:oleObj>
              </mc:Choice>
              <mc:Fallback>
                <p:oleObj name="CS ChemDraw Drawing" r:id="rId11" imgW="587726" imgH="6319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7645" y="3886200"/>
                        <a:ext cx="58737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679451" y="4048225"/>
            <a:ext cx="354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vs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8467" y="4048223"/>
            <a:ext cx="1551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 = 2</a:t>
            </a:r>
            <a:r>
              <a:rPr lang="en-US" sz="1200" baseline="30000" dirty="0" smtClean="0">
                <a:solidFill>
                  <a:schemeClr val="tx2"/>
                </a:solidFill>
              </a:rPr>
              <a:t>nd</a:t>
            </a:r>
            <a:r>
              <a:rPr lang="en-US" sz="1200" dirty="0" smtClean="0">
                <a:solidFill>
                  <a:schemeClr val="tx2"/>
                </a:solidFill>
              </a:rPr>
              <a:t> and 3</a:t>
            </a:r>
            <a:r>
              <a:rPr lang="en-US" sz="1200" baseline="30000" dirty="0" smtClean="0">
                <a:solidFill>
                  <a:schemeClr val="tx2"/>
                </a:solidFill>
              </a:rPr>
              <a:t>rd</a:t>
            </a:r>
            <a:r>
              <a:rPr lang="en-US" sz="1200" dirty="0" smtClean="0">
                <a:solidFill>
                  <a:schemeClr val="tx2"/>
                </a:solidFill>
              </a:rPr>
              <a:t> row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32362" y="4048222"/>
            <a:ext cx="995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M’ = 1</a:t>
            </a:r>
            <a:r>
              <a:rPr lang="en-US" sz="1200" baseline="30000" dirty="0" smtClean="0">
                <a:solidFill>
                  <a:schemeClr val="tx2"/>
                </a:solidFill>
              </a:rPr>
              <a:t>st</a:t>
            </a:r>
            <a:r>
              <a:rPr lang="en-US" sz="1200" dirty="0" smtClean="0">
                <a:solidFill>
                  <a:schemeClr val="tx2"/>
                </a:solidFill>
              </a:rPr>
              <a:t> row</a:t>
            </a:r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201976"/>
              </p:ext>
            </p:extLst>
          </p:nvPr>
        </p:nvGraphicFramePr>
        <p:xfrm>
          <a:off x="3642680" y="5254158"/>
          <a:ext cx="7572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6" name="CS ChemDraw Drawing" r:id="rId13" imgW="756980" imgH="656648" progId="ChemDraw.Document.6.0">
                  <p:embed/>
                </p:oleObj>
              </mc:Choice>
              <mc:Fallback>
                <p:oleObj name="CS ChemDraw Drawing" r:id="rId13" imgW="756980" imgH="6566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42680" y="5254158"/>
                        <a:ext cx="75723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2727"/>
              </p:ext>
            </p:extLst>
          </p:nvPr>
        </p:nvGraphicFramePr>
        <p:xfrm>
          <a:off x="7449821" y="5261301"/>
          <a:ext cx="5873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7" name="CS ChemDraw Drawing" r:id="rId15" imgW="588085" imgH="643027" progId="ChemDraw.Document.6.0">
                  <p:embed/>
                </p:oleObj>
              </mc:Choice>
              <mc:Fallback>
                <p:oleObj name="CS ChemDraw Drawing" r:id="rId15" imgW="588085" imgH="6430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49821" y="5261301"/>
                        <a:ext cx="587375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95622"/>
              </p:ext>
            </p:extLst>
          </p:nvPr>
        </p:nvGraphicFramePr>
        <p:xfrm>
          <a:off x="5563055" y="5285498"/>
          <a:ext cx="5873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8" name="CS ChemDraw Drawing" r:id="rId17" imgW="588085" imgH="604675" progId="ChemDraw.Document.6.0">
                  <p:embed/>
                </p:oleObj>
              </mc:Choice>
              <mc:Fallback>
                <p:oleObj name="CS ChemDraw Drawing" r:id="rId17" imgW="588085" imgH="6046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63055" y="5285498"/>
                        <a:ext cx="587375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E. </a:t>
            </a:r>
            <a:r>
              <a:rPr lang="fr-CH" sz="1100" dirty="0" err="1"/>
              <a:t>Alessio</a:t>
            </a:r>
            <a:r>
              <a:rPr lang="fr-CH" sz="1100" dirty="0"/>
              <a:t>, </a:t>
            </a:r>
            <a:r>
              <a:rPr lang="fr-CH" sz="1100" i="1" dirty="0" err="1"/>
              <a:t>Chem</a:t>
            </a:r>
            <a:r>
              <a:rPr lang="fr-CH" sz="1100" i="1" dirty="0"/>
              <a:t>. </a:t>
            </a:r>
            <a:r>
              <a:rPr lang="fr-CH" sz="1100" i="1" dirty="0" err="1"/>
              <a:t>Rev</a:t>
            </a:r>
            <a:r>
              <a:rPr lang="fr-CH" sz="1100" i="1" dirty="0"/>
              <a:t>.</a:t>
            </a:r>
            <a:r>
              <a:rPr lang="fr-CH" sz="1100" dirty="0"/>
              <a:t> </a:t>
            </a:r>
            <a:r>
              <a:rPr lang="fr-CH" sz="1100" b="1" dirty="0"/>
              <a:t>2004</a:t>
            </a:r>
            <a:r>
              <a:rPr lang="fr-CH" sz="1100" dirty="0"/>
              <a:t>, </a:t>
            </a:r>
            <a:r>
              <a:rPr lang="fr-CH" sz="1100" i="1" dirty="0"/>
              <a:t>104</a:t>
            </a:r>
            <a:r>
              <a:rPr lang="fr-CH" sz="1100" dirty="0"/>
              <a:t>, 4203 – 4242.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34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</a:t>
            </a:r>
            <a:r>
              <a:rPr lang="fr-CH" dirty="0" err="1" smtClean="0"/>
              <a:t>History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872" y="1467384"/>
            <a:ext cx="9982200" cy="4572000"/>
          </a:xfrm>
        </p:spPr>
        <p:txBody>
          <a:bodyPr>
            <a:normAutofit/>
          </a:bodyPr>
          <a:lstStyle/>
          <a:p>
            <a:r>
              <a:rPr lang="fr-CH" sz="1800" dirty="0" smtClean="0"/>
              <a:t>First re</a:t>
            </a:r>
            <a:r>
              <a:rPr lang="fr-CH" sz="1800" dirty="0"/>
              <a:t>port on chiral </a:t>
            </a:r>
            <a:r>
              <a:rPr lang="fr-CH" sz="1800" dirty="0" err="1"/>
              <a:t>sulfoxides</a:t>
            </a:r>
            <a:r>
              <a:rPr lang="fr-CH" sz="1800" dirty="0"/>
              <a:t> by </a:t>
            </a:r>
            <a:r>
              <a:rPr lang="fr-CH" sz="1800" dirty="0" smtClean="0"/>
              <a:t>James </a:t>
            </a:r>
            <a:r>
              <a:rPr lang="fr-CH" sz="1800" dirty="0"/>
              <a:t>in 1976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sz="1050" dirty="0"/>
          </a:p>
          <a:p>
            <a:r>
              <a:rPr lang="fr-CH" sz="1800" dirty="0" smtClean="0"/>
              <a:t>Second </a:t>
            </a:r>
            <a:r>
              <a:rPr lang="fr-CH" sz="1800" dirty="0" err="1" smtClean="0"/>
              <a:t>generation</a:t>
            </a:r>
            <a:r>
              <a:rPr lang="fr-CH" sz="1800" dirty="0" smtClean="0"/>
              <a:t>, in 1977, </a:t>
            </a:r>
            <a:r>
              <a:rPr lang="fr-CH" sz="1800" dirty="0" err="1" smtClean="0"/>
              <a:t>with</a:t>
            </a:r>
            <a:r>
              <a:rPr lang="fr-CH" sz="1800" dirty="0" smtClean="0"/>
              <a:t> tartrate-</a:t>
            </a:r>
            <a:r>
              <a:rPr lang="fr-CH" sz="1800" dirty="0" err="1" smtClean="0"/>
              <a:t>derived</a:t>
            </a:r>
            <a:r>
              <a:rPr lang="fr-CH" sz="1800" dirty="0" smtClean="0"/>
              <a:t> </a:t>
            </a:r>
            <a:r>
              <a:rPr lang="fr-CH" sz="1800" dirty="0" err="1" smtClean="0"/>
              <a:t>backbone</a:t>
            </a:r>
            <a:endParaRPr lang="fr-CH" sz="1800" dirty="0" smtClean="0"/>
          </a:p>
          <a:p>
            <a:endParaRPr lang="fr-CH" sz="1900" dirty="0"/>
          </a:p>
          <a:p>
            <a:endParaRPr lang="fr-CH" sz="2400" dirty="0" smtClean="0"/>
          </a:p>
          <a:p>
            <a:pPr marL="0" indent="0">
              <a:buNone/>
            </a:pPr>
            <a:endParaRPr lang="fr-CH" sz="2400" dirty="0" smtClean="0"/>
          </a:p>
          <a:p>
            <a:r>
              <a:rPr lang="fr-CH" sz="1800" dirty="0" err="1"/>
              <a:t>Third</a:t>
            </a:r>
            <a:r>
              <a:rPr lang="fr-CH" sz="1800" dirty="0"/>
              <a:t> </a:t>
            </a:r>
            <a:r>
              <a:rPr lang="fr-CH" sz="1800" dirty="0" err="1"/>
              <a:t>generation</a:t>
            </a:r>
            <a:r>
              <a:rPr lang="fr-CH" sz="1800" dirty="0"/>
              <a:t>, in 1986, </a:t>
            </a:r>
            <a:r>
              <a:rPr lang="fr-CH" sz="1800" dirty="0" err="1"/>
              <a:t>with</a:t>
            </a:r>
            <a:r>
              <a:rPr lang="fr-CH" sz="1800" dirty="0"/>
              <a:t> free carboxylate and EW-</a:t>
            </a:r>
            <a:r>
              <a:rPr lang="fr-CH" sz="1800" dirty="0" err="1"/>
              <a:t>nitrogen</a:t>
            </a:r>
            <a:r>
              <a:rPr lang="fr-CH" sz="1800" dirty="0"/>
              <a:t> </a:t>
            </a:r>
            <a:r>
              <a:rPr lang="fr-CH" sz="1800" dirty="0" err="1"/>
              <a:t>protected</a:t>
            </a:r>
            <a:r>
              <a:rPr lang="fr-CH" sz="1800" dirty="0"/>
              <a:t> group</a:t>
            </a:r>
          </a:p>
          <a:p>
            <a:endParaRPr lang="fr-CH" sz="16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75771"/>
              </p:ext>
            </p:extLst>
          </p:nvPr>
        </p:nvGraphicFramePr>
        <p:xfrm>
          <a:off x="4457139" y="1867267"/>
          <a:ext cx="33321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CS ChemDraw Drawing" r:id="rId7" imgW="3332719" imgH="825469" progId="ChemDraw.Document.6.0">
                  <p:embed/>
                </p:oleObj>
              </mc:Choice>
              <mc:Fallback>
                <p:oleObj name="CS ChemDraw Drawing" r:id="rId7" imgW="3332719" imgH="8254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57139" y="1867267"/>
                        <a:ext cx="3332163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01490"/>
              </p:ext>
            </p:extLst>
          </p:nvPr>
        </p:nvGraphicFramePr>
        <p:xfrm>
          <a:off x="9256782" y="2084754"/>
          <a:ext cx="1393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8" name="CS ChemDraw Drawing" r:id="rId9" imgW="1394191" imgH="391049" progId="ChemDraw.Document.6.0">
                  <p:embed/>
                </p:oleObj>
              </mc:Choice>
              <mc:Fallback>
                <p:oleObj name="CS ChemDraw Drawing" r:id="rId9" imgW="1394191" imgH="3910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56782" y="2084754"/>
                        <a:ext cx="13938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72213"/>
              </p:ext>
            </p:extLst>
          </p:nvPr>
        </p:nvGraphicFramePr>
        <p:xfrm>
          <a:off x="4605338" y="3173269"/>
          <a:ext cx="2749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name="CS ChemDraw Drawing" r:id="rId11" imgW="2748937" imgH="726542" progId="ChemDraw.Document.6.0">
                  <p:embed/>
                </p:oleObj>
              </mc:Choice>
              <mc:Fallback>
                <p:oleObj name="CS ChemDraw Drawing" r:id="rId11" imgW="2748937" imgH="726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05338" y="3173269"/>
                        <a:ext cx="2749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322401"/>
              </p:ext>
            </p:extLst>
          </p:nvPr>
        </p:nvGraphicFramePr>
        <p:xfrm>
          <a:off x="9199631" y="3232006"/>
          <a:ext cx="15081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0" name="CS ChemDraw Drawing" r:id="rId13" imgW="1508222" imgH="1336235" progId="ChemDraw.Document.6.0">
                  <p:embed/>
                </p:oleObj>
              </mc:Choice>
              <mc:Fallback>
                <p:oleObj name="CS ChemDraw Drawing" r:id="rId13" imgW="1508222" imgH="13362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99631" y="3232006"/>
                        <a:ext cx="1508125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320239" y="3900344"/>
            <a:ext cx="34161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67112"/>
              </p:ext>
            </p:extLst>
          </p:nvPr>
        </p:nvGraphicFramePr>
        <p:xfrm>
          <a:off x="4500518" y="4018612"/>
          <a:ext cx="10969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CS ChemDraw Drawing" r:id="rId15" imgW="1096921" imgH="374561" progId="ChemDraw.Document.6.0">
                  <p:embed/>
                </p:oleObj>
              </mc:Choice>
              <mc:Fallback>
                <p:oleObj name="CS ChemDraw Drawing" r:id="rId15" imgW="1096921" imgH="3745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00518" y="4018612"/>
                        <a:ext cx="1096963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60049"/>
              </p:ext>
            </p:extLst>
          </p:nvPr>
        </p:nvGraphicFramePr>
        <p:xfrm>
          <a:off x="5738253" y="4018612"/>
          <a:ext cx="7699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CS ChemDraw Drawing" r:id="rId17" imgW="769172" imgH="374561" progId="ChemDraw.Document.6.0">
                  <p:embed/>
                </p:oleObj>
              </mc:Choice>
              <mc:Fallback>
                <p:oleObj name="CS ChemDraw Drawing" r:id="rId17" imgW="769172" imgH="3745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38253" y="4018612"/>
                        <a:ext cx="769937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13787"/>
              </p:ext>
            </p:extLst>
          </p:nvPr>
        </p:nvGraphicFramePr>
        <p:xfrm>
          <a:off x="6697183" y="4018612"/>
          <a:ext cx="949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3" name="CS ChemDraw Drawing" r:id="rId19" imgW="948824" imgH="374561" progId="ChemDraw.Document.6.0">
                  <p:embed/>
                </p:oleObj>
              </mc:Choice>
              <mc:Fallback>
                <p:oleObj name="CS ChemDraw Drawing" r:id="rId19" imgW="948824" imgH="3745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97183" y="4018612"/>
                        <a:ext cx="94932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620188" y="4460344"/>
            <a:ext cx="3323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smtClean="0">
                <a:solidFill>
                  <a:schemeClr val="tx2"/>
                </a:solidFill>
              </a:rPr>
              <a:t>49% </a:t>
            </a:r>
            <a:r>
              <a:rPr lang="fr-CH" sz="1100" dirty="0" err="1" smtClean="0">
                <a:solidFill>
                  <a:schemeClr val="tx2"/>
                </a:solidFill>
              </a:rPr>
              <a:t>conv</a:t>
            </a:r>
            <a:r>
              <a:rPr lang="fr-CH" sz="1100" dirty="0" smtClean="0">
                <a:solidFill>
                  <a:schemeClr val="tx2"/>
                </a:solidFill>
              </a:rPr>
              <a:t>. 	  17% </a:t>
            </a:r>
            <a:r>
              <a:rPr lang="fr-CH" sz="1100" dirty="0" err="1" smtClean="0">
                <a:solidFill>
                  <a:schemeClr val="tx2"/>
                </a:solidFill>
              </a:rPr>
              <a:t>conv</a:t>
            </a:r>
            <a:r>
              <a:rPr lang="fr-CH" sz="1100" dirty="0" smtClean="0">
                <a:solidFill>
                  <a:schemeClr val="tx2"/>
                </a:solidFill>
              </a:rPr>
              <a:t>.	    62% </a:t>
            </a:r>
            <a:r>
              <a:rPr lang="fr-CH" sz="1100" dirty="0" err="1" smtClean="0">
                <a:solidFill>
                  <a:schemeClr val="tx2"/>
                </a:solidFill>
              </a:rPr>
              <a:t>conv</a:t>
            </a:r>
            <a:r>
              <a:rPr lang="fr-CH" sz="1100" dirty="0" smtClean="0">
                <a:solidFill>
                  <a:schemeClr val="tx2"/>
                </a:solidFill>
              </a:rPr>
              <a:t>.</a:t>
            </a:r>
          </a:p>
          <a:p>
            <a:r>
              <a:rPr lang="fr-CH" sz="1100" dirty="0" smtClean="0">
                <a:solidFill>
                  <a:schemeClr val="tx2"/>
                </a:solidFill>
              </a:rPr>
              <a:t> 25% </a:t>
            </a:r>
            <a:r>
              <a:rPr lang="fr-CH" sz="1100" dirty="0" err="1" smtClean="0">
                <a:solidFill>
                  <a:schemeClr val="tx2"/>
                </a:solidFill>
              </a:rPr>
              <a:t>ee</a:t>
            </a:r>
            <a:r>
              <a:rPr lang="fr-CH" sz="1100" dirty="0" smtClean="0">
                <a:solidFill>
                  <a:schemeClr val="tx2"/>
                </a:solidFill>
              </a:rPr>
              <a:t>	   4% </a:t>
            </a:r>
            <a:r>
              <a:rPr lang="fr-CH" sz="1100" dirty="0" err="1" smtClean="0">
                <a:solidFill>
                  <a:schemeClr val="tx2"/>
                </a:solidFill>
              </a:rPr>
              <a:t>ee</a:t>
            </a:r>
            <a:r>
              <a:rPr lang="fr-CH" sz="1100" dirty="0" smtClean="0">
                <a:solidFill>
                  <a:schemeClr val="tx2"/>
                </a:solidFill>
              </a:rPr>
              <a:t>	     7% </a:t>
            </a:r>
            <a:r>
              <a:rPr lang="fr-CH" sz="1100" dirty="0" err="1" smtClean="0">
                <a:solidFill>
                  <a:schemeClr val="tx2"/>
                </a:solidFill>
              </a:rPr>
              <a:t>ee</a:t>
            </a:r>
            <a:endParaRPr lang="en-US" sz="1100" dirty="0">
              <a:solidFill>
                <a:schemeClr val="tx2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92656"/>
              </p:ext>
            </p:extLst>
          </p:nvPr>
        </p:nvGraphicFramePr>
        <p:xfrm>
          <a:off x="4209700" y="5236769"/>
          <a:ext cx="340518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CS ChemDraw Drawing" r:id="rId21" imgW="3405871" imgH="1026908" progId="ChemDraw.Document.6.0">
                  <p:embed/>
                </p:oleObj>
              </mc:Choice>
              <mc:Fallback>
                <p:oleObj name="CS ChemDraw Drawing" r:id="rId21" imgW="3405871" imgH="10269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209700" y="5236769"/>
                        <a:ext cx="3405187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17782"/>
              </p:ext>
            </p:extLst>
          </p:nvPr>
        </p:nvGraphicFramePr>
        <p:xfrm>
          <a:off x="9024938" y="5429250"/>
          <a:ext cx="18589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CS ChemDraw Drawing" r:id="rId23" imgW="1858921" imgH="609334" progId="ChemDraw.Document.6.0">
                  <p:embed/>
                </p:oleObj>
              </mc:Choice>
              <mc:Fallback>
                <p:oleObj name="CS ChemDraw Drawing" r:id="rId23" imgW="1858921" imgH="6093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024938" y="5429250"/>
                        <a:ext cx="18589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103872" y="6244782"/>
            <a:ext cx="65814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B. R. James, R. S. </a:t>
            </a:r>
            <a:r>
              <a:rPr lang="es-ES" sz="1100" dirty="0" err="1"/>
              <a:t>McMillan</a:t>
            </a:r>
            <a:r>
              <a:rPr lang="es-ES" sz="1100" dirty="0"/>
              <a:t>, K. J. </a:t>
            </a:r>
            <a:r>
              <a:rPr lang="es-ES" sz="1100" dirty="0" err="1"/>
              <a:t>Reimer</a:t>
            </a:r>
            <a:r>
              <a:rPr lang="es-ES" sz="1100" dirty="0"/>
              <a:t>, </a:t>
            </a:r>
            <a:r>
              <a:rPr lang="es-ES" sz="1100" i="1" dirty="0"/>
              <a:t>J. Mol. </a:t>
            </a:r>
            <a:r>
              <a:rPr lang="es-ES" sz="1100" i="1" dirty="0" err="1"/>
              <a:t>Catal</a:t>
            </a:r>
            <a:r>
              <a:rPr lang="es-ES" sz="1100" i="1" dirty="0"/>
              <a:t>. </a:t>
            </a:r>
            <a:r>
              <a:rPr lang="es-ES" sz="1100" i="1" dirty="0" smtClean="0"/>
              <a:t>A–</a:t>
            </a:r>
            <a:r>
              <a:rPr lang="fr-CH" sz="1100" i="1" dirty="0" smtClean="0"/>
              <a:t>Chemical </a:t>
            </a:r>
            <a:r>
              <a:rPr lang="fr-CH" sz="1100" b="1" dirty="0"/>
              <a:t>1976</a:t>
            </a:r>
            <a:r>
              <a:rPr lang="fr-CH" sz="1100" dirty="0"/>
              <a:t>, </a:t>
            </a:r>
            <a:r>
              <a:rPr lang="fr-CH" sz="1100" i="1" dirty="0"/>
              <a:t>1</a:t>
            </a:r>
            <a:r>
              <a:rPr lang="fr-CH" sz="1100" dirty="0"/>
              <a:t>, 439 – 441</a:t>
            </a:r>
            <a:r>
              <a:rPr lang="fr-CH" sz="1100" dirty="0" smtClean="0"/>
              <a:t>.</a:t>
            </a:r>
          </a:p>
          <a:p>
            <a:r>
              <a:rPr lang="en-US" sz="1100" dirty="0"/>
              <a:t>B. R. James, R. S. McMillan, </a:t>
            </a:r>
            <a:r>
              <a:rPr lang="en-US" sz="1100" i="1" dirty="0"/>
              <a:t>Can. J. Chem</a:t>
            </a:r>
            <a:r>
              <a:rPr lang="en-US" sz="1100" dirty="0"/>
              <a:t>. </a:t>
            </a:r>
            <a:r>
              <a:rPr lang="en-US" sz="1100" b="1" dirty="0"/>
              <a:t>1977</a:t>
            </a:r>
            <a:r>
              <a:rPr lang="en-US" sz="1100" dirty="0"/>
              <a:t>, </a:t>
            </a:r>
            <a:r>
              <a:rPr lang="en-US" sz="1100" i="1" dirty="0"/>
              <a:t>55</a:t>
            </a:r>
            <a:r>
              <a:rPr lang="en-US" sz="1100" dirty="0"/>
              <a:t>, 3927 – 3932</a:t>
            </a:r>
            <a:r>
              <a:rPr lang="en-US" sz="1100" dirty="0" smtClean="0"/>
              <a:t>.</a:t>
            </a:r>
          </a:p>
          <a:p>
            <a:r>
              <a:rPr lang="fr-CH" sz="1100" dirty="0"/>
              <a:t>P. </a:t>
            </a:r>
            <a:r>
              <a:rPr lang="fr-CH" sz="1100" dirty="0" err="1"/>
              <a:t>Kvintovics</a:t>
            </a:r>
            <a:r>
              <a:rPr lang="fr-CH" sz="1100" dirty="0"/>
              <a:t>, B. R. James, B. </a:t>
            </a:r>
            <a:r>
              <a:rPr lang="fr-CH" sz="1100" dirty="0" err="1"/>
              <a:t>Heil</a:t>
            </a:r>
            <a:r>
              <a:rPr lang="fr-CH" sz="1100" dirty="0"/>
              <a:t>, J</a:t>
            </a:r>
            <a:r>
              <a:rPr lang="fr-CH" sz="1100" i="1" dirty="0"/>
              <a:t>. </a:t>
            </a:r>
            <a:r>
              <a:rPr lang="fr-CH" sz="1100" i="1" dirty="0" err="1"/>
              <a:t>Chem</a:t>
            </a:r>
            <a:r>
              <a:rPr lang="fr-CH" sz="1100" i="1" dirty="0"/>
              <a:t>. Soc. </a:t>
            </a:r>
            <a:r>
              <a:rPr lang="fr-CH" sz="1100" i="1" dirty="0" err="1" smtClean="0"/>
              <a:t>Chem.Commun</a:t>
            </a:r>
            <a:r>
              <a:rPr lang="fr-CH" sz="1100" dirty="0"/>
              <a:t>. </a:t>
            </a:r>
            <a:r>
              <a:rPr lang="fr-CH" sz="1100" b="1" dirty="0"/>
              <a:t>1986</a:t>
            </a:r>
            <a:r>
              <a:rPr lang="fr-CH" sz="1100" dirty="0"/>
              <a:t>, 1810 – 1811.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048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</a:t>
            </a:r>
            <a:r>
              <a:rPr lang="fr-CH" dirty="0" err="1"/>
              <a:t>H</a:t>
            </a:r>
            <a:r>
              <a:rPr lang="fr-CH" dirty="0" err="1" smtClean="0"/>
              <a:t>istory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1800" dirty="0" smtClean="0"/>
              <a:t>First single </a:t>
            </a:r>
            <a:r>
              <a:rPr lang="fr-CH" sz="1800" dirty="0" err="1" smtClean="0"/>
              <a:t>sulfur</a:t>
            </a:r>
            <a:r>
              <a:rPr lang="fr-CH" sz="1800" dirty="0" smtClean="0"/>
              <a:t> </a:t>
            </a:r>
            <a:r>
              <a:rPr lang="fr-CH" sz="1800" dirty="0" err="1" smtClean="0"/>
              <a:t>epimers</a:t>
            </a:r>
            <a:r>
              <a:rPr lang="fr-CH" sz="1800" dirty="0" smtClean="0"/>
              <a:t> ligands </a:t>
            </a:r>
            <a:r>
              <a:rPr lang="fr-CH" sz="1800" dirty="0" err="1" smtClean="0"/>
              <a:t>were</a:t>
            </a:r>
            <a:r>
              <a:rPr lang="fr-CH" sz="1800" dirty="0" smtClean="0"/>
              <a:t> </a:t>
            </a:r>
            <a:r>
              <a:rPr lang="fr-CH" sz="1800" dirty="0" err="1" smtClean="0"/>
              <a:t>developped</a:t>
            </a:r>
            <a:r>
              <a:rPr lang="fr-CH" sz="1800" dirty="0" smtClean="0"/>
              <a:t> by </a:t>
            </a:r>
            <a:r>
              <a:rPr lang="fr-CH" sz="1800" dirty="0" err="1" smtClean="0"/>
              <a:t>Carreño</a:t>
            </a:r>
            <a:r>
              <a:rPr lang="fr-CH" sz="1800" dirty="0" smtClean="0"/>
              <a:t>, in 1993</a:t>
            </a:r>
          </a:p>
          <a:p>
            <a:endParaRPr lang="fr-CH" sz="1900" dirty="0"/>
          </a:p>
          <a:p>
            <a:endParaRPr lang="fr-CH" sz="1900" dirty="0" smtClean="0"/>
          </a:p>
          <a:p>
            <a:endParaRPr lang="fr-CH" sz="400" dirty="0" smtClean="0"/>
          </a:p>
          <a:p>
            <a:r>
              <a:rPr lang="fr-CH" sz="1800" dirty="0" smtClean="0"/>
              <a:t>First chiral </a:t>
            </a:r>
            <a:r>
              <a:rPr lang="fr-CH" sz="1800" dirty="0" err="1" smtClean="0"/>
              <a:t>sulfoxide</a:t>
            </a:r>
            <a:r>
              <a:rPr lang="fr-CH" sz="1800" dirty="0" smtClean="0"/>
              <a:t> ligand </a:t>
            </a:r>
            <a:r>
              <a:rPr lang="fr-CH" sz="1800" dirty="0" err="1" smtClean="0"/>
              <a:t>with</a:t>
            </a:r>
            <a:r>
              <a:rPr lang="fr-CH" sz="1800" dirty="0" smtClean="0"/>
              <a:t> a </a:t>
            </a:r>
            <a:r>
              <a:rPr lang="fr-CH" sz="1800" dirty="0" err="1" smtClean="0"/>
              <a:t>chirality</a:t>
            </a:r>
            <a:r>
              <a:rPr lang="fr-CH" sz="1800" dirty="0" smtClean="0"/>
              <a:t> on the </a:t>
            </a:r>
            <a:r>
              <a:rPr lang="fr-CH" sz="1800" dirty="0" err="1" smtClean="0"/>
              <a:t>sulfur</a:t>
            </a:r>
            <a:r>
              <a:rPr lang="fr-CH" sz="1800" dirty="0" smtClean="0"/>
              <a:t> </a:t>
            </a:r>
            <a:r>
              <a:rPr lang="fr-CH" sz="1800" dirty="0" err="1" smtClean="0"/>
              <a:t>atom</a:t>
            </a:r>
            <a:r>
              <a:rPr lang="fr-CH" sz="1800" dirty="0" smtClean="0"/>
              <a:t> </a:t>
            </a:r>
            <a:r>
              <a:rPr lang="fr-CH" sz="1800" dirty="0" err="1" smtClean="0"/>
              <a:t>only</a:t>
            </a:r>
            <a:r>
              <a:rPr lang="fr-CH" sz="1800" dirty="0" smtClean="0"/>
              <a:t>, by </a:t>
            </a:r>
            <a:r>
              <a:rPr lang="fr-CH" sz="1800" dirty="0" err="1" smtClean="0"/>
              <a:t>Khiar</a:t>
            </a:r>
            <a:r>
              <a:rPr lang="fr-CH" sz="1800" dirty="0" smtClean="0"/>
              <a:t> in 1993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6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30859"/>
              </p:ext>
            </p:extLst>
          </p:nvPr>
        </p:nvGraphicFramePr>
        <p:xfrm>
          <a:off x="4719158" y="2215422"/>
          <a:ext cx="275113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7" name="CS ChemDraw Drawing" r:id="rId7" imgW="2750372" imgH="894288" progId="ChemDraw.Document.6.0">
                  <p:embed/>
                </p:oleObj>
              </mc:Choice>
              <mc:Fallback>
                <p:oleObj name="CS ChemDraw Drawing" r:id="rId7" imgW="2750372" imgH="8942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9158" y="2215422"/>
                        <a:ext cx="2751137" cy="8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33825"/>
              </p:ext>
            </p:extLst>
          </p:nvPr>
        </p:nvGraphicFramePr>
        <p:xfrm>
          <a:off x="9580267" y="2146365"/>
          <a:ext cx="1498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8" name="CS ChemDraw Drawing" r:id="rId9" imgW="1497823" imgH="1032643" progId="ChemDraw.Document.6.0">
                  <p:embed/>
                </p:oleObj>
              </mc:Choice>
              <mc:Fallback>
                <p:oleObj name="CS ChemDraw Drawing" r:id="rId9" imgW="1497823" imgH="10326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80267" y="2146365"/>
                        <a:ext cx="149860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32260"/>
              </p:ext>
            </p:extLst>
          </p:nvPr>
        </p:nvGraphicFramePr>
        <p:xfrm>
          <a:off x="4176327" y="4372599"/>
          <a:ext cx="40290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9" name="CS ChemDraw Drawing" r:id="rId11" imgW="4029097" imgH="1240175" progId="ChemDraw.Document.6.0">
                  <p:embed/>
                </p:oleObj>
              </mc:Choice>
              <mc:Fallback>
                <p:oleObj name="CS ChemDraw Drawing" r:id="rId11" imgW="4029097" imgH="12401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76327" y="4372599"/>
                        <a:ext cx="4029075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18359"/>
              </p:ext>
            </p:extLst>
          </p:nvPr>
        </p:nvGraphicFramePr>
        <p:xfrm>
          <a:off x="9538992" y="4716292"/>
          <a:ext cx="1581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" name="CS ChemDraw Drawing" r:id="rId13" imgW="1581374" imgH="553061" progId="ChemDraw.Document.6.0">
                  <p:embed/>
                </p:oleObj>
              </mc:Choice>
              <mc:Fallback>
                <p:oleObj name="CS ChemDraw Drawing" r:id="rId13" imgW="1581374" imgH="553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38992" y="4716292"/>
                        <a:ext cx="15811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0990" y="3953798"/>
            <a:ext cx="2054761" cy="18251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3871" y="6305164"/>
            <a:ext cx="86526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M. C. </a:t>
            </a:r>
            <a:r>
              <a:rPr lang="fr-CH" sz="1100" dirty="0" err="1" smtClean="0"/>
              <a:t>Carre</a:t>
            </a:r>
            <a:r>
              <a:rPr lang="fr-CH" sz="1100" dirty="0" err="1"/>
              <a:t>ñ</a:t>
            </a:r>
            <a:r>
              <a:rPr lang="fr-CH" sz="1100" dirty="0" err="1" smtClean="0"/>
              <a:t>o</a:t>
            </a:r>
            <a:r>
              <a:rPr lang="fr-CH" sz="1100" dirty="0"/>
              <a:t>, J. L. Garcia </a:t>
            </a:r>
            <a:r>
              <a:rPr lang="fr-CH" sz="1100" dirty="0" err="1"/>
              <a:t>Ruano</a:t>
            </a:r>
            <a:r>
              <a:rPr lang="fr-CH" sz="1100" dirty="0"/>
              <a:t>, M. Carmen Maestro, L. </a:t>
            </a:r>
            <a:r>
              <a:rPr lang="fr-CH" sz="1100" dirty="0" smtClean="0"/>
              <a:t>M. Martin </a:t>
            </a:r>
            <a:r>
              <a:rPr lang="fr-CH" sz="1100" dirty="0" err="1"/>
              <a:t>Cabrejas</a:t>
            </a:r>
            <a:r>
              <a:rPr lang="fr-CH" sz="1100" dirty="0"/>
              <a:t>, </a:t>
            </a:r>
            <a:r>
              <a:rPr lang="fr-CH" sz="1100" i="1" dirty="0" err="1" smtClean="0"/>
              <a:t>Tetrahedron</a:t>
            </a:r>
            <a:r>
              <a:rPr lang="fr-CH" sz="1100" i="1" dirty="0" smtClean="0"/>
              <a:t>: </a:t>
            </a:r>
            <a:r>
              <a:rPr lang="fr-CH" sz="1100" i="1" dirty="0" err="1" smtClean="0"/>
              <a:t>Asymmetry</a:t>
            </a:r>
            <a:r>
              <a:rPr lang="fr-CH" sz="1100" i="1" dirty="0" smtClean="0"/>
              <a:t> </a:t>
            </a:r>
            <a:r>
              <a:rPr lang="fr-CH" sz="1100" b="1" dirty="0"/>
              <a:t>1993</a:t>
            </a:r>
            <a:r>
              <a:rPr lang="fr-CH" sz="1100" dirty="0"/>
              <a:t>, </a:t>
            </a:r>
            <a:r>
              <a:rPr lang="fr-CH" sz="1100" i="1" dirty="0"/>
              <a:t>4</a:t>
            </a:r>
            <a:r>
              <a:rPr lang="fr-CH" sz="1100" dirty="0"/>
              <a:t>, 727 – 734</a:t>
            </a:r>
            <a:r>
              <a:rPr lang="fr-CH" sz="1100" dirty="0" smtClean="0"/>
              <a:t>.</a:t>
            </a:r>
          </a:p>
          <a:p>
            <a:r>
              <a:rPr lang="fr-CH" sz="1100" dirty="0"/>
              <a:t>N. </a:t>
            </a:r>
            <a:r>
              <a:rPr lang="fr-CH" sz="1100" dirty="0" err="1"/>
              <a:t>Khiar</a:t>
            </a:r>
            <a:r>
              <a:rPr lang="fr-CH" sz="1100" dirty="0"/>
              <a:t>, I. </a:t>
            </a:r>
            <a:r>
              <a:rPr lang="fr-CH" sz="1100" dirty="0" err="1"/>
              <a:t>Fernndez</a:t>
            </a:r>
            <a:r>
              <a:rPr lang="fr-CH" sz="1100" dirty="0"/>
              <a:t>, F. </a:t>
            </a:r>
            <a:r>
              <a:rPr lang="fr-CH" sz="1100" dirty="0" err="1"/>
              <a:t>Alcudia</a:t>
            </a:r>
            <a:r>
              <a:rPr lang="fr-CH" sz="1100" dirty="0"/>
              <a:t>, </a:t>
            </a:r>
            <a:r>
              <a:rPr lang="fr-CH" sz="1100" i="1" dirty="0" err="1"/>
              <a:t>Tetrahedron</a:t>
            </a:r>
            <a:r>
              <a:rPr lang="fr-CH" sz="1100" i="1" dirty="0"/>
              <a:t> </a:t>
            </a:r>
            <a:r>
              <a:rPr lang="fr-CH" sz="1100" i="1" dirty="0" err="1"/>
              <a:t>Lett</a:t>
            </a:r>
            <a:r>
              <a:rPr lang="fr-CH" sz="1100" i="1" dirty="0"/>
              <a:t>. </a:t>
            </a:r>
            <a:r>
              <a:rPr lang="fr-CH" sz="1100" b="1" dirty="0"/>
              <a:t>1993</a:t>
            </a:r>
            <a:r>
              <a:rPr lang="fr-CH" sz="1100" dirty="0"/>
              <a:t>, </a:t>
            </a:r>
            <a:r>
              <a:rPr lang="fr-CH" sz="1100" i="1" dirty="0" smtClean="0"/>
              <a:t>34</a:t>
            </a:r>
            <a:r>
              <a:rPr lang="fr-CH" sz="1100" dirty="0" smtClean="0"/>
              <a:t>, 123 </a:t>
            </a:r>
            <a:r>
              <a:rPr lang="fr-CH" sz="1100" dirty="0"/>
              <a:t>– 126.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1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Preparation</a:t>
            </a:r>
            <a:r>
              <a:rPr lang="fr-CH" dirty="0" smtClean="0"/>
              <a:t> of Chiral </a:t>
            </a:r>
            <a:r>
              <a:rPr lang="fr-CH" dirty="0" err="1" smtClean="0"/>
              <a:t>Sulfoxides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err="1" smtClean="0"/>
              <a:t>Synthesis</a:t>
            </a:r>
            <a:r>
              <a:rPr lang="fr-CH" sz="1800" dirty="0" smtClean="0"/>
              <a:t> of chiral </a:t>
            </a:r>
            <a:r>
              <a:rPr lang="fr-CH" sz="1800" dirty="0" err="1" smtClean="0"/>
              <a:t>sulfoxides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still</a:t>
            </a:r>
            <a:r>
              <a:rPr lang="fr-CH" sz="1800" dirty="0" smtClean="0"/>
              <a:t> relevant as </a:t>
            </a:r>
            <a:r>
              <a:rPr lang="fr-CH" sz="1800" dirty="0" err="1" smtClean="0"/>
              <a:t>they</a:t>
            </a:r>
            <a:r>
              <a:rPr lang="fr-CH" sz="1800" dirty="0" smtClean="0"/>
              <a:t> show </a:t>
            </a:r>
            <a:r>
              <a:rPr lang="fr-CH" sz="1800" dirty="0" err="1" smtClean="0"/>
              <a:t>strong</a:t>
            </a:r>
            <a:r>
              <a:rPr lang="fr-CH" sz="1800" dirty="0" smtClean="0"/>
              <a:t> </a:t>
            </a:r>
            <a:r>
              <a:rPr lang="fr-CH" sz="1800" dirty="0" err="1" smtClean="0"/>
              <a:t>biological</a:t>
            </a:r>
            <a:r>
              <a:rPr lang="fr-CH" sz="1800" dirty="0" smtClean="0"/>
              <a:t> </a:t>
            </a:r>
            <a:r>
              <a:rPr lang="fr-CH" sz="1800" dirty="0" err="1" smtClean="0"/>
              <a:t>activity</a:t>
            </a:r>
            <a:endParaRPr lang="fr-CH" sz="1800" dirty="0"/>
          </a:p>
          <a:p>
            <a:endParaRPr lang="fr-CH" sz="1800" dirty="0" smtClean="0"/>
          </a:p>
          <a:p>
            <a:r>
              <a:rPr lang="fr-CH" sz="1800" dirty="0" err="1" smtClean="0"/>
              <a:t>Many</a:t>
            </a:r>
            <a:r>
              <a:rPr lang="fr-CH" sz="1800" dirty="0" smtClean="0"/>
              <a:t> </a:t>
            </a:r>
            <a:r>
              <a:rPr lang="fr-CH" sz="1800" dirty="0" err="1" smtClean="0"/>
              <a:t>different</a:t>
            </a:r>
            <a:r>
              <a:rPr lang="fr-CH" sz="1800" dirty="0" smtClean="0"/>
              <a:t> </a:t>
            </a:r>
            <a:r>
              <a:rPr lang="fr-CH" sz="1800" dirty="0" err="1" smtClean="0"/>
              <a:t>variants</a:t>
            </a:r>
            <a:r>
              <a:rPr lang="fr-CH" sz="1800" dirty="0" smtClean="0"/>
              <a:t> for the </a:t>
            </a:r>
            <a:r>
              <a:rPr lang="fr-CH" sz="1800" dirty="0" err="1" smtClean="0"/>
              <a:t>synthesis</a:t>
            </a:r>
            <a:r>
              <a:rPr lang="fr-CH" sz="1800" dirty="0" smtClean="0"/>
              <a:t> but </a:t>
            </a:r>
            <a:r>
              <a:rPr lang="fr-CH" sz="1800" dirty="0" err="1" smtClean="0"/>
              <a:t>two</a:t>
            </a:r>
            <a:r>
              <a:rPr lang="fr-CH" sz="1800" dirty="0" smtClean="0"/>
              <a:t> main </a:t>
            </a:r>
            <a:r>
              <a:rPr lang="fr-CH" sz="1800" dirty="0" err="1" smtClean="0"/>
              <a:t>strategies</a:t>
            </a:r>
            <a:r>
              <a:rPr lang="fr-CH" sz="1800" dirty="0" smtClean="0"/>
              <a:t> are </a:t>
            </a:r>
            <a:r>
              <a:rPr lang="fr-CH" sz="1800" dirty="0" err="1" smtClean="0"/>
              <a:t>mostly</a:t>
            </a:r>
            <a:r>
              <a:rPr lang="fr-CH" sz="1800" dirty="0" smtClean="0"/>
              <a:t> </a:t>
            </a:r>
            <a:r>
              <a:rPr lang="fr-CH" sz="1800" dirty="0" err="1" smtClean="0"/>
              <a:t>used</a:t>
            </a:r>
            <a:endParaRPr lang="fr-CH" sz="1800" dirty="0" smtClean="0"/>
          </a:p>
          <a:p>
            <a:pPr marL="0" indent="0">
              <a:buNone/>
            </a:pPr>
            <a:endParaRPr lang="fr-CH" sz="1800" dirty="0" smtClean="0"/>
          </a:p>
          <a:p>
            <a:r>
              <a:rPr lang="fr-CH" sz="1800" dirty="0" smtClean="0"/>
              <a:t>Chiral </a:t>
            </a:r>
            <a:r>
              <a:rPr lang="fr-CH" sz="1800" dirty="0" err="1" smtClean="0"/>
              <a:t>oxysulfinyl</a:t>
            </a:r>
            <a:r>
              <a:rPr lang="fr-CH" sz="1800" dirty="0" smtClean="0"/>
              <a:t> </a:t>
            </a:r>
            <a:r>
              <a:rPr lang="fr-CH" sz="1800" dirty="0" err="1" smtClean="0"/>
              <a:t>intermediate</a:t>
            </a:r>
            <a:r>
              <a:rPr lang="fr-CH" sz="1800" dirty="0" smtClean="0"/>
              <a:t> </a:t>
            </a:r>
            <a:r>
              <a:rPr lang="fr-CH" sz="1800" dirty="0" err="1" smtClean="0"/>
              <a:t>followed</a:t>
            </a:r>
            <a:r>
              <a:rPr lang="fr-CH" sz="1800" dirty="0" smtClean="0"/>
              <a:t> by an addition of an </a:t>
            </a:r>
            <a:r>
              <a:rPr lang="fr-CH" sz="1800" dirty="0" err="1" smtClean="0"/>
              <a:t>organometallic</a:t>
            </a:r>
            <a:r>
              <a:rPr lang="fr-CH" sz="1800" dirty="0" smtClean="0"/>
              <a:t> </a:t>
            </a:r>
            <a:r>
              <a:rPr lang="fr-CH" sz="1800" dirty="0" err="1" smtClean="0"/>
              <a:t>reagent</a:t>
            </a:r>
            <a:endParaRPr lang="fr-CH" sz="1800" dirty="0" smtClean="0"/>
          </a:p>
          <a:p>
            <a:pPr lvl="1"/>
            <a:r>
              <a:rPr lang="fr-CH" sz="1500" dirty="0" smtClean="0"/>
              <a:t>By Andersen in 1962</a:t>
            </a:r>
          </a:p>
          <a:p>
            <a:endParaRPr lang="fr-CH" sz="1900" dirty="0"/>
          </a:p>
          <a:p>
            <a:endParaRPr lang="fr-CH" sz="1900" dirty="0" smtClean="0"/>
          </a:p>
          <a:p>
            <a:endParaRPr lang="fr-CH" sz="400" dirty="0" smtClean="0"/>
          </a:p>
          <a:p>
            <a:endParaRPr lang="fr-CH" sz="1900" dirty="0" smtClean="0"/>
          </a:p>
          <a:p>
            <a:endParaRPr lang="fr-CH" sz="1900" dirty="0"/>
          </a:p>
          <a:p>
            <a:endParaRPr lang="fr-CH" sz="1900" dirty="0" smtClean="0"/>
          </a:p>
          <a:p>
            <a:endParaRPr lang="fr-CH" sz="19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7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26525"/>
              </p:ext>
            </p:extLst>
          </p:nvPr>
        </p:nvGraphicFramePr>
        <p:xfrm>
          <a:off x="3290408" y="4387722"/>
          <a:ext cx="56086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" name="CS ChemDraw Drawing" r:id="rId7" imgW="5609396" imgH="859162" progId="ChemDraw.Document.6.0">
                  <p:embed/>
                </p:oleObj>
              </mc:Choice>
              <mc:Fallback>
                <p:oleObj name="CS ChemDraw Drawing" r:id="rId7" imgW="5609396" imgH="8591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90408" y="4387722"/>
                        <a:ext cx="5608637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426023" y="4563224"/>
            <a:ext cx="18325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R*OH = (-)-</a:t>
            </a:r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menthol or any</a:t>
            </a:r>
            <a:endParaRPr lang="en-US" sz="10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E. </a:t>
            </a:r>
            <a:r>
              <a:rPr lang="fr-CH" sz="1100" dirty="0" err="1" smtClean="0"/>
              <a:t>Wojaczynska</a:t>
            </a:r>
            <a:r>
              <a:rPr lang="fr-CH" sz="1100" dirty="0"/>
              <a:t>, </a:t>
            </a:r>
            <a:r>
              <a:rPr lang="fr-CH" sz="1100" dirty="0" err="1" smtClean="0"/>
              <a:t>J.Wojaczynski</a:t>
            </a:r>
            <a:r>
              <a:rPr lang="fr-CH" sz="1100" dirty="0"/>
              <a:t>, </a:t>
            </a:r>
            <a:r>
              <a:rPr lang="fr-CH" sz="1100" i="1" dirty="0" err="1"/>
              <a:t>Chem</a:t>
            </a:r>
            <a:r>
              <a:rPr lang="fr-CH" sz="1100" i="1" dirty="0"/>
              <a:t>. </a:t>
            </a:r>
            <a:r>
              <a:rPr lang="fr-CH" sz="1100" i="1" dirty="0" err="1"/>
              <a:t>Rev</a:t>
            </a:r>
            <a:r>
              <a:rPr lang="fr-CH" sz="1100" dirty="0"/>
              <a:t>. </a:t>
            </a:r>
            <a:r>
              <a:rPr lang="fr-CH" sz="1100" b="1" dirty="0"/>
              <a:t>2010</a:t>
            </a:r>
            <a:r>
              <a:rPr lang="fr-CH" sz="1100" dirty="0"/>
              <a:t>, </a:t>
            </a:r>
            <a:r>
              <a:rPr lang="fr-CH" sz="1100" i="1" dirty="0"/>
              <a:t>110</a:t>
            </a:r>
            <a:r>
              <a:rPr lang="fr-CH" sz="1100" dirty="0"/>
              <a:t>, 4303 – </a:t>
            </a:r>
            <a:r>
              <a:rPr lang="fr-CH" sz="1100" dirty="0" smtClean="0"/>
              <a:t>4356.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93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Preparation</a:t>
            </a:r>
            <a:r>
              <a:rPr lang="fr-CH" dirty="0" smtClean="0"/>
              <a:t> of Chiral </a:t>
            </a:r>
            <a:r>
              <a:rPr lang="fr-CH" dirty="0" err="1"/>
              <a:t>S</a:t>
            </a:r>
            <a:r>
              <a:rPr lang="fr-CH" dirty="0" err="1" smtClean="0"/>
              <a:t>ulfoxides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/>
              <a:t>Enantioselective </a:t>
            </a:r>
            <a:r>
              <a:rPr lang="fr-CH" sz="1800" dirty="0" err="1"/>
              <a:t>oxidation</a:t>
            </a:r>
            <a:r>
              <a:rPr lang="fr-CH" sz="1800" dirty="0"/>
              <a:t> of </a:t>
            </a:r>
            <a:r>
              <a:rPr lang="fr-CH" sz="1800" dirty="0" err="1"/>
              <a:t>prochiral</a:t>
            </a:r>
            <a:r>
              <a:rPr lang="fr-CH" sz="1800" dirty="0"/>
              <a:t> </a:t>
            </a:r>
            <a:r>
              <a:rPr lang="fr-CH" sz="1800" dirty="0" err="1"/>
              <a:t>sulfides</a:t>
            </a:r>
            <a:r>
              <a:rPr lang="fr-CH" sz="1800" dirty="0"/>
              <a:t> </a:t>
            </a:r>
            <a:r>
              <a:rPr lang="fr-CH" sz="1800" dirty="0" err="1"/>
              <a:t>using</a:t>
            </a:r>
            <a:r>
              <a:rPr lang="fr-CH" sz="1800" dirty="0"/>
              <a:t> chiral </a:t>
            </a:r>
            <a:r>
              <a:rPr lang="fr-CH" sz="1800" dirty="0" err="1"/>
              <a:t>oxidants</a:t>
            </a:r>
            <a:endParaRPr lang="fr-CH" sz="1800" dirty="0"/>
          </a:p>
          <a:p>
            <a:pPr lvl="1"/>
            <a:r>
              <a:rPr lang="fr-CH" sz="1500" dirty="0"/>
              <a:t>By </a:t>
            </a:r>
            <a:r>
              <a:rPr lang="fr-CH" sz="1500" dirty="0" err="1"/>
              <a:t>Takata</a:t>
            </a:r>
            <a:r>
              <a:rPr lang="fr-CH" sz="1500" dirty="0"/>
              <a:t> in </a:t>
            </a:r>
            <a:r>
              <a:rPr lang="fr-CH" sz="1500" dirty="0" smtClean="0"/>
              <a:t>1986</a:t>
            </a:r>
            <a:endParaRPr lang="fr-CH" sz="1900" dirty="0" smtClean="0"/>
          </a:p>
          <a:p>
            <a:endParaRPr lang="fr-CH" sz="1900" dirty="0"/>
          </a:p>
          <a:p>
            <a:pPr marL="0" indent="0">
              <a:buNone/>
            </a:pPr>
            <a:endParaRPr lang="fr-CH" sz="1900" dirty="0" smtClean="0"/>
          </a:p>
          <a:p>
            <a:r>
              <a:rPr lang="fr-CH" sz="1800" dirty="0" smtClean="0"/>
              <a:t>First report of a transition-</a:t>
            </a:r>
            <a:r>
              <a:rPr lang="fr-CH" sz="1800" dirty="0" err="1" smtClean="0"/>
              <a:t>metal</a:t>
            </a:r>
            <a:r>
              <a:rPr lang="fr-CH" sz="1800" dirty="0" smtClean="0"/>
              <a:t>-</a:t>
            </a:r>
            <a:r>
              <a:rPr lang="fr-CH" sz="1800" dirty="0" err="1" smtClean="0"/>
              <a:t>catalyzed</a:t>
            </a:r>
            <a:r>
              <a:rPr lang="fr-CH" sz="1800" dirty="0" smtClean="0"/>
              <a:t> enantioselective </a:t>
            </a:r>
            <a:r>
              <a:rPr lang="fr-CH" sz="1800" dirty="0" err="1" smtClean="0"/>
              <a:t>sulfide</a:t>
            </a:r>
            <a:r>
              <a:rPr lang="fr-CH" sz="1800" dirty="0" smtClean="0"/>
              <a:t> </a:t>
            </a:r>
            <a:r>
              <a:rPr lang="fr-CH" sz="1800" dirty="0" err="1" smtClean="0"/>
              <a:t>oxidation</a:t>
            </a:r>
            <a:endParaRPr lang="fr-CH" sz="1800" dirty="0" smtClean="0"/>
          </a:p>
          <a:p>
            <a:pPr lvl="1"/>
            <a:r>
              <a:rPr lang="fr-CH" sz="1500" dirty="0" smtClean="0"/>
              <a:t>By Kagan in 1996</a:t>
            </a:r>
          </a:p>
          <a:p>
            <a:pPr marL="0" indent="0">
              <a:buNone/>
            </a:pPr>
            <a:endParaRPr lang="fr-CH" sz="1900" dirty="0" smtClean="0"/>
          </a:p>
          <a:p>
            <a:endParaRPr lang="fr-CH" sz="1900" dirty="0"/>
          </a:p>
          <a:p>
            <a:endParaRPr lang="fr-CH" sz="1900" dirty="0" smtClean="0"/>
          </a:p>
          <a:p>
            <a:r>
              <a:rPr lang="fr-CH" sz="1800" dirty="0" err="1" smtClean="0"/>
              <a:t>Disadvantage</a:t>
            </a:r>
            <a:r>
              <a:rPr lang="fr-CH" sz="1800" dirty="0" smtClean="0"/>
              <a:t> of the </a:t>
            </a:r>
            <a:r>
              <a:rPr lang="fr-CH" sz="1800" dirty="0" err="1" smtClean="0"/>
              <a:t>oxidation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its</a:t>
            </a:r>
            <a:r>
              <a:rPr lang="fr-CH" sz="1800" dirty="0" smtClean="0"/>
              <a:t> </a:t>
            </a:r>
            <a:r>
              <a:rPr lang="fr-CH" sz="1800" dirty="0" err="1" smtClean="0"/>
              <a:t>limited</a:t>
            </a:r>
            <a:r>
              <a:rPr lang="fr-CH" sz="1800" dirty="0" smtClean="0"/>
              <a:t> scope</a:t>
            </a:r>
            <a:endParaRPr lang="fr-CH" sz="1800" dirty="0"/>
          </a:p>
          <a:p>
            <a:endParaRPr lang="fr-CH" sz="1900" dirty="0" smtClean="0"/>
          </a:p>
          <a:p>
            <a:endParaRPr lang="fr-CH" sz="19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2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03732"/>
              </p:ext>
            </p:extLst>
          </p:nvPr>
        </p:nvGraphicFramePr>
        <p:xfrm>
          <a:off x="4223062" y="3938575"/>
          <a:ext cx="37433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3" name="CS ChemDraw Drawing" r:id="rId7" imgW="3744020" imgH="1412222" progId="ChemDraw.Document.6.0">
                  <p:embed/>
                </p:oleObj>
              </mc:Choice>
              <mc:Fallback>
                <p:oleObj name="CS ChemDraw Drawing" r:id="rId7" imgW="3744020" imgH="14122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3062" y="3938575"/>
                        <a:ext cx="3743325" cy="14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45611"/>
              </p:ext>
            </p:extLst>
          </p:nvPr>
        </p:nvGraphicFramePr>
        <p:xfrm>
          <a:off x="4170675" y="2168500"/>
          <a:ext cx="38481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4" name="CS ChemDraw Drawing" r:id="rId9" imgW="3848010" imgH="949128" progId="ChemDraw.Document.6.0">
                  <p:embed/>
                </p:oleObj>
              </mc:Choice>
              <mc:Fallback>
                <p:oleObj name="CS ChemDraw Drawing" r:id="rId9" imgW="3848010" imgH="949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0675" y="2168500"/>
                        <a:ext cx="384810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E. </a:t>
            </a:r>
            <a:r>
              <a:rPr lang="fr-CH" sz="1100" dirty="0" err="1"/>
              <a:t>Wojaczynska</a:t>
            </a:r>
            <a:r>
              <a:rPr lang="fr-CH" sz="1100" dirty="0"/>
              <a:t>, </a:t>
            </a:r>
            <a:r>
              <a:rPr lang="fr-CH" sz="1100" dirty="0" err="1"/>
              <a:t>J.Wojaczynski</a:t>
            </a:r>
            <a:r>
              <a:rPr lang="fr-CH" sz="1100" dirty="0"/>
              <a:t>, </a:t>
            </a:r>
            <a:r>
              <a:rPr lang="fr-CH" sz="1100" i="1" dirty="0" err="1"/>
              <a:t>Chem</a:t>
            </a:r>
            <a:r>
              <a:rPr lang="fr-CH" sz="1100" i="1" dirty="0"/>
              <a:t>. </a:t>
            </a:r>
            <a:r>
              <a:rPr lang="fr-CH" sz="1100" i="1" dirty="0" err="1"/>
              <a:t>Rev</a:t>
            </a:r>
            <a:r>
              <a:rPr lang="fr-CH" sz="1100" dirty="0"/>
              <a:t>. </a:t>
            </a:r>
            <a:r>
              <a:rPr lang="fr-CH" sz="1100" b="1" dirty="0"/>
              <a:t>2010</a:t>
            </a:r>
            <a:r>
              <a:rPr lang="fr-CH" sz="1100" dirty="0"/>
              <a:t>, </a:t>
            </a:r>
            <a:r>
              <a:rPr lang="fr-CH" sz="1100" i="1" dirty="0"/>
              <a:t>110</a:t>
            </a:r>
            <a:r>
              <a:rPr lang="fr-CH" sz="1100" dirty="0"/>
              <a:t>, 4303 – 4356.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87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Chiral </a:t>
            </a:r>
            <a:r>
              <a:rPr lang="fr-CH" dirty="0" err="1" smtClean="0"/>
              <a:t>Sulfoxides</a:t>
            </a:r>
            <a:r>
              <a:rPr lang="fr-CH" dirty="0" smtClean="0"/>
              <a:t> as Ligand – S/N Ligands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200"/>
            <a:ext cx="11029435" cy="4572000"/>
          </a:xfrm>
        </p:spPr>
        <p:txBody>
          <a:bodyPr>
            <a:normAutofit/>
          </a:bodyPr>
          <a:lstStyle/>
          <a:p>
            <a:r>
              <a:rPr lang="fr-CH" sz="1800" dirty="0" smtClean="0"/>
              <a:t>First ligands </a:t>
            </a:r>
            <a:r>
              <a:rPr lang="fr-CH" sz="1800" dirty="0" err="1" smtClean="0"/>
              <a:t>investigated</a:t>
            </a:r>
            <a:r>
              <a:rPr lang="fr-CH" sz="1800" dirty="0" smtClean="0"/>
              <a:t> by Williams in 1994, </a:t>
            </a:r>
            <a:r>
              <a:rPr lang="fr-CH" sz="1800" dirty="0" err="1" smtClean="0"/>
              <a:t>containing</a:t>
            </a:r>
            <a:r>
              <a:rPr lang="fr-CH" sz="1800" dirty="0" smtClean="0"/>
              <a:t> a </a:t>
            </a:r>
            <a:r>
              <a:rPr lang="fr-CH" sz="1800" dirty="0" err="1" smtClean="0"/>
              <a:t>sulfoxide-oxazolidine</a:t>
            </a:r>
            <a:endParaRPr lang="fr-CH" sz="1800" dirty="0" smtClean="0"/>
          </a:p>
          <a:p>
            <a:pPr lvl="1"/>
            <a:r>
              <a:rPr lang="fr-CH" sz="1500" dirty="0" smtClean="0"/>
              <a:t>Palladium-</a:t>
            </a:r>
            <a:r>
              <a:rPr lang="fr-CH" sz="1500" dirty="0" err="1" smtClean="0"/>
              <a:t>Catalyzed</a:t>
            </a:r>
            <a:r>
              <a:rPr lang="fr-CH" sz="1500" dirty="0" smtClean="0"/>
              <a:t> </a:t>
            </a:r>
            <a:r>
              <a:rPr lang="fr-CH" sz="1500" dirty="0" err="1" smtClean="0"/>
              <a:t>Asymmetric</a:t>
            </a:r>
            <a:r>
              <a:rPr lang="fr-CH" sz="1500" dirty="0" smtClean="0"/>
              <a:t> </a:t>
            </a:r>
            <a:r>
              <a:rPr lang="fr-CH" sz="1500" dirty="0" err="1" smtClean="0"/>
              <a:t>Allylic</a:t>
            </a:r>
            <a:r>
              <a:rPr lang="fr-CH" sz="1500" dirty="0" smtClean="0"/>
              <a:t> Alkylation (AAA)</a:t>
            </a:r>
          </a:p>
          <a:p>
            <a:endParaRPr lang="fr-CH" sz="1900" dirty="0"/>
          </a:p>
          <a:p>
            <a:endParaRPr lang="fr-CH" sz="1900" dirty="0" smtClean="0"/>
          </a:p>
          <a:p>
            <a:endParaRPr lang="fr-CH" sz="1900" dirty="0"/>
          </a:p>
          <a:p>
            <a:endParaRPr lang="fr-CH" sz="1900" dirty="0" smtClean="0"/>
          </a:p>
          <a:p>
            <a:endParaRPr lang="fr-CH" sz="1900" dirty="0"/>
          </a:p>
          <a:p>
            <a:r>
              <a:rPr lang="fr-CH" sz="1800" dirty="0" err="1" smtClean="0"/>
              <a:t>Clear</a:t>
            </a:r>
            <a:r>
              <a:rPr lang="fr-CH" sz="1800" dirty="0" smtClean="0"/>
              <a:t> </a:t>
            </a:r>
            <a:r>
              <a:rPr lang="fr-CH" sz="1800" dirty="0" err="1" smtClean="0"/>
              <a:t>matched</a:t>
            </a:r>
            <a:r>
              <a:rPr lang="fr-CH" sz="1800" dirty="0" smtClean="0"/>
              <a:t>/</a:t>
            </a:r>
            <a:r>
              <a:rPr lang="fr-CH" sz="1800" dirty="0" err="1" smtClean="0"/>
              <a:t>mismatched</a:t>
            </a:r>
            <a:r>
              <a:rPr lang="fr-CH" sz="1800" dirty="0" smtClean="0"/>
              <a:t> </a:t>
            </a:r>
            <a:r>
              <a:rPr lang="fr-CH" sz="1800" dirty="0" err="1" smtClean="0"/>
              <a:t>effect</a:t>
            </a:r>
            <a:r>
              <a:rPr lang="fr-CH" sz="1800" dirty="0" smtClean="0"/>
              <a:t> </a:t>
            </a:r>
            <a:r>
              <a:rPr lang="fr-CH" sz="1800" dirty="0" err="1" smtClean="0"/>
              <a:t>between</a:t>
            </a:r>
            <a:r>
              <a:rPr lang="fr-CH" sz="1800" dirty="0" smtClean="0"/>
              <a:t> L7 and L8</a:t>
            </a:r>
            <a:endParaRPr lang="fr-CH" sz="1800" dirty="0"/>
          </a:p>
          <a:p>
            <a:r>
              <a:rPr lang="fr-CH" sz="1800" dirty="0" err="1" smtClean="0"/>
              <a:t>Sulfoxide</a:t>
            </a:r>
            <a:r>
              <a:rPr lang="fr-CH" sz="1800" dirty="0" smtClean="0"/>
              <a:t> not </a:t>
            </a:r>
            <a:r>
              <a:rPr lang="fr-CH" sz="1800" dirty="0" err="1" smtClean="0"/>
              <a:t>necessary</a:t>
            </a:r>
            <a:r>
              <a:rPr lang="fr-CH" sz="1800" dirty="0" smtClean="0"/>
              <a:t> for the </a:t>
            </a:r>
            <a:r>
              <a:rPr lang="fr-CH" sz="1800" dirty="0" err="1" smtClean="0"/>
              <a:t>enantioselectivity</a:t>
            </a:r>
            <a:r>
              <a:rPr lang="fr-CH" sz="1800" dirty="0"/>
              <a:t> </a:t>
            </a:r>
            <a:r>
              <a:rPr lang="fr-CH" sz="1800" dirty="0" smtClean="0"/>
              <a:t>(L9)</a:t>
            </a:r>
          </a:p>
          <a:p>
            <a:r>
              <a:rPr lang="fr-CH" sz="1800" dirty="0" err="1" smtClean="0"/>
              <a:t>Removing</a:t>
            </a:r>
            <a:r>
              <a:rPr lang="fr-CH" sz="1800" dirty="0" smtClean="0"/>
              <a:t> the </a:t>
            </a:r>
            <a:r>
              <a:rPr lang="fr-CH" sz="1800" dirty="0" err="1" smtClean="0"/>
              <a:t>chirality</a:t>
            </a:r>
            <a:r>
              <a:rPr lang="fr-CH" sz="1800" dirty="0" smtClean="0"/>
              <a:t> on the </a:t>
            </a:r>
            <a:r>
              <a:rPr lang="fr-CH" sz="1800" dirty="0" err="1" smtClean="0"/>
              <a:t>backbone</a:t>
            </a:r>
            <a:r>
              <a:rPr lang="fr-CH" sz="1800" dirty="0" smtClean="0"/>
              <a:t> (L10) </a:t>
            </a:r>
            <a:r>
              <a:rPr lang="fr-CH" sz="1800" dirty="0" err="1" smtClean="0"/>
              <a:t>lowers</a:t>
            </a:r>
            <a:r>
              <a:rPr lang="fr-CH" sz="1800" dirty="0" smtClean="0"/>
              <a:t> the </a:t>
            </a:r>
            <a:r>
              <a:rPr lang="fr-CH" sz="1800" dirty="0" err="1" smtClean="0"/>
              <a:t>reactivity</a:t>
            </a:r>
            <a:r>
              <a:rPr lang="fr-CH" sz="1800" dirty="0" smtClean="0"/>
              <a:t> and </a:t>
            </a:r>
            <a:r>
              <a:rPr lang="fr-CH" sz="1800" dirty="0" err="1" smtClean="0"/>
              <a:t>enantioselectivity</a:t>
            </a:r>
            <a:endParaRPr lang="fr-CH" sz="1800" dirty="0" smtClean="0"/>
          </a:p>
          <a:p>
            <a:endParaRPr lang="fr-CH" sz="1900" dirty="0"/>
          </a:p>
          <a:p>
            <a:endParaRPr lang="fr-CH" sz="1900" dirty="0" smtClean="0"/>
          </a:p>
          <a:p>
            <a:endParaRPr lang="fr-CH" sz="19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03872" y="6224324"/>
            <a:ext cx="9981710" cy="117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83" y="367506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113" y="6236043"/>
          <a:ext cx="587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7" name="CS ChemDraw Drawing" r:id="rId5" imgW="588085" imgH="475281" progId="ChemDraw.Document.6.0">
                  <p:embed/>
                </p:oleObj>
              </mc:Choice>
              <mc:Fallback>
                <p:oleObj name="CS ChemDraw Drawing" r:id="rId5" imgW="588085" imgH="47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13" y="6236043"/>
                        <a:ext cx="587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48413" y="2377366"/>
          <a:ext cx="45497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8" name="CS ChemDraw Drawing" r:id="rId7" imgW="4550485" imgH="639443" progId="ChemDraw.Document.6.0">
                  <p:embed/>
                </p:oleObj>
              </mc:Choice>
              <mc:Fallback>
                <p:oleObj name="CS ChemDraw Drawing" r:id="rId7" imgW="4550485" imgH="6394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8413" y="2377366"/>
                        <a:ext cx="454977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80024"/>
              </p:ext>
            </p:extLst>
          </p:nvPr>
        </p:nvGraphicFramePr>
        <p:xfrm>
          <a:off x="3135313" y="3338513"/>
          <a:ext cx="603091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9" name="CS ChemDraw Drawing" r:id="rId9" imgW="6030378" imgH="1381756" progId="ChemDraw.Document.6.0">
                  <p:embed/>
                </p:oleObj>
              </mc:Choice>
              <mc:Fallback>
                <p:oleObj name="CS ChemDraw Drawing" r:id="rId9" imgW="6030378" imgH="13817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5313" y="3338513"/>
                        <a:ext cx="6030912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03872" y="6305164"/>
            <a:ext cx="658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J. V. Allen, J. F. </a:t>
            </a:r>
            <a:r>
              <a:rPr lang="fr-CH" sz="1100" dirty="0" err="1"/>
              <a:t>Bower</a:t>
            </a:r>
            <a:r>
              <a:rPr lang="fr-CH" sz="1100" dirty="0"/>
              <a:t>, J. M. J. Williams, </a:t>
            </a:r>
            <a:r>
              <a:rPr lang="fr-CH" sz="1100" i="1" dirty="0" err="1"/>
              <a:t>Tetrahedron</a:t>
            </a:r>
            <a:r>
              <a:rPr lang="fr-CH" sz="1100" i="1" dirty="0"/>
              <a:t>: </a:t>
            </a:r>
            <a:r>
              <a:rPr lang="fr-CH" sz="1100" i="1" dirty="0" err="1" smtClean="0"/>
              <a:t>Asymmetry</a:t>
            </a:r>
            <a:r>
              <a:rPr lang="fr-CH" sz="1100" i="1" dirty="0"/>
              <a:t> </a:t>
            </a:r>
            <a:r>
              <a:rPr lang="fr-CH" sz="1100" b="1" dirty="0" smtClean="0"/>
              <a:t>1994</a:t>
            </a:r>
            <a:r>
              <a:rPr lang="fr-CH" sz="1100" dirty="0"/>
              <a:t>, </a:t>
            </a:r>
            <a:r>
              <a:rPr lang="fr-CH" sz="1100" i="1" dirty="0"/>
              <a:t>5</a:t>
            </a:r>
            <a:r>
              <a:rPr lang="fr-CH" sz="1100" dirty="0"/>
              <a:t>, 1895 – 1898.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98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2950</Words>
  <Application>Microsoft Office PowerPoint</Application>
  <PresentationFormat>Widescreen</PresentationFormat>
  <Paragraphs>493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Euphemia</vt:lpstr>
      <vt:lpstr>Plantagenet Cherokee</vt:lpstr>
      <vt:lpstr>Wingdings</vt:lpstr>
      <vt:lpstr>Academic Literature 16x9</vt:lpstr>
      <vt:lpstr>CS ChemDraw Drawing</vt:lpstr>
      <vt:lpstr>Chiral sulfoxides as  ligand in asymmetric catalysis</vt:lpstr>
      <vt:lpstr>Outline</vt:lpstr>
      <vt:lpstr>Introduction – Asymmetric Synthesis </vt:lpstr>
      <vt:lpstr>Introduction – Structure and Bonding of Chiral Sulfoxides</vt:lpstr>
      <vt:lpstr>Introduction – History</vt:lpstr>
      <vt:lpstr>Introduction – History</vt:lpstr>
      <vt:lpstr>Preparation of Chiral Sulfoxides </vt:lpstr>
      <vt:lpstr>Preparation of Chiral Sulfoxides </vt:lpstr>
      <vt:lpstr>Chiral Sulfoxides as Ligand – S/N Ligands</vt:lpstr>
      <vt:lpstr>Chiral Sulfoxides as Ligand – S/N Ligands</vt:lpstr>
      <vt:lpstr>Chiral Sulfoxides as Ligand – S/N Ligands</vt:lpstr>
      <vt:lpstr>Chiral Sulfoxides as Ligand – S/N Ligands</vt:lpstr>
      <vt:lpstr>Chiral Sulfoxides as Ligand – S/N Ligands</vt:lpstr>
      <vt:lpstr>Chiral Sulfoxides as Ligand – S/N Ligands</vt:lpstr>
      <vt:lpstr>Chiral Sulfoxides as Ligand – S/P Ligands</vt:lpstr>
      <vt:lpstr>Chiral Sulfoxides as Ligand – S/P Ligands</vt:lpstr>
      <vt:lpstr>Chiral Sulfoxides as Ligand – S/P Ligands</vt:lpstr>
      <vt:lpstr>Chiral Sulfoxides as Ligand – S/P Ligands</vt:lpstr>
      <vt:lpstr>Chiral Sulfoxides as Ligand – S/P Ligands</vt:lpstr>
      <vt:lpstr>Chiral Sulfoxides as Ligand – S/P Ligands</vt:lpstr>
      <vt:lpstr>Chiral Sulfoxides as Ligand – S/P Ligands</vt:lpstr>
      <vt:lpstr>Chiral Sulfoxides as Ligand – S/P Ligands</vt:lpstr>
      <vt:lpstr>Chiral Sulfoxides as Ligand – S/S Ligands</vt:lpstr>
      <vt:lpstr>Chiral Sulfoxides as Ligand – S/S Ligands</vt:lpstr>
      <vt:lpstr>Chiral Sulfoxides as Ligand – S/S Ligands</vt:lpstr>
      <vt:lpstr>Chiral Sulfoxides as Ligand – S/S Ligands</vt:lpstr>
      <vt:lpstr>Chiral Sulfoxides as Ligand – S/Olefin Ligands</vt:lpstr>
      <vt:lpstr>Chiral Sulfoxides as Ligand – S/Olefin Ligands</vt:lpstr>
      <vt:lpstr>Chiral Sulfoxides as Ligand – S/Olefin Ligands</vt:lpstr>
      <vt:lpstr>Chiral Sulfoxides as Ligand – S/Cp Ligands</vt:lpstr>
      <vt:lpstr>Chiral Sulfoxides as Ligand – Monodentate Ligand</vt:lpstr>
      <vt:lpstr>Conclusion and Outlook</vt:lpstr>
      <vt:lpstr>Thank you for your attention</vt:lpstr>
      <vt:lpstr>Chiral Sulfoxides as Ligand – S/P Ligands</vt:lpstr>
      <vt:lpstr>Chiral Sulfoxides as Ligand – S/S Ligands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2015-09-27T14:09:37Z</dcterms:created>
  <dcterms:modified xsi:type="dcterms:W3CDTF">2016-10-04T07:40:39Z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