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53C4D-F738-4989-BDAA-BC692708E141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8FF9-B47D-4196-AEAC-BD0B889C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1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F71B-F9D3-4DB3-996B-506F3183E0EE}" type="datetime1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2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8BD4-B5F1-44F4-A6DC-C0BF4B2A7E2C}" type="datetime1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1B3A-BB85-4CC9-BDB7-A015469B4CF7}" type="datetime1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2A9A-BA09-4B05-B42F-8C774C0D4BBB}" type="datetime1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EBC6-C157-4AFA-8554-A7E9EC3677F5}" type="datetime1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51DD-7C6D-4DDB-B1AF-195D2A4E0D00}" type="datetime1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CB8F0-C256-4ACB-96F8-6D5B0BA78F8F}" type="datetime1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E13E-106E-48DE-BA80-954495AEF12E}" type="datetime1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6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5C4F-D0CA-4C90-8043-143A76F53484}" type="datetime1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EEFB-EAB6-4B7C-AE23-C5A8F56CB7A5}" type="datetime1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D02A-A8F0-4BBF-BF4D-34CFB2186735}" type="datetime1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C6F4-5A42-43C7-B404-06B14CD82968}" type="datetime1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F61-B54E-409E-847C-D9F66DD6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8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10" Type="http://schemas.openxmlformats.org/officeDocument/2006/relationships/image" Target="../media/image25.emf"/><Relationship Id="rId4" Type="http://schemas.openxmlformats.org/officeDocument/2006/relationships/image" Target="../media/image21.emf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8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1.e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3.emf"/><Relationship Id="rId9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9.emf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6.emf"/><Relationship Id="rId4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412" y="2071789"/>
            <a:ext cx="7717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Catalytic Enantioselective Fluorination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6732" y="4091228"/>
            <a:ext cx="3130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Teerawat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Songsichan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June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0355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Laboratory of Synthesis and Natural Products (LSPN)</a:t>
            </a:r>
          </a:p>
        </p:txBody>
      </p:sp>
      <p:pic>
        <p:nvPicPr>
          <p:cNvPr id="7" name="Picture 6" descr="J:\Divers\EPFL_LOG_RVB-55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86" y="678539"/>
            <a:ext cx="1785228" cy="86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1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/BINAP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5762"/>
            <a:ext cx="625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Sodeoka, M.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 127,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10164.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77561"/>
              </p:ext>
            </p:extLst>
          </p:nvPr>
        </p:nvGraphicFramePr>
        <p:xfrm>
          <a:off x="1133475" y="1889125"/>
          <a:ext cx="6878638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CS ChemDraw Drawing" r:id="rId3" imgW="6879208" imgH="1534379" progId="ChemDraw.Document.6.0">
                  <p:embed/>
                </p:oleObj>
              </mc:Choice>
              <mc:Fallback>
                <p:oleObj name="CS ChemDraw Drawing" r:id="rId3" imgW="6879208" imgH="15343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3475" y="1889125"/>
                        <a:ext cx="6878638" cy="153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676" y="3424238"/>
            <a:ext cx="2309567" cy="21320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/BINAP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17226"/>
            <a:ext cx="6254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Kim, D. Y.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Tetrahedron Lett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n-NO" sz="12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3115.</a:t>
            </a:r>
          </a:p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Kim, A. Y.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Org. Lett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n-NO" sz="12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2309.</a:t>
            </a:r>
          </a:p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Kim, S. Y.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Tetrahedron Lett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n-NO" sz="12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3359.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44589"/>
              </p:ext>
            </p:extLst>
          </p:nvPr>
        </p:nvGraphicFramePr>
        <p:xfrm>
          <a:off x="1095375" y="1858963"/>
          <a:ext cx="6951663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CS ChemDraw Drawing" r:id="rId3" imgW="6951950" imgH="4211935" progId="ChemDraw.Document.6.0">
                  <p:embed/>
                </p:oleObj>
              </mc:Choice>
              <mc:Fallback>
                <p:oleObj name="CS ChemDraw Drawing" r:id="rId3" imgW="6951950" imgH="42119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75" y="1858963"/>
                        <a:ext cx="6951663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62766"/>
              </p:ext>
            </p:extLst>
          </p:nvPr>
        </p:nvGraphicFramePr>
        <p:xfrm>
          <a:off x="1565275" y="1804885"/>
          <a:ext cx="601186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4" name="CS ChemDraw Drawing" r:id="rId3" imgW="6011958" imgH="1438209" progId="ChemDraw.Document.6.0">
                  <p:embed/>
                </p:oleObj>
              </mc:Choice>
              <mc:Fallback>
                <p:oleObj name="CS ChemDraw Drawing" r:id="rId3" imgW="6011958" imgH="1438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275" y="1804885"/>
                        <a:ext cx="6011863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Ni/BINAP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Sodeoka, M.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Angew. Chem., Int. Ed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n-NO" sz="12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5435.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827" y="3165540"/>
            <a:ext cx="4458820" cy="33297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83388" y="3542044"/>
            <a:ext cx="958850" cy="2813355"/>
            <a:chOff x="689499" y="3542044"/>
            <a:chExt cx="958850" cy="2813355"/>
          </a:xfrm>
        </p:grpSpPr>
        <p:sp>
          <p:nvSpPr>
            <p:cNvPr id="11" name="Rectangle 10"/>
            <p:cNvSpPr/>
            <p:nvPr/>
          </p:nvSpPr>
          <p:spPr>
            <a:xfrm>
              <a:off x="1291472" y="3925703"/>
              <a:ext cx="254949" cy="193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2471" y="5746647"/>
              <a:ext cx="254949" cy="193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52228"/>
                </p:ext>
              </p:extLst>
            </p:nvPr>
          </p:nvGraphicFramePr>
          <p:xfrm>
            <a:off x="689499" y="3542044"/>
            <a:ext cx="95885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5" name="CS ChemDraw Drawing" r:id="rId6" imgW="958394" imgH="603425" progId="ChemDraw.Document.6.0">
                    <p:embed/>
                  </p:oleObj>
                </mc:Choice>
                <mc:Fallback>
                  <p:oleObj name="CS ChemDraw Drawing" r:id="rId6" imgW="958394" imgH="60342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9499" y="3542044"/>
                          <a:ext cx="958850" cy="603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8356104"/>
                </p:ext>
              </p:extLst>
            </p:nvPr>
          </p:nvGraphicFramePr>
          <p:xfrm>
            <a:off x="689499" y="5744212"/>
            <a:ext cx="958850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6" name="CS ChemDraw Drawing" r:id="rId8" imgW="958394" imgH="610914" progId="ChemDraw.Document.6.0">
                    <p:embed/>
                  </p:oleObj>
                </mc:Choice>
                <mc:Fallback>
                  <p:oleObj name="CS ChemDraw Drawing" r:id="rId8" imgW="958394" imgH="61091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9499" y="5744212"/>
                          <a:ext cx="958850" cy="611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6721" y="4201718"/>
            <a:ext cx="2049515" cy="13678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604111"/>
              </p:ext>
            </p:extLst>
          </p:nvPr>
        </p:nvGraphicFramePr>
        <p:xfrm>
          <a:off x="1757363" y="1905376"/>
          <a:ext cx="5627687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2" name="CS ChemDraw Drawing" r:id="rId3" imgW="5627684" imgH="1255587" progId="ChemDraw.Document.6.0">
                  <p:embed/>
                </p:oleObj>
              </mc:Choice>
              <mc:Fallback>
                <p:oleObj name="CS ChemDraw Drawing" r:id="rId3" imgW="5627684" imgH="12555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7363" y="1905376"/>
                        <a:ext cx="5627687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Cu/Bis(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oxazoline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[Box]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Cahard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Tetrahedron: Asymmetry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1007.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918"/>
          <a:stretch/>
        </p:blipFill>
        <p:spPr>
          <a:xfrm>
            <a:off x="1515326" y="3433894"/>
            <a:ext cx="2783297" cy="174920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76481"/>
              </p:ext>
            </p:extLst>
          </p:nvPr>
        </p:nvGraphicFramePr>
        <p:xfrm>
          <a:off x="4490645" y="4050603"/>
          <a:ext cx="20653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" name="CS ChemDraw Drawing" r:id="rId6" imgW="2064749" imgH="656634" progId="ChemDraw.Document.6.0">
                  <p:embed/>
                </p:oleObj>
              </mc:Choice>
              <mc:Fallback>
                <p:oleObj name="CS ChemDraw Drawing" r:id="rId6" imgW="2064749" imgH="6566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0645" y="4050603"/>
                        <a:ext cx="2065337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 and Ni/Bis(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oxazoline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[Box]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996" y="1855119"/>
            <a:ext cx="1828645" cy="1535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996" y="3900512"/>
            <a:ext cx="1651679" cy="1564882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690591"/>
              </p:ext>
            </p:extLst>
          </p:nvPr>
        </p:nvGraphicFramePr>
        <p:xfrm>
          <a:off x="1347673" y="1941426"/>
          <a:ext cx="43370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CS ChemDraw Drawing" r:id="rId5" imgW="4337038" imgH="1049983" progId="ChemDraw.Document.6.0">
                  <p:embed/>
                </p:oleObj>
              </mc:Choice>
              <mc:Fallback>
                <p:oleObj name="CS ChemDraw Drawing" r:id="rId5" imgW="4337038" imgH="10499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7673" y="1941426"/>
                        <a:ext cx="4337050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819726"/>
              </p:ext>
            </p:extLst>
          </p:nvPr>
        </p:nvGraphicFramePr>
        <p:xfrm>
          <a:off x="1347673" y="3788146"/>
          <a:ext cx="43370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CS ChemDraw Drawing" r:id="rId7" imgW="4337038" imgH="2145687" progId="ChemDraw.Document.6.0">
                  <p:embed/>
                </p:oleObj>
              </mc:Choice>
              <mc:Fallback>
                <p:oleObj name="CS ChemDraw Drawing" r:id="rId7" imgW="4337038" imgH="21456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7673" y="3788146"/>
                        <a:ext cx="433705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Shibata, N.; Toru, T.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Synlett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2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1703.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Zn/Bis(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oxazoline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[Box]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Shibata, N.; Toru, T.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Angew. Chem., Int. Ed.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164.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1210"/>
              </p:ext>
            </p:extLst>
          </p:nvPr>
        </p:nvGraphicFramePr>
        <p:xfrm>
          <a:off x="1441450" y="1935177"/>
          <a:ext cx="62626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CS ChemDraw Drawing" r:id="rId3" imgW="6262111" imgH="1461069" progId="ChemDraw.Document.6.0">
                  <p:embed/>
                </p:oleObj>
              </mc:Choice>
              <mc:Fallback>
                <p:oleObj name="CS ChemDraw Drawing" r:id="rId3" imgW="6262111" imgH="14610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1450" y="1935177"/>
                        <a:ext cx="6262688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174" y="3444789"/>
            <a:ext cx="1927408" cy="21031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Metal/Bis(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oxazoline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[Box] Catalysts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substrates:</a:t>
            </a:r>
          </a:p>
          <a:p>
            <a:pPr lvl="1"/>
            <a:endParaRPr 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ligands: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678023"/>
              </p:ext>
            </p:extLst>
          </p:nvPr>
        </p:nvGraphicFramePr>
        <p:xfrm>
          <a:off x="2058988" y="2305568"/>
          <a:ext cx="50260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CS ChemDraw Drawing" r:id="rId3" imgW="5025945" imgH="927801" progId="ChemDraw.Document.6.0">
                  <p:embed/>
                </p:oleObj>
              </mc:Choice>
              <mc:Fallback>
                <p:oleObj name="CS ChemDraw Drawing" r:id="rId3" imgW="5025945" imgH="9278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8988" y="2305568"/>
                        <a:ext cx="5026025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84538"/>
              </p:ext>
            </p:extLst>
          </p:nvPr>
        </p:nvGraphicFramePr>
        <p:xfrm>
          <a:off x="973138" y="4038605"/>
          <a:ext cx="7199312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CS ChemDraw Drawing" r:id="rId5" imgW="7199198" imgH="2436955" progId="ChemDraw.Document.6.0">
                  <p:embed/>
                </p:oleObj>
              </mc:Choice>
              <mc:Fallback>
                <p:oleObj name="CS ChemDraw Drawing" r:id="rId5" imgW="7199198" imgH="24369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138" y="4038605"/>
                        <a:ext cx="7199312" cy="243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Platinum-Catalyzed Enantioselective Cyclization and C3-Fluorination of Polyenes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Gagne, M. R.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628.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32807"/>
              </p:ext>
            </p:extLst>
          </p:nvPr>
        </p:nvGraphicFramePr>
        <p:xfrm>
          <a:off x="1306513" y="1996483"/>
          <a:ext cx="65309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CS ChemDraw Drawing" r:id="rId3" imgW="6531598" imgH="1147336" progId="ChemDraw.Document.6.0">
                  <p:embed/>
                </p:oleObj>
              </mc:Choice>
              <mc:Fallback>
                <p:oleObj name="CS ChemDraw Drawing" r:id="rId3" imgW="6531598" imgH="11473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6513" y="1996483"/>
                        <a:ext cx="6530975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439618" y="3364893"/>
            <a:ext cx="4264765" cy="3280747"/>
            <a:chOff x="2439618" y="3410613"/>
            <a:chExt cx="4264765" cy="3280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9618" y="3410613"/>
              <a:ext cx="4264765" cy="321996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5957" y="3672647"/>
              <a:ext cx="856283" cy="268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Substrate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0135" y="6456471"/>
              <a:ext cx="181049" cy="234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8755" y="3709132"/>
              <a:ext cx="744929" cy="133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78631" y="5188503"/>
              <a:ext cx="181049" cy="234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2890" y="5188916"/>
              <a:ext cx="744929" cy="3409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minor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Palladium-Catalyzed Three-component Coupling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Selectfluor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Styrenes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Boronic Acids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724048"/>
              </p:ext>
            </p:extLst>
          </p:nvPr>
        </p:nvGraphicFramePr>
        <p:xfrm>
          <a:off x="871538" y="2054606"/>
          <a:ext cx="740092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CS ChemDraw Drawing" r:id="rId3" imgW="7400426" imgH="1357805" progId="ChemDraw.Document.6.0">
                  <p:embed/>
                </p:oleObj>
              </mc:Choice>
              <mc:Fallback>
                <p:oleObj name="CS ChemDraw Drawing" r:id="rId3" imgW="7400426" imgH="13578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1538" y="2054606"/>
                        <a:ext cx="7400925" cy="135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971" y="3435916"/>
            <a:ext cx="3616058" cy="32612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Toste, F. D.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4104.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Organocatalytic Electrophilic Fluorination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Tertiary Amine Catalysis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7163" y="1792582"/>
            <a:ext cx="6289675" cy="1385887"/>
            <a:chOff x="1427163" y="1792582"/>
            <a:chExt cx="6289675" cy="138588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934646"/>
                </p:ext>
              </p:extLst>
            </p:nvPr>
          </p:nvGraphicFramePr>
          <p:xfrm>
            <a:off x="1427163" y="1792582"/>
            <a:ext cx="6289675" cy="1385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8" name="CS ChemDraw Drawing" r:id="rId3" imgW="6289336" imgH="1385395" progId="ChemDraw.Document.6.0">
                    <p:embed/>
                  </p:oleObj>
                </mc:Choice>
                <mc:Fallback>
                  <p:oleObj name="CS ChemDraw Drawing" r:id="rId3" imgW="6289336" imgH="138539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27163" y="1792582"/>
                          <a:ext cx="6289675" cy="1385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7406774" y="2368080"/>
              <a:ext cx="181049" cy="2348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035" y="3509666"/>
            <a:ext cx="4525930" cy="26668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Shibata, N.; Toru, T.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J. Fluorine Chem.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127,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548.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4759" y="179108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664" y="904972"/>
            <a:ext cx="800335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</a:p>
          <a:p>
            <a:pPr marL="342900" indent="-34290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Electrophilic Fluorination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2.1 Metal-Catalyzed Fluorination Involving Enolates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2.2 Metal-Catalyzed Fluorination Not Involving Enolates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2.3 Organocatalytic Electrophilic Fluorination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2.4 Fluorination Using Multiple Catalysts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2.5 One-Pot and Tandem Processes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Nucleophilic Fluorination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Summary and Outlook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Catalytic Enantioselective Trifluoromethylation and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Perfluoroalkylation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Catalytic Enantioselective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Monofluoromethylation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Catalytic Enantioselective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Difluoromethylation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Catalytic Enantioselective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Trifluoromethylthiolation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Organocatalytic Electrophilic Fluorination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Tertiary Amine Catalysis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92850"/>
            <a:ext cx="625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Shibata, N.; Toru, T.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Angew. Chem., Int. Ed.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, 47,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4157.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Gouverneur, V.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Chem., Int. 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8105.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8950" y="1811732"/>
          <a:ext cx="816768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0" name="CS ChemDraw Drawing" r:id="rId3" imgW="8168245" imgH="1328639" progId="ChemDraw.Document.6.0">
                  <p:embed/>
                </p:oleObj>
              </mc:Choice>
              <mc:Fallback>
                <p:oleObj name="CS ChemDraw Drawing" r:id="rId3" imgW="8168245" imgH="1328639" progId="ChemDraw.Document.6.0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1811732"/>
                        <a:ext cx="8167688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08942"/>
              </p:ext>
            </p:extLst>
          </p:nvPr>
        </p:nvGraphicFramePr>
        <p:xfrm>
          <a:off x="378937" y="3318960"/>
          <a:ext cx="695325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1" name="CS ChemDraw Drawing" r:id="rId5" imgW="6953780" imgH="1195814" progId="ChemDraw.Document.6.0">
                  <p:embed/>
                </p:oleObj>
              </mc:Choice>
              <mc:Fallback>
                <p:oleObj name="CS ChemDraw Drawing" r:id="rId5" imgW="6953780" imgH="1195814" progId="ChemDraw.Document.6.0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937" y="3318960"/>
                        <a:ext cx="6953250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6061" y="1811732"/>
            <a:ext cx="2201625" cy="14732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89829"/>
              </p:ext>
            </p:extLst>
          </p:nvPr>
        </p:nvGraphicFramePr>
        <p:xfrm>
          <a:off x="273050" y="4703763"/>
          <a:ext cx="4735513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" name="CS ChemDraw Drawing" r:id="rId8" imgW="4734757" imgH="1606112" progId="ChemDraw.Document.6.0">
                  <p:embed/>
                </p:oleObj>
              </mc:Choice>
              <mc:Fallback>
                <p:oleObj name="CS ChemDraw Drawing" r:id="rId8" imgW="4734757" imgH="16061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3050" y="4703763"/>
                        <a:ext cx="4735513" cy="160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Organocatalytic Electrophilic Fluorination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Enamine Catalysis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Jørgensen, K. A.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Angew. Chem., Int. 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3703.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064004"/>
              </p:ext>
            </p:extLst>
          </p:nvPr>
        </p:nvGraphicFramePr>
        <p:xfrm>
          <a:off x="2276475" y="1823784"/>
          <a:ext cx="4591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CS ChemDraw Drawing" r:id="rId3" imgW="4590347" imgH="1089397" progId="ChemDraw.Document.6.0">
                  <p:embed/>
                </p:oleObj>
              </mc:Choice>
              <mc:Fallback>
                <p:oleObj name="CS ChemDraw Drawing" r:id="rId3" imgW="4590347" imgH="10893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6475" y="1823784"/>
                        <a:ext cx="4591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195" y="3149657"/>
            <a:ext cx="3655611" cy="32898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Organocatalytic Electrophilic Fluorination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Enamine Catalysis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84874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Brenner-Moyer, S. E. </a:t>
            </a:r>
            <a:r>
              <a:rPr lang="nb-NO" sz="1200" i="1" dirty="0">
                <a:latin typeface="Arial" panose="020B0604020202020204" pitchFamily="34" charset="0"/>
                <a:cs typeface="Arial" panose="020B0604020202020204" pitchFamily="34" charset="0"/>
              </a:rPr>
              <a:t>Org. Lett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b-NO" sz="1200" i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, 3356.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049985"/>
              </p:ext>
            </p:extLst>
          </p:nvPr>
        </p:nvGraphicFramePr>
        <p:xfrm>
          <a:off x="1995488" y="1820482"/>
          <a:ext cx="51530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CS ChemDraw Drawing" r:id="rId3" imgW="5152600" imgH="947508" progId="ChemDraw.Document.6.0">
                  <p:embed/>
                </p:oleObj>
              </mc:Choice>
              <mc:Fallback>
                <p:oleObj name="CS ChemDraw Drawing" r:id="rId3" imgW="5152600" imgH="9475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488" y="1820482"/>
                        <a:ext cx="5153025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543" y="2915403"/>
            <a:ext cx="4489705" cy="3675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16" y="3189724"/>
            <a:ext cx="3972637" cy="190348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Organocatalytic Electrophilic Fluorination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Enamine Catalysis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92850"/>
            <a:ext cx="625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MacMillan, D. W. C.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1738.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Houk, K. N.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9556.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69655"/>
              </p:ext>
            </p:extLst>
          </p:nvPr>
        </p:nvGraphicFramePr>
        <p:xfrm>
          <a:off x="1979613" y="1755585"/>
          <a:ext cx="51831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CS ChemDraw Drawing" r:id="rId3" imgW="5182981" imgH="1296714" progId="ChemDraw.Document.6.0">
                  <p:embed/>
                </p:oleObj>
              </mc:Choice>
              <mc:Fallback>
                <p:oleObj name="CS ChemDraw Drawing" r:id="rId3" imgW="5182981" imgH="12967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613" y="1755585"/>
                        <a:ext cx="5183187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57052" y="3123332"/>
            <a:ext cx="4756244" cy="3125044"/>
            <a:chOff x="557052" y="3123332"/>
            <a:chExt cx="4756244" cy="3125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28545"/>
            <a:stretch/>
          </p:blipFill>
          <p:spPr>
            <a:xfrm>
              <a:off x="557052" y="3123332"/>
              <a:ext cx="4756244" cy="3125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94944" y="5166360"/>
              <a:ext cx="960120" cy="1082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916" y="3798978"/>
            <a:ext cx="3272312" cy="15711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55809" y="2962656"/>
            <a:ext cx="4232383" cy="3826523"/>
            <a:chOff x="2455809" y="2962656"/>
            <a:chExt cx="4232383" cy="3826523"/>
          </a:xfrm>
        </p:grpSpPr>
        <p:grpSp>
          <p:nvGrpSpPr>
            <p:cNvPr id="17" name="Group 16"/>
            <p:cNvGrpSpPr/>
            <p:nvPr/>
          </p:nvGrpSpPr>
          <p:grpSpPr>
            <a:xfrm>
              <a:off x="2455809" y="2962656"/>
              <a:ext cx="4232383" cy="3826523"/>
              <a:chOff x="2455809" y="2962656"/>
              <a:chExt cx="4232383" cy="382652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b="20718"/>
              <a:stretch/>
            </p:blipFill>
            <p:spPr>
              <a:xfrm>
                <a:off x="2455809" y="2962656"/>
                <a:ext cx="4232383" cy="382652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385816" y="6553647"/>
                <a:ext cx="1218116" cy="235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094651" y="3610187"/>
              <a:ext cx="279536" cy="28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83889" y="3655546"/>
              <a:ext cx="279536" cy="28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Organocatalytic Electrophilic Fluorination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NHC Catalysis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92850"/>
            <a:ext cx="7479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Lin, Z.; Sun, J.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Angew. Chem., Int. 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10359.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1307" y="1723390"/>
            <a:ext cx="6021387" cy="1308100"/>
            <a:chOff x="1560513" y="1787398"/>
            <a:chExt cx="6021387" cy="130810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134895"/>
                </p:ext>
              </p:extLst>
            </p:nvPr>
          </p:nvGraphicFramePr>
          <p:xfrm>
            <a:off x="1560513" y="1787398"/>
            <a:ext cx="6021387" cy="130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9" name="CS ChemDraw Drawing" r:id="rId4" imgW="6021033" imgH="1307356" progId="ChemDraw.Document.6.0">
                    <p:embed/>
                  </p:oleObj>
                </mc:Choice>
                <mc:Fallback>
                  <p:oleObj name="CS ChemDraw Drawing" r:id="rId4" imgW="6021033" imgH="130735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60513" y="1787398"/>
                          <a:ext cx="6021387" cy="1308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6199683" y="2651127"/>
              <a:ext cx="347421" cy="173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Organocatalytic Electrophilic Fluorination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Thiourea-Catalyzed Enantioselective Fluorination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Chiral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Phosphoric Acid-Catalyzed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Enantioselective Fluorination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92850"/>
            <a:ext cx="7479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Hu, Y.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Adv. Synth.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Catal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515.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Akiyama, T.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Chem. Lett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137.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899" y="1732429"/>
            <a:ext cx="1991177" cy="190132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097359"/>
              </p:ext>
            </p:extLst>
          </p:nvPr>
        </p:nvGraphicFramePr>
        <p:xfrm>
          <a:off x="828790" y="1907103"/>
          <a:ext cx="5380037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CS ChemDraw Drawing" r:id="rId4" imgW="5379473" imgH="1444516" progId="ChemDraw.Document.6.0">
                  <p:embed/>
                </p:oleObj>
              </mc:Choice>
              <mc:Fallback>
                <p:oleObj name="CS ChemDraw Drawing" r:id="rId4" imgW="5379473" imgH="14445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790" y="1907103"/>
                        <a:ext cx="5380037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331557"/>
              </p:ext>
            </p:extLst>
          </p:nvPr>
        </p:nvGraphicFramePr>
        <p:xfrm>
          <a:off x="549389" y="4520421"/>
          <a:ext cx="593883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CS ChemDraw Drawing" r:id="rId6" imgW="5938964" imgH="1275036" progId="ChemDraw.Document.6.0">
                  <p:embed/>
                </p:oleObj>
              </mc:Choice>
              <mc:Fallback>
                <p:oleObj name="CS ChemDraw Drawing" r:id="rId6" imgW="5938964" imgH="1275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389" y="4520421"/>
                        <a:ext cx="5938837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899" y="4450604"/>
            <a:ext cx="2361236" cy="14143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Fluorination Using Multiple Catalysts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Combination of Chiral Anion Phase-Transfer Catalysis and Enamine Catalysis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92850"/>
            <a:ext cx="7479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Toste, F. D.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5225.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020095"/>
              </p:ext>
            </p:extLst>
          </p:nvPr>
        </p:nvGraphicFramePr>
        <p:xfrm>
          <a:off x="428085" y="1757418"/>
          <a:ext cx="381793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CS ChemDraw Drawing" r:id="rId3" imgW="3817398" imgH="1261636" progId="ChemDraw.Document.6.0">
                  <p:embed/>
                </p:oleObj>
              </mc:Choice>
              <mc:Fallback>
                <p:oleObj name="CS ChemDraw Drawing" r:id="rId3" imgW="3817398" imgH="12616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085" y="1757418"/>
                        <a:ext cx="3817937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861" y="1691541"/>
            <a:ext cx="3617883" cy="516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20500"/>
          <a:stretch/>
        </p:blipFill>
        <p:spPr>
          <a:xfrm>
            <a:off x="134504" y="3164198"/>
            <a:ext cx="4602053" cy="331201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One-Pot and Tandem Processes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Asymmetric Synthesis of Fluorinated Flavanone Derivatives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Diastereo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Enantioselective Tandem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1,4-Addition/Fluorination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92850"/>
            <a:ext cx="7479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Zhao, G.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Chem.–Eur. J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13299.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Ma, J.-A.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Angew. Chem., Int. 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9442.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8267" y="1806869"/>
            <a:ext cx="5681663" cy="1358900"/>
            <a:chOff x="1730375" y="1806869"/>
            <a:chExt cx="5681663" cy="13589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624231"/>
                </p:ext>
              </p:extLst>
            </p:nvPr>
          </p:nvGraphicFramePr>
          <p:xfrm>
            <a:off x="1730375" y="1806869"/>
            <a:ext cx="5681663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5" name="CS ChemDraw Drawing" r:id="rId3" imgW="5681314" imgH="1359382" progId="ChemDraw.Document.6.0">
                    <p:embed/>
                  </p:oleObj>
                </mc:Choice>
                <mc:Fallback>
                  <p:oleObj name="CS ChemDraw Drawing" r:id="rId3" imgW="5681314" imgH="1359382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30375" y="1806869"/>
                          <a:ext cx="5681663" cy="1358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7107811" y="2794716"/>
              <a:ext cx="231411" cy="224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672890" y="3231244"/>
            <a:ext cx="195606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Transitionstate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model for the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oxa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-Michael addition step.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face attack)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96283" y="1806869"/>
            <a:ext cx="1593573" cy="1436414"/>
            <a:chOff x="6796283" y="1806869"/>
            <a:chExt cx="1593573" cy="14364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1989" y="1806869"/>
              <a:ext cx="1477867" cy="14243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796283" y="2134594"/>
              <a:ext cx="231411" cy="224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66078" y="3018517"/>
              <a:ext cx="231411" cy="224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450781"/>
            <a:ext cx="6553200" cy="1970087"/>
            <a:chOff x="1295400" y="4243388"/>
            <a:chExt cx="6553200" cy="1970087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8098842"/>
                </p:ext>
              </p:extLst>
            </p:nvPr>
          </p:nvGraphicFramePr>
          <p:xfrm>
            <a:off x="1295400" y="4243388"/>
            <a:ext cx="6553200" cy="1970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6" name="CS ChemDraw Drawing" r:id="rId6" imgW="6552904" imgH="1970296" progId="ChemDraw.Document.6.0">
                    <p:embed/>
                  </p:oleObj>
                </mc:Choice>
                <mc:Fallback>
                  <p:oleObj name="CS ChemDraw Drawing" r:id="rId6" imgW="6552904" imgH="197029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95400" y="4243388"/>
                          <a:ext cx="6553200" cy="1970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782154" y="5570801"/>
              <a:ext cx="231411" cy="224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41586" y="179108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Nucleophilic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Cooperative Catalysis in the Enantioselective Fluorination of Epoxides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13405"/>
              </p:ext>
            </p:extLst>
          </p:nvPr>
        </p:nvGraphicFramePr>
        <p:xfrm>
          <a:off x="1703388" y="1581997"/>
          <a:ext cx="573563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CS ChemDraw Drawing" r:id="rId3" imgW="5736158" imgH="1092550" progId="ChemDraw.Document.6.0">
                  <p:embed/>
                </p:oleObj>
              </mc:Choice>
              <mc:Fallback>
                <p:oleObj name="CS ChemDraw Drawing" r:id="rId3" imgW="5736158" imgH="1092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3388" y="1581997"/>
                        <a:ext cx="5735637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23138" y="3007714"/>
            <a:ext cx="5238114" cy="1742011"/>
            <a:chOff x="423138" y="3262238"/>
            <a:chExt cx="5238114" cy="17420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47215"/>
            <a:stretch/>
          </p:blipFill>
          <p:spPr>
            <a:xfrm>
              <a:off x="423138" y="3262238"/>
              <a:ext cx="5168026" cy="174201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443136" y="3262238"/>
              <a:ext cx="1218116" cy="793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513" y="2967023"/>
            <a:ext cx="3338281" cy="19812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6392850"/>
            <a:ext cx="6306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Doyle, A. G.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3268.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Doyle, A. G.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16001.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41586" y="179108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Nucleophilic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Cooperative Catalysis in the Enantioselective Fluorination of Aziridines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029366"/>
              </p:ext>
            </p:extLst>
          </p:nvPr>
        </p:nvGraphicFramePr>
        <p:xfrm>
          <a:off x="1614488" y="1591720"/>
          <a:ext cx="5913437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CS ChemDraw Drawing" r:id="rId3" imgW="5912923" imgH="1033036" progId="ChemDraw.Document.6.0">
                  <p:embed/>
                </p:oleObj>
              </mc:Choice>
              <mc:Fallback>
                <p:oleObj name="CS ChemDraw Drawing" r:id="rId3" imgW="5912923" imgH="1033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4488" y="1591720"/>
                        <a:ext cx="5913437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105"/>
          <a:stretch/>
        </p:blipFill>
        <p:spPr>
          <a:xfrm>
            <a:off x="475869" y="3108063"/>
            <a:ext cx="4812567" cy="22955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618" y="3077744"/>
            <a:ext cx="2902332" cy="242956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392850"/>
            <a:ext cx="7479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Doyle, A. G.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5702.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31866" y="17910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092" y="860545"/>
            <a:ext cx="89259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Impact of Fluorine in Pharmaceuticals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well known that fluorine’s electronegativity, size,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omniphobicity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/lipophilicity, and electrostatic interactions can dramatically influence chemical reactivity.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 of the major effects of fluorination is a modulation of acidity and basicity of a parent compound. This can strongly influence binding affinity, pharmacokinetic properties, and bioavailability of a given drug candidate.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general, about one-third of the top-performing drugs, currently on the market, contain fluorine atoms in their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35" y="4130329"/>
            <a:ext cx="2777628" cy="1235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93" y="3821370"/>
            <a:ext cx="2121800" cy="1544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478" y="4255843"/>
            <a:ext cx="1928909" cy="11103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3102" y="5531915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Atorvastatin (Lipitor)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treatment of high cholesterol</a:t>
            </a:r>
          </a:p>
        </p:txBody>
      </p:sp>
      <p:sp>
        <p:nvSpPr>
          <p:cNvPr id="9" name="Rectangle 8"/>
          <p:cNvSpPr/>
          <p:nvPr/>
        </p:nvSpPr>
        <p:spPr>
          <a:xfrm>
            <a:off x="3894665" y="5531915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Fluticasone propionate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anti-inflammatory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5401" y="5531915"/>
            <a:ext cx="2105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Ciprofloxacin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Ciprobay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antibacterial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05762"/>
            <a:ext cx="625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Fustero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S.;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Soloshonok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V. A.; Liu, H.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Chem. Rev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2432.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41586" y="179108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Nucleophilic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2" y="860545"/>
            <a:ext cx="8925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Palladium-Catalyzed Asymmetric Synthesis of Allylic Fluorides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392850"/>
            <a:ext cx="7479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Doyle, A. G.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17402.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Doyle, A. G.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15902.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2" y="1791090"/>
            <a:ext cx="3930922" cy="3310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097" y="1791090"/>
            <a:ext cx="4419936" cy="30209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12306" y="179108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Summary and Outlook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007" y="867033"/>
            <a:ext cx="86119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has been remarkable progress in the past decade toward catalytic asymmetric methods for the introduction of fluorine atom into small molecules.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Both transition metal catalysis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organocatalysis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were applied as the strategies for the catalytic enantioselective fluorination.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Various types of products were obtained.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Toste, F. D.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Chem. Rev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826.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Cahard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Chem. Rev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PR1.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Cahard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Chem. Rev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2004,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6119.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725011"/>
              </p:ext>
            </p:extLst>
          </p:nvPr>
        </p:nvGraphicFramePr>
        <p:xfrm>
          <a:off x="882650" y="2774985"/>
          <a:ext cx="7378700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CS ChemDraw Drawing" r:id="rId3" imgW="7379119" imgH="1909598" progId="ChemDraw.Document.6.0">
                  <p:embed/>
                </p:oleObj>
              </mc:Choice>
              <mc:Fallback>
                <p:oleObj name="CS ChemDraw Drawing" r:id="rId3" imgW="7379119" imgH="19095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" y="2774985"/>
                        <a:ext cx="7378700" cy="190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2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eclipart.com/gimg/7AB05B5F81B6BFFD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33512"/>
            <a:ext cx="47625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31866" y="17910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092" y="860545"/>
            <a:ext cx="892590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Common Fluorinating reagents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Electrophilic reagents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Elemental fluorine (F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Fluoroxyltrifluoromethane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(CF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OF)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Fluoropyridinium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salts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Selectfluor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Fluorobenzenesulfonimide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(NFSI)</a:t>
            </a:r>
          </a:p>
          <a:p>
            <a:pPr lvl="1"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Nucleophilic reagents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Ammonium fluoride (e.g. tetrabutylammonium fluoride, TBAF)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Pyridinium poly(hydrogen fluoride), PPHF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Olah’s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reagent)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- DAST [Et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NSF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]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Deoxofluor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[(MeOCH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NSF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63" y="2493513"/>
            <a:ext cx="3591651" cy="10861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/TADDOL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700533"/>
              </p:ext>
            </p:extLst>
          </p:nvPr>
        </p:nvGraphicFramePr>
        <p:xfrm>
          <a:off x="1851025" y="3243769"/>
          <a:ext cx="544195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CS ChemDraw Drawing" r:id="rId3" imgW="5442209" imgH="2405818" progId="ChemDraw.Document.6.0">
                  <p:embed/>
                </p:oleObj>
              </mc:Choice>
              <mc:Fallback>
                <p:oleObj name="CS ChemDraw Drawing" r:id="rId3" imgW="5442209" imgH="24058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1025" y="3243769"/>
                        <a:ext cx="5441950" cy="240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584875"/>
            <a:ext cx="6254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Togni, A.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Angew. Chem., Int. Ed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4359.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79892"/>
              </p:ext>
            </p:extLst>
          </p:nvPr>
        </p:nvGraphicFramePr>
        <p:xfrm>
          <a:off x="1427163" y="1964130"/>
          <a:ext cx="629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CS ChemDraw Drawing" r:id="rId5" imgW="6290914" imgH="1025153" progId="ChemDraw.Document.6.0">
                  <p:embed/>
                </p:oleObj>
              </mc:Choice>
              <mc:Fallback>
                <p:oleObj name="CS ChemDraw Drawing" r:id="rId5" imgW="6290914" imgH="1025153" progId="ChemDraw.Document.6.0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7163" y="1964130"/>
                        <a:ext cx="6291262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/TADDOL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5762"/>
            <a:ext cx="625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Togni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Beilstein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J. Org. Chem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1421.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51" y="3332019"/>
            <a:ext cx="4480132" cy="2484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765" y="3276276"/>
            <a:ext cx="2987187" cy="242143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556858"/>
              </p:ext>
            </p:extLst>
          </p:nvPr>
        </p:nvGraphicFramePr>
        <p:xfrm>
          <a:off x="1427163" y="1964130"/>
          <a:ext cx="629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CS ChemDraw Drawing" r:id="rId5" imgW="6290914" imgH="1025153" progId="ChemDraw.Document.6.0">
                  <p:embed/>
                </p:oleObj>
              </mc:Choice>
              <mc:Fallback>
                <p:oleObj name="CS ChemDraw Drawing" r:id="rId5" imgW="6290914" imgH="1025153" progId="ChemDraw.Document.6.0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7163" y="1964130"/>
                        <a:ext cx="6291262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/TADDOL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5762"/>
            <a:ext cx="625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Togni, A.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Org. Lett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n-NO" sz="1200" b="1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n-NO" sz="1200" dirty="0">
                <a:latin typeface="Arial" panose="020B0604020202020204" pitchFamily="34" charset="0"/>
                <a:cs typeface="Arial" panose="020B0604020202020204" pitchFamily="34" charset="0"/>
              </a:rPr>
              <a:t>, 1709.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Togni, A.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Tetrahedron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7180.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36681"/>
              </p:ext>
            </p:extLst>
          </p:nvPr>
        </p:nvGraphicFramePr>
        <p:xfrm>
          <a:off x="939800" y="1976896"/>
          <a:ext cx="72644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CS ChemDraw Drawing" r:id="rId3" imgW="7264696" imgH="2206384" progId="ChemDraw.Document.6.0">
                  <p:embed/>
                </p:oleObj>
              </mc:Choice>
              <mc:Fallback>
                <p:oleObj name="CS ChemDraw Drawing" r:id="rId3" imgW="7264696" imgH="22063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1976896"/>
                        <a:ext cx="7264400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733445"/>
              </p:ext>
            </p:extLst>
          </p:nvPr>
        </p:nvGraphicFramePr>
        <p:xfrm>
          <a:off x="911519" y="4631915"/>
          <a:ext cx="3894137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CS ChemDraw Drawing" r:id="rId5" imgW="3893549" imgH="1023576" progId="ChemDraw.Document.6.0">
                  <p:embed/>
                </p:oleObj>
              </mc:Choice>
              <mc:Fallback>
                <p:oleObj name="CS ChemDraw Drawing" r:id="rId5" imgW="3893549" imgH="10235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1519" y="4631915"/>
                        <a:ext cx="3894137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/BINAP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5762"/>
            <a:ext cx="625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Sodeoka, M. 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Am. Chem. Soc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, 14530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657837"/>
              </p:ext>
            </p:extLst>
          </p:nvPr>
        </p:nvGraphicFramePr>
        <p:xfrm>
          <a:off x="1585913" y="1843448"/>
          <a:ext cx="5970587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CS ChemDraw Drawing" r:id="rId3" imgW="5970529" imgH="2490163" progId="ChemDraw.Document.6.0">
                  <p:embed/>
                </p:oleObj>
              </mc:Choice>
              <mc:Fallback>
                <p:oleObj name="CS ChemDraw Drawing" r:id="rId3" imgW="5970529" imgH="24901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5913" y="1843448"/>
                        <a:ext cx="5970587" cy="249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666629"/>
              </p:ext>
            </p:extLst>
          </p:nvPr>
        </p:nvGraphicFramePr>
        <p:xfrm>
          <a:off x="1020763" y="4644223"/>
          <a:ext cx="71040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CS ChemDraw Drawing" r:id="rId5" imgW="7104503" imgH="1075602" progId="ChemDraw.Document.6.0">
                  <p:embed/>
                </p:oleObj>
              </mc:Choice>
              <mc:Fallback>
                <p:oleObj name="CS ChemDraw Drawing" r:id="rId5" imgW="7104503" imgH="10756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0763" y="4644223"/>
                        <a:ext cx="7104062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4"/>
          <p:cNvCxnSpPr/>
          <p:nvPr/>
        </p:nvCxnSpPr>
        <p:spPr>
          <a:xfrm>
            <a:off x="0" y="66724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35174" y="179108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Electrophilic Fluorination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93" y="860545"/>
            <a:ext cx="59907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Metal-Catalyzed Fluorination Involving Enolates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/BINAP Catalysts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05762"/>
            <a:ext cx="625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Sodeoka, M. 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Tetrahedron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, 62,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7168.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58748"/>
              </p:ext>
            </p:extLst>
          </p:nvPr>
        </p:nvGraphicFramePr>
        <p:xfrm>
          <a:off x="2814638" y="1844838"/>
          <a:ext cx="35147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CS ChemDraw Drawing" r:id="rId3" imgW="3513979" imgH="699201" progId="ChemDraw.Document.6.0">
                  <p:embed/>
                </p:oleObj>
              </mc:Choice>
              <mc:Fallback>
                <p:oleObj name="CS ChemDraw Drawing" r:id="rId3" imgW="3513979" imgH="6992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4638" y="1844838"/>
                        <a:ext cx="351472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57" y="2795146"/>
            <a:ext cx="4186570" cy="3472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145" y="3560352"/>
            <a:ext cx="1950473" cy="177507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AF61-B54E-409E-847C-D9F66DD6B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1127</Words>
  <Application>Microsoft Office PowerPoint</Application>
  <PresentationFormat>On-screen Show (4:3)</PresentationFormat>
  <Paragraphs>278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1234</dc:creator>
  <cp:lastModifiedBy>Group Zhu</cp:lastModifiedBy>
  <cp:revision>136</cp:revision>
  <dcterms:created xsi:type="dcterms:W3CDTF">2017-05-30T14:26:06Z</dcterms:created>
  <dcterms:modified xsi:type="dcterms:W3CDTF">2017-06-02T09:50:14Z</dcterms:modified>
</cp:coreProperties>
</file>