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18" r:id="rId3"/>
    <p:sldId id="307" r:id="rId4"/>
    <p:sldId id="316" r:id="rId5"/>
    <p:sldId id="257" r:id="rId6"/>
    <p:sldId id="313" r:id="rId7"/>
    <p:sldId id="260" r:id="rId8"/>
    <p:sldId id="261" r:id="rId9"/>
    <p:sldId id="295" r:id="rId10"/>
    <p:sldId id="309" r:id="rId11"/>
    <p:sldId id="262" r:id="rId12"/>
    <p:sldId id="296" r:id="rId13"/>
    <p:sldId id="299" r:id="rId14"/>
    <p:sldId id="300" r:id="rId15"/>
    <p:sldId id="301" r:id="rId16"/>
    <p:sldId id="302" r:id="rId17"/>
    <p:sldId id="263" r:id="rId18"/>
    <p:sldId id="314" r:id="rId19"/>
    <p:sldId id="265" r:id="rId20"/>
    <p:sldId id="303" r:id="rId21"/>
    <p:sldId id="304" r:id="rId22"/>
    <p:sldId id="317" r:id="rId23"/>
    <p:sldId id="315" r:id="rId24"/>
    <p:sldId id="305" r:id="rId25"/>
    <p:sldId id="266" r:id="rId26"/>
    <p:sldId id="306" r:id="rId27"/>
    <p:sldId id="268" r:id="rId28"/>
    <p:sldId id="267" r:id="rId29"/>
    <p:sldId id="264" r:id="rId30"/>
    <p:sldId id="269" r:id="rId31"/>
    <p:sldId id="297" r:id="rId32"/>
    <p:sldId id="270" r:id="rId33"/>
    <p:sldId id="271" r:id="rId34"/>
    <p:sldId id="272" r:id="rId35"/>
    <p:sldId id="312" r:id="rId36"/>
    <p:sldId id="310" r:id="rId37"/>
    <p:sldId id="31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oup%20Zhu\AppData\Local\Temp\NH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Publications containing "NHC"</c:v>
                </c:pt>
              </c:strCache>
            </c:strRef>
          </c:tx>
          <c:xVal>
            <c:numRef>
              <c:f>Feuil1!$A$2:$A$7</c:f>
              <c:numCache>
                <c:formatCode>General</c:formatCode>
                <c:ptCount val="6"/>
                <c:pt idx="0">
                  <c:v>1965</c:v>
                </c:pt>
                <c:pt idx="1">
                  <c:v>1975</c:v>
                </c:pt>
                <c:pt idx="2">
                  <c:v>1985</c:v>
                </c:pt>
                <c:pt idx="3">
                  <c:v>1995</c:v>
                </c:pt>
                <c:pt idx="4">
                  <c:v>2005</c:v>
                </c:pt>
                <c:pt idx="5">
                  <c:v>2009</c:v>
                </c:pt>
              </c:numCache>
            </c:numRef>
          </c:xVal>
          <c:yVal>
            <c:numRef>
              <c:f>Feuil1!$B$2:$B$7</c:f>
              <c:numCache>
                <c:formatCode>General</c:formatCode>
                <c:ptCount val="6"/>
                <c:pt idx="0">
                  <c:v>25</c:v>
                </c:pt>
                <c:pt idx="1">
                  <c:v>70</c:v>
                </c:pt>
                <c:pt idx="2">
                  <c:v>79</c:v>
                </c:pt>
                <c:pt idx="3">
                  <c:v>104</c:v>
                </c:pt>
                <c:pt idx="4">
                  <c:v>357</c:v>
                </c:pt>
                <c:pt idx="5">
                  <c:v>733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72704"/>
        <c:axId val="98474240"/>
      </c:scatterChart>
      <c:valAx>
        <c:axId val="984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74240"/>
        <c:crosses val="autoZero"/>
        <c:crossBetween val="midCat"/>
      </c:valAx>
      <c:valAx>
        <c:axId val="9847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472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18" Type="http://schemas.openxmlformats.org/officeDocument/2006/relationships/image" Target="../media/image6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17" Type="http://schemas.openxmlformats.org/officeDocument/2006/relationships/image" Target="../media/image63.wmf"/><Relationship Id="rId2" Type="http://schemas.openxmlformats.org/officeDocument/2006/relationships/image" Target="../media/image48.wmf"/><Relationship Id="rId16" Type="http://schemas.openxmlformats.org/officeDocument/2006/relationships/image" Target="../media/image62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19" Type="http://schemas.openxmlformats.org/officeDocument/2006/relationships/image" Target="../media/image65.e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EFB2-348C-4932-8B90-574926877598}" type="datetimeFigureOut">
              <a:rPr lang="fr-CH" smtClean="0"/>
              <a:pPr/>
              <a:t>06.06.2011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91E1-2CDF-49B5-AF50-97817635A798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30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362C-3BD9-4E0C-94F9-F5DBC643D5CF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187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AAF8-104D-4BD2-A2AC-81808FB1FFB4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47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8831-935B-4051-A9B6-C2AA63D6FAB4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35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173B-B0A6-4DF9-933B-A4336CAC3A12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19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C7CB-A37E-44D9-9FDC-67BF0E0BCCF1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932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9A6-FCD5-47CA-BC62-AF278429B6D5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100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12D-4A4F-429E-91E8-AC0E204AC612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015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9F7-B77A-4E19-9767-413B9E240023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4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B5D-FA7C-43D3-9351-7B7854A2844F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31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1E75-7757-458D-BA37-08A6C8607A98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27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A99C-8DB8-4FC2-99A0-0FBBD4BC9CF5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34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BCED-1B5D-4FFC-893A-B5E8C7519EB5}" type="datetime1">
              <a:rPr lang="fr-CH" smtClean="0"/>
              <a:pPr/>
              <a:t>06.06.2011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E7F4-A075-4DA3-A238-3362EF3970D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22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jpe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jpe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9" Type="http://schemas.openxmlformats.org/officeDocument/2006/relationships/image" Target="../media/image64.wmf"/><Relationship Id="rId3" Type="http://schemas.openxmlformats.org/officeDocument/2006/relationships/image" Target="../media/image1.jpeg"/><Relationship Id="rId21" Type="http://schemas.openxmlformats.org/officeDocument/2006/relationships/image" Target="../media/image55.wmf"/><Relationship Id="rId34" Type="http://schemas.openxmlformats.org/officeDocument/2006/relationships/oleObject" Target="../embeddings/oleObject61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59.wmf"/><Relationship Id="rId41" Type="http://schemas.openxmlformats.org/officeDocument/2006/relationships/image" Target="../media/image65.e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37" Type="http://schemas.openxmlformats.org/officeDocument/2006/relationships/image" Target="../media/image63.wmf"/><Relationship Id="rId40" Type="http://schemas.openxmlformats.org/officeDocument/2006/relationships/oleObject" Target="../embeddings/oleObject64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58.bin"/><Relationship Id="rId36" Type="http://schemas.openxmlformats.org/officeDocument/2006/relationships/oleObject" Target="../embeddings/oleObject62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4.wmf"/><Relationship Id="rId31" Type="http://schemas.openxmlformats.org/officeDocument/2006/relationships/image" Target="../media/image6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59.bin"/><Relationship Id="rId35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et arrondir un rectangle à un seul coin 3"/>
          <p:cNvSpPr/>
          <p:nvPr/>
        </p:nvSpPr>
        <p:spPr>
          <a:xfrm>
            <a:off x="755576" y="2132856"/>
            <a:ext cx="7776864" cy="1584176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N-</a:t>
            </a:r>
            <a:r>
              <a:rPr lang="fr-CH" dirty="0" err="1" smtClean="0"/>
              <a:t>Heterocyclic</a:t>
            </a:r>
            <a:r>
              <a:rPr lang="fr-CH" dirty="0" smtClean="0"/>
              <a:t> </a:t>
            </a:r>
            <a:r>
              <a:rPr lang="fr-CH" dirty="0" err="1" smtClean="0"/>
              <a:t>carbenes</a:t>
            </a:r>
            <a:r>
              <a:rPr lang="fr-CH" dirty="0" smtClean="0"/>
              <a:t> :</a:t>
            </a:r>
            <a:br>
              <a:rPr lang="fr-CH" dirty="0" smtClean="0"/>
            </a:br>
            <a:r>
              <a:rPr lang="fr-CH" dirty="0" smtClean="0"/>
              <a:t>A </a:t>
            </a:r>
            <a:r>
              <a:rPr lang="fr-CH" dirty="0" err="1" smtClean="0"/>
              <a:t>powerful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in </a:t>
            </a:r>
            <a:r>
              <a:rPr lang="fr-CH" dirty="0" err="1" smtClean="0"/>
              <a:t>organic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9852" y="407707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/>
              <a:t>Thomas B</a:t>
            </a:r>
            <a:r>
              <a:rPr lang="fr-CH" sz="1600" dirty="0" smtClean="0"/>
              <a:t>UYCK</a:t>
            </a:r>
          </a:p>
          <a:p>
            <a:pPr algn="ctr"/>
            <a:r>
              <a:rPr lang="fr-CH" sz="1400" i="1" dirty="0" err="1" smtClean="0"/>
              <a:t>PhD</a:t>
            </a:r>
            <a:r>
              <a:rPr lang="fr-CH" sz="1400" i="1" dirty="0" smtClean="0"/>
              <a:t> </a:t>
            </a:r>
            <a:r>
              <a:rPr lang="fr-CH" sz="1400" i="1" dirty="0" err="1" smtClean="0"/>
              <a:t>Student</a:t>
            </a:r>
            <a:r>
              <a:rPr lang="fr-CH" sz="1400" i="1" dirty="0" smtClean="0"/>
              <a:t> in Prof. Zhu Group, LSPN, EPFL</a:t>
            </a:r>
            <a:endParaRPr lang="fr-CH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25806" y="4934321"/>
            <a:ext cx="363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i="1" dirty="0" err="1" smtClean="0"/>
              <a:t>Frontiers</a:t>
            </a:r>
            <a:r>
              <a:rPr lang="fr-CH" sz="2000" i="1" dirty="0" smtClean="0"/>
              <a:t> in </a:t>
            </a:r>
            <a:r>
              <a:rPr lang="fr-CH" sz="2000" i="1" dirty="0" err="1" smtClean="0"/>
              <a:t>Chemical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Synthesis</a:t>
            </a:r>
            <a:endParaRPr lang="fr-CH" sz="20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15916" y="543823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June</a:t>
            </a:r>
            <a:r>
              <a:rPr lang="fr-CH" dirty="0" smtClean="0"/>
              <a:t> 6</a:t>
            </a:r>
            <a:r>
              <a:rPr lang="fr-CH" baseline="30000" dirty="0" smtClean="0"/>
              <a:t>th</a:t>
            </a:r>
            <a:r>
              <a:rPr lang="fr-CH" dirty="0" smtClean="0"/>
              <a:t>, 2011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6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Benzoin</a:t>
            </a:r>
            <a:r>
              <a:rPr lang="fr-CH" dirty="0" smtClean="0"/>
              <a:t> Condensation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6401274"/>
            <a:ext cx="8655914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D. Enders, </a:t>
            </a:r>
            <a:r>
              <a:rPr lang="fr-CH" sz="1400" i="1" dirty="0" err="1" smtClean="0"/>
              <a:t>Angew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Int. Ed.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</a:t>
            </a:r>
            <a:r>
              <a:rPr lang="fr-CH" sz="1400" i="1" dirty="0" smtClean="0"/>
              <a:t>45</a:t>
            </a:r>
            <a:r>
              <a:rPr lang="fr-CH" sz="1400" dirty="0" smtClean="0"/>
              <a:t>, 1463-1467 ; K. Suzuki,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/>
              <a:t>2006</a:t>
            </a:r>
            <a:r>
              <a:rPr lang="fr-CH" sz="1400" dirty="0"/>
              <a:t>, </a:t>
            </a:r>
            <a:r>
              <a:rPr lang="fr-CH" sz="1400" i="1" dirty="0"/>
              <a:t>45</a:t>
            </a:r>
            <a:r>
              <a:rPr lang="fr-CH" sz="1400" dirty="0"/>
              <a:t>, </a:t>
            </a:r>
            <a:r>
              <a:rPr lang="fr-CH" sz="1400" dirty="0" smtClean="0"/>
              <a:t>3492-3494 </a:t>
            </a:r>
            <a:endParaRPr lang="fr-CH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62880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Enantiomeric</a:t>
            </a:r>
            <a:r>
              <a:rPr lang="fr-CH" sz="1600" b="1" dirty="0" smtClean="0"/>
              <a:t> version</a:t>
            </a:r>
            <a:endParaRPr lang="fr-CH" sz="1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10</a:t>
            </a:fld>
            <a:endParaRPr lang="fr-CH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30304"/>
              </p:ext>
            </p:extLst>
          </p:nvPr>
        </p:nvGraphicFramePr>
        <p:xfrm>
          <a:off x="251520" y="1412776"/>
          <a:ext cx="8686800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CS ChemDraw Drawing" r:id="rId4" imgW="8686395" imgH="4818420" progId="ChemDraw.Document.6.0">
                  <p:embed/>
                </p:oleObj>
              </mc:Choice>
              <mc:Fallback>
                <p:oleObj name="CS ChemDraw Drawing" r:id="rId4" imgW="8686395" imgH="4818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12776"/>
                        <a:ext cx="8686800" cy="481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4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63497"/>
              </p:ext>
            </p:extLst>
          </p:nvPr>
        </p:nvGraphicFramePr>
        <p:xfrm>
          <a:off x="1280765" y="2636912"/>
          <a:ext cx="3492494" cy="353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S ChemDraw Drawing" r:id="rId4" imgW="2910412" imgH="2948670" progId="ChemDraw.Document.6.0">
                  <p:embed/>
                </p:oleObj>
              </mc:Choice>
              <mc:Fallback>
                <p:oleObj name="CS ChemDraw Drawing" r:id="rId4" imgW="2910412" imgH="2948670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65" y="2636912"/>
                        <a:ext cx="3492494" cy="3538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6381328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H. </a:t>
            </a:r>
            <a:r>
              <a:rPr lang="fr-CH" sz="1400" dirty="0" err="1"/>
              <a:t>Stetter</a:t>
            </a:r>
            <a:r>
              <a:rPr lang="fr-CH" sz="1400" dirty="0"/>
              <a:t>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/>
              <a:t>1973</a:t>
            </a:r>
            <a:r>
              <a:rPr lang="fr-CH" sz="1400" dirty="0"/>
              <a:t>, </a:t>
            </a:r>
            <a:r>
              <a:rPr lang="fr-CH" sz="1400" i="1" dirty="0"/>
              <a:t>12</a:t>
            </a:r>
            <a:r>
              <a:rPr lang="fr-CH" sz="1400" dirty="0"/>
              <a:t>, </a:t>
            </a:r>
            <a:r>
              <a:rPr lang="fr-CH" sz="1400" dirty="0" smtClean="0"/>
              <a:t>81 ; H</a:t>
            </a:r>
            <a:r>
              <a:rPr lang="fr-CH" sz="1400" dirty="0"/>
              <a:t>. </a:t>
            </a:r>
            <a:r>
              <a:rPr lang="fr-CH" sz="1400" dirty="0" err="1"/>
              <a:t>Stetter</a:t>
            </a:r>
            <a:r>
              <a:rPr lang="fr-CH" sz="1400" dirty="0"/>
              <a:t>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 smtClean="0"/>
              <a:t>1976</a:t>
            </a:r>
            <a:r>
              <a:rPr lang="fr-CH" sz="1400" dirty="0" smtClean="0"/>
              <a:t>, </a:t>
            </a:r>
            <a:r>
              <a:rPr lang="fr-CH" sz="1400" i="1" dirty="0" smtClean="0"/>
              <a:t>15</a:t>
            </a:r>
            <a:r>
              <a:rPr lang="fr-CH" sz="1400" dirty="0" smtClean="0"/>
              <a:t>, 639-712 </a:t>
            </a:r>
            <a:endParaRPr lang="fr-CH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2078881"/>
            <a:ext cx="78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In the </a:t>
            </a:r>
            <a:r>
              <a:rPr lang="fr-CH" dirty="0" err="1" smtClean="0"/>
              <a:t>early</a:t>
            </a:r>
            <a:r>
              <a:rPr lang="fr-CH" dirty="0" smtClean="0"/>
              <a:t> 70’s </a:t>
            </a:r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described</a:t>
            </a:r>
            <a:r>
              <a:rPr lang="fr-CH" dirty="0" smtClean="0"/>
              <a:t> a new </a:t>
            </a:r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usefull</a:t>
            </a:r>
            <a:r>
              <a:rPr lang="fr-CH" dirty="0" smtClean="0"/>
              <a:t> to </a:t>
            </a:r>
            <a:r>
              <a:rPr lang="fr-CH" dirty="0" err="1" smtClean="0"/>
              <a:t>create</a:t>
            </a:r>
            <a:r>
              <a:rPr lang="fr-CH" dirty="0" smtClean="0"/>
              <a:t> 1,4 </a:t>
            </a:r>
            <a:r>
              <a:rPr lang="fr-CH" dirty="0" err="1" smtClean="0"/>
              <a:t>dicarbonyl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0" y="3792293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 smtClean="0"/>
              <a:t>Catalyst</a:t>
            </a:r>
            <a:r>
              <a:rPr lang="fr-CH" sz="1400" i="1" dirty="0" smtClean="0"/>
              <a:t> : </a:t>
            </a:r>
            <a:r>
              <a:rPr lang="fr-CH" sz="1400" dirty="0" smtClean="0"/>
              <a:t>	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H" sz="1400" dirty="0" smtClean="0"/>
              <a:t>CN</a:t>
            </a:r>
            <a:r>
              <a:rPr lang="fr-CH" sz="1400" baseline="30000" dirty="0" smtClean="0"/>
              <a:t>-  </a:t>
            </a:r>
            <a:r>
              <a:rPr lang="fr-CH" sz="1400" dirty="0" smtClean="0"/>
              <a:t>(1973)</a:t>
            </a:r>
            <a:endParaRPr lang="fr-CH" sz="1400" baseline="30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CH" sz="1400" dirty="0" err="1" smtClean="0"/>
              <a:t>Thiazolium</a:t>
            </a:r>
            <a:r>
              <a:rPr lang="fr-CH" sz="1400" dirty="0" smtClean="0"/>
              <a:t> </a:t>
            </a:r>
            <a:r>
              <a:rPr lang="fr-CH" sz="1400" dirty="0" err="1" smtClean="0"/>
              <a:t>salt</a:t>
            </a:r>
            <a:r>
              <a:rPr lang="fr-CH" sz="1400" dirty="0" smtClean="0"/>
              <a:t>  (1976)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9833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7584" y="215434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u="sng" dirty="0" smtClean="0"/>
              <a:t>First </a:t>
            </a:r>
            <a:r>
              <a:rPr lang="fr-CH" sz="1600" u="sng" dirty="0" err="1" smtClean="0"/>
              <a:t>example</a:t>
            </a:r>
            <a:r>
              <a:rPr lang="fr-CH" sz="1600" u="sng" dirty="0" smtClean="0"/>
              <a:t> in 1996 by Enders</a:t>
            </a:r>
            <a:endParaRPr lang="fr-CH" sz="1600" u="sng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89586"/>
              </p:ext>
            </p:extLst>
          </p:nvPr>
        </p:nvGraphicFramePr>
        <p:xfrm>
          <a:off x="4355976" y="4534852"/>
          <a:ext cx="2340432" cy="184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CS ChemDraw Drawing" r:id="rId4" imgW="1950360" imgH="1538730" progId="ChemDraw.Document.6.0">
                  <p:embed/>
                </p:oleObj>
              </mc:Choice>
              <mc:Fallback>
                <p:oleObj name="CS ChemDraw Drawing" r:id="rId4" imgW="1950360" imgH="1538730" progId="ChemDraw.Document.6.0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34852"/>
                        <a:ext cx="2340432" cy="1846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27584" y="414908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u="sng" dirty="0" smtClean="0"/>
              <a:t>Model </a:t>
            </a:r>
            <a:r>
              <a:rPr lang="fr-CH" sz="1600" u="sng" dirty="0" err="1" smtClean="0"/>
              <a:t>explaining</a:t>
            </a:r>
            <a:r>
              <a:rPr lang="fr-CH" sz="1600" u="sng" dirty="0" smtClean="0"/>
              <a:t> the facial </a:t>
            </a:r>
            <a:r>
              <a:rPr lang="fr-CH" sz="1600" u="sng" dirty="0" err="1" smtClean="0"/>
              <a:t>selectivity</a:t>
            </a:r>
            <a:endParaRPr lang="fr-CH" sz="16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6381328"/>
            <a:ext cx="687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D. Enders, </a:t>
            </a:r>
            <a:r>
              <a:rPr lang="fr-CH" sz="1400" i="1" dirty="0" err="1" smtClean="0"/>
              <a:t>Helv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Chim</a:t>
            </a:r>
            <a:r>
              <a:rPr lang="fr-CH" sz="1400" i="1" dirty="0" smtClean="0"/>
              <a:t>. Acta.</a:t>
            </a:r>
            <a:r>
              <a:rPr lang="fr-CH" sz="1400" dirty="0" smtClean="0"/>
              <a:t>, </a:t>
            </a:r>
            <a:r>
              <a:rPr lang="fr-CH" sz="1400" b="1" dirty="0" smtClean="0"/>
              <a:t>1996</a:t>
            </a:r>
            <a:r>
              <a:rPr lang="fr-CH" sz="1400" dirty="0" smtClean="0"/>
              <a:t>, </a:t>
            </a:r>
            <a:r>
              <a:rPr lang="fr-CH" sz="1400" i="1" dirty="0" smtClean="0"/>
              <a:t>79</a:t>
            </a:r>
            <a:r>
              <a:rPr lang="fr-CH" sz="1400" dirty="0" smtClean="0"/>
              <a:t>, 1899-1902</a:t>
            </a:r>
            <a:endParaRPr lang="fr-CH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79512" y="162880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Enantiomeric</a:t>
            </a:r>
            <a:r>
              <a:rPr lang="fr-CH" sz="1600" b="1" dirty="0" smtClean="0"/>
              <a:t> version</a:t>
            </a:r>
            <a:endParaRPr lang="fr-CH" sz="1600" b="1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18524"/>
              </p:ext>
            </p:extLst>
          </p:nvPr>
        </p:nvGraphicFramePr>
        <p:xfrm>
          <a:off x="755576" y="2348880"/>
          <a:ext cx="7699357" cy="165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CS ChemDraw Drawing" r:id="rId6" imgW="6999415" imgH="1502280" progId="ChemDraw.Document.6.0">
                  <p:embed/>
                </p:oleObj>
              </mc:Choice>
              <mc:Fallback>
                <p:oleObj name="CS ChemDraw Drawing" r:id="rId6" imgW="6999415" imgH="1502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2348880"/>
                        <a:ext cx="7699357" cy="1652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95536" y="172582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Enantiomeric</a:t>
            </a:r>
            <a:r>
              <a:rPr lang="fr-CH" sz="1600" b="1" dirty="0" smtClean="0"/>
              <a:t> version</a:t>
            </a:r>
            <a:endParaRPr lang="fr-CH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2370366"/>
            <a:ext cx="470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/>
              <a:t>The second </a:t>
            </a:r>
            <a:r>
              <a:rPr lang="fr-CH" sz="1600" u="sng" dirty="0" err="1" smtClean="0"/>
              <a:t>example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is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published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only</a:t>
            </a:r>
            <a:r>
              <a:rPr lang="fr-CH" sz="1600" u="sng" dirty="0" smtClean="0"/>
              <a:t> in 2002 by </a:t>
            </a:r>
            <a:r>
              <a:rPr lang="fr-CH" sz="1600" u="sng" dirty="0" err="1" smtClean="0"/>
              <a:t>Rovis</a:t>
            </a:r>
            <a:endParaRPr lang="fr-CH" sz="1600" u="sng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52476"/>
              </p:ext>
            </p:extLst>
          </p:nvPr>
        </p:nvGraphicFramePr>
        <p:xfrm>
          <a:off x="1979712" y="3140968"/>
          <a:ext cx="5655936" cy="279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CS ChemDraw Drawing" r:id="rId4" imgW="4713280" imgH="2332800" progId="ChemDraw.Document.6.0">
                  <p:embed/>
                </p:oleObj>
              </mc:Choice>
              <mc:Fallback>
                <p:oleObj name="CS ChemDraw Drawing" r:id="rId4" imgW="4713280" imgH="2332800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40968"/>
                        <a:ext cx="5655936" cy="2799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6381328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T. </a:t>
            </a:r>
            <a:r>
              <a:rPr lang="fr-CH" sz="1400" dirty="0" err="1"/>
              <a:t>Rovis</a:t>
            </a:r>
            <a:r>
              <a:rPr lang="fr-CH" sz="1400" dirty="0"/>
              <a:t>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/>
              <a:t>2002</a:t>
            </a:r>
            <a:r>
              <a:rPr lang="fr-CH" sz="1400" dirty="0"/>
              <a:t>, </a:t>
            </a:r>
            <a:r>
              <a:rPr lang="fr-CH" sz="1400" i="1" dirty="0"/>
              <a:t>124</a:t>
            </a:r>
            <a:r>
              <a:rPr lang="fr-CH" sz="1400" dirty="0"/>
              <a:t>, 10298-10299 </a:t>
            </a:r>
            <a:r>
              <a:rPr lang="fr-CH" sz="1400" dirty="0" smtClean="0"/>
              <a:t>; </a:t>
            </a:r>
            <a:r>
              <a:rPr lang="fr-CH" sz="1400" dirty="0"/>
              <a:t>T. </a:t>
            </a:r>
            <a:r>
              <a:rPr lang="fr-CH" sz="1400" dirty="0" err="1"/>
              <a:t>Rovis</a:t>
            </a:r>
            <a:r>
              <a:rPr lang="fr-CH" sz="1400" dirty="0"/>
              <a:t>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</a:t>
            </a:r>
            <a:r>
              <a:rPr lang="fr-CH" sz="1400" i="1" dirty="0" smtClean="0"/>
              <a:t>127</a:t>
            </a:r>
            <a:r>
              <a:rPr lang="fr-CH" sz="1400" dirty="0" smtClean="0"/>
              <a:t>, 6284-6289</a:t>
            </a:r>
            <a:endParaRPr lang="fr-CH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Extension of the scope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7044" y="1916832"/>
            <a:ext cx="5130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Merck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published</a:t>
            </a:r>
            <a:r>
              <a:rPr lang="fr-CH" sz="1600" u="sng" dirty="0" smtClean="0"/>
              <a:t> in 2001 an </a:t>
            </a:r>
            <a:r>
              <a:rPr lang="fr-CH" sz="1600" u="sng" dirty="0" err="1" smtClean="0"/>
              <a:t>Aldehyde</a:t>
            </a:r>
            <a:r>
              <a:rPr lang="fr-CH" sz="1600" u="sng" dirty="0" smtClean="0"/>
              <a:t>-Imine Cross-</a:t>
            </a:r>
            <a:r>
              <a:rPr lang="fr-CH" sz="1600" u="sng" dirty="0" err="1" smtClean="0"/>
              <a:t>Coupling</a:t>
            </a:r>
            <a:endParaRPr lang="fr-CH" sz="1600" u="sng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907044" y="4026550"/>
            <a:ext cx="549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Enantiomeric</a:t>
            </a:r>
            <a:r>
              <a:rPr lang="fr-CH" sz="1600" u="sng" dirty="0" smtClean="0"/>
              <a:t> version </a:t>
            </a:r>
            <a:r>
              <a:rPr lang="fr-CH" sz="1600" u="sng" dirty="0" err="1" smtClean="0"/>
              <a:t>is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described</a:t>
            </a:r>
            <a:r>
              <a:rPr lang="fr-CH" sz="1600" u="sng" dirty="0" smtClean="0"/>
              <a:t> by the group of Miller in 2005</a:t>
            </a:r>
            <a:endParaRPr lang="fr-CH" sz="1600" u="sng" dirty="0"/>
          </a:p>
        </p:txBody>
      </p:sp>
      <p:sp>
        <p:nvSpPr>
          <p:cNvPr id="3" name="Rectangle 2"/>
          <p:cNvSpPr/>
          <p:nvPr/>
        </p:nvSpPr>
        <p:spPr>
          <a:xfrm>
            <a:off x="251520" y="3429000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J. A. </a:t>
            </a:r>
            <a:r>
              <a:rPr lang="fr-CH" sz="1400" dirty="0" err="1" smtClean="0"/>
              <a:t>Murry</a:t>
            </a:r>
            <a:r>
              <a:rPr lang="fr-CH" sz="1400" dirty="0" smtClean="0"/>
              <a:t>, D. E. Franz,</a:t>
            </a:r>
            <a:r>
              <a:rPr lang="fr-CH" sz="1400" i="1" dirty="0" smtClean="0"/>
              <a:t> J</a:t>
            </a:r>
            <a:r>
              <a:rPr lang="fr-CH" sz="1400" i="1" dirty="0"/>
              <a:t>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 smtClean="0"/>
              <a:t>2001</a:t>
            </a:r>
            <a:r>
              <a:rPr lang="fr-CH" sz="1400" dirty="0" smtClean="0"/>
              <a:t>, </a:t>
            </a:r>
            <a:r>
              <a:rPr lang="fr-CH" sz="1400" i="1" dirty="0" smtClean="0"/>
              <a:t>123</a:t>
            </a:r>
            <a:r>
              <a:rPr lang="fr-CH" sz="1400" dirty="0" smtClean="0"/>
              <a:t>, 9696-9697</a:t>
            </a:r>
            <a:endParaRPr lang="fr-CH" sz="1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6381328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S. J. Miller,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</a:t>
            </a:r>
            <a:r>
              <a:rPr lang="fr-CH" sz="1400" i="1" dirty="0" smtClean="0"/>
              <a:t>127</a:t>
            </a:r>
            <a:r>
              <a:rPr lang="fr-CH" sz="1400" dirty="0" smtClean="0"/>
              <a:t>, 1654-1655</a:t>
            </a:r>
            <a:endParaRPr lang="fr-CH" sz="14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14</a:t>
            </a:fld>
            <a:endParaRPr lang="fr-CH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974894"/>
              </p:ext>
            </p:extLst>
          </p:nvPr>
        </p:nvGraphicFramePr>
        <p:xfrm>
          <a:off x="827584" y="2420888"/>
          <a:ext cx="7417662" cy="9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CS ChemDraw Drawing" r:id="rId4" imgW="6743329" imgH="903420" progId="ChemDraw.Document.6.0">
                  <p:embed/>
                </p:oleObj>
              </mc:Choice>
              <mc:Fallback>
                <p:oleObj name="CS ChemDraw Drawing" r:id="rId4" imgW="6743329" imgH="903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7417662" cy="9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02636"/>
              </p:ext>
            </p:extLst>
          </p:nvPr>
        </p:nvGraphicFramePr>
        <p:xfrm>
          <a:off x="2843808" y="4437112"/>
          <a:ext cx="3858741" cy="181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CS ChemDraw Drawing" r:id="rId6" imgW="3507946" imgH="1645650" progId="ChemDraw.Document.6.0">
                  <p:embed/>
                </p:oleObj>
              </mc:Choice>
              <mc:Fallback>
                <p:oleObj name="CS ChemDraw Drawing" r:id="rId6" imgW="3507946" imgH="1645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3808" y="4437112"/>
                        <a:ext cx="3858741" cy="181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Extension of the scope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8675" y="1772816"/>
            <a:ext cx="1837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Sila-Stetter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reaction</a:t>
            </a:r>
            <a:endParaRPr lang="fr-CH" sz="1600" u="sng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01043"/>
              </p:ext>
            </p:extLst>
          </p:nvPr>
        </p:nvGraphicFramePr>
        <p:xfrm>
          <a:off x="611560" y="1858598"/>
          <a:ext cx="8116549" cy="164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CS ChemDraw Drawing" r:id="rId4" imgW="7378681" imgH="1493100" progId="ChemDraw.Document.6.0">
                  <p:embed/>
                </p:oleObj>
              </mc:Choice>
              <mc:Fallback>
                <p:oleObj name="CS ChemDraw Drawing" r:id="rId4" imgW="7378681" imgH="1493100" progId="ChemDraw.Document.6.0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58598"/>
                        <a:ext cx="8116549" cy="1642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918675" y="3573016"/>
            <a:ext cx="286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/>
              <a:t>Addition of </a:t>
            </a:r>
            <a:r>
              <a:rPr lang="fr-CH" sz="1600" u="sng" dirty="0" err="1" smtClean="0"/>
              <a:t>acylsilanes</a:t>
            </a:r>
            <a:r>
              <a:rPr lang="fr-CH" sz="1600" u="sng" dirty="0" smtClean="0"/>
              <a:t> to Imines</a:t>
            </a:r>
            <a:endParaRPr lang="fr-CH" sz="1600" u="sng" dirty="0"/>
          </a:p>
        </p:txBody>
      </p:sp>
      <p:sp>
        <p:nvSpPr>
          <p:cNvPr id="7" name="Rectangle 6"/>
          <p:cNvSpPr/>
          <p:nvPr/>
        </p:nvSpPr>
        <p:spPr>
          <a:xfrm>
            <a:off x="251520" y="30492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K. A. Scheidt,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126</a:t>
            </a:r>
            <a:r>
              <a:rPr lang="fr-CH" sz="1400" dirty="0" smtClean="0"/>
              <a:t>, 2314-2315</a:t>
            </a:r>
            <a:endParaRPr lang="fr-CH" sz="1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K. A. Scheidt,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6</a:t>
            </a:r>
            <a:r>
              <a:rPr lang="fr-CH" sz="1400" dirty="0" smtClean="0"/>
              <a:t>, 4363-4366</a:t>
            </a:r>
            <a:endParaRPr lang="fr-CH" sz="1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15</a:t>
            </a:fld>
            <a:endParaRPr lang="fr-CH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73386"/>
              </p:ext>
            </p:extLst>
          </p:nvPr>
        </p:nvGraphicFramePr>
        <p:xfrm>
          <a:off x="899592" y="4005064"/>
          <a:ext cx="7384084" cy="232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CS ChemDraw Drawing" r:id="rId6" imgW="6712804" imgH="2117880" progId="ChemDraw.Document.6.0">
                  <p:embed/>
                </p:oleObj>
              </mc:Choice>
              <mc:Fallback>
                <p:oleObj name="CS ChemDraw Drawing" r:id="rId6" imgW="6712804" imgH="2117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005064"/>
                        <a:ext cx="7384084" cy="232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6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Stetter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Extension of the scope</a:t>
            </a:r>
            <a:endParaRPr lang="fr-CH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15775"/>
              </p:ext>
            </p:extLst>
          </p:nvPr>
        </p:nvGraphicFramePr>
        <p:xfrm>
          <a:off x="2267744" y="3656454"/>
          <a:ext cx="5470732" cy="322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CS ChemDraw Drawing" r:id="rId4" imgW="5470732" imgH="3228930" progId="ChemDraw.Document.6.0">
                  <p:embed/>
                </p:oleObj>
              </mc:Choice>
              <mc:Fallback>
                <p:oleObj name="CS ChemDraw Drawing" r:id="rId4" imgW="5470732" imgH="3228930" progId="ChemDraw.Document.6.0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56454"/>
                        <a:ext cx="5470732" cy="3228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30823" y="3284984"/>
            <a:ext cx="314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Generation</a:t>
            </a:r>
            <a:r>
              <a:rPr lang="fr-CH" sz="1600" u="sng" dirty="0" smtClean="0"/>
              <a:t> of </a:t>
            </a:r>
            <a:r>
              <a:rPr lang="fr-CH" sz="1600" u="sng" dirty="0" err="1" smtClean="0"/>
              <a:t>acyl</a:t>
            </a:r>
            <a:r>
              <a:rPr lang="fr-CH" sz="1600" u="sng" dirty="0" smtClean="0"/>
              <a:t> anion </a:t>
            </a:r>
            <a:r>
              <a:rPr lang="fr-CH" sz="1600" u="sng" dirty="0" err="1" smtClean="0"/>
              <a:t>equivalent</a:t>
            </a:r>
            <a:endParaRPr lang="fr-CH" sz="1600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1030823" y="1844824"/>
            <a:ext cx="353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Keto</a:t>
            </a:r>
            <a:r>
              <a:rPr lang="fr-CH" sz="1600" u="sng" dirty="0" smtClean="0"/>
              <a:t> carboxylate as </a:t>
            </a:r>
            <a:r>
              <a:rPr lang="fr-CH" sz="1600" u="sng" dirty="0" err="1" smtClean="0"/>
              <a:t>acyl</a:t>
            </a:r>
            <a:r>
              <a:rPr lang="fr-CH" sz="1600" u="sng" dirty="0" smtClean="0"/>
              <a:t> anion </a:t>
            </a:r>
            <a:r>
              <a:rPr lang="fr-CH" sz="1600" u="sng" dirty="0" err="1" smtClean="0"/>
              <a:t>precursor</a:t>
            </a:r>
            <a:endParaRPr lang="fr-CH" sz="1600" u="sng" dirty="0"/>
          </a:p>
        </p:txBody>
      </p:sp>
      <p:sp>
        <p:nvSpPr>
          <p:cNvPr id="12" name="Rectangle 11"/>
          <p:cNvSpPr/>
          <p:nvPr/>
        </p:nvSpPr>
        <p:spPr>
          <a:xfrm>
            <a:off x="251520" y="63615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K. A. Scheidt,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</a:t>
            </a:r>
            <a:r>
              <a:rPr lang="fr-CH" sz="1400" i="1" dirty="0" smtClean="0"/>
              <a:t>127</a:t>
            </a:r>
            <a:r>
              <a:rPr lang="fr-CH" sz="1400" dirty="0" smtClean="0"/>
              <a:t>, 14675-14676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16</a:t>
            </a:fld>
            <a:endParaRPr lang="fr-CH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29290"/>
              </p:ext>
            </p:extLst>
          </p:nvPr>
        </p:nvGraphicFramePr>
        <p:xfrm>
          <a:off x="827584" y="1950400"/>
          <a:ext cx="7818512" cy="131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CS ChemDraw Drawing" r:id="rId6" imgW="7107738" imgH="1197720" progId="ChemDraw.Document.6.0">
                  <p:embed/>
                </p:oleObj>
              </mc:Choice>
              <mc:Fallback>
                <p:oleObj name="CS ChemDraw Drawing" r:id="rId6" imgW="7107738" imgH="1197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584" y="1950400"/>
                        <a:ext cx="7818512" cy="131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3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031940" y="2420888"/>
            <a:ext cx="68407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80199"/>
              </p:ext>
            </p:extLst>
          </p:nvPr>
        </p:nvGraphicFramePr>
        <p:xfrm>
          <a:off x="563781" y="2420888"/>
          <a:ext cx="7841689" cy="370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CS ChemDraw Drawing" r:id="rId3" imgW="7128808" imgH="3367440" progId="ChemDraw.Document.6.0">
                  <p:embed/>
                </p:oleObj>
              </mc:Choice>
              <mc:Fallback>
                <p:oleObj name="CS ChemDraw Drawing" r:id="rId3" imgW="7128808" imgH="3367440" progId="ChemDraw.Document.6.0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81" y="2420888"/>
                        <a:ext cx="7841689" cy="3704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6381328"/>
            <a:ext cx="797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F. </a:t>
            </a:r>
            <a:r>
              <a:rPr lang="fr-CH" sz="1400" dirty="0" err="1" smtClean="0"/>
              <a:t>Glorius</a:t>
            </a:r>
            <a:r>
              <a:rPr lang="fr-CH" sz="1400" dirty="0" smtClean="0"/>
              <a:t>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43</a:t>
            </a:r>
            <a:r>
              <a:rPr lang="fr-CH" sz="1400" dirty="0" smtClean="0"/>
              <a:t>, 6205-6208 </a:t>
            </a:r>
            <a:r>
              <a:rPr lang="fr-CH" sz="1400" dirty="0"/>
              <a:t>; </a:t>
            </a:r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126</a:t>
            </a:r>
            <a:r>
              <a:rPr lang="fr-CH" sz="1400" dirty="0" smtClean="0"/>
              <a:t>, 14370-14371</a:t>
            </a:r>
            <a:endParaRPr lang="fr-CH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174505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In 2004, </a:t>
            </a:r>
            <a:r>
              <a:rPr lang="fr-CH" dirty="0" err="1" smtClean="0"/>
              <a:t>Glorius</a:t>
            </a:r>
            <a:r>
              <a:rPr lang="fr-CH" dirty="0" smtClean="0"/>
              <a:t> and </a:t>
            </a:r>
            <a:r>
              <a:rPr lang="fr-CH" dirty="0" err="1" smtClean="0"/>
              <a:t>Bode</a:t>
            </a:r>
            <a:r>
              <a:rPr lang="fr-CH" dirty="0" smtClean="0"/>
              <a:t> </a:t>
            </a:r>
            <a:r>
              <a:rPr lang="fr-CH" dirty="0" err="1" smtClean="0"/>
              <a:t>reported</a:t>
            </a:r>
            <a:r>
              <a:rPr lang="fr-CH" dirty="0" smtClean="0"/>
              <a:t> </a:t>
            </a:r>
            <a:r>
              <a:rPr lang="fr-CH" dirty="0" err="1" smtClean="0"/>
              <a:t>independently</a:t>
            </a:r>
            <a:r>
              <a:rPr lang="fr-CH" dirty="0" smtClean="0"/>
              <a:t> a new </a:t>
            </a:r>
            <a:r>
              <a:rPr lang="fr-CH" dirty="0" err="1" smtClean="0"/>
              <a:t>reaction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43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18101"/>
              </p:ext>
            </p:extLst>
          </p:nvPr>
        </p:nvGraphicFramePr>
        <p:xfrm>
          <a:off x="2135735" y="3573016"/>
          <a:ext cx="5244577" cy="238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CS ChemDraw Drawing" r:id="rId4" imgW="4370481" imgH="1983960" progId="ChemDraw.Document.6.0">
                  <p:embed/>
                </p:oleObj>
              </mc:Choice>
              <mc:Fallback>
                <p:oleObj name="CS ChemDraw Drawing" r:id="rId4" imgW="4370481" imgH="198396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735" y="3573016"/>
                        <a:ext cx="5244577" cy="2380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6381328"/>
            <a:ext cx="797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F. </a:t>
            </a:r>
            <a:r>
              <a:rPr lang="fr-CH" sz="1400" dirty="0" err="1" smtClean="0"/>
              <a:t>Glorius</a:t>
            </a:r>
            <a:r>
              <a:rPr lang="fr-CH" sz="1400" dirty="0" smtClean="0"/>
              <a:t>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43</a:t>
            </a:r>
            <a:r>
              <a:rPr lang="fr-CH" sz="1400" dirty="0" smtClean="0"/>
              <a:t>, 6205-6208 </a:t>
            </a:r>
            <a:r>
              <a:rPr lang="fr-CH" sz="1400" dirty="0"/>
              <a:t>; </a:t>
            </a:r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126</a:t>
            </a:r>
            <a:r>
              <a:rPr lang="fr-CH" sz="1400" dirty="0" smtClean="0"/>
              <a:t>, 14370-14371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551326" y="3123027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u="sng" dirty="0" err="1" smtClean="0"/>
              <a:t>Homoenolate</a:t>
            </a:r>
            <a:r>
              <a:rPr lang="fr-CH" sz="1600" u="sng" dirty="0" smtClean="0"/>
              <a:t> formation</a:t>
            </a:r>
            <a:endParaRPr lang="fr-CH" sz="1600" u="sng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32549"/>
              </p:ext>
            </p:extLst>
          </p:nvPr>
        </p:nvGraphicFramePr>
        <p:xfrm>
          <a:off x="2639558" y="1844824"/>
          <a:ext cx="4010178" cy="92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CS ChemDraw Drawing" r:id="rId6" imgW="3341815" imgH="772200" progId="ChemDraw.Document.6.0">
                  <p:embed/>
                </p:oleObj>
              </mc:Choice>
              <mc:Fallback>
                <p:oleObj name="CS ChemDraw Drawing" r:id="rId6" imgW="3341815" imgH="77220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558" y="1844824"/>
                        <a:ext cx="4010178" cy="926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9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23073"/>
              </p:ext>
            </p:extLst>
          </p:nvPr>
        </p:nvGraphicFramePr>
        <p:xfrm>
          <a:off x="241089" y="1700767"/>
          <a:ext cx="4906975" cy="461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S ChemDraw Drawing" r:id="rId3" imgW="4906975" imgH="4617415" progId="ChemDraw.Document.6.0">
                  <p:embed/>
                </p:oleObj>
              </mc:Choice>
              <mc:Fallback>
                <p:oleObj name="CS ChemDraw Drawing" r:id="rId3" imgW="4906975" imgH="4617415" progId="ChemDraw.Document.6.0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89" y="1700767"/>
                        <a:ext cx="4906975" cy="4617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580112" y="558924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Enantiomeric</a:t>
            </a:r>
            <a:r>
              <a:rPr lang="fr-CH" sz="1400" dirty="0" smtClean="0"/>
              <a:t> version but </a:t>
            </a:r>
            <a:r>
              <a:rPr lang="fr-CH" sz="1400" dirty="0" err="1" smtClean="0"/>
              <a:t>with</a:t>
            </a:r>
            <a:r>
              <a:rPr lang="fr-CH" sz="1400" dirty="0" smtClean="0"/>
              <a:t> </a:t>
            </a:r>
            <a:r>
              <a:rPr lang="fr-CH" sz="1400" dirty="0" err="1" smtClean="0"/>
              <a:t>only</a:t>
            </a:r>
            <a:r>
              <a:rPr lang="fr-CH" sz="1400" dirty="0" smtClean="0"/>
              <a:t> 25% </a:t>
            </a:r>
            <a:r>
              <a:rPr lang="fr-CH" sz="1400" dirty="0" err="1" smtClean="0"/>
              <a:t>ee</a:t>
            </a:r>
            <a:endParaRPr lang="fr-CH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2267744" y="1506270"/>
            <a:ext cx="3286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err="1" smtClean="0"/>
              <a:t>Mechanism</a:t>
            </a:r>
            <a:r>
              <a:rPr lang="fr-CH" sz="1600" i="1" dirty="0" smtClean="0"/>
              <a:t> for the lactone formation</a:t>
            </a:r>
            <a:endParaRPr lang="fr-CH" sz="1600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19</a:t>
            </a:fld>
            <a:endParaRPr lang="fr-CH"/>
          </a:p>
        </p:txBody>
      </p:sp>
      <p:cxnSp>
        <p:nvCxnSpPr>
          <p:cNvPr id="11" name="Connecteur droit 10"/>
          <p:cNvCxnSpPr/>
          <p:nvPr/>
        </p:nvCxnSpPr>
        <p:spPr>
          <a:xfrm>
            <a:off x="5436096" y="2420888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1520" y="6381328"/>
            <a:ext cx="797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F. </a:t>
            </a:r>
            <a:r>
              <a:rPr lang="fr-CH" sz="1400" dirty="0" err="1" smtClean="0"/>
              <a:t>Glorius</a:t>
            </a:r>
            <a:r>
              <a:rPr lang="fr-CH" sz="1400" dirty="0" smtClean="0"/>
              <a:t>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43</a:t>
            </a:r>
            <a:r>
              <a:rPr lang="fr-CH" sz="1400" dirty="0" smtClean="0"/>
              <a:t>, 6205-6208 </a:t>
            </a:r>
            <a:r>
              <a:rPr lang="fr-CH" sz="1400" dirty="0"/>
              <a:t>; </a:t>
            </a:r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</a:t>
            </a:r>
            <a:r>
              <a:rPr lang="fr-CH" sz="1400" i="1" dirty="0" smtClean="0"/>
              <a:t>126</a:t>
            </a:r>
            <a:r>
              <a:rPr lang="fr-CH" sz="1400" dirty="0" smtClean="0"/>
              <a:t>, 14370-14371</a:t>
            </a:r>
            <a:endParaRPr lang="fr-CH" sz="1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92021"/>
              </p:ext>
            </p:extLst>
          </p:nvPr>
        </p:nvGraphicFramePr>
        <p:xfrm>
          <a:off x="5597401" y="2564904"/>
          <a:ext cx="3367087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CS ChemDraw Drawing" r:id="rId6" imgW="3367747" imgH="2328210" progId="ChemDraw.Document.6.0">
                  <p:embed/>
                </p:oleObj>
              </mc:Choice>
              <mc:Fallback>
                <p:oleObj name="CS ChemDraw Drawing" r:id="rId6" imgW="3367747" imgH="2328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7401" y="2564904"/>
                        <a:ext cx="3367087" cy="232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3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Questions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1178203" y="2348880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  <a:p>
            <a:pPr marL="857250" lvl="1" indent="-400050">
              <a:buFont typeface="+mj-lt"/>
              <a:buAutoNum type="romanUcPeriod"/>
            </a:pPr>
            <a:r>
              <a:rPr lang="fr-CH" sz="2000" dirty="0" err="1" smtClean="0"/>
              <a:t>Why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 smtClean="0"/>
              <a:t> type of </a:t>
            </a:r>
            <a:r>
              <a:rPr lang="fr-CH" sz="2000" dirty="0" err="1" smtClean="0"/>
              <a:t>catalysis</a:t>
            </a:r>
            <a:r>
              <a:rPr lang="fr-CH" sz="2000" dirty="0" smtClean="0"/>
              <a:t> important ?</a:t>
            </a:r>
          </a:p>
          <a:p>
            <a:pPr marL="857250" lvl="1" indent="-400050">
              <a:buFont typeface="+mj-lt"/>
              <a:buAutoNum type="romanUcPeriod"/>
            </a:pPr>
            <a:endParaRPr lang="fr-CH" sz="2000" dirty="0" smtClean="0"/>
          </a:p>
          <a:p>
            <a:pPr marL="857250" lvl="1" indent="-400050">
              <a:buFont typeface="+mj-lt"/>
              <a:buAutoNum type="romanUcPeriod"/>
            </a:pPr>
            <a:endParaRPr lang="fr-CH" sz="20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fr-CH" sz="2000" dirty="0" err="1" smtClean="0"/>
              <a:t>What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the </a:t>
            </a:r>
            <a:r>
              <a:rPr lang="fr-CH" sz="2000" dirty="0" err="1" smtClean="0"/>
              <a:t>name</a:t>
            </a:r>
            <a:r>
              <a:rPr lang="fr-CH" sz="2000" dirty="0" smtClean="0"/>
              <a:t> of the </a:t>
            </a:r>
            <a:r>
              <a:rPr lang="fr-CH" sz="2000" dirty="0" err="1" smtClean="0"/>
              <a:t>reactive</a:t>
            </a:r>
            <a:r>
              <a:rPr lang="fr-CH" sz="2000" dirty="0" smtClean="0"/>
              <a:t> </a:t>
            </a:r>
            <a:r>
              <a:rPr lang="fr-CH" sz="2000" dirty="0" err="1" smtClean="0"/>
              <a:t>specie</a:t>
            </a:r>
            <a:r>
              <a:rPr lang="fr-CH" sz="2000" dirty="0"/>
              <a:t> </a:t>
            </a:r>
            <a:r>
              <a:rPr lang="fr-CH" sz="2000" dirty="0" smtClean="0"/>
              <a:t>in all the </a:t>
            </a:r>
            <a:r>
              <a:rPr lang="fr-CH" sz="2000" dirty="0" err="1" smtClean="0"/>
              <a:t>presented</a:t>
            </a:r>
            <a:r>
              <a:rPr lang="fr-CH" sz="2000" dirty="0" smtClean="0"/>
              <a:t> </a:t>
            </a:r>
            <a:r>
              <a:rPr lang="fr-CH" sz="2000" dirty="0" err="1" smtClean="0"/>
              <a:t>reactions</a:t>
            </a:r>
            <a:r>
              <a:rPr lang="fr-CH" sz="2000" dirty="0" smtClean="0"/>
              <a:t> ?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784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5719" y="2226350"/>
            <a:ext cx="187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smtClean="0"/>
              <a:t>N-</a:t>
            </a:r>
            <a:r>
              <a:rPr lang="fr-CH" sz="1600" u="sng" dirty="0" err="1" smtClean="0"/>
              <a:t>Sulfonylimines</a:t>
            </a:r>
            <a:endParaRPr lang="fr-CH" sz="1600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935719" y="4314582"/>
            <a:ext cx="494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smtClean="0"/>
              <a:t>Proton </a:t>
            </a:r>
            <a:r>
              <a:rPr lang="fr-CH" sz="1600" u="sng" dirty="0" err="1" smtClean="0"/>
              <a:t>trapping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followed</a:t>
            </a:r>
            <a:r>
              <a:rPr lang="fr-CH" sz="1600" u="sng" dirty="0" smtClean="0"/>
              <a:t> by addition of a </a:t>
            </a:r>
            <a:r>
              <a:rPr lang="fr-CH" sz="1600" u="sng" dirty="0" err="1" smtClean="0"/>
              <a:t>Nucleophile</a:t>
            </a:r>
            <a:endParaRPr lang="fr-CH" sz="1600" u="sng" dirty="0"/>
          </a:p>
        </p:txBody>
      </p:sp>
      <p:sp>
        <p:nvSpPr>
          <p:cNvPr id="5" name="Rectangle 4"/>
          <p:cNvSpPr/>
          <p:nvPr/>
        </p:nvSpPr>
        <p:spPr>
          <a:xfrm>
            <a:off x="251520" y="37692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dirty="0" smtClean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</a:t>
            </a:r>
            <a:r>
              <a:rPr lang="fr-CH" sz="1400" i="1" dirty="0" smtClean="0"/>
              <a:t>7</a:t>
            </a:r>
            <a:r>
              <a:rPr lang="fr-CH" sz="1400" dirty="0" smtClean="0"/>
              <a:t>, 3131-3134</a:t>
            </a:r>
            <a:endParaRPr lang="fr-CH" sz="1400" dirty="0"/>
          </a:p>
        </p:txBody>
      </p:sp>
      <p:sp>
        <p:nvSpPr>
          <p:cNvPr id="13" name="Rectangle 12"/>
          <p:cNvSpPr/>
          <p:nvPr/>
        </p:nvSpPr>
        <p:spPr>
          <a:xfrm>
            <a:off x="251520" y="63615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K. A. Scheidt,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dirty="0" smtClean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</a:t>
            </a:r>
            <a:r>
              <a:rPr lang="fr-CH" sz="1400" i="1" dirty="0" smtClean="0"/>
              <a:t>7</a:t>
            </a:r>
            <a:r>
              <a:rPr lang="fr-CH" sz="1400" dirty="0" smtClean="0"/>
              <a:t>, 905-908</a:t>
            </a:r>
            <a:endParaRPr lang="fr-CH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20</a:t>
            </a:fld>
            <a:endParaRPr lang="fr-CH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39717"/>
              </p:ext>
            </p:extLst>
          </p:nvPr>
        </p:nvGraphicFramePr>
        <p:xfrm>
          <a:off x="755576" y="2555599"/>
          <a:ext cx="7831883" cy="123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CS ChemDraw Drawing" r:id="rId4" imgW="7119894" imgH="1121310" progId="ChemDraw.Document.6.0">
                  <p:embed/>
                </p:oleObj>
              </mc:Choice>
              <mc:Fallback>
                <p:oleObj name="CS ChemDraw Drawing" r:id="rId4" imgW="7119894" imgH="11213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555599"/>
                        <a:ext cx="7831883" cy="1233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721037"/>
              </p:ext>
            </p:extLst>
          </p:nvPr>
        </p:nvGraphicFramePr>
        <p:xfrm>
          <a:off x="1286732" y="4903380"/>
          <a:ext cx="6525628" cy="111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CS ChemDraw Drawing" r:id="rId6" imgW="5932389" imgH="1016280" progId="ChemDraw.Document.6.0">
                  <p:embed/>
                </p:oleObj>
              </mc:Choice>
              <mc:Fallback>
                <p:oleObj name="CS ChemDraw Drawing" r:id="rId6" imgW="5932389" imgH="1016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6732" y="4903380"/>
                        <a:ext cx="6525628" cy="1117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2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4496" y="2658398"/>
            <a:ext cx="2927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err="1" smtClean="0"/>
              <a:t>Azadiene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Diels-Alder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reaction</a:t>
            </a:r>
            <a:endParaRPr lang="fr-CH" sz="1600" u="sng" dirty="0"/>
          </a:p>
        </p:txBody>
      </p:sp>
      <p:sp>
        <p:nvSpPr>
          <p:cNvPr id="12" name="Rectangle 11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8418-8420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21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47713"/>
              </p:ext>
            </p:extLst>
          </p:nvPr>
        </p:nvGraphicFramePr>
        <p:xfrm>
          <a:off x="323528" y="3501008"/>
          <a:ext cx="8301077" cy="142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CS ChemDraw Drawing" r:id="rId4" imgW="7546434" imgH="1299510" progId="ChemDraw.Document.6.0">
                  <p:embed/>
                </p:oleObj>
              </mc:Choice>
              <mc:Fallback>
                <p:oleObj name="CS ChemDraw Drawing" r:id="rId4" imgW="7546434" imgH="1299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501008"/>
                        <a:ext cx="8301077" cy="142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3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4496" y="2010326"/>
            <a:ext cx="2927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err="1" smtClean="0"/>
              <a:t>Azadiene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Diels-Alder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reaction</a:t>
            </a:r>
            <a:endParaRPr lang="fr-CH" sz="1600" u="sng" dirty="0"/>
          </a:p>
        </p:txBody>
      </p:sp>
      <p:sp>
        <p:nvSpPr>
          <p:cNvPr id="12" name="Rectangle 11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8418-8420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22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47458"/>
              </p:ext>
            </p:extLst>
          </p:nvPr>
        </p:nvGraphicFramePr>
        <p:xfrm>
          <a:off x="1763688" y="2368252"/>
          <a:ext cx="7037388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CS ChemDraw Drawing" r:id="rId4" imgW="7037503" imgH="4228740" progId="ChemDraw.Document.6.0">
                  <p:embed/>
                </p:oleObj>
              </mc:Choice>
              <mc:Fallback>
                <p:oleObj name="CS ChemDraw Drawing" r:id="rId4" imgW="7037503" imgH="4228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2368252"/>
                        <a:ext cx="7037388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9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54496" y="1916832"/>
            <a:ext cx="2927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err="1" smtClean="0"/>
              <a:t>Azadiene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Diels-Alder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reaction</a:t>
            </a:r>
            <a:endParaRPr lang="fr-CH" sz="1600" u="sng" dirty="0"/>
          </a:p>
        </p:txBody>
      </p:sp>
      <p:sp>
        <p:nvSpPr>
          <p:cNvPr id="12" name="Rectangle 11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J. </a:t>
            </a:r>
            <a:r>
              <a:rPr lang="fr-CH" sz="1400" dirty="0" err="1" smtClean="0"/>
              <a:t>Bode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8418-8420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23</a:t>
            </a:fld>
            <a:endParaRPr lang="fr-CH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24413"/>
              </p:ext>
            </p:extLst>
          </p:nvPr>
        </p:nvGraphicFramePr>
        <p:xfrm>
          <a:off x="3149142" y="4282006"/>
          <a:ext cx="3560308" cy="188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CS ChemDraw Drawing" r:id="rId4" imgW="2966923" imgH="1569415" progId="ChemDraw.Document.6.0">
                  <p:embed/>
                </p:oleObj>
              </mc:Choice>
              <mc:Fallback>
                <p:oleObj name="CS ChemDraw Drawing" r:id="rId4" imgW="2966923" imgH="156941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142" y="4282006"/>
                        <a:ext cx="3560308" cy="1883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54496" y="395454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u="sng" dirty="0" smtClean="0"/>
              <a:t>Model </a:t>
            </a:r>
            <a:r>
              <a:rPr lang="fr-CH" sz="1600" u="sng" dirty="0" err="1" smtClean="0"/>
              <a:t>explaining</a:t>
            </a:r>
            <a:r>
              <a:rPr lang="fr-CH" sz="1600" u="sng" dirty="0" smtClean="0"/>
              <a:t> the </a:t>
            </a:r>
            <a:r>
              <a:rPr lang="fr-CH" sz="1600" u="sng" dirty="0" err="1" smtClean="0"/>
              <a:t>selectivity</a:t>
            </a:r>
            <a:endParaRPr lang="fr-CH" sz="1600" u="sng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00076"/>
              </p:ext>
            </p:extLst>
          </p:nvPr>
        </p:nvGraphicFramePr>
        <p:xfrm>
          <a:off x="539552" y="2362846"/>
          <a:ext cx="8328118" cy="142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CS ChemDraw Drawing" r:id="rId6" imgW="7571016" imgH="1296540" progId="ChemDraw.Document.6.0">
                  <p:embed/>
                </p:oleObj>
              </mc:Choice>
              <mc:Fallback>
                <p:oleObj name="CS ChemDraw Drawing" r:id="rId6" imgW="7571016" imgH="1296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362846"/>
                        <a:ext cx="8328118" cy="142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43608" y="2132856"/>
            <a:ext cx="2729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smtClean="0"/>
              <a:t>1,2-Dicarbonyl Compounds</a:t>
            </a:r>
            <a:endParaRPr lang="fr-CH" sz="1600" u="sng" dirty="0"/>
          </a:p>
        </p:txBody>
      </p:sp>
      <p:sp>
        <p:nvSpPr>
          <p:cNvPr id="9" name="Rectangle 8"/>
          <p:cNvSpPr/>
          <p:nvPr/>
        </p:nvSpPr>
        <p:spPr>
          <a:xfrm>
            <a:off x="251520" y="63615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dirty="0" smtClean="0"/>
              <a:t>V. Nair,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</a:t>
            </a:r>
            <a:r>
              <a:rPr lang="fr-CH" sz="1400" i="1" dirty="0" smtClean="0"/>
              <a:t>8</a:t>
            </a:r>
            <a:r>
              <a:rPr lang="fr-CH" sz="1400" dirty="0" smtClean="0"/>
              <a:t>, 507-509</a:t>
            </a:r>
            <a:endParaRPr lang="fr-CH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24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12636"/>
              </p:ext>
            </p:extLst>
          </p:nvPr>
        </p:nvGraphicFramePr>
        <p:xfrm>
          <a:off x="234916" y="2636912"/>
          <a:ext cx="8801580" cy="328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CS ChemDraw Drawing" r:id="rId4" imgW="7334650" imgH="2738340" progId="ChemDraw.Document.6.0">
                  <p:embed/>
                </p:oleObj>
              </mc:Choice>
              <mc:Fallback>
                <p:oleObj name="CS ChemDraw Drawing" r:id="rId4" imgW="7334650" imgH="2738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16" y="2636912"/>
                        <a:ext cx="8801580" cy="328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91709"/>
              </p:ext>
            </p:extLst>
          </p:nvPr>
        </p:nvGraphicFramePr>
        <p:xfrm>
          <a:off x="467544" y="3140968"/>
          <a:ext cx="8562025" cy="23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S ChemDraw Drawing" r:id="rId4" imgW="7135021" imgH="1918350" progId="ChemDraw.Document.6.0">
                  <p:embed/>
                </p:oleObj>
              </mc:Choice>
              <mc:Fallback>
                <p:oleObj name="CS ChemDraw Drawing" r:id="rId4" imgW="7135021" imgH="1918350" progId="ChemDraw.Document.6.0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40968"/>
                        <a:ext cx="8562025" cy="2302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115616" y="2276872"/>
            <a:ext cx="2487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1600" u="sng" dirty="0" err="1" smtClean="0">
                <a:latin typeface="Symbol" pitchFamily="18" charset="2"/>
              </a:rPr>
              <a:t>a,b</a:t>
            </a:r>
            <a:r>
              <a:rPr lang="fr-CH" sz="1600" u="sng" dirty="0" smtClean="0"/>
              <a:t>  </a:t>
            </a:r>
            <a:r>
              <a:rPr lang="fr-CH" sz="1600" u="sng" dirty="0" err="1" smtClean="0"/>
              <a:t>unsaturated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ketone</a:t>
            </a:r>
            <a:endParaRPr lang="fr-CH" sz="1600" u="sng" dirty="0"/>
          </a:p>
        </p:txBody>
      </p:sp>
      <p:sp>
        <p:nvSpPr>
          <p:cNvPr id="11" name="Rectangle 10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V. Nair,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8736-8737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25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67544" y="15475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Electrophile diversification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V. Nair,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8736-8737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26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882115" y="1574895"/>
            <a:ext cx="3266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i="1" dirty="0" err="1" smtClean="0"/>
              <a:t>Mechanism</a:t>
            </a:r>
            <a:r>
              <a:rPr lang="fr-CH" sz="1600" i="1" dirty="0" smtClean="0"/>
              <a:t> to </a:t>
            </a:r>
            <a:r>
              <a:rPr lang="fr-CH" sz="1600" i="1" dirty="0" err="1" smtClean="0"/>
              <a:t>form</a:t>
            </a:r>
            <a:r>
              <a:rPr lang="fr-CH" sz="1600" i="1" dirty="0" smtClean="0"/>
              <a:t> the </a:t>
            </a:r>
            <a:r>
              <a:rPr lang="fr-CH" sz="1600" i="1" dirty="0" err="1" smtClean="0"/>
              <a:t>cyclopentene</a:t>
            </a:r>
            <a:endParaRPr lang="fr-CH" sz="1600" i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85433"/>
              </p:ext>
            </p:extLst>
          </p:nvPr>
        </p:nvGraphicFramePr>
        <p:xfrm>
          <a:off x="415106" y="2137940"/>
          <a:ext cx="8261350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CS ChemDraw Drawing" r:id="rId4" imgW="8261206" imgH="4243860" progId="ChemDraw.Document.6.0">
                  <p:embed/>
                </p:oleObj>
              </mc:Choice>
              <mc:Fallback>
                <p:oleObj name="CS ChemDraw Drawing" r:id="rId4" imgW="8261206" imgH="4243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106" y="2137940"/>
                        <a:ext cx="8261350" cy="424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6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007149"/>
              </p:ext>
            </p:extLst>
          </p:nvPr>
        </p:nvGraphicFramePr>
        <p:xfrm>
          <a:off x="1619672" y="2067001"/>
          <a:ext cx="6250769" cy="409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CS ChemDraw Drawing" r:id="rId4" imgW="5682517" imgH="3725730" progId="ChemDraw.Document.6.0">
                  <p:embed/>
                </p:oleObj>
              </mc:Choice>
              <mc:Fallback>
                <p:oleObj name="CS ChemDraw Drawing" r:id="rId4" imgW="5682517" imgH="3725730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67001"/>
                        <a:ext cx="6250769" cy="4098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11560" y="1506270"/>
            <a:ext cx="434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Intramolecular</a:t>
            </a:r>
            <a:r>
              <a:rPr lang="fr-CH" sz="1600" dirty="0" smtClean="0"/>
              <a:t> alkylation of </a:t>
            </a:r>
            <a:r>
              <a:rPr lang="fr-CH" sz="1600" dirty="0" smtClean="0">
                <a:latin typeface="Symbol" pitchFamily="18" charset="2"/>
              </a:rPr>
              <a:t>a b </a:t>
            </a:r>
            <a:r>
              <a:rPr lang="fr-CH" sz="1600" dirty="0" err="1" smtClean="0"/>
              <a:t>unsaturated</a:t>
            </a:r>
            <a:r>
              <a:rPr lang="fr-CH" sz="1600" dirty="0" smtClean="0"/>
              <a:t> ester</a:t>
            </a:r>
            <a:endParaRPr lang="fr-CH" sz="1600" dirty="0"/>
          </a:p>
        </p:txBody>
      </p:sp>
      <p:sp>
        <p:nvSpPr>
          <p:cNvPr id="8" name="Rectangle 7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G. C. Fu,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1472-1473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0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1560" y="1434262"/>
            <a:ext cx="442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Homoenolates</a:t>
            </a:r>
            <a:r>
              <a:rPr lang="fr-CH" sz="1600" dirty="0" smtClean="0"/>
              <a:t> obtention via </a:t>
            </a:r>
            <a:r>
              <a:rPr lang="fr-CH" sz="1600" dirty="0" smtClean="0">
                <a:latin typeface="Symbol" pitchFamily="18" charset="2"/>
              </a:rPr>
              <a:t>a b </a:t>
            </a:r>
            <a:r>
              <a:rPr lang="fr-CH" sz="1600" dirty="0" err="1" smtClean="0"/>
              <a:t>unsaturated</a:t>
            </a:r>
            <a:r>
              <a:rPr lang="fr-CH" sz="1600" dirty="0" smtClean="0"/>
              <a:t> ester</a:t>
            </a:r>
            <a:endParaRPr lang="fr-CH" sz="1600" dirty="0"/>
          </a:p>
        </p:txBody>
      </p:sp>
      <p:sp>
        <p:nvSpPr>
          <p:cNvPr id="8" name="Rectangle 7"/>
          <p:cNvSpPr/>
          <p:nvPr/>
        </p:nvSpPr>
        <p:spPr>
          <a:xfrm>
            <a:off x="251520" y="6381327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G. C. Fu,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128, 1472-1473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28</a:t>
            </a:fld>
            <a:endParaRPr lang="fr-CH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148262"/>
              </p:ext>
            </p:extLst>
          </p:nvPr>
        </p:nvGraphicFramePr>
        <p:xfrm>
          <a:off x="1907704" y="1916832"/>
          <a:ext cx="5372404" cy="439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CS ChemDraw Drawing" r:id="rId4" imgW="4884004" imgH="3998700" progId="ChemDraw.Document.6.0">
                  <p:embed/>
                </p:oleObj>
              </mc:Choice>
              <mc:Fallback>
                <p:oleObj name="CS ChemDraw Drawing" r:id="rId4" imgW="4884004" imgH="3998700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16832"/>
                        <a:ext cx="5372404" cy="4398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Homoenolates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29</a:t>
            </a:fld>
            <a:endParaRPr lang="fr-CH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23075"/>
              </p:ext>
            </p:extLst>
          </p:nvPr>
        </p:nvGraphicFramePr>
        <p:xfrm>
          <a:off x="158626" y="1337072"/>
          <a:ext cx="8805862" cy="554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S ChemDraw Drawing" r:id="rId4" imgW="8805253" imgH="5548500" progId="ChemDraw.Document.6.0">
                  <p:embed/>
                </p:oleObj>
              </mc:Choice>
              <mc:Fallback>
                <p:oleObj name="CS ChemDraw Drawing" r:id="rId4" imgW="8805253" imgH="554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626" y="1337072"/>
                        <a:ext cx="8805862" cy="554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0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Plan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1187624" y="234888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Introduction</a:t>
            </a:r>
          </a:p>
          <a:p>
            <a:endParaRPr lang="fr-CH" dirty="0" smtClean="0"/>
          </a:p>
          <a:p>
            <a:endParaRPr lang="fr-CH" dirty="0"/>
          </a:p>
          <a:p>
            <a:pPr marL="857250" lvl="1" indent="-400050">
              <a:buFont typeface="+mj-lt"/>
              <a:buAutoNum type="romanUcPeriod"/>
            </a:pPr>
            <a:r>
              <a:rPr lang="fr-CH" sz="2000" dirty="0" err="1" smtClean="0"/>
              <a:t>Benzoin</a:t>
            </a:r>
            <a:r>
              <a:rPr lang="fr-CH" sz="2000" dirty="0" smtClean="0"/>
              <a:t> condensation and </a:t>
            </a:r>
            <a:r>
              <a:rPr lang="fr-CH" sz="2000" dirty="0" err="1" smtClean="0"/>
              <a:t>Stetter</a:t>
            </a:r>
            <a:r>
              <a:rPr lang="fr-CH" sz="2000" dirty="0" smtClean="0"/>
              <a:t> </a:t>
            </a:r>
            <a:r>
              <a:rPr lang="fr-CH" sz="2000" dirty="0" err="1" smtClean="0"/>
              <a:t>reaction</a:t>
            </a:r>
            <a:endParaRPr lang="fr-CH" sz="2000" dirty="0" smtClean="0"/>
          </a:p>
          <a:p>
            <a:pPr marL="857250" lvl="1" indent="-400050">
              <a:buFont typeface="+mj-lt"/>
              <a:buAutoNum type="romanUcPeriod"/>
            </a:pPr>
            <a:endParaRPr lang="fr-CH" sz="2000" dirty="0"/>
          </a:p>
          <a:p>
            <a:pPr marL="857250" lvl="1" indent="-400050">
              <a:buFont typeface="+mj-lt"/>
              <a:buAutoNum type="romanUcPeriod"/>
            </a:pPr>
            <a:r>
              <a:rPr lang="fr-CH" sz="2000" dirty="0" err="1" smtClean="0"/>
              <a:t>Homoenolate</a:t>
            </a:r>
            <a:r>
              <a:rPr lang="fr-CH" sz="2000" dirty="0" smtClean="0"/>
              <a:t> </a:t>
            </a:r>
            <a:r>
              <a:rPr lang="fr-CH" sz="2000" dirty="0" err="1" smtClean="0"/>
              <a:t>reactivity</a:t>
            </a:r>
            <a:endParaRPr lang="fr-CH" sz="2000" dirty="0" smtClean="0"/>
          </a:p>
          <a:p>
            <a:pPr marL="857250" lvl="1" indent="-400050">
              <a:buFont typeface="+mj-lt"/>
              <a:buAutoNum type="romanUcPeriod"/>
            </a:pPr>
            <a:endParaRPr lang="fr-CH" sz="2000" dirty="0"/>
          </a:p>
          <a:p>
            <a:pPr marL="857250" lvl="1" indent="-400050">
              <a:buFont typeface="+mj-lt"/>
              <a:buAutoNum type="romanUcPeriod"/>
            </a:pPr>
            <a:r>
              <a:rPr lang="fr-CH" sz="2000" dirty="0" err="1" smtClean="0"/>
              <a:t>Miscellanous</a:t>
            </a:r>
            <a:r>
              <a:rPr lang="fr-CH" sz="2000" dirty="0" smtClean="0"/>
              <a:t> </a:t>
            </a:r>
            <a:r>
              <a:rPr lang="fr-CH" sz="2000" dirty="0" err="1" smtClean="0"/>
              <a:t>reactions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06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Trans-esterification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M. </a:t>
            </a:r>
            <a:r>
              <a:rPr lang="fr-CH" sz="1400" dirty="0" err="1" smtClean="0"/>
              <a:t>Movassaghi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7, 2453-2456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30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179512" y="1844824"/>
            <a:ext cx="160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/>
              <a:t>Amide formation</a:t>
            </a:r>
            <a:endParaRPr lang="fr-CH" sz="1600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172958" y="3973706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err="1" smtClean="0"/>
              <a:t>Proposed</a:t>
            </a:r>
            <a:r>
              <a:rPr lang="fr-CH" i="1" dirty="0" smtClean="0"/>
              <a:t> </a:t>
            </a:r>
            <a:r>
              <a:rPr lang="fr-CH" i="1" dirty="0" err="1" smtClean="0"/>
              <a:t>mechanism</a:t>
            </a:r>
            <a:endParaRPr lang="fr-CH" i="1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01348"/>
              </p:ext>
            </p:extLst>
          </p:nvPr>
        </p:nvGraphicFramePr>
        <p:xfrm>
          <a:off x="2290247" y="1517558"/>
          <a:ext cx="5725468" cy="13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S ChemDraw Drawing" r:id="rId4" imgW="5725468" imgH="1331640" progId="ChemDraw.Document.6.0">
                  <p:embed/>
                </p:oleObj>
              </mc:Choice>
              <mc:Fallback>
                <p:oleObj name="CS ChemDraw Drawing" r:id="rId4" imgW="5725468" imgH="1331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0247" y="1517558"/>
                        <a:ext cx="5725468" cy="133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33861"/>
              </p:ext>
            </p:extLst>
          </p:nvPr>
        </p:nvGraphicFramePr>
        <p:xfrm>
          <a:off x="2771800" y="2970213"/>
          <a:ext cx="536892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S ChemDraw Drawing" r:id="rId6" imgW="5368622" imgH="3887190" progId="ChemDraw.Document.6.0">
                  <p:embed/>
                </p:oleObj>
              </mc:Choice>
              <mc:Fallback>
                <p:oleObj name="CS ChemDraw Drawing" r:id="rId6" imgW="5368622" imgH="3887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1800" y="2970213"/>
                        <a:ext cx="5368925" cy="388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5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Trans-esterification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26648"/>
              </p:ext>
            </p:extLst>
          </p:nvPr>
        </p:nvGraphicFramePr>
        <p:xfrm>
          <a:off x="3166810" y="1784215"/>
          <a:ext cx="5510172" cy="16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CS ChemDraw Drawing" r:id="rId4" imgW="5510172" imgH="1611900" progId="ChemDraw.Document.6.0">
                  <p:embed/>
                </p:oleObj>
              </mc:Choice>
              <mc:Fallback>
                <p:oleObj name="CS ChemDraw Drawing" r:id="rId4" imgW="5510172" imgH="1611900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10" y="1784215"/>
                        <a:ext cx="5510172" cy="161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6381327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H. </a:t>
            </a:r>
            <a:r>
              <a:rPr lang="fr-CH" sz="1400" dirty="0" err="1" smtClean="0"/>
              <a:t>Zhai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7, 3769-3771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31</a:t>
            </a:fld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621540" y="2420888"/>
            <a:ext cx="238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Symbol" pitchFamily="18" charset="2"/>
              </a:rPr>
              <a:t>g</a:t>
            </a:r>
            <a:r>
              <a:rPr lang="fr-CH" sz="1600" dirty="0" smtClean="0"/>
              <a:t>-</a:t>
            </a:r>
            <a:r>
              <a:rPr lang="fr-CH" sz="1600" dirty="0" err="1" smtClean="0"/>
              <a:t>butyrolactone</a:t>
            </a:r>
            <a:r>
              <a:rPr lang="fr-CH" sz="1600" dirty="0" smtClean="0"/>
              <a:t> formation</a:t>
            </a:r>
            <a:endParaRPr lang="fr-CH" sz="16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56379"/>
              </p:ext>
            </p:extLst>
          </p:nvPr>
        </p:nvGraphicFramePr>
        <p:xfrm>
          <a:off x="1288048" y="3687227"/>
          <a:ext cx="6786010" cy="266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CS ChemDraw Drawing" r:id="rId6" imgW="6786010" imgH="2666520" progId="ChemDraw.Document.6.0">
                  <p:embed/>
                </p:oleObj>
              </mc:Choice>
              <mc:Fallback>
                <p:oleObj name="CS ChemDraw Drawing" r:id="rId6" imgW="6786010" imgH="2666520" progId="ChemDraw.Document.6.0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048" y="3687227"/>
                        <a:ext cx="6786010" cy="266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115616" y="3789040"/>
            <a:ext cx="193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smtClean="0"/>
              <a:t>2 possibles </a:t>
            </a:r>
            <a:r>
              <a:rPr lang="fr-CH" sz="1600" i="1" dirty="0" err="1" smtClean="0"/>
              <a:t>pathways</a:t>
            </a:r>
            <a:endParaRPr lang="fr-CH" sz="1600" i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806780" y="3573016"/>
            <a:ext cx="414148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Acylation </a:t>
            </a:r>
            <a:r>
              <a:rPr lang="fr-CH" dirty="0" err="1" smtClean="0"/>
              <a:t>reaction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96753" y="1916832"/>
            <a:ext cx="305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Kinetic</a:t>
            </a:r>
            <a:r>
              <a:rPr lang="fr-CH" sz="1600" dirty="0" smtClean="0"/>
              <a:t> </a:t>
            </a:r>
            <a:r>
              <a:rPr lang="fr-CH" sz="1600" dirty="0" err="1" smtClean="0"/>
              <a:t>resolution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chiral </a:t>
            </a:r>
            <a:r>
              <a:rPr lang="fr-CH" sz="1600" dirty="0" err="1" smtClean="0"/>
              <a:t>NHCs</a:t>
            </a:r>
            <a:endParaRPr lang="fr-CH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4916343"/>
            <a:ext cx="3611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err="1" smtClean="0"/>
              <a:t>Need</a:t>
            </a:r>
            <a:r>
              <a:rPr lang="fr-CH" sz="1600" b="1" dirty="0" smtClean="0"/>
              <a:t> to have a </a:t>
            </a:r>
            <a:r>
              <a:rPr lang="fr-CH" sz="1600" b="1" dirty="0" err="1" smtClean="0"/>
              <a:t>hindered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acylating</a:t>
            </a:r>
            <a:r>
              <a:rPr lang="fr-CH" sz="1600" b="1" dirty="0" smtClean="0"/>
              <a:t> agent</a:t>
            </a:r>
            <a:endParaRPr lang="fr-CH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6381328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K. </a:t>
            </a:r>
            <a:r>
              <a:rPr lang="fr-CH" sz="1400" dirty="0" err="1" smtClean="0"/>
              <a:t>Maruoka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Org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Lett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2005</a:t>
            </a:r>
            <a:r>
              <a:rPr lang="fr-CH" sz="1400" dirty="0" smtClean="0"/>
              <a:t>, 7, 1347-1349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32</a:t>
            </a:fld>
            <a:endParaRPr lang="fr-CH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310378"/>
              </p:ext>
            </p:extLst>
          </p:nvPr>
        </p:nvGraphicFramePr>
        <p:xfrm>
          <a:off x="467544" y="2996952"/>
          <a:ext cx="8514050" cy="124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CS ChemDraw Drawing" r:id="rId4" imgW="8514050" imgH="1241730" progId="ChemDraw.Document.6.0">
                  <p:embed/>
                </p:oleObj>
              </mc:Choice>
              <mc:Fallback>
                <p:oleObj name="CS ChemDraw Drawing" r:id="rId4" imgW="8514050" imgH="1241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996952"/>
                        <a:ext cx="8514050" cy="124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1,2-Addition </a:t>
            </a:r>
            <a:r>
              <a:rPr lang="fr-CH" dirty="0" err="1" smtClean="0"/>
              <a:t>reactions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33</a:t>
            </a:fld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17624" y="2173506"/>
            <a:ext cx="19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E-Nu</a:t>
            </a:r>
            <a:endParaRPr lang="fr-CH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81443"/>
              </p:ext>
            </p:extLst>
          </p:nvPr>
        </p:nvGraphicFramePr>
        <p:xfrm>
          <a:off x="3375230" y="1893463"/>
          <a:ext cx="3539822" cy="72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CS ChemDraw Drawing" r:id="rId4" imgW="2949852" imgH="603180" progId="ChemDraw.Document.6.0">
                  <p:embed/>
                </p:oleObj>
              </mc:Choice>
              <mc:Fallback>
                <p:oleObj name="CS ChemDraw Drawing" r:id="rId4" imgW="2949852" imgH="603180" progId="ChemDraw.Document.6.0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230" y="1893463"/>
                        <a:ext cx="3539822" cy="723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14652" y="3933056"/>
            <a:ext cx="2385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smtClean="0"/>
              <a:t>Possible activation by NHC</a:t>
            </a:r>
            <a:endParaRPr lang="fr-CH" sz="1600" i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806780" y="2852936"/>
            <a:ext cx="414148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77338"/>
              </p:ext>
            </p:extLst>
          </p:nvPr>
        </p:nvGraphicFramePr>
        <p:xfrm>
          <a:off x="1619672" y="3021223"/>
          <a:ext cx="671512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CS ChemDraw Drawing" r:id="rId6" imgW="6714424" imgH="3832380" progId="ChemDraw.Document.6.0">
                  <p:embed/>
                </p:oleObj>
              </mc:Choice>
              <mc:Fallback>
                <p:oleObj name="CS ChemDraw Drawing" r:id="rId6" imgW="6714424" imgH="38323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2" y="3021223"/>
                        <a:ext cx="6715125" cy="383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7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1,2-Addition </a:t>
            </a:r>
            <a:r>
              <a:rPr lang="fr-CH" dirty="0" err="1" smtClean="0"/>
              <a:t>reactions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11560" y="5826750"/>
            <a:ext cx="586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solidFill>
                  <a:srgbClr val="FF0000"/>
                </a:solidFill>
              </a:rPr>
              <a:t>Asymetric</a:t>
            </a:r>
            <a:r>
              <a:rPr lang="fr-CH" sz="1600" dirty="0" smtClean="0">
                <a:solidFill>
                  <a:srgbClr val="FF0000"/>
                </a:solidFill>
              </a:rPr>
              <a:t> version </a:t>
            </a:r>
            <a:r>
              <a:rPr lang="fr-CH" sz="1600" dirty="0" err="1" smtClean="0">
                <a:solidFill>
                  <a:srgbClr val="FF0000"/>
                </a:solidFill>
              </a:rPr>
              <a:t>was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tried</a:t>
            </a:r>
            <a:r>
              <a:rPr lang="fr-CH" sz="1600" dirty="0" smtClean="0">
                <a:solidFill>
                  <a:srgbClr val="FF0000"/>
                </a:solidFill>
              </a:rPr>
              <a:t> by Suzuki and </a:t>
            </a:r>
            <a:r>
              <a:rPr lang="fr-CH" sz="1600" dirty="0" err="1" smtClean="0">
                <a:solidFill>
                  <a:srgbClr val="FF0000"/>
                </a:solidFill>
              </a:rPr>
              <a:t>Sato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with</a:t>
            </a:r>
            <a:r>
              <a:rPr lang="fr-CH" sz="1600" dirty="0" smtClean="0">
                <a:solidFill>
                  <a:srgbClr val="FF0000"/>
                </a:solidFill>
              </a:rPr>
              <a:t> a </a:t>
            </a:r>
            <a:r>
              <a:rPr lang="fr-CH" sz="1600" dirty="0" err="1" smtClean="0">
                <a:solidFill>
                  <a:srgbClr val="FF0000"/>
                </a:solidFill>
              </a:rPr>
              <a:t>poor</a:t>
            </a:r>
            <a:r>
              <a:rPr lang="fr-CH" sz="1600" dirty="0" smtClean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ee</a:t>
            </a:r>
            <a:r>
              <a:rPr lang="fr-CH" sz="1600" dirty="0" smtClean="0">
                <a:solidFill>
                  <a:srgbClr val="FF0000"/>
                </a:solidFill>
              </a:rPr>
              <a:t> 22</a:t>
            </a:r>
            <a:r>
              <a:rPr lang="fr-CH" sz="16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633478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D. H. Song, </a:t>
            </a:r>
            <a:r>
              <a:rPr lang="fr-CH" sz="1400" i="1" dirty="0" err="1"/>
              <a:t>Synth</a:t>
            </a:r>
            <a:r>
              <a:rPr lang="fr-CH" sz="1400" i="1" dirty="0"/>
              <a:t>. Commun.</a:t>
            </a:r>
            <a:r>
              <a:rPr lang="fr-CH" sz="1400" dirty="0"/>
              <a:t>, </a:t>
            </a:r>
            <a:r>
              <a:rPr lang="fr-CH" sz="1400" b="1" dirty="0"/>
              <a:t>2004</a:t>
            </a:r>
            <a:r>
              <a:rPr lang="fr-CH" sz="1400" dirty="0"/>
              <a:t>, 34, 2973-2980 </a:t>
            </a:r>
            <a:r>
              <a:rPr lang="fr-CH" sz="1400" dirty="0" smtClean="0"/>
              <a:t>;</a:t>
            </a:r>
            <a:r>
              <a:rPr lang="fr-CH" sz="1400" dirty="0"/>
              <a:t> </a:t>
            </a:r>
            <a:r>
              <a:rPr lang="fr-CH" sz="1400" dirty="0" smtClean="0"/>
              <a:t>Y. Suzuki, M. </a:t>
            </a:r>
            <a:r>
              <a:rPr lang="fr-CH" sz="1400" dirty="0" err="1" smtClean="0"/>
              <a:t>Sato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Tetrahedron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62, 4227-4231 </a:t>
            </a:r>
            <a:r>
              <a:rPr lang="fr-CH" sz="1400" dirty="0"/>
              <a:t>; </a:t>
            </a:r>
            <a:r>
              <a:rPr lang="fr-CH" sz="1400" dirty="0" smtClean="0"/>
              <a:t>K. </a:t>
            </a:r>
            <a:r>
              <a:rPr lang="fr-CH" sz="1400" dirty="0" err="1" smtClean="0"/>
              <a:t>Maruoka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Tetrahedron</a:t>
            </a:r>
            <a:r>
              <a:rPr lang="fr-CH" sz="1400" i="1" dirty="0" smtClean="0"/>
              <a:t> </a:t>
            </a:r>
            <a:r>
              <a:rPr lang="fr-CH" sz="1400" i="1" dirty="0" err="1" smtClean="0"/>
              <a:t>Lett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47, 4615-4618</a:t>
            </a:r>
            <a:endParaRPr lang="fr-CH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34</a:t>
            </a:fld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7938628" y="3284984"/>
            <a:ext cx="116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CH" sz="1600" dirty="0" err="1"/>
              <a:t>Ketone</a:t>
            </a:r>
            <a:endParaRPr lang="fr-CH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CH" sz="1600" dirty="0" err="1" smtClean="0"/>
              <a:t>Enal</a:t>
            </a:r>
            <a:endParaRPr lang="fr-CH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CH" sz="1600" dirty="0" smtClean="0"/>
              <a:t>Imine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H" sz="1600" dirty="0" err="1" smtClean="0">
                <a:latin typeface="Symbol" pitchFamily="18" charset="2"/>
              </a:rPr>
              <a:t>a</a:t>
            </a:r>
            <a:r>
              <a:rPr lang="fr-CH" sz="1600" dirty="0" err="1" smtClean="0"/>
              <a:t>-ester</a:t>
            </a:r>
            <a:endParaRPr lang="fr-CH" sz="1600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69017"/>
              </p:ext>
            </p:extLst>
          </p:nvPr>
        </p:nvGraphicFramePr>
        <p:xfrm>
          <a:off x="179512" y="1518975"/>
          <a:ext cx="7747000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CS ChemDraw Drawing" r:id="rId4" imgW="7747413" imgH="4141800" progId="ChemDraw.Document.6.0">
                  <p:embed/>
                </p:oleObj>
              </mc:Choice>
              <mc:Fallback>
                <p:oleObj name="CS ChemDraw Drawing" r:id="rId4" imgW="7747413" imgH="4141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518975"/>
                        <a:ext cx="7747000" cy="414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6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1,2-Addition </a:t>
            </a:r>
            <a:r>
              <a:rPr lang="fr-CH" dirty="0" err="1" smtClean="0"/>
              <a:t>reactions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35</a:t>
            </a:fld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251520" y="6381327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K. Kondo, T. </a:t>
            </a:r>
            <a:r>
              <a:rPr lang="fr-CH" sz="1400" dirty="0" err="1" smtClean="0"/>
              <a:t>Aoyama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Pharm. Bull.</a:t>
            </a:r>
            <a:r>
              <a:rPr lang="fr-CH" sz="1400" dirty="0" smtClean="0"/>
              <a:t>, </a:t>
            </a:r>
            <a:r>
              <a:rPr lang="fr-CH" sz="1400" b="1" dirty="0" smtClean="0"/>
              <a:t>2006</a:t>
            </a:r>
            <a:r>
              <a:rPr lang="fr-CH" sz="1400" dirty="0" smtClean="0"/>
              <a:t>, </a:t>
            </a:r>
            <a:r>
              <a:rPr lang="fr-CH" sz="1400" i="1" dirty="0" smtClean="0"/>
              <a:t>54</a:t>
            </a:r>
            <a:r>
              <a:rPr lang="fr-CH" sz="1400" dirty="0" smtClean="0"/>
              <a:t>, 397-398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633764"/>
              </p:ext>
            </p:extLst>
          </p:nvPr>
        </p:nvGraphicFramePr>
        <p:xfrm>
          <a:off x="1043608" y="4077072"/>
          <a:ext cx="3973548" cy="196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CS ChemDraw Drawing" r:id="rId4" imgW="3311290" imgH="1640790" progId="ChemDraw.Document.6.0">
                  <p:embed/>
                </p:oleObj>
              </mc:Choice>
              <mc:Fallback>
                <p:oleObj name="CS ChemDraw Drawing" r:id="rId4" imgW="3311290" imgH="1640790" progId="ChemDraw.Document.6.0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77072"/>
                        <a:ext cx="3973548" cy="1968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83568" y="2045068"/>
            <a:ext cx="3133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Cyanophosphorylation</a:t>
            </a:r>
            <a:r>
              <a:rPr lang="fr-CH" sz="1600" u="sng" dirty="0" smtClean="0"/>
              <a:t> of </a:t>
            </a:r>
            <a:r>
              <a:rPr lang="fr-CH" sz="1600" u="sng" dirty="0" err="1" smtClean="0"/>
              <a:t>aldehyde</a:t>
            </a:r>
            <a:endParaRPr lang="fr-CH" sz="1600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5436096" y="49411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Reaction</a:t>
            </a:r>
            <a:r>
              <a:rPr lang="fr-CH" sz="1400" b="1" dirty="0" smtClean="0"/>
              <a:t> time </a:t>
            </a:r>
            <a:r>
              <a:rPr lang="fr-CH" sz="1400" b="1" dirty="0" err="1" smtClean="0"/>
              <a:t>less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than</a:t>
            </a:r>
            <a:r>
              <a:rPr lang="fr-CH" sz="1400" b="1" dirty="0" smtClean="0"/>
              <a:t> 5 min</a:t>
            </a:r>
            <a:endParaRPr lang="fr-CH" sz="1400" b="1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288048" y="3717032"/>
            <a:ext cx="674033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46888"/>
              </p:ext>
            </p:extLst>
          </p:nvPr>
        </p:nvGraphicFramePr>
        <p:xfrm>
          <a:off x="506823" y="2492896"/>
          <a:ext cx="8622319" cy="107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CS ChemDraw Drawing" r:id="rId6" imgW="7185266" imgH="895590" progId="ChemDraw.Document.6.0">
                  <p:embed/>
                </p:oleObj>
              </mc:Choice>
              <mc:Fallback>
                <p:oleObj name="CS ChemDraw Drawing" r:id="rId6" imgW="7185266" imgH="895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823" y="2492896"/>
                        <a:ext cx="8622319" cy="107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22171" y="1916832"/>
            <a:ext cx="725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NHC as an </a:t>
            </a:r>
            <a:r>
              <a:rPr lang="fr-CH" b="1" dirty="0" err="1" smtClean="0"/>
              <a:t>organocatalyst</a:t>
            </a:r>
            <a:r>
              <a:rPr lang="fr-CH" b="1" dirty="0" smtClean="0"/>
              <a:t> </a:t>
            </a:r>
            <a:r>
              <a:rPr lang="fr-CH" b="1" dirty="0" err="1" smtClean="0"/>
              <a:t>allows</a:t>
            </a:r>
            <a:r>
              <a:rPr lang="fr-CH" b="1" dirty="0" smtClean="0"/>
              <a:t> </a:t>
            </a:r>
            <a:r>
              <a:rPr lang="fr-CH" b="1" dirty="0" err="1" smtClean="0"/>
              <a:t>access</a:t>
            </a:r>
            <a:r>
              <a:rPr lang="fr-CH" b="1" dirty="0" smtClean="0"/>
              <a:t> to a </a:t>
            </a:r>
            <a:r>
              <a:rPr lang="fr-CH" b="1" dirty="0" err="1" smtClean="0"/>
              <a:t>wide</a:t>
            </a:r>
            <a:r>
              <a:rPr lang="fr-CH" b="1" dirty="0" smtClean="0"/>
              <a:t> </a:t>
            </a:r>
            <a:r>
              <a:rPr lang="fr-CH" b="1" dirty="0" err="1" smtClean="0"/>
              <a:t>diversity</a:t>
            </a:r>
            <a:r>
              <a:rPr lang="fr-CH" b="1" dirty="0" smtClean="0"/>
              <a:t> of </a:t>
            </a:r>
            <a:r>
              <a:rPr lang="fr-CH" b="1" dirty="0" err="1" smtClean="0"/>
              <a:t>molecules</a:t>
            </a:r>
            <a:endParaRPr lang="fr-CH" b="1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873657"/>
              </p:ext>
            </p:extLst>
          </p:nvPr>
        </p:nvGraphicFramePr>
        <p:xfrm>
          <a:off x="5691315" y="4077072"/>
          <a:ext cx="739220" cy="78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" name="CS ChemDraw Drawing" r:id="rId4" imgW="616017" imgH="654518" progId="ChemDraw.Document.6.0">
                  <p:embed/>
                </p:oleObj>
              </mc:Choice>
              <mc:Fallback>
                <p:oleObj name="CS ChemDraw Drawing" r:id="rId4" imgW="616017" imgH="654518" progId="ChemDraw.Document.6.0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315" y="4077072"/>
                        <a:ext cx="739220" cy="785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70023"/>
              </p:ext>
            </p:extLst>
          </p:nvPr>
        </p:nvGraphicFramePr>
        <p:xfrm>
          <a:off x="2411760" y="4365104"/>
          <a:ext cx="877824" cy="88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" name="CS ChemDraw Drawing" r:id="rId6" imgW="731520" imgH="741145" progId="ChemDraw.Document.6.0">
                  <p:embed/>
                </p:oleObj>
              </mc:Choice>
              <mc:Fallback>
                <p:oleObj name="CS ChemDraw Drawing" r:id="rId6" imgW="731520" imgH="741145" progId="ChemDraw.Document.6.0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365104"/>
                        <a:ext cx="877824" cy="889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58706"/>
              </p:ext>
            </p:extLst>
          </p:nvPr>
        </p:nvGraphicFramePr>
        <p:xfrm>
          <a:off x="7504379" y="3068960"/>
          <a:ext cx="688718" cy="98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" name="CS ChemDraw Drawing" r:id="rId8" imgW="573932" imgH="817123" progId="ChemDraw.Document.6.0">
                  <p:embed/>
                </p:oleObj>
              </mc:Choice>
              <mc:Fallback>
                <p:oleObj name="CS ChemDraw Drawing" r:id="rId8" imgW="573932" imgH="817123" progId="ChemDraw.Document.6.0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379" y="3068960"/>
                        <a:ext cx="688718" cy="980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61052"/>
              </p:ext>
            </p:extLst>
          </p:nvPr>
        </p:nvGraphicFramePr>
        <p:xfrm>
          <a:off x="4427984" y="4901633"/>
          <a:ext cx="1016428" cy="8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" name="CS ChemDraw Drawing" r:id="rId10" imgW="847023" imgH="693019" progId="ChemDraw.Document.6.0">
                  <p:embed/>
                </p:oleObj>
              </mc:Choice>
              <mc:Fallback>
                <p:oleObj name="CS ChemDraw Drawing" r:id="rId10" imgW="847023" imgH="693019" progId="ChemDraw.Document.6.0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901633"/>
                        <a:ext cx="1016428" cy="83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53896"/>
              </p:ext>
            </p:extLst>
          </p:nvPr>
        </p:nvGraphicFramePr>
        <p:xfrm>
          <a:off x="4355976" y="3501008"/>
          <a:ext cx="1305186" cy="75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" name="CS ChemDraw Drawing" r:id="rId12" imgW="1087655" imgH="625642" progId="ChemDraw.Document.6.0">
                  <p:embed/>
                </p:oleObj>
              </mc:Choice>
              <mc:Fallback>
                <p:oleObj name="CS ChemDraw Drawing" r:id="rId12" imgW="1087655" imgH="625642" progId="ChemDraw.Document.6.0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1305186" cy="75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34892"/>
              </p:ext>
            </p:extLst>
          </p:nvPr>
        </p:nvGraphicFramePr>
        <p:xfrm>
          <a:off x="476526" y="3717032"/>
          <a:ext cx="1848050" cy="8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6" name="CS ChemDraw Drawing" r:id="rId14" imgW="1540042" imgH="693019" progId="ChemDraw.Document.6.0">
                  <p:embed/>
                </p:oleObj>
              </mc:Choice>
              <mc:Fallback>
                <p:oleObj name="CS ChemDraw Drawing" r:id="rId14" imgW="1540042" imgH="693019" progId="ChemDraw.Document.6.0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26" y="3717032"/>
                        <a:ext cx="1848050" cy="83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38404"/>
              </p:ext>
            </p:extLst>
          </p:nvPr>
        </p:nvGraphicFramePr>
        <p:xfrm>
          <a:off x="900613" y="2636912"/>
          <a:ext cx="1224334" cy="8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" name="CS ChemDraw Drawing" r:id="rId16" imgW="1020278" imgH="721895" progId="ChemDraw.Document.6.0">
                  <p:embed/>
                </p:oleObj>
              </mc:Choice>
              <mc:Fallback>
                <p:oleObj name="CS ChemDraw Drawing" r:id="rId16" imgW="1020278" imgH="721895" progId="ChemDraw.Document.6.0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613" y="2636912"/>
                        <a:ext cx="1224334" cy="86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04504"/>
              </p:ext>
            </p:extLst>
          </p:nvPr>
        </p:nvGraphicFramePr>
        <p:xfrm>
          <a:off x="6300192" y="3429000"/>
          <a:ext cx="981776" cy="64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" name="CS ChemDraw Drawing" r:id="rId18" imgW="818147" imgH="539015" progId="ChemDraw.Document.6.0">
                  <p:embed/>
                </p:oleObj>
              </mc:Choice>
              <mc:Fallback>
                <p:oleObj name="CS ChemDraw Drawing" r:id="rId18" imgW="818147" imgH="539015" progId="ChemDraw.Document.6.0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429000"/>
                        <a:ext cx="981776" cy="64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79745"/>
              </p:ext>
            </p:extLst>
          </p:nvPr>
        </p:nvGraphicFramePr>
        <p:xfrm>
          <a:off x="7393871" y="5324694"/>
          <a:ext cx="898836" cy="81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9" name="CS ChemDraw Drawing" r:id="rId20" imgW="749030" imgH="680936" progId="ChemDraw.Document.6.0">
                  <p:embed/>
                </p:oleObj>
              </mc:Choice>
              <mc:Fallback>
                <p:oleObj name="CS ChemDraw Drawing" r:id="rId20" imgW="749030" imgH="680936" progId="ChemDraw.Document.6.0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871" y="5324694"/>
                        <a:ext cx="898836" cy="81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67557"/>
              </p:ext>
            </p:extLst>
          </p:nvPr>
        </p:nvGraphicFramePr>
        <p:xfrm>
          <a:off x="3995936" y="2636912"/>
          <a:ext cx="1027978" cy="79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0" name="CS ChemDraw Drawing" r:id="rId22" imgW="856648" imgH="664143" progId="ChemDraw.Document.6.0">
                  <p:embed/>
                </p:oleObj>
              </mc:Choice>
              <mc:Fallback>
                <p:oleObj name="CS ChemDraw Drawing" r:id="rId22" imgW="856648" imgH="664143" progId="ChemDraw.Document.6.0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636912"/>
                        <a:ext cx="1027978" cy="796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47716"/>
              </p:ext>
            </p:extLst>
          </p:nvPr>
        </p:nvGraphicFramePr>
        <p:xfrm>
          <a:off x="4551273" y="4293096"/>
          <a:ext cx="665372" cy="59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1" name="CS ChemDraw Drawing" r:id="rId24" imgW="554477" imgH="496111" progId="ChemDraw.Document.6.0">
                  <p:embed/>
                </p:oleObj>
              </mc:Choice>
              <mc:Fallback>
                <p:oleObj name="CS ChemDraw Drawing" r:id="rId24" imgW="554477" imgH="496111" progId="ChemDraw.Document.6.0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73" y="4293096"/>
                        <a:ext cx="665372" cy="59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31020"/>
              </p:ext>
            </p:extLst>
          </p:nvPr>
        </p:nvGraphicFramePr>
        <p:xfrm>
          <a:off x="6948264" y="4077072"/>
          <a:ext cx="1697897" cy="107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2" name="CS ChemDraw Drawing" r:id="rId26" imgW="1414914" imgH="895149" progId="ChemDraw.Document.6.0">
                  <p:embed/>
                </p:oleObj>
              </mc:Choice>
              <mc:Fallback>
                <p:oleObj name="CS ChemDraw Drawing" r:id="rId26" imgW="1414914" imgH="895149" progId="ChemDraw.Document.6.0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077072"/>
                        <a:ext cx="1697897" cy="1074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09960"/>
              </p:ext>
            </p:extLst>
          </p:nvPr>
        </p:nvGraphicFramePr>
        <p:xfrm>
          <a:off x="5004048" y="2636912"/>
          <a:ext cx="1293635" cy="68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3" name="CS ChemDraw Drawing" r:id="rId28" imgW="1078029" imgH="567891" progId="ChemDraw.Document.6.0">
                  <p:embed/>
                </p:oleObj>
              </mc:Choice>
              <mc:Fallback>
                <p:oleObj name="CS ChemDraw Drawing" r:id="rId28" imgW="1078029" imgH="567891" progId="ChemDraw.Document.6.0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636912"/>
                        <a:ext cx="1293635" cy="68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87754"/>
              </p:ext>
            </p:extLst>
          </p:nvPr>
        </p:nvGraphicFramePr>
        <p:xfrm>
          <a:off x="5652120" y="5213771"/>
          <a:ext cx="1016428" cy="49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4" name="CS ChemDraw Drawing" r:id="rId30" imgW="847023" imgH="413886" progId="ChemDraw.Document.6.0">
                  <p:embed/>
                </p:oleObj>
              </mc:Choice>
              <mc:Fallback>
                <p:oleObj name="CS ChemDraw Drawing" r:id="rId30" imgW="847023" imgH="413886" progId="ChemDraw.Document.6.0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213771"/>
                        <a:ext cx="1016428" cy="49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75626"/>
              </p:ext>
            </p:extLst>
          </p:nvPr>
        </p:nvGraphicFramePr>
        <p:xfrm>
          <a:off x="2699792" y="2924944"/>
          <a:ext cx="688718" cy="59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5" name="CS ChemDraw Drawing" r:id="rId32" imgW="573932" imgH="496111" progId="ChemDraw.Document.6.0">
                  <p:embed/>
                </p:oleObj>
              </mc:Choice>
              <mc:Fallback>
                <p:oleObj name="CS ChemDraw Drawing" r:id="rId32" imgW="573932" imgH="496111" progId="ChemDraw.Document.6.0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924944"/>
                        <a:ext cx="688718" cy="59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5434"/>
              </p:ext>
            </p:extLst>
          </p:nvPr>
        </p:nvGraphicFramePr>
        <p:xfrm>
          <a:off x="6660232" y="2564904"/>
          <a:ext cx="712064" cy="59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6" name="CS ChemDraw Drawing" r:id="rId34" imgW="593387" imgH="496111" progId="ChemDraw.Document.6.0">
                  <p:embed/>
                </p:oleObj>
              </mc:Choice>
              <mc:Fallback>
                <p:oleObj name="CS ChemDraw Drawing" r:id="rId34" imgW="593387" imgH="496111" progId="ChemDraw.Document.6.0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564904"/>
                        <a:ext cx="712064" cy="59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26410"/>
              </p:ext>
            </p:extLst>
          </p:nvPr>
        </p:nvGraphicFramePr>
        <p:xfrm>
          <a:off x="3203848" y="3573016"/>
          <a:ext cx="831623" cy="9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7" name="CS ChemDraw Drawing" r:id="rId36" imgW="693019" imgH="779646" progId="ChemDraw.Document.6.0">
                  <p:embed/>
                </p:oleObj>
              </mc:Choice>
              <mc:Fallback>
                <p:oleObj name="CS ChemDraw Drawing" r:id="rId36" imgW="693019" imgH="779646" progId="ChemDraw.Document.6.0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73016"/>
                        <a:ext cx="831623" cy="93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83369"/>
              </p:ext>
            </p:extLst>
          </p:nvPr>
        </p:nvGraphicFramePr>
        <p:xfrm>
          <a:off x="895855" y="4869160"/>
          <a:ext cx="1235884" cy="82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8" name="CS ChemDraw Drawing" r:id="rId38" imgW="1029903" imgH="683394" progId="ChemDraw.Document.6.0">
                  <p:embed/>
                </p:oleObj>
              </mc:Choice>
              <mc:Fallback>
                <p:oleObj name="CS ChemDraw Drawing" r:id="rId38" imgW="1029903" imgH="683394" progId="ChemDraw.Document.6.0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55" y="4869160"/>
                        <a:ext cx="1235884" cy="82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1763688" y="595102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fr-CH" dirty="0" err="1" smtClean="0"/>
              <a:t>Still</a:t>
            </a:r>
            <a:r>
              <a:rPr lang="fr-CH" dirty="0" smtClean="0"/>
              <a:t> a lot of </a:t>
            </a:r>
            <a:r>
              <a:rPr lang="fr-CH" dirty="0" err="1" smtClean="0"/>
              <a:t>reactions</a:t>
            </a:r>
            <a:r>
              <a:rPr lang="fr-CH" dirty="0" smtClean="0"/>
              <a:t> to </a:t>
            </a:r>
            <a:r>
              <a:rPr lang="fr-CH" dirty="0" err="1" smtClean="0"/>
              <a:t>develop</a:t>
            </a:r>
            <a:endParaRPr lang="fr-CH" dirty="0" smtClean="0"/>
          </a:p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fr-CH" dirty="0" err="1" smtClean="0"/>
              <a:t>Enantiomeric</a:t>
            </a:r>
            <a:r>
              <a:rPr lang="fr-CH" dirty="0" smtClean="0"/>
              <a:t> version of </a:t>
            </a:r>
            <a:r>
              <a:rPr lang="fr-CH" dirty="0" err="1" smtClean="0"/>
              <a:t>homoenolate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r>
              <a:rPr lang="fr-CH" dirty="0" smtClean="0"/>
              <a:t> to upgrade</a:t>
            </a:r>
            <a:endParaRPr lang="fr-CH" dirty="0"/>
          </a:p>
        </p:txBody>
      </p:sp>
      <p:sp>
        <p:nvSpPr>
          <p:cNvPr id="3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2FE7F4-A075-4DA3-A238-3362EF3970D5}" type="slidenum">
              <a:rPr lang="fr-CH" smtClean="0"/>
              <a:pPr/>
              <a:t>36</a:t>
            </a:fld>
            <a:endParaRPr lang="fr-CH" dirty="0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27181"/>
              </p:ext>
            </p:extLst>
          </p:nvPr>
        </p:nvGraphicFramePr>
        <p:xfrm>
          <a:off x="3419872" y="4869160"/>
          <a:ext cx="1003273" cy="76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9" name="CS ChemDraw Drawing" r:id="rId40" imgW="836061" imgH="640980" progId="ChemDraw.Document.6.0">
                  <p:embed/>
                </p:oleObj>
              </mc:Choice>
              <mc:Fallback>
                <p:oleObj name="CS ChemDraw Drawing" r:id="rId40" imgW="836061" imgH="640980" progId="ChemDraw.Document.6.0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869160"/>
                        <a:ext cx="1003273" cy="769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1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2FE7F4-A075-4DA3-A238-3362EF3970D5}" type="slidenum">
              <a:rPr lang="fr-CH" smtClean="0"/>
              <a:pPr/>
              <a:t>37</a:t>
            </a:fld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27089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/>
              <a:t>Questions</a:t>
            </a:r>
            <a:endParaRPr lang="fr-CH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4581128"/>
            <a:ext cx="772980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Reviews</a:t>
            </a:r>
            <a:r>
              <a:rPr lang="fr-CH" dirty="0"/>
              <a:t> </a:t>
            </a:r>
            <a:r>
              <a:rPr lang="fr-CH" dirty="0" smtClean="0"/>
              <a:t>:</a:t>
            </a:r>
          </a:p>
          <a:p>
            <a:endParaRPr lang="fr-CH" dirty="0" smtClean="0"/>
          </a:p>
          <a:p>
            <a:pPr marL="285750" indent="-285750">
              <a:buSzPct val="60000"/>
              <a:buFont typeface="Wingdings" pitchFamily="2" charset="2"/>
              <a:buChar char="v"/>
            </a:pPr>
            <a:r>
              <a:rPr lang="fr-CH" sz="1600" u="sng" dirty="0" smtClean="0"/>
              <a:t>N-</a:t>
            </a:r>
            <a:r>
              <a:rPr lang="fr-CH" sz="1600" u="sng" dirty="0" err="1" smtClean="0"/>
              <a:t>Heterocyclic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carbenes</a:t>
            </a:r>
            <a:r>
              <a:rPr lang="fr-CH" sz="1600" u="sng" dirty="0" smtClean="0"/>
              <a:t> as </a:t>
            </a:r>
            <a:r>
              <a:rPr lang="fr-CH" sz="1600" u="sng" dirty="0" err="1" smtClean="0"/>
              <a:t>organocatalysts</a:t>
            </a:r>
            <a:r>
              <a:rPr lang="fr-CH" sz="1600" u="sng" dirty="0"/>
              <a:t> </a:t>
            </a:r>
            <a:r>
              <a:rPr lang="fr-CH" sz="1600" u="sng" dirty="0" smtClean="0"/>
              <a:t> </a:t>
            </a:r>
          </a:p>
          <a:p>
            <a:r>
              <a:rPr lang="fr-CH" sz="1600" dirty="0" smtClean="0"/>
              <a:t>N. Marion, S. </a:t>
            </a:r>
            <a:r>
              <a:rPr lang="fr-CH" sz="1600" dirty="0" err="1" smtClean="0"/>
              <a:t>Díez</a:t>
            </a:r>
            <a:r>
              <a:rPr lang="fr-CH" sz="1600" dirty="0" smtClean="0"/>
              <a:t>-González*, and S. P. Nolan*, </a:t>
            </a:r>
            <a:r>
              <a:rPr lang="fr-CH" sz="1600" i="1" dirty="0" err="1"/>
              <a:t>Angew</a:t>
            </a:r>
            <a:r>
              <a:rPr lang="fr-CH" sz="1600" i="1" dirty="0"/>
              <a:t>. </a:t>
            </a:r>
            <a:r>
              <a:rPr lang="fr-CH" sz="1600" i="1" dirty="0" err="1"/>
              <a:t>Chem</a:t>
            </a:r>
            <a:r>
              <a:rPr lang="fr-CH" sz="1600" i="1" dirty="0"/>
              <a:t>. Int. Ed.</a:t>
            </a:r>
            <a:r>
              <a:rPr lang="fr-CH" sz="1600" dirty="0"/>
              <a:t>, </a:t>
            </a:r>
            <a:r>
              <a:rPr lang="fr-CH" sz="1600" b="1" dirty="0" smtClean="0"/>
              <a:t>2007</a:t>
            </a:r>
            <a:r>
              <a:rPr lang="fr-CH" sz="1600" dirty="0" smtClean="0"/>
              <a:t>, </a:t>
            </a:r>
            <a:r>
              <a:rPr lang="fr-CH" sz="1600" i="1" dirty="0" smtClean="0"/>
              <a:t>46</a:t>
            </a:r>
            <a:r>
              <a:rPr lang="fr-CH" sz="1600" dirty="0" smtClean="0"/>
              <a:t>, 2988-3000</a:t>
            </a:r>
          </a:p>
          <a:p>
            <a:endParaRPr lang="fr-CH" sz="1600" dirty="0"/>
          </a:p>
          <a:p>
            <a:pPr marL="285750" indent="-285750">
              <a:buSzPct val="60000"/>
              <a:buFont typeface="Wingdings" pitchFamily="2" charset="2"/>
              <a:buChar char="v"/>
            </a:pPr>
            <a:r>
              <a:rPr lang="fr-CH" sz="1600" u="sng" dirty="0" err="1" smtClean="0"/>
              <a:t>Nucleophilic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cabenes</a:t>
            </a:r>
            <a:r>
              <a:rPr lang="fr-CH" sz="1600" u="sng" dirty="0" smtClean="0"/>
              <a:t> in </a:t>
            </a:r>
            <a:r>
              <a:rPr lang="fr-CH" sz="1600" u="sng" dirty="0" err="1" smtClean="0"/>
              <a:t>asymetric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organocatalysis</a:t>
            </a:r>
            <a:endParaRPr lang="fr-CH" sz="1600" u="sng" dirty="0" smtClean="0"/>
          </a:p>
          <a:p>
            <a:r>
              <a:rPr lang="fr-CH" sz="1600" dirty="0" smtClean="0"/>
              <a:t>D. Enders*, T. </a:t>
            </a:r>
            <a:r>
              <a:rPr lang="fr-CH" sz="1600" dirty="0" err="1" smtClean="0"/>
              <a:t>Balensiefer</a:t>
            </a:r>
            <a:r>
              <a:rPr lang="fr-CH" sz="1600" dirty="0" smtClean="0"/>
              <a:t>, </a:t>
            </a:r>
            <a:r>
              <a:rPr lang="fr-CH" sz="1600" i="1" dirty="0" err="1" smtClean="0"/>
              <a:t>Acc</a:t>
            </a:r>
            <a:r>
              <a:rPr lang="fr-CH" sz="1600" i="1" dirty="0" smtClean="0"/>
              <a:t>. </a:t>
            </a:r>
            <a:r>
              <a:rPr lang="fr-CH" sz="1600" i="1" dirty="0" err="1" smtClean="0"/>
              <a:t>Chem</a:t>
            </a:r>
            <a:r>
              <a:rPr lang="fr-CH" sz="1600" i="1" dirty="0" smtClean="0"/>
              <a:t>. </a:t>
            </a:r>
            <a:r>
              <a:rPr lang="fr-CH" sz="1600" i="1" dirty="0" err="1" smtClean="0"/>
              <a:t>Res</a:t>
            </a:r>
            <a:r>
              <a:rPr lang="fr-CH" sz="1600" i="1" dirty="0" smtClean="0"/>
              <a:t>.</a:t>
            </a:r>
            <a:r>
              <a:rPr lang="fr-CH" sz="1600" dirty="0" smtClean="0"/>
              <a:t>, </a:t>
            </a:r>
            <a:r>
              <a:rPr lang="fr-CH" sz="1600" b="1" dirty="0" smtClean="0"/>
              <a:t>2004</a:t>
            </a:r>
            <a:r>
              <a:rPr lang="fr-CH" sz="1600" dirty="0" smtClean="0"/>
              <a:t>, </a:t>
            </a:r>
            <a:r>
              <a:rPr lang="fr-CH" sz="1600" i="1" dirty="0" smtClean="0"/>
              <a:t>37</a:t>
            </a:r>
            <a:r>
              <a:rPr lang="fr-CH" sz="1600" dirty="0" smtClean="0"/>
              <a:t>, 534-541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1030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Introduction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55576" y="21328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N-</a:t>
            </a:r>
            <a:r>
              <a:rPr lang="fr-CH" dirty="0" err="1" smtClean="0"/>
              <a:t>Heterocyclic</a:t>
            </a:r>
            <a:r>
              <a:rPr lang="fr-CH" dirty="0" smtClean="0"/>
              <a:t> </a:t>
            </a:r>
            <a:r>
              <a:rPr lang="fr-CH" dirty="0" err="1" smtClean="0"/>
              <a:t>carbenes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4221088"/>
            <a:ext cx="551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fr-CH" dirty="0" smtClean="0"/>
              <a:t>Alternative to </a:t>
            </a:r>
            <a:r>
              <a:rPr lang="fr-CH" dirty="0" err="1" smtClean="0"/>
              <a:t>metal</a:t>
            </a:r>
            <a:r>
              <a:rPr lang="fr-CH" dirty="0" smtClean="0"/>
              <a:t> </a:t>
            </a:r>
            <a:r>
              <a:rPr lang="fr-CH" dirty="0" err="1" smtClean="0"/>
              <a:t>catalysed</a:t>
            </a:r>
            <a:r>
              <a:rPr lang="fr-CH" dirty="0" smtClean="0"/>
              <a:t> </a:t>
            </a:r>
            <a:r>
              <a:rPr lang="fr-CH" dirty="0" err="1" smtClean="0"/>
              <a:t>reactions</a:t>
            </a:r>
            <a:endParaRPr lang="fr-CH" dirty="0" smtClean="0"/>
          </a:p>
          <a:p>
            <a:pPr marL="285750" indent="-285750" algn="ctr">
              <a:buFont typeface="Wingdings" pitchFamily="2" charset="2"/>
              <a:buChar char="§"/>
            </a:pPr>
            <a:endParaRPr lang="fr-CH" dirty="0" smtClean="0"/>
          </a:p>
          <a:p>
            <a:pPr marL="285750" indent="-285750" algn="ctr">
              <a:buFont typeface="Wingdings" pitchFamily="2" charset="2"/>
              <a:buChar char="§"/>
            </a:pPr>
            <a:r>
              <a:rPr lang="fr-CH" dirty="0" err="1" smtClean="0"/>
              <a:t>Cheaper</a:t>
            </a:r>
            <a:r>
              <a:rPr lang="fr-CH" dirty="0" smtClean="0"/>
              <a:t> and more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endParaRPr lang="fr-CH" dirty="0" smtClean="0"/>
          </a:p>
          <a:p>
            <a:pPr marL="285750" indent="-285750" algn="ctr">
              <a:buFont typeface="Wingdings" pitchFamily="2" charset="2"/>
              <a:buChar char="§"/>
            </a:pPr>
            <a:endParaRPr lang="fr-CH" dirty="0" smtClean="0"/>
          </a:p>
          <a:p>
            <a:pPr marL="285750" indent="-285750" algn="ctr">
              <a:buFont typeface="Wingdings" pitchFamily="2" charset="2"/>
              <a:buChar char="§"/>
            </a:pPr>
            <a:endParaRPr lang="fr-CH" dirty="0" smtClean="0"/>
          </a:p>
          <a:p>
            <a:pPr algn="ctr"/>
            <a:r>
              <a:rPr lang="fr-CH" sz="2000" b="1" dirty="0" smtClean="0"/>
              <a:t>New </a:t>
            </a:r>
            <a:r>
              <a:rPr lang="fr-CH" sz="2000" b="1" dirty="0" err="1" smtClean="0"/>
              <a:t>field</a:t>
            </a:r>
            <a:r>
              <a:rPr lang="fr-CH" sz="2000" b="1" dirty="0" smtClean="0"/>
              <a:t> in </a:t>
            </a:r>
            <a:r>
              <a:rPr lang="fr-CH" sz="2000" b="1" dirty="0" err="1" smtClean="0"/>
              <a:t>organic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chemistry</a:t>
            </a:r>
            <a:endParaRPr lang="fr-CH" sz="2000" b="1" dirty="0" smtClean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08532"/>
              </p:ext>
            </p:extLst>
          </p:nvPr>
        </p:nvGraphicFramePr>
        <p:xfrm>
          <a:off x="1819068" y="2852936"/>
          <a:ext cx="5469220" cy="92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CS ChemDraw Drawing" r:id="rId4" imgW="4557683" imgH="772200" progId="ChemDraw.Document.6.0">
                  <p:embed/>
                </p:oleObj>
              </mc:Choice>
              <mc:Fallback>
                <p:oleObj name="CS ChemDraw Drawing" r:id="rId4" imgW="4557683" imgH="772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068" y="2852936"/>
                        <a:ext cx="5469220" cy="926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19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Introduction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24952"/>
              </p:ext>
            </p:extLst>
          </p:nvPr>
        </p:nvGraphicFramePr>
        <p:xfrm>
          <a:off x="232093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2483768" y="2204864"/>
            <a:ext cx="495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Explosion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the last </a:t>
            </a:r>
            <a:r>
              <a:rPr lang="fr-CH" dirty="0" err="1" smtClean="0"/>
              <a:t>decade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69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smtClean="0"/>
              <a:t>Introduction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6</a:t>
            </a:fld>
            <a:endParaRPr lang="fr-CH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80167"/>
              </p:ext>
            </p:extLst>
          </p:nvPr>
        </p:nvGraphicFramePr>
        <p:xfrm>
          <a:off x="1835696" y="3212976"/>
          <a:ext cx="5723684" cy="96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CS ChemDraw Drawing" r:id="rId4" imgW="4769737" imgH="802710" progId="ChemDraw.Document.6.0">
                  <p:embed/>
                </p:oleObj>
              </mc:Choice>
              <mc:Fallback>
                <p:oleObj name="CS ChemDraw Drawing" r:id="rId4" imgW="4769737" imgH="802710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12976"/>
                        <a:ext cx="5723684" cy="963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115616" y="2420888"/>
            <a:ext cx="45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Multigram</a:t>
            </a:r>
            <a:r>
              <a:rPr lang="fr-CH" dirty="0" smtClean="0"/>
              <a:t> </a:t>
            </a:r>
            <a:r>
              <a:rPr lang="fr-CH" dirty="0" err="1" smtClean="0"/>
              <a:t>scale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carben</a:t>
            </a:r>
            <a:r>
              <a:rPr lang="fr-CH" dirty="0" smtClean="0"/>
              <a:t> by Enders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2123728" y="4724464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/>
              <a:t>Commercially</a:t>
            </a:r>
            <a:r>
              <a:rPr lang="fr-CH" sz="1600" dirty="0" smtClean="0"/>
              <a:t> </a:t>
            </a:r>
            <a:r>
              <a:rPr lang="fr-CH" sz="1600" dirty="0" err="1" smtClean="0"/>
              <a:t>available</a:t>
            </a:r>
            <a:r>
              <a:rPr lang="fr-CH" sz="1600" dirty="0"/>
              <a:t> </a:t>
            </a:r>
            <a:r>
              <a:rPr lang="fr-CH" sz="1600" dirty="0" err="1" smtClean="0"/>
              <a:t>from</a:t>
            </a:r>
            <a:r>
              <a:rPr lang="fr-CH" sz="1600" dirty="0" smtClean="0"/>
              <a:t> </a:t>
            </a:r>
            <a:r>
              <a:rPr lang="fr-CH" sz="1600" dirty="0" err="1" smtClean="0"/>
              <a:t>Acros</a:t>
            </a:r>
            <a:r>
              <a:rPr lang="fr-CH" sz="1600" dirty="0" smtClean="0"/>
              <a:t>® 195 CHF/g</a:t>
            </a:r>
            <a:endParaRPr lang="fr-CH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6430575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D. Enders, </a:t>
            </a:r>
            <a:r>
              <a:rPr lang="fr-CH" sz="1400" i="1" dirty="0" err="1" smtClean="0"/>
              <a:t>Synthesis</a:t>
            </a:r>
            <a:r>
              <a:rPr lang="fr-CH" sz="1400" dirty="0" smtClean="0"/>
              <a:t>, </a:t>
            </a:r>
            <a:r>
              <a:rPr lang="fr-CH" sz="1400" b="1" dirty="0" smtClean="0"/>
              <a:t>2003</a:t>
            </a:r>
            <a:r>
              <a:rPr lang="fr-CH" sz="1400" dirty="0" smtClean="0"/>
              <a:t>, 1292-1295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6060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Benzoin</a:t>
            </a:r>
            <a:r>
              <a:rPr lang="fr-CH" dirty="0" smtClean="0"/>
              <a:t> Condensation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51520" y="6430575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R. </a:t>
            </a:r>
            <a:r>
              <a:rPr lang="fr-CH" sz="1400" dirty="0" err="1" smtClean="0"/>
              <a:t>Breslow</a:t>
            </a:r>
            <a:r>
              <a:rPr lang="fr-CH" sz="1400" dirty="0" smtClean="0"/>
              <a:t>, </a:t>
            </a:r>
            <a:r>
              <a:rPr lang="fr-CH" sz="1400" i="1" dirty="0" smtClean="0"/>
              <a:t>J. Am.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Soc.</a:t>
            </a:r>
            <a:r>
              <a:rPr lang="fr-CH" sz="1400" dirty="0" smtClean="0"/>
              <a:t>, </a:t>
            </a:r>
            <a:r>
              <a:rPr lang="fr-CH" sz="1400" b="1" dirty="0" smtClean="0"/>
              <a:t>1958</a:t>
            </a:r>
            <a:r>
              <a:rPr lang="fr-CH" sz="1400" dirty="0" smtClean="0"/>
              <a:t>, </a:t>
            </a:r>
            <a:r>
              <a:rPr lang="fr-CH" sz="1400" i="1" dirty="0" smtClean="0"/>
              <a:t>80</a:t>
            </a:r>
            <a:r>
              <a:rPr lang="fr-CH" sz="1400" dirty="0" smtClean="0"/>
              <a:t>, 3719-3726</a:t>
            </a:r>
            <a:endParaRPr lang="fr-CH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80360" y="16288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err="1" smtClean="0"/>
              <a:t>Autocondensation</a:t>
            </a:r>
            <a:r>
              <a:rPr lang="fr-CH" u="sng" dirty="0" smtClean="0"/>
              <a:t> of </a:t>
            </a:r>
            <a:r>
              <a:rPr lang="fr-CH" u="sng" dirty="0" err="1" smtClean="0"/>
              <a:t>benzaldehyde</a:t>
            </a:r>
            <a:endParaRPr lang="fr-CH" u="sng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539552" y="2689175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F. Wöhler, J. Liebig, </a:t>
            </a:r>
            <a:r>
              <a:rPr lang="fr-CH" sz="1400" i="1" dirty="0" smtClean="0"/>
              <a:t>Ann. Pharm.</a:t>
            </a:r>
            <a:r>
              <a:rPr lang="fr-CH" sz="1400" dirty="0" smtClean="0"/>
              <a:t>, </a:t>
            </a:r>
            <a:r>
              <a:rPr lang="fr-CH" sz="1400" b="1" dirty="0" smtClean="0"/>
              <a:t>1832</a:t>
            </a:r>
            <a:r>
              <a:rPr lang="fr-CH" sz="1400" dirty="0" smtClean="0"/>
              <a:t>, </a:t>
            </a:r>
            <a:r>
              <a:rPr lang="fr-CH" sz="1400" i="1" dirty="0" smtClean="0"/>
              <a:t>3</a:t>
            </a:r>
            <a:r>
              <a:rPr lang="fr-CH" sz="1400" dirty="0" smtClean="0"/>
              <a:t>, 249-282 ; T. </a:t>
            </a:r>
            <a:r>
              <a:rPr lang="fr-CH" sz="1400" dirty="0" err="1" smtClean="0"/>
              <a:t>Ukai</a:t>
            </a:r>
            <a:r>
              <a:rPr lang="fr-CH" sz="1400" dirty="0" smtClean="0"/>
              <a:t>, </a:t>
            </a:r>
            <a:r>
              <a:rPr lang="fr-CH" sz="1400" i="1" dirty="0" smtClean="0"/>
              <a:t>J. Pham Soc. </a:t>
            </a:r>
            <a:r>
              <a:rPr lang="fr-CH" sz="1400" i="1" dirty="0" err="1" smtClean="0"/>
              <a:t>Jpn</a:t>
            </a:r>
            <a:r>
              <a:rPr lang="fr-CH" sz="1400" dirty="0" smtClean="0"/>
              <a:t>, </a:t>
            </a:r>
            <a:r>
              <a:rPr lang="fr-CH" sz="1400" b="1" dirty="0" smtClean="0"/>
              <a:t>1943</a:t>
            </a:r>
            <a:r>
              <a:rPr lang="fr-CH" sz="1400" dirty="0" smtClean="0"/>
              <a:t>, 6</a:t>
            </a:r>
            <a:r>
              <a:rPr lang="fr-CH" sz="1400" i="1" dirty="0" smtClean="0"/>
              <a:t>3</a:t>
            </a:r>
            <a:r>
              <a:rPr lang="fr-CH" sz="1400" dirty="0"/>
              <a:t>, </a:t>
            </a:r>
            <a:r>
              <a:rPr lang="fr-CH" sz="1400" dirty="0" smtClean="0"/>
              <a:t>296-300</a:t>
            </a:r>
            <a:endParaRPr lang="fr-CH" sz="14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68381"/>
              </p:ext>
            </p:extLst>
          </p:nvPr>
        </p:nvGraphicFramePr>
        <p:xfrm>
          <a:off x="500955" y="3182069"/>
          <a:ext cx="83915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S ChemDraw Drawing" r:id="rId4" imgW="8390869" imgH="3343140" progId="ChemDraw.Document.6.0">
                  <p:embed/>
                </p:oleObj>
              </mc:Choice>
              <mc:Fallback>
                <p:oleObj name="CS ChemDraw Drawing" r:id="rId4" imgW="8390869" imgH="3343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955" y="3182069"/>
                        <a:ext cx="8391525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01358"/>
              </p:ext>
            </p:extLst>
          </p:nvPr>
        </p:nvGraphicFramePr>
        <p:xfrm>
          <a:off x="4572000" y="1700808"/>
          <a:ext cx="2969302" cy="71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S ChemDraw Drawing" r:id="rId6" imgW="2474418" imgH="592380" progId="ChemDraw.Document.6.0">
                  <p:embed/>
                </p:oleObj>
              </mc:Choice>
              <mc:Fallback>
                <p:oleObj name="CS ChemDraw Drawing" r:id="rId6" imgW="2474418" imgH="5923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700808"/>
                        <a:ext cx="2969302" cy="710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4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Benzoin</a:t>
            </a:r>
            <a:r>
              <a:rPr lang="fr-CH" dirty="0" smtClean="0"/>
              <a:t> Condensation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25254"/>
              </p:ext>
            </p:extLst>
          </p:nvPr>
        </p:nvGraphicFramePr>
        <p:xfrm>
          <a:off x="3049362" y="2924944"/>
          <a:ext cx="2969626" cy="76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S ChemDraw Drawing" r:id="rId4" imgW="2474688" imgH="641250" progId="ChemDraw.Document.6.0">
                  <p:embed/>
                </p:oleObj>
              </mc:Choice>
              <mc:Fallback>
                <p:oleObj name="CS ChemDraw Drawing" r:id="rId4" imgW="2474688" imgH="641250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62" y="2924944"/>
                        <a:ext cx="2969626" cy="76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27584" y="1970235"/>
            <a:ext cx="31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Creation</a:t>
            </a:r>
            <a:r>
              <a:rPr lang="fr-CH" dirty="0" smtClean="0"/>
              <a:t> of a </a:t>
            </a:r>
            <a:r>
              <a:rPr lang="fr-CH" dirty="0" err="1" smtClean="0"/>
              <a:t>stereogenic</a:t>
            </a:r>
            <a:r>
              <a:rPr lang="fr-CH" dirty="0" smtClean="0"/>
              <a:t> center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6323042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D. Enders, T. </a:t>
            </a:r>
            <a:r>
              <a:rPr lang="fr-CH" sz="1400" dirty="0" err="1" smtClean="0"/>
              <a:t>Balensiefer</a:t>
            </a:r>
            <a:r>
              <a:rPr lang="fr-CH" sz="1400" dirty="0" smtClean="0"/>
              <a:t>, </a:t>
            </a:r>
            <a:r>
              <a:rPr lang="fr-CH" sz="1400" i="1" dirty="0" err="1" smtClean="0"/>
              <a:t>Acc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Chem</a:t>
            </a:r>
            <a:r>
              <a:rPr lang="fr-CH" sz="1400" i="1" dirty="0" smtClean="0"/>
              <a:t>. </a:t>
            </a:r>
            <a:r>
              <a:rPr lang="fr-CH" sz="1400" i="1" dirty="0" err="1" smtClean="0"/>
              <a:t>Res</a:t>
            </a:r>
            <a:r>
              <a:rPr lang="fr-CH" sz="1400" i="1" dirty="0" smtClean="0"/>
              <a:t>.</a:t>
            </a:r>
            <a:r>
              <a:rPr lang="fr-CH" sz="1400" dirty="0" smtClean="0"/>
              <a:t>, </a:t>
            </a:r>
            <a:r>
              <a:rPr lang="fr-CH" sz="1400" b="1" dirty="0" smtClean="0"/>
              <a:t>2004</a:t>
            </a:r>
            <a:r>
              <a:rPr lang="fr-CH" sz="1400" dirty="0" smtClean="0"/>
              <a:t>,  </a:t>
            </a:r>
            <a:r>
              <a:rPr lang="fr-CH" sz="1400" i="1" dirty="0" smtClean="0"/>
              <a:t>37</a:t>
            </a:r>
            <a:r>
              <a:rPr lang="fr-CH" sz="1400" dirty="0" smtClean="0"/>
              <a:t>, 534-541</a:t>
            </a:r>
            <a:endParaRPr lang="fr-CH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861767" y="44642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How to control the </a:t>
            </a:r>
            <a:r>
              <a:rPr lang="fr-CH" dirty="0" err="1" smtClean="0"/>
              <a:t>selectivity</a:t>
            </a:r>
            <a:r>
              <a:rPr lang="fr-CH" dirty="0" smtClean="0"/>
              <a:t> of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r>
              <a:rPr lang="fr-CH" dirty="0" smtClean="0"/>
              <a:t> to </a:t>
            </a:r>
            <a:r>
              <a:rPr lang="fr-CH" dirty="0" err="1" smtClean="0"/>
              <a:t>obtain</a:t>
            </a:r>
            <a:r>
              <a:rPr lang="fr-CH" dirty="0" smtClean="0"/>
              <a:t> a single </a:t>
            </a:r>
            <a:r>
              <a:rPr lang="fr-CH" dirty="0" err="1" smtClean="0"/>
              <a:t>enantiomer</a:t>
            </a:r>
            <a:r>
              <a:rPr lang="fr-CH" dirty="0" smtClean="0"/>
              <a:t> 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88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fr-CH" dirty="0" err="1" smtClean="0"/>
              <a:t>Benzoin</a:t>
            </a:r>
            <a:r>
              <a:rPr lang="fr-CH" dirty="0" smtClean="0"/>
              <a:t> Condensation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39552" y="155679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Enantiomeric</a:t>
            </a:r>
            <a:r>
              <a:rPr lang="fr-CH" sz="1600" b="1" dirty="0" smtClean="0"/>
              <a:t> version</a:t>
            </a:r>
            <a:endParaRPr lang="fr-CH" sz="1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7F4-A075-4DA3-A238-3362EF3970D5}" type="slidenum">
              <a:rPr lang="fr-CH" smtClean="0"/>
              <a:pPr/>
              <a:t>9</a:t>
            </a:fld>
            <a:endParaRPr lang="fr-CH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12113"/>
              </p:ext>
            </p:extLst>
          </p:nvPr>
        </p:nvGraphicFramePr>
        <p:xfrm>
          <a:off x="899592" y="2387570"/>
          <a:ext cx="7606943" cy="12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CS ChemDraw Drawing" r:id="rId4" imgW="6915403" imgH="1131840" progId="ChemDraw.Document.6.0">
                  <p:embed/>
                </p:oleObj>
              </mc:Choice>
              <mc:Fallback>
                <p:oleObj name="CS ChemDraw Drawing" r:id="rId4" imgW="6915403" imgH="1131840" progId="ChemDraw.Document.6.0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87570"/>
                        <a:ext cx="7606943" cy="1245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95860" y="1988840"/>
            <a:ext cx="296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/>
              <a:t>First </a:t>
            </a:r>
            <a:r>
              <a:rPr lang="fr-CH" sz="1600" u="sng" dirty="0" err="1" smtClean="0"/>
              <a:t>example</a:t>
            </a:r>
            <a:r>
              <a:rPr lang="fr-CH" sz="1600" u="sng" dirty="0" smtClean="0"/>
              <a:t> in 1966 by </a:t>
            </a:r>
            <a:r>
              <a:rPr lang="fr-CH" sz="1600" u="sng" dirty="0" err="1" smtClean="0"/>
              <a:t>Sheehan</a:t>
            </a:r>
            <a:endParaRPr lang="fr-CH" sz="1600" u="sng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48256"/>
              </p:ext>
            </p:extLst>
          </p:nvPr>
        </p:nvGraphicFramePr>
        <p:xfrm>
          <a:off x="1043608" y="4797152"/>
          <a:ext cx="7211442" cy="138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CS ChemDraw Drawing" r:id="rId6" imgW="6555856" imgH="1255230" progId="ChemDraw.Document.6.0">
                  <p:embed/>
                </p:oleObj>
              </mc:Choice>
              <mc:Fallback>
                <p:oleObj name="CS ChemDraw Drawing" r:id="rId6" imgW="6555856" imgH="1255230" progId="ChemDraw.Document.6.0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797152"/>
                        <a:ext cx="7211442" cy="1380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312222" y="4339843"/>
            <a:ext cx="4341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smtClean="0"/>
              <a:t>Enders </a:t>
            </a:r>
            <a:r>
              <a:rPr lang="fr-CH" sz="1600" u="sng" dirty="0" err="1" smtClean="0"/>
              <a:t>published</a:t>
            </a:r>
            <a:r>
              <a:rPr lang="fr-CH" sz="1600" u="sng" dirty="0" smtClean="0"/>
              <a:t> in 2002 a more efficient </a:t>
            </a:r>
            <a:r>
              <a:rPr lang="fr-CH" sz="1600" u="sng" dirty="0" err="1" smtClean="0"/>
              <a:t>method</a:t>
            </a:r>
            <a:endParaRPr lang="fr-CH" sz="1600" u="sng" dirty="0"/>
          </a:p>
        </p:txBody>
      </p:sp>
      <p:sp>
        <p:nvSpPr>
          <p:cNvPr id="13" name="Rectangle 12"/>
          <p:cNvSpPr/>
          <p:nvPr/>
        </p:nvSpPr>
        <p:spPr>
          <a:xfrm>
            <a:off x="251520" y="6381327"/>
            <a:ext cx="8090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D</a:t>
            </a:r>
            <a:r>
              <a:rPr lang="fr-CH" sz="1400" dirty="0"/>
              <a:t>. Enders, </a:t>
            </a:r>
            <a:r>
              <a:rPr lang="fr-CH" sz="1400" i="1" dirty="0" err="1"/>
              <a:t>Angew</a:t>
            </a:r>
            <a:r>
              <a:rPr lang="fr-CH" sz="1400" i="1" dirty="0"/>
              <a:t>. </a:t>
            </a:r>
            <a:r>
              <a:rPr lang="fr-CH" sz="1400" i="1" dirty="0" err="1"/>
              <a:t>Chem</a:t>
            </a:r>
            <a:r>
              <a:rPr lang="fr-CH" sz="1400" i="1" dirty="0"/>
              <a:t>. Int. Ed.</a:t>
            </a:r>
            <a:r>
              <a:rPr lang="fr-CH" sz="1400" dirty="0"/>
              <a:t>, </a:t>
            </a:r>
            <a:r>
              <a:rPr lang="fr-CH" sz="1400" b="1" dirty="0" smtClean="0"/>
              <a:t>2002</a:t>
            </a:r>
            <a:r>
              <a:rPr lang="fr-CH" sz="1400" dirty="0" smtClean="0"/>
              <a:t>, </a:t>
            </a:r>
            <a:r>
              <a:rPr lang="fr-CH" sz="1400" i="1" dirty="0" smtClean="0"/>
              <a:t>41</a:t>
            </a:r>
            <a:r>
              <a:rPr lang="fr-CH" sz="1400" dirty="0" smtClean="0"/>
              <a:t>, 11743-1745</a:t>
            </a:r>
            <a:endParaRPr lang="fr-CH" sz="1400" dirty="0"/>
          </a:p>
        </p:txBody>
      </p:sp>
      <p:sp>
        <p:nvSpPr>
          <p:cNvPr id="14" name="Rectangle 13"/>
          <p:cNvSpPr/>
          <p:nvPr/>
        </p:nvSpPr>
        <p:spPr>
          <a:xfrm>
            <a:off x="251520" y="3645024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J. </a:t>
            </a:r>
            <a:r>
              <a:rPr lang="fr-CH" sz="1400" dirty="0" err="1"/>
              <a:t>Sheehan</a:t>
            </a:r>
            <a:r>
              <a:rPr lang="fr-CH" sz="1400" dirty="0"/>
              <a:t>, </a:t>
            </a:r>
            <a:r>
              <a:rPr lang="fr-CH" sz="1400" i="1" dirty="0"/>
              <a:t>J. Am. </a:t>
            </a:r>
            <a:r>
              <a:rPr lang="fr-CH" sz="1400" i="1" dirty="0" err="1"/>
              <a:t>Chem</a:t>
            </a:r>
            <a:r>
              <a:rPr lang="fr-CH" sz="1400" i="1" dirty="0"/>
              <a:t>. Soc.</a:t>
            </a:r>
            <a:r>
              <a:rPr lang="fr-CH" sz="1400" dirty="0"/>
              <a:t>, </a:t>
            </a:r>
            <a:r>
              <a:rPr lang="fr-CH" sz="1400" b="1" dirty="0"/>
              <a:t>1966</a:t>
            </a:r>
            <a:r>
              <a:rPr lang="fr-CH" sz="1400" dirty="0"/>
              <a:t>, </a:t>
            </a:r>
            <a:r>
              <a:rPr lang="fr-CH" sz="1400" i="1" dirty="0"/>
              <a:t>88</a:t>
            </a:r>
            <a:r>
              <a:rPr lang="fr-CH" sz="1400" dirty="0"/>
              <a:t>, </a:t>
            </a:r>
            <a:r>
              <a:rPr lang="fr-CH" sz="1400" dirty="0" smtClean="0"/>
              <a:t>3666-3667 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8383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1240</Words>
  <Application>Microsoft Office PowerPoint</Application>
  <PresentationFormat>Affichage à l'écran (4:3)</PresentationFormat>
  <Paragraphs>207</Paragraphs>
  <Slides>37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CS ChemDraw Drawing</vt:lpstr>
      <vt:lpstr>N-Heterocyclic carbenes : A powerful tool in organic synthesis</vt:lpstr>
      <vt:lpstr>Questions</vt:lpstr>
      <vt:lpstr>Plan</vt:lpstr>
      <vt:lpstr>Introduction</vt:lpstr>
      <vt:lpstr>Introduction</vt:lpstr>
      <vt:lpstr>Introduction</vt:lpstr>
      <vt:lpstr>Benzoin Condensation</vt:lpstr>
      <vt:lpstr>Benzoin Condensation</vt:lpstr>
      <vt:lpstr>Benzoin Condensation</vt:lpstr>
      <vt:lpstr>Benzoin Condensation</vt:lpstr>
      <vt:lpstr>Stetter reaction</vt:lpstr>
      <vt:lpstr>Stetter reaction</vt:lpstr>
      <vt:lpstr>Stetter reaction</vt:lpstr>
      <vt:lpstr>Stetter reaction</vt:lpstr>
      <vt:lpstr>Stetter reaction</vt:lpstr>
      <vt:lpstr>Stetter reaction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Homoenolates</vt:lpstr>
      <vt:lpstr>Trans-esterification</vt:lpstr>
      <vt:lpstr>Trans-esterification</vt:lpstr>
      <vt:lpstr>Acylation reaction</vt:lpstr>
      <vt:lpstr>1,2-Addition reactions</vt:lpstr>
      <vt:lpstr>1,2-Addition reactions</vt:lpstr>
      <vt:lpstr>1,2-Addition reactions</vt:lpstr>
      <vt:lpstr>Conclusion</vt:lpstr>
      <vt:lpstr>Conclusion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N-Heterocyclic carbenes : A powerful tool in organic synthesis</dc:title>
  <dc:creator>Group Zhu</dc:creator>
  <cp:lastModifiedBy>Group Zhu</cp:lastModifiedBy>
  <cp:revision>104</cp:revision>
  <dcterms:created xsi:type="dcterms:W3CDTF">2011-05-07T09:25:43Z</dcterms:created>
  <dcterms:modified xsi:type="dcterms:W3CDTF">2011-06-06T15:19:52Z</dcterms:modified>
</cp:coreProperties>
</file>