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9" r:id="rId13"/>
    <p:sldId id="268" r:id="rId14"/>
    <p:sldId id="271" r:id="rId15"/>
    <p:sldId id="272" r:id="rId16"/>
  </p:sldIdLst>
  <p:sldSz cx="9144000" cy="6858000" type="screen4x3"/>
  <p:notesSz cx="9874250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3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3123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A93CF-A163-4A82-A25D-9E6453E2C8FF}" type="datetimeFigureOut">
              <a:rPr lang="en-US" smtClean="0"/>
              <a:t>4/1/2011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3123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E406E-4D89-4054-BA00-BA2B42D55E16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49614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3123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4E690-66F0-48A5-B65D-04942A6BEF05}" type="datetimeFigureOut">
              <a:rPr lang="en-US" smtClean="0"/>
              <a:t>4/1/2011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425" y="3228896"/>
            <a:ext cx="789940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3123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9285B-C013-4F79-BC1E-6A05AE1B74A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20775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9285B-C013-4F79-BC1E-6A05AE1B74AC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16892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9285B-C013-4F79-BC1E-6A05AE1B74AC}" type="slidenum">
              <a:rPr lang="fr-CH" smtClean="0"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16892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9285B-C013-4F79-BC1E-6A05AE1B74AC}" type="slidenum">
              <a:rPr lang="fr-CH" smtClean="0"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16892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9285B-C013-4F79-BC1E-6A05AE1B74AC}" type="slidenum">
              <a:rPr lang="fr-CH" smtClean="0"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16892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9285B-C013-4F79-BC1E-6A05AE1B74AC}" type="slidenum">
              <a:rPr lang="fr-CH" smtClean="0"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16892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9285B-C013-4F79-BC1E-6A05AE1B74AC}" type="slidenum">
              <a:rPr lang="fr-CH" smtClean="0"/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16892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BD10-DA01-4498-83CA-C21AF7BEE61F}" type="datetimeFigureOut">
              <a:rPr lang="fr-CH" smtClean="0"/>
              <a:t>01.04.2011</a:t>
            </a:fld>
            <a:endParaRPr lang="fr-C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7CF501-92DD-4564-B0A1-61BDA4A9ABBF}" type="slidenum">
              <a:rPr lang="fr-CH" smtClean="0"/>
              <a:t>‹#›</a:t>
            </a:fld>
            <a:endParaRPr lang="fr-C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BD10-DA01-4498-83CA-C21AF7BEE61F}" type="datetimeFigureOut">
              <a:rPr lang="fr-CH" smtClean="0"/>
              <a:t>01.04.2011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F501-92DD-4564-B0A1-61BDA4A9ABBF}" type="slidenum">
              <a:rPr lang="fr-CH" smtClean="0"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BD10-DA01-4498-83CA-C21AF7BEE61F}" type="datetimeFigureOut">
              <a:rPr lang="fr-CH" smtClean="0"/>
              <a:t>01.04.2011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F501-92DD-4564-B0A1-61BDA4A9ABBF}" type="slidenum">
              <a:rPr lang="fr-CH" smtClean="0"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BD10-DA01-4498-83CA-C21AF7BEE61F}" type="datetimeFigureOut">
              <a:rPr lang="fr-CH" smtClean="0"/>
              <a:t>01.04.2011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F501-92DD-4564-B0A1-61BDA4A9ABBF}" type="slidenum">
              <a:rPr lang="fr-CH" smtClean="0"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BD10-DA01-4498-83CA-C21AF7BEE61F}" type="datetimeFigureOut">
              <a:rPr lang="fr-CH" smtClean="0"/>
              <a:t>01.04.2011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F501-92DD-4564-B0A1-61BDA4A9ABBF}" type="slidenum">
              <a:rPr lang="fr-CH" smtClean="0"/>
              <a:t>‹#›</a:t>
            </a:fld>
            <a:endParaRPr lang="fr-CH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BD10-DA01-4498-83CA-C21AF7BEE61F}" type="datetimeFigureOut">
              <a:rPr lang="fr-CH" smtClean="0"/>
              <a:t>01.04.2011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F501-92DD-4564-B0A1-61BDA4A9ABBF}" type="slidenum">
              <a:rPr lang="fr-CH" smtClean="0"/>
              <a:t>‹#›</a:t>
            </a:fld>
            <a:endParaRPr lang="fr-C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BD10-DA01-4498-83CA-C21AF7BEE61F}" type="datetimeFigureOut">
              <a:rPr lang="fr-CH" smtClean="0"/>
              <a:t>01.04.2011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F501-92DD-4564-B0A1-61BDA4A9ABBF}" type="slidenum">
              <a:rPr lang="fr-CH" smtClean="0"/>
              <a:t>‹#›</a:t>
            </a:fld>
            <a:endParaRPr lang="fr-CH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BD10-DA01-4498-83CA-C21AF7BEE61F}" type="datetimeFigureOut">
              <a:rPr lang="fr-CH" smtClean="0"/>
              <a:t>01.04.2011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F501-92DD-4564-B0A1-61BDA4A9ABBF}" type="slidenum">
              <a:rPr lang="fr-CH" smtClean="0"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BD10-DA01-4498-83CA-C21AF7BEE61F}" type="datetimeFigureOut">
              <a:rPr lang="fr-CH" smtClean="0"/>
              <a:t>01.04.2011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F501-92DD-4564-B0A1-61BDA4A9ABBF}" type="slidenum">
              <a:rPr lang="fr-CH" smtClean="0"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BD10-DA01-4498-83CA-C21AF7BEE61F}" type="datetimeFigureOut">
              <a:rPr lang="fr-CH" smtClean="0"/>
              <a:t>01.04.2011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F501-92DD-4564-B0A1-61BDA4A9ABBF}" type="slidenum">
              <a:rPr lang="fr-CH" smtClean="0"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BD10-DA01-4498-83CA-C21AF7BEE61F}" type="datetimeFigureOut">
              <a:rPr lang="fr-CH" smtClean="0"/>
              <a:t>01.04.2011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F501-92DD-4564-B0A1-61BDA4A9ABBF}" type="slidenum">
              <a:rPr lang="fr-CH" smtClean="0"/>
              <a:t>‹#›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712BD10-DA01-4498-83CA-C21AF7BEE61F}" type="datetimeFigureOut">
              <a:rPr lang="fr-CH" smtClean="0"/>
              <a:t>01.04.2011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D7CF501-92DD-4564-B0A1-61BDA4A9ABBF}" type="slidenum">
              <a:rPr lang="fr-CH" smtClean="0"/>
              <a:t>‹#›</a:t>
            </a:fld>
            <a:endParaRPr lang="fr-CH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png"/><Relationship Id="rId5" Type="http://schemas.openxmlformats.org/officeDocument/2006/relationships/image" Target="../media/image23.emf"/><Relationship Id="rId10" Type="http://schemas.openxmlformats.org/officeDocument/2006/relationships/image" Target="../media/image25.emf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0.png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36.e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3.emf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35.emf"/><Relationship Id="rId5" Type="http://schemas.openxmlformats.org/officeDocument/2006/relationships/image" Target="../media/image32.e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0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e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9.emf"/><Relationship Id="rId5" Type="http://schemas.openxmlformats.org/officeDocument/2006/relationships/image" Target="../media/image16.e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8136904" cy="2304256"/>
          </a:xfrm>
        </p:spPr>
        <p:txBody>
          <a:bodyPr/>
          <a:lstStyle/>
          <a:p>
            <a:r>
              <a:rPr lang="fr-CH" sz="4400" dirty="0" err="1" smtClean="0"/>
              <a:t>Recent</a:t>
            </a:r>
            <a:r>
              <a:rPr lang="fr-CH" sz="4400" dirty="0" smtClean="0"/>
              <a:t> Progress in sp</a:t>
            </a:r>
            <a:r>
              <a:rPr lang="fr-CH" sz="4400" baseline="30000" dirty="0" smtClean="0"/>
              <a:t>3</a:t>
            </a:r>
            <a:r>
              <a:rPr lang="fr-CH" sz="4400" dirty="0" smtClean="0"/>
              <a:t> C-H Activation Catalyzed by Palladium</a:t>
            </a:r>
            <a:endParaRPr lang="fr-CH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789040"/>
            <a:ext cx="6400800" cy="864096"/>
          </a:xfrm>
        </p:spPr>
        <p:txBody>
          <a:bodyPr>
            <a:normAutofit/>
          </a:bodyPr>
          <a:lstStyle/>
          <a:p>
            <a:r>
              <a:rPr lang="fr-CH" b="1" dirty="0" smtClean="0">
                <a:cs typeface="Aharoni" pitchFamily="2" charset="-79"/>
              </a:rPr>
              <a:t>Bo Yao</a:t>
            </a:r>
            <a:endParaRPr lang="fr-CH" b="1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4516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354" y="87310"/>
            <a:ext cx="6986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Recent progress for sp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C-H activation catalyzed by palladium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458" y="495727"/>
            <a:ext cx="3929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Directing group promoted C-H cleavage</a:t>
            </a:r>
            <a:endParaRPr lang="en-US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1556792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-methyl </a:t>
            </a:r>
            <a:r>
              <a:rPr lang="en-US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oxime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382891"/>
              </p:ext>
            </p:extLst>
          </p:nvPr>
        </p:nvGraphicFramePr>
        <p:xfrm>
          <a:off x="1763688" y="2068821"/>
          <a:ext cx="5346700" cy="22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" name="CS ChemDraw Drawing" r:id="rId4" imgW="5347282" imgH="2200230" progId="ChemDraw.Document.6.0">
                  <p:embed/>
                </p:oleObj>
              </mc:Choice>
              <mc:Fallback>
                <p:oleObj name="CS ChemDraw Drawing" r:id="rId4" imgW="5347282" imgH="22002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63688" y="2068821"/>
                        <a:ext cx="5346700" cy="220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3068378" y="5320003"/>
            <a:ext cx="30535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latin typeface="Times New Roman" pitchFamily="18" charset="0"/>
                <a:cs typeface="Times New Roman" pitchFamily="18" charset="0"/>
              </a:rPr>
              <a:t>Walter S. McDonald and Bernard L. Shaw, </a:t>
            </a:r>
          </a:p>
          <a:p>
            <a:r>
              <a:rPr lang="de-DE" sz="1200" i="1" dirty="0" smtClean="0">
                <a:latin typeface="Times New Roman" pitchFamily="18" charset="0"/>
                <a:cs typeface="Times New Roman" pitchFamily="18" charset="0"/>
              </a:rPr>
              <a:t>J. Chem. Soc., Dalton Trans. 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1980, 1992</a:t>
            </a:r>
          </a:p>
          <a:p>
            <a:r>
              <a:rPr lang="de-DE" sz="1200" b="1" dirty="0" smtClean="0">
                <a:latin typeface="Times New Roman" pitchFamily="18" charset="0"/>
                <a:cs typeface="Times New Roman" pitchFamily="18" charset="0"/>
              </a:rPr>
              <a:t>Melanie S. Sanford,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de-DE" sz="1200" i="1" dirty="0" smtClean="0">
                <a:latin typeface="Times New Roman" pitchFamily="18" charset="0"/>
                <a:cs typeface="Times New Roman" pitchFamily="18" charset="0"/>
              </a:rPr>
              <a:t>J. Am. Chem. Soc. 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2004, 126, 14570-14571</a:t>
            </a:r>
          </a:p>
        </p:txBody>
      </p:sp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58937"/>
            <a:ext cx="1595491" cy="170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152571" y="495727"/>
            <a:ext cx="1784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-C-H activation</a:t>
            </a:r>
            <a:endParaRPr lang="fr-CH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030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7020272" y="2400835"/>
            <a:ext cx="1704350" cy="36204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3354" y="87310"/>
            <a:ext cx="6986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Recent progress for sp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C-H activation catalyzed by palladium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354" y="503963"/>
            <a:ext cx="3929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Directing group promoted C-H cleavage</a:t>
            </a:r>
            <a:endParaRPr lang="en-US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873295"/>
            <a:ext cx="24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8-aminoquinoline amide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83768" y="5572397"/>
            <a:ext cx="285892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latin typeface="Times New Roman" pitchFamily="18" charset="0"/>
                <a:cs typeface="Times New Roman" pitchFamily="18" charset="0"/>
              </a:rPr>
              <a:t>Olafs Daugulis,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de-DE" sz="1200" i="1" dirty="0" smtClean="0">
                <a:latin typeface="Times New Roman" pitchFamily="18" charset="0"/>
                <a:cs typeface="Times New Roman" pitchFamily="18" charset="0"/>
              </a:rPr>
              <a:t>J. Am. Chem. Soc. 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2005, 127, 13154-13155</a:t>
            </a:r>
          </a:p>
          <a:p>
            <a:r>
              <a:rPr lang="de-DE" sz="1200" i="1" dirty="0" smtClean="0">
                <a:latin typeface="Times New Roman" pitchFamily="18" charset="0"/>
                <a:cs typeface="Times New Roman" pitchFamily="18" charset="0"/>
              </a:rPr>
              <a:t>J. Am. Chem. Soc. 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2010, 132, 3965-3972</a:t>
            </a:r>
          </a:p>
          <a:p>
            <a:r>
              <a:rPr lang="de-DE" sz="1200" i="1" dirty="0" smtClean="0">
                <a:latin typeface="Times New Roman" pitchFamily="18" charset="0"/>
                <a:cs typeface="Times New Roman" pitchFamily="18" charset="0"/>
              </a:rPr>
              <a:t>Org. Lett. 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2005, 7, 3657-3659</a:t>
            </a:r>
          </a:p>
          <a:p>
            <a:r>
              <a:rPr lang="de-DE" sz="1200" b="1" dirty="0" smtClean="0">
                <a:latin typeface="Times New Roman" pitchFamily="18" charset="0"/>
                <a:cs typeface="Times New Roman" pitchFamily="18" charset="0"/>
              </a:rPr>
              <a:t>E. J. Corey,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de-DE" sz="1200" i="1" dirty="0" smtClean="0">
                <a:latin typeface="Times New Roman" pitchFamily="18" charset="0"/>
                <a:cs typeface="Times New Roman" pitchFamily="18" charset="0"/>
              </a:rPr>
              <a:t>Org. Lett. 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2006,8, 3391-3394</a:t>
            </a:r>
          </a:p>
          <a:p>
            <a:endParaRPr lang="de-DE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52571" y="495727"/>
            <a:ext cx="1784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-C-H activation</a:t>
            </a:r>
            <a:endParaRPr lang="fr-CH" b="1" dirty="0">
              <a:solidFill>
                <a:srgbClr val="FF0000"/>
              </a:solidFill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934619"/>
              </p:ext>
            </p:extLst>
          </p:nvPr>
        </p:nvGraphicFramePr>
        <p:xfrm>
          <a:off x="1115616" y="1196752"/>
          <a:ext cx="5526087" cy="448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7" name="CS ChemDraw Drawing" r:id="rId4" imgW="5525569" imgH="4484700" progId="ChemDraw.Document.6.0">
                  <p:embed/>
                </p:oleObj>
              </mc:Choice>
              <mc:Fallback>
                <p:oleObj name="CS ChemDraw Drawing" r:id="rId4" imgW="5525569" imgH="44847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5616" y="1196752"/>
                        <a:ext cx="5526087" cy="4484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68" name="Picture 1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699" y="669517"/>
            <a:ext cx="2095600" cy="1731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322039"/>
              </p:ext>
            </p:extLst>
          </p:nvPr>
        </p:nvGraphicFramePr>
        <p:xfrm>
          <a:off x="7219371" y="2564904"/>
          <a:ext cx="1389062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8" name="CS ChemDraw Drawing" r:id="rId7" imgW="1389564" imgH="1197450" progId="ChemDraw.Document.6.0">
                  <p:embed/>
                </p:oleObj>
              </mc:Choice>
              <mc:Fallback>
                <p:oleObj name="CS ChemDraw Drawing" r:id="rId7" imgW="1389564" imgH="11974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19371" y="2564904"/>
                        <a:ext cx="1389062" cy="119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271767"/>
              </p:ext>
            </p:extLst>
          </p:nvPr>
        </p:nvGraphicFramePr>
        <p:xfrm>
          <a:off x="7231171" y="3861048"/>
          <a:ext cx="1263650" cy="203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9" name="CS ChemDraw Drawing" r:id="rId9" imgW="1263142" imgH="2040390" progId="ChemDraw.Document.6.0">
                  <p:embed/>
                </p:oleObj>
              </mc:Choice>
              <mc:Fallback>
                <p:oleObj name="CS ChemDraw Drawing" r:id="rId9" imgW="1263142" imgH="20403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231171" y="3861048"/>
                        <a:ext cx="1263650" cy="2039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5937034" y="6201484"/>
            <a:ext cx="2858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latin typeface="Times New Roman" pitchFamily="18" charset="0"/>
                <a:cs typeface="Times New Roman" pitchFamily="18" charset="0"/>
              </a:rPr>
              <a:t>Jin-Quan Yu,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de-DE" sz="1200" i="1" dirty="0" smtClean="0">
                <a:latin typeface="Times New Roman" pitchFamily="18" charset="0"/>
                <a:cs typeface="Times New Roman" pitchFamily="18" charset="0"/>
              </a:rPr>
              <a:t>J. Am. Chem. Soc. 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2006, 128, 12634-12635</a:t>
            </a:r>
          </a:p>
        </p:txBody>
      </p:sp>
    </p:spTree>
    <p:extLst>
      <p:ext uri="{BB962C8B-B14F-4D97-AF65-F5344CB8AC3E}">
        <p14:creationId xmlns:p14="http://schemas.microsoft.com/office/powerpoint/2010/main" val="3049183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354" y="87310"/>
            <a:ext cx="6986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Recent progress for sp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C-H activation catalyzed by palladium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354" y="503963"/>
            <a:ext cx="3929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Directing group promoted C-H cleavage</a:t>
            </a:r>
            <a:endParaRPr lang="en-US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755412"/>
            <a:ext cx="2807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Carboxylate amide and acid</a:t>
            </a:r>
            <a:endParaRPr lang="en-US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52571" y="495727"/>
            <a:ext cx="1784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-C-H activation</a:t>
            </a:r>
            <a:endParaRPr lang="fr-CH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50725" y="5373216"/>
            <a:ext cx="285892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latin typeface="Times New Roman" pitchFamily="18" charset="0"/>
                <a:cs typeface="Times New Roman" pitchFamily="18" charset="0"/>
              </a:rPr>
              <a:t>Jin-Quan Yu,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de-DE" sz="1200" i="1" dirty="0" smtClean="0">
                <a:latin typeface="Times New Roman" pitchFamily="18" charset="0"/>
                <a:cs typeface="Times New Roman" pitchFamily="18" charset="0"/>
              </a:rPr>
              <a:t>J. Am. Chem. Soc. 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2007, 129, 3510-3511</a:t>
            </a:r>
          </a:p>
          <a:p>
            <a:r>
              <a:rPr lang="de-DE" sz="1200" i="1" dirty="0" smtClean="0">
                <a:latin typeface="Times New Roman" pitchFamily="18" charset="0"/>
                <a:cs typeface="Times New Roman" pitchFamily="18" charset="0"/>
              </a:rPr>
              <a:t>J. Am. Chem. Soc. 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2008, 130, 7190-7191</a:t>
            </a:r>
          </a:p>
          <a:p>
            <a:r>
              <a:rPr lang="de-DE" sz="1200" i="1" dirty="0" smtClean="0">
                <a:latin typeface="Times New Roman" pitchFamily="18" charset="0"/>
                <a:cs typeface="Times New Roman" pitchFamily="18" charset="0"/>
              </a:rPr>
              <a:t>J. Am. Chem. Soc. 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2009, 131, 9886-9887</a:t>
            </a:r>
          </a:p>
          <a:p>
            <a:r>
              <a:rPr lang="de-DE" sz="1200" i="1" dirty="0" smtClean="0">
                <a:latin typeface="Times New Roman" pitchFamily="18" charset="0"/>
                <a:cs typeface="Times New Roman" pitchFamily="18" charset="0"/>
              </a:rPr>
              <a:t>J. Am. Chem. Soc. 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2010, 132, 3680-3681</a:t>
            </a:r>
          </a:p>
          <a:p>
            <a:r>
              <a:rPr lang="de-DE" sz="1200" i="1" dirty="0" smtClean="0">
                <a:latin typeface="Times New Roman" pitchFamily="18" charset="0"/>
                <a:cs typeface="Times New Roman" pitchFamily="18" charset="0"/>
              </a:rPr>
              <a:t>J. Am. Chem. Soc. 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2010, 132, 17378-17381</a:t>
            </a:r>
          </a:p>
          <a:p>
            <a:endParaRPr lang="de-DE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296888"/>
              </p:ext>
            </p:extLst>
          </p:nvPr>
        </p:nvGraphicFramePr>
        <p:xfrm>
          <a:off x="2948155" y="865058"/>
          <a:ext cx="4977286" cy="342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8" name="CS ChemDraw Drawing" r:id="rId4" imgW="5778684" imgH="3980340" progId="ChemDraw.Document.6.0">
                  <p:embed/>
                </p:oleObj>
              </mc:Choice>
              <mc:Fallback>
                <p:oleObj name="CS ChemDraw Drawing" r:id="rId4" imgW="5778684" imgH="39803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48155" y="865058"/>
                        <a:ext cx="4977286" cy="3428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234671"/>
              </p:ext>
            </p:extLst>
          </p:nvPr>
        </p:nvGraphicFramePr>
        <p:xfrm>
          <a:off x="1979712" y="4510410"/>
          <a:ext cx="4721274" cy="1942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9" name="CS ChemDraw Drawing" r:id="rId6" imgW="5867017" imgH="2415150" progId="ChemDraw.Document.6.0">
                  <p:embed/>
                </p:oleObj>
              </mc:Choice>
              <mc:Fallback>
                <p:oleObj name="CS ChemDraw Drawing" r:id="rId6" imgW="5867017" imgH="24151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79712" y="4510410"/>
                        <a:ext cx="4721274" cy="1942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8886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354" y="87310"/>
            <a:ext cx="6986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Recent progress for sp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C-H activation catalyzed by palladium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354" y="503963"/>
            <a:ext cx="3929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Directing group promoted C-H cleavage</a:t>
            </a:r>
            <a:endParaRPr lang="en-US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19872" y="5157192"/>
            <a:ext cx="28855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latin typeface="Times New Roman" pitchFamily="18" charset="0"/>
                <a:cs typeface="Times New Roman" pitchFamily="18" charset="0"/>
              </a:rPr>
              <a:t>Jin-Quan Yu,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de-DE" sz="1200" i="1" dirty="0" smtClean="0">
                <a:latin typeface="Times New Roman" pitchFamily="18" charset="0"/>
                <a:cs typeface="Times New Roman" pitchFamily="18" charset="0"/>
              </a:rPr>
              <a:t>Angew. Chem. Int. Ed. 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2005, 44, 2112-2115</a:t>
            </a:r>
          </a:p>
          <a:p>
            <a:r>
              <a:rPr lang="de-DE" sz="1200" i="1" dirty="0" smtClean="0">
                <a:latin typeface="Times New Roman" pitchFamily="18" charset="0"/>
                <a:cs typeface="Times New Roman" pitchFamily="18" charset="0"/>
              </a:rPr>
              <a:t>Angew. Chem. Int. Ed. 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2005, 44, 7420-7424</a:t>
            </a:r>
          </a:p>
          <a:p>
            <a:r>
              <a:rPr lang="de-DE" sz="1200" i="1" dirty="0" smtClean="0">
                <a:latin typeface="Times New Roman" pitchFamily="18" charset="0"/>
                <a:cs typeface="Times New Roman" pitchFamily="18" charset="0"/>
              </a:rPr>
              <a:t>Org. Lett. 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2006, 8, 5685-5688</a:t>
            </a:r>
          </a:p>
          <a:p>
            <a:endParaRPr lang="de-DE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56" y="807095"/>
            <a:ext cx="2013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Diaselective oxidation     </a:t>
            </a:r>
          </a:p>
          <a:p>
            <a:r>
              <a:rPr lang="en-US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trinuclear alkyl-</a:t>
            </a:r>
            <a:r>
              <a:rPr lang="en-US" sz="1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Pd</a:t>
            </a:r>
            <a:r>
              <a:rPr lang="en-US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complex</a:t>
            </a:r>
            <a:endParaRPr lang="en-US" sz="1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591300"/>
              </p:ext>
            </p:extLst>
          </p:nvPr>
        </p:nvGraphicFramePr>
        <p:xfrm>
          <a:off x="2237930" y="1508224"/>
          <a:ext cx="5502275" cy="326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CS ChemDraw Drawing" r:id="rId4" imgW="5502608" imgH="3265650" progId="ChemDraw.Document.6.0">
                  <p:embed/>
                </p:oleObj>
              </mc:Choice>
              <mc:Fallback>
                <p:oleObj name="CS ChemDraw Drawing" r:id="rId4" imgW="5502608" imgH="32656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37930" y="1508224"/>
                        <a:ext cx="5502275" cy="3265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4152571" y="495727"/>
            <a:ext cx="1784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-C-H activation</a:t>
            </a:r>
            <a:endParaRPr lang="fr-CH" b="1" dirty="0">
              <a:solidFill>
                <a:srgbClr val="FF0000"/>
              </a:solidFill>
            </a:endParaRPr>
          </a:p>
        </p:txBody>
      </p:sp>
      <p:pic>
        <p:nvPicPr>
          <p:cNvPr id="11280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170385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1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2471717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620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936686"/>
              </p:ext>
            </p:extLst>
          </p:nvPr>
        </p:nvGraphicFramePr>
        <p:xfrm>
          <a:off x="755576" y="964622"/>
          <a:ext cx="3179763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5" name="CS ChemDraw Drawing" r:id="rId4" imgW="3180275" imgH="973350" progId="ChemDraw.Document.6.0">
                  <p:embed/>
                </p:oleObj>
              </mc:Choice>
              <mc:Fallback>
                <p:oleObj name="CS ChemDraw Drawing" r:id="rId4" imgW="3180275" imgH="9733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576" y="964622"/>
                        <a:ext cx="3179763" cy="973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294187"/>
              </p:ext>
            </p:extLst>
          </p:nvPr>
        </p:nvGraphicFramePr>
        <p:xfrm>
          <a:off x="4427984" y="980728"/>
          <a:ext cx="3282950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6" name="CS ChemDraw Drawing" r:id="rId6" imgW="3282385" imgH="944460" progId="ChemDraw.Document.6.0">
                  <p:embed/>
                </p:oleObj>
              </mc:Choice>
              <mc:Fallback>
                <p:oleObj name="CS ChemDraw Drawing" r:id="rId6" imgW="3282385" imgH="9444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27984" y="980728"/>
                        <a:ext cx="3282950" cy="944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427984" y="1916832"/>
            <a:ext cx="2102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latin typeface="Times New Roman" pitchFamily="18" charset="0"/>
                <a:cs typeface="Times New Roman" pitchFamily="18" charset="0"/>
              </a:rPr>
              <a:t>Andr</a:t>
            </a:r>
            <a:r>
              <a:rPr lang="fr-CH" sz="1200" b="1" dirty="0" smtClean="0">
                <a:latin typeface="Times New Roman" pitchFamily="18" charset="0"/>
                <a:cs typeface="Times New Roman" pitchFamily="18" charset="0"/>
              </a:rPr>
              <a:t>é B. Charrette,</a:t>
            </a:r>
          </a:p>
          <a:p>
            <a:r>
              <a:rPr lang="de-DE" sz="1200" i="1" dirty="0" smtClean="0">
                <a:latin typeface="Times New Roman" pitchFamily="18" charset="0"/>
                <a:cs typeface="Times New Roman" pitchFamily="18" charset="0"/>
              </a:rPr>
              <a:t>Org. Lett. 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2008, 10, 1641-1643</a:t>
            </a:r>
          </a:p>
        </p:txBody>
      </p:sp>
      <p:sp>
        <p:nvSpPr>
          <p:cNvPr id="5" name="Rectangle 4"/>
          <p:cNvSpPr/>
          <p:nvPr/>
        </p:nvSpPr>
        <p:spPr>
          <a:xfrm>
            <a:off x="773832" y="1916832"/>
            <a:ext cx="2790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Keith Fagnou,</a:t>
            </a:r>
            <a:r>
              <a:rPr lang="de-DE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de-DE" sz="1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J. Am. Chem. Soc. </a:t>
            </a:r>
            <a:r>
              <a:rPr lang="de-DE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2008, 130, 3266-3267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493039"/>
              </p:ext>
            </p:extLst>
          </p:nvPr>
        </p:nvGraphicFramePr>
        <p:xfrm>
          <a:off x="4427984" y="2708920"/>
          <a:ext cx="310197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7" name="CS ChemDraw Drawing" r:id="rId8" imgW="3102477" imgH="461430" progId="ChemDraw.Document.6.0">
                  <p:embed/>
                </p:oleObj>
              </mc:Choice>
              <mc:Fallback>
                <p:oleObj name="CS ChemDraw Drawing" r:id="rId8" imgW="3102477" imgH="4614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27984" y="2708920"/>
                        <a:ext cx="3101975" cy="461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739211" y="3429000"/>
            <a:ext cx="2705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latin typeface="Times New Roman" pitchFamily="18" charset="0"/>
                <a:cs typeface="Times New Roman" pitchFamily="18" charset="0"/>
              </a:rPr>
              <a:t>Melanie S. Sanford,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de-DE" sz="1200" i="1" dirty="0" smtClean="0">
                <a:latin typeface="Times New Roman" pitchFamily="18" charset="0"/>
                <a:cs typeface="Times New Roman" pitchFamily="18" charset="0"/>
              </a:rPr>
              <a:t>J. Am. Chem. Soc. 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2005, 127, 7330-7331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263677"/>
              </p:ext>
            </p:extLst>
          </p:nvPr>
        </p:nvGraphicFramePr>
        <p:xfrm>
          <a:off x="773832" y="2492896"/>
          <a:ext cx="3200400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8" name="CS ChemDraw Drawing" r:id="rId10" imgW="3199995" imgH="833220" progId="ChemDraw.Document.6.0">
                  <p:embed/>
                </p:oleObj>
              </mc:Choice>
              <mc:Fallback>
                <p:oleObj name="CS ChemDraw Drawing" r:id="rId10" imgW="3199995" imgH="8332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73832" y="2492896"/>
                        <a:ext cx="3200400" cy="83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05642"/>
              </p:ext>
            </p:extLst>
          </p:nvPr>
        </p:nvGraphicFramePr>
        <p:xfrm>
          <a:off x="1536202" y="4510806"/>
          <a:ext cx="3217862" cy="132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9" name="CS ChemDraw Drawing" r:id="rId12" imgW="3218364" imgH="1322460" progId="ChemDraw.Document.6.0">
                  <p:embed/>
                </p:oleObj>
              </mc:Choice>
              <mc:Fallback>
                <p:oleObj name="CS ChemDraw Drawing" r:id="rId12" imgW="3218364" imgH="1322460" progId="ChemDraw.Document.6.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202" y="4510806"/>
                        <a:ext cx="3217862" cy="132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611560" y="496037"/>
            <a:ext cx="1784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-C-H activation</a:t>
            </a:r>
            <a:endParaRPr lang="fr-CH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03790" y="6021288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Olafs Daugulis,</a:t>
            </a:r>
            <a:r>
              <a:rPr lang="de-DE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de-DE" sz="1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J. Am. Chem. Soc. </a:t>
            </a:r>
            <a:r>
              <a:rPr lang="de-DE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2005, 127, 13154-13155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572000" y="3429000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Jin-Quan Yu,</a:t>
            </a:r>
            <a:r>
              <a:rPr lang="de-DE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de-DE" sz="1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Org</a:t>
            </a:r>
            <a:r>
              <a:rPr lang="de-DE" sz="1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Lett. </a:t>
            </a:r>
            <a:r>
              <a:rPr lang="de-DE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2006, 8, </a:t>
            </a:r>
            <a:r>
              <a:rPr lang="de-DE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3387-3390</a:t>
            </a:r>
            <a:endParaRPr lang="de-DE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1559" y="3898676"/>
            <a:ext cx="1784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-C-H activation</a:t>
            </a:r>
            <a:endParaRPr lang="fr-CH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3354" y="87310"/>
            <a:ext cx="6986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Recent progress for sp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C-H activation catalyzed by palladium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5911880" y="4437112"/>
            <a:ext cx="1355797" cy="1726251"/>
          </a:xfrm>
          <a:custGeom>
            <a:avLst/>
            <a:gdLst>
              <a:gd name="connsiteX0" fmla="*/ 42729 w 1355797"/>
              <a:gd name="connsiteY0" fmla="*/ 529840 h 1726251"/>
              <a:gd name="connsiteX1" fmla="*/ 42729 w 1355797"/>
              <a:gd name="connsiteY1" fmla="*/ 529840 h 1726251"/>
              <a:gd name="connsiteX2" fmla="*/ 94004 w 1355797"/>
              <a:gd name="connsiteY2" fmla="*/ 470019 h 1726251"/>
              <a:gd name="connsiteX3" fmla="*/ 170916 w 1355797"/>
              <a:gd name="connsiteY3" fmla="*/ 393107 h 1726251"/>
              <a:gd name="connsiteX4" fmla="*/ 188007 w 1355797"/>
              <a:gd name="connsiteY4" fmla="*/ 367469 h 1726251"/>
              <a:gd name="connsiteX5" fmla="*/ 239282 w 1355797"/>
              <a:gd name="connsiteY5" fmla="*/ 341832 h 1726251"/>
              <a:gd name="connsiteX6" fmla="*/ 273465 w 1355797"/>
              <a:gd name="connsiteY6" fmla="*/ 307649 h 1726251"/>
              <a:gd name="connsiteX7" fmla="*/ 299103 w 1355797"/>
              <a:gd name="connsiteY7" fmla="*/ 290557 h 1726251"/>
              <a:gd name="connsiteX8" fmla="*/ 333286 w 1355797"/>
              <a:gd name="connsiteY8" fmla="*/ 264920 h 1726251"/>
              <a:gd name="connsiteX9" fmla="*/ 384561 w 1355797"/>
              <a:gd name="connsiteY9" fmla="*/ 230737 h 1726251"/>
              <a:gd name="connsiteX10" fmla="*/ 435835 w 1355797"/>
              <a:gd name="connsiteY10" fmla="*/ 205099 h 1726251"/>
              <a:gd name="connsiteX11" fmla="*/ 461473 w 1355797"/>
              <a:gd name="connsiteY11" fmla="*/ 196554 h 1726251"/>
              <a:gd name="connsiteX12" fmla="*/ 581114 w 1355797"/>
              <a:gd name="connsiteY12" fmla="*/ 136733 h 1726251"/>
              <a:gd name="connsiteX13" fmla="*/ 615297 w 1355797"/>
              <a:gd name="connsiteY13" fmla="*/ 119641 h 1726251"/>
              <a:gd name="connsiteX14" fmla="*/ 683663 w 1355797"/>
              <a:gd name="connsiteY14" fmla="*/ 76912 h 1726251"/>
              <a:gd name="connsiteX15" fmla="*/ 709301 w 1355797"/>
              <a:gd name="connsiteY15" fmla="*/ 68367 h 1726251"/>
              <a:gd name="connsiteX16" fmla="*/ 743484 w 1355797"/>
              <a:gd name="connsiteY16" fmla="*/ 51275 h 1726251"/>
              <a:gd name="connsiteX17" fmla="*/ 777667 w 1355797"/>
              <a:gd name="connsiteY17" fmla="*/ 42729 h 1726251"/>
              <a:gd name="connsiteX18" fmla="*/ 820396 w 1355797"/>
              <a:gd name="connsiteY18" fmla="*/ 17092 h 1726251"/>
              <a:gd name="connsiteX19" fmla="*/ 880217 w 1355797"/>
              <a:gd name="connsiteY19" fmla="*/ 0 h 1726251"/>
              <a:gd name="connsiteX20" fmla="*/ 965675 w 1355797"/>
              <a:gd name="connsiteY20" fmla="*/ 8546 h 1726251"/>
              <a:gd name="connsiteX21" fmla="*/ 991312 w 1355797"/>
              <a:gd name="connsiteY21" fmla="*/ 17092 h 1726251"/>
              <a:gd name="connsiteX22" fmla="*/ 1042587 w 1355797"/>
              <a:gd name="connsiteY22" fmla="*/ 51275 h 1726251"/>
              <a:gd name="connsiteX23" fmla="*/ 1085316 w 1355797"/>
              <a:gd name="connsiteY23" fmla="*/ 102550 h 1726251"/>
              <a:gd name="connsiteX24" fmla="*/ 1119499 w 1355797"/>
              <a:gd name="connsiteY24" fmla="*/ 153825 h 1726251"/>
              <a:gd name="connsiteX25" fmla="*/ 1136590 w 1355797"/>
              <a:gd name="connsiteY25" fmla="*/ 179462 h 1726251"/>
              <a:gd name="connsiteX26" fmla="*/ 1170774 w 1355797"/>
              <a:gd name="connsiteY26" fmla="*/ 239283 h 1726251"/>
              <a:gd name="connsiteX27" fmla="*/ 1196411 w 1355797"/>
              <a:gd name="connsiteY27" fmla="*/ 299103 h 1726251"/>
              <a:gd name="connsiteX28" fmla="*/ 1230594 w 1355797"/>
              <a:gd name="connsiteY28" fmla="*/ 350378 h 1726251"/>
              <a:gd name="connsiteX29" fmla="*/ 1264777 w 1355797"/>
              <a:gd name="connsiteY29" fmla="*/ 410198 h 1726251"/>
              <a:gd name="connsiteX30" fmla="*/ 1290415 w 1355797"/>
              <a:gd name="connsiteY30" fmla="*/ 495656 h 1726251"/>
              <a:gd name="connsiteX31" fmla="*/ 1307506 w 1355797"/>
              <a:gd name="connsiteY31" fmla="*/ 529840 h 1726251"/>
              <a:gd name="connsiteX32" fmla="*/ 1316052 w 1355797"/>
              <a:gd name="connsiteY32" fmla="*/ 564023 h 1726251"/>
              <a:gd name="connsiteX33" fmla="*/ 1341689 w 1355797"/>
              <a:gd name="connsiteY33" fmla="*/ 658026 h 1726251"/>
              <a:gd name="connsiteX34" fmla="*/ 1341689 w 1355797"/>
              <a:gd name="connsiteY34" fmla="*/ 1187866 h 1726251"/>
              <a:gd name="connsiteX35" fmla="*/ 1324598 w 1355797"/>
              <a:gd name="connsiteY35" fmla="*/ 1290415 h 1726251"/>
              <a:gd name="connsiteX36" fmla="*/ 1290415 w 1355797"/>
              <a:gd name="connsiteY36" fmla="*/ 1367327 h 1726251"/>
              <a:gd name="connsiteX37" fmla="*/ 1264777 w 1355797"/>
              <a:gd name="connsiteY37" fmla="*/ 1392965 h 1726251"/>
              <a:gd name="connsiteX38" fmla="*/ 1247686 w 1355797"/>
              <a:gd name="connsiteY38" fmla="*/ 1418602 h 1726251"/>
              <a:gd name="connsiteX39" fmla="*/ 1187865 w 1355797"/>
              <a:gd name="connsiteY39" fmla="*/ 1452785 h 1726251"/>
              <a:gd name="connsiteX40" fmla="*/ 1162228 w 1355797"/>
              <a:gd name="connsiteY40" fmla="*/ 1469877 h 1726251"/>
              <a:gd name="connsiteX41" fmla="*/ 1110953 w 1355797"/>
              <a:gd name="connsiteY41" fmla="*/ 1486969 h 1726251"/>
              <a:gd name="connsiteX42" fmla="*/ 914400 w 1355797"/>
              <a:gd name="connsiteY42" fmla="*/ 1589518 h 1726251"/>
              <a:gd name="connsiteX43" fmla="*/ 863125 w 1355797"/>
              <a:gd name="connsiteY43" fmla="*/ 1615155 h 1726251"/>
              <a:gd name="connsiteX44" fmla="*/ 803304 w 1355797"/>
              <a:gd name="connsiteY44" fmla="*/ 1640793 h 1726251"/>
              <a:gd name="connsiteX45" fmla="*/ 734938 w 1355797"/>
              <a:gd name="connsiteY45" fmla="*/ 1674976 h 1726251"/>
              <a:gd name="connsiteX46" fmla="*/ 692209 w 1355797"/>
              <a:gd name="connsiteY46" fmla="*/ 1692068 h 1726251"/>
              <a:gd name="connsiteX47" fmla="*/ 666572 w 1355797"/>
              <a:gd name="connsiteY47" fmla="*/ 1709159 h 1726251"/>
              <a:gd name="connsiteX48" fmla="*/ 606751 w 1355797"/>
              <a:gd name="connsiteY48" fmla="*/ 1726251 h 1726251"/>
              <a:gd name="connsiteX49" fmla="*/ 376015 w 1355797"/>
              <a:gd name="connsiteY49" fmla="*/ 1717705 h 1726251"/>
              <a:gd name="connsiteX50" fmla="*/ 307648 w 1355797"/>
              <a:gd name="connsiteY50" fmla="*/ 1692068 h 1726251"/>
              <a:gd name="connsiteX51" fmla="*/ 273465 w 1355797"/>
              <a:gd name="connsiteY51" fmla="*/ 1683522 h 1726251"/>
              <a:gd name="connsiteX52" fmla="*/ 230736 w 1355797"/>
              <a:gd name="connsiteY52" fmla="*/ 1657884 h 1726251"/>
              <a:gd name="connsiteX53" fmla="*/ 179461 w 1355797"/>
              <a:gd name="connsiteY53" fmla="*/ 1632247 h 1726251"/>
              <a:gd name="connsiteX54" fmla="*/ 145278 w 1355797"/>
              <a:gd name="connsiteY54" fmla="*/ 1598064 h 1726251"/>
              <a:gd name="connsiteX55" fmla="*/ 136732 w 1355797"/>
              <a:gd name="connsiteY55" fmla="*/ 1572426 h 1726251"/>
              <a:gd name="connsiteX56" fmla="*/ 119641 w 1355797"/>
              <a:gd name="connsiteY56" fmla="*/ 1546789 h 1726251"/>
              <a:gd name="connsiteX57" fmla="*/ 102549 w 1355797"/>
              <a:gd name="connsiteY57" fmla="*/ 1512606 h 1726251"/>
              <a:gd name="connsiteX58" fmla="*/ 68366 w 1355797"/>
              <a:gd name="connsiteY58" fmla="*/ 1435694 h 1726251"/>
              <a:gd name="connsiteX59" fmla="*/ 59820 w 1355797"/>
              <a:gd name="connsiteY59" fmla="*/ 1392965 h 1726251"/>
              <a:gd name="connsiteX60" fmla="*/ 42729 w 1355797"/>
              <a:gd name="connsiteY60" fmla="*/ 1068225 h 1726251"/>
              <a:gd name="connsiteX61" fmla="*/ 25637 w 1355797"/>
              <a:gd name="connsiteY61" fmla="*/ 1016950 h 1726251"/>
              <a:gd name="connsiteX62" fmla="*/ 17091 w 1355797"/>
              <a:gd name="connsiteY62" fmla="*/ 991312 h 1726251"/>
              <a:gd name="connsiteX63" fmla="*/ 8546 w 1355797"/>
              <a:gd name="connsiteY63" fmla="*/ 965675 h 1726251"/>
              <a:gd name="connsiteX64" fmla="*/ 0 w 1355797"/>
              <a:gd name="connsiteY64" fmla="*/ 940038 h 1726251"/>
              <a:gd name="connsiteX65" fmla="*/ 8546 w 1355797"/>
              <a:gd name="connsiteY65" fmla="*/ 760576 h 1726251"/>
              <a:gd name="connsiteX66" fmla="*/ 25637 w 1355797"/>
              <a:gd name="connsiteY66" fmla="*/ 709301 h 1726251"/>
              <a:gd name="connsiteX67" fmla="*/ 34183 w 1355797"/>
              <a:gd name="connsiteY67" fmla="*/ 683664 h 1726251"/>
              <a:gd name="connsiteX68" fmla="*/ 42729 w 1355797"/>
              <a:gd name="connsiteY68" fmla="*/ 529840 h 1726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355797" h="1726251">
                <a:moveTo>
                  <a:pt x="42729" y="529840"/>
                </a:moveTo>
                <a:lnTo>
                  <a:pt x="42729" y="529840"/>
                </a:lnTo>
                <a:cubicBezTo>
                  <a:pt x="59821" y="509900"/>
                  <a:pt x="76042" y="489179"/>
                  <a:pt x="94004" y="470019"/>
                </a:cubicBezTo>
                <a:cubicBezTo>
                  <a:pt x="118801" y="443568"/>
                  <a:pt x="150805" y="423275"/>
                  <a:pt x="170916" y="393107"/>
                </a:cubicBezTo>
                <a:cubicBezTo>
                  <a:pt x="176613" y="384561"/>
                  <a:pt x="179790" y="373632"/>
                  <a:pt x="188007" y="367469"/>
                </a:cubicBezTo>
                <a:cubicBezTo>
                  <a:pt x="203294" y="356004"/>
                  <a:pt x="222190" y="350378"/>
                  <a:pt x="239282" y="341832"/>
                </a:cubicBezTo>
                <a:cubicBezTo>
                  <a:pt x="250676" y="330438"/>
                  <a:pt x="261230" y="318136"/>
                  <a:pt x="273465" y="307649"/>
                </a:cubicBezTo>
                <a:cubicBezTo>
                  <a:pt x="281263" y="300965"/>
                  <a:pt x="290745" y="296527"/>
                  <a:pt x="299103" y="290557"/>
                </a:cubicBezTo>
                <a:cubicBezTo>
                  <a:pt x="310693" y="282279"/>
                  <a:pt x="321618" y="273088"/>
                  <a:pt x="333286" y="264920"/>
                </a:cubicBezTo>
                <a:cubicBezTo>
                  <a:pt x="350114" y="253140"/>
                  <a:pt x="365074" y="237233"/>
                  <a:pt x="384561" y="230737"/>
                </a:cubicBezTo>
                <a:cubicBezTo>
                  <a:pt x="449010" y="209253"/>
                  <a:pt x="369559" y="238236"/>
                  <a:pt x="435835" y="205099"/>
                </a:cubicBezTo>
                <a:cubicBezTo>
                  <a:pt x="443892" y="201070"/>
                  <a:pt x="453322" y="200390"/>
                  <a:pt x="461473" y="196554"/>
                </a:cubicBezTo>
                <a:cubicBezTo>
                  <a:pt x="501817" y="177569"/>
                  <a:pt x="541234" y="156673"/>
                  <a:pt x="581114" y="136733"/>
                </a:cubicBezTo>
                <a:cubicBezTo>
                  <a:pt x="592508" y="131036"/>
                  <a:pt x="604494" y="126393"/>
                  <a:pt x="615297" y="119641"/>
                </a:cubicBezTo>
                <a:cubicBezTo>
                  <a:pt x="638086" y="105398"/>
                  <a:pt x="658168" y="85409"/>
                  <a:pt x="683663" y="76912"/>
                </a:cubicBezTo>
                <a:cubicBezTo>
                  <a:pt x="692209" y="74064"/>
                  <a:pt x="701021" y="71915"/>
                  <a:pt x="709301" y="68367"/>
                </a:cubicBezTo>
                <a:cubicBezTo>
                  <a:pt x="721010" y="63349"/>
                  <a:pt x="731556" y="55748"/>
                  <a:pt x="743484" y="51275"/>
                </a:cubicBezTo>
                <a:cubicBezTo>
                  <a:pt x="754481" y="47151"/>
                  <a:pt x="766273" y="45578"/>
                  <a:pt x="777667" y="42729"/>
                </a:cubicBezTo>
                <a:cubicBezTo>
                  <a:pt x="791910" y="34183"/>
                  <a:pt x="805540" y="24520"/>
                  <a:pt x="820396" y="17092"/>
                </a:cubicBezTo>
                <a:cubicBezTo>
                  <a:pt x="832658" y="10961"/>
                  <a:pt x="869262" y="2739"/>
                  <a:pt x="880217" y="0"/>
                </a:cubicBezTo>
                <a:cubicBezTo>
                  <a:pt x="908703" y="2849"/>
                  <a:pt x="937380" y="4193"/>
                  <a:pt x="965675" y="8546"/>
                </a:cubicBezTo>
                <a:cubicBezTo>
                  <a:pt x="974578" y="9916"/>
                  <a:pt x="983817" y="12095"/>
                  <a:pt x="991312" y="17092"/>
                </a:cubicBezTo>
                <a:cubicBezTo>
                  <a:pt x="1055324" y="59767"/>
                  <a:pt x="981627" y="30955"/>
                  <a:pt x="1042587" y="51275"/>
                </a:cubicBezTo>
                <a:cubicBezTo>
                  <a:pt x="1103657" y="142881"/>
                  <a:pt x="1008553" y="3854"/>
                  <a:pt x="1085316" y="102550"/>
                </a:cubicBezTo>
                <a:cubicBezTo>
                  <a:pt x="1097927" y="118765"/>
                  <a:pt x="1108105" y="136733"/>
                  <a:pt x="1119499" y="153825"/>
                </a:cubicBezTo>
                <a:cubicBezTo>
                  <a:pt x="1125196" y="162371"/>
                  <a:pt x="1131997" y="170276"/>
                  <a:pt x="1136590" y="179462"/>
                </a:cubicBezTo>
                <a:cubicBezTo>
                  <a:pt x="1158275" y="222832"/>
                  <a:pt x="1146615" y="203045"/>
                  <a:pt x="1170774" y="239283"/>
                </a:cubicBezTo>
                <a:cubicBezTo>
                  <a:pt x="1179615" y="265808"/>
                  <a:pt x="1180569" y="272699"/>
                  <a:pt x="1196411" y="299103"/>
                </a:cubicBezTo>
                <a:cubicBezTo>
                  <a:pt x="1206980" y="316717"/>
                  <a:pt x="1230594" y="350378"/>
                  <a:pt x="1230594" y="350378"/>
                </a:cubicBezTo>
                <a:cubicBezTo>
                  <a:pt x="1254067" y="444266"/>
                  <a:pt x="1218492" y="326885"/>
                  <a:pt x="1264777" y="410198"/>
                </a:cubicBezTo>
                <a:cubicBezTo>
                  <a:pt x="1287252" y="450652"/>
                  <a:pt x="1276412" y="458313"/>
                  <a:pt x="1290415" y="495656"/>
                </a:cubicBezTo>
                <a:cubicBezTo>
                  <a:pt x="1294888" y="507584"/>
                  <a:pt x="1303033" y="517912"/>
                  <a:pt x="1307506" y="529840"/>
                </a:cubicBezTo>
                <a:cubicBezTo>
                  <a:pt x="1311630" y="540837"/>
                  <a:pt x="1312677" y="552773"/>
                  <a:pt x="1316052" y="564023"/>
                </a:cubicBezTo>
                <a:cubicBezTo>
                  <a:pt x="1342073" y="650757"/>
                  <a:pt x="1326116" y="580153"/>
                  <a:pt x="1341689" y="658026"/>
                </a:cubicBezTo>
                <a:cubicBezTo>
                  <a:pt x="1361531" y="876281"/>
                  <a:pt x="1359442" y="815057"/>
                  <a:pt x="1341689" y="1187866"/>
                </a:cubicBezTo>
                <a:cubicBezTo>
                  <a:pt x="1340041" y="1222481"/>
                  <a:pt x="1332535" y="1256682"/>
                  <a:pt x="1324598" y="1290415"/>
                </a:cubicBezTo>
                <a:cubicBezTo>
                  <a:pt x="1322248" y="1300403"/>
                  <a:pt x="1298195" y="1356435"/>
                  <a:pt x="1290415" y="1367327"/>
                </a:cubicBezTo>
                <a:cubicBezTo>
                  <a:pt x="1283390" y="1377162"/>
                  <a:pt x="1272514" y="1383680"/>
                  <a:pt x="1264777" y="1392965"/>
                </a:cubicBezTo>
                <a:cubicBezTo>
                  <a:pt x="1258202" y="1400855"/>
                  <a:pt x="1254948" y="1411340"/>
                  <a:pt x="1247686" y="1418602"/>
                </a:cubicBezTo>
                <a:cubicBezTo>
                  <a:pt x="1233804" y="1432484"/>
                  <a:pt x="1203507" y="1443847"/>
                  <a:pt x="1187865" y="1452785"/>
                </a:cubicBezTo>
                <a:cubicBezTo>
                  <a:pt x="1178948" y="1457881"/>
                  <a:pt x="1171613" y="1465706"/>
                  <a:pt x="1162228" y="1469877"/>
                </a:cubicBezTo>
                <a:cubicBezTo>
                  <a:pt x="1145765" y="1477194"/>
                  <a:pt x="1126876" y="1478539"/>
                  <a:pt x="1110953" y="1486969"/>
                </a:cubicBezTo>
                <a:cubicBezTo>
                  <a:pt x="948787" y="1572822"/>
                  <a:pt x="1014684" y="1539377"/>
                  <a:pt x="914400" y="1589518"/>
                </a:cubicBezTo>
                <a:cubicBezTo>
                  <a:pt x="897308" y="1598064"/>
                  <a:pt x="880689" y="1607627"/>
                  <a:pt x="863125" y="1615155"/>
                </a:cubicBezTo>
                <a:cubicBezTo>
                  <a:pt x="843185" y="1623701"/>
                  <a:pt x="822963" y="1631619"/>
                  <a:pt x="803304" y="1640793"/>
                </a:cubicBezTo>
                <a:cubicBezTo>
                  <a:pt x="780216" y="1651568"/>
                  <a:pt x="758594" y="1665513"/>
                  <a:pt x="734938" y="1674976"/>
                </a:cubicBezTo>
                <a:cubicBezTo>
                  <a:pt x="720695" y="1680673"/>
                  <a:pt x="705930" y="1685208"/>
                  <a:pt x="692209" y="1692068"/>
                </a:cubicBezTo>
                <a:cubicBezTo>
                  <a:pt x="683023" y="1696661"/>
                  <a:pt x="675758" y="1704566"/>
                  <a:pt x="666572" y="1709159"/>
                </a:cubicBezTo>
                <a:cubicBezTo>
                  <a:pt x="654312" y="1715289"/>
                  <a:pt x="617703" y="1723513"/>
                  <a:pt x="606751" y="1726251"/>
                </a:cubicBezTo>
                <a:cubicBezTo>
                  <a:pt x="529839" y="1723402"/>
                  <a:pt x="452820" y="1722660"/>
                  <a:pt x="376015" y="1717705"/>
                </a:cubicBezTo>
                <a:cubicBezTo>
                  <a:pt x="340694" y="1715426"/>
                  <a:pt x="340166" y="1704262"/>
                  <a:pt x="307648" y="1692068"/>
                </a:cubicBezTo>
                <a:cubicBezTo>
                  <a:pt x="296651" y="1687944"/>
                  <a:pt x="284859" y="1686371"/>
                  <a:pt x="273465" y="1683522"/>
                </a:cubicBezTo>
                <a:cubicBezTo>
                  <a:pt x="259222" y="1674976"/>
                  <a:pt x="245593" y="1665312"/>
                  <a:pt x="230736" y="1657884"/>
                </a:cubicBezTo>
                <a:cubicBezTo>
                  <a:pt x="194339" y="1639685"/>
                  <a:pt x="213753" y="1661640"/>
                  <a:pt x="179461" y="1632247"/>
                </a:cubicBezTo>
                <a:cubicBezTo>
                  <a:pt x="167226" y="1621760"/>
                  <a:pt x="156672" y="1609458"/>
                  <a:pt x="145278" y="1598064"/>
                </a:cubicBezTo>
                <a:cubicBezTo>
                  <a:pt x="142429" y="1589518"/>
                  <a:pt x="140761" y="1580483"/>
                  <a:pt x="136732" y="1572426"/>
                </a:cubicBezTo>
                <a:cubicBezTo>
                  <a:pt x="132139" y="1563240"/>
                  <a:pt x="124737" y="1555706"/>
                  <a:pt x="119641" y="1546789"/>
                </a:cubicBezTo>
                <a:cubicBezTo>
                  <a:pt x="113321" y="1535728"/>
                  <a:pt x="107723" y="1524247"/>
                  <a:pt x="102549" y="1512606"/>
                </a:cubicBezTo>
                <a:cubicBezTo>
                  <a:pt x="58903" y="1414403"/>
                  <a:pt x="110442" y="1519843"/>
                  <a:pt x="68366" y="1435694"/>
                </a:cubicBezTo>
                <a:cubicBezTo>
                  <a:pt x="65517" y="1421451"/>
                  <a:pt x="61622" y="1407378"/>
                  <a:pt x="59820" y="1392965"/>
                </a:cubicBezTo>
                <a:cubicBezTo>
                  <a:pt x="38651" y="1223610"/>
                  <a:pt x="66275" y="1327229"/>
                  <a:pt x="42729" y="1068225"/>
                </a:cubicBezTo>
                <a:cubicBezTo>
                  <a:pt x="41098" y="1050283"/>
                  <a:pt x="31334" y="1034042"/>
                  <a:pt x="25637" y="1016950"/>
                </a:cubicBezTo>
                <a:lnTo>
                  <a:pt x="17091" y="991312"/>
                </a:lnTo>
                <a:lnTo>
                  <a:pt x="8546" y="965675"/>
                </a:lnTo>
                <a:lnTo>
                  <a:pt x="0" y="940038"/>
                </a:lnTo>
                <a:cubicBezTo>
                  <a:pt x="2849" y="880217"/>
                  <a:pt x="1933" y="820098"/>
                  <a:pt x="8546" y="760576"/>
                </a:cubicBezTo>
                <a:cubicBezTo>
                  <a:pt x="10536" y="742670"/>
                  <a:pt x="19940" y="726393"/>
                  <a:pt x="25637" y="709301"/>
                </a:cubicBezTo>
                <a:cubicBezTo>
                  <a:pt x="28486" y="700755"/>
                  <a:pt x="34183" y="692672"/>
                  <a:pt x="34183" y="683664"/>
                </a:cubicBezTo>
                <a:lnTo>
                  <a:pt x="42729" y="529840"/>
                </a:lnTo>
                <a:close/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haroni" pitchFamily="2" charset="-79"/>
                <a:cs typeface="Aharoni" pitchFamily="2" charset="-79"/>
              </a:rPr>
              <a:t>Other metals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Fe, Ni, Cu, </a:t>
            </a:r>
            <a:r>
              <a:rPr lang="en-US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Ru</a:t>
            </a:r>
            <a:r>
              <a:rPr lang="en-US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, Rh, </a:t>
            </a:r>
            <a:r>
              <a:rPr lang="en-US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Pt</a:t>
            </a:r>
            <a:r>
              <a:rPr lang="en-US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Ir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…</a:t>
            </a:r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27991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268760"/>
            <a:ext cx="69847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CH" dirty="0" err="1" smtClean="0">
                <a:latin typeface="Rockwell" pitchFamily="18" charset="0"/>
                <a:cs typeface="Times New Roman" pitchFamily="18" charset="0"/>
              </a:rPr>
              <a:t>Find</a:t>
            </a:r>
            <a:r>
              <a:rPr lang="fr-CH" dirty="0" smtClean="0">
                <a:latin typeface="Rockwell" pitchFamily="18" charset="0"/>
                <a:cs typeface="Times New Roman" pitchFamily="18" charset="0"/>
              </a:rPr>
              <a:t> </a:t>
            </a:r>
            <a:r>
              <a:rPr lang="fr-CH" dirty="0" err="1" smtClean="0">
                <a:latin typeface="Rockwell" pitchFamily="18" charset="0"/>
                <a:cs typeface="Times New Roman" pitchFamily="18" charset="0"/>
              </a:rPr>
              <a:t>directing</a:t>
            </a:r>
            <a:r>
              <a:rPr lang="fr-CH" dirty="0" smtClean="0">
                <a:latin typeface="Rockwell" pitchFamily="18" charset="0"/>
                <a:cs typeface="Times New Roman" pitchFamily="18" charset="0"/>
              </a:rPr>
              <a:t> groups </a:t>
            </a:r>
            <a:r>
              <a:rPr lang="fr-CH" dirty="0" err="1" smtClean="0">
                <a:latin typeface="Rockwell" pitchFamily="18" charset="0"/>
                <a:cs typeface="Times New Roman" pitchFamily="18" charset="0"/>
              </a:rPr>
              <a:t>which</a:t>
            </a:r>
            <a:r>
              <a:rPr lang="fr-CH" dirty="0" smtClean="0">
                <a:latin typeface="Rockwell" pitchFamily="18" charset="0"/>
                <a:cs typeface="Times New Roman" pitchFamily="18" charset="0"/>
              </a:rPr>
              <a:t> are </a:t>
            </a:r>
            <a:r>
              <a:rPr lang="fr-CH" dirty="0" err="1" smtClean="0">
                <a:latin typeface="Rockwell" pitchFamily="18" charset="0"/>
                <a:cs typeface="Times New Roman" pitchFamily="18" charset="0"/>
              </a:rPr>
              <a:t>easy</a:t>
            </a:r>
            <a:r>
              <a:rPr lang="fr-CH" dirty="0" smtClean="0">
                <a:latin typeface="Rockwell" pitchFamily="18" charset="0"/>
                <a:cs typeface="Times New Roman" pitchFamily="18" charset="0"/>
              </a:rPr>
              <a:t> to </a:t>
            </a:r>
            <a:r>
              <a:rPr lang="fr-CH" dirty="0" err="1" smtClean="0">
                <a:latin typeface="Rockwell" pitchFamily="18" charset="0"/>
                <a:cs typeface="Times New Roman" pitchFamily="18" charset="0"/>
              </a:rPr>
              <a:t>attach</a:t>
            </a:r>
            <a:r>
              <a:rPr lang="fr-CH" dirty="0" smtClean="0">
                <a:latin typeface="Rockwell" pitchFamily="18" charset="0"/>
                <a:cs typeface="Times New Roman" pitchFamily="18" charset="0"/>
              </a:rPr>
              <a:t> to and </a:t>
            </a:r>
            <a:r>
              <a:rPr lang="fr-CH" dirty="0" err="1" smtClean="0">
                <a:latin typeface="Rockwell" pitchFamily="18" charset="0"/>
                <a:cs typeface="Times New Roman" pitchFamily="18" charset="0"/>
              </a:rPr>
              <a:t>deattach</a:t>
            </a:r>
            <a:r>
              <a:rPr lang="fr-CH" dirty="0" smtClean="0">
                <a:latin typeface="Rockwell" pitchFamily="18" charset="0"/>
                <a:cs typeface="Times New Roman" pitchFamily="18" charset="0"/>
              </a:rPr>
              <a:t> </a:t>
            </a:r>
            <a:r>
              <a:rPr lang="fr-CH" dirty="0" err="1" smtClean="0">
                <a:latin typeface="Rockwell" pitchFamily="18" charset="0"/>
                <a:cs typeface="Times New Roman" pitchFamily="18" charset="0"/>
              </a:rPr>
              <a:t>from</a:t>
            </a:r>
            <a:r>
              <a:rPr lang="fr-CH" dirty="0" smtClean="0">
                <a:latin typeface="Rockwell" pitchFamily="18" charset="0"/>
                <a:cs typeface="Times New Roman" pitchFamily="18" charset="0"/>
              </a:rPr>
              <a:t> </a:t>
            </a:r>
            <a:r>
              <a:rPr lang="fr-CH" dirty="0" err="1" smtClean="0">
                <a:latin typeface="Rockwell" pitchFamily="18" charset="0"/>
                <a:cs typeface="Times New Roman" pitchFamily="18" charset="0"/>
              </a:rPr>
              <a:t>substrates</a:t>
            </a:r>
            <a:r>
              <a:rPr lang="fr-CH" dirty="0" smtClean="0">
                <a:latin typeface="Rockwell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endParaRPr lang="fr-CH" dirty="0" smtClean="0">
              <a:latin typeface="Rockwell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fr-CH" dirty="0" smtClean="0">
                <a:latin typeface="Rockwell" pitchFamily="18" charset="0"/>
                <a:cs typeface="Times New Roman" pitchFamily="18" charset="0"/>
              </a:rPr>
              <a:t> </a:t>
            </a:r>
            <a:r>
              <a:rPr lang="fr-CH" dirty="0" err="1" smtClean="0">
                <a:latin typeface="Rockwell" pitchFamily="18" charset="0"/>
                <a:cs typeface="Times New Roman" pitchFamily="18" charset="0"/>
              </a:rPr>
              <a:t>Develop</a:t>
            </a:r>
            <a:r>
              <a:rPr lang="fr-CH" dirty="0" smtClean="0">
                <a:latin typeface="Rockwell" pitchFamily="18" charset="0"/>
                <a:cs typeface="Times New Roman" pitchFamily="18" charset="0"/>
              </a:rPr>
              <a:t> the </a:t>
            </a:r>
            <a:r>
              <a:rPr lang="fr-CH" dirty="0" err="1" smtClean="0">
                <a:latin typeface="Rockwell" pitchFamily="18" charset="0"/>
                <a:cs typeface="Times New Roman" pitchFamily="18" charset="0"/>
              </a:rPr>
              <a:t>methods</a:t>
            </a:r>
            <a:r>
              <a:rPr lang="fr-CH" dirty="0" smtClean="0">
                <a:latin typeface="Rockwell" pitchFamily="18" charset="0"/>
                <a:cs typeface="Times New Roman" pitchFamily="18" charset="0"/>
              </a:rPr>
              <a:t> </a:t>
            </a:r>
            <a:r>
              <a:rPr lang="fr-CH" dirty="0" err="1" smtClean="0">
                <a:latin typeface="Rockwell" pitchFamily="18" charset="0"/>
                <a:cs typeface="Times New Roman" pitchFamily="18" charset="0"/>
              </a:rPr>
              <a:t>with</a:t>
            </a:r>
            <a:r>
              <a:rPr lang="fr-CH" dirty="0" smtClean="0">
                <a:latin typeface="Rockwell" pitchFamily="18" charset="0"/>
                <a:cs typeface="Times New Roman" pitchFamily="18" charset="0"/>
              </a:rPr>
              <a:t> </a:t>
            </a:r>
            <a:r>
              <a:rPr lang="fr-CH" dirty="0" err="1" smtClean="0">
                <a:latin typeface="Rockwell" pitchFamily="18" charset="0"/>
                <a:cs typeface="Times New Roman" pitchFamily="18" charset="0"/>
              </a:rPr>
              <a:t>milder</a:t>
            </a:r>
            <a:r>
              <a:rPr lang="fr-CH" dirty="0" smtClean="0">
                <a:latin typeface="Rockwell" pitchFamily="18" charset="0"/>
                <a:cs typeface="Times New Roman" pitchFamily="18" charset="0"/>
              </a:rPr>
              <a:t> condition and </a:t>
            </a:r>
            <a:r>
              <a:rPr lang="fr-CH" dirty="0" err="1" smtClean="0">
                <a:latin typeface="Rockwell" pitchFamily="18" charset="0"/>
                <a:cs typeface="Times New Roman" pitchFamily="18" charset="0"/>
              </a:rPr>
              <a:t>broader</a:t>
            </a:r>
            <a:r>
              <a:rPr lang="fr-CH" dirty="0" smtClean="0">
                <a:latin typeface="Rockwell" pitchFamily="18" charset="0"/>
                <a:cs typeface="Times New Roman" pitchFamily="18" charset="0"/>
              </a:rPr>
              <a:t> scope.</a:t>
            </a:r>
          </a:p>
          <a:p>
            <a:pPr marL="342900" indent="-342900">
              <a:buAutoNum type="arabicPeriod"/>
            </a:pPr>
            <a:endParaRPr lang="fr-CH" dirty="0" smtClean="0">
              <a:latin typeface="Rockwell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fr-CH" dirty="0" smtClean="0">
                <a:latin typeface="Rockwell" pitchFamily="18" charset="0"/>
                <a:cs typeface="Times New Roman" pitchFamily="18" charset="0"/>
              </a:rPr>
              <a:t> Site-</a:t>
            </a:r>
            <a:r>
              <a:rPr lang="fr-CH" dirty="0" err="1" smtClean="0">
                <a:latin typeface="Rockwell" pitchFamily="18" charset="0"/>
                <a:cs typeface="Times New Roman" pitchFamily="18" charset="0"/>
              </a:rPr>
              <a:t>selective</a:t>
            </a:r>
            <a:r>
              <a:rPr lang="fr-CH" dirty="0" smtClean="0">
                <a:latin typeface="Rockwell" pitchFamily="18" charset="0"/>
                <a:cs typeface="Times New Roman" pitchFamily="18" charset="0"/>
              </a:rPr>
              <a:t> C-H activation. </a:t>
            </a:r>
          </a:p>
          <a:p>
            <a:pPr marL="342900" indent="-342900">
              <a:buAutoNum type="arabicPeriod"/>
            </a:pPr>
            <a:endParaRPr lang="fr-CH" dirty="0" smtClean="0">
              <a:latin typeface="Rockwell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fr-CH" dirty="0" err="1" smtClean="0">
                <a:latin typeface="Rockwell" pitchFamily="18" charset="0"/>
                <a:cs typeface="Times New Roman" pitchFamily="18" charset="0"/>
              </a:rPr>
              <a:t>Mechanism</a:t>
            </a:r>
            <a:r>
              <a:rPr lang="fr-CH" dirty="0" smtClean="0">
                <a:latin typeface="Rockwell" pitchFamily="18" charset="0"/>
                <a:cs typeface="Times New Roman" pitchFamily="18" charset="0"/>
              </a:rPr>
              <a:t> </a:t>
            </a:r>
            <a:r>
              <a:rPr lang="fr-CH" dirty="0" err="1" smtClean="0">
                <a:latin typeface="Rockwell" pitchFamily="18" charset="0"/>
                <a:cs typeface="Times New Roman" pitchFamily="18" charset="0"/>
              </a:rPr>
              <a:t>is</a:t>
            </a:r>
            <a:r>
              <a:rPr lang="fr-CH" dirty="0" smtClean="0">
                <a:latin typeface="Rockwell" pitchFamily="18" charset="0"/>
                <a:cs typeface="Times New Roman" pitchFamily="18" charset="0"/>
              </a:rPr>
              <a:t> far </a:t>
            </a:r>
            <a:r>
              <a:rPr lang="fr-CH" dirty="0" err="1" smtClean="0">
                <a:latin typeface="Rockwell" pitchFamily="18" charset="0"/>
                <a:cs typeface="Times New Roman" pitchFamily="18" charset="0"/>
              </a:rPr>
              <a:t>from</a:t>
            </a:r>
            <a:r>
              <a:rPr lang="fr-CH" dirty="0" smtClean="0">
                <a:latin typeface="Rockwell" pitchFamily="18" charset="0"/>
                <a:cs typeface="Times New Roman" pitchFamily="18" charset="0"/>
              </a:rPr>
              <a:t> </a:t>
            </a:r>
            <a:r>
              <a:rPr lang="fr-CH" dirty="0" err="1" smtClean="0">
                <a:latin typeface="Rockwell" pitchFamily="18" charset="0"/>
                <a:cs typeface="Times New Roman" pitchFamily="18" charset="0"/>
              </a:rPr>
              <a:t>clear</a:t>
            </a:r>
            <a:r>
              <a:rPr lang="fr-CH" dirty="0" smtClean="0">
                <a:latin typeface="Rockwell" pitchFamily="18" charset="0"/>
                <a:cs typeface="Times New Roman" pitchFamily="18" charset="0"/>
              </a:rPr>
              <a:t>.</a:t>
            </a:r>
            <a:endParaRPr lang="en-US" dirty="0">
              <a:latin typeface="Rockwell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354" y="87310"/>
            <a:ext cx="1380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b="1" dirty="0" smtClean="0">
                <a:latin typeface="Times New Roman" pitchFamily="18" charset="0"/>
                <a:cs typeface="Times New Roman" pitchFamily="18" charset="0"/>
              </a:rPr>
              <a:t>Challenges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069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043608" y="764704"/>
            <a:ext cx="1728192" cy="4001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504056"/>
          </a:xfrm>
        </p:spPr>
        <p:txBody>
          <a:bodyPr/>
          <a:lstStyle/>
          <a:p>
            <a:pPr algn="l"/>
            <a:r>
              <a:rPr lang="fr-CH" sz="2800" dirty="0" smtClean="0"/>
              <a:t>Concepts </a:t>
            </a:r>
            <a:r>
              <a:rPr lang="fr-CH" sz="2800" dirty="0" err="1" smtClean="0"/>
              <a:t>related</a:t>
            </a:r>
            <a:r>
              <a:rPr lang="fr-CH" sz="2800" dirty="0" smtClean="0"/>
              <a:t> </a:t>
            </a:r>
            <a:r>
              <a:rPr lang="fr-CH" sz="2800" dirty="0" err="1" smtClean="0"/>
              <a:t>with</a:t>
            </a:r>
            <a:r>
              <a:rPr lang="fr-CH" sz="2800" dirty="0" smtClean="0"/>
              <a:t> C-H activation</a:t>
            </a:r>
            <a:endParaRPr lang="fr-CH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044918" y="764704"/>
            <a:ext cx="1798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C-H activation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144761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general definition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C-H activation should refer to any chemical process that increases the reactivity of C-H bond.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7154" y="2023680"/>
            <a:ext cx="78057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organometallic definition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C-H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activation refers to the formation of a complex wherein the C-H bond interacts directly with the metal catalyst or reagent. The complexes often afford a C-M intermediate in the absence of free radical or ionic intermediates.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1766" y="3247816"/>
            <a:ext cx="75897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“C–H bond activation” is frequently used as an organometallic term 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describe 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certain </a:t>
            </a:r>
            <a:r>
              <a:rPr lang="fr-CH" dirty="0" err="1">
                <a:latin typeface="Times New Roman" pitchFamily="18" charset="0"/>
                <a:cs typeface="Times New Roman" pitchFamily="18" charset="0"/>
              </a:rPr>
              <a:t>metal-mediated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dirty="0" err="1" smtClean="0">
                <a:latin typeface="Times New Roman" pitchFamily="18" charset="0"/>
                <a:cs typeface="Times New Roman" pitchFamily="18" charset="0"/>
              </a:rPr>
              <a:t>processes</a:t>
            </a:r>
            <a:r>
              <a:rPr lang="fr-CH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4111912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C-H transformation: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C-H bonds are transformed into C-C, C-X bond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C-H oxidation: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oxidation valence of carbon is increased.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C-H functionalization: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New functional groups are connected to the carbon.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Oxidative functionalization: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Oxidant is needed for the functionalization.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C-H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arylation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/halogenation/oxygenation/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metallation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496513"/>
              </p:ext>
            </p:extLst>
          </p:nvPr>
        </p:nvGraphicFramePr>
        <p:xfrm>
          <a:off x="3203848" y="641843"/>
          <a:ext cx="2948732" cy="645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CS ChemDraw Drawing" r:id="rId3" imgW="3305347" imgH="723600" progId="ChemDraw.Document.6.0">
                  <p:embed/>
                </p:oleObj>
              </mc:Choice>
              <mc:Fallback>
                <p:oleObj name="CS ChemDraw Drawing" r:id="rId3" imgW="3305347" imgH="7236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3848" y="641843"/>
                        <a:ext cx="2948732" cy="645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094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" y="260648"/>
            <a:ext cx="4396159" cy="142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5576" y="1724615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few decades later in 1968, Halpern formulated the need for new approaches to the activation of C–H bonds with a particular focus on saturated hydrocarbons. C–H bond activation, equated with “dissociation of carbon–hydrogen bonds by metal complexes”, was identified as one of the most important challenges in catalysis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04331"/>
            <a:ext cx="5106714" cy="234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7584" y="5517232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Clearly, a new reactivity mode, other than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radical or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ionic substitution, had been discovered and the term “activation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saturated </a:t>
            </a:r>
            <a:r>
              <a:rPr lang="fr-CH" dirty="0" err="1" smtClean="0">
                <a:latin typeface="Times New Roman" pitchFamily="18" charset="0"/>
                <a:cs typeface="Times New Roman" pitchFamily="18" charset="0"/>
              </a:rPr>
              <a:t>hydrocarbons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fr-CH" dirty="0" err="1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dirty="0" err="1"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789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051720" y="3645024"/>
            <a:ext cx="5040560" cy="1512168"/>
          </a:xfrm>
          <a:prstGeom prst="roundRect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475656" y="1124744"/>
            <a:ext cx="6192688" cy="129614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251356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Challenge in sp</a:t>
            </a:r>
            <a:r>
              <a:rPr lang="fr-CH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CH" b="1" dirty="0" smtClean="0">
                <a:latin typeface="Times New Roman" pitchFamily="18" charset="0"/>
                <a:cs typeface="Times New Roman" pitchFamily="18" charset="0"/>
              </a:rPr>
              <a:t> C-H activation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355976" y="2564904"/>
            <a:ext cx="28803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899949"/>
              </p:ext>
            </p:extLst>
          </p:nvPr>
        </p:nvGraphicFramePr>
        <p:xfrm>
          <a:off x="1619672" y="1252909"/>
          <a:ext cx="5929313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CS ChemDraw Drawing" r:id="rId3" imgW="5929418" imgH="1040310" progId="ChemDraw.Document.6.0">
                  <p:embed/>
                </p:oleObj>
              </mc:Choice>
              <mc:Fallback>
                <p:oleObj name="CS ChemDraw Drawing" r:id="rId3" imgW="5929418" imgH="10403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672" y="1252909"/>
                        <a:ext cx="5929313" cy="1039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982193"/>
              </p:ext>
            </p:extLst>
          </p:nvPr>
        </p:nvGraphicFramePr>
        <p:xfrm>
          <a:off x="2483768" y="3659684"/>
          <a:ext cx="4160837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CS ChemDraw Drawing" r:id="rId5" imgW="4160047" imgH="633690" progId="ChemDraw.Document.6.0">
                  <p:embed/>
                </p:oleObj>
              </mc:Choice>
              <mc:Fallback>
                <p:oleObj name="CS ChemDraw Drawing" r:id="rId5" imgW="4160047" imgH="6336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83768" y="3659684"/>
                        <a:ext cx="4160837" cy="633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339752" y="4365104"/>
                <a:ext cx="4477764" cy="692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sz="1300" b="1" dirty="0" smtClean="0">
                    <a:solidFill>
                      <a:srgbClr val="002060"/>
                    </a:solidFill>
                    <a:latin typeface="Arial Rounded MT Bold" pitchFamily="34" charset="0"/>
                  </a:rPr>
                  <a:t>High bond dissociation energy</a:t>
                </a:r>
              </a:p>
              <a:p>
                <a:pPr marL="342900" indent="-342900">
                  <a:buAutoNum type="arabicPeriod"/>
                </a:pPr>
                <a:r>
                  <a:rPr lang="en-US" sz="1300" b="1" dirty="0" smtClean="0">
                    <a:solidFill>
                      <a:srgbClr val="002060"/>
                    </a:solidFill>
                    <a:latin typeface="Arial Rounded MT Bold" pitchFamily="34" charset="0"/>
                  </a:rPr>
                  <a:t>Lack of</a:t>
                </a:r>
                <a:r>
                  <a:rPr lang="fr-CH" sz="1300" b="1" dirty="0" smtClean="0">
                    <a:solidFill>
                      <a:srgbClr val="002060"/>
                    </a:solidFill>
                    <a:latin typeface="Arial Rounded MT Bold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1300" b="1" i="1" smtClean="0">
                        <a:solidFill>
                          <a:srgbClr val="002060"/>
                        </a:solidFill>
                        <a:latin typeface="Cambria Math"/>
                      </a:rPr>
                      <m:t>𝝅</m:t>
                    </m:r>
                  </m:oMath>
                </a14:m>
                <a:r>
                  <a:rPr lang="fr-CH" sz="1300" b="1" dirty="0" smtClean="0">
                    <a:solidFill>
                      <a:srgbClr val="002060"/>
                    </a:solidFill>
                    <a:latin typeface="Arial Rounded MT Bold" pitchFamily="34" charset="0"/>
                    <a:cs typeface="Times New Roman" pitchFamily="18" charset="0"/>
                  </a:rPr>
                  <a:t>-group </a:t>
                </a:r>
                <a:r>
                  <a:rPr lang="en-US" sz="1300" b="1" dirty="0" smtClean="0">
                    <a:solidFill>
                      <a:srgbClr val="002060"/>
                    </a:solidFill>
                    <a:latin typeface="Arial Rounded MT Bold" pitchFamily="34" charset="0"/>
                    <a:cs typeface="Times New Roman" pitchFamily="18" charset="0"/>
                  </a:rPr>
                  <a:t>to interact with transition metals</a:t>
                </a:r>
                <a:endParaRPr lang="fr-CH" sz="1300" b="1" dirty="0" smtClean="0">
                  <a:solidFill>
                    <a:srgbClr val="002060"/>
                  </a:solidFill>
                  <a:latin typeface="Arial Rounded MT Bold" pitchFamily="34" charset="0"/>
                  <a:cs typeface="Times New Roman" pitchFamily="18" charset="0"/>
                </a:endParaRPr>
              </a:p>
              <a:p>
                <a:pPr marL="342900" indent="-342900">
                  <a:buAutoNum type="arabicPeriod"/>
                </a:pPr>
                <a:r>
                  <a:rPr lang="en-US" sz="1300" b="1" dirty="0" smtClean="0">
                    <a:solidFill>
                      <a:srgbClr val="002060"/>
                    </a:solidFill>
                    <a:latin typeface="Arial Rounded MT Bold" pitchFamily="34" charset="0"/>
                  </a:rPr>
                  <a:t>Difficulty in controlling selectivity</a:t>
                </a:r>
                <a:endParaRPr lang="fr-CH" sz="1300" b="1" dirty="0" smtClean="0">
                  <a:solidFill>
                    <a:srgbClr val="002060"/>
                  </a:solidFill>
                  <a:latin typeface="Arial Rounded MT Bold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4365104"/>
                <a:ext cx="4477764" cy="692497"/>
              </a:xfrm>
              <a:prstGeom prst="rect">
                <a:avLst/>
              </a:prstGeom>
              <a:blipFill rotWithShape="1">
                <a:blip r:embed="rId7"/>
                <a:stretch>
                  <a:fillRect l="-272" b="-7018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148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51356"/>
            <a:ext cx="337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Strategies for sp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C-H activation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052736"/>
            <a:ext cx="568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Oxidation of sp</a:t>
            </a:r>
            <a:r>
              <a:rPr lang="en-US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C-H  bond 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ajacent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nitrogen and oxygen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161337"/>
              </p:ext>
            </p:extLst>
          </p:nvPr>
        </p:nvGraphicFramePr>
        <p:xfrm>
          <a:off x="1691680" y="3789040"/>
          <a:ext cx="4595813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CS ChemDraw Drawing" r:id="rId3" imgW="4596042" imgH="1214460" progId="ChemDraw.Document.6.0">
                  <p:embed/>
                </p:oleObj>
              </mc:Choice>
              <mc:Fallback>
                <p:oleObj name="CS ChemDraw Drawing" r:id="rId3" imgW="4596042" imgH="12144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1680" y="3789040"/>
                        <a:ext cx="4595813" cy="1214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3625200" y="5430307"/>
            <a:ext cx="35866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Chao-Jun Li , </a:t>
            </a:r>
            <a:r>
              <a:rPr lang="de-DE" sz="1200" i="1" dirty="0" smtClean="0">
                <a:latin typeface="Times New Roman" pitchFamily="18" charset="0"/>
                <a:cs typeface="Times New Roman" pitchFamily="18" charset="0"/>
              </a:rPr>
              <a:t>J. Am. Chem. Soc. 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2005</a:t>
            </a:r>
            <a:r>
              <a:rPr lang="de-DE" sz="1200" dirty="0">
                <a:latin typeface="Times New Roman" pitchFamily="18" charset="0"/>
                <a:cs typeface="Times New Roman" pitchFamily="18" charset="0"/>
              </a:rPr>
              <a:t>, 127, 6968-6969</a:t>
            </a:r>
            <a:endParaRPr lang="fr-CH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363052"/>
              </p:ext>
            </p:extLst>
          </p:nvPr>
        </p:nvGraphicFramePr>
        <p:xfrm>
          <a:off x="1774899" y="1772816"/>
          <a:ext cx="4010025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CS ChemDraw Drawing" r:id="rId5" imgW="4009313" imgH="839430" progId="ChemDraw.Document.6.0">
                  <p:embed/>
                </p:oleObj>
              </mc:Choice>
              <mc:Fallback>
                <p:oleObj name="CS ChemDraw Drawing" r:id="rId5" imgW="4009313" imgH="8394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74899" y="1772816"/>
                        <a:ext cx="4010025" cy="839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3431083" y="2863969"/>
            <a:ext cx="43176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Shun-Ichi Murahuashi, </a:t>
            </a:r>
            <a:r>
              <a:rPr lang="de-DE" sz="1200" i="1" dirty="0" smtClean="0">
                <a:latin typeface="Times New Roman" pitchFamily="18" charset="0"/>
                <a:cs typeface="Times New Roman" pitchFamily="18" charset="0"/>
              </a:rPr>
              <a:t>J. Am. Chem. Soc. 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2003, 125, 15312-15313</a:t>
            </a:r>
            <a:endParaRPr lang="fr-CH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012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691680" y="1124744"/>
            <a:ext cx="5040560" cy="14401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9552" y="251356"/>
            <a:ext cx="337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Strategies for sp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C-H activation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764704"/>
            <a:ext cx="6673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sp</a:t>
            </a:r>
            <a:r>
              <a:rPr lang="en-US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C-H  activation triggered by oxidative addition intramolecularly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9601"/>
              </p:ext>
            </p:extLst>
          </p:nvPr>
        </p:nvGraphicFramePr>
        <p:xfrm>
          <a:off x="1797776" y="1140107"/>
          <a:ext cx="4790448" cy="1427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name="CS ChemDraw Drawing" r:id="rId3" imgW="5118479" imgH="1525230" progId="ChemDraw.Document.6.0">
                  <p:embed/>
                </p:oleObj>
              </mc:Choice>
              <mc:Fallback>
                <p:oleObj name="CS ChemDraw Drawing" r:id="rId3" imgW="5118479" imgH="15252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7776" y="1140107"/>
                        <a:ext cx="4790448" cy="14279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348687"/>
              </p:ext>
            </p:extLst>
          </p:nvPr>
        </p:nvGraphicFramePr>
        <p:xfrm>
          <a:off x="1258888" y="2628900"/>
          <a:ext cx="6348412" cy="363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CS ChemDraw Drawing" r:id="rId5" imgW="6348664" imgH="3634200" progId="ChemDraw.Document.6.0">
                  <p:embed/>
                </p:oleObj>
              </mc:Choice>
              <mc:Fallback>
                <p:oleObj name="CS ChemDraw Drawing" r:id="rId5" imgW="6348664" imgH="36342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8888" y="2628900"/>
                        <a:ext cx="6348412" cy="3633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3625200" y="6309320"/>
            <a:ext cx="41681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Gerald Dyker, </a:t>
            </a:r>
            <a:r>
              <a:rPr lang="de-DE" sz="1200" i="1" dirty="0" smtClean="0">
                <a:latin typeface="Times New Roman" pitchFamily="18" charset="0"/>
                <a:cs typeface="Times New Roman" pitchFamily="18" charset="0"/>
              </a:rPr>
              <a:t>Angew. Chem. Int. Ed. Engl. 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1992, 31, 1023-1025</a:t>
            </a:r>
            <a:endParaRPr lang="fr-CH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324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26392" y="1340768"/>
            <a:ext cx="4001792" cy="7200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9552" y="251356"/>
            <a:ext cx="337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Strategies for sp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C-H activation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1113" y="836712"/>
            <a:ext cx="6295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sp</a:t>
            </a:r>
            <a:r>
              <a:rPr lang="en-US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C-H  activation by directing groups promoted C-H cleavage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60168"/>
              </p:ext>
            </p:extLst>
          </p:nvPr>
        </p:nvGraphicFramePr>
        <p:xfrm>
          <a:off x="2268389" y="1412776"/>
          <a:ext cx="388778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4" name="CS ChemDraw Drawing" r:id="rId3" imgW="3887213" imgH="588060" progId="ChemDraw.Document.6.0">
                  <p:embed/>
                </p:oleObj>
              </mc:Choice>
              <mc:Fallback>
                <p:oleObj name="CS ChemDraw Drawing" r:id="rId3" imgW="3887213" imgH="5880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8389" y="1412776"/>
                        <a:ext cx="3887787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905145"/>
              </p:ext>
            </p:extLst>
          </p:nvPr>
        </p:nvGraphicFramePr>
        <p:xfrm>
          <a:off x="900113" y="2492897"/>
          <a:ext cx="7469187" cy="3217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" name="CS ChemDraw Drawing" r:id="rId5" imgW="7468906" imgH="3216780" progId="ChemDraw.Document.6.0">
                  <p:embed/>
                </p:oleObj>
              </mc:Choice>
              <mc:Fallback>
                <p:oleObj name="CS ChemDraw Drawing" r:id="rId5" imgW="7468906" imgH="32167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0113" y="2492897"/>
                        <a:ext cx="7469187" cy="32173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4283968" y="6093296"/>
            <a:ext cx="38365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Dalibor Sames, </a:t>
            </a:r>
            <a:r>
              <a:rPr lang="de-DE" sz="1200" i="1" dirty="0" smtClean="0">
                <a:latin typeface="Times New Roman" pitchFamily="18" charset="0"/>
                <a:cs typeface="Times New Roman" pitchFamily="18" charset="0"/>
              </a:rPr>
              <a:t>J. Am. Chem. Soc. 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2002, 124, 11856-11857</a:t>
            </a:r>
            <a:endParaRPr lang="fr-CH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324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354" y="87310"/>
            <a:ext cx="6986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Recent progress for sp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C-H activation catalyzed by palladium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487730"/>
            <a:ext cx="3106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Triggered by oxidative addition</a:t>
            </a:r>
            <a:endParaRPr lang="en-US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403654"/>
              </p:ext>
            </p:extLst>
          </p:nvPr>
        </p:nvGraphicFramePr>
        <p:xfrm>
          <a:off x="1027080" y="1268823"/>
          <a:ext cx="3762375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" name="CS ChemDraw Drawing" r:id="rId3" imgW="3762412" imgH="994950" progId="ChemDraw.Document.6.0">
                  <p:embed/>
                </p:oleObj>
              </mc:Choice>
              <mc:Fallback>
                <p:oleObj name="CS ChemDraw Drawing" r:id="rId3" imgW="3762412" imgH="9949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7080" y="1268823"/>
                        <a:ext cx="3762375" cy="995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161452" y="947401"/>
            <a:ext cx="1210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Pd</a:t>
            </a:r>
            <a:r>
              <a:rPr lang="en-US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(II)-</a:t>
            </a:r>
            <a:r>
              <a:rPr lang="en-US" sz="1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Pd</a:t>
            </a:r>
            <a:r>
              <a:rPr lang="en-US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(IV)</a:t>
            </a:r>
            <a:endParaRPr lang="en-US" sz="1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05649" y="1412776"/>
            <a:ext cx="31003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latin typeface="Times New Roman" pitchFamily="18" charset="0"/>
                <a:cs typeface="Times New Roman" pitchFamily="18" charset="0"/>
              </a:rPr>
              <a:t>Gerald Dyker, </a:t>
            </a:r>
          </a:p>
          <a:p>
            <a:r>
              <a:rPr lang="de-DE" sz="1200" i="1" dirty="0" smtClean="0">
                <a:latin typeface="Times New Roman" pitchFamily="18" charset="0"/>
                <a:cs typeface="Times New Roman" pitchFamily="18" charset="0"/>
              </a:rPr>
              <a:t>J. Org. Chem. 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1993, 58, 6426-6428</a:t>
            </a:r>
          </a:p>
          <a:p>
            <a:r>
              <a:rPr lang="de-DE" sz="1200" i="1" dirty="0" smtClean="0">
                <a:latin typeface="Times New Roman" pitchFamily="18" charset="0"/>
                <a:cs typeface="Times New Roman" pitchFamily="18" charset="0"/>
              </a:rPr>
              <a:t>Angew. Chem. Int. Ed. Engl. 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1994, 33, 103-105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31883" y="910700"/>
            <a:ext cx="1640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Cascade reaction</a:t>
            </a:r>
            <a:endParaRPr lang="en-US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751492"/>
              </p:ext>
            </p:extLst>
          </p:nvPr>
        </p:nvGraphicFramePr>
        <p:xfrm>
          <a:off x="1021958" y="2636912"/>
          <a:ext cx="5489575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5" name="CS ChemDraw Drawing" r:id="rId5" imgW="5489101" imgH="1249290" progId="ChemDraw.Document.6.0">
                  <p:embed/>
                </p:oleObj>
              </mc:Choice>
              <mc:Fallback>
                <p:oleObj name="CS ChemDraw Drawing" r:id="rId5" imgW="5489101" imgH="124929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958" y="2636912"/>
                        <a:ext cx="5489575" cy="124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1403648" y="3789040"/>
            <a:ext cx="55847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>
                <a:latin typeface="Times New Roman" pitchFamily="18" charset="0"/>
                <a:cs typeface="Times New Roman" pitchFamily="18" charset="0"/>
              </a:rPr>
              <a:t>Olivier Baudoin,</a:t>
            </a:r>
          </a:p>
          <a:p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200" i="1" dirty="0" smtClean="0">
                <a:latin typeface="Times New Roman" pitchFamily="18" charset="0"/>
                <a:cs typeface="Times New Roman" pitchFamily="18" charset="0"/>
              </a:rPr>
              <a:t>J. Am. Chem. Soc. 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2008, 130, 15157-15166; </a:t>
            </a:r>
            <a:r>
              <a:rPr lang="de-DE" sz="1200" i="1" dirty="0" smtClean="0">
                <a:latin typeface="Times New Roman" pitchFamily="18" charset="0"/>
                <a:cs typeface="Times New Roman" pitchFamily="18" charset="0"/>
              </a:rPr>
              <a:t>Angew. Chem. Int. Ed. 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2009, 48, 179-182</a:t>
            </a:r>
            <a:endParaRPr lang="fr-CH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200" i="1" dirty="0" smtClean="0">
                <a:latin typeface="Times New Roman" pitchFamily="18" charset="0"/>
                <a:cs typeface="Times New Roman" pitchFamily="18" charset="0"/>
              </a:rPr>
              <a:t>Angew. Chem. Int. Ed. 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2003, 42, 5736-5740</a:t>
            </a:r>
            <a:r>
              <a:rPr lang="fr-CH" sz="12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de-DE" sz="1200" i="1" dirty="0" smtClean="0">
                <a:latin typeface="Times New Roman" pitchFamily="18" charset="0"/>
                <a:cs typeface="Times New Roman" pitchFamily="18" charset="0"/>
              </a:rPr>
              <a:t>Chem. Eur. J. 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2007, 13, 792-799</a:t>
            </a:r>
            <a:endParaRPr lang="fr-CH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de-DE" sz="1200" i="1" dirty="0" smtClean="0">
                <a:latin typeface="Times New Roman" pitchFamily="18" charset="0"/>
                <a:cs typeface="Times New Roman" pitchFamily="18" charset="0"/>
              </a:rPr>
              <a:t>Adv. Synth. Catal. 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2007, 349, 2054-2060</a:t>
            </a:r>
            <a:endParaRPr lang="fr-CH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de-DE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05649" y="5013176"/>
            <a:ext cx="28589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 smtClean="0">
                <a:latin typeface="Times New Roman" pitchFamily="18" charset="0"/>
                <a:cs typeface="Times New Roman" pitchFamily="18" charset="0"/>
              </a:rPr>
              <a:t>Keith Fagnou,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de-DE" sz="1200" i="1" dirty="0" smtClean="0">
                <a:latin typeface="Times New Roman" pitchFamily="18" charset="0"/>
                <a:cs typeface="Times New Roman" pitchFamily="18" charset="0"/>
              </a:rPr>
              <a:t>J. Am. Chem. Soc. 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2007, 129, 14570-14571</a:t>
            </a:r>
          </a:p>
          <a:p>
            <a:r>
              <a:rPr lang="de-DE" sz="1200" b="1" dirty="0" smtClean="0">
                <a:latin typeface="Times New Roman" pitchFamily="18" charset="0"/>
                <a:cs typeface="Times New Roman" pitchFamily="18" charset="0"/>
              </a:rPr>
              <a:t>Nobutaka Fujii and Hiroaki Ohno, </a:t>
            </a:r>
          </a:p>
          <a:p>
            <a:r>
              <a:rPr lang="de-DE" sz="1200" i="1" dirty="0" smtClean="0">
                <a:latin typeface="Times New Roman" pitchFamily="18" charset="0"/>
                <a:cs typeface="Times New Roman" pitchFamily="18" charset="0"/>
              </a:rPr>
              <a:t>Org. Lett. 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2008, 10, 1759-1762</a:t>
            </a:r>
            <a:endParaRPr lang="fr-CH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14678"/>
              </p:ext>
            </p:extLst>
          </p:nvPr>
        </p:nvGraphicFramePr>
        <p:xfrm>
          <a:off x="1115566" y="4927024"/>
          <a:ext cx="360045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6" name="CS ChemDraw Drawing" r:id="rId7" imgW="3600602" imgH="1002510" progId="ChemDraw.Document.6.0">
                  <p:embed/>
                </p:oleObj>
              </mc:Choice>
              <mc:Fallback>
                <p:oleObj name="CS ChemDraw Drawing" r:id="rId7" imgW="3600602" imgH="10025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15566" y="4927024"/>
                        <a:ext cx="360045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5009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354" y="87310"/>
            <a:ext cx="6986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Recent progress for sp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C-H activation catalyzed by palladium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091" y="487730"/>
            <a:ext cx="3106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Triggered by oxidative addition</a:t>
            </a:r>
            <a:endParaRPr lang="en-US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143176"/>
              </p:ext>
            </p:extLst>
          </p:nvPr>
        </p:nvGraphicFramePr>
        <p:xfrm>
          <a:off x="490773" y="2996952"/>
          <a:ext cx="55086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8" name="CS ChemDraw Drawing" r:id="rId4" imgW="5508821" imgH="990090" progId="ChemDraw.Document.6.0">
                  <p:embed/>
                </p:oleObj>
              </mc:Choice>
              <mc:Fallback>
                <p:oleObj name="CS ChemDraw Drawing" r:id="rId4" imgW="5508821" imgH="9900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0773" y="2996952"/>
                        <a:ext cx="5508625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418417"/>
              </p:ext>
            </p:extLst>
          </p:nvPr>
        </p:nvGraphicFramePr>
        <p:xfrm>
          <a:off x="683568" y="5279422"/>
          <a:ext cx="483235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9" name="CS ChemDraw Drawing" r:id="rId6" imgW="4832138" imgH="871560" progId="ChemDraw.Document.6.0">
                  <p:embed/>
                </p:oleObj>
              </mc:Choice>
              <mc:Fallback>
                <p:oleObj name="CS ChemDraw Drawing" r:id="rId6" imgW="4832138" imgH="8715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3568" y="5279422"/>
                        <a:ext cx="4832350" cy="871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5796136" y="5392026"/>
            <a:ext cx="25353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Helena C. Malinakova,</a:t>
            </a:r>
          </a:p>
          <a:p>
            <a:pPr lvl="0"/>
            <a:r>
              <a:rPr lang="de-DE" sz="1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Org. Lett. </a:t>
            </a:r>
            <a:r>
              <a:rPr lang="de-DE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2002, 4, 3679-3681</a:t>
            </a:r>
          </a:p>
          <a:p>
            <a:r>
              <a:rPr lang="de-DE" sz="1200" i="1" dirty="0" smtClean="0">
                <a:latin typeface="Times New Roman" pitchFamily="18" charset="0"/>
                <a:cs typeface="Times New Roman" pitchFamily="18" charset="0"/>
              </a:rPr>
              <a:t>Organometallics 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2003, 22, 2961-2971</a:t>
            </a:r>
            <a:endParaRPr lang="fr-CH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99398" y="3487415"/>
            <a:ext cx="2705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Stephen L. Buchwald,</a:t>
            </a:r>
            <a:r>
              <a:rPr lang="de-DE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de-DE" sz="1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e-DE" sz="1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Am. Chem. Soc. </a:t>
            </a:r>
            <a:r>
              <a:rPr lang="de-DE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2005, 127, 4685-4696</a:t>
            </a:r>
            <a:endParaRPr lang="de-DE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49404" y="487420"/>
            <a:ext cx="2309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More work in this field</a:t>
            </a:r>
            <a:endParaRPr lang="en-US" i="1" dirty="0">
              <a:solidFill>
                <a:srgbClr val="FF0000"/>
              </a:solidFill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432110"/>
              </p:ext>
            </p:extLst>
          </p:nvPr>
        </p:nvGraphicFramePr>
        <p:xfrm>
          <a:off x="683568" y="4221088"/>
          <a:ext cx="477678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0" name="CS ChemDraw Drawing" r:id="rId8" imgW="4777571" imgH="764640" progId="ChemDraw.Document.6.0">
                  <p:embed/>
                </p:oleObj>
              </mc:Choice>
              <mc:Fallback>
                <p:oleObj name="CS ChemDraw Drawing" r:id="rId8" imgW="4777571" imgH="7646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3568" y="4221088"/>
                        <a:ext cx="4776787" cy="765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5582014" y="4437112"/>
            <a:ext cx="2303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Marta Catellani,</a:t>
            </a:r>
          </a:p>
          <a:p>
            <a:pPr lvl="0"/>
            <a:r>
              <a:rPr lang="de-DE" sz="1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Chem. Commun. </a:t>
            </a:r>
            <a:r>
              <a:rPr lang="de-DE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2000, 2003-2004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042954"/>
              </p:ext>
            </p:extLst>
          </p:nvPr>
        </p:nvGraphicFramePr>
        <p:xfrm>
          <a:off x="700459" y="824997"/>
          <a:ext cx="4214812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1" name="CS ChemDraw Drawing" r:id="rId10" imgW="4214884" imgH="927720" progId="ChemDraw.Document.6.0">
                  <p:embed/>
                </p:oleObj>
              </mc:Choice>
              <mc:Fallback>
                <p:oleObj name="CS ChemDraw Drawing" r:id="rId10" imgW="4214884" imgH="9277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00459" y="824997"/>
                        <a:ext cx="4214812" cy="92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5206362" y="1041021"/>
            <a:ext cx="28855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Qiao-Sheng Hu,</a:t>
            </a:r>
          </a:p>
          <a:p>
            <a:pPr lvl="0"/>
            <a:r>
              <a:rPr lang="de-DE" sz="1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Angew</a:t>
            </a:r>
            <a:r>
              <a:rPr lang="de-DE" sz="1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Chem. Int. Ed. </a:t>
            </a:r>
            <a:r>
              <a:rPr lang="de-DE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2006, 45, 2289-2292</a:t>
            </a:r>
          </a:p>
          <a:p>
            <a:r>
              <a:rPr lang="de-DE" sz="1200" i="1" dirty="0" smtClean="0">
                <a:latin typeface="Times New Roman" pitchFamily="18" charset="0"/>
                <a:cs typeface="Times New Roman" pitchFamily="18" charset="0"/>
              </a:rPr>
              <a:t>Tetrahedron </a:t>
            </a: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2008, 64, 2537-2552</a:t>
            </a:r>
            <a:endParaRPr lang="fr-CH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778360"/>
              </p:ext>
            </p:extLst>
          </p:nvPr>
        </p:nvGraphicFramePr>
        <p:xfrm>
          <a:off x="658076" y="1772816"/>
          <a:ext cx="3660775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2" name="CS ChemDraw Drawing" r:id="rId12" imgW="3660301" imgH="1118070" progId="ChemDraw.Document.6.0">
                  <p:embed/>
                </p:oleObj>
              </mc:Choice>
              <mc:Fallback>
                <p:oleObj name="CS ChemDraw Drawing" r:id="rId12" imgW="3660301" imgH="11180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58076" y="1772816"/>
                        <a:ext cx="3660775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5220491" y="1916832"/>
            <a:ext cx="29711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Paul Knochel,</a:t>
            </a:r>
          </a:p>
          <a:p>
            <a:pPr lvl="0"/>
            <a:r>
              <a:rPr lang="de-DE" sz="1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Angew</a:t>
            </a:r>
            <a:r>
              <a:rPr lang="de-DE" sz="12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Chem. Int. Ed. </a:t>
            </a:r>
            <a:r>
              <a:rPr lang="de-DE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2006, 45, 3462-3465</a:t>
            </a:r>
          </a:p>
          <a:p>
            <a:r>
              <a:rPr lang="de-DE" sz="12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Chem. Asian J. </a:t>
            </a:r>
            <a:r>
              <a:rPr lang="de-DE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2007, 2, 416-433</a:t>
            </a:r>
            <a:endParaRPr lang="de-DE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de-DE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7418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6172</TotalTime>
  <Words>1070</Words>
  <Application>Microsoft Office PowerPoint</Application>
  <PresentationFormat>On-screen Show (4:3)</PresentationFormat>
  <Paragraphs>127</Paragraphs>
  <Slides>15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Executive</vt:lpstr>
      <vt:lpstr>CS ChemDraw Drawing</vt:lpstr>
      <vt:lpstr>Recent Progress in sp3 C-H Activation Catalyzed by Palladium</vt:lpstr>
      <vt:lpstr>Concepts related with C-H activation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EPFL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in sp3 C-H activation</dc:title>
  <dc:creator>Group Zhu</dc:creator>
  <cp:lastModifiedBy>Group Zhu</cp:lastModifiedBy>
  <cp:revision>85</cp:revision>
  <cp:lastPrinted>2011-03-30T16:48:09Z</cp:lastPrinted>
  <dcterms:created xsi:type="dcterms:W3CDTF">2011-03-27T13:41:25Z</dcterms:created>
  <dcterms:modified xsi:type="dcterms:W3CDTF">2011-04-01T08:14:42Z</dcterms:modified>
</cp:coreProperties>
</file>