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2" r:id="rId3"/>
    <p:sldId id="425" r:id="rId4"/>
    <p:sldId id="403" r:id="rId5"/>
    <p:sldId id="424" r:id="rId6"/>
    <p:sldId id="404" r:id="rId7"/>
    <p:sldId id="405" r:id="rId8"/>
    <p:sldId id="419" r:id="rId9"/>
    <p:sldId id="420" r:id="rId10"/>
    <p:sldId id="427" r:id="rId11"/>
    <p:sldId id="407" r:id="rId12"/>
    <p:sldId id="426" r:id="rId13"/>
    <p:sldId id="416" r:id="rId14"/>
    <p:sldId id="418" r:id="rId15"/>
    <p:sldId id="406" r:id="rId16"/>
    <p:sldId id="411" r:id="rId17"/>
    <p:sldId id="410" r:id="rId18"/>
    <p:sldId id="413" r:id="rId19"/>
    <p:sldId id="435" r:id="rId20"/>
    <p:sldId id="412" r:id="rId21"/>
    <p:sldId id="428" r:id="rId22"/>
    <p:sldId id="415" r:id="rId23"/>
    <p:sldId id="430" r:id="rId24"/>
    <p:sldId id="436" r:id="rId25"/>
    <p:sldId id="434" r:id="rId26"/>
  </p:sldIdLst>
  <p:sldSz cx="9144000" cy="6858000" type="screen4x3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4186" autoAdjust="0"/>
  </p:normalViewPr>
  <p:slideViewPr>
    <p:cSldViewPr>
      <p:cViewPr varScale="1">
        <p:scale>
          <a:sx n="97" d="100"/>
          <a:sy n="97" d="100"/>
        </p:scale>
        <p:origin x="19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A8B0-63E1-4E2A-A754-CE59AFDF687A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B7EC-05FB-4550-8B4A-C7E4AF8D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B8AB-5AB5-417E-85A1-08338F05257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1BB4-9FEC-4862-8FDF-BE35E2671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Ullmann,</a:t>
            </a:r>
            <a:r>
              <a:rPr lang="en-US" baseline="0" dirty="0" smtClean="0"/>
              <a:t> Chan-Lam, Buchwald-</a:t>
            </a:r>
            <a:r>
              <a:rPr lang="en-US" baseline="0" dirty="0" err="1" smtClean="0"/>
              <a:t>Hartwig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0" dirty="0" smtClean="0"/>
              <a:t> vs C </a:t>
            </a:r>
          </a:p>
          <a:p>
            <a:r>
              <a:rPr lang="en-US" baseline="0" dirty="0" smtClean="0"/>
              <a:t>pH Barton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Tetrahedron Lett.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3365.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4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Nicolaou</a:t>
            </a:r>
            <a:r>
              <a:rPr lang="en-US" dirty="0" smtClean="0">
                <a:effectLst/>
              </a:rPr>
              <a:t>, K. C.; </a:t>
            </a:r>
            <a:r>
              <a:rPr lang="en-US" dirty="0" err="1" smtClean="0">
                <a:effectLst/>
              </a:rPr>
              <a:t>Sarlah</a:t>
            </a:r>
            <a:r>
              <a:rPr lang="en-US" dirty="0" smtClean="0">
                <a:effectLst/>
              </a:rPr>
              <a:t>, D.; Wu, T. R.; Zhan, W. </a:t>
            </a:r>
            <a:r>
              <a:rPr lang="en-US" i="1" dirty="0" err="1" smtClean="0">
                <a:effectLst/>
              </a:rPr>
              <a:t>Angew</a:t>
            </a:r>
            <a:r>
              <a:rPr lang="en-US" i="1" dirty="0" smtClean="0">
                <a:effectLst/>
              </a:rPr>
              <a:t>. </a:t>
            </a:r>
            <a:r>
              <a:rPr lang="en-US" i="1" dirty="0" err="1" smtClean="0">
                <a:effectLst/>
              </a:rPr>
              <a:t>Chemie</a:t>
            </a:r>
            <a:r>
              <a:rPr lang="en-US" i="1" dirty="0" smtClean="0">
                <a:effectLst/>
              </a:rPr>
              <a:t> Int. Ed.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2009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48</a:t>
            </a:r>
            <a:r>
              <a:rPr lang="en-US" dirty="0" smtClean="0">
                <a:effectLst/>
              </a:rPr>
              <a:t> (37), 6870–6874.</a:t>
            </a:r>
          </a:p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Mukaiyama</a:t>
            </a:r>
            <a:r>
              <a:rPr lang="en-US" dirty="0" smtClean="0">
                <a:effectLst/>
              </a:rPr>
              <a:t>, T.; Sakurai, N.; Ikegai, K. </a:t>
            </a:r>
            <a:r>
              <a:rPr lang="en-US" i="1" dirty="0" smtClean="0">
                <a:effectLst/>
              </a:rPr>
              <a:t>Chem. Lett.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2006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35</a:t>
            </a:r>
            <a:r>
              <a:rPr lang="en-US" dirty="0" smtClean="0">
                <a:effectLst/>
              </a:rPr>
              <a:t> (10), 1140–1141.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(1) 	</a:t>
            </a:r>
            <a:r>
              <a:rPr lang="en-US" dirty="0" err="1" smtClean="0">
                <a:effectLst/>
              </a:rPr>
              <a:t>Krawczuk</a:t>
            </a:r>
            <a:r>
              <a:rPr lang="en-US" dirty="0" smtClean="0">
                <a:effectLst/>
              </a:rPr>
              <a:t>, P. J.; </a:t>
            </a:r>
            <a:r>
              <a:rPr lang="en-US" dirty="0" err="1" smtClean="0">
                <a:effectLst/>
              </a:rPr>
              <a:t>Schöne</a:t>
            </a:r>
            <a:r>
              <a:rPr lang="en-US" dirty="0" smtClean="0">
                <a:effectLst/>
              </a:rPr>
              <a:t>, N.; </a:t>
            </a:r>
            <a:r>
              <a:rPr lang="en-US" dirty="0" err="1" smtClean="0">
                <a:effectLst/>
              </a:rPr>
              <a:t>Baran</a:t>
            </a:r>
            <a:r>
              <a:rPr lang="en-US" dirty="0" smtClean="0">
                <a:effectLst/>
              </a:rPr>
              <a:t>, P. S. </a:t>
            </a:r>
            <a:r>
              <a:rPr lang="en-US" i="1" dirty="0" smtClean="0">
                <a:effectLst/>
              </a:rPr>
              <a:t>Org. Lett.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2009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11</a:t>
            </a:r>
            <a:r>
              <a:rPr lang="en-US" dirty="0" smtClean="0">
                <a:effectLst/>
              </a:rPr>
              <a:t> (21), 4774–4776.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TfOH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(1) 	</a:t>
            </a:r>
            <a:r>
              <a:rPr lang="en-US" dirty="0" err="1" smtClean="0">
                <a:effectLst/>
              </a:rPr>
              <a:t>Tschan</a:t>
            </a:r>
            <a:r>
              <a:rPr lang="en-US" dirty="0" smtClean="0">
                <a:effectLst/>
              </a:rPr>
              <a:t>, M. J. L.; Thomas, C. M.; </a:t>
            </a:r>
            <a:r>
              <a:rPr lang="en-US" dirty="0" err="1" smtClean="0">
                <a:effectLst/>
              </a:rPr>
              <a:t>Strub</a:t>
            </a:r>
            <a:r>
              <a:rPr lang="en-US" dirty="0" smtClean="0">
                <a:effectLst/>
              </a:rPr>
              <a:t>, H.; </a:t>
            </a:r>
            <a:r>
              <a:rPr lang="en-US" dirty="0" err="1" smtClean="0">
                <a:effectLst/>
              </a:rPr>
              <a:t>Carpentier</a:t>
            </a:r>
            <a:r>
              <a:rPr lang="en-US" dirty="0" smtClean="0">
                <a:effectLst/>
              </a:rPr>
              <a:t>, J. F. </a:t>
            </a:r>
            <a:r>
              <a:rPr lang="en-US" i="1" dirty="0" smtClean="0">
                <a:effectLst/>
              </a:rPr>
              <a:t>Adv. Synth. </a:t>
            </a:r>
            <a:r>
              <a:rPr lang="en-US" i="1" dirty="0" err="1" smtClean="0">
                <a:effectLst/>
              </a:rPr>
              <a:t>Catal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2009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351</a:t>
            </a:r>
            <a:r>
              <a:rPr lang="en-US" dirty="0" smtClean="0">
                <a:effectLst/>
              </a:rPr>
              <a:t> (14–15), 2496–2504.</a:t>
            </a:r>
          </a:p>
          <a:p>
            <a:pPr marL="228600" indent="-228600">
              <a:buAutoNum type="arabicParenBoth" startAt="2"/>
            </a:pPr>
            <a:r>
              <a:rPr lang="en-US" dirty="0" err="1" smtClean="0">
                <a:effectLst/>
              </a:rPr>
              <a:t>Wabnitz</a:t>
            </a:r>
            <a:r>
              <a:rPr lang="en-US" dirty="0" smtClean="0">
                <a:effectLst/>
              </a:rPr>
              <a:t>, T. C.; Yu, J. Q.; Spencer, J. B. </a:t>
            </a:r>
            <a:r>
              <a:rPr lang="en-US" i="1" dirty="0" smtClean="0">
                <a:effectLst/>
              </a:rPr>
              <a:t>Chem. - A Eur. J.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2004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10</a:t>
            </a:r>
            <a:r>
              <a:rPr lang="en-US" dirty="0" smtClean="0">
                <a:effectLst/>
              </a:rPr>
              <a:t> (2), 484–493.</a:t>
            </a:r>
          </a:p>
          <a:p>
            <a:pPr marL="228600" indent="-228600">
              <a:buAutoNum type="arabicParenBoth" startAt="2"/>
            </a:pPr>
            <a:r>
              <a:rPr lang="en-US" dirty="0" smtClean="0">
                <a:effectLst/>
              </a:rPr>
              <a:t>First OH activation </a:t>
            </a:r>
            <a:r>
              <a:rPr lang="fr-CH" dirty="0" smtClean="0">
                <a:effectLst/>
              </a:rPr>
              <a:t>(1) 	</a:t>
            </a:r>
            <a:r>
              <a:rPr lang="fr-CH" dirty="0" err="1" smtClean="0">
                <a:effectLst/>
              </a:rPr>
              <a:t>Labrouillère</a:t>
            </a:r>
            <a:r>
              <a:rPr lang="fr-CH" dirty="0" smtClean="0">
                <a:effectLst/>
              </a:rPr>
              <a:t>, M.; Le Roux, C.; Gaspard-</a:t>
            </a:r>
            <a:r>
              <a:rPr lang="fr-CH" dirty="0" err="1" smtClean="0">
                <a:effectLst/>
              </a:rPr>
              <a:t>Iloughmane</a:t>
            </a:r>
            <a:r>
              <a:rPr lang="fr-CH" dirty="0" smtClean="0">
                <a:effectLst/>
              </a:rPr>
              <a:t>, H.; </a:t>
            </a:r>
            <a:r>
              <a:rPr lang="fr-CH" dirty="0" err="1" smtClean="0">
                <a:effectLst/>
              </a:rPr>
              <a:t>Dubac</a:t>
            </a:r>
            <a:r>
              <a:rPr lang="fr-CH" dirty="0" smtClean="0">
                <a:effectLst/>
              </a:rPr>
              <a:t>, J. </a:t>
            </a:r>
            <a:r>
              <a:rPr lang="fr-CH" i="1" dirty="0" err="1" smtClean="0">
                <a:effectLst/>
              </a:rPr>
              <a:t>Synlett</a:t>
            </a:r>
            <a:r>
              <a:rPr lang="fr-CH" dirty="0" smtClean="0">
                <a:effectLst/>
              </a:rPr>
              <a:t> </a:t>
            </a:r>
            <a:r>
              <a:rPr lang="fr-CH" b="1" dirty="0" smtClean="0">
                <a:effectLst/>
              </a:rPr>
              <a:t>1994</a:t>
            </a:r>
            <a:r>
              <a:rPr lang="fr-CH" dirty="0" smtClean="0">
                <a:effectLst/>
              </a:rPr>
              <a:t>, </a:t>
            </a:r>
            <a:r>
              <a:rPr lang="fr-CH" i="1" dirty="0" smtClean="0">
                <a:effectLst/>
              </a:rPr>
              <a:t>1994</a:t>
            </a:r>
            <a:r>
              <a:rPr lang="fr-CH" dirty="0" smtClean="0">
                <a:effectLst/>
              </a:rPr>
              <a:t> (9), 723–724.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fr-CH" dirty="0" err="1" smtClean="0">
                <a:effectLst/>
              </a:rPr>
              <a:t>Labrouillère</a:t>
            </a:r>
            <a:r>
              <a:rPr lang="fr-CH" dirty="0" smtClean="0">
                <a:effectLst/>
              </a:rPr>
              <a:t>, M.; Le Roux, C.; Gaspard-</a:t>
            </a:r>
            <a:r>
              <a:rPr lang="fr-CH" dirty="0" err="1" smtClean="0">
                <a:effectLst/>
              </a:rPr>
              <a:t>Iloughmane</a:t>
            </a:r>
            <a:r>
              <a:rPr lang="fr-CH" dirty="0" smtClean="0">
                <a:effectLst/>
              </a:rPr>
              <a:t>, H.; </a:t>
            </a:r>
            <a:r>
              <a:rPr lang="fr-CH" dirty="0" err="1" smtClean="0">
                <a:effectLst/>
              </a:rPr>
              <a:t>Dubac</a:t>
            </a:r>
            <a:r>
              <a:rPr lang="fr-CH" dirty="0" smtClean="0">
                <a:effectLst/>
              </a:rPr>
              <a:t>, J. </a:t>
            </a:r>
            <a:r>
              <a:rPr lang="fr-CH" i="1" dirty="0" err="1" smtClean="0">
                <a:effectLst/>
              </a:rPr>
              <a:t>Synlett</a:t>
            </a:r>
            <a:r>
              <a:rPr lang="fr-CH" dirty="0" smtClean="0">
                <a:effectLst/>
              </a:rPr>
              <a:t> </a:t>
            </a:r>
            <a:r>
              <a:rPr lang="fr-CH" b="1" dirty="0" smtClean="0">
                <a:effectLst/>
              </a:rPr>
              <a:t>1994</a:t>
            </a:r>
            <a:r>
              <a:rPr lang="fr-CH" dirty="0" smtClean="0">
                <a:effectLst/>
              </a:rPr>
              <a:t>, </a:t>
            </a:r>
            <a:r>
              <a:rPr lang="fr-CH" i="1" dirty="0" smtClean="0">
                <a:effectLst/>
              </a:rPr>
              <a:t>1994</a:t>
            </a:r>
            <a:r>
              <a:rPr lang="fr-CH" dirty="0" smtClean="0">
                <a:effectLst/>
              </a:rPr>
              <a:t> (9), 723–724. </a:t>
            </a:r>
          </a:p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BiOTF</a:t>
            </a:r>
            <a:r>
              <a:rPr lang="en-US" dirty="0" smtClean="0">
                <a:effectLst/>
              </a:rPr>
              <a:t>	</a:t>
            </a:r>
            <a:r>
              <a:rPr lang="en-US" dirty="0" err="1" smtClean="0">
                <a:effectLst/>
              </a:rPr>
              <a:t>Rueping</a:t>
            </a:r>
            <a:r>
              <a:rPr lang="en-US" dirty="0" smtClean="0">
                <a:effectLst/>
              </a:rPr>
              <a:t>, M.; </a:t>
            </a:r>
            <a:r>
              <a:rPr lang="en-US" i="1" dirty="0" smtClean="0">
                <a:effectLst/>
              </a:rPr>
              <a:t>Adv. Synth. </a:t>
            </a:r>
            <a:r>
              <a:rPr lang="en-US" i="1" dirty="0" err="1" smtClean="0">
                <a:effectLst/>
              </a:rPr>
              <a:t>Catal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2006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348</a:t>
            </a:r>
            <a:r>
              <a:rPr lang="en-US" dirty="0" smtClean="0">
                <a:effectLst/>
              </a:rPr>
              <a:t> (9), 1033–1037.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(1) </a:t>
            </a:r>
            <a:r>
              <a:rPr lang="en-US" dirty="0" err="1" smtClean="0">
                <a:effectLst/>
              </a:rPr>
              <a:t>BiCL</a:t>
            </a:r>
            <a:r>
              <a:rPr lang="en-US" dirty="0" smtClean="0">
                <a:effectLst/>
              </a:rPr>
              <a:t>	De, S. K.; Gibbs, R. A. </a:t>
            </a:r>
            <a:r>
              <a:rPr lang="en-US" i="1" dirty="0" smtClean="0">
                <a:effectLst/>
              </a:rPr>
              <a:t>Tetrahedron Lett.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2005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46</a:t>
            </a:r>
            <a:r>
              <a:rPr lang="en-US" dirty="0" smtClean="0">
                <a:effectLst/>
              </a:rPr>
              <a:t> (48), 8345–8350.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 err="1" smtClean="0">
                <a:effectLst/>
              </a:rPr>
              <a:t>proparg</a:t>
            </a:r>
            <a:r>
              <a:rPr lang="fr-CH" dirty="0" err="1" smtClean="0">
                <a:effectLst/>
              </a:rPr>
              <a:t>Zhan</a:t>
            </a:r>
            <a:r>
              <a:rPr lang="fr-CH" dirty="0" smtClean="0">
                <a:effectLst/>
              </a:rPr>
              <a:t>, Z.; </a:t>
            </a:r>
            <a:r>
              <a:rPr lang="fr-CH" i="1" dirty="0" err="1" smtClean="0">
                <a:effectLst/>
              </a:rPr>
              <a:t>Chem</a:t>
            </a:r>
            <a:r>
              <a:rPr lang="fr-CH" i="1" dirty="0" smtClean="0">
                <a:effectLst/>
              </a:rPr>
              <a:t>. Commun.</a:t>
            </a:r>
            <a:r>
              <a:rPr lang="fr-CH" dirty="0" smtClean="0">
                <a:effectLst/>
              </a:rPr>
              <a:t> </a:t>
            </a:r>
            <a:r>
              <a:rPr lang="fr-CH" b="1" dirty="0" smtClean="0">
                <a:effectLst/>
              </a:rPr>
              <a:t>2006</a:t>
            </a:r>
            <a:r>
              <a:rPr lang="fr-CH" dirty="0" smtClean="0">
                <a:effectLst/>
              </a:rPr>
              <a:t>, </a:t>
            </a:r>
            <a:r>
              <a:rPr lang="fr-CH" i="1" dirty="0" smtClean="0">
                <a:effectLst/>
              </a:rPr>
              <a:t>1</a:t>
            </a:r>
            <a:r>
              <a:rPr lang="fr-CH" dirty="0" smtClean="0">
                <a:effectLst/>
              </a:rPr>
              <a:t> (31), 3352.</a:t>
            </a:r>
          </a:p>
          <a:p>
            <a:pPr marL="228600" indent="-228600">
              <a:buAutoNum type="arabicParenBoth"/>
            </a:pPr>
            <a:endParaRPr lang="en-US" dirty="0" smtClean="0">
              <a:effectLst/>
            </a:endParaRPr>
          </a:p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Proparg</a:t>
            </a:r>
            <a:r>
              <a:rPr lang="en-US" baseline="0" dirty="0" smtClean="0">
                <a:effectLst/>
              </a:rPr>
              <a:t> allyl</a:t>
            </a:r>
            <a:r>
              <a:rPr lang="en-US" dirty="0" smtClean="0">
                <a:effectLst/>
              </a:rPr>
              <a:t>(1) 	</a:t>
            </a:r>
            <a:r>
              <a:rPr lang="en-US" dirty="0" err="1" smtClean="0">
                <a:effectLst/>
              </a:rPr>
              <a:t>Shibasaki</a:t>
            </a:r>
            <a:r>
              <a:rPr lang="en-US" dirty="0" smtClean="0">
                <a:effectLst/>
              </a:rPr>
              <a:t>, M. </a:t>
            </a:r>
            <a:r>
              <a:rPr lang="en-US" i="1" dirty="0" err="1" smtClean="0">
                <a:effectLst/>
              </a:rPr>
              <a:t>Angew</a:t>
            </a:r>
            <a:r>
              <a:rPr lang="en-US" i="1" dirty="0" smtClean="0">
                <a:effectLst/>
              </a:rPr>
              <a:t>. </a:t>
            </a:r>
            <a:r>
              <a:rPr lang="en-US" i="1" dirty="0" err="1" smtClean="0">
                <a:effectLst/>
              </a:rPr>
              <a:t>Chemie</a:t>
            </a:r>
            <a:r>
              <a:rPr lang="en-US" i="1" dirty="0" smtClean="0">
                <a:effectLst/>
              </a:rPr>
              <a:t> - Int. Ed.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2007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46</a:t>
            </a:r>
            <a:r>
              <a:rPr lang="en-US" dirty="0" smtClean="0">
                <a:effectLst/>
              </a:rPr>
              <a:t> (3), 409–413.</a:t>
            </a:r>
          </a:p>
          <a:p>
            <a:pPr marL="228600" indent="-228600">
              <a:buAutoNum type="arabicParenBoth"/>
            </a:pPr>
            <a:r>
              <a:rPr lang="fr-CH" baseline="0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Drierite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is</a:t>
            </a:r>
            <a:r>
              <a:rPr lang="fr-CH" dirty="0" smtClean="0">
                <a:effectLst/>
              </a:rPr>
              <a:t> a </a:t>
            </a:r>
            <a:r>
              <a:rPr lang="fr-CH" dirty="0" err="1" smtClean="0">
                <a:effectLst/>
              </a:rPr>
              <a:t>desiccant</a:t>
            </a:r>
            <a:endParaRPr lang="fr-CH" dirty="0" smtClean="0">
              <a:effectLst/>
            </a:endParaRP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5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Evans, P. A.;</a:t>
            </a:r>
            <a:r>
              <a:rPr lang="en-US" baseline="0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J. Am. Chem. Soc.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2003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125</a:t>
            </a:r>
            <a:r>
              <a:rPr lang="en-US" dirty="0" smtClean="0">
                <a:effectLst/>
              </a:rPr>
              <a:t> (38), 11456–11457.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(1) 	</a:t>
            </a:r>
            <a:endParaRPr lang="it-IT" dirty="0" smtClean="0">
              <a:effectLst/>
            </a:endParaRP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) Centro</a:t>
            </a:r>
            <a:r>
              <a:rPr lang="it-IT" dirty="0" smtClean="0">
                <a:effectLst/>
              </a:rPr>
              <a:t>(1) 	</a:t>
            </a:r>
            <a:r>
              <a:rPr lang="en-US" dirty="0" smtClean="0">
                <a:effectLst/>
              </a:rPr>
              <a:t>	Evans, P. A.; Cui, J.; </a:t>
            </a:r>
            <a:r>
              <a:rPr lang="en-US" dirty="0" err="1" smtClean="0">
                <a:effectLst/>
              </a:rPr>
              <a:t>Gharpure</a:t>
            </a:r>
            <a:r>
              <a:rPr lang="en-US" dirty="0" smtClean="0">
                <a:effectLst/>
              </a:rPr>
              <a:t>, S. J. </a:t>
            </a:r>
            <a:r>
              <a:rPr lang="en-US" i="1" dirty="0" smtClean="0">
                <a:effectLst/>
              </a:rPr>
              <a:t>Org. Lett.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2003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5</a:t>
            </a:r>
            <a:r>
              <a:rPr lang="en-US" dirty="0" smtClean="0">
                <a:effectLst/>
              </a:rPr>
              <a:t> (21), 3883–3885.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(1) </a:t>
            </a:r>
            <a:r>
              <a:rPr lang="en-US" dirty="0" err="1" smtClean="0">
                <a:effectLst/>
              </a:rPr>
              <a:t>Mucocin</a:t>
            </a:r>
            <a:r>
              <a:rPr lang="en-US" dirty="0" smtClean="0">
                <a:effectLst/>
              </a:rPr>
              <a:t> (1	Evans, P. A.; Cui, J.; </a:t>
            </a:r>
            <a:r>
              <a:rPr lang="en-US" dirty="0" err="1" smtClean="0">
                <a:effectLst/>
              </a:rPr>
              <a:t>Gharpure</a:t>
            </a:r>
            <a:r>
              <a:rPr lang="en-US" dirty="0" smtClean="0">
                <a:effectLst/>
              </a:rPr>
              <a:t>, S. J.; </a:t>
            </a:r>
            <a:r>
              <a:rPr lang="en-US" dirty="0" err="1" smtClean="0">
                <a:effectLst/>
              </a:rPr>
              <a:t>Polosukhin</a:t>
            </a:r>
            <a:r>
              <a:rPr lang="en-US" dirty="0" smtClean="0">
                <a:effectLst/>
              </a:rPr>
              <a:t>, A.; Zhang, H.-R. </a:t>
            </a:r>
            <a:r>
              <a:rPr lang="en-US" i="1" dirty="0" smtClean="0">
                <a:effectLst/>
              </a:rPr>
              <a:t>J. Am. Chem. Soc.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2003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125</a:t>
            </a:r>
            <a:r>
              <a:rPr lang="en-US" dirty="0" smtClean="0">
                <a:effectLst/>
              </a:rPr>
              <a:t> (48), 14702–14703.</a:t>
            </a:r>
          </a:p>
          <a:p>
            <a:pPr marL="228600" indent="-228600">
              <a:buAutoNum type="arabicParenBoth"/>
            </a:pPr>
            <a:endParaRPr lang="en-US" dirty="0" smtClean="0">
              <a:effectLst/>
            </a:endParaRPr>
          </a:p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Bajwa</a:t>
            </a:r>
            <a:r>
              <a:rPr lang="en-US" dirty="0" smtClean="0">
                <a:effectLst/>
              </a:rPr>
              <a:t> thought </a:t>
            </a:r>
            <a:r>
              <a:rPr lang="en-US" dirty="0" err="1" smtClean="0">
                <a:effectLst/>
              </a:rPr>
              <a:t>TMSBr</a:t>
            </a:r>
            <a:r>
              <a:rPr lang="en-US" baseline="0" dirty="0" smtClean="0">
                <a:effectLst/>
              </a:rPr>
              <a:t> is responsible for catalytic cycle</a:t>
            </a:r>
          </a:p>
          <a:p>
            <a:pPr marL="228600" indent="-228600">
              <a:buAutoNum type="arabicParenBoth"/>
            </a:pPr>
            <a:r>
              <a:rPr lang="en-US" baseline="0" dirty="0" smtClean="0">
                <a:effectLst/>
              </a:rPr>
              <a:t>Hydride attack avoids allylic strain</a:t>
            </a:r>
            <a:endParaRPr lang="it-IT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5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Evans, P. A.; Cui, J.; </a:t>
            </a:r>
            <a:r>
              <a:rPr lang="en-US" dirty="0" err="1" smtClean="0">
                <a:effectLst/>
              </a:rPr>
              <a:t>Gharpure</a:t>
            </a:r>
            <a:r>
              <a:rPr lang="en-US" dirty="0" smtClean="0">
                <a:effectLst/>
              </a:rPr>
              <a:t>, S. J.; Hinkle, R. J. </a:t>
            </a:r>
            <a:r>
              <a:rPr lang="en-US" i="1" dirty="0" smtClean="0">
                <a:effectLst/>
              </a:rPr>
              <a:t>J. Am. Chem. Soc.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2003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125</a:t>
            </a:r>
            <a:r>
              <a:rPr lang="en-US" dirty="0" smtClean="0">
                <a:effectLst/>
              </a:rPr>
              <a:t> (38), 11456–11457.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(1) 	</a:t>
            </a:r>
            <a:endParaRPr lang="it-IT" dirty="0" smtClean="0">
              <a:effectLst/>
            </a:endParaRP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) Centro</a:t>
            </a:r>
            <a:r>
              <a:rPr lang="it-IT" dirty="0" smtClean="0">
                <a:effectLst/>
              </a:rPr>
              <a:t>(1) 	</a:t>
            </a:r>
            <a:r>
              <a:rPr lang="en-US" dirty="0" smtClean="0">
                <a:effectLst/>
              </a:rPr>
              <a:t>	Evans, P. A.; Cui, J.; </a:t>
            </a:r>
            <a:r>
              <a:rPr lang="en-US" dirty="0" err="1" smtClean="0">
                <a:effectLst/>
              </a:rPr>
              <a:t>Gharpure</a:t>
            </a:r>
            <a:r>
              <a:rPr lang="en-US" dirty="0" smtClean="0">
                <a:effectLst/>
              </a:rPr>
              <a:t>, S. J. </a:t>
            </a:r>
            <a:r>
              <a:rPr lang="en-US" i="1" dirty="0" smtClean="0">
                <a:effectLst/>
              </a:rPr>
              <a:t>Org. Lett.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2003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5</a:t>
            </a:r>
            <a:r>
              <a:rPr lang="en-US" dirty="0" smtClean="0">
                <a:effectLst/>
              </a:rPr>
              <a:t> (21), 3883–3885.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(1) </a:t>
            </a:r>
            <a:r>
              <a:rPr lang="en-US" dirty="0" err="1" smtClean="0">
                <a:effectLst/>
              </a:rPr>
              <a:t>Mucocin</a:t>
            </a:r>
            <a:r>
              <a:rPr lang="en-US" dirty="0" smtClean="0">
                <a:effectLst/>
              </a:rPr>
              <a:t> (1	Evans, P. A.; </a:t>
            </a:r>
            <a:r>
              <a:rPr lang="en-US" i="1" dirty="0" smtClean="0">
                <a:effectLst/>
              </a:rPr>
              <a:t>J. Am. Chem. Soc.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2003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125</a:t>
            </a:r>
            <a:r>
              <a:rPr lang="en-US" dirty="0" smtClean="0">
                <a:effectLst/>
              </a:rPr>
              <a:t> (48), 14702–14703.</a:t>
            </a:r>
            <a:endParaRPr lang="it-IT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Bipy</a:t>
            </a:r>
            <a:r>
              <a:rPr lang="en-US" dirty="0" smtClean="0"/>
              <a:t> forms</a:t>
            </a:r>
            <a:r>
              <a:rPr lang="en-US" baseline="0" dirty="0" smtClean="0"/>
              <a:t> weaker complex than </a:t>
            </a:r>
            <a:r>
              <a:rPr lang="en-US" baseline="0" dirty="0" err="1" smtClean="0"/>
              <a:t>chiralbipy</a:t>
            </a:r>
            <a:r>
              <a:rPr lang="en-US" baseline="0" dirty="0" smtClean="0"/>
              <a:t>. Its role is to not let any free </a:t>
            </a:r>
            <a:r>
              <a:rPr lang="en-US" baseline="0" dirty="0" err="1" smtClean="0"/>
              <a:t>BiOTf</a:t>
            </a:r>
            <a:r>
              <a:rPr lang="en-US" baseline="0" dirty="0" smtClean="0"/>
              <a:t> in solution because it would readily hydrolyze.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2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Bipy</a:t>
            </a:r>
            <a:r>
              <a:rPr lang="en-US" dirty="0" smtClean="0"/>
              <a:t> forms</a:t>
            </a:r>
            <a:r>
              <a:rPr lang="en-US" baseline="0" dirty="0" smtClean="0"/>
              <a:t> weaker complex than </a:t>
            </a:r>
            <a:r>
              <a:rPr lang="en-US" baseline="0" dirty="0" err="1" smtClean="0"/>
              <a:t>chiralbipy</a:t>
            </a:r>
            <a:r>
              <a:rPr lang="en-US" baseline="0" dirty="0" smtClean="0"/>
              <a:t>. Its role is to not let any free </a:t>
            </a:r>
            <a:r>
              <a:rPr lang="en-US" baseline="0" dirty="0" err="1" smtClean="0"/>
              <a:t>BiOTf</a:t>
            </a:r>
            <a:r>
              <a:rPr lang="en-US" baseline="0" dirty="0" smtClean="0"/>
              <a:t> in solution because it would readily hydrolyze.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Inca	GORDON, R. B.; Rutledge, J. W. </a:t>
            </a:r>
            <a:r>
              <a:rPr lang="en-US" i="1" dirty="0" smtClean="0">
                <a:effectLst/>
              </a:rPr>
              <a:t>Science (80-. ).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1984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223</a:t>
            </a:r>
            <a:r>
              <a:rPr lang="en-US" dirty="0" smtClean="0">
                <a:effectLst/>
              </a:rPr>
              <a:t> (4636).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Wittig, G.; </a:t>
            </a:r>
            <a:r>
              <a:rPr lang="en-US" dirty="0" err="1" smtClean="0">
                <a:effectLst/>
              </a:rPr>
              <a:t>Clauß</a:t>
            </a:r>
            <a:r>
              <a:rPr lang="en-US" dirty="0" smtClean="0">
                <a:effectLst/>
              </a:rPr>
              <a:t>, K. </a:t>
            </a:r>
            <a:r>
              <a:rPr lang="en-US" i="1" dirty="0" smtClean="0">
                <a:effectLst/>
              </a:rPr>
              <a:t>Justus </a:t>
            </a:r>
            <a:r>
              <a:rPr lang="en-US" i="1" dirty="0" err="1" smtClean="0">
                <a:effectLst/>
              </a:rPr>
              <a:t>Liebigs</a:t>
            </a:r>
            <a:r>
              <a:rPr lang="en-US" i="1" dirty="0" smtClean="0">
                <a:effectLst/>
              </a:rPr>
              <a:t> Ann. Chem.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1952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578</a:t>
            </a:r>
            <a:r>
              <a:rPr lang="en-US" dirty="0" smtClean="0">
                <a:effectLst/>
              </a:rPr>
              <a:t> (1), 136–146.</a:t>
            </a:r>
          </a:p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Triphenylbismuth</a:t>
            </a:r>
            <a:r>
              <a:rPr lang="en-US" dirty="0" smtClean="0">
                <a:effectLst/>
              </a:rPr>
              <a:t> is almost</a:t>
            </a:r>
            <a:r>
              <a:rPr lang="en-US" baseline="0" dirty="0" smtClean="0">
                <a:effectLst/>
              </a:rPr>
              <a:t> the hardest to oxidize</a:t>
            </a:r>
          </a:p>
          <a:p>
            <a:pPr marL="228600" indent="-228600">
              <a:buAutoNum type="arabicParenBoth"/>
            </a:pPr>
            <a:r>
              <a:rPr lang="it-IT" dirty="0" smtClean="0">
                <a:effectLst/>
              </a:rPr>
              <a:t>Nucleofugality 	Matano, Y. </a:t>
            </a:r>
            <a:r>
              <a:rPr lang="it-IT" i="1" dirty="0" smtClean="0">
                <a:effectLst/>
              </a:rPr>
              <a:t>Organometallics</a:t>
            </a:r>
            <a:r>
              <a:rPr lang="it-IT" dirty="0" smtClean="0">
                <a:effectLst/>
              </a:rPr>
              <a:t> </a:t>
            </a:r>
            <a:r>
              <a:rPr lang="it-IT" b="1" dirty="0" smtClean="0">
                <a:effectLst/>
              </a:rPr>
              <a:t>2000</a:t>
            </a:r>
            <a:r>
              <a:rPr lang="it-IT" dirty="0" smtClean="0">
                <a:effectLst/>
              </a:rPr>
              <a:t>, </a:t>
            </a:r>
            <a:r>
              <a:rPr lang="it-IT" i="1" dirty="0" smtClean="0">
                <a:effectLst/>
              </a:rPr>
              <a:t>19</a:t>
            </a:r>
            <a:r>
              <a:rPr lang="it-IT" dirty="0" smtClean="0">
                <a:effectLst/>
              </a:rPr>
              <a:t> (12), 2258–2263.</a:t>
            </a:r>
          </a:p>
          <a:p>
            <a:pPr marL="228600" indent="-228600">
              <a:buAutoNum type="arabicParenBoth"/>
            </a:pPr>
            <a:r>
              <a:rPr lang="en-US" baseline="0" dirty="0" smtClean="0">
                <a:effectLst/>
              </a:rPr>
              <a:t>Bi-M complexes: 	</a:t>
            </a:r>
            <a:r>
              <a:rPr lang="de-DE" dirty="0" smtClean="0">
                <a:effectLst/>
              </a:rPr>
              <a:t>Braunschweig, H.; Cogswell, P.; Schwab, K. </a:t>
            </a:r>
            <a:r>
              <a:rPr lang="de-DE" i="1" dirty="0" smtClean="0">
                <a:effectLst/>
              </a:rPr>
              <a:t>Coord. Chem. Rev.</a:t>
            </a:r>
            <a:r>
              <a:rPr lang="de-DE" dirty="0" smtClean="0">
                <a:effectLst/>
              </a:rPr>
              <a:t> </a:t>
            </a:r>
            <a:r>
              <a:rPr lang="de-DE" b="1" dirty="0" smtClean="0">
                <a:effectLst/>
              </a:rPr>
              <a:t>2011</a:t>
            </a:r>
            <a:r>
              <a:rPr lang="de-DE" dirty="0" smtClean="0">
                <a:effectLst/>
              </a:rPr>
              <a:t>, </a:t>
            </a:r>
            <a:r>
              <a:rPr lang="de-DE" i="1" dirty="0" smtClean="0">
                <a:effectLst/>
              </a:rPr>
              <a:t>255</a:t>
            </a:r>
            <a:r>
              <a:rPr lang="de-DE" dirty="0" smtClean="0">
                <a:effectLst/>
              </a:rPr>
              <a:t> (1–2), 101–117.</a:t>
            </a:r>
          </a:p>
          <a:p>
            <a:pPr marL="1828800" lvl="4" indent="0">
              <a:buNone/>
            </a:pPr>
            <a:r>
              <a:rPr lang="en-US" dirty="0" smtClean="0">
                <a:effectLst/>
              </a:rPr>
              <a:t>Benjamin, S. L.; Reid, G. </a:t>
            </a:r>
            <a:r>
              <a:rPr lang="en-US" i="1" dirty="0" err="1" smtClean="0">
                <a:effectLst/>
              </a:rPr>
              <a:t>Coord</a:t>
            </a:r>
            <a:r>
              <a:rPr lang="en-US" i="1" dirty="0" smtClean="0">
                <a:effectLst/>
              </a:rPr>
              <a:t>. Chem. Rev.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2015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297</a:t>
            </a:r>
            <a:r>
              <a:rPr lang="en-US" dirty="0" smtClean="0">
                <a:effectLst/>
              </a:rPr>
              <a:t>–</a:t>
            </a:r>
            <a:r>
              <a:rPr lang="en-US" i="1" dirty="0" smtClean="0">
                <a:effectLst/>
              </a:rPr>
              <a:t>298</a:t>
            </a:r>
            <a:r>
              <a:rPr lang="en-US" dirty="0" smtClean="0">
                <a:effectLst/>
              </a:rPr>
              <a:t>, 168–180.</a:t>
            </a:r>
          </a:p>
          <a:p>
            <a:pPr marL="1828800" lvl="4" indent="0">
              <a:buNone/>
            </a:pPr>
            <a:endParaRPr lang="en-US" dirty="0" smtClean="0">
              <a:effectLst/>
            </a:endParaRP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Bond angles in Ph3Bi are explained by low level of hybridization of p orbitals</a:t>
            </a:r>
          </a:p>
          <a:p>
            <a:pPr marL="228600" indent="-228600">
              <a:buAutoNum type="arabicParenBoth"/>
            </a:pPr>
            <a:endParaRPr lang="en-US" dirty="0" smtClean="0">
              <a:effectLst/>
            </a:endParaRP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Wittig, G.; </a:t>
            </a:r>
            <a:r>
              <a:rPr lang="en-US" dirty="0" err="1" smtClean="0">
                <a:effectLst/>
              </a:rPr>
              <a:t>Clauß</a:t>
            </a:r>
            <a:r>
              <a:rPr lang="en-US" dirty="0" smtClean="0">
                <a:effectLst/>
              </a:rPr>
              <a:t>, K. </a:t>
            </a:r>
            <a:r>
              <a:rPr lang="en-US" i="1" dirty="0" smtClean="0">
                <a:effectLst/>
              </a:rPr>
              <a:t>Justus </a:t>
            </a:r>
            <a:r>
              <a:rPr lang="en-US" i="1" dirty="0" err="1" smtClean="0">
                <a:effectLst/>
              </a:rPr>
              <a:t>Liebigs</a:t>
            </a:r>
            <a:r>
              <a:rPr lang="en-US" i="1" dirty="0" smtClean="0">
                <a:effectLst/>
              </a:rPr>
              <a:t> Ann. Chem.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1952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578</a:t>
            </a:r>
            <a:r>
              <a:rPr lang="en-US" dirty="0" smtClean="0">
                <a:effectLst/>
              </a:rPr>
              <a:t> (1), 136–146.</a:t>
            </a:r>
          </a:p>
          <a:p>
            <a:pPr marL="228600" indent="-228600">
              <a:buAutoNum type="arabicParenBoth"/>
            </a:pPr>
            <a:endParaRPr lang="en-US" dirty="0" smtClean="0">
              <a:effectLst/>
            </a:endParaRP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>
                <a:effectLst/>
              </a:rPr>
              <a:t>Well-established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methods</a:t>
            </a:r>
            <a:r>
              <a:rPr lang="fr-CH" dirty="0" smtClean="0">
                <a:effectLst/>
              </a:rPr>
              <a:t> to </a:t>
            </a:r>
            <a:r>
              <a:rPr lang="fr-CH" dirty="0" err="1" smtClean="0">
                <a:effectLst/>
              </a:rPr>
              <a:t>prepare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derivatives</a:t>
            </a:r>
            <a:r>
              <a:rPr lang="fr-CH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fr-CH" dirty="0" smtClean="0">
                <a:effectLst/>
              </a:rPr>
              <a:t>In </a:t>
            </a:r>
            <a:r>
              <a:rPr lang="fr-CH" dirty="0" err="1" smtClean="0">
                <a:effectLst/>
              </a:rPr>
              <a:t>less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than</a:t>
            </a:r>
            <a:r>
              <a:rPr lang="fr-CH" dirty="0" smtClean="0">
                <a:effectLst/>
              </a:rPr>
              <a:t> 4 </a:t>
            </a:r>
            <a:r>
              <a:rPr lang="fr-CH" dirty="0" err="1" smtClean="0">
                <a:effectLst/>
              </a:rPr>
              <a:t>steps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any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kind</a:t>
            </a:r>
            <a:r>
              <a:rPr lang="fr-CH" dirty="0" smtClean="0">
                <a:effectLst/>
              </a:rPr>
              <a:t> of bismuth compounds are accessible.</a:t>
            </a:r>
          </a:p>
          <a:p>
            <a:pPr marL="0" indent="0">
              <a:buNone/>
            </a:pPr>
            <a:endParaRPr lang="fr-CH" dirty="0" smtClean="0">
              <a:effectLst/>
            </a:endParaRPr>
          </a:p>
          <a:p>
            <a:pPr marL="0" indent="0">
              <a:buNone/>
            </a:pPr>
            <a:r>
              <a:rPr lang="fr-CH" dirty="0" err="1" smtClean="0">
                <a:effectLst/>
              </a:rPr>
              <a:t>Scheme</a:t>
            </a:r>
            <a:r>
              <a:rPr lang="fr-CH" dirty="0" smtClean="0">
                <a:effectLst/>
              </a:rPr>
              <a:t> 1 </a:t>
            </a:r>
            <a:r>
              <a:rPr lang="fr-CH" dirty="0" err="1" smtClean="0">
                <a:effectLst/>
              </a:rPr>
              <a:t>Available</a:t>
            </a:r>
            <a:r>
              <a:rPr lang="fr-CH" dirty="0" smtClean="0">
                <a:effectLst/>
              </a:rPr>
              <a:t> routes for the </a:t>
            </a:r>
            <a:r>
              <a:rPr lang="fr-CH" dirty="0" err="1" smtClean="0">
                <a:effectLst/>
              </a:rPr>
              <a:t>synthesis</a:t>
            </a:r>
            <a:r>
              <a:rPr lang="fr-CH" dirty="0" smtClean="0">
                <a:effectLst/>
              </a:rPr>
              <a:t> of trivalent </a:t>
            </a:r>
            <a:r>
              <a:rPr lang="fr-CH" dirty="0" err="1" smtClean="0">
                <a:effectLst/>
              </a:rPr>
              <a:t>organobismuth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re</a:t>
            </a:r>
            <a:r>
              <a:rPr lang="fr-CH" dirty="0" smtClean="0">
                <a:effectLst/>
              </a:rPr>
              <a:t>- agents: (1) a) Li–Ar(CH2)</a:t>
            </a:r>
            <a:r>
              <a:rPr lang="fr-CH" dirty="0" err="1" smtClean="0">
                <a:effectLst/>
              </a:rPr>
              <a:t>nA</a:t>
            </a:r>
            <a:r>
              <a:rPr lang="fr-CH" dirty="0" smtClean="0">
                <a:effectLst/>
              </a:rPr>
              <a:t>(CH2)</a:t>
            </a:r>
            <a:r>
              <a:rPr lang="fr-CH" dirty="0" err="1" smtClean="0">
                <a:effectLst/>
              </a:rPr>
              <a:t>nAr</a:t>
            </a:r>
            <a:r>
              <a:rPr lang="fr-CH" dirty="0" smtClean="0">
                <a:effectLst/>
              </a:rPr>
              <a:t>–Li or b) </a:t>
            </a:r>
            <a:r>
              <a:rPr lang="fr-CH" dirty="0" err="1" smtClean="0">
                <a:effectLst/>
              </a:rPr>
              <a:t>XMg</a:t>
            </a:r>
            <a:r>
              <a:rPr lang="fr-CH" dirty="0" smtClean="0">
                <a:effectLst/>
              </a:rPr>
              <a:t>–Ar(CH2)</a:t>
            </a:r>
            <a:r>
              <a:rPr lang="fr-CH" dirty="0" err="1" smtClean="0">
                <a:effectLst/>
              </a:rPr>
              <a:t>nA</a:t>
            </a:r>
            <a:r>
              <a:rPr lang="fr-CH" dirty="0" smtClean="0">
                <a:effectLst/>
              </a:rPr>
              <a:t>(CH2)</a:t>
            </a:r>
            <a:r>
              <a:rPr lang="fr-CH" dirty="0" err="1" smtClean="0">
                <a:effectLst/>
              </a:rPr>
              <a:t>nAr</a:t>
            </a:r>
            <a:r>
              <a:rPr lang="fr-CH" dirty="0" smtClean="0">
                <a:effectLst/>
              </a:rPr>
              <a:t>–</a:t>
            </a:r>
            <a:r>
              <a:rPr lang="fr-CH" dirty="0" err="1" smtClean="0">
                <a:effectLst/>
              </a:rPr>
              <a:t>MgX</a:t>
            </a:r>
            <a:r>
              <a:rPr lang="fr-CH" dirty="0" smtClean="0">
                <a:effectLst/>
              </a:rPr>
              <a:t>; (2) </a:t>
            </a:r>
            <a:r>
              <a:rPr lang="fr-CH" dirty="0" err="1" smtClean="0">
                <a:effectLst/>
              </a:rPr>
              <a:t>RLi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(3) a) </a:t>
            </a:r>
            <a:r>
              <a:rPr lang="fr-CH" dirty="0" err="1" smtClean="0">
                <a:effectLst/>
              </a:rPr>
              <a:t>RMgCl</a:t>
            </a:r>
            <a:r>
              <a:rPr lang="fr-CH" dirty="0" smtClean="0">
                <a:effectLst/>
              </a:rPr>
              <a:t> (3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b) </a:t>
            </a:r>
            <a:r>
              <a:rPr lang="fr-CH" dirty="0" err="1" smtClean="0">
                <a:effectLst/>
              </a:rPr>
              <a:t>RLi</a:t>
            </a:r>
            <a:r>
              <a:rPr lang="fr-CH" dirty="0" smtClean="0">
                <a:effectLst/>
              </a:rPr>
              <a:t> (3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c) R2Zn (1.5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d) AlR3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e) LiAlR4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f) R2Cd (1.6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</a:t>
            </a:r>
            <a:r>
              <a:rPr lang="fr-CH" dirty="0" err="1" smtClean="0">
                <a:effectLst/>
              </a:rPr>
              <a:t>with</a:t>
            </a:r>
            <a:r>
              <a:rPr lang="fr-CH" dirty="0" smtClean="0">
                <a:effectLst/>
              </a:rPr>
              <a:t> BiBr3 </a:t>
            </a:r>
            <a:r>
              <a:rPr lang="fr-CH" dirty="0" err="1" smtClean="0">
                <a:effectLst/>
              </a:rPr>
              <a:t>instead</a:t>
            </a:r>
            <a:r>
              <a:rPr lang="fr-CH" dirty="0" smtClean="0">
                <a:effectLst/>
              </a:rPr>
              <a:t> of BiCl3 or g) </a:t>
            </a:r>
            <a:r>
              <a:rPr lang="fr-CH" dirty="0" err="1" smtClean="0">
                <a:effectLst/>
              </a:rPr>
              <a:t>RNa</a:t>
            </a:r>
            <a:r>
              <a:rPr lang="fr-CH" dirty="0" smtClean="0">
                <a:effectLst/>
              </a:rPr>
              <a:t> (3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; R = Cp); (4) Cl2 </a:t>
            </a:r>
            <a:r>
              <a:rPr lang="fr-CH" dirty="0" err="1" smtClean="0">
                <a:effectLst/>
              </a:rPr>
              <a:t>gas</a:t>
            </a:r>
            <a:r>
              <a:rPr lang="fr-CH" dirty="0" smtClean="0">
                <a:effectLst/>
              </a:rPr>
              <a:t>; (5) LiAlH4, –80 °C; (6) </a:t>
            </a:r>
            <a:r>
              <a:rPr lang="fr-CH" dirty="0" err="1" smtClean="0">
                <a:effectLst/>
              </a:rPr>
              <a:t>Decomposition</a:t>
            </a:r>
            <a:r>
              <a:rPr lang="fr-CH" dirty="0" smtClean="0">
                <a:effectLst/>
              </a:rPr>
              <a:t> of R2BiH at r.t.; (7) BiI3; (8) NaOR1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(9) </a:t>
            </a:r>
            <a:r>
              <a:rPr lang="fr-CH" dirty="0" err="1" smtClean="0">
                <a:effectLst/>
              </a:rPr>
              <a:t>RLi</a:t>
            </a:r>
            <a:r>
              <a:rPr lang="fr-CH" dirty="0" smtClean="0">
                <a:effectLst/>
              </a:rPr>
              <a:t> (3.0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(10) a) </a:t>
            </a:r>
            <a:r>
              <a:rPr lang="fr-CH" dirty="0" err="1" smtClean="0">
                <a:effectLst/>
              </a:rPr>
              <a:t>HCl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gas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b) </a:t>
            </a:r>
            <a:r>
              <a:rPr lang="fr-CH" dirty="0" err="1" smtClean="0">
                <a:effectLst/>
              </a:rPr>
              <a:t>HBr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(11) LiAlH4, –70 °C; (12) HSR2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(13) 2,6-C5H3N(CR2- OH)2; (14) a) </a:t>
            </a:r>
            <a:r>
              <a:rPr lang="fr-CH" dirty="0" err="1" smtClean="0">
                <a:effectLst/>
              </a:rPr>
              <a:t>ArMgBr</a:t>
            </a:r>
            <a:r>
              <a:rPr lang="fr-CH" dirty="0" smtClean="0">
                <a:effectLst/>
              </a:rPr>
              <a:t> (3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b) </a:t>
            </a:r>
            <a:r>
              <a:rPr lang="fr-CH" dirty="0" err="1" smtClean="0">
                <a:effectLst/>
              </a:rPr>
              <a:t>ArLi</a:t>
            </a:r>
            <a:r>
              <a:rPr lang="fr-CH" dirty="0" smtClean="0">
                <a:effectLst/>
              </a:rPr>
              <a:t> (3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c) NaBAr4 or d) </a:t>
            </a:r>
            <a:r>
              <a:rPr lang="fr-CH" dirty="0" err="1" smtClean="0">
                <a:effectLst/>
              </a:rPr>
              <a:t>ArI</a:t>
            </a:r>
            <a:r>
              <a:rPr lang="fr-CH" dirty="0" smtClean="0">
                <a:effectLst/>
              </a:rPr>
              <a:t>, </a:t>
            </a:r>
            <a:r>
              <a:rPr lang="fr-CH" dirty="0" err="1" smtClean="0">
                <a:effectLst/>
              </a:rPr>
              <a:t>ball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mill</a:t>
            </a:r>
            <a:r>
              <a:rPr lang="fr-CH" dirty="0" smtClean="0">
                <a:effectLst/>
              </a:rPr>
              <a:t>, Bi(0), </a:t>
            </a:r>
            <a:r>
              <a:rPr lang="fr-CH" dirty="0" err="1" smtClean="0">
                <a:effectLst/>
              </a:rPr>
              <a:t>CuI</a:t>
            </a:r>
            <a:r>
              <a:rPr lang="fr-CH" dirty="0" smtClean="0">
                <a:effectLst/>
              </a:rPr>
              <a:t>, Cu(0), CaCO3 or e) </a:t>
            </a:r>
            <a:r>
              <a:rPr lang="fr-CH" dirty="0" err="1" smtClean="0">
                <a:effectLst/>
              </a:rPr>
              <a:t>ArBr</a:t>
            </a:r>
            <a:r>
              <a:rPr lang="fr-CH" dirty="0" smtClean="0">
                <a:effectLst/>
              </a:rPr>
              <a:t>, CoBr2, CH2=CHCH2Cl, Zn(0); (15) RCO2H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(16) HO2C(CH2)nCO2H; (17) RCO2H (1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(18) a) BiCl3 (0.5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b) BiBr3 or c) </a:t>
            </a:r>
            <a:r>
              <a:rPr lang="fr-CH" dirty="0" err="1" smtClean="0">
                <a:effectLst/>
              </a:rPr>
              <a:t>IBr</a:t>
            </a:r>
            <a:r>
              <a:rPr lang="fr-CH" dirty="0" smtClean="0">
                <a:effectLst/>
              </a:rPr>
              <a:t> (1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d) </a:t>
            </a:r>
            <a:r>
              <a:rPr lang="fr-CH" dirty="0" err="1" smtClean="0">
                <a:effectLst/>
              </a:rPr>
              <a:t>TMSOTf</a:t>
            </a:r>
            <a:r>
              <a:rPr lang="fr-CH" dirty="0" smtClean="0">
                <a:effectLst/>
              </a:rPr>
              <a:t> (1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(19) NaC10H8 (3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(X = </a:t>
            </a:r>
            <a:r>
              <a:rPr lang="fr-CH" dirty="0" err="1" smtClean="0">
                <a:effectLst/>
              </a:rPr>
              <a:t>OTf</a:t>
            </a:r>
            <a:r>
              <a:rPr lang="fr-CH" dirty="0" smtClean="0">
                <a:effectLst/>
              </a:rPr>
              <a:t>); (20) BiCl3 (2.0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(21) RPO2H; (22) ArSO3H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(23) RCO2Na (1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(24) a) </a:t>
            </a:r>
            <a:r>
              <a:rPr lang="fr-CH" dirty="0" err="1" smtClean="0">
                <a:effectLst/>
              </a:rPr>
              <a:t>RLi</a:t>
            </a:r>
            <a:r>
              <a:rPr lang="fr-CH" dirty="0" smtClean="0">
                <a:effectLst/>
              </a:rPr>
              <a:t> (1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 or b) </a:t>
            </a:r>
            <a:r>
              <a:rPr lang="fr-CH" dirty="0" err="1" smtClean="0">
                <a:effectLst/>
              </a:rPr>
              <a:t>RMgX</a:t>
            </a:r>
            <a:r>
              <a:rPr lang="fr-CH" dirty="0" smtClean="0">
                <a:effectLst/>
              </a:rPr>
              <a:t> (1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(25) </a:t>
            </a:r>
            <a:r>
              <a:rPr lang="fr-CH" dirty="0" err="1" smtClean="0">
                <a:effectLst/>
              </a:rPr>
              <a:t>Resin</a:t>
            </a:r>
            <a:r>
              <a:rPr lang="fr-CH" dirty="0" smtClean="0">
                <a:effectLst/>
              </a:rPr>
              <a:t>–CH2OAr–</a:t>
            </a:r>
            <a:r>
              <a:rPr lang="fr-CH" dirty="0" err="1" smtClean="0">
                <a:effectLst/>
              </a:rPr>
              <a:t>MgX</a:t>
            </a:r>
            <a:r>
              <a:rPr lang="fr-CH" dirty="0" smtClean="0">
                <a:effectLst/>
              </a:rPr>
              <a:t>; (26) Cd(CF3)2 (1.1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(27) a) Ar′′</a:t>
            </a:r>
            <a:r>
              <a:rPr lang="fr-CH" dirty="0" err="1" smtClean="0">
                <a:effectLst/>
              </a:rPr>
              <a:t>MgX</a:t>
            </a:r>
            <a:r>
              <a:rPr lang="fr-CH" dirty="0" smtClean="0">
                <a:effectLst/>
              </a:rPr>
              <a:t> (Ar′ = Ar) or b) </a:t>
            </a:r>
            <a:r>
              <a:rPr lang="fr-CH" dirty="0" err="1" smtClean="0">
                <a:effectLst/>
              </a:rPr>
              <a:t>Ar′′Li</a:t>
            </a:r>
            <a:r>
              <a:rPr lang="fr-CH" dirty="0" smtClean="0">
                <a:effectLst/>
              </a:rPr>
              <a:t> (Ar′ = Ar); (28) Ar′′</a:t>
            </a:r>
            <a:r>
              <a:rPr lang="fr-CH" dirty="0" err="1" smtClean="0">
                <a:effectLst/>
              </a:rPr>
              <a:t>MgX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, Ar′ = Ar); (29) </a:t>
            </a:r>
            <a:r>
              <a:rPr lang="fr-CH" dirty="0" err="1" smtClean="0">
                <a:effectLst/>
              </a:rPr>
              <a:t>NaOR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(30) Li– Ar(CR2)</a:t>
            </a:r>
            <a:r>
              <a:rPr lang="fr-CH" dirty="0" err="1" smtClean="0">
                <a:effectLst/>
              </a:rPr>
              <a:t>OLi</a:t>
            </a:r>
            <a:r>
              <a:rPr lang="fr-CH" dirty="0" smtClean="0">
                <a:effectLst/>
              </a:rPr>
              <a:t>; (31) </a:t>
            </a:r>
            <a:r>
              <a:rPr lang="fr-CH" dirty="0" err="1" smtClean="0">
                <a:effectLst/>
              </a:rPr>
              <a:t>NaOH</a:t>
            </a:r>
            <a:r>
              <a:rPr lang="fr-CH" dirty="0" smtClean="0">
                <a:effectLst/>
              </a:rPr>
              <a:t>; (32) Cd(CF3)2 (2.2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(33) a) </a:t>
            </a:r>
            <a:r>
              <a:rPr lang="fr-CH" dirty="0" err="1" smtClean="0">
                <a:effectLst/>
              </a:rPr>
              <a:t>Ar′′I</a:t>
            </a:r>
            <a:r>
              <a:rPr lang="fr-CH" dirty="0" smtClean="0">
                <a:effectLst/>
              </a:rPr>
              <a:t> (Ar′ = Ar) or b) Ar′′N2BF4 (Ar′ = Ar); (34) a) </a:t>
            </a:r>
            <a:r>
              <a:rPr lang="fr-CH" dirty="0" err="1" smtClean="0">
                <a:effectLst/>
              </a:rPr>
              <a:t>HBr</a:t>
            </a:r>
            <a:r>
              <a:rPr lang="fr-CH" dirty="0" smtClean="0">
                <a:effectLst/>
              </a:rPr>
              <a:t> or b) I2 or c) BF3·OEt2; (35) a) Ar′′′</a:t>
            </a:r>
            <a:r>
              <a:rPr lang="fr-CH" dirty="0" err="1" smtClean="0">
                <a:effectLst/>
              </a:rPr>
              <a:t>MgBr</a:t>
            </a:r>
            <a:r>
              <a:rPr lang="fr-CH" dirty="0" smtClean="0">
                <a:effectLst/>
              </a:rPr>
              <a:t> or b) </a:t>
            </a:r>
            <a:r>
              <a:rPr lang="fr-CH" dirty="0" err="1" smtClean="0">
                <a:effectLst/>
              </a:rPr>
              <a:t>Ar′′′Li</a:t>
            </a:r>
            <a:r>
              <a:rPr lang="fr-CH" dirty="0" smtClean="0">
                <a:effectLst/>
              </a:rPr>
              <a:t>; (36) 2,6-C5H3N(CR2-OH)2; (37) HSR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(38) </a:t>
            </a:r>
            <a:r>
              <a:rPr lang="fr-CH" dirty="0" err="1" smtClean="0">
                <a:effectLst/>
              </a:rPr>
              <a:t>RLi</a:t>
            </a:r>
            <a:r>
              <a:rPr lang="fr-CH" dirty="0" smtClean="0">
                <a:effectLst/>
              </a:rPr>
              <a:t> or </a:t>
            </a:r>
            <a:r>
              <a:rPr lang="fr-CH" dirty="0" err="1" smtClean="0">
                <a:effectLst/>
              </a:rPr>
              <a:t>ArLi</a:t>
            </a:r>
            <a:r>
              <a:rPr lang="fr-CH" dirty="0" smtClean="0">
                <a:effectLst/>
              </a:rPr>
              <a:t>; (39) </a:t>
            </a:r>
            <a:r>
              <a:rPr lang="fr-CH" dirty="0" err="1" smtClean="0">
                <a:effectLst/>
              </a:rPr>
              <a:t>ArOH</a:t>
            </a:r>
            <a:r>
              <a:rPr lang="fr-CH" dirty="0" smtClean="0">
                <a:effectLst/>
              </a:rPr>
              <a:t>.</a:t>
            </a:r>
          </a:p>
          <a:p>
            <a:pPr marL="0" indent="0">
              <a:buNone/>
            </a:pPr>
            <a:endParaRPr lang="fr-CH" dirty="0" smtClean="0">
              <a:effectLst/>
            </a:endParaRPr>
          </a:p>
          <a:p>
            <a:pPr marL="0" indent="0">
              <a:buNone/>
            </a:pPr>
            <a:r>
              <a:rPr lang="fr-CH" dirty="0" err="1" smtClean="0">
                <a:effectLst/>
              </a:rPr>
              <a:t>Scheme</a:t>
            </a:r>
            <a:r>
              <a:rPr lang="fr-CH" dirty="0" smtClean="0">
                <a:effectLst/>
              </a:rPr>
              <a:t> 3 </a:t>
            </a:r>
            <a:r>
              <a:rPr lang="fr-CH" dirty="0" err="1" smtClean="0">
                <a:effectLst/>
              </a:rPr>
              <a:t>Available</a:t>
            </a:r>
            <a:r>
              <a:rPr lang="fr-CH" dirty="0" smtClean="0">
                <a:effectLst/>
              </a:rPr>
              <a:t> routes for the </a:t>
            </a:r>
            <a:r>
              <a:rPr lang="fr-CH" dirty="0" err="1" smtClean="0">
                <a:effectLst/>
              </a:rPr>
              <a:t>synthesis</a:t>
            </a:r>
            <a:r>
              <a:rPr lang="fr-CH" dirty="0" smtClean="0">
                <a:effectLst/>
              </a:rPr>
              <a:t> of pentavalent </a:t>
            </a:r>
            <a:r>
              <a:rPr lang="fr-CH" dirty="0" err="1" smtClean="0">
                <a:effectLst/>
              </a:rPr>
              <a:t>organobis</a:t>
            </a:r>
            <a:r>
              <a:rPr lang="fr-CH" dirty="0" smtClean="0">
                <a:effectLst/>
              </a:rPr>
              <a:t>- </a:t>
            </a:r>
            <a:r>
              <a:rPr lang="fr-CH" dirty="0" err="1" smtClean="0">
                <a:effectLst/>
              </a:rPr>
              <a:t>muth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reagents</a:t>
            </a:r>
            <a:r>
              <a:rPr lang="fr-CH" dirty="0" smtClean="0">
                <a:effectLst/>
              </a:rPr>
              <a:t>: (1) Br2; (2) a) H2S or b) Na2S2O4 or c) (NH4)2S; (3) O3; (4) </a:t>
            </a:r>
            <a:r>
              <a:rPr lang="fr-CH" dirty="0" err="1" smtClean="0">
                <a:effectLst/>
              </a:rPr>
              <a:t>PhIO</a:t>
            </a:r>
            <a:r>
              <a:rPr lang="fr-CH" dirty="0" smtClean="0">
                <a:effectLst/>
              </a:rPr>
              <a:t>; (5) a) </a:t>
            </a:r>
            <a:r>
              <a:rPr lang="fr-CH" dirty="0" err="1" smtClean="0">
                <a:effectLst/>
              </a:rPr>
              <a:t>BzOOBz</a:t>
            </a:r>
            <a:r>
              <a:rPr lang="fr-CH" dirty="0" smtClean="0">
                <a:effectLst/>
              </a:rPr>
              <a:t>, BF3·OEt2 or b) RCO2H, H2O2 or c) RCO2H, t-</a:t>
            </a:r>
            <a:r>
              <a:rPr lang="fr-CH" dirty="0" err="1" smtClean="0">
                <a:effectLst/>
              </a:rPr>
              <a:t>BuOOH</a:t>
            </a:r>
            <a:r>
              <a:rPr lang="fr-CH" dirty="0" smtClean="0">
                <a:effectLst/>
              </a:rPr>
              <a:t> or d) </a:t>
            </a:r>
            <a:r>
              <a:rPr lang="fr-CH" dirty="0" err="1" smtClean="0">
                <a:effectLst/>
              </a:rPr>
              <a:t>PhI</a:t>
            </a:r>
            <a:r>
              <a:rPr lang="fr-CH" dirty="0" smtClean="0">
                <a:effectLst/>
              </a:rPr>
              <a:t>(</a:t>
            </a:r>
            <a:r>
              <a:rPr lang="fr-CH" dirty="0" err="1" smtClean="0">
                <a:effectLst/>
              </a:rPr>
              <a:t>OAc</a:t>
            </a:r>
            <a:r>
              <a:rPr lang="fr-CH" dirty="0" smtClean="0">
                <a:effectLst/>
              </a:rPr>
              <a:t>)2 or e) </a:t>
            </a:r>
            <a:r>
              <a:rPr lang="fr-CH" dirty="0" err="1" smtClean="0">
                <a:effectLst/>
              </a:rPr>
              <a:t>AcOOH</a:t>
            </a:r>
            <a:r>
              <a:rPr lang="fr-CH" dirty="0" smtClean="0">
                <a:effectLst/>
              </a:rPr>
              <a:t> or f) NaBO3, </a:t>
            </a:r>
            <a:r>
              <a:rPr lang="fr-CH" dirty="0" err="1" smtClean="0">
                <a:effectLst/>
              </a:rPr>
              <a:t>AcOH</a:t>
            </a:r>
            <a:r>
              <a:rPr lang="fr-CH" dirty="0" smtClean="0">
                <a:effectLst/>
              </a:rPr>
              <a:t> or g) RCO2H, i-</a:t>
            </a:r>
            <a:r>
              <a:rPr lang="fr-CH" dirty="0" err="1" smtClean="0">
                <a:effectLst/>
              </a:rPr>
              <a:t>PrOH</a:t>
            </a:r>
            <a:r>
              <a:rPr lang="fr-CH" dirty="0" smtClean="0">
                <a:effectLst/>
              </a:rPr>
              <a:t>; (6) AgNO3; (7) a) BF3·OEt2 </a:t>
            </a:r>
            <a:r>
              <a:rPr lang="fr-CH" dirty="0" err="1" smtClean="0">
                <a:effectLst/>
              </a:rPr>
              <a:t>then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ArB</a:t>
            </a:r>
            <a:r>
              <a:rPr lang="fr-CH" dirty="0" smtClean="0">
                <a:effectLst/>
              </a:rPr>
              <a:t>(OH)2 or b) BF3·OEt2, TMSCN, </a:t>
            </a:r>
            <a:r>
              <a:rPr lang="fr-CH" dirty="0" err="1" smtClean="0">
                <a:effectLst/>
              </a:rPr>
              <a:t>then</a:t>
            </a:r>
            <a:r>
              <a:rPr lang="fr-CH" dirty="0" smtClean="0">
                <a:effectLst/>
              </a:rPr>
              <a:t> n-Bu3SnAr; (8) </a:t>
            </a:r>
            <a:r>
              <a:rPr lang="fr-CH" dirty="0" err="1" smtClean="0">
                <a:effectLst/>
              </a:rPr>
              <a:t>NaOAr</a:t>
            </a:r>
            <a:r>
              <a:rPr lang="fr-CH" dirty="0" smtClean="0">
                <a:effectLst/>
              </a:rPr>
              <a:t>′ (Ar′ = C6F5, C6Cl5); (9) BF3·OEt2; (10) </a:t>
            </a:r>
            <a:r>
              <a:rPr lang="fr-CH" dirty="0" err="1" smtClean="0">
                <a:effectLst/>
              </a:rPr>
              <a:t>TsOH</a:t>
            </a:r>
            <a:r>
              <a:rPr lang="fr-CH" dirty="0" smtClean="0">
                <a:effectLst/>
              </a:rPr>
              <a:t>; (11) a) </a:t>
            </a:r>
            <a:r>
              <a:rPr lang="fr-CH" dirty="0" err="1" smtClean="0">
                <a:effectLst/>
              </a:rPr>
              <a:t>TsOH</a:t>
            </a:r>
            <a:r>
              <a:rPr lang="fr-CH" dirty="0" smtClean="0">
                <a:effectLst/>
              </a:rPr>
              <a:t> or b) </a:t>
            </a:r>
            <a:r>
              <a:rPr lang="fr-CH" dirty="0" err="1" smtClean="0">
                <a:effectLst/>
              </a:rPr>
              <a:t>MsOH</a:t>
            </a:r>
            <a:r>
              <a:rPr lang="fr-CH" dirty="0" smtClean="0">
                <a:effectLst/>
              </a:rPr>
              <a:t>; (12) </a:t>
            </a:r>
            <a:r>
              <a:rPr lang="fr-CH" dirty="0" err="1" smtClean="0">
                <a:effectLst/>
              </a:rPr>
              <a:t>TsOH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(13) air (CO2); (14) Bz2O; (15) </a:t>
            </a:r>
            <a:r>
              <a:rPr lang="fr-CH" dirty="0" err="1" smtClean="0">
                <a:effectLst/>
              </a:rPr>
              <a:t>KOt</a:t>
            </a:r>
            <a:r>
              <a:rPr lang="fr-CH" dirty="0" smtClean="0">
                <a:effectLst/>
              </a:rPr>
              <a:t>-Bu, H2O; (16) RCO2H; (17) CF3CO2H; (18) Na2S2O4; (19) a) RCO2Ag or b) RCO2Na or c) </a:t>
            </a:r>
            <a:r>
              <a:rPr lang="fr-CH" dirty="0" err="1" smtClean="0">
                <a:effectLst/>
              </a:rPr>
              <a:t>AcOH</a:t>
            </a:r>
            <a:r>
              <a:rPr lang="fr-CH" dirty="0" smtClean="0">
                <a:effectLst/>
              </a:rPr>
              <a:t>, Pb(</a:t>
            </a:r>
            <a:r>
              <a:rPr lang="fr-CH" dirty="0" err="1" smtClean="0">
                <a:effectLst/>
              </a:rPr>
              <a:t>OAc</a:t>
            </a:r>
            <a:r>
              <a:rPr lang="fr-CH" dirty="0" smtClean="0">
                <a:effectLst/>
              </a:rPr>
              <a:t>)2; (20) K2CO3; (21) NaN3; (22) </a:t>
            </a:r>
            <a:r>
              <a:rPr lang="fr-CH" dirty="0" err="1" smtClean="0">
                <a:effectLst/>
              </a:rPr>
              <a:t>KOt</a:t>
            </a:r>
            <a:r>
              <a:rPr lang="fr-CH" dirty="0" smtClean="0">
                <a:effectLst/>
              </a:rPr>
              <a:t>-Bu, H2O; (23) </a:t>
            </a:r>
            <a:r>
              <a:rPr lang="fr-CH" dirty="0" err="1" smtClean="0">
                <a:effectLst/>
              </a:rPr>
              <a:t>AgOTf</a:t>
            </a:r>
            <a:r>
              <a:rPr lang="fr-CH" dirty="0" smtClean="0">
                <a:effectLst/>
              </a:rPr>
              <a:t>; (24) </a:t>
            </a:r>
            <a:r>
              <a:rPr lang="fr-CH" dirty="0" err="1" smtClean="0">
                <a:effectLst/>
              </a:rPr>
              <a:t>ArLi</a:t>
            </a:r>
            <a:r>
              <a:rPr lang="fr-CH" dirty="0" smtClean="0">
                <a:effectLst/>
              </a:rPr>
              <a:t> (2 </a:t>
            </a:r>
            <a:r>
              <a:rPr lang="fr-CH" dirty="0" err="1" smtClean="0">
                <a:effectLst/>
              </a:rPr>
              <a:t>equiv</a:t>
            </a:r>
            <a:r>
              <a:rPr lang="fr-CH" dirty="0" smtClean="0">
                <a:effectLst/>
              </a:rPr>
              <a:t>); (25) Me2CO, </a:t>
            </a:r>
            <a:r>
              <a:rPr lang="fr-CH" dirty="0" err="1" smtClean="0">
                <a:effectLst/>
              </a:rPr>
              <a:t>AgX</a:t>
            </a:r>
            <a:r>
              <a:rPr lang="fr-CH" dirty="0" smtClean="0">
                <a:effectLst/>
              </a:rPr>
              <a:t> (R = Me, X = ClO4 or BF4); (26) a) </a:t>
            </a:r>
            <a:r>
              <a:rPr lang="fr-CH" dirty="0" err="1" smtClean="0">
                <a:effectLst/>
              </a:rPr>
              <a:t>NaF</a:t>
            </a:r>
            <a:r>
              <a:rPr lang="fr-CH" dirty="0" smtClean="0">
                <a:effectLst/>
              </a:rPr>
              <a:t> or b) </a:t>
            </a:r>
            <a:r>
              <a:rPr lang="fr-CH" dirty="0" err="1" smtClean="0">
                <a:effectLst/>
              </a:rPr>
              <a:t>AgF</a:t>
            </a:r>
            <a:r>
              <a:rPr lang="fr-CH" dirty="0" smtClean="0">
                <a:effectLst/>
              </a:rPr>
              <a:t>; (27) AgClO4 (Ar = Ph); (28) Ag2O; (29) a) KCN or b) </a:t>
            </a:r>
            <a:r>
              <a:rPr lang="fr-CH" dirty="0" err="1" smtClean="0">
                <a:effectLst/>
              </a:rPr>
              <a:t>AgCN</a:t>
            </a:r>
            <a:r>
              <a:rPr lang="fr-CH" dirty="0" smtClean="0">
                <a:effectLst/>
              </a:rPr>
              <a:t>; (30) AgNO3; (31) a) Cl2 or b) SO2Cl2 or c) PhICl2; (32) 2L (L = Ph3P=O or DMAP); (33) </a:t>
            </a:r>
            <a:r>
              <a:rPr lang="fr-CH" dirty="0" err="1" smtClean="0">
                <a:effectLst/>
              </a:rPr>
              <a:t>bipy</a:t>
            </a:r>
            <a:r>
              <a:rPr lang="fr-CH" dirty="0" smtClean="0">
                <a:effectLst/>
              </a:rPr>
              <a:t>; (34) R(TMSO)C=CH2, BF3.OEt2; (35) </a:t>
            </a:r>
            <a:r>
              <a:rPr lang="fr-CH" dirty="0" err="1" smtClean="0">
                <a:effectLst/>
              </a:rPr>
              <a:t>siloxycyclopropane</a:t>
            </a:r>
            <a:r>
              <a:rPr lang="fr-CH" dirty="0" smtClean="0">
                <a:effectLst/>
              </a:rPr>
              <a:t> </a:t>
            </a:r>
            <a:r>
              <a:rPr lang="fr-CH" dirty="0" err="1" smtClean="0">
                <a:effectLst/>
              </a:rPr>
              <a:t>with</a:t>
            </a:r>
            <a:r>
              <a:rPr lang="fr-CH" dirty="0" smtClean="0">
                <a:effectLst/>
              </a:rPr>
              <a:t> a) </a:t>
            </a:r>
            <a:r>
              <a:rPr lang="fr-CH" dirty="0" err="1" smtClean="0">
                <a:effectLst/>
              </a:rPr>
              <a:t>TMSOTf</a:t>
            </a:r>
            <a:r>
              <a:rPr lang="fr-CH" dirty="0" smtClean="0">
                <a:effectLst/>
              </a:rPr>
              <a:t> (X = </a:t>
            </a:r>
            <a:r>
              <a:rPr lang="fr-CH" dirty="0" err="1" smtClean="0">
                <a:effectLst/>
              </a:rPr>
              <a:t>OTf</a:t>
            </a:r>
            <a:r>
              <a:rPr lang="fr-CH" dirty="0" smtClean="0">
                <a:effectLst/>
              </a:rPr>
              <a:t>) or b) BF3·OEt2 (X = BF4); (36) RCH=CHB(OH)2, BF3·OEt2; (37) CH2=CHCH2TMS, BF3·OEt2; (38) </a:t>
            </a:r>
            <a:r>
              <a:rPr lang="fr-CH" dirty="0" err="1" smtClean="0">
                <a:effectLst/>
              </a:rPr>
              <a:t>HgO</a:t>
            </a:r>
            <a:r>
              <a:rPr lang="fr-CH" dirty="0" smtClean="0">
                <a:effectLst/>
              </a:rPr>
              <a:t>; (39) </a:t>
            </a:r>
            <a:r>
              <a:rPr lang="fr-CH" dirty="0" err="1" smtClean="0">
                <a:effectLst/>
              </a:rPr>
              <a:t>Ar′OH</a:t>
            </a:r>
            <a:r>
              <a:rPr lang="fr-CH" dirty="0" smtClean="0">
                <a:effectLst/>
              </a:rPr>
              <a:t> (Ar′ = C6F5, C6Cl5); (40) CF3SO3H; (41) CF3CO2H; (42) </a:t>
            </a:r>
            <a:r>
              <a:rPr lang="fr-CH" dirty="0" err="1" smtClean="0">
                <a:effectLst/>
              </a:rPr>
              <a:t>PhLi</a:t>
            </a:r>
            <a:r>
              <a:rPr lang="fr-CH" dirty="0" smtClean="0">
                <a:effectLst/>
              </a:rPr>
              <a:t>; (43) </a:t>
            </a:r>
            <a:r>
              <a:rPr lang="fr-CH" dirty="0" err="1" smtClean="0">
                <a:effectLst/>
              </a:rPr>
              <a:t>HCl</a:t>
            </a:r>
            <a:r>
              <a:rPr lang="fr-CH" dirty="0" smtClean="0">
                <a:effectLst/>
              </a:rPr>
              <a:t>; (44) Br2; (45) XeF2.</a:t>
            </a:r>
          </a:p>
          <a:p>
            <a:pPr marL="0" indent="0">
              <a:buNone/>
            </a:pPr>
            <a:r>
              <a:rPr lang="fr-CH" dirty="0" smtClean="0">
                <a:effectLst/>
              </a:rPr>
              <a:t>3.2</a:t>
            </a:r>
          </a:p>
          <a:p>
            <a:pPr marL="0" indent="0">
              <a:buNone/>
            </a:pPr>
            <a:endParaRPr lang="fr-CH" dirty="0" smtClean="0">
              <a:effectLst/>
            </a:endParaRPr>
          </a:p>
          <a:p>
            <a:pPr marL="0" indent="0">
              <a:buNone/>
            </a:pPr>
            <a:endParaRPr lang="fr-CH" dirty="0" smtClean="0">
              <a:effectLst/>
            </a:endParaRPr>
          </a:p>
          <a:p>
            <a:pPr marL="0" indent="0">
              <a:buNone/>
            </a:pPr>
            <a:endParaRPr lang="fr-CH" dirty="0" smtClean="0">
              <a:effectLst/>
            </a:endParaRPr>
          </a:p>
          <a:p>
            <a:pPr marL="0" indent="0">
              <a:buNone/>
            </a:pPr>
            <a:r>
              <a:rPr lang="fr-CH" dirty="0" smtClean="0">
                <a:effectLst/>
              </a:rPr>
              <a:t>Gagnon, A.; </a:t>
            </a:r>
            <a:r>
              <a:rPr lang="fr-CH" dirty="0" err="1" smtClean="0">
                <a:effectLst/>
              </a:rPr>
              <a:t>Dansereau</a:t>
            </a:r>
            <a:r>
              <a:rPr lang="fr-CH" dirty="0" smtClean="0">
                <a:effectLst/>
              </a:rPr>
              <a:t>, J.; Le Roch, A. </a:t>
            </a:r>
            <a:r>
              <a:rPr lang="fr-CH" i="1" dirty="0" err="1" smtClean="0">
                <a:effectLst/>
              </a:rPr>
              <a:t>Synthesis</a:t>
            </a:r>
            <a:r>
              <a:rPr lang="fr-CH" i="1" dirty="0" smtClean="0">
                <a:effectLst/>
              </a:rPr>
              <a:t> (</a:t>
            </a:r>
            <a:r>
              <a:rPr lang="fr-CH" i="1" dirty="0" err="1" smtClean="0">
                <a:effectLst/>
              </a:rPr>
              <a:t>Stuttg</a:t>
            </a:r>
            <a:r>
              <a:rPr lang="fr-CH" i="1" dirty="0" smtClean="0">
                <a:effectLst/>
              </a:rPr>
              <a:t>).</a:t>
            </a:r>
            <a:r>
              <a:rPr lang="fr-CH" dirty="0" smtClean="0">
                <a:effectLst/>
              </a:rPr>
              <a:t> </a:t>
            </a:r>
            <a:r>
              <a:rPr lang="fr-CH" b="1" dirty="0" smtClean="0">
                <a:effectLst/>
              </a:rPr>
              <a:t>2017</a:t>
            </a:r>
            <a:r>
              <a:rPr lang="fr-CH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fr-CH" dirty="0" smtClean="0">
              <a:effectLst/>
            </a:endParaRPr>
          </a:p>
          <a:p>
            <a:pPr marL="228600" indent="-228600">
              <a:buAutoNum type="arabicParenBoth"/>
            </a:pPr>
            <a:endParaRPr lang="fr-CH" dirty="0" smtClean="0">
              <a:effectLst/>
            </a:endParaRPr>
          </a:p>
          <a:p>
            <a:pPr marL="228600" indent="-228600">
              <a:buAutoNum type="arabicParenBoth"/>
            </a:pPr>
            <a:r>
              <a:rPr lang="fr-CH" dirty="0" smtClean="0">
                <a:effectLst/>
              </a:rPr>
              <a:t>Gagnon, A.; </a:t>
            </a:r>
            <a:r>
              <a:rPr lang="fr-CH" dirty="0" err="1" smtClean="0">
                <a:effectLst/>
              </a:rPr>
              <a:t>Dansereau</a:t>
            </a:r>
            <a:r>
              <a:rPr lang="fr-CH" dirty="0" smtClean="0">
                <a:effectLst/>
              </a:rPr>
              <a:t>, J.; Le Roch, A. </a:t>
            </a:r>
            <a:r>
              <a:rPr lang="fr-CH" i="1" dirty="0" err="1" smtClean="0">
                <a:effectLst/>
              </a:rPr>
              <a:t>Synthesis</a:t>
            </a:r>
            <a:r>
              <a:rPr lang="fr-CH" i="1" dirty="0" smtClean="0">
                <a:effectLst/>
              </a:rPr>
              <a:t> (</a:t>
            </a:r>
            <a:r>
              <a:rPr lang="fr-CH" i="1" dirty="0" err="1" smtClean="0">
                <a:effectLst/>
              </a:rPr>
              <a:t>Stuttg</a:t>
            </a:r>
            <a:r>
              <a:rPr lang="fr-CH" i="1" dirty="0" smtClean="0">
                <a:effectLst/>
              </a:rPr>
              <a:t>).</a:t>
            </a:r>
            <a:r>
              <a:rPr lang="fr-CH" dirty="0" smtClean="0">
                <a:effectLst/>
              </a:rPr>
              <a:t> </a:t>
            </a:r>
            <a:r>
              <a:rPr lang="fr-CH" b="1" dirty="0" smtClean="0">
                <a:effectLst/>
              </a:rPr>
              <a:t>2017</a:t>
            </a:r>
            <a:r>
              <a:rPr lang="fr-CH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FIRST	Bras, P.; </a:t>
            </a:r>
            <a:r>
              <a:rPr lang="en-US" dirty="0" err="1" smtClean="0">
                <a:effectLst/>
              </a:rPr>
              <a:t>Herwijer</a:t>
            </a:r>
            <a:r>
              <a:rPr lang="en-US" dirty="0" smtClean="0">
                <a:effectLst/>
              </a:rPr>
              <a:t>, H.; Wolters, J. </a:t>
            </a:r>
            <a:r>
              <a:rPr lang="en-US" i="1" dirty="0" smtClean="0">
                <a:effectLst/>
              </a:rPr>
              <a:t>J. </a:t>
            </a:r>
            <a:r>
              <a:rPr lang="en-US" i="1" dirty="0" err="1" smtClean="0">
                <a:effectLst/>
              </a:rPr>
              <a:t>Organomet</a:t>
            </a:r>
            <a:r>
              <a:rPr lang="en-US" i="1" dirty="0" smtClean="0">
                <a:effectLst/>
              </a:rPr>
              <a:t>. Chem.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1981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212</a:t>
            </a:r>
            <a:r>
              <a:rPr lang="en-US" dirty="0" smtClean="0">
                <a:effectLst/>
              </a:rPr>
              <a:t>, C7–C9. 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FIRST RESOLVED Suzuki, H.; </a:t>
            </a:r>
            <a:r>
              <a:rPr lang="en-US" i="1" dirty="0" smtClean="0">
                <a:effectLst/>
              </a:rPr>
              <a:t>J. Chem. Soc. Chem. </a:t>
            </a:r>
            <a:r>
              <a:rPr lang="en-US" i="1" dirty="0" err="1" smtClean="0">
                <a:effectLst/>
              </a:rPr>
              <a:t>Commun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1992</a:t>
            </a:r>
            <a:r>
              <a:rPr lang="en-US" dirty="0" smtClean="0">
                <a:effectLst/>
              </a:rPr>
              <a:t>, No. 16, 1143.</a:t>
            </a:r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FIRST –ONIUM</a:t>
            </a:r>
            <a:r>
              <a:rPr lang="en-US" baseline="0" dirty="0" smtClean="0">
                <a:effectLst/>
              </a:rPr>
              <a:t> salt </a:t>
            </a:r>
            <a:r>
              <a:rPr lang="en-US" dirty="0" err="1" smtClean="0">
                <a:effectLst/>
              </a:rPr>
              <a:t>Matano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Organometallics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1999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18</a:t>
            </a:r>
            <a:r>
              <a:rPr lang="en-US" dirty="0" smtClean="0">
                <a:effectLst/>
              </a:rPr>
              <a:t> (26), 5668–5681.</a:t>
            </a:r>
          </a:p>
          <a:p>
            <a:pPr marL="228600" indent="-228600">
              <a:buAutoNum type="arabicParenBoth"/>
            </a:pPr>
            <a:endParaRPr lang="fr-CH" dirty="0" smtClean="0">
              <a:effectLst/>
            </a:endParaRPr>
          </a:p>
          <a:p>
            <a:pPr marL="228600" indent="-228600">
              <a:buAutoNum type="arabicParenBoth"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DBU:</a:t>
            </a:r>
            <a:r>
              <a:rPr lang="en-US" baseline="0" dirty="0" smtClean="0"/>
              <a:t> </a:t>
            </a:r>
            <a:r>
              <a:rPr lang="it-IT" dirty="0" smtClean="0">
                <a:effectLst/>
              </a:rPr>
              <a:t>(1) 	Matano, Y.; Nomura, H. </a:t>
            </a:r>
            <a:r>
              <a:rPr lang="it-IT" i="1" dirty="0" smtClean="0">
                <a:effectLst/>
              </a:rPr>
              <a:t>Angew. Chemie - Int. Ed.</a:t>
            </a:r>
            <a:r>
              <a:rPr lang="it-IT" dirty="0" smtClean="0">
                <a:effectLst/>
              </a:rPr>
              <a:t> </a:t>
            </a:r>
            <a:r>
              <a:rPr lang="it-IT" b="1" dirty="0" smtClean="0">
                <a:effectLst/>
              </a:rPr>
              <a:t>2002</a:t>
            </a:r>
            <a:r>
              <a:rPr lang="it-IT" dirty="0" smtClean="0">
                <a:effectLst/>
              </a:rPr>
              <a:t>, </a:t>
            </a:r>
            <a:r>
              <a:rPr lang="it-IT" i="1" dirty="0" smtClean="0">
                <a:effectLst/>
              </a:rPr>
              <a:t>41</a:t>
            </a:r>
            <a:r>
              <a:rPr lang="it-IT" dirty="0" smtClean="0">
                <a:effectLst/>
              </a:rPr>
              <a:t> (16), 3028–3031.</a:t>
            </a:r>
          </a:p>
          <a:p>
            <a:r>
              <a:rPr lang="it-IT" dirty="0" smtClean="0">
                <a:effectLst/>
              </a:rPr>
              <a:t>KOtBu: </a:t>
            </a:r>
            <a:r>
              <a:rPr lang="en-US" dirty="0" smtClean="0">
                <a:effectLst/>
              </a:rPr>
              <a:t>(1) 	</a:t>
            </a:r>
            <a:r>
              <a:rPr lang="en-US" dirty="0" err="1" smtClean="0">
                <a:effectLst/>
              </a:rPr>
              <a:t>Matano</a:t>
            </a:r>
            <a:r>
              <a:rPr lang="en-US" dirty="0" smtClean="0">
                <a:effectLst/>
              </a:rPr>
              <a:t>, Y.; Nomura, H. </a:t>
            </a:r>
            <a:r>
              <a:rPr lang="en-US" b="1" dirty="0" smtClean="0">
                <a:effectLst/>
              </a:rPr>
              <a:t>2001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2</a:t>
            </a:r>
            <a:r>
              <a:rPr lang="en-US" dirty="0" smtClean="0">
                <a:effectLst/>
              </a:rPr>
              <a:t> (15), 6443–6444.</a:t>
            </a:r>
          </a:p>
          <a:p>
            <a:r>
              <a:rPr lang="en-US" dirty="0" smtClean="0">
                <a:effectLst/>
              </a:rPr>
              <a:t>CF3: (1) 	</a:t>
            </a:r>
            <a:r>
              <a:rPr lang="en-US" dirty="0" err="1" smtClean="0">
                <a:effectLst/>
              </a:rPr>
              <a:t>Matano</a:t>
            </a:r>
            <a:r>
              <a:rPr lang="en-US" dirty="0" smtClean="0">
                <a:effectLst/>
              </a:rPr>
              <a:t>, Y.; </a:t>
            </a:r>
            <a:r>
              <a:rPr lang="en-US" dirty="0" err="1" smtClean="0">
                <a:effectLst/>
              </a:rPr>
              <a:t>Hisanaga</a:t>
            </a:r>
            <a:r>
              <a:rPr lang="en-US" dirty="0" smtClean="0">
                <a:effectLst/>
              </a:rPr>
              <a:t>, T.; Yamada, H.; </a:t>
            </a:r>
            <a:r>
              <a:rPr lang="en-US" dirty="0" err="1" smtClean="0">
                <a:effectLst/>
              </a:rPr>
              <a:t>Kusakabe</a:t>
            </a:r>
            <a:r>
              <a:rPr lang="en-US" dirty="0" smtClean="0">
                <a:effectLst/>
              </a:rPr>
              <a:t>, S.; Nomura, H.; </a:t>
            </a:r>
            <a:r>
              <a:rPr lang="en-US" dirty="0" err="1" smtClean="0">
                <a:effectLst/>
              </a:rPr>
              <a:t>Imahori</a:t>
            </a:r>
            <a:r>
              <a:rPr lang="en-US" dirty="0" smtClean="0">
                <a:effectLst/>
              </a:rPr>
              <a:t>, H. </a:t>
            </a:r>
            <a:r>
              <a:rPr lang="en-US" i="1" dirty="0" smtClean="0">
                <a:effectLst/>
              </a:rPr>
              <a:t>J. Org. Chem.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2004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69</a:t>
            </a:r>
            <a:r>
              <a:rPr lang="en-US" dirty="0" smtClean="0">
                <a:effectLst/>
              </a:rPr>
              <a:t> (25), 8676–8680.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Ref: Book 45(</a:t>
            </a:r>
            <a:r>
              <a:rPr lang="en-US" baseline="0" dirty="0" err="1" smtClean="0"/>
              <a:t>aldeh</a:t>
            </a:r>
            <a:r>
              <a:rPr lang="en-US" dirty="0" smtClean="0">
                <a:effectLst/>
              </a:rPr>
              <a:t>(1) 	</a:t>
            </a:r>
            <a:r>
              <a:rPr lang="en-US" dirty="0" err="1" smtClean="0">
                <a:effectLst/>
              </a:rPr>
              <a:t>Matano</a:t>
            </a:r>
            <a:r>
              <a:rPr lang="en-US" dirty="0" smtClean="0">
                <a:effectLst/>
              </a:rPr>
              <a:t>, Y. </a:t>
            </a:r>
            <a:r>
              <a:rPr lang="en-US" i="1" dirty="0" smtClean="0">
                <a:effectLst/>
              </a:rPr>
              <a:t>J. Chem. Soc. Perkin Trans. 1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1994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1</a:t>
            </a:r>
            <a:r>
              <a:rPr lang="en-US" dirty="0" smtClean="0">
                <a:effectLst/>
              </a:rPr>
              <a:t> (19), 2703.</a:t>
            </a:r>
          </a:p>
          <a:p>
            <a:r>
              <a:rPr lang="en-US" baseline="0" dirty="0" smtClean="0"/>
              <a:t>65(</a:t>
            </a:r>
            <a:r>
              <a:rPr lang="en-US" baseline="0" dirty="0" err="1" smtClean="0"/>
              <a:t>aziri</a:t>
            </a:r>
            <a:r>
              <a:rPr lang="en-US" baseline="0" dirty="0" smtClean="0"/>
              <a:t>) 67 68 69 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7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Mukaiyama</a:t>
            </a:r>
            <a:r>
              <a:rPr lang="en-US" dirty="0" smtClean="0">
                <a:effectLst/>
              </a:rPr>
              <a:t>, T.; </a:t>
            </a:r>
            <a:r>
              <a:rPr lang="en-US" i="1" dirty="0" smtClean="0">
                <a:effectLst/>
              </a:rPr>
              <a:t>Chem. Lett.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2006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35</a:t>
            </a:r>
            <a:r>
              <a:rPr lang="en-US" dirty="0" smtClean="0">
                <a:effectLst/>
              </a:rPr>
              <a:t> (10), 1140–1141. Trials with mixed E/Z alkenyl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bismuthonium</a:t>
            </a:r>
            <a:r>
              <a:rPr lang="en-US" baseline="0" dirty="0" smtClean="0">
                <a:effectLst/>
              </a:rPr>
              <a:t> salts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6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70 </a:t>
            </a:r>
            <a:r>
              <a:rPr lang="en-US" dirty="0" err="1" smtClean="0"/>
              <a:t>papaers</a:t>
            </a:r>
            <a:r>
              <a:rPr lang="en-US" dirty="0" smtClean="0"/>
              <a:t> discussing Bi </a:t>
            </a:r>
            <a:r>
              <a:rPr lang="en-US" dirty="0" err="1" smtClean="0"/>
              <a:t>arylation</a:t>
            </a:r>
            <a:endParaRPr lang="en-US" dirty="0" smtClean="0"/>
          </a:p>
          <a:p>
            <a:pPr marL="228600" indent="-228600">
              <a:buAutoNum type="arabicParenBoth"/>
            </a:pPr>
            <a:r>
              <a:rPr lang="en-US" dirty="0" smtClean="0">
                <a:effectLst/>
              </a:rPr>
              <a:t>quinine, </a:t>
            </a:r>
            <a:r>
              <a:rPr lang="en-US" dirty="0" err="1" smtClean="0">
                <a:effectLst/>
              </a:rPr>
              <a:t>naphtalene</a:t>
            </a:r>
            <a:r>
              <a:rPr lang="en-US" dirty="0" smtClean="0">
                <a:effectLst/>
              </a:rPr>
              <a:t>	Barton, D. H. R.; </a:t>
            </a:r>
            <a:r>
              <a:rPr lang="en-US" i="1" dirty="0" smtClean="0">
                <a:effectLst/>
              </a:rPr>
              <a:t>J. Chem. Soc., Chem. </a:t>
            </a:r>
            <a:r>
              <a:rPr lang="en-US" i="1" dirty="0" err="1" smtClean="0">
                <a:effectLst/>
              </a:rPr>
              <a:t>Commun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1980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8</a:t>
            </a:r>
            <a:r>
              <a:rPr lang="en-US" dirty="0" smtClean="0">
                <a:effectLst/>
              </a:rPr>
              <a:t> (5), 246–247.</a:t>
            </a:r>
          </a:p>
          <a:p>
            <a:pPr marL="228600" indent="-228600">
              <a:buAutoNum type="arabicParenBoth"/>
            </a:pPr>
            <a:r>
              <a:rPr lang="en-US" dirty="0" err="1" smtClean="0">
                <a:effectLst/>
              </a:rPr>
              <a:t>Dearomat</a:t>
            </a:r>
            <a:r>
              <a:rPr lang="en-US" baseline="0" dirty="0" smtClean="0">
                <a:effectLst/>
              </a:rPr>
              <a:t> 		</a:t>
            </a:r>
            <a:r>
              <a:rPr lang="en-US" dirty="0" smtClean="0">
                <a:effectLst/>
              </a:rPr>
              <a:t>Barton, D. H. R.; </a:t>
            </a:r>
            <a:r>
              <a:rPr lang="en-US" i="1" dirty="0" smtClean="0">
                <a:effectLst/>
              </a:rPr>
              <a:t>J. Chem. Soc. Chem. </a:t>
            </a:r>
            <a:r>
              <a:rPr lang="en-US" i="1" dirty="0" err="1" smtClean="0">
                <a:effectLst/>
              </a:rPr>
              <a:t>Commun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1981</a:t>
            </a:r>
            <a:r>
              <a:rPr lang="en-US" dirty="0" smtClean="0">
                <a:effectLst/>
              </a:rPr>
              <a:t>, No. 10, 503.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C1BB4-9FEC-4862-8FDF-BE35E2671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43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786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0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69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877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099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01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60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884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861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B1C1-0C39-4254-9A13-7D4BC9CEFAF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10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B"/>
              </a:clrFrom>
              <a:clrTo>
                <a:srgbClr val="EDEDE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64" y="32187"/>
            <a:ext cx="10230727" cy="682581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4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Bismuth in Organic Synthesis</a:t>
            </a:r>
            <a:br>
              <a:rPr lang="en-US" sz="3600" dirty="0" smtClean="0"/>
            </a:br>
            <a:endParaRPr lang="fr-CH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135243"/>
            <a:ext cx="6400800" cy="1752600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LSPN Group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endParaRPr lang="fr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Balàzs Budai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80112" y="5105400"/>
            <a:ext cx="35638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10</a:t>
            </a:fld>
            <a:endParaRPr lang="fr-CH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2371" y="208244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C-Alkylation, C-</a:t>
            </a:r>
            <a:r>
              <a:rPr lang="en-US" sz="1600" dirty="0" err="1" smtClean="0"/>
              <a:t>Alkenylation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342391" y="5731309"/>
            <a:ext cx="649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Selectivity of </a:t>
            </a:r>
            <a:r>
              <a:rPr lang="en-US" sz="1600" b="1" dirty="0" smtClean="0"/>
              <a:t>alkenyl vs aryl</a:t>
            </a:r>
            <a:r>
              <a:rPr lang="en-US" sz="1600" dirty="0" smtClean="0"/>
              <a:t> transfer with regard to alkenyl’s β-substituents: </a:t>
            </a:r>
          </a:p>
          <a:p>
            <a:pPr algn="ctr"/>
            <a:r>
              <a:rPr lang="en-US" sz="1400" dirty="0" smtClean="0"/>
              <a:t>β-alkyl &gt; β-phenyl &gt; β-methyl &gt; β,β-dimethyl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82998"/>
              </p:ext>
            </p:extLst>
          </p:nvPr>
        </p:nvGraphicFramePr>
        <p:xfrm>
          <a:off x="5040750" y="3639254"/>
          <a:ext cx="361359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724657644"/>
                    </a:ext>
                  </a:extLst>
                </a:gridCol>
                <a:gridCol w="2029420">
                  <a:extLst>
                    <a:ext uri="{9D8B030D-6E8A-4147-A177-3AD203B41FA5}">
                      <a16:colId xmlns:a16="http://schemas.microsoft.com/office/drawing/2014/main" val="3270784631"/>
                    </a:ext>
                  </a:extLst>
                </a:gridCol>
              </a:tblGrid>
              <a:tr h="2828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Mechanism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Observation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969562"/>
                  </a:ext>
                </a:extLst>
              </a:tr>
              <a:tr h="240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SN1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Retention of E/Z ratio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19243"/>
                  </a:ext>
                </a:extLst>
              </a:tr>
              <a:tr h="22820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SN2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Retention of E/Z ratio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0812"/>
                  </a:ext>
                </a:extLst>
              </a:tr>
              <a:tr h="240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Addition-Elimination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 beta-EWG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smtClean="0">
                          <a:sym typeface="Wingdings" panose="05000000000000000000" pitchFamily="2" charset="2"/>
                        </a:rPr>
                        <a:t> no stabilization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48693"/>
                  </a:ext>
                </a:extLst>
              </a:tr>
              <a:tr h="2141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Carbene</a:t>
                      </a:r>
                      <a:r>
                        <a:rPr lang="en-US" sz="1100" dirty="0" smtClean="0"/>
                        <a:t> / C-H insertion</a:t>
                      </a:r>
                      <a:endParaRPr lang="en-US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Parallel pathway</a:t>
                      </a:r>
                      <a:endParaRPr lang="en-US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43539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Ligand-exchange,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then ligand-coupling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Explains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stereochemical</a:t>
                      </a:r>
                      <a:r>
                        <a:rPr lang="en-US" sz="1100" baseline="0" dirty="0" smtClean="0"/>
                        <a:t> outcome and substituent effects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6352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35080"/>
              </p:ext>
            </p:extLst>
          </p:nvPr>
        </p:nvGraphicFramePr>
        <p:xfrm>
          <a:off x="800190" y="3338600"/>
          <a:ext cx="3516312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8" name="CS ChemDraw Drawing" r:id="rId4" imgW="3515679" imgH="2183650" progId="ChemDraw.Document.6.0">
                  <p:embed/>
                </p:oleObj>
              </mc:Choice>
              <mc:Fallback>
                <p:oleObj name="CS ChemDraw Drawing" r:id="rId4" imgW="3515679" imgH="2183650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90" y="3338600"/>
                        <a:ext cx="3516312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853078" y="6426411"/>
            <a:ext cx="33843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5410" y="6419078"/>
            <a:ext cx="245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reference of alkenyl migration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2716" y="3000046"/>
            <a:ext cx="1248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Alkenylation</a:t>
            </a:r>
            <a:endParaRPr lang="en-US" sz="1600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18454"/>
              </p:ext>
            </p:extLst>
          </p:nvPr>
        </p:nvGraphicFramePr>
        <p:xfrm>
          <a:off x="2106461" y="952223"/>
          <a:ext cx="571023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9" name="CS ChemDraw Drawing" r:id="rId6" imgW="5709880" imgH="2061716" progId="ChemDraw.Document.6.0">
                  <p:embed/>
                </p:oleObj>
              </mc:Choice>
              <mc:Fallback>
                <p:oleObj name="CS ChemDraw Drawing" r:id="rId6" imgW="5709880" imgH="2061716" progId="ChemDraw.Document.6.0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461" y="952223"/>
                        <a:ext cx="5710238" cy="20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2371" y="743914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Ylide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err="1" smtClean="0"/>
              <a:t>Carbenoid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5148064" y="541739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Mukaiyama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T.;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Chem. Lett.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2006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35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(10), 1140–1141.</a:t>
            </a:r>
          </a:p>
        </p:txBody>
      </p:sp>
    </p:spTree>
    <p:extLst>
      <p:ext uri="{BB962C8B-B14F-4D97-AF65-F5344CB8AC3E}">
        <p14:creationId xmlns:p14="http://schemas.microsoft.com/office/powerpoint/2010/main" val="1767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11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332656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C-</a:t>
            </a:r>
            <a:r>
              <a:rPr lang="en-US" sz="1600" dirty="0"/>
              <a:t> </a:t>
            </a:r>
            <a:r>
              <a:rPr lang="en-US" sz="1600" dirty="0" smtClean="0"/>
              <a:t>and O-</a:t>
            </a:r>
            <a:r>
              <a:rPr lang="en-US" sz="1600" dirty="0" err="1" smtClean="0"/>
              <a:t>Arylation</a:t>
            </a:r>
            <a:endParaRPr lang="en-US" sz="16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63930"/>
              </p:ext>
            </p:extLst>
          </p:nvPr>
        </p:nvGraphicFramePr>
        <p:xfrm>
          <a:off x="2259261" y="1118417"/>
          <a:ext cx="450215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5" name="CS ChemDraw Drawing" r:id="rId4" imgW="4501579" imgH="1170056" progId="ChemDraw.Document.6.0">
                  <p:embed/>
                </p:oleObj>
              </mc:Choice>
              <mc:Fallback>
                <p:oleObj name="CS ChemDraw Drawing" r:id="rId4" imgW="4501579" imgH="11700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9261" y="1118417"/>
                        <a:ext cx="4502150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43862"/>
              </p:ext>
            </p:extLst>
          </p:nvPr>
        </p:nvGraphicFramePr>
        <p:xfrm>
          <a:off x="2907753" y="2554955"/>
          <a:ext cx="32051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6" name="CS ChemDraw Drawing" r:id="rId6" imgW="3204532" imgH="837707" progId="ChemDraw.Document.6.0">
                  <p:embed/>
                </p:oleObj>
              </mc:Choice>
              <mc:Fallback>
                <p:oleObj name="CS ChemDraw Drawing" r:id="rId6" imgW="3204532" imgH="8377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7753" y="2554955"/>
                        <a:ext cx="320516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90454"/>
              </p:ext>
            </p:extLst>
          </p:nvPr>
        </p:nvGraphicFramePr>
        <p:xfrm>
          <a:off x="3079996" y="5373216"/>
          <a:ext cx="28606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7" name="CS ChemDraw Drawing" r:id="rId8" imgW="2859970" imgH="1072222" progId="ChemDraw.Document.6.0">
                  <p:embed/>
                </p:oleObj>
              </mc:Choice>
              <mc:Fallback>
                <p:oleObj name="CS ChemDraw Drawing" r:id="rId8" imgW="2859970" imgH="1072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79996" y="5373216"/>
                        <a:ext cx="2860675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949140"/>
            <a:ext cx="170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Barton 1980-1981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2590800" y="34855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Barton, D. H. R.;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J. Chem. Soc., Chem.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Commun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1980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(5), 246–247.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49239"/>
              </p:ext>
            </p:extLst>
          </p:nvPr>
        </p:nvGraphicFramePr>
        <p:xfrm>
          <a:off x="2859334" y="4007219"/>
          <a:ext cx="3302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8" name="CS ChemDraw Drawing" r:id="rId10" imgW="3302259" imgH="781596" progId="ChemDraw.Document.6.0">
                  <p:embed/>
                </p:oleObj>
              </mc:Choice>
              <mc:Fallback>
                <p:oleObj name="CS ChemDraw Drawing" r:id="rId10" imgW="3302259" imgH="7815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59334" y="4007219"/>
                        <a:ext cx="33020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90800" y="473017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Barton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D. H. R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.;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J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Chem. Soc. Chem.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Commun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1981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No. 10, 503.</a:t>
            </a:r>
          </a:p>
        </p:txBody>
      </p:sp>
    </p:spTree>
    <p:extLst>
      <p:ext uri="{BB962C8B-B14F-4D97-AF65-F5344CB8AC3E}">
        <p14:creationId xmlns:p14="http://schemas.microsoft.com/office/powerpoint/2010/main" val="18361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70326"/>
            <a:ext cx="8330233" cy="27583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12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332656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C-</a:t>
            </a:r>
            <a:r>
              <a:rPr lang="en-US" sz="1600" dirty="0"/>
              <a:t> </a:t>
            </a:r>
            <a:r>
              <a:rPr lang="en-US" sz="1600" dirty="0" smtClean="0"/>
              <a:t>and O-</a:t>
            </a:r>
            <a:r>
              <a:rPr lang="en-US" sz="1600" dirty="0" err="1" smtClean="0"/>
              <a:t>Arylation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949140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O- vs C- selectivity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422993"/>
            <a:ext cx="2923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Chemoselectivity</a:t>
            </a:r>
            <a:r>
              <a:rPr lang="en-US" sz="1600" dirty="0" smtClean="0"/>
              <a:t> depends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Counter anion of Bi-salt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Electronics of substrate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 of reaction 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313695"/>
              </p:ext>
            </p:extLst>
          </p:nvPr>
        </p:nvGraphicFramePr>
        <p:xfrm>
          <a:off x="3468029" y="1200611"/>
          <a:ext cx="47593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19" name="CS ChemDraw Drawing" r:id="rId5" imgW="4759192" imgH="945972" progId="ChemDraw.Document.6.0">
                  <p:embed/>
                </p:oleObj>
              </mc:Choice>
              <mc:Fallback>
                <p:oleObj name="CS ChemDraw Drawing" r:id="rId5" imgW="4759192" imgH="9459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8029" y="1200611"/>
                        <a:ext cx="475932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844" y="5588026"/>
            <a:ext cx="5779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Relative migratory aptitude of aryl groups depends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Electronics of aromatic ligands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lower the electron density, the higher aptitude it have</a:t>
            </a:r>
          </a:p>
          <a:p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45200"/>
              </p:ext>
            </p:extLst>
          </p:nvPr>
        </p:nvGraphicFramePr>
        <p:xfrm>
          <a:off x="6626225" y="5509219"/>
          <a:ext cx="189071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0" name="CS ChemDraw Drawing" r:id="rId7" imgW="1890958" imgH="967553" progId="ChemDraw.Document.6.0">
                  <p:embed/>
                </p:oleObj>
              </mc:Choice>
              <mc:Fallback>
                <p:oleObj name="CS ChemDraw Drawing" r:id="rId7" imgW="1890958" imgH="967553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6225" y="5509219"/>
                        <a:ext cx="1890713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921468"/>
              </p:ext>
            </p:extLst>
          </p:nvPr>
        </p:nvGraphicFramePr>
        <p:xfrm>
          <a:off x="2398713" y="2600325"/>
          <a:ext cx="5835650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1" name="CS ChemDraw Drawing" r:id="rId9" imgW="5836351" imgH="2674260" progId="ChemDraw.Document.6.0">
                  <p:embed/>
                </p:oleObj>
              </mc:Choice>
              <mc:Fallback>
                <p:oleObj name="CS ChemDraw Drawing" r:id="rId9" imgW="5836351" imgH="2674260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8713" y="2600325"/>
                        <a:ext cx="5835650" cy="267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69665"/>
              </p:ext>
            </p:extLst>
          </p:nvPr>
        </p:nvGraphicFramePr>
        <p:xfrm>
          <a:off x="8409781" y="1182508"/>
          <a:ext cx="5540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2" name="CS ChemDraw Drawing" r:id="rId11" imgW="554389" imgH="1048123" progId="ChemDraw.Document.6.0">
                  <p:embed/>
                </p:oleObj>
              </mc:Choice>
              <mc:Fallback>
                <p:oleObj name="CS ChemDraw Drawing" r:id="rId11" imgW="554389" imgH="1048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09781" y="1182508"/>
                        <a:ext cx="554037" cy="104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634379" y="2089873"/>
            <a:ext cx="2521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Barton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Tetrahedron Lett.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1982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3365.</a:t>
            </a:r>
          </a:p>
        </p:txBody>
      </p:sp>
    </p:spTree>
    <p:extLst>
      <p:ext uri="{BB962C8B-B14F-4D97-AF65-F5344CB8AC3E}">
        <p14:creationId xmlns:p14="http://schemas.microsoft.com/office/powerpoint/2010/main" val="28962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13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235943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O-</a:t>
            </a:r>
            <a:r>
              <a:rPr lang="en-US" sz="1600" dirty="0" err="1" smtClean="0"/>
              <a:t>Arylation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83089"/>
              </p:ext>
            </p:extLst>
          </p:nvPr>
        </p:nvGraphicFramePr>
        <p:xfrm>
          <a:off x="395536" y="974004"/>
          <a:ext cx="84994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2" name="CS ChemDraw Drawing" r:id="rId3" imgW="8499070" imgH="1012874" progId="ChemDraw.Document.6.0">
                  <p:embed/>
                </p:oleObj>
              </mc:Choice>
              <mc:Fallback>
                <p:oleObj name="CS ChemDraw Drawing" r:id="rId3" imgW="8499070" imgH="10128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974004"/>
                        <a:ext cx="84994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33832"/>
              </p:ext>
            </p:extLst>
          </p:nvPr>
        </p:nvGraphicFramePr>
        <p:xfrm>
          <a:off x="1318388" y="2667416"/>
          <a:ext cx="37417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3" name="CS ChemDraw Drawing" r:id="rId5" imgW="3740956" imgH="789150" progId="ChemDraw.Document.6.0">
                  <p:embed/>
                </p:oleObj>
              </mc:Choice>
              <mc:Fallback>
                <p:oleObj name="CS ChemDraw Drawing" r:id="rId5" imgW="3740956" imgH="789150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8388" y="2667416"/>
                        <a:ext cx="3741737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420593"/>
              </p:ext>
            </p:extLst>
          </p:nvPr>
        </p:nvGraphicFramePr>
        <p:xfrm>
          <a:off x="1656917" y="3461480"/>
          <a:ext cx="263366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4" name="CS ChemDraw Drawing" r:id="rId7" imgW="2633256" imgH="1214298" progId="ChemDraw.Document.6.0">
                  <p:embed/>
                </p:oleObj>
              </mc:Choice>
              <mc:Fallback>
                <p:oleObj name="CS ChemDraw Drawing" r:id="rId7" imgW="2633256" imgH="1214298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6917" y="3461480"/>
                        <a:ext cx="2633663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06541"/>
              </p:ext>
            </p:extLst>
          </p:nvPr>
        </p:nvGraphicFramePr>
        <p:xfrm>
          <a:off x="6487953" y="2682307"/>
          <a:ext cx="1193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5" name="CS ChemDraw Drawing" r:id="rId9" imgW="1194289" imgH="1012874" progId="ChemDraw.Document.6.0">
                  <p:embed/>
                </p:oleObj>
              </mc:Choice>
              <mc:Fallback>
                <p:oleObj name="CS ChemDraw Drawing" r:id="rId9" imgW="1194289" imgH="1012874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87953" y="2682307"/>
                        <a:ext cx="11938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26801"/>
              </p:ext>
            </p:extLst>
          </p:nvPr>
        </p:nvGraphicFramePr>
        <p:xfrm>
          <a:off x="5557130" y="2791465"/>
          <a:ext cx="226525" cy="393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6" name="CS ChemDraw Drawing" r:id="rId11" imgW="381928" imgH="2681814" progId="ChemDraw.Document.6.0">
                  <p:embed/>
                </p:oleObj>
              </mc:Choice>
              <mc:Fallback>
                <p:oleObj name="CS ChemDraw Drawing" r:id="rId11" imgW="381928" imgH="26818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7130" y="2791465"/>
                        <a:ext cx="226525" cy="3930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650792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Phenol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350384"/>
            <a:ext cx="1600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Aliphatic alcohol</a:t>
            </a:r>
            <a:endParaRPr lang="en-US" sz="1600" b="1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73034"/>
              </p:ext>
            </p:extLst>
          </p:nvPr>
        </p:nvGraphicFramePr>
        <p:xfrm>
          <a:off x="1999023" y="4904033"/>
          <a:ext cx="19494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7" name="CS ChemDraw Drawing" r:id="rId13" imgW="1948804" imgH="693114" progId="ChemDraw.Document.6.0">
                  <p:embed/>
                </p:oleObj>
              </mc:Choice>
              <mc:Fallback>
                <p:oleObj name="CS ChemDraw Drawing" r:id="rId13" imgW="1948804" imgH="6931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9023" y="4904033"/>
                        <a:ext cx="1949450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77701" y="3705560"/>
            <a:ext cx="3801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Advantages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Selective for axial alcohol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</a:t>
            </a:r>
            <a:r>
              <a:rPr lang="en-US" sz="1600" dirty="0"/>
              <a:t>yields are obtained</a:t>
            </a:r>
          </a:p>
          <a:p>
            <a:endParaRPr lang="en-US" sz="1600" dirty="0" smtClean="0"/>
          </a:p>
          <a:p>
            <a:pPr algn="ctr"/>
            <a:r>
              <a:rPr lang="en-US" sz="1600" b="1" dirty="0" smtClean="0"/>
              <a:t>Drawbacks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diols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tertiary alcohol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selective for 1° / 2° alcohol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 selective for relative configuration</a:t>
            </a:r>
            <a:endParaRPr lang="en-US" sz="16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80270"/>
              </p:ext>
            </p:extLst>
          </p:nvPr>
        </p:nvGraphicFramePr>
        <p:xfrm>
          <a:off x="2000610" y="5810250"/>
          <a:ext cx="19478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8" name="CS ChemDraw Drawing" r:id="rId15" imgW="1947367" imgH="774043" progId="ChemDraw.Document.6.0">
                  <p:embed/>
                </p:oleObj>
              </mc:Choice>
              <mc:Fallback>
                <p:oleObj name="CS ChemDraw Drawing" r:id="rId15" imgW="1947367" imgH="774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00610" y="5810250"/>
                        <a:ext cx="1947863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315938" y="6586686"/>
            <a:ext cx="4852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Gagnon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A</a:t>
            </a:r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fr-CH" sz="1100" i="1" dirty="0" err="1" smtClean="0">
                <a:solidFill>
                  <a:schemeClr val="accent3">
                    <a:lumMod val="75000"/>
                  </a:schemeClr>
                </a:solidFill>
              </a:rPr>
              <a:t>Synthesis</a:t>
            </a:r>
            <a:r>
              <a:rPr lang="fr-CH" sz="11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CH" sz="1100" i="1" dirty="0" err="1">
                <a:solidFill>
                  <a:schemeClr val="accent3">
                    <a:lumMod val="75000"/>
                  </a:schemeClr>
                </a:solidFill>
              </a:rPr>
              <a:t>Stuttg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).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2017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49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(8), 1707–1745.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8503" y="18774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Matano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Y.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Bull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Chem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Soc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i="1" dirty="0" err="1" smtClean="0">
                <a:solidFill>
                  <a:schemeClr val="accent3">
                    <a:lumMod val="75000"/>
                  </a:schemeClr>
                </a:solidFill>
              </a:rPr>
              <a:t>Jpn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2008,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81:1621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14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5" y="238169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O-</a:t>
            </a:r>
            <a:r>
              <a:rPr lang="en-US" sz="1600" dirty="0" err="1" smtClean="0"/>
              <a:t>Arylation</a:t>
            </a:r>
            <a:endParaRPr lang="en-US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95065"/>
              </p:ext>
            </p:extLst>
          </p:nvPr>
        </p:nvGraphicFramePr>
        <p:xfrm>
          <a:off x="2355911" y="2299225"/>
          <a:ext cx="29718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9" name="CS ChemDraw Drawing" r:id="rId4" imgW="2971710" imgH="1056036" progId="ChemDraw.Document.6.0">
                  <p:embed/>
                </p:oleObj>
              </mc:Choice>
              <mc:Fallback>
                <p:oleObj name="CS ChemDraw Drawing" r:id="rId4" imgW="2971710" imgH="1056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5911" y="2299225"/>
                        <a:ext cx="2971800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87433"/>
              </p:ext>
            </p:extLst>
          </p:nvPr>
        </p:nvGraphicFramePr>
        <p:xfrm>
          <a:off x="1112994" y="3585656"/>
          <a:ext cx="678815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0" name="CS ChemDraw Drawing" r:id="rId6" imgW="6787758" imgH="1617865" progId="ChemDraw.Document.6.0">
                  <p:embed/>
                </p:oleObj>
              </mc:Choice>
              <mc:Fallback>
                <p:oleObj name="CS ChemDraw Drawing" r:id="rId6" imgW="6787758" imgH="16178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2994" y="3585656"/>
                        <a:ext cx="6788150" cy="161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238" y="3293348"/>
            <a:ext cx="102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Nicolaou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051" y="2060229"/>
            <a:ext cx="130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Mukaiyama</a:t>
            </a:r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12331"/>
              </p:ext>
            </p:extLst>
          </p:nvPr>
        </p:nvGraphicFramePr>
        <p:xfrm>
          <a:off x="2415557" y="1154739"/>
          <a:ext cx="41846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1" name="CS ChemDraw Drawing" r:id="rId8" imgW="4184682" imgH="1042008" progId="ChemDraw.Document.6.0">
                  <p:embed/>
                </p:oleObj>
              </mc:Choice>
              <mc:Fallback>
                <p:oleObj name="CS ChemDraw Drawing" r:id="rId8" imgW="4184682" imgH="1042008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15557" y="1154739"/>
                        <a:ext cx="418465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883" y="701606"/>
            <a:ext cx="305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Attempt on </a:t>
            </a:r>
            <a:r>
              <a:rPr lang="en-US" b="1" dirty="0" err="1" smtClean="0"/>
              <a:t>desymmetrization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45735"/>
              </p:ext>
            </p:extLst>
          </p:nvPr>
        </p:nvGraphicFramePr>
        <p:xfrm>
          <a:off x="1365250" y="5343525"/>
          <a:ext cx="51038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2" name="CS ChemDraw Drawing" r:id="rId10" imgW="5103394" imgH="856051" progId="ChemDraw.Document.6.0">
                  <p:embed/>
                </p:oleObj>
              </mc:Choice>
              <mc:Fallback>
                <p:oleObj name="CS ChemDraw Drawing" r:id="rId10" imgW="5103394" imgH="8560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5250" y="5343525"/>
                        <a:ext cx="5103813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238" y="5126295"/>
            <a:ext cx="7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Baran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70033" y="5617467"/>
            <a:ext cx="209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Attempt on </a:t>
            </a:r>
            <a:r>
              <a:rPr lang="en-US" sz="1400" dirty="0" err="1" smtClean="0"/>
              <a:t>Maeocrystal</a:t>
            </a:r>
            <a:r>
              <a:rPr lang="en-US" sz="1400" dirty="0" smtClean="0"/>
              <a:t> V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2650412"/>
            <a:ext cx="343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Mukaiyama</a:t>
            </a:r>
            <a:r>
              <a:rPr lang="en-US" sz="1400" dirty="0"/>
              <a:t>-</a:t>
            </a:r>
            <a:r>
              <a:rPr lang="en-US" sz="1400" dirty="0" smtClean="0"/>
              <a:t>modified Barton etherification”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987824" y="495289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Angew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Chemie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Int. Ed.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2009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48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(37), 6870–6874.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2366" y="6353577"/>
            <a:ext cx="22653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Org. Lett.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2009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11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(21), 4774–4776.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1315" y="2876804"/>
            <a:ext cx="23775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Chem. Lett.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2006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35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(10), 1140–1141.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6094740"/>
            <a:ext cx="3389069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ym typeface="Wingdings" panose="05000000000000000000" pitchFamily="2" charset="2"/>
              </a:rPr>
              <a:t>Matano</a:t>
            </a:r>
            <a:r>
              <a:rPr lang="en-US" sz="1100" dirty="0" smtClean="0">
                <a:sym typeface="Wingdings" panose="05000000000000000000" pitchFamily="2" charset="2"/>
              </a:rPr>
              <a:t>-Barton condition, still, oxidation is not possible!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98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15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720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</a:p>
          <a:p>
            <a:r>
              <a:rPr lang="en-US" sz="1400" dirty="0" smtClean="0"/>
              <a:t>Lewis acidity and catalysis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38152"/>
              </p:ext>
            </p:extLst>
          </p:nvPr>
        </p:nvGraphicFramePr>
        <p:xfrm>
          <a:off x="539750" y="1346200"/>
          <a:ext cx="65468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2" name="CS ChemDraw Drawing" r:id="rId4" imgW="6546673" imgH="1158187" progId="ChemDraw.Document.6.0">
                  <p:embed/>
                </p:oleObj>
              </mc:Choice>
              <mc:Fallback>
                <p:oleObj name="CS ChemDraw Drawing" r:id="rId4" imgW="6546673" imgH="11581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1346200"/>
                        <a:ext cx="6546850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67124"/>
              </p:ext>
            </p:extLst>
          </p:nvPr>
        </p:nvGraphicFramePr>
        <p:xfrm>
          <a:off x="5292080" y="4087136"/>
          <a:ext cx="373062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23" name="CS ChemDraw Drawing" r:id="rId6" imgW="3730177" imgH="1287314" progId="ChemDraw.Document.6.0">
                  <p:embed/>
                </p:oleObj>
              </mc:Choice>
              <mc:Fallback>
                <p:oleObj name="CS ChemDraw Drawing" r:id="rId6" imgW="3730177" imgH="12873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0" y="4087136"/>
                        <a:ext cx="3730625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777768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 or acid?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702142"/>
            <a:ext cx="5144165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Take home this: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99% of the cases Bi(</a:t>
            </a:r>
            <a:r>
              <a:rPr lang="en-US" sz="1400" dirty="0" err="1" smtClean="0"/>
              <a:t>OTf</a:t>
            </a:r>
            <a:r>
              <a:rPr lang="en-US" sz="1400" dirty="0" smtClean="0"/>
              <a:t>)</a:t>
            </a:r>
            <a:r>
              <a:rPr lang="en-US" sz="1400" baseline="-25000" dirty="0" smtClean="0"/>
              <a:t>3</a:t>
            </a:r>
            <a:r>
              <a:rPr lang="en-US" sz="1400" dirty="0"/>
              <a:t> </a:t>
            </a:r>
            <a:r>
              <a:rPr lang="en-US" sz="1400" dirty="0" smtClean="0"/>
              <a:t>or BiCl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is the catalyst.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Bismuth(III) activates alcohol and unsaturated C-C bonds.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Typical transformations to consider screening Bi(III) compounds: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Sakurai allylation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Silyl-enol ether activation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Tsuji-</a:t>
            </a:r>
            <a:r>
              <a:rPr lang="en-US" sz="1400" dirty="0" err="1" smtClean="0"/>
              <a:t>Trost</a:t>
            </a:r>
            <a:r>
              <a:rPr lang="en-US" sz="1400" dirty="0" smtClean="0"/>
              <a:t>-type </a:t>
            </a:r>
            <a:r>
              <a:rPr lang="en-US" sz="1400" dirty="0"/>
              <a:t>allylic / propargylic </a:t>
            </a:r>
            <a:r>
              <a:rPr lang="en-US" sz="1400" dirty="0" smtClean="0"/>
              <a:t>substitution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Friedel</a:t>
            </a:r>
            <a:r>
              <a:rPr lang="en-US" sz="1400" dirty="0" smtClean="0"/>
              <a:t>-Crafts (mild</a:t>
            </a:r>
            <a:r>
              <a:rPr lang="en-US" sz="1400" dirty="0"/>
              <a:t>)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Diels-Alder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32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16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477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lkylation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84232"/>
              </p:ext>
            </p:extLst>
          </p:nvPr>
        </p:nvGraphicFramePr>
        <p:xfrm>
          <a:off x="1948419" y="1166609"/>
          <a:ext cx="4359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9" name="CS ChemDraw Drawing" r:id="rId4" imgW="4359658" imgH="810371" progId="ChemDraw.Document.6.0">
                  <p:embed/>
                </p:oleObj>
              </mc:Choice>
              <mc:Fallback>
                <p:oleObj name="CS ChemDraw Drawing" r:id="rId4" imgW="4359658" imgH="810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8419" y="1166609"/>
                        <a:ext cx="4359275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092940"/>
              </p:ext>
            </p:extLst>
          </p:nvPr>
        </p:nvGraphicFramePr>
        <p:xfrm>
          <a:off x="1872280" y="2380247"/>
          <a:ext cx="5153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0" name="CS ChemDraw Drawing" r:id="rId6" imgW="5153695" imgH="808932" progId="ChemDraw.Document.6.0">
                  <p:embed/>
                </p:oleObj>
              </mc:Choice>
              <mc:Fallback>
                <p:oleObj name="CS ChemDraw Drawing" r:id="rId6" imgW="5153695" imgH="8089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2280" y="2380247"/>
                        <a:ext cx="5153025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2851" y="591043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91999"/>
              </p:ext>
            </p:extLst>
          </p:nvPr>
        </p:nvGraphicFramePr>
        <p:xfrm>
          <a:off x="1802851" y="3763387"/>
          <a:ext cx="55260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1" name="CS ChemDraw Drawing" r:id="rId8" imgW="5525922" imgH="758576" progId="ChemDraw.Document.6.0">
                  <p:embed/>
                </p:oleObj>
              </mc:Choice>
              <mc:Fallback>
                <p:oleObj name="CS ChemDraw Drawing" r:id="rId8" imgW="5525922" imgH="7585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2851" y="3763387"/>
                        <a:ext cx="5526087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202572"/>
              </p:ext>
            </p:extLst>
          </p:nvPr>
        </p:nvGraphicFramePr>
        <p:xfrm>
          <a:off x="1638728" y="5254109"/>
          <a:ext cx="503872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2" name="CS ChemDraw Drawing" r:id="rId10" imgW="5038003" imgH="1131930" progId="ChemDraw.Document.6.0">
                  <p:embed/>
                </p:oleObj>
              </mc:Choice>
              <mc:Fallback>
                <p:oleObj name="CS ChemDraw Drawing" r:id="rId10" imgW="5038003" imgH="1131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38728" y="5254109"/>
                        <a:ext cx="5038725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777768"/>
            <a:ext cx="26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Friedel</a:t>
            </a:r>
            <a:r>
              <a:rPr lang="en-US" b="1" dirty="0" smtClean="0"/>
              <a:t>-Crafts </a:t>
            </a:r>
            <a:r>
              <a:rPr lang="en-US" b="1" dirty="0" err="1" smtClean="0"/>
              <a:t>benzylation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7312" y="2060468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Deoxygenative</a:t>
            </a:r>
            <a:r>
              <a:rPr lang="en-US" b="1" dirty="0" smtClean="0"/>
              <a:t> allylation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356270"/>
            <a:ext cx="245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Propargylic substitution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787828"/>
            <a:ext cx="382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Direct allylic / propargylic substitution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65348" y="1882363"/>
            <a:ext cx="3925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Rueping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M.;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Adv. Synth.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Catal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2006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348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(9), 1033–1037.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9065" y="314854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Gibbs, R. A.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Tetrahedron Lett.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46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(48), 8345–8350.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56938" y="44883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CH" sz="1100" dirty="0" err="1">
                <a:solidFill>
                  <a:schemeClr val="accent3">
                    <a:lumMod val="75000"/>
                  </a:schemeClr>
                </a:solidFill>
              </a:rPr>
              <a:t>Zhan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Z.; </a:t>
            </a:r>
            <a:r>
              <a:rPr lang="fr-CH" sz="1100" i="1" dirty="0" err="1">
                <a:solidFill>
                  <a:schemeClr val="accent3">
                    <a:lumMod val="75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. Commun.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2006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(31), 3352.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637929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Shibasaki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Angew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Chemie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- Int. Ed.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2007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46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(3), 409–413.</a:t>
            </a:r>
          </a:p>
        </p:txBody>
      </p:sp>
    </p:spTree>
    <p:extLst>
      <p:ext uri="{BB962C8B-B14F-4D97-AF65-F5344CB8AC3E}">
        <p14:creationId xmlns:p14="http://schemas.microsoft.com/office/powerpoint/2010/main" val="41569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17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0865" y="26064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  <a:endParaRPr lang="en-US" sz="1600" dirty="0" smtClean="0"/>
          </a:p>
          <a:p>
            <a:r>
              <a:rPr lang="en-US" sz="1600" dirty="0" smtClean="0"/>
              <a:t>Etherification – P. A. Evans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300" t="26901" r="8657" b="26901"/>
          <a:stretch/>
        </p:blipFill>
        <p:spPr>
          <a:xfrm>
            <a:off x="2026770" y="2845856"/>
            <a:ext cx="4531704" cy="336059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27203"/>
              </p:ext>
            </p:extLst>
          </p:nvPr>
        </p:nvGraphicFramePr>
        <p:xfrm>
          <a:off x="2483768" y="1279815"/>
          <a:ext cx="59197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6" name="CS ChemDraw Drawing" r:id="rId5" imgW="5920426" imgH="1464279" progId="ChemDraw.Document.6.0">
                  <p:embed/>
                </p:oleObj>
              </mc:Choice>
              <mc:Fallback>
                <p:oleObj name="CS ChemDraw Drawing" r:id="rId5" imgW="5920426" imgH="14642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1279815"/>
                        <a:ext cx="591978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1178" y="894662"/>
            <a:ext cx="228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Tandem Etherification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178" y="2499445"/>
            <a:ext cx="15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Catalytic cycle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771800" y="637467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Evans, P. A.;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J. Am. Chem. Soc.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125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(38), 11456–11457.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1800" y="23571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Evans, P. A.;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J. Am. Chem. Soc.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125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(38), 11456–11457.</a:t>
            </a:r>
          </a:p>
        </p:txBody>
      </p:sp>
    </p:spTree>
    <p:extLst>
      <p:ext uri="{BB962C8B-B14F-4D97-AF65-F5344CB8AC3E}">
        <p14:creationId xmlns:p14="http://schemas.microsoft.com/office/powerpoint/2010/main" val="38191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18</a:t>
            </a:fld>
            <a:endParaRPr lang="fr-CH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146678"/>
              </p:ext>
            </p:extLst>
          </p:nvPr>
        </p:nvGraphicFramePr>
        <p:xfrm>
          <a:off x="1278902" y="2876585"/>
          <a:ext cx="62642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9" name="CS ChemDraw Drawing" r:id="rId4" imgW="6264628" imgH="1013234" progId="ChemDraw.Document.6.0">
                  <p:embed/>
                </p:oleObj>
              </mc:Choice>
              <mc:Fallback>
                <p:oleObj name="CS ChemDraw Drawing" r:id="rId4" imgW="6264628" imgH="1013234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8902" y="2876585"/>
                        <a:ext cx="62642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05758"/>
              </p:ext>
            </p:extLst>
          </p:nvPr>
        </p:nvGraphicFramePr>
        <p:xfrm>
          <a:off x="1278902" y="4644192"/>
          <a:ext cx="62309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0" name="CS ChemDraw Drawing" r:id="rId6" imgW="6231214" imgH="1067906" progId="ChemDraw.Document.6.0">
                  <p:embed/>
                </p:oleObj>
              </mc:Choice>
              <mc:Fallback>
                <p:oleObj name="CS ChemDraw Drawing" r:id="rId6" imgW="6231214" imgH="1067906" progId="ChemDraw.Document.6.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8902" y="4644192"/>
                        <a:ext cx="6230938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0865" y="26064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  <a:endParaRPr lang="en-US" sz="1600" dirty="0" smtClean="0"/>
          </a:p>
          <a:p>
            <a:r>
              <a:rPr lang="en-US" sz="1600" dirty="0" smtClean="0"/>
              <a:t>Etherification – P. A. Evans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96012"/>
              </p:ext>
            </p:extLst>
          </p:nvPr>
        </p:nvGraphicFramePr>
        <p:xfrm>
          <a:off x="1948515" y="1100336"/>
          <a:ext cx="51943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1" name="CS ChemDraw Drawing" r:id="rId8" imgW="5195014" imgH="795264" progId="ChemDraw.Document.6.0">
                  <p:embed/>
                </p:oleObj>
              </mc:Choice>
              <mc:Fallback>
                <p:oleObj name="CS ChemDraw Drawing" r:id="rId8" imgW="5195014" imgH="795264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8515" y="1100336"/>
                        <a:ext cx="5194300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731004"/>
            <a:ext cx="15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Catalytic cycle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8782" y="2457510"/>
            <a:ext cx="16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Syntheses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808373" y="187068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Evans, P. A.;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J. Am. Chem. Soc.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125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(38), 11456–11457.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6763" y="3889410"/>
            <a:ext cx="3096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Evans, P. A.;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J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Org. Lett.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(21), 3883–3885.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15816" y="5772854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Evans, P. A.;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J. Am. Chem. Soc.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125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(48), 14702–14703</a:t>
            </a:r>
          </a:p>
        </p:txBody>
      </p:sp>
    </p:spTree>
    <p:extLst>
      <p:ext uri="{BB962C8B-B14F-4D97-AF65-F5344CB8AC3E}">
        <p14:creationId xmlns:p14="http://schemas.microsoft.com/office/powerpoint/2010/main" val="361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2519" t="32180" r="31100" b="10306"/>
          <a:stretch/>
        </p:blipFill>
        <p:spPr>
          <a:xfrm>
            <a:off x="5320942" y="2607949"/>
            <a:ext cx="3305945" cy="40541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19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6468" y="209365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  <a:endParaRPr lang="en-US" sz="1600" dirty="0" smtClean="0"/>
          </a:p>
          <a:p>
            <a:r>
              <a:rPr lang="en-US" sz="1600" dirty="0" smtClean="0"/>
              <a:t>Reaction in Aqueous Media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39" y="4083528"/>
            <a:ext cx="3466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Kobayashi, S.;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Chem. - A Eur. J.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2006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12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 (23), 5954–5960.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68" y="4628492"/>
            <a:ext cx="4901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chiral catalysts are unstable in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Lewis acids are typically non-stable in aqueous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Bi(</a:t>
            </a:r>
            <a:r>
              <a:rPr lang="en-US" sz="1600" dirty="0" err="1" smtClean="0"/>
              <a:t>OTf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is known to hydrolyze is water</a:t>
            </a: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82589"/>
              </p:ext>
            </p:extLst>
          </p:nvPr>
        </p:nvGraphicFramePr>
        <p:xfrm>
          <a:off x="581599" y="1337005"/>
          <a:ext cx="73088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CS ChemDraw Drawing" r:id="rId5" imgW="7308733" imgH="889861" progId="ChemDraw.Document.6.0">
                  <p:embed/>
                </p:oleObj>
              </mc:Choice>
              <mc:Fallback>
                <p:oleObj name="CS ChemDraw Drawing" r:id="rId5" imgW="7308733" imgH="889861" progId="ChemDraw.Document.6.0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599" y="1337005"/>
                        <a:ext cx="7308850" cy="89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1019" t="35300" r="62206" b="29700"/>
          <a:stretch/>
        </p:blipFill>
        <p:spPr>
          <a:xfrm>
            <a:off x="2128541" y="2498355"/>
            <a:ext cx="1872208" cy="1376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968" y="927864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Mukaiyama</a:t>
            </a:r>
            <a:r>
              <a:rPr lang="en-US" b="1" dirty="0" smtClean="0"/>
              <a:t> aldol in aq. media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066" y="362141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Overview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708191"/>
            <a:ext cx="8208912" cy="63094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Oxidation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Synthesis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Metallochirality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Bismuth (V)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Oxidation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Alkylation, </a:t>
            </a:r>
            <a:r>
              <a:rPr lang="en-US" dirty="0" err="1" smtClean="0"/>
              <a:t>Alkenylation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N,</a:t>
            </a:r>
            <a:r>
              <a:rPr lang="en-US" dirty="0" smtClean="0"/>
              <a:t> O,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 </a:t>
            </a:r>
            <a:r>
              <a:rPr lang="en-US" dirty="0" smtClean="0"/>
              <a:t>- </a:t>
            </a:r>
            <a:r>
              <a:rPr lang="en-US" dirty="0" err="1" smtClean="0"/>
              <a:t>Arylation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Bismuth (III)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Cross-coupling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Lewis acidity and catalysis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Aldolization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Alkylation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Allylation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Amination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Arylation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Cationic cyclization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Cycloaddition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Cycloisomerization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Epoxide Opening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Etherification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Hydroamination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Hydroalkoxylation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Hydroalkylation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Hydroarylation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Oxidation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Oxycarbonylation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Application in synthesis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Summary and Outlook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55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2832" t="35148" r="58662" b="43852"/>
          <a:stretch/>
        </p:blipFill>
        <p:spPr>
          <a:xfrm>
            <a:off x="483230" y="3133543"/>
            <a:ext cx="3906940" cy="2493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832" t="56288" r="58662" b="15713"/>
          <a:stretch/>
        </p:blipFill>
        <p:spPr>
          <a:xfrm>
            <a:off x="4700994" y="3203168"/>
            <a:ext cx="3973106" cy="338136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01972"/>
              </p:ext>
            </p:extLst>
          </p:nvPr>
        </p:nvGraphicFramePr>
        <p:xfrm>
          <a:off x="1325175" y="1700808"/>
          <a:ext cx="67516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4" name="CS ChemDraw Drawing" r:id="rId5" imgW="6752188" imgH="892739" progId="ChemDraw.Document.6.0">
                  <p:embed/>
                </p:oleObj>
              </mc:Choice>
              <mc:Fallback>
                <p:oleObj name="CS ChemDraw Drawing" r:id="rId5" imgW="6752188" imgH="8927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175" y="1700808"/>
                        <a:ext cx="6751638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812874" y="2708628"/>
            <a:ext cx="5454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</a:rPr>
              <a:t>Kitanosono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T.;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Ollevier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T.; Kobayashi, S.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Chem. - An Asian J.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2013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(12), 3051–3062.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20</a:t>
            </a:fld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63495" y="1160248"/>
            <a:ext cx="171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State of the Art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6468" y="209365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  <a:endParaRPr lang="en-US" sz="1600" dirty="0" smtClean="0"/>
          </a:p>
          <a:p>
            <a:r>
              <a:rPr lang="en-US" sz="1600" dirty="0" smtClean="0"/>
              <a:t>Reaction in Aqueous Media</a:t>
            </a:r>
          </a:p>
        </p:txBody>
      </p:sp>
    </p:spTree>
    <p:extLst>
      <p:ext uri="{BB962C8B-B14F-4D97-AF65-F5344CB8AC3E}">
        <p14:creationId xmlns:p14="http://schemas.microsoft.com/office/powerpoint/2010/main" val="28389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04.05.2017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21</a:t>
            </a:fld>
            <a:endParaRPr lang="fr-CH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33976"/>
              </p:ext>
            </p:extLst>
          </p:nvPr>
        </p:nvGraphicFramePr>
        <p:xfrm>
          <a:off x="241300" y="1592263"/>
          <a:ext cx="8702675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6" name="CS ChemDraw Drawing" r:id="rId4" imgW="8703148" imgH="3849352" progId="ChemDraw.Document.6.0">
                  <p:embed/>
                </p:oleObj>
              </mc:Choice>
              <mc:Fallback>
                <p:oleObj name="CS ChemDraw Drawing" r:id="rId4" imgW="8703148" imgH="38493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00" y="1592263"/>
                        <a:ext cx="8702675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80469" y="6523039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Review: Yin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, S. 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RSC Adv.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2014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 (23), 11907.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048" y="5356842"/>
            <a:ext cx="7020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Shimada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S.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Angew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Chemie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Int. Ed.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47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(35), 6590–6593.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216" y="260648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</a:p>
          <a:p>
            <a:r>
              <a:rPr lang="en-US" sz="1600" dirty="0" smtClean="0"/>
              <a:t>Carbon-dioxide fixation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2536" y="61791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	Yin, S.-F.; Shimada, S.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Chem.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Commun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2009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No. 9, 1136.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6840" y="3043231"/>
            <a:ext cx="5526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</a:rPr>
              <a:t>Breunig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H. </a:t>
            </a:r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</a:rPr>
              <a:t>J.</a:t>
            </a:r>
            <a:r>
              <a:rPr lang="en-US" sz="1100" i="1" dirty="0" err="1" smtClean="0">
                <a:solidFill>
                  <a:schemeClr val="accent3">
                    <a:lumMod val="75000"/>
                  </a:schemeClr>
                </a:solidFill>
              </a:rPr>
              <a:t>Dalt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Trans.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9226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(14), 1831.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69" y="1022604"/>
            <a:ext cx="20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very first report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94125" y="1022604"/>
            <a:ext cx="275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Reversibility demonstrated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369" y="3372381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54448" y="5441950"/>
            <a:ext cx="4406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“…</a:t>
            </a:r>
            <a:r>
              <a:rPr lang="en-US" sz="1100" b="1" dirty="0"/>
              <a:t>intramolecular coordination of the sulfur atom to the bismuth atom is expected to be very flexible,</a:t>
            </a:r>
            <a:r>
              <a:rPr lang="en-US" sz="1100" dirty="0"/>
              <a:t> as observed for the </a:t>
            </a:r>
            <a:r>
              <a:rPr lang="en-US" sz="1100" dirty="0" err="1"/>
              <a:t>dibenzoazabismocine</a:t>
            </a:r>
            <a:r>
              <a:rPr lang="en-US" sz="1100" dirty="0"/>
              <a:t> framework,17 </a:t>
            </a:r>
            <a:r>
              <a:rPr lang="en-US" sz="1100" b="1" dirty="0"/>
              <a:t>and can adjust the Lewis acidity of the </a:t>
            </a:r>
            <a:r>
              <a:rPr lang="en-US" sz="1100" b="1" dirty="0" smtClean="0"/>
              <a:t>bismuth </a:t>
            </a:r>
            <a:r>
              <a:rPr lang="en-US" sz="1100" b="1" dirty="0"/>
              <a:t>atom and facilitate the exchange of the product and the reactant.”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92637" y="1962142"/>
            <a:ext cx="0" cy="4403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3372381"/>
            <a:ext cx="4592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295" t="24801" r="54724" b="18500"/>
          <a:stretch/>
        </p:blipFill>
        <p:spPr>
          <a:xfrm>
            <a:off x="5292080" y="3658592"/>
            <a:ext cx="3520391" cy="28803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22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84873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(III)</a:t>
            </a:r>
          </a:p>
          <a:p>
            <a:r>
              <a:rPr lang="en-US" sz="1600" dirty="0" smtClean="0"/>
              <a:t>State of the Art Complexes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17120"/>
              </p:ext>
            </p:extLst>
          </p:nvPr>
        </p:nvGraphicFramePr>
        <p:xfrm>
          <a:off x="899592" y="1060301"/>
          <a:ext cx="6492875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3" name="CS ChemDraw Drawing" r:id="rId5" imgW="6493138" imgH="4632747" progId="ChemDraw.Document.6.0">
                  <p:embed/>
                </p:oleObj>
              </mc:Choice>
              <mc:Fallback>
                <p:oleObj name="CS ChemDraw Drawing" r:id="rId5" imgW="6493138" imgH="4632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1060301"/>
                        <a:ext cx="6492875" cy="463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782" y="2457510"/>
            <a:ext cx="118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Friedel</a:t>
            </a:r>
            <a:r>
              <a:rPr lang="en-US" sz="1400" b="1" dirty="0" smtClean="0"/>
              <a:t>-Crafts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782" y="4420980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Diels-Alder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03093"/>
            <a:ext cx="385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Demonstration of activity and stability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32517"/>
            <a:ext cx="241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Synthesis and structure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60760" y="2003093"/>
            <a:ext cx="496686" cy="156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69008" y="5960394"/>
            <a:ext cx="3347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</a:rPr>
              <a:t>Hoge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B.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Chem. - A Eur. J.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2017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(7), 1568–1575.</a:t>
            </a:r>
          </a:p>
        </p:txBody>
      </p:sp>
    </p:spTree>
    <p:extLst>
      <p:ext uri="{BB962C8B-B14F-4D97-AF65-F5344CB8AC3E}">
        <p14:creationId xmlns:p14="http://schemas.microsoft.com/office/powerpoint/2010/main" val="12423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B"/>
              </a:clrFrom>
              <a:clrTo>
                <a:srgbClr val="EDEDE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64" y="32187"/>
            <a:ext cx="10230727" cy="682581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23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84873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Overview and Outlook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176" y="743449"/>
            <a:ext cx="7369646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Bismuth is great, because: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Mild, non-toxic and inexpensive reagent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Easy and established methods to prepare its derivatives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B(V):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 </a:t>
            </a:r>
            <a:r>
              <a:rPr lang="en-US" b="1" dirty="0"/>
              <a:t>oxidant: More stable and selective, than DMP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/>
              <a:t>C, O </a:t>
            </a:r>
            <a:r>
              <a:rPr lang="en-US" b="1" dirty="0" err="1"/>
              <a:t>arylation</a:t>
            </a:r>
            <a:r>
              <a:rPr lang="en-US" b="1" dirty="0"/>
              <a:t> and C-</a:t>
            </a:r>
            <a:r>
              <a:rPr lang="en-US" b="1" dirty="0" err="1"/>
              <a:t>alkenylation</a:t>
            </a:r>
            <a:r>
              <a:rPr lang="en-US" b="1" dirty="0"/>
              <a:t> without </a:t>
            </a:r>
            <a:r>
              <a:rPr lang="en-US" b="1" dirty="0" err="1"/>
              <a:t>prefunctionalization</a:t>
            </a:r>
            <a:endParaRPr lang="en-US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err="1"/>
              <a:t>Darzens</a:t>
            </a:r>
            <a:r>
              <a:rPr lang="en-US" b="1" dirty="0"/>
              <a:t>/Corey-</a:t>
            </a:r>
            <a:r>
              <a:rPr lang="en-US" b="1" dirty="0" err="1"/>
              <a:t>Chaykovsky</a:t>
            </a:r>
            <a:r>
              <a:rPr lang="en-US" b="1" dirty="0"/>
              <a:t> and ring expansion with </a:t>
            </a:r>
            <a:r>
              <a:rPr lang="en-US" b="1" dirty="0" smtClean="0"/>
              <a:t>Bi-</a:t>
            </a:r>
            <a:r>
              <a:rPr lang="en-US" b="1" dirty="0" err="1" smtClean="0"/>
              <a:t>ylides</a:t>
            </a:r>
            <a:endParaRPr lang="en-US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Bi(III):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Activation of </a:t>
            </a:r>
            <a:r>
              <a:rPr lang="en-US" b="1" dirty="0" err="1" smtClean="0"/>
              <a:t>allylsilanes</a:t>
            </a:r>
            <a:r>
              <a:rPr lang="en-US" b="1" dirty="0" smtClean="0"/>
              <a:t> and silyl-</a:t>
            </a:r>
            <a:r>
              <a:rPr lang="en-US" b="1" dirty="0" err="1" smtClean="0"/>
              <a:t>enolethers</a:t>
            </a:r>
            <a:r>
              <a:rPr lang="en-US" b="1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Mild </a:t>
            </a:r>
            <a:r>
              <a:rPr lang="en-US" b="1" dirty="0" err="1" smtClean="0"/>
              <a:t>Friedel</a:t>
            </a:r>
            <a:r>
              <a:rPr lang="en-US" b="1" dirty="0" smtClean="0"/>
              <a:t>-Crafts and Diels-Alder catalyst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Benzylic-, allylic-, propargylic-substitution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activation</a:t>
            </a:r>
            <a:endParaRPr lang="en-US" b="1" baseline="-25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7176" y="4274342"/>
            <a:ext cx="6871240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Why bismuth never made it to mainstream chemistry?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Few enantioselective transformations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Easy inversion of chirality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Bi(III)/Bi(V) oxidation potential </a:t>
            </a:r>
            <a:r>
              <a:rPr lang="en-US" b="1" dirty="0" smtClean="0">
                <a:sym typeface="Wingdings" panose="05000000000000000000" pitchFamily="2" charset="2"/>
              </a:rPr>
              <a:t> catalytic regeneration?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Low 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 do not completely understand its properties and reactivity</a:t>
            </a:r>
          </a:p>
        </p:txBody>
      </p:sp>
    </p:spTree>
    <p:extLst>
      <p:ext uri="{BB962C8B-B14F-4D97-AF65-F5344CB8AC3E}">
        <p14:creationId xmlns:p14="http://schemas.microsoft.com/office/powerpoint/2010/main" val="35671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06" t="39500" r="53544" b="36700"/>
          <a:stretch/>
        </p:blipFill>
        <p:spPr>
          <a:xfrm>
            <a:off x="4355976" y="2370356"/>
            <a:ext cx="2091004" cy="126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9454"/>
            <a:ext cx="8229600" cy="1143000"/>
          </a:xfrm>
        </p:spPr>
        <p:txBody>
          <a:bodyPr/>
          <a:lstStyle/>
          <a:p>
            <a:r>
              <a:rPr lang="en-US" dirty="0" smtClean="0"/>
              <a:t>BONUS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24</a:t>
            </a:fld>
            <a:endParaRPr lang="fr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019" t="30400" r="54725" b="29700"/>
          <a:stretch/>
        </p:blipFill>
        <p:spPr>
          <a:xfrm>
            <a:off x="241176" y="1333545"/>
            <a:ext cx="4114800" cy="2695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3780" y="6087773"/>
            <a:ext cx="6123892" cy="26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solidFill>
                  <a:schemeClr val="accent3">
                    <a:lumMod val="75000"/>
                  </a:schemeClr>
                </a:solidFill>
              </a:rPr>
              <a:t>Dong</a:t>
            </a:r>
            <a:r>
              <a:rPr lang="de-DE" sz="1100" dirty="0">
                <a:solidFill>
                  <a:schemeClr val="accent3">
                    <a:lumMod val="75000"/>
                  </a:schemeClr>
                </a:solidFill>
              </a:rPr>
              <a:t>, R.; Hu, Y.; Wu, Y.; Gao, W.; Ren, B.; Wang, Q.; Cai, Y. </a:t>
            </a:r>
            <a:r>
              <a:rPr lang="de-DE" sz="1100" i="1" dirty="0">
                <a:solidFill>
                  <a:schemeClr val="accent3">
                    <a:lumMod val="75000"/>
                  </a:schemeClr>
                </a:solidFill>
              </a:rPr>
              <a:t>J. Am. Chem. Soc.</a:t>
            </a:r>
            <a:r>
              <a:rPr lang="de-DE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3">
                    <a:lumMod val="75000"/>
                  </a:schemeClr>
                </a:solidFill>
              </a:rPr>
              <a:t>2017</a:t>
            </a:r>
            <a:r>
              <a:rPr lang="de-DE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3">
                    <a:lumMod val="75000"/>
                  </a:schemeClr>
                </a:solidFill>
              </a:rPr>
              <a:t>139</a:t>
            </a:r>
            <a:r>
              <a:rPr lang="de-DE" sz="1100" dirty="0">
                <a:solidFill>
                  <a:schemeClr val="accent3">
                    <a:lumMod val="75000"/>
                  </a:schemeClr>
                </a:solidFill>
              </a:rPr>
              <a:t> (5), 1722–1725.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8482" name="Picture 2" descr="Résultat de recherche d'images pour &quot;valence bond conducting bond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/>
          <a:stretch/>
        </p:blipFill>
        <p:spPr bwMode="auto">
          <a:xfrm>
            <a:off x="5963877" y="1311584"/>
            <a:ext cx="2885927" cy="24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569" y="4443114"/>
            <a:ext cx="53406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Works from green to the blue end of the spectrum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Not complicated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1.62 </a:t>
            </a:r>
            <a:r>
              <a:rPr lang="en-US" sz="1200" dirty="0"/>
              <a:t>μm/s </a:t>
            </a:r>
            <a:r>
              <a:rPr lang="en-US" sz="1200" dirty="0" smtClean="0"/>
              <a:t>43 </a:t>
            </a:r>
            <a:r>
              <a:rPr lang="en-US" sz="1200" dirty="0" err="1" smtClean="0"/>
              <a:t>kilolux</a:t>
            </a:r>
            <a:r>
              <a:rPr lang="en-US" sz="1200" dirty="0" smtClean="0"/>
              <a:t> of green light (~strong headlamp, weaker end of spectrum)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0.6 </a:t>
            </a:r>
            <a:r>
              <a:rPr lang="en-US" sz="1200" dirty="0"/>
              <a:t>μm/s </a:t>
            </a:r>
            <a:r>
              <a:rPr lang="en-US" sz="1200" dirty="0" smtClean="0"/>
              <a:t>= Brownian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Imagine controlling objects/instrument in the space!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77" y="3789040"/>
            <a:ext cx="2885927" cy="21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B"/>
              </a:clrFrom>
              <a:clrTo>
                <a:srgbClr val="EDEDE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64" y="32187"/>
            <a:ext cx="10230727" cy="682581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25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3997281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</a:p>
          <a:p>
            <a:endParaRPr lang="en-US" sz="3200" dirty="0"/>
          </a:p>
          <a:p>
            <a:r>
              <a:rPr lang="en-US" sz="2000" dirty="0" smtClean="0"/>
              <a:t>Please feel free to ask your questions.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599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04.05.2017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3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6585" y="194707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History and General </a:t>
            </a:r>
            <a:r>
              <a:rPr lang="en-US" sz="2000" dirty="0"/>
              <a:t>P</a:t>
            </a:r>
            <a:r>
              <a:rPr lang="en-US" sz="2000" dirty="0" smtClean="0"/>
              <a:t>roperties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113" y="4749209"/>
            <a:ext cx="733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Nucleofugality</a:t>
            </a:r>
            <a:r>
              <a:rPr lang="en-US" dirty="0" smtClean="0"/>
              <a:t>: </a:t>
            </a:r>
            <a:r>
              <a:rPr lang="en-US" sz="1600" dirty="0" err="1" smtClean="0"/>
              <a:t>triphenylbismuthonio</a:t>
            </a:r>
            <a:r>
              <a:rPr lang="en-US" sz="1600" dirty="0" smtClean="0"/>
              <a:t> group is twice as good leaving group as </a:t>
            </a:r>
            <a:r>
              <a:rPr lang="en-US" sz="1600" dirty="0" err="1" smtClean="0"/>
              <a:t>TfO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585" y="4117226"/>
            <a:ext cx="1892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Oxidation potential:</a:t>
            </a:r>
            <a:endParaRPr lang="en-US" sz="1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81" y="4186490"/>
            <a:ext cx="2809526" cy="483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7594" y="5277048"/>
            <a:ext cx="7332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σ</a:t>
            </a:r>
            <a:r>
              <a:rPr lang="en-US" sz="1600" b="1" dirty="0" smtClean="0"/>
              <a:t> – donor </a:t>
            </a:r>
            <a:r>
              <a:rPr lang="en-US" sz="1600" dirty="0" smtClean="0"/>
              <a:t>: weak ligand in metal complexes</a:t>
            </a:r>
          </a:p>
          <a:p>
            <a:r>
              <a:rPr lang="el-GR" sz="1600" b="1" dirty="0"/>
              <a:t>σ </a:t>
            </a:r>
            <a:r>
              <a:rPr lang="en-US" sz="1600" b="1" dirty="0" smtClean="0"/>
              <a:t>and π – acceptor </a:t>
            </a:r>
            <a:r>
              <a:rPr lang="en-US" sz="1600" dirty="0" smtClean="0"/>
              <a:t>: acceptor with dative-, anionic-, alkyl-, aryl- or even metal ligands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(back donation from d-orbital into Bi-C </a:t>
            </a:r>
            <a:r>
              <a:rPr lang="el-GR" sz="1600" dirty="0" smtClean="0"/>
              <a:t>σ</a:t>
            </a:r>
            <a:r>
              <a:rPr lang="en-US" sz="1600" dirty="0" smtClean="0"/>
              <a:t>*)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69168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7113" y="830855"/>
            <a:ext cx="89800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</a:t>
            </a:r>
            <a:r>
              <a:rPr lang="en-US" sz="1600" b="1" dirty="0" smtClean="0"/>
              <a:t>re-16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century </a:t>
            </a:r>
            <a:r>
              <a:rPr lang="en-US" sz="1600" dirty="0" smtClean="0"/>
              <a:t>– Incas used its alloys, tools found in Machu Picchu </a:t>
            </a:r>
          </a:p>
          <a:p>
            <a:r>
              <a:rPr lang="en-US" sz="1600" b="1" dirty="0" smtClean="0"/>
              <a:t>1753</a:t>
            </a:r>
            <a:r>
              <a:rPr lang="en-US" sz="1600" dirty="0" smtClean="0"/>
              <a:t> – Claude Francois </a:t>
            </a:r>
            <a:r>
              <a:rPr lang="en-US" sz="1600" dirty="0" err="1" smtClean="0"/>
              <a:t>Geoffroy</a:t>
            </a:r>
            <a:r>
              <a:rPr lang="en-US" sz="1600" dirty="0" smtClean="0"/>
              <a:t> (</a:t>
            </a:r>
            <a:r>
              <a:rPr lang="en-US" sz="1600" dirty="0" err="1" smtClean="0"/>
              <a:t>fr</a:t>
            </a:r>
            <a:r>
              <a:rPr lang="en-US" sz="1600" dirty="0" smtClean="0"/>
              <a:t>): Bismuth is distinct from tin and lead.</a:t>
            </a:r>
          </a:p>
          <a:p>
            <a:r>
              <a:rPr lang="en-US" sz="1600" b="1" dirty="0" smtClean="0"/>
              <a:t>1860</a:t>
            </a:r>
            <a:r>
              <a:rPr lang="en-US" sz="1600" dirty="0" smtClean="0"/>
              <a:t> – </a:t>
            </a:r>
            <a:r>
              <a:rPr lang="en-US" sz="1600" dirty="0" err="1" smtClean="0"/>
              <a:t>Papaffy</a:t>
            </a:r>
            <a:r>
              <a:rPr lang="en-US" sz="1600" dirty="0" smtClean="0"/>
              <a:t> Miklos (London Metal Exchange) Bi → Al + Ag, disappeared with 40K GBP (~5M CHF today)</a:t>
            </a:r>
          </a:p>
          <a:p>
            <a:endParaRPr lang="en-US" sz="1600" dirty="0" smtClean="0"/>
          </a:p>
          <a:p>
            <a:r>
              <a:rPr lang="en-US" sz="1600" dirty="0" smtClean="0"/>
              <a:t>Cosmetics, medical applications (radio-opaque, antiseptic nature)</a:t>
            </a:r>
          </a:p>
          <a:p>
            <a:r>
              <a:rPr lang="en-US" sz="1600" dirty="0" err="1" smtClean="0"/>
              <a:t>Peptobismol</a:t>
            </a:r>
            <a:r>
              <a:rPr lang="en-US" sz="1600" dirty="0" smtClean="0"/>
              <a:t> (Bi-subsalicylate) – over-the-counter drug for stomach problems</a:t>
            </a:r>
          </a:p>
          <a:p>
            <a:r>
              <a:rPr lang="en-US" sz="1600" dirty="0" smtClean="0"/>
              <a:t>Environmentally friendly substituent for lead (fishing, hunting and shooting) </a:t>
            </a:r>
            <a:r>
              <a:rPr lang="en-US" sz="1600" dirty="0"/>
              <a:t>(d = 9.78 g/cm</a:t>
            </a:r>
            <a:r>
              <a:rPr lang="en-US" sz="1600" baseline="30000" dirty="0"/>
              <a:t>3</a:t>
            </a:r>
            <a:r>
              <a:rPr lang="en-US" sz="1600" dirty="0"/>
              <a:t>)</a:t>
            </a:r>
            <a:endParaRPr lang="en-US" sz="1600" dirty="0" smtClean="0"/>
          </a:p>
          <a:p>
            <a:r>
              <a:rPr lang="en-US" sz="1600" dirty="0" smtClean="0"/>
              <a:t>Many Bi-salts are less toxic than table salt</a:t>
            </a:r>
          </a:p>
          <a:p>
            <a:r>
              <a:rPr lang="en-US" sz="1600" dirty="0" smtClean="0"/>
              <a:t>Industrial chem. (Bi-Mo, Bi-Pt), </a:t>
            </a:r>
            <a:r>
              <a:rPr lang="en-US" sz="1600" dirty="0" err="1" smtClean="0"/>
              <a:t>nanochem</a:t>
            </a:r>
            <a:r>
              <a:rPr lang="en-US" sz="1600" dirty="0"/>
              <a:t>.</a:t>
            </a:r>
            <a:r>
              <a:rPr lang="en-US" sz="1600" dirty="0" smtClean="0"/>
              <a:t> (BiVO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, BOI), </a:t>
            </a:r>
            <a:r>
              <a:rPr lang="en-US" sz="1600" dirty="0" err="1" smtClean="0"/>
              <a:t>photochem</a:t>
            </a:r>
            <a:r>
              <a:rPr lang="en-US" sz="1600" dirty="0" smtClean="0"/>
              <a:t>. (Bi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BiVO</a:t>
            </a:r>
            <a:r>
              <a:rPr lang="en-US" sz="1600" baseline="-25000" dirty="0" smtClean="0"/>
              <a:t>4</a:t>
            </a:r>
            <a:r>
              <a:rPr lang="en-US" sz="1600" dirty="0"/>
              <a:t>, </a:t>
            </a:r>
            <a:r>
              <a:rPr lang="en-US" sz="1600" dirty="0" smtClean="0"/>
              <a:t>BOI)</a:t>
            </a:r>
          </a:p>
          <a:p>
            <a:r>
              <a:rPr lang="en-US" sz="1600" dirty="0" smtClean="0"/>
              <a:t>Expands on solidification </a:t>
            </a:r>
            <a:r>
              <a:rPr lang="en-US" sz="1600" dirty="0" smtClean="0">
                <a:sym typeface="Wingdings" panose="05000000000000000000" pitchFamily="2" charset="2"/>
              </a:rPr>
              <a:t> alloys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Diamagnetic  Maglev trains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64</a:t>
            </a:r>
            <a:r>
              <a:rPr lang="en-US" sz="1600" baseline="30000" dirty="0" smtClean="0">
                <a:sym typeface="Wingdings" panose="05000000000000000000" pitchFamily="2" charset="2"/>
              </a:rPr>
              <a:t>th</a:t>
            </a:r>
            <a:r>
              <a:rPr lang="en-US" sz="1600" dirty="0" smtClean="0">
                <a:sym typeface="Wingdings" panose="05000000000000000000" pitchFamily="2" charset="2"/>
              </a:rPr>
              <a:t> most abundant </a:t>
            </a:r>
            <a:r>
              <a:rPr lang="en-US" sz="1600" dirty="0">
                <a:sym typeface="Wingdings" panose="05000000000000000000" pitchFamily="2" charset="2"/>
              </a:rPr>
              <a:t>(~Cd, Ag</a:t>
            </a:r>
            <a:r>
              <a:rPr lang="en-US" sz="1600" dirty="0" smtClean="0">
                <a:sym typeface="Wingdings" panose="05000000000000000000" pitchFamily="2" charset="2"/>
              </a:rPr>
              <a:t>) and heaviest stable element 0.3 CHF/g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042865" y="4228402"/>
            <a:ext cx="3331553" cy="338554"/>
          </a:xfrm>
          <a:prstGeom prst="rect">
            <a:avLst/>
          </a:prstGeom>
          <a:solidFill>
            <a:srgbClr val="FF3399">
              <a:alpha val="3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Mostly Bi(V)/Bi(III) redox is employed </a:t>
            </a:r>
            <a:endParaRPr lang="en-US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4" t="29989" r="17713" b="27950"/>
          <a:stretch/>
        </p:blipFill>
        <p:spPr>
          <a:xfrm>
            <a:off x="8374418" y="3455616"/>
            <a:ext cx="504056" cy="288447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04723" y="876615"/>
            <a:ext cx="2531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Rutledge, J. W.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Science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1984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223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(4636)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85045" y="1576217"/>
            <a:ext cx="26841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Mohan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R.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Nat. Chem.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2010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(4), 336–336.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045" y="1121671"/>
            <a:ext cx="7553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ikipedia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4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450" y="25617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Properties</a:t>
            </a:r>
          </a:p>
          <a:p>
            <a:r>
              <a:rPr lang="en-US" sz="1600" dirty="0" smtClean="0"/>
              <a:t>Oxidation States,  Structure and Nomenclature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60759"/>
              </p:ext>
            </p:extLst>
          </p:nvPr>
        </p:nvGraphicFramePr>
        <p:xfrm>
          <a:off x="2942682" y="942130"/>
          <a:ext cx="3614737" cy="515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1" name="CS ChemDraw Drawing" r:id="rId4" imgW="3614485" imgH="5155370" progId="ChemDraw.Document.6.0">
                  <p:embed/>
                </p:oleObj>
              </mc:Choice>
              <mc:Fallback>
                <p:oleObj name="CS ChemDraw Drawing" r:id="rId4" imgW="3614485" imgH="5155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2682" y="942130"/>
                        <a:ext cx="3614737" cy="515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0045"/>
              </p:ext>
            </p:extLst>
          </p:nvPr>
        </p:nvGraphicFramePr>
        <p:xfrm>
          <a:off x="786361" y="917789"/>
          <a:ext cx="15970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2" name="CS ChemDraw Drawing" r:id="rId6" imgW="1596697" imgH="1461042" progId="ChemDraw.Document.6.0">
                  <p:embed/>
                </p:oleObj>
              </mc:Choice>
              <mc:Fallback>
                <p:oleObj name="CS ChemDraw Drawing" r:id="rId6" imgW="1596697" imgH="14610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361" y="917789"/>
                        <a:ext cx="159702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33069" t="39500" r="31100" b="40900"/>
          <a:stretch/>
        </p:blipFill>
        <p:spPr>
          <a:xfrm>
            <a:off x="422402" y="3009428"/>
            <a:ext cx="2520280" cy="7754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7912" y="3784899"/>
            <a:ext cx="22092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Wittig,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G.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Justus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Liebigs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Ann. Chem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1952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578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(1), 136–146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2913" t="23399" r="36418" b="13602"/>
          <a:stretch/>
        </p:blipFill>
        <p:spPr>
          <a:xfrm>
            <a:off x="755576" y="1093688"/>
            <a:ext cx="3175954" cy="5445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5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5485" y="182737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Properties</a:t>
            </a:r>
          </a:p>
          <a:p>
            <a:r>
              <a:rPr lang="en-US" sz="1600" dirty="0" smtClean="0"/>
              <a:t>Synthesis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350" t="30400" r="59450" b="9400"/>
          <a:stretch/>
        </p:blipFill>
        <p:spPr>
          <a:xfrm>
            <a:off x="5292080" y="1446506"/>
            <a:ext cx="3627722" cy="4874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131" y="626571"/>
            <a:ext cx="282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Routes to Bi(III) compounds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626571"/>
            <a:ext cx="27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Routes to Bi(V) compounds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699792" y="657400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Gagnon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A</a:t>
            </a:r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fr-CH" sz="1100" i="1" dirty="0" err="1" smtClean="0">
                <a:solidFill>
                  <a:schemeClr val="accent3">
                    <a:lumMod val="75000"/>
                  </a:schemeClr>
                </a:solidFill>
              </a:rPr>
              <a:t>Synthesis</a:t>
            </a:r>
            <a:r>
              <a:rPr lang="fr-CH" sz="11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CH" sz="1100" i="1" dirty="0" err="1">
                <a:solidFill>
                  <a:schemeClr val="accent3">
                    <a:lumMod val="75000"/>
                  </a:schemeClr>
                </a:solidFill>
              </a:rPr>
              <a:t>Stuttg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).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2017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49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(8), 1707–1745.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6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211429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Properties</a:t>
            </a:r>
          </a:p>
          <a:p>
            <a:r>
              <a:rPr lang="en-US" sz="1600" dirty="0" err="1" smtClean="0"/>
              <a:t>Hypervalency</a:t>
            </a:r>
            <a:r>
              <a:rPr lang="en-US" sz="1600" dirty="0"/>
              <a:t> </a:t>
            </a:r>
            <a:r>
              <a:rPr lang="en-US" sz="1600" dirty="0" smtClean="0"/>
              <a:t>and Chirality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34858"/>
              </p:ext>
            </p:extLst>
          </p:nvPr>
        </p:nvGraphicFramePr>
        <p:xfrm>
          <a:off x="1440905" y="1045238"/>
          <a:ext cx="6138862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3" name="CS ChemDraw Drawing" r:id="rId4" imgW="6138516" imgH="1520750" progId="ChemDraw.Document.6.0">
                  <p:embed/>
                </p:oleObj>
              </mc:Choice>
              <mc:Fallback>
                <p:oleObj name="CS ChemDraw Drawing" r:id="rId4" imgW="6138516" imgH="1520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905" y="1045238"/>
                        <a:ext cx="6138862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40414"/>
              </p:ext>
            </p:extLst>
          </p:nvPr>
        </p:nvGraphicFramePr>
        <p:xfrm>
          <a:off x="606425" y="3373438"/>
          <a:ext cx="13811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4" name="CS ChemDraw Drawing" r:id="rId6" imgW="1380403" imgH="1336231" progId="ChemDraw.Document.6.0">
                  <p:embed/>
                </p:oleObj>
              </mc:Choice>
              <mc:Fallback>
                <p:oleObj name="CS ChemDraw Drawing" r:id="rId6" imgW="1380403" imgH="13362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425" y="3373438"/>
                        <a:ext cx="1381125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97366"/>
              </p:ext>
            </p:extLst>
          </p:nvPr>
        </p:nvGraphicFramePr>
        <p:xfrm>
          <a:off x="2989263" y="5200650"/>
          <a:ext cx="58912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5" name="CS ChemDraw Drawing" r:id="rId8" imgW="5891323" imgH="1097040" progId="ChemDraw.Document.6.0">
                  <p:embed/>
                </p:oleObj>
              </mc:Choice>
              <mc:Fallback>
                <p:oleObj name="CS ChemDraw Drawing" r:id="rId8" imgW="5891323" imgH="1097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9263" y="5200650"/>
                        <a:ext cx="5891212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755412"/>
            <a:ext cx="14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Hypervalency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2139" y="2440956"/>
            <a:ext cx="898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e</a:t>
            </a:r>
            <a:r>
              <a:rPr lang="en-US" sz="800" dirty="0" smtClean="0"/>
              <a:t>lectrons around</a:t>
            </a:r>
          </a:p>
          <a:p>
            <a:pPr algn="ctr"/>
            <a:r>
              <a:rPr lang="en-US" sz="800" dirty="0" smtClean="0"/>
              <a:t>bismuth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3673" y="2441664"/>
            <a:ext cx="805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l</a:t>
            </a:r>
            <a:r>
              <a:rPr lang="en-US" sz="800" dirty="0" smtClean="0"/>
              <a:t>igands around</a:t>
            </a:r>
          </a:p>
          <a:p>
            <a:pPr algn="ctr"/>
            <a:r>
              <a:rPr lang="en-US" sz="800" dirty="0" smtClean="0"/>
              <a:t>bismuth</a:t>
            </a:r>
            <a:endParaRPr lang="en-US" sz="8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610595" y="2393188"/>
            <a:ext cx="144016" cy="134736"/>
          </a:xfrm>
          <a:prstGeom prst="wedgeRoundRectCallout">
            <a:avLst>
              <a:gd name="adj1" fmla="val -175156"/>
              <a:gd name="adj2" fmla="val 71927"/>
              <a:gd name="adj3" fmla="val 16667"/>
            </a:avLst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1922711" y="2393188"/>
            <a:ext cx="129009" cy="134736"/>
          </a:xfrm>
          <a:prstGeom prst="wedgeRoundRectCallout">
            <a:avLst>
              <a:gd name="adj1" fmla="val 181992"/>
              <a:gd name="adj2" fmla="val 60144"/>
              <a:gd name="adj3" fmla="val 16667"/>
            </a:avLst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096" y="2745536"/>
            <a:ext cx="97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Chirality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74423" y="5200620"/>
            <a:ext cx="23279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Inversion barrier: 34 - 69 kcal/</a:t>
            </a:r>
            <a:r>
              <a:rPr lang="en-US" sz="1200" dirty="0" err="1"/>
              <a:t>mol</a:t>
            </a:r>
            <a:r>
              <a:rPr lang="en-US" sz="1200" dirty="0"/>
              <a:t> </a:t>
            </a:r>
          </a:p>
          <a:p>
            <a:pPr algn="ctr"/>
            <a:r>
              <a:rPr lang="en-US" sz="800" dirty="0"/>
              <a:t>(</a:t>
            </a:r>
            <a:r>
              <a:rPr lang="en-US" sz="800" dirty="0" err="1"/>
              <a:t>Phospine</a:t>
            </a:r>
            <a:r>
              <a:rPr lang="en-US" sz="800" dirty="0"/>
              <a:t>: 24 kcal/</a:t>
            </a:r>
            <a:r>
              <a:rPr lang="en-US" sz="800" dirty="0" err="1"/>
              <a:t>mol</a:t>
            </a:r>
            <a:r>
              <a:rPr lang="en-US" sz="800" dirty="0"/>
              <a:t> Ammonia: 7 kcal/</a:t>
            </a:r>
            <a:r>
              <a:rPr lang="en-US" sz="800" dirty="0" err="1"/>
              <a:t>mol</a:t>
            </a:r>
            <a:r>
              <a:rPr lang="en-US" sz="800" dirty="0"/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/>
          <a:srcRect l="30706" t="28300" r="39763" b="35300"/>
          <a:stretch/>
        </p:blipFill>
        <p:spPr>
          <a:xfrm>
            <a:off x="2143673" y="2930202"/>
            <a:ext cx="2535773" cy="1758136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90836"/>
              </p:ext>
            </p:extLst>
          </p:nvPr>
        </p:nvGraphicFramePr>
        <p:xfrm>
          <a:off x="5035550" y="3227388"/>
          <a:ext cx="14541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6" name="CS ChemDraw Drawing" r:id="rId11" imgW="1453698" imgH="1441619" progId="ChemDraw.Document.6.0">
                  <p:embed/>
                </p:oleObj>
              </mc:Choice>
              <mc:Fallback>
                <p:oleObj name="CS ChemDraw Drawing" r:id="rId11" imgW="1453698" imgH="14416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5550" y="3227388"/>
                        <a:ext cx="145415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847"/>
              </p:ext>
            </p:extLst>
          </p:nvPr>
        </p:nvGraphicFramePr>
        <p:xfrm>
          <a:off x="7200553" y="3538610"/>
          <a:ext cx="1227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7" name="CS ChemDraw Drawing" r:id="rId13" imgW="1227703" imgH="659663" progId="ChemDraw.Document.6.0">
                  <p:embed/>
                </p:oleObj>
              </mc:Choice>
              <mc:Fallback>
                <p:oleObj name="CS ChemDraw Drawing" r:id="rId13" imgW="1227703" imgH="6596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00553" y="3538610"/>
                        <a:ext cx="12271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553200" y="4271177"/>
            <a:ext cx="2521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first chiral </a:t>
            </a:r>
            <a:r>
              <a:rPr lang="en-US" sz="1100" dirty="0" err="1" smtClean="0"/>
              <a:t>tetraarylbismuthonium</a:t>
            </a:r>
            <a:r>
              <a:rPr lang="en-US" sz="1100" dirty="0" smtClean="0"/>
              <a:t> (1999)</a:t>
            </a:r>
          </a:p>
          <a:p>
            <a:pPr algn="ctr"/>
            <a:r>
              <a:rPr lang="en-US" sz="1100" dirty="0"/>
              <a:t>n</a:t>
            </a:r>
            <a:r>
              <a:rPr lang="en-US" sz="1100" dirty="0" smtClean="0"/>
              <a:t>ever resolved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0" y="47496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Wolters, J.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J.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Organomet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Chem.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1981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212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C7–C9.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1630" y="4702064"/>
            <a:ext cx="25942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Suzuki, H.;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Chem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Commun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1992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No. 16, 1143.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91800" y="4710113"/>
            <a:ext cx="1925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Matano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Organometallics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1999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18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(26), 5668–5681.</a:t>
            </a:r>
          </a:p>
          <a:p>
            <a:pPr marL="228600" indent="-228600">
              <a:buAutoNum type="arabicParenBoth"/>
            </a:pPr>
            <a:endParaRPr lang="fr-CH" dirty="0"/>
          </a:p>
        </p:txBody>
      </p:sp>
      <p:sp>
        <p:nvSpPr>
          <p:cNvPr id="31" name="Rectangle 30"/>
          <p:cNvSpPr/>
          <p:nvPr/>
        </p:nvSpPr>
        <p:spPr>
          <a:xfrm>
            <a:off x="6400004" y="6191734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Gagnon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A</a:t>
            </a:r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fr-CH" sz="1100" i="1" dirty="0" err="1" smtClean="0">
                <a:solidFill>
                  <a:schemeClr val="accent3">
                    <a:lumMod val="75000"/>
                  </a:schemeClr>
                </a:solidFill>
              </a:rPr>
              <a:t>Synthesis</a:t>
            </a:r>
            <a:r>
              <a:rPr lang="fr-CH" sz="11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CH" sz="1100" i="1" dirty="0" err="1">
                <a:solidFill>
                  <a:schemeClr val="accent3">
                    <a:lumMod val="75000"/>
                  </a:schemeClr>
                </a:solidFill>
              </a:rPr>
              <a:t>Stuttg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).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2017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49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(8), 1707–1745.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36108" y="2409356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Gagnon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A</a:t>
            </a:r>
            <a:r>
              <a:rPr lang="fr-CH" sz="11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fr-CH" sz="1100" i="1" dirty="0" err="1" smtClean="0">
                <a:solidFill>
                  <a:schemeClr val="accent3">
                    <a:lumMod val="75000"/>
                  </a:schemeClr>
                </a:solidFill>
              </a:rPr>
              <a:t>Synthesis</a:t>
            </a:r>
            <a:r>
              <a:rPr lang="fr-CH" sz="11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CH" sz="1100" i="1" dirty="0" err="1">
                <a:solidFill>
                  <a:schemeClr val="accent3">
                    <a:lumMod val="75000"/>
                  </a:schemeClr>
                </a:solidFill>
              </a:rPr>
              <a:t>Stuttg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).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2017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3">
                    <a:lumMod val="75000"/>
                  </a:schemeClr>
                </a:solidFill>
              </a:rPr>
              <a:t>49</a:t>
            </a:r>
            <a:r>
              <a:rPr lang="fr-CH" sz="1100" dirty="0">
                <a:solidFill>
                  <a:schemeClr val="accent3">
                    <a:lumMod val="75000"/>
                  </a:schemeClr>
                </a:solidFill>
              </a:rPr>
              <a:t> (8), 1707–1745.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7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005" y="10907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Bismuth (V)</a:t>
            </a:r>
            <a:endParaRPr lang="en-US" sz="2800" dirty="0" smtClean="0"/>
          </a:p>
          <a:p>
            <a:r>
              <a:rPr lang="en-US" sz="1800" dirty="0" smtClean="0"/>
              <a:t>Oxidation</a:t>
            </a:r>
            <a:endParaRPr lang="en-US" sz="24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39721"/>
              </p:ext>
            </p:extLst>
          </p:nvPr>
        </p:nvGraphicFramePr>
        <p:xfrm>
          <a:off x="1720850" y="850900"/>
          <a:ext cx="53863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28" name="CS ChemDraw Drawing" r:id="rId4" imgW="5386876" imgH="1243072" progId="ChemDraw.Document.6.0">
                  <p:embed/>
                </p:oleObj>
              </mc:Choice>
              <mc:Fallback>
                <p:oleObj name="CS ChemDraw Drawing" r:id="rId4" imgW="5386876" imgH="12430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0850" y="850900"/>
                        <a:ext cx="5386388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2872" y="468328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General Mechanism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2872" y="2418744"/>
            <a:ext cx="282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Evolution of Methodologies</a:t>
            </a:r>
            <a:endParaRPr lang="en-US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135855"/>
              </p:ext>
            </p:extLst>
          </p:nvPr>
        </p:nvGraphicFramePr>
        <p:xfrm>
          <a:off x="444818" y="4968301"/>
          <a:ext cx="476726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29" name="CS ChemDraw Drawing" r:id="rId6" imgW="4367203" imgH="1471832" progId="ChemDraw.Document.6.0">
                  <p:embed/>
                </p:oleObj>
              </mc:Choice>
              <mc:Fallback>
                <p:oleObj name="CS ChemDraw Drawing" r:id="rId6" imgW="4367203" imgH="14718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818" y="4968301"/>
                        <a:ext cx="4767263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41472" y="2842506"/>
            <a:ext cx="3647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Challenger and Richards</a:t>
            </a:r>
          </a:p>
          <a:p>
            <a:pPr algn="ctr"/>
            <a:r>
              <a:rPr lang="en-US" sz="1600" dirty="0"/>
              <a:t>1934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Ph</a:t>
            </a:r>
            <a:r>
              <a:rPr lang="en-US" sz="1600" baseline="-25000" dirty="0"/>
              <a:t>3</a:t>
            </a:r>
            <a:r>
              <a:rPr lang="en-US" sz="1600" dirty="0"/>
              <a:t>Bi(OH)</a:t>
            </a:r>
            <a:r>
              <a:rPr lang="en-US" sz="1600" baseline="-25000" dirty="0"/>
              <a:t>2</a:t>
            </a:r>
          </a:p>
          <a:p>
            <a:pPr algn="ctr"/>
            <a:r>
              <a:rPr lang="en-US" sz="1600" dirty="0" smtClean="0"/>
              <a:t>Oxidation of simple alcohols to aldehydes</a:t>
            </a:r>
            <a:endParaRPr lang="en-US" sz="16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3275856" y="28425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Barton and </a:t>
            </a:r>
            <a:r>
              <a:rPr lang="en-US" sz="1600" b="1" dirty="0" err="1"/>
              <a:t>Dodonov</a:t>
            </a:r>
            <a:endParaRPr lang="en-US" sz="1600" b="1" dirty="0"/>
          </a:p>
          <a:p>
            <a:pPr algn="ctr"/>
            <a:r>
              <a:rPr lang="en-US" sz="1600" dirty="0"/>
              <a:t>1978-1985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polyphenol bismuth (V</a:t>
            </a:r>
            <a:r>
              <a:rPr lang="en-US" sz="1600" dirty="0" smtClean="0"/>
              <a:t>) compounds:</a:t>
            </a:r>
            <a:endParaRPr lang="en-US" sz="1600" dirty="0"/>
          </a:p>
          <a:p>
            <a:pPr algn="ctr"/>
            <a:r>
              <a:rPr lang="en-US" sz="1600" dirty="0"/>
              <a:t>Ph</a:t>
            </a:r>
            <a:r>
              <a:rPr lang="en-US" sz="1600" baseline="-25000" dirty="0"/>
              <a:t>3</a:t>
            </a:r>
            <a:r>
              <a:rPr lang="en-US" sz="1600" dirty="0"/>
              <a:t>BiCO</a:t>
            </a:r>
            <a:r>
              <a:rPr lang="en-US" sz="1600" baseline="-25000" dirty="0"/>
              <a:t>3</a:t>
            </a:r>
            <a:r>
              <a:rPr lang="en-US" sz="1600" dirty="0"/>
              <a:t>, (Ph</a:t>
            </a:r>
            <a:r>
              <a:rPr lang="en-US" sz="1600" baseline="-25000" dirty="0"/>
              <a:t>3</a:t>
            </a:r>
            <a:r>
              <a:rPr lang="en-US" sz="1600" dirty="0"/>
              <a:t>BiCl)</a:t>
            </a:r>
            <a:r>
              <a:rPr lang="en-US" sz="1600" baseline="-25000" dirty="0"/>
              <a:t>2</a:t>
            </a:r>
            <a:r>
              <a:rPr lang="en-US" sz="1600" dirty="0"/>
              <a:t>O, etc.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83768" y="4311469"/>
            <a:ext cx="364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Matano</a:t>
            </a:r>
            <a:endParaRPr lang="en-US" sz="1600" b="1" dirty="0" smtClean="0"/>
          </a:p>
          <a:p>
            <a:pPr algn="ctr"/>
            <a:r>
              <a:rPr lang="en-US" sz="1600" dirty="0" smtClean="0"/>
              <a:t>2001 and 2002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8081" y="3181059"/>
            <a:ext cx="1580433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Harsh conditions</a:t>
            </a:r>
          </a:p>
          <a:p>
            <a:pPr algn="ctr"/>
            <a:r>
              <a:rPr lang="en-US" sz="1600" dirty="0" smtClean="0"/>
              <a:t> are needed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00481"/>
              </p:ext>
            </p:extLst>
          </p:nvPr>
        </p:nvGraphicFramePr>
        <p:xfrm>
          <a:off x="7178658" y="2728254"/>
          <a:ext cx="290513" cy="143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30" name="CS ChemDraw Drawing" r:id="rId8" imgW="290668" imgH="1961004" progId="ChemDraw.Document.6.0">
                  <p:embed/>
                </p:oleObj>
              </mc:Choice>
              <mc:Fallback>
                <p:oleObj name="CS ChemDraw Drawing" r:id="rId8" imgW="290668" imgH="19610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78658" y="2728254"/>
                        <a:ext cx="290513" cy="143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1417160" y="4311469"/>
            <a:ext cx="5992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98081" y="1100972"/>
            <a:ext cx="158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Bi(V)/Bi(III) redox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Nucleofugality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633985" y="5168812"/>
            <a:ext cx="172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</a:rPr>
              <a:t>Matano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Y.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J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. Org. Chem.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2004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69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(25), 8676–8680.</a:t>
            </a:r>
            <a:endParaRPr lang="fr-C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81" y="58360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Matano, Y.; </a:t>
            </a:r>
            <a:r>
              <a:rPr lang="it-IT" sz="1100" i="1" dirty="0" smtClean="0">
                <a:solidFill>
                  <a:schemeClr val="accent3">
                    <a:lumMod val="75000"/>
                  </a:schemeClr>
                </a:solidFill>
              </a:rPr>
              <a:t>Angew</a:t>
            </a:r>
            <a:r>
              <a:rPr lang="it-IT" sz="1100" i="1" dirty="0">
                <a:solidFill>
                  <a:schemeClr val="accent3">
                    <a:lumMod val="75000"/>
                  </a:schemeClr>
                </a:solidFill>
              </a:rPr>
              <a:t>. Chemie - Int. Ed.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it-IT" sz="11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accent3">
                    <a:lumMod val="75000"/>
                  </a:schemeClr>
                </a:solidFill>
              </a:rPr>
              <a:t>2002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it-IT" sz="1100" i="1" dirty="0">
                <a:solidFill>
                  <a:schemeClr val="accent3">
                    <a:lumMod val="75000"/>
                  </a:schemeClr>
                </a:solidFill>
              </a:rPr>
              <a:t>41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 (16), 3028–3031.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233" y="5171411"/>
            <a:ext cx="891783" cy="1200329"/>
          </a:xfrm>
          <a:prstGeom prst="rect">
            <a:avLst/>
          </a:prstGeom>
          <a:solidFill>
            <a:schemeClr val="accent3">
              <a:lumMod val="75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allylic-1°</a:t>
            </a:r>
          </a:p>
          <a:p>
            <a:pPr algn="ctr"/>
            <a:r>
              <a:rPr lang="en-US" sz="1200" dirty="0"/>
              <a:t>allylic-2°</a:t>
            </a:r>
          </a:p>
          <a:p>
            <a:pPr algn="ctr"/>
            <a:r>
              <a:rPr lang="en-US" sz="1200" dirty="0"/>
              <a:t>benzylic-1°</a:t>
            </a:r>
          </a:p>
          <a:p>
            <a:pPr algn="ctr"/>
            <a:r>
              <a:rPr lang="en-US" sz="1200" dirty="0"/>
              <a:t>benzylic-2°</a:t>
            </a:r>
          </a:p>
          <a:p>
            <a:pPr algn="ctr"/>
            <a:r>
              <a:rPr lang="en-US" sz="1200" dirty="0"/>
              <a:t>aliphatic-1°</a:t>
            </a:r>
          </a:p>
          <a:p>
            <a:pPr algn="ctr"/>
            <a:r>
              <a:rPr lang="en-US" sz="1200" dirty="0"/>
              <a:t>aliphatic-2°</a:t>
            </a:r>
          </a:p>
        </p:txBody>
      </p:sp>
    </p:spTree>
    <p:extLst>
      <p:ext uri="{BB962C8B-B14F-4D97-AF65-F5344CB8AC3E}">
        <p14:creationId xmlns:p14="http://schemas.microsoft.com/office/powerpoint/2010/main" val="16686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58" y="4364462"/>
            <a:ext cx="4180163" cy="2164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8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332656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Oxidation</a:t>
            </a:r>
            <a:endParaRPr lang="en-US" sz="2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37726"/>
              </p:ext>
            </p:extLst>
          </p:nvPr>
        </p:nvGraphicFramePr>
        <p:xfrm>
          <a:off x="425376" y="1310108"/>
          <a:ext cx="503237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2" name="CS ChemDraw Drawing" r:id="rId4" imgW="5031895" imgH="1471832" progId="ChemDraw.Document.6.0">
                  <p:embed/>
                </p:oleObj>
              </mc:Choice>
              <mc:Fallback>
                <p:oleObj name="CS ChemDraw Drawing" r:id="rId4" imgW="5031895" imgH="1471832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376" y="1310108"/>
                        <a:ext cx="5032375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631" y="1588314"/>
            <a:ext cx="2347763" cy="915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46568"/>
              </p:ext>
            </p:extLst>
          </p:nvPr>
        </p:nvGraphicFramePr>
        <p:xfrm>
          <a:off x="1195063" y="3275446"/>
          <a:ext cx="35607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3" name="CS ChemDraw Drawing" r:id="rId7" imgW="3561310" imgH="656426" progId="ChemDraw.Document.6.0">
                  <p:embed/>
                </p:oleObj>
              </mc:Choice>
              <mc:Fallback>
                <p:oleObj name="CS ChemDraw Drawing" r:id="rId7" imgW="3561310" imgH="656426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5063" y="3275446"/>
                        <a:ext cx="3560763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128" y="3050330"/>
            <a:ext cx="2624531" cy="1105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663" y="803099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Selectivity and reactivity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21663" y="4747060"/>
            <a:ext cx="4099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Order of selectivity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600" dirty="0" smtClean="0"/>
              <a:t>      allylic</a:t>
            </a:r>
            <a:r>
              <a:rPr lang="en-US" sz="1600" dirty="0"/>
              <a:t>, benzylic &gt; primary &gt; secondary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6631" y="398047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Matano, Y.; </a:t>
            </a:r>
            <a:r>
              <a:rPr lang="it-IT" sz="1100" i="1" dirty="0" smtClean="0">
                <a:solidFill>
                  <a:schemeClr val="accent3">
                    <a:lumMod val="75000"/>
                  </a:schemeClr>
                </a:solidFill>
              </a:rPr>
              <a:t>Angew</a:t>
            </a:r>
            <a:r>
              <a:rPr lang="it-IT" sz="1100" i="1" dirty="0">
                <a:solidFill>
                  <a:schemeClr val="accent3">
                    <a:lumMod val="75000"/>
                  </a:schemeClr>
                </a:solidFill>
              </a:rPr>
              <a:t>. Chemie - Int. Ed.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1100" b="1" dirty="0">
                <a:solidFill>
                  <a:schemeClr val="accent3">
                    <a:lumMod val="75000"/>
                  </a:schemeClr>
                </a:solidFill>
              </a:rPr>
              <a:t>2002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it-IT" sz="1100" i="1" dirty="0">
                <a:solidFill>
                  <a:schemeClr val="accent3">
                    <a:lumMod val="75000"/>
                  </a:schemeClr>
                </a:solidFill>
              </a:rPr>
              <a:t>41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 (16), 3028–3031.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28289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Matano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Y.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Bull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Chem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i="1" dirty="0" err="1">
                <a:solidFill>
                  <a:schemeClr val="accent3">
                    <a:lumMod val="75000"/>
                  </a:schemeClr>
                </a:solidFill>
              </a:rPr>
              <a:t>Soc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i="1" dirty="0" err="1" smtClean="0">
                <a:solidFill>
                  <a:schemeClr val="accent3">
                    <a:lumMod val="75000"/>
                  </a:schemeClr>
                </a:solidFill>
              </a:rPr>
              <a:t>Jpn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2008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100" i="1" dirty="0" smtClean="0">
                <a:solidFill>
                  <a:schemeClr val="accent3">
                    <a:lumMod val="75000"/>
                  </a:schemeClr>
                </a:solidFill>
              </a:rPr>
              <a:t>81,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 1621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04.05.2017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1C1-0C39-4254-9A13-7D4BC9CEFAF6}" type="slidenum">
              <a:rPr lang="fr-CH" smtClean="0"/>
              <a:t>9</a:t>
            </a:fld>
            <a:endParaRPr lang="fr-CH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332656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Bismuth (V)</a:t>
            </a:r>
          </a:p>
          <a:p>
            <a:r>
              <a:rPr lang="en-US" sz="1600" dirty="0" smtClean="0"/>
              <a:t>C-Alkylation, C-</a:t>
            </a:r>
            <a:r>
              <a:rPr lang="en-US" sz="1600" dirty="0" err="1" smtClean="0"/>
              <a:t>Alkenylation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724814"/>
              </p:ext>
            </p:extLst>
          </p:nvPr>
        </p:nvGraphicFramePr>
        <p:xfrm>
          <a:off x="1763688" y="958712"/>
          <a:ext cx="3552626" cy="143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7" name="CS ChemDraw Drawing" r:id="rId4" imgW="3832216" imgH="1544848" progId="ChemDraw.Document.6.0">
                  <p:embed/>
                </p:oleObj>
              </mc:Choice>
              <mc:Fallback>
                <p:oleObj name="CS ChemDraw Drawing" r:id="rId4" imgW="3832216" imgH="15448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958712"/>
                        <a:ext cx="3552626" cy="143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871121"/>
            <a:ext cx="104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Alkylation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27397" y="1023320"/>
            <a:ext cx="165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</a:t>
            </a:r>
            <a:r>
              <a:rPr lang="en-US" sz="1200" baseline="-25000" dirty="0" smtClean="0"/>
              <a:t>N</a:t>
            </a:r>
            <a:r>
              <a:rPr lang="en-US" sz="1200" dirty="0" smtClean="0"/>
              <a:t>2-type alkylation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Bi(V)/Bi(III) redox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Nucleofugality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2390653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Bismuth-</a:t>
            </a:r>
            <a:r>
              <a:rPr lang="en-US" sz="1600" b="1" dirty="0" err="1"/>
              <a:t>y</a:t>
            </a:r>
            <a:r>
              <a:rPr lang="en-US" sz="1600" b="1" dirty="0" err="1" smtClean="0"/>
              <a:t>lides</a:t>
            </a:r>
            <a:endParaRPr lang="en-US" sz="16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29061"/>
              </p:ext>
            </p:extLst>
          </p:nvPr>
        </p:nvGraphicFramePr>
        <p:xfrm>
          <a:off x="683568" y="2702302"/>
          <a:ext cx="8150225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8" name="CS ChemDraw Drawing" r:id="rId6" imgW="8791534" imgH="3811226" progId="ChemDraw.Document.6.0">
                  <p:embed/>
                </p:oleObj>
              </mc:Choice>
              <mc:Fallback>
                <p:oleObj name="CS ChemDraw Drawing" r:id="rId6" imgW="8791534" imgH="38112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2702302"/>
                        <a:ext cx="8150225" cy="353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331640" y="6372724"/>
            <a:ext cx="716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</a:rPr>
              <a:t>Vinet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L.;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Zhedanov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A. </a:t>
            </a:r>
            <a:r>
              <a:rPr lang="en-US" sz="1100" i="1" dirty="0">
                <a:solidFill>
                  <a:schemeClr val="accent3">
                    <a:lumMod val="75000"/>
                  </a:schemeClr>
                </a:solidFill>
              </a:rPr>
              <a:t>Bismuth-Mediated Organic Reactions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;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Ollevier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, T., Ed.; Topics in Current Chemistry; Springer Berlin Heidelberg: Berlin, Heidelberg, 2012; Vol. </a:t>
            </a: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311.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9016" y="5398396"/>
            <a:ext cx="19947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“real” ketone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Wittig possible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0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100" dirty="0">
            <a:solidFill>
              <a:schemeClr val="accent3">
                <a:lumMod val="75000"/>
              </a:schemeClr>
            </a:solidFill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29301</TotalTime>
  <Words>3122</Words>
  <Application>Microsoft Office PowerPoint</Application>
  <PresentationFormat>On-screen Show (4:3)</PresentationFormat>
  <Paragraphs>437</Paragraphs>
  <Slides>25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CS ChemDraw Drawing</vt:lpstr>
      <vt:lpstr>Bismuth in Organic 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 SLIDE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1,4-difunctionalization of 1,3-dienes</dc:title>
  <dc:creator>balazs.budai@epfl.ch</dc:creator>
  <cp:lastModifiedBy>Balazs</cp:lastModifiedBy>
  <cp:revision>517</cp:revision>
  <cp:lastPrinted>2017-05-04T08:53:32Z</cp:lastPrinted>
  <dcterms:created xsi:type="dcterms:W3CDTF">2016-06-26T12:13:40Z</dcterms:created>
  <dcterms:modified xsi:type="dcterms:W3CDTF">2017-05-05T07:37:01Z</dcterms:modified>
</cp:coreProperties>
</file>