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8" r:id="rId3"/>
    <p:sldId id="355" r:id="rId4"/>
    <p:sldId id="351" r:id="rId5"/>
    <p:sldId id="354" r:id="rId6"/>
    <p:sldId id="290" r:id="rId7"/>
    <p:sldId id="291" r:id="rId8"/>
    <p:sldId id="344" r:id="rId9"/>
    <p:sldId id="345" r:id="rId10"/>
    <p:sldId id="297" r:id="rId11"/>
    <p:sldId id="358" r:id="rId12"/>
    <p:sldId id="360" r:id="rId13"/>
    <p:sldId id="359" r:id="rId14"/>
    <p:sldId id="356" r:id="rId15"/>
    <p:sldId id="336" r:id="rId16"/>
    <p:sldId id="298" r:id="rId17"/>
    <p:sldId id="317" r:id="rId18"/>
    <p:sldId id="318" r:id="rId19"/>
    <p:sldId id="342" r:id="rId20"/>
    <p:sldId id="323" r:id="rId21"/>
    <p:sldId id="308" r:id="rId22"/>
    <p:sldId id="284" r:id="rId23"/>
    <p:sldId id="278" r:id="rId24"/>
    <p:sldId id="277" r:id="rId25"/>
    <p:sldId id="328" r:id="rId26"/>
    <p:sldId id="321" r:id="rId27"/>
    <p:sldId id="325" r:id="rId28"/>
    <p:sldId id="327" r:id="rId29"/>
    <p:sldId id="324" r:id="rId30"/>
    <p:sldId id="326" r:id="rId31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C5294"/>
    <a:srgbClr val="0000FF"/>
    <a:srgbClr val="9900FF"/>
    <a:srgbClr val="CC00FF"/>
    <a:srgbClr val="FF7C80"/>
    <a:srgbClr val="FF0066"/>
    <a:srgbClr val="D2F8EE"/>
    <a:srgbClr val="94D095"/>
    <a:srgbClr val="FBF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3" autoAdjust="0"/>
    <p:restoredTop sz="92700" autoAdjust="0"/>
  </p:normalViewPr>
  <p:slideViewPr>
    <p:cSldViewPr>
      <p:cViewPr varScale="1">
        <p:scale>
          <a:sx n="108" d="100"/>
          <a:sy n="108" d="100"/>
        </p:scale>
        <p:origin x="-17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3E21F-0A0B-40B9-BC16-1CDE737C42A0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A6225-22C8-4FF3-8BBC-68DF0A54A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8ABEE-3C0D-4C4B-AD8C-16DD90B2F238}" type="datetimeFigureOut">
              <a:rPr lang="fr-CH" smtClean="0"/>
              <a:pPr/>
              <a:t>20.10.2016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735FB-CA03-40CF-AA6B-23F1C66ABDFE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116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5748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3EC3-65AA-4522-8B36-32287368BAAB}" type="datetime1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B6A-2BC7-402D-A1AD-73C7A4459572}" type="datetime1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57A2-9C43-454B-BAA3-8818F00E5743}" type="datetime1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AD00-FFC1-4160-B69C-936AAED6202E}" type="datetime1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3C22-07AC-4426-AC1D-263B484BC35A}" type="datetime1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AD82-C2A8-4DE6-A2F6-026C1205B1D7}" type="datetime1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06A5-EE22-415A-B44D-CA1285878E4E}" type="datetime1">
              <a:rPr lang="en-US" smtClean="0"/>
              <a:pPr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6A33-3E12-486F-A498-657CFDFF6813}" type="datetime1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F529-DB61-4F5D-AE57-9F763FD48F2A}" type="datetime1">
              <a:rPr lang="en-US" smtClean="0"/>
              <a:pPr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C394-4E9C-47A6-BF59-CA75F176CB2F}" type="datetime1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523C-17AC-4627-9B43-C117F38FF90B}" type="datetime1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8E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1051A-1BB7-4249-B20A-FE26C0360AE0}" type="datetime1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7772400" cy="3429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CH" sz="3600" kern="0" dirty="0" smtClean="0"/>
              <a:t>Copper </a:t>
            </a:r>
            <a:r>
              <a:rPr lang="fr-CH" sz="3600" kern="0" dirty="0" err="1" smtClean="0"/>
              <a:t>with</a:t>
            </a:r>
            <a:r>
              <a:rPr lang="fr-CH" sz="3600" kern="0" dirty="0" smtClean="0"/>
              <a:t> </a:t>
            </a:r>
            <a:r>
              <a:rPr lang="fr-CH" sz="3600" kern="0" dirty="0" err="1" smtClean="0"/>
              <a:t>other</a:t>
            </a:r>
            <a:r>
              <a:rPr lang="fr-CH" sz="3600" kern="0" dirty="0" smtClean="0"/>
              <a:t> </a:t>
            </a:r>
            <a:r>
              <a:rPr lang="fr-CH" sz="3600" kern="0" dirty="0" err="1" smtClean="0"/>
              <a:t>Metal</a:t>
            </a:r>
            <a:r>
              <a:rPr lang="fr-CH" sz="3600" kern="0" dirty="0" smtClean="0"/>
              <a:t> </a:t>
            </a:r>
            <a:br>
              <a:rPr lang="fr-CH" sz="3600" kern="0" dirty="0" smtClean="0"/>
            </a:br>
            <a:r>
              <a:rPr lang="fr-CH" sz="3600" kern="0" dirty="0" smtClean="0"/>
              <a:t>in </a:t>
            </a:r>
            <a:r>
              <a:rPr lang="fr-CH" sz="3600" kern="0" dirty="0" err="1" smtClean="0"/>
              <a:t>Bimetallic</a:t>
            </a:r>
            <a:r>
              <a:rPr lang="fr-CH" sz="3600" kern="0" dirty="0" smtClean="0"/>
              <a:t> </a:t>
            </a:r>
            <a:r>
              <a:rPr lang="fr-CH" sz="3600" kern="0" dirty="0" err="1"/>
              <a:t>C</a:t>
            </a:r>
            <a:r>
              <a:rPr lang="fr-CH" sz="3600" kern="0" dirty="0" err="1" smtClean="0"/>
              <a:t>atalysis</a:t>
            </a:r>
            <a:endParaRPr lang="fr-CH" sz="36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5410200"/>
            <a:ext cx="3810000" cy="1066800"/>
          </a:xfrm>
        </p:spPr>
        <p:txBody>
          <a:bodyPr>
            <a:normAutofit/>
          </a:bodyPr>
          <a:lstStyle/>
          <a:p>
            <a:pPr algn="l"/>
            <a:r>
              <a:rPr lang="fr-CH" b="1" dirty="0" smtClean="0">
                <a:solidFill>
                  <a:srgbClr val="0070C0"/>
                </a:solidFill>
              </a:rPr>
              <a:t>Antonin Clemenceau</a:t>
            </a:r>
            <a:endParaRPr lang="fr-CH" b="1" dirty="0">
              <a:solidFill>
                <a:srgbClr val="0070C0"/>
              </a:solidFill>
            </a:endParaRPr>
          </a:p>
          <a:p>
            <a:pPr algn="l"/>
            <a:r>
              <a:rPr lang="fr-CH" sz="2000" u="sng" dirty="0" smtClean="0">
                <a:solidFill>
                  <a:srgbClr val="0070C0"/>
                </a:solidFill>
              </a:rPr>
              <a:t>Date:</a:t>
            </a:r>
            <a:r>
              <a:rPr lang="fr-CH" sz="2000" dirty="0" smtClean="0">
                <a:solidFill>
                  <a:srgbClr val="0070C0"/>
                </a:solidFill>
              </a:rPr>
              <a:t> </a:t>
            </a:r>
            <a:r>
              <a:rPr lang="fr-CH" sz="2000" i="1" dirty="0" smtClean="0">
                <a:solidFill>
                  <a:srgbClr val="0070C0"/>
                </a:solidFill>
              </a:rPr>
              <a:t>20.10.16</a:t>
            </a:r>
            <a:endParaRPr lang="fr-CH" sz="2000" dirty="0">
              <a:solidFill>
                <a:srgbClr val="0070C0"/>
              </a:solidFill>
            </a:endParaRPr>
          </a:p>
        </p:txBody>
      </p:sp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52400"/>
            <a:ext cx="4365625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962400"/>
            <a:ext cx="392386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1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008000"/>
                </a:solidFill>
              </a:rPr>
              <a:t>Cu</a:t>
            </a:r>
            <a:r>
              <a:rPr lang="en-US" sz="2400" u="sng" dirty="0"/>
              <a:t>/</a:t>
            </a:r>
            <a:r>
              <a:rPr lang="en-US" sz="2400" b="1" u="sng" dirty="0" err="1">
                <a:solidFill>
                  <a:srgbClr val="008000"/>
                </a:solidFill>
              </a:rPr>
              <a:t>Pd</a:t>
            </a:r>
            <a:r>
              <a:rPr lang="en-US" sz="2400" u="sng" dirty="0"/>
              <a:t>: C-</a:t>
            </a:r>
            <a:r>
              <a:rPr lang="en-US" sz="2400" u="sng" dirty="0" err="1"/>
              <a:t>H</a:t>
            </a:r>
            <a:r>
              <a:rPr lang="en-US" sz="2400" u="sng" baseline="-25000" dirty="0" err="1" smtClean="0"/>
              <a:t>alkynyl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functionalisation</a:t>
            </a:r>
            <a:endParaRPr lang="fr-CH" sz="2400" u="sng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762000"/>
            <a:ext cx="1869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 smtClean="0"/>
              <a:t>Ynone</a:t>
            </a:r>
            <a:r>
              <a:rPr lang="en-US" u="sng" dirty="0" smtClean="0"/>
              <a:t> formation: 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170878"/>
              </p:ext>
            </p:extLst>
          </p:nvPr>
        </p:nvGraphicFramePr>
        <p:xfrm>
          <a:off x="990600" y="1828800"/>
          <a:ext cx="75565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" name="CS ChemDraw Drawing" r:id="rId4" imgW="5190334" imgH="2147040" progId="ChemDraw.Document.6.0">
                  <p:embed/>
                </p:oleObj>
              </mc:Choice>
              <mc:Fallback>
                <p:oleObj name="CS ChemDraw Drawing" r:id="rId4" imgW="5190334" imgH="2147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828800"/>
                        <a:ext cx="7556500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5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008000"/>
                </a:solidFill>
              </a:rPr>
              <a:t>Cu</a:t>
            </a:r>
            <a:r>
              <a:rPr lang="en-US" sz="2400" u="sng" dirty="0"/>
              <a:t>/</a:t>
            </a:r>
            <a:r>
              <a:rPr lang="en-US" sz="2400" b="1" u="sng" dirty="0" err="1">
                <a:solidFill>
                  <a:srgbClr val="008000"/>
                </a:solidFill>
              </a:rPr>
              <a:t>Pd</a:t>
            </a:r>
            <a:r>
              <a:rPr lang="en-US" sz="2400" u="sng" dirty="0"/>
              <a:t>: C-</a:t>
            </a:r>
            <a:r>
              <a:rPr lang="en-US" sz="2400" u="sng" dirty="0" err="1"/>
              <a:t>H</a:t>
            </a:r>
            <a:r>
              <a:rPr lang="en-US" sz="2400" u="sng" baseline="-25000" dirty="0" err="1" smtClean="0"/>
              <a:t>alkynyl</a:t>
            </a:r>
            <a:r>
              <a:rPr lang="en-US" sz="2400" u="sng" dirty="0" smtClean="0"/>
              <a:t> </a:t>
            </a:r>
            <a:r>
              <a:rPr lang="en-US" sz="2400" u="sng" dirty="0" err="1"/>
              <a:t>functionalisation</a:t>
            </a:r>
            <a:endParaRPr lang="fr-CH" sz="2400" u="sng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762000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 smtClean="0"/>
              <a:t>Triazole</a:t>
            </a:r>
            <a:r>
              <a:rPr lang="en-US" u="sng" dirty="0" smtClean="0"/>
              <a:t> synthesis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490000"/>
              </p:ext>
            </p:extLst>
          </p:nvPr>
        </p:nvGraphicFramePr>
        <p:xfrm>
          <a:off x="1981200" y="1131332"/>
          <a:ext cx="5459774" cy="528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CS ChemDraw Drawing" r:id="rId4" imgW="4065501" imgH="3933090" progId="ChemDraw.Document.6.0">
                  <p:embed/>
                </p:oleObj>
              </mc:Choice>
              <mc:Fallback>
                <p:oleObj name="CS ChemDraw Drawing" r:id="rId4" imgW="4065501" imgH="39330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1131332"/>
                        <a:ext cx="5459774" cy="5282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86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008000"/>
                </a:solidFill>
              </a:rPr>
              <a:t>Cu</a:t>
            </a:r>
            <a:r>
              <a:rPr lang="en-US" sz="2400" u="sng" dirty="0"/>
              <a:t>/</a:t>
            </a:r>
            <a:r>
              <a:rPr lang="en-US" sz="2400" b="1" u="sng" dirty="0" err="1">
                <a:solidFill>
                  <a:srgbClr val="008000"/>
                </a:solidFill>
              </a:rPr>
              <a:t>Pd</a:t>
            </a:r>
            <a:r>
              <a:rPr lang="en-US" sz="2400" u="sng" dirty="0"/>
              <a:t>: C-</a:t>
            </a:r>
            <a:r>
              <a:rPr lang="en-US" sz="2400" u="sng" dirty="0" err="1"/>
              <a:t>H</a:t>
            </a:r>
            <a:r>
              <a:rPr lang="en-US" sz="2400" u="sng" baseline="-25000" dirty="0" err="1" smtClean="0"/>
              <a:t>Heterocycle</a:t>
            </a:r>
            <a:r>
              <a:rPr lang="en-US" sz="2400" u="sng" dirty="0" smtClean="0"/>
              <a:t> activation</a:t>
            </a:r>
            <a:endParaRPr lang="fr-CH" sz="2400" u="sng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71640"/>
              </p:ext>
            </p:extLst>
          </p:nvPr>
        </p:nvGraphicFramePr>
        <p:xfrm>
          <a:off x="1295400" y="521677"/>
          <a:ext cx="6400800" cy="6286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CS ChemDraw Drawing" r:id="rId4" imgW="5611201" imgH="5512050" progId="ChemDraw.Document.6.0">
                  <p:embed/>
                </p:oleObj>
              </mc:Choice>
              <mc:Fallback>
                <p:oleObj name="CS ChemDraw Drawing" r:id="rId4" imgW="5611201" imgH="55120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521677"/>
                        <a:ext cx="6400800" cy="6286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2667000"/>
            <a:ext cx="89916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85800"/>
            <a:ext cx="887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C</a:t>
            </a:r>
            <a:r>
              <a:rPr lang="en-US" u="sng" baseline="-25000" dirty="0" smtClean="0"/>
              <a:t>2</a:t>
            </a:r>
            <a:r>
              <a:rPr lang="en-US" u="sng" dirty="0" smtClean="0"/>
              <a:t> vs C</a:t>
            </a:r>
            <a:r>
              <a:rPr lang="en-US" u="sng" baseline="-25000" dirty="0" smtClean="0"/>
              <a:t>5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36143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008000"/>
                </a:solidFill>
              </a:rPr>
              <a:t>Cu</a:t>
            </a:r>
            <a:r>
              <a:rPr lang="en-US" sz="2400" u="sng" dirty="0"/>
              <a:t>/</a:t>
            </a:r>
            <a:r>
              <a:rPr lang="en-US" sz="2400" b="1" u="sng" dirty="0" err="1">
                <a:solidFill>
                  <a:srgbClr val="008000"/>
                </a:solidFill>
              </a:rPr>
              <a:t>Pd</a:t>
            </a:r>
            <a:r>
              <a:rPr lang="en-US" sz="2400" u="sng" dirty="0"/>
              <a:t>: C-</a:t>
            </a:r>
            <a:r>
              <a:rPr lang="en-US" sz="2400" u="sng" dirty="0" err="1"/>
              <a:t>H</a:t>
            </a:r>
            <a:r>
              <a:rPr lang="en-US" sz="2400" u="sng" baseline="-25000" dirty="0" err="1" smtClean="0"/>
              <a:t>Heterocycle</a:t>
            </a:r>
            <a:r>
              <a:rPr lang="en-US" sz="2400" u="sng" dirty="0" smtClean="0"/>
              <a:t> activation</a:t>
            </a:r>
            <a:endParaRPr lang="fr-CH" sz="2400" u="sng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71640"/>
              </p:ext>
            </p:extLst>
          </p:nvPr>
        </p:nvGraphicFramePr>
        <p:xfrm>
          <a:off x="1295400" y="521677"/>
          <a:ext cx="6400800" cy="6286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0" name="CS ChemDraw Drawing" r:id="rId4" imgW="5611201" imgH="5512050" progId="ChemDraw.Document.6.0">
                  <p:embed/>
                </p:oleObj>
              </mc:Choice>
              <mc:Fallback>
                <p:oleObj name="CS ChemDraw Drawing" r:id="rId4" imgW="5611201" imgH="55120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521677"/>
                        <a:ext cx="6400800" cy="6286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4800600"/>
            <a:ext cx="89916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85800"/>
            <a:ext cx="887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C</a:t>
            </a:r>
            <a:r>
              <a:rPr lang="en-US" u="sng" baseline="-25000" dirty="0" smtClean="0"/>
              <a:t>2</a:t>
            </a:r>
            <a:r>
              <a:rPr lang="en-US" u="sng" dirty="0" smtClean="0"/>
              <a:t> vs C</a:t>
            </a:r>
            <a:r>
              <a:rPr lang="en-US" u="sng" baseline="-25000" dirty="0" smtClean="0"/>
              <a:t>5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36143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008000"/>
                </a:solidFill>
              </a:rPr>
              <a:t>Cu</a:t>
            </a:r>
            <a:r>
              <a:rPr lang="en-US" sz="2400" u="sng" dirty="0"/>
              <a:t>/</a:t>
            </a:r>
            <a:r>
              <a:rPr lang="en-US" sz="2400" b="1" u="sng" dirty="0" err="1">
                <a:solidFill>
                  <a:srgbClr val="008000"/>
                </a:solidFill>
              </a:rPr>
              <a:t>Pd</a:t>
            </a:r>
            <a:r>
              <a:rPr lang="en-US" sz="2400" u="sng" dirty="0"/>
              <a:t>: C-</a:t>
            </a:r>
            <a:r>
              <a:rPr lang="en-US" sz="2400" u="sng" dirty="0" err="1"/>
              <a:t>H</a:t>
            </a:r>
            <a:r>
              <a:rPr lang="en-US" sz="2400" u="sng" baseline="-25000" dirty="0" err="1" smtClean="0"/>
              <a:t>Heterocycle</a:t>
            </a:r>
            <a:r>
              <a:rPr lang="en-US" sz="2400" u="sng" dirty="0" smtClean="0"/>
              <a:t> activation</a:t>
            </a:r>
            <a:endParaRPr lang="fr-CH" sz="2400" u="sng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118468"/>
              </p:ext>
            </p:extLst>
          </p:nvPr>
        </p:nvGraphicFramePr>
        <p:xfrm>
          <a:off x="1295400" y="521677"/>
          <a:ext cx="6400800" cy="6286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0" name="CS ChemDraw Drawing" r:id="rId4" imgW="5611201" imgH="5512050" progId="ChemDraw.Document.6.0">
                  <p:embed/>
                </p:oleObj>
              </mc:Choice>
              <mc:Fallback>
                <p:oleObj name="CS ChemDraw Drawing" r:id="rId4" imgW="5611201" imgH="55120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521677"/>
                        <a:ext cx="6400800" cy="6286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685800"/>
            <a:ext cx="887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C</a:t>
            </a:r>
            <a:r>
              <a:rPr lang="en-US" u="sng" baseline="-25000" dirty="0" smtClean="0"/>
              <a:t>2</a:t>
            </a:r>
            <a:r>
              <a:rPr lang="en-US" u="sng" dirty="0" smtClean="0"/>
              <a:t> vs C</a:t>
            </a:r>
            <a:r>
              <a:rPr lang="en-US" u="sng" baseline="-25000" dirty="0" smtClean="0"/>
              <a:t>5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28922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008000"/>
                </a:solidFill>
              </a:rPr>
              <a:t>Cu</a:t>
            </a:r>
            <a:r>
              <a:rPr lang="en-US" sz="2400" u="sng" dirty="0"/>
              <a:t>/</a:t>
            </a:r>
            <a:r>
              <a:rPr lang="en-US" sz="2400" b="1" u="sng" dirty="0" err="1">
                <a:solidFill>
                  <a:srgbClr val="008000"/>
                </a:solidFill>
              </a:rPr>
              <a:t>Pd</a:t>
            </a:r>
            <a:r>
              <a:rPr lang="en-US" sz="2400" u="sng" dirty="0"/>
              <a:t>: C-</a:t>
            </a:r>
            <a:r>
              <a:rPr lang="en-US" sz="2400" u="sng" dirty="0" err="1"/>
              <a:t>H</a:t>
            </a:r>
            <a:r>
              <a:rPr lang="en-US" sz="2400" u="sng" baseline="-25000" dirty="0" err="1" smtClean="0"/>
              <a:t>Heterocycle</a:t>
            </a:r>
            <a:r>
              <a:rPr lang="en-US" sz="2400" u="sng" dirty="0" smtClean="0"/>
              <a:t> </a:t>
            </a:r>
            <a:r>
              <a:rPr lang="en-US" sz="2400" u="sng" dirty="0"/>
              <a:t>activation</a:t>
            </a:r>
            <a:endParaRPr lang="fr-CH" sz="2400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859893"/>
              </p:ext>
            </p:extLst>
          </p:nvPr>
        </p:nvGraphicFramePr>
        <p:xfrm>
          <a:off x="73025" y="549275"/>
          <a:ext cx="8909050" cy="585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5" name="CS ChemDraw Drawing" r:id="rId4" imgW="6639598" imgH="4364280" progId="ChemDraw.Document.6.0">
                  <p:embed/>
                </p:oleObj>
              </mc:Choice>
              <mc:Fallback>
                <p:oleObj name="CS ChemDraw Drawing" r:id="rId4" imgW="6639598" imgH="4364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25" y="549275"/>
                        <a:ext cx="8909050" cy="585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685800"/>
            <a:ext cx="887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C</a:t>
            </a:r>
            <a:r>
              <a:rPr lang="en-US" u="sng" baseline="-25000" dirty="0" smtClean="0"/>
              <a:t>2</a:t>
            </a:r>
            <a:r>
              <a:rPr lang="en-US" u="sng" dirty="0" smtClean="0"/>
              <a:t> vs C</a:t>
            </a:r>
            <a:r>
              <a:rPr lang="en-US" u="sng" baseline="-25000" dirty="0" smtClean="0"/>
              <a:t>3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25284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008000"/>
                </a:solidFill>
              </a:rPr>
              <a:t>Cu</a:t>
            </a:r>
            <a:r>
              <a:rPr lang="en-US" sz="2400" u="sng" dirty="0"/>
              <a:t>/</a:t>
            </a:r>
            <a:r>
              <a:rPr lang="en-US" sz="2400" b="1" u="sng" dirty="0" err="1">
                <a:solidFill>
                  <a:srgbClr val="008000"/>
                </a:solidFill>
              </a:rPr>
              <a:t>Pd</a:t>
            </a:r>
            <a:r>
              <a:rPr lang="en-US" sz="2400" u="sng" dirty="0"/>
              <a:t>: </a:t>
            </a:r>
            <a:r>
              <a:rPr lang="en-US" sz="2400" u="sng" dirty="0" err="1"/>
              <a:t>Decarboxylative</a:t>
            </a:r>
            <a:r>
              <a:rPr lang="en-US" sz="2400" u="sng" dirty="0"/>
              <a:t> </a:t>
            </a:r>
            <a:r>
              <a:rPr lang="en-US" sz="2400" u="sng" dirty="0" err="1" smtClean="0"/>
              <a:t>Arylation</a:t>
            </a:r>
            <a:r>
              <a:rPr lang="en-US" sz="2400" u="sng" dirty="0" smtClean="0"/>
              <a:t> </a:t>
            </a:r>
            <a:endParaRPr lang="fr-CH" sz="2400" u="sng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199595"/>
              </p:ext>
            </p:extLst>
          </p:nvPr>
        </p:nvGraphicFramePr>
        <p:xfrm>
          <a:off x="1295400" y="762000"/>
          <a:ext cx="6172200" cy="4845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0" name="CS ChemDraw Drawing" r:id="rId4" imgW="4629538" imgH="3634470" progId="ChemDraw.Document.6.0">
                  <p:embed/>
                </p:oleObj>
              </mc:Choice>
              <mc:Fallback>
                <p:oleObj name="CS ChemDraw Drawing" r:id="rId4" imgW="4629538" imgH="36344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762000"/>
                        <a:ext cx="6172200" cy="4845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6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008000"/>
                </a:solidFill>
              </a:rPr>
              <a:t>Cu</a:t>
            </a:r>
            <a:r>
              <a:rPr lang="en-US" sz="2400" u="sng" dirty="0"/>
              <a:t>/</a:t>
            </a:r>
            <a:r>
              <a:rPr lang="en-US" sz="2400" b="1" u="sng" dirty="0" err="1">
                <a:solidFill>
                  <a:srgbClr val="008000"/>
                </a:solidFill>
              </a:rPr>
              <a:t>Pd</a:t>
            </a:r>
            <a:r>
              <a:rPr lang="en-US" sz="2400" u="sng" dirty="0"/>
              <a:t>: dimer </a:t>
            </a:r>
            <a:r>
              <a:rPr lang="en-US" sz="2400" u="sng" dirty="0" smtClean="0"/>
              <a:t>formation</a:t>
            </a:r>
            <a:endParaRPr lang="fr-CH" sz="2400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260225"/>
              </p:ext>
            </p:extLst>
          </p:nvPr>
        </p:nvGraphicFramePr>
        <p:xfrm>
          <a:off x="1447800" y="460173"/>
          <a:ext cx="6400799" cy="6169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6" name="CS ChemDraw Drawing" r:id="rId4" imgW="5617144" imgH="5412960" progId="ChemDraw.Document.6.0">
                  <p:embed/>
                </p:oleObj>
              </mc:Choice>
              <mc:Fallback>
                <p:oleObj name="CS ChemDraw Drawing" r:id="rId4" imgW="5617144" imgH="5412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460173"/>
                        <a:ext cx="6400799" cy="6169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9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008000"/>
                </a:solidFill>
              </a:rPr>
              <a:t>Cu</a:t>
            </a:r>
            <a:r>
              <a:rPr lang="en-US" sz="2400" u="sng" dirty="0"/>
              <a:t>/</a:t>
            </a:r>
            <a:r>
              <a:rPr lang="en-US" sz="2400" b="1" u="sng" dirty="0" err="1">
                <a:solidFill>
                  <a:srgbClr val="008000"/>
                </a:solidFill>
              </a:rPr>
              <a:t>Pd</a:t>
            </a:r>
            <a:r>
              <a:rPr lang="en-US" sz="2400" u="sng" dirty="0"/>
              <a:t>: </a:t>
            </a:r>
            <a:r>
              <a:rPr lang="en-US" sz="2400" u="sng" dirty="0" smtClean="0">
                <a:latin typeface="Symbol" panose="05050102010706020507" pitchFamily="18" charset="2"/>
              </a:rPr>
              <a:t>a</a:t>
            </a:r>
            <a:r>
              <a:rPr lang="en-US" sz="2400" u="sng" dirty="0" smtClean="0"/>
              <a:t>-</a:t>
            </a:r>
            <a:r>
              <a:rPr lang="en-US" sz="2400" u="sng" dirty="0" err="1" smtClean="0"/>
              <a:t>allylation</a:t>
            </a:r>
            <a:endParaRPr lang="fr-CH" sz="2400" u="sng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926621"/>
              </p:ext>
            </p:extLst>
          </p:nvPr>
        </p:nvGraphicFramePr>
        <p:xfrm>
          <a:off x="2057400" y="3657600"/>
          <a:ext cx="5349875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5" name="CS ChemDraw Drawing" r:id="rId4" imgW="5350253" imgH="3024540" progId="ChemDraw.Document.6.0">
                  <p:embed/>
                </p:oleObj>
              </mc:Choice>
              <mc:Fallback>
                <p:oleObj name="CS ChemDraw Drawing" r:id="rId4" imgW="5350253" imgH="30245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3657600"/>
                        <a:ext cx="5349875" cy="302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463779"/>
              </p:ext>
            </p:extLst>
          </p:nvPr>
        </p:nvGraphicFramePr>
        <p:xfrm>
          <a:off x="2209800" y="457200"/>
          <a:ext cx="5334000" cy="300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6" name="CS ChemDraw Drawing" r:id="rId6" imgW="4704365" imgH="2646810" progId="ChemDraw.Document.6.0">
                  <p:embed/>
                </p:oleObj>
              </mc:Choice>
              <mc:Fallback>
                <p:oleObj name="CS ChemDraw Drawing" r:id="rId6" imgW="4704365" imgH="2646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800" y="457200"/>
                        <a:ext cx="5334000" cy="300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2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008000"/>
                </a:solidFill>
              </a:rPr>
              <a:t>Cu</a:t>
            </a:r>
            <a:r>
              <a:rPr lang="en-US" sz="2400" u="sng" dirty="0"/>
              <a:t>/</a:t>
            </a:r>
            <a:r>
              <a:rPr lang="en-US" sz="2400" b="1" u="sng" dirty="0" err="1">
                <a:solidFill>
                  <a:srgbClr val="008000"/>
                </a:solidFill>
              </a:rPr>
              <a:t>Pd</a:t>
            </a:r>
            <a:r>
              <a:rPr lang="en-US" sz="2400" u="sng" dirty="0"/>
              <a:t>: </a:t>
            </a:r>
            <a:r>
              <a:rPr lang="en-US" sz="2400" u="sng" dirty="0" err="1"/>
              <a:t>Allene</a:t>
            </a:r>
            <a:r>
              <a:rPr lang="en-US" sz="2400" u="sng" dirty="0"/>
              <a:t> </a:t>
            </a:r>
            <a:r>
              <a:rPr lang="en-US" sz="2400" u="sng" dirty="0" smtClean="0"/>
              <a:t>formation</a:t>
            </a:r>
            <a:endParaRPr lang="fr-CH" sz="2400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727737"/>
              </p:ext>
            </p:extLst>
          </p:nvPr>
        </p:nvGraphicFramePr>
        <p:xfrm>
          <a:off x="1600200" y="457200"/>
          <a:ext cx="560338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6" name="CS ChemDraw Drawing" r:id="rId4" imgW="4439095" imgH="1508490" progId="ChemDraw.Document.6.0">
                  <p:embed/>
                </p:oleObj>
              </mc:Choice>
              <mc:Fallback>
                <p:oleObj name="CS ChemDraw Drawing" r:id="rId4" imgW="4439095" imgH="150849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7200"/>
                        <a:ext cx="560338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53854"/>
              </p:ext>
            </p:extLst>
          </p:nvPr>
        </p:nvGraphicFramePr>
        <p:xfrm>
          <a:off x="381000" y="2337573"/>
          <a:ext cx="8153400" cy="444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7" name="CS ChemDraw Drawing" r:id="rId6" imgW="6442941" imgH="3514050" progId="ChemDraw.Document.6.0">
                  <p:embed/>
                </p:oleObj>
              </mc:Choice>
              <mc:Fallback>
                <p:oleObj name="CS ChemDraw Drawing" r:id="rId6" imgW="6442941" imgH="351405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37573"/>
                        <a:ext cx="8153400" cy="4444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8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 smtClean="0"/>
              <a:t>Plan</a:t>
            </a:r>
            <a:endParaRPr lang="fr-CH" sz="2400" u="sng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905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fr-CH" dirty="0" smtClean="0"/>
              <a:t>Introduction</a:t>
            </a:r>
          </a:p>
          <a:p>
            <a:pPr marL="285750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fr-CH" dirty="0" smtClean="0"/>
              <a:t>Copper and Palladium as </a:t>
            </a:r>
            <a:r>
              <a:rPr lang="fr-CH" dirty="0" err="1" smtClean="0"/>
              <a:t>bimetallic</a:t>
            </a:r>
            <a:r>
              <a:rPr lang="fr-CH" dirty="0" smtClean="0"/>
              <a:t> system</a:t>
            </a:r>
          </a:p>
          <a:p>
            <a:pPr marL="285750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fr-CH" dirty="0" smtClean="0"/>
              <a:t>Copper and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metal</a:t>
            </a:r>
            <a:r>
              <a:rPr lang="fr-CH" dirty="0" smtClean="0"/>
              <a:t> as </a:t>
            </a:r>
            <a:r>
              <a:rPr lang="fr-CH" dirty="0" err="1" smtClean="0"/>
              <a:t>bimetallic</a:t>
            </a:r>
            <a:r>
              <a:rPr lang="fr-CH" dirty="0" smtClean="0"/>
              <a:t> system</a:t>
            </a:r>
          </a:p>
          <a:p>
            <a:pPr marL="285750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fr-CH" dirty="0" smtClean="0"/>
              <a:t> Conclusion</a:t>
            </a:r>
          </a:p>
        </p:txBody>
      </p:sp>
    </p:spTree>
    <p:extLst>
      <p:ext uri="{BB962C8B-B14F-4D97-AF65-F5344CB8AC3E}">
        <p14:creationId xmlns:p14="http://schemas.microsoft.com/office/powerpoint/2010/main" val="32752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 smtClean="0"/>
              <a:t>Other bimetallic </a:t>
            </a:r>
            <a:r>
              <a:rPr lang="en-US" sz="2400" u="sng" dirty="0" err="1" smtClean="0"/>
              <a:t>sytem</a:t>
            </a:r>
            <a:r>
              <a:rPr lang="en-US" sz="2400" u="sng" dirty="0" smtClean="0"/>
              <a:t> </a:t>
            </a:r>
            <a:r>
              <a:rPr lang="en-US" sz="2400" b="1" u="sng" dirty="0" smtClean="0">
                <a:solidFill>
                  <a:srgbClr val="008000"/>
                </a:solidFill>
              </a:rPr>
              <a:t>Cu/M</a:t>
            </a:r>
            <a:endParaRPr lang="fr-CH" sz="2400" b="1" u="sng" dirty="0">
              <a:solidFill>
                <a:srgbClr val="008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2217003"/>
            <a:ext cx="538108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8000"/>
                </a:solidFill>
              </a:rPr>
              <a:t>Cu/M</a:t>
            </a:r>
            <a:r>
              <a:rPr lang="en-US" u="sng" dirty="0" smtClean="0"/>
              <a:t>: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- Various possibility with extremely different reactivity</a:t>
            </a:r>
          </a:p>
          <a:p>
            <a:endParaRPr lang="en-US" dirty="0"/>
          </a:p>
          <a:p>
            <a:r>
              <a:rPr lang="en-US" dirty="0" smtClean="0"/>
              <a:t>- Only some pertinent example will be cover in this part</a:t>
            </a:r>
          </a:p>
          <a:p>
            <a:endParaRPr lang="en-US" dirty="0"/>
          </a:p>
          <a:p>
            <a:r>
              <a:rPr lang="en-US" dirty="0" smtClean="0"/>
              <a:t>- Cu/</a:t>
            </a:r>
            <a:r>
              <a:rPr lang="en-US" dirty="0" err="1" smtClean="0"/>
              <a:t>Mn</a:t>
            </a:r>
            <a:r>
              <a:rPr lang="en-US" dirty="0" smtClean="0"/>
              <a:t>, Cu/Fe, Cu/</a:t>
            </a:r>
            <a:r>
              <a:rPr lang="en-US" dirty="0" err="1" smtClean="0"/>
              <a:t>Zr</a:t>
            </a:r>
            <a:r>
              <a:rPr lang="en-US" dirty="0" smtClean="0"/>
              <a:t>, Cu/Ni, Cu/Ru, Cu/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9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 smtClean="0"/>
              <a:t>Other bimetallic </a:t>
            </a:r>
            <a:r>
              <a:rPr lang="en-US" sz="2400" u="sng" dirty="0" err="1" smtClean="0"/>
              <a:t>sytem</a:t>
            </a:r>
            <a:r>
              <a:rPr lang="en-US" sz="2400" u="sng" dirty="0" smtClean="0"/>
              <a:t> </a:t>
            </a:r>
            <a:r>
              <a:rPr lang="en-US" sz="2400" b="1" u="sng" dirty="0" smtClean="0">
                <a:solidFill>
                  <a:srgbClr val="008000"/>
                </a:solidFill>
              </a:rPr>
              <a:t>Cu/M</a:t>
            </a:r>
            <a:endParaRPr lang="fr-CH" sz="2400" b="1" u="sng" dirty="0">
              <a:solidFill>
                <a:srgbClr val="008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57200"/>
            <a:ext cx="8277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8000"/>
                </a:solidFill>
              </a:rPr>
              <a:t>Cu/</a:t>
            </a:r>
            <a:r>
              <a:rPr lang="en-US" b="1" u="sng" dirty="0" err="1" smtClean="0">
                <a:solidFill>
                  <a:srgbClr val="008000"/>
                </a:solidFill>
              </a:rPr>
              <a:t>Mn</a:t>
            </a:r>
            <a:r>
              <a:rPr lang="en-US" u="sng" dirty="0" smtClean="0"/>
              <a:t>:</a:t>
            </a:r>
            <a:r>
              <a:rPr lang="en-US" dirty="0" smtClean="0"/>
              <a:t> Radical cyclisation from oxidation of acidic C-H bond (</a:t>
            </a:r>
            <a:r>
              <a:rPr lang="en-US" dirty="0" err="1" smtClean="0"/>
              <a:t>developped</a:t>
            </a:r>
            <a:r>
              <a:rPr lang="en-US" dirty="0" smtClean="0"/>
              <a:t> by B. Snider)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3048000"/>
            <a:ext cx="3024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Application for total synthesis: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449939"/>
              </p:ext>
            </p:extLst>
          </p:nvPr>
        </p:nvGraphicFramePr>
        <p:xfrm>
          <a:off x="1740680" y="794294"/>
          <a:ext cx="5906081" cy="217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1" name="CS ChemDraw Drawing" r:id="rId4" imgW="4056586" imgH="1494720" progId="ChemDraw.Document.6.0">
                  <p:embed/>
                </p:oleObj>
              </mc:Choice>
              <mc:Fallback>
                <p:oleObj name="CS ChemDraw Drawing" r:id="rId4" imgW="4056586" imgH="1494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0680" y="794294"/>
                        <a:ext cx="5906081" cy="2177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842499"/>
              </p:ext>
            </p:extLst>
          </p:nvPr>
        </p:nvGraphicFramePr>
        <p:xfrm>
          <a:off x="1447800" y="3393886"/>
          <a:ext cx="6324600" cy="3335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2" name="CS ChemDraw Drawing" r:id="rId6" imgW="5065533" imgH="2671110" progId="ChemDraw.Document.6.0">
                  <p:embed/>
                </p:oleObj>
              </mc:Choice>
              <mc:Fallback>
                <p:oleObj name="CS ChemDraw Drawing" r:id="rId6" imgW="5065533" imgH="26711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7800" y="3393886"/>
                        <a:ext cx="6324600" cy="3335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0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457200"/>
            <a:ext cx="809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8000"/>
                </a:solidFill>
              </a:rPr>
              <a:t>Cu/Fe</a:t>
            </a:r>
            <a:r>
              <a:rPr lang="en-US" u="sng" dirty="0" smtClean="0"/>
              <a:t>: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 smtClean="0"/>
              <a:t>Other bimetallic </a:t>
            </a:r>
            <a:r>
              <a:rPr lang="en-US" sz="2400" u="sng" dirty="0" err="1" smtClean="0"/>
              <a:t>sytem</a:t>
            </a:r>
            <a:r>
              <a:rPr lang="en-US" sz="2400" u="sng" dirty="0" smtClean="0"/>
              <a:t> </a:t>
            </a:r>
            <a:r>
              <a:rPr lang="en-US" sz="2400" b="1" u="sng" dirty="0" smtClean="0">
                <a:solidFill>
                  <a:srgbClr val="008000"/>
                </a:solidFill>
              </a:rPr>
              <a:t>Cu/M</a:t>
            </a:r>
            <a:endParaRPr lang="fr-CH" sz="2400" b="1" u="sng" dirty="0">
              <a:solidFill>
                <a:srgbClr val="008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054146"/>
              </p:ext>
            </p:extLst>
          </p:nvPr>
        </p:nvGraphicFramePr>
        <p:xfrm>
          <a:off x="2133600" y="3429000"/>
          <a:ext cx="435758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1" name="CS ChemDraw Drawing" r:id="rId4" imgW="3734858" imgH="2677320" progId="ChemDraw.Document.6.0">
                  <p:embed/>
                </p:oleObj>
              </mc:Choice>
              <mc:Fallback>
                <p:oleObj name="CS ChemDraw Drawing" r:id="rId4" imgW="3734858" imgH="2677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3429000"/>
                        <a:ext cx="4357583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256887"/>
              </p:ext>
            </p:extLst>
          </p:nvPr>
        </p:nvGraphicFramePr>
        <p:xfrm>
          <a:off x="2427288" y="523875"/>
          <a:ext cx="5316537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2" name="CS ChemDraw Drawing" r:id="rId6" imgW="5228693" imgH="2556900" progId="ChemDraw.Document.6.0">
                  <p:embed/>
                </p:oleObj>
              </mc:Choice>
              <mc:Fallback>
                <p:oleObj name="CS ChemDraw Drawing" r:id="rId6" imgW="5228693" imgH="25569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27288" y="523875"/>
                        <a:ext cx="5316537" cy="260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59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 smtClean="0"/>
              <a:t>Other bimetallic </a:t>
            </a:r>
            <a:r>
              <a:rPr lang="en-US" sz="2400" u="sng" dirty="0" err="1" smtClean="0"/>
              <a:t>sytem</a:t>
            </a:r>
            <a:r>
              <a:rPr lang="en-US" sz="2400" u="sng" dirty="0" smtClean="0"/>
              <a:t> </a:t>
            </a:r>
            <a:r>
              <a:rPr lang="en-US" sz="2400" b="1" u="sng" dirty="0" smtClean="0">
                <a:solidFill>
                  <a:srgbClr val="008000"/>
                </a:solidFill>
              </a:rPr>
              <a:t>Cu/M</a:t>
            </a:r>
            <a:endParaRPr lang="fr-CH" sz="2400" b="1" u="sng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57200"/>
            <a:ext cx="2777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8000"/>
                </a:solidFill>
              </a:rPr>
              <a:t>Cu/</a:t>
            </a:r>
            <a:r>
              <a:rPr lang="en-US" b="1" u="sng" dirty="0" err="1" smtClean="0">
                <a:solidFill>
                  <a:srgbClr val="008000"/>
                </a:solidFill>
              </a:rPr>
              <a:t>Zr</a:t>
            </a:r>
            <a:r>
              <a:rPr lang="en-US" u="sng" dirty="0"/>
              <a:t>: Dynamic kinetic </a:t>
            </a:r>
            <a:r>
              <a:rPr lang="en-US" u="sng" dirty="0" smtClean="0"/>
              <a:t>AAA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840669"/>
              </p:ext>
            </p:extLst>
          </p:nvPr>
        </p:nvGraphicFramePr>
        <p:xfrm>
          <a:off x="228600" y="836613"/>
          <a:ext cx="8086725" cy="571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0" name="CS ChemDraw Drawing" r:id="rId4" imgW="6350015" imgH="4489290" progId="ChemDraw.Document.6.0">
                  <p:embed/>
                </p:oleObj>
              </mc:Choice>
              <mc:Fallback>
                <p:oleObj name="CS ChemDraw Drawing" r:id="rId4" imgW="6350015" imgH="44892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836613"/>
                        <a:ext cx="8086725" cy="571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 smtClean="0"/>
              <a:t>Other bimetallic </a:t>
            </a:r>
            <a:r>
              <a:rPr lang="en-US" sz="2400" u="sng" dirty="0" err="1" smtClean="0"/>
              <a:t>sytem</a:t>
            </a:r>
            <a:r>
              <a:rPr lang="en-US" sz="2400" u="sng" dirty="0" smtClean="0"/>
              <a:t> </a:t>
            </a:r>
            <a:r>
              <a:rPr lang="en-US" sz="2400" b="1" u="sng" dirty="0" smtClean="0">
                <a:solidFill>
                  <a:srgbClr val="008000"/>
                </a:solidFill>
              </a:rPr>
              <a:t>Cu/M</a:t>
            </a:r>
            <a:endParaRPr lang="fr-CH" sz="2400" b="1" u="sng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57200"/>
            <a:ext cx="325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8000"/>
                </a:solidFill>
              </a:rPr>
              <a:t>Cu/Ni</a:t>
            </a:r>
            <a:r>
              <a:rPr lang="en-US" u="sng" dirty="0" smtClean="0"/>
              <a:t>: </a:t>
            </a:r>
            <a:r>
              <a:rPr lang="en-US" u="sng" dirty="0" err="1" smtClean="0"/>
              <a:t>Sylation</a:t>
            </a:r>
            <a:r>
              <a:rPr lang="en-US" u="sng" dirty="0" smtClean="0"/>
              <a:t> of Csp</a:t>
            </a:r>
            <a:r>
              <a:rPr lang="en-US" u="sng" baseline="30000" dirty="0" smtClean="0"/>
              <a:t>2</a:t>
            </a:r>
            <a:r>
              <a:rPr lang="en-US" u="sng" dirty="0" smtClean="0"/>
              <a:t> and Csp</a:t>
            </a:r>
            <a:r>
              <a:rPr lang="en-US" u="sng" baseline="30000" dirty="0" smtClean="0"/>
              <a:t>3</a:t>
            </a:r>
            <a:endParaRPr lang="en-US" baseline="300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502240"/>
              </p:ext>
            </p:extLst>
          </p:nvPr>
        </p:nvGraphicFramePr>
        <p:xfrm>
          <a:off x="1600200" y="3505200"/>
          <a:ext cx="5867399" cy="2869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0" name="CS ChemDraw Drawing" r:id="rId4" imgW="4992327" imgH="2441070" progId="ChemDraw.Document.6.0">
                  <p:embed/>
                </p:oleObj>
              </mc:Choice>
              <mc:Fallback>
                <p:oleObj name="CS ChemDraw Drawing" r:id="rId4" imgW="4992327" imgH="244107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05200"/>
                        <a:ext cx="5867399" cy="2869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288723"/>
              </p:ext>
            </p:extLst>
          </p:nvPr>
        </p:nvGraphicFramePr>
        <p:xfrm>
          <a:off x="2438400" y="827088"/>
          <a:ext cx="43688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1" name="CS ChemDraw Drawing" r:id="rId6" imgW="3862901" imgH="2098170" progId="ChemDraw.Document.6.0">
                  <p:embed/>
                </p:oleObj>
              </mc:Choice>
              <mc:Fallback>
                <p:oleObj name="CS ChemDraw Drawing" r:id="rId6" imgW="3862901" imgH="20981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8400" y="827088"/>
                        <a:ext cx="4368800" cy="2373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 smtClean="0"/>
              <a:t>Other bimetallic </a:t>
            </a:r>
            <a:r>
              <a:rPr lang="en-US" sz="2400" u="sng" dirty="0" err="1" smtClean="0"/>
              <a:t>sytem</a:t>
            </a:r>
            <a:r>
              <a:rPr lang="en-US" sz="2400" u="sng" dirty="0" smtClean="0"/>
              <a:t> </a:t>
            </a:r>
            <a:r>
              <a:rPr lang="en-US" sz="2400" b="1" u="sng" dirty="0" smtClean="0">
                <a:solidFill>
                  <a:srgbClr val="008000"/>
                </a:solidFill>
              </a:rPr>
              <a:t>Cu/M</a:t>
            </a:r>
            <a:endParaRPr lang="fr-CH" sz="2400" b="1" u="sng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57200"/>
            <a:ext cx="3821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8000"/>
                </a:solidFill>
              </a:rPr>
              <a:t>Cu/Ru</a:t>
            </a:r>
            <a:r>
              <a:rPr lang="en-US" u="sng" dirty="0" smtClean="0"/>
              <a:t>: </a:t>
            </a:r>
            <a:r>
              <a:rPr lang="en-US" u="sng" dirty="0" err="1" smtClean="0"/>
              <a:t>Photoredox</a:t>
            </a:r>
            <a:r>
              <a:rPr lang="en-US" u="sng" dirty="0"/>
              <a:t> </a:t>
            </a:r>
            <a:r>
              <a:rPr lang="en-US" u="sng" dirty="0" smtClean="0"/>
              <a:t>- </a:t>
            </a:r>
            <a:r>
              <a:rPr lang="en-US" u="sng" dirty="0" err="1" smtClean="0"/>
              <a:t>difluroacetylation</a:t>
            </a:r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031452"/>
              </p:ext>
            </p:extLst>
          </p:nvPr>
        </p:nvGraphicFramePr>
        <p:xfrm>
          <a:off x="2149475" y="3205163"/>
          <a:ext cx="4856163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5" name="CS ChemDraw Drawing" r:id="rId4" imgW="4143299" imgH="1613520" progId="ChemDraw.Document.6.0">
                  <p:embed/>
                </p:oleObj>
              </mc:Choice>
              <mc:Fallback>
                <p:oleObj name="CS ChemDraw Drawing" r:id="rId4" imgW="4143299" imgH="16135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3205163"/>
                        <a:ext cx="4856163" cy="18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210690"/>
              </p:ext>
            </p:extLst>
          </p:nvPr>
        </p:nvGraphicFramePr>
        <p:xfrm>
          <a:off x="2286000" y="802469"/>
          <a:ext cx="4855221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6" name="CS ChemDraw Drawing" r:id="rId6" imgW="2181864" imgH="1141020" progId="ChemDraw.Document.6.0">
                  <p:embed/>
                </p:oleObj>
              </mc:Choice>
              <mc:Fallback>
                <p:oleObj name="CS ChemDraw Drawing" r:id="rId6" imgW="2181864" imgH="11410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0" y="802469"/>
                        <a:ext cx="4855221" cy="25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8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 smtClean="0"/>
              <a:t>Other bimetallic </a:t>
            </a:r>
            <a:r>
              <a:rPr lang="en-US" sz="2400" u="sng" dirty="0" err="1" smtClean="0"/>
              <a:t>sytem</a:t>
            </a:r>
            <a:r>
              <a:rPr lang="en-US" sz="2400" u="sng" dirty="0" smtClean="0"/>
              <a:t> </a:t>
            </a:r>
            <a:r>
              <a:rPr lang="en-US" sz="2400" b="1" u="sng" dirty="0" smtClean="0">
                <a:solidFill>
                  <a:srgbClr val="008000"/>
                </a:solidFill>
              </a:rPr>
              <a:t>Cu/M</a:t>
            </a:r>
            <a:endParaRPr lang="fr-CH" sz="2400" b="1" u="sng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57200"/>
            <a:ext cx="198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8000"/>
                </a:solidFill>
              </a:rPr>
              <a:t>Cu/Ru</a:t>
            </a:r>
            <a:r>
              <a:rPr lang="en-US" u="sng" dirty="0" smtClean="0"/>
              <a:t>: </a:t>
            </a:r>
            <a:r>
              <a:rPr lang="en-US" u="sng" dirty="0" err="1" smtClean="0"/>
              <a:t>Photoredox</a:t>
            </a:r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973338"/>
              </p:ext>
            </p:extLst>
          </p:nvPr>
        </p:nvGraphicFramePr>
        <p:xfrm>
          <a:off x="2782093" y="641866"/>
          <a:ext cx="3579813" cy="132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5" name="CS ChemDraw Drawing" r:id="rId4" imgW="4036597" imgH="1496340" progId="ChemDraw.Document.6.0">
                  <p:embed/>
                </p:oleObj>
              </mc:Choice>
              <mc:Fallback>
                <p:oleObj name="CS ChemDraw Drawing" r:id="rId4" imgW="4036597" imgH="149634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093" y="641866"/>
                        <a:ext cx="3579813" cy="1326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743411"/>
              </p:ext>
            </p:extLst>
          </p:nvPr>
        </p:nvGraphicFramePr>
        <p:xfrm>
          <a:off x="1144588" y="1958975"/>
          <a:ext cx="7159625" cy="451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6" name="CS ChemDraw Drawing" r:id="rId6" imgW="5109565" imgH="3225960" progId="ChemDraw.Document.6.0">
                  <p:embed/>
                </p:oleObj>
              </mc:Choice>
              <mc:Fallback>
                <p:oleObj name="CS ChemDraw Drawing" r:id="rId6" imgW="5109565" imgH="3225960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958975"/>
                        <a:ext cx="7159625" cy="451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8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 smtClean="0"/>
              <a:t>Other bimetallic </a:t>
            </a:r>
            <a:r>
              <a:rPr lang="en-US" sz="2400" u="sng" dirty="0" err="1" smtClean="0"/>
              <a:t>sytem</a:t>
            </a:r>
            <a:r>
              <a:rPr lang="en-US" sz="2400" u="sng" dirty="0" smtClean="0"/>
              <a:t> </a:t>
            </a:r>
            <a:r>
              <a:rPr lang="en-US" sz="2400" b="1" u="sng" dirty="0" smtClean="0">
                <a:solidFill>
                  <a:srgbClr val="008000"/>
                </a:solidFill>
              </a:rPr>
              <a:t>Cu/M</a:t>
            </a:r>
            <a:endParaRPr lang="fr-CH" sz="2400" b="1" u="sng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57200"/>
            <a:ext cx="1877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8000"/>
                </a:solidFill>
              </a:rPr>
              <a:t>Cu/</a:t>
            </a:r>
            <a:r>
              <a:rPr lang="en-US" b="1" u="sng" dirty="0" err="1" smtClean="0">
                <a:solidFill>
                  <a:srgbClr val="008000"/>
                </a:solidFill>
              </a:rPr>
              <a:t>Ir</a:t>
            </a:r>
            <a:r>
              <a:rPr lang="en-US" u="sng" dirty="0"/>
              <a:t>: </a:t>
            </a:r>
            <a:r>
              <a:rPr lang="en-US" u="sng" dirty="0" err="1"/>
              <a:t>Photoredox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593390"/>
              </p:ext>
            </p:extLst>
          </p:nvPr>
        </p:nvGraphicFramePr>
        <p:xfrm>
          <a:off x="838200" y="826532"/>
          <a:ext cx="7490535" cy="488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7" name="CS ChemDraw Drawing" r:id="rId4" imgW="5423729" imgH="3539970" progId="ChemDraw.Document.6.0">
                  <p:embed/>
                </p:oleObj>
              </mc:Choice>
              <mc:Fallback>
                <p:oleObj name="CS ChemDraw Drawing" r:id="rId4" imgW="5423729" imgH="35399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826532"/>
                        <a:ext cx="7490535" cy="4888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8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 smtClean="0"/>
              <a:t>Other bimetallic </a:t>
            </a:r>
            <a:r>
              <a:rPr lang="en-US" sz="2400" u="sng" dirty="0" err="1" smtClean="0"/>
              <a:t>sytem</a:t>
            </a:r>
            <a:r>
              <a:rPr lang="en-US" sz="2400" u="sng" dirty="0" smtClean="0"/>
              <a:t> </a:t>
            </a:r>
            <a:r>
              <a:rPr lang="en-US" sz="2400" b="1" u="sng" dirty="0" smtClean="0">
                <a:solidFill>
                  <a:srgbClr val="008000"/>
                </a:solidFill>
              </a:rPr>
              <a:t>Cu/M</a:t>
            </a:r>
            <a:endParaRPr lang="fr-CH" sz="2400" b="1" u="sng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57200"/>
            <a:ext cx="1877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8000"/>
                </a:solidFill>
              </a:rPr>
              <a:t>Cu/</a:t>
            </a:r>
            <a:r>
              <a:rPr lang="en-US" b="1" u="sng" dirty="0" err="1" smtClean="0">
                <a:solidFill>
                  <a:srgbClr val="008000"/>
                </a:solidFill>
              </a:rPr>
              <a:t>Ir</a:t>
            </a:r>
            <a:r>
              <a:rPr lang="en-US" u="sng" dirty="0"/>
              <a:t>: </a:t>
            </a:r>
            <a:r>
              <a:rPr lang="en-US" u="sng" dirty="0" err="1"/>
              <a:t>Photoredox</a:t>
            </a:r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426717"/>
              </p:ext>
            </p:extLst>
          </p:nvPr>
        </p:nvGraphicFramePr>
        <p:xfrm>
          <a:off x="2362200" y="537589"/>
          <a:ext cx="4928914" cy="1454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8" name="CS ChemDraw Drawing" r:id="rId4" imgW="5069855" imgH="1497690" progId="ChemDraw.Document.6.0">
                  <p:embed/>
                </p:oleObj>
              </mc:Choice>
              <mc:Fallback>
                <p:oleObj name="CS ChemDraw Drawing" r:id="rId4" imgW="5069855" imgH="149769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37589"/>
                        <a:ext cx="4928914" cy="1454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847815"/>
              </p:ext>
            </p:extLst>
          </p:nvPr>
        </p:nvGraphicFramePr>
        <p:xfrm>
          <a:off x="457200" y="1937648"/>
          <a:ext cx="8177213" cy="450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9" name="CS ChemDraw Drawing" r:id="rId6" imgW="5996411" imgH="3308310" progId="ChemDraw.Document.6.0">
                  <p:embed/>
                </p:oleObj>
              </mc:Choice>
              <mc:Fallback>
                <p:oleObj name="CS ChemDraw Drawing" r:id="rId6" imgW="5996411" imgH="330831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37648"/>
                        <a:ext cx="8177213" cy="4506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4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 smtClean="0"/>
              <a:t>Conclusion</a:t>
            </a:r>
            <a:endParaRPr lang="fr-CH" sz="2400" u="sng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834277"/>
            <a:ext cx="7514429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8000"/>
                </a:solidFill>
              </a:rPr>
              <a:t>Cu/M</a:t>
            </a:r>
            <a:r>
              <a:rPr lang="en-US" u="sng" dirty="0" smtClean="0"/>
              <a:t>: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- Explosion of the bimetallic catalysis during the last decades</a:t>
            </a:r>
          </a:p>
          <a:p>
            <a:endParaRPr lang="en-US" dirty="0" smtClean="0"/>
          </a:p>
          <a:p>
            <a:r>
              <a:rPr lang="en-US" dirty="0" smtClean="0"/>
              <a:t>- Copper Cheap metal which offer various possibilities</a:t>
            </a:r>
          </a:p>
          <a:p>
            <a:endParaRPr lang="en-US" dirty="0"/>
          </a:p>
          <a:p>
            <a:r>
              <a:rPr lang="en-US" dirty="0" smtClean="0"/>
              <a:t>- </a:t>
            </a:r>
            <a:r>
              <a:rPr lang="en-US" dirty="0" err="1" smtClean="0"/>
              <a:t>Photoredox</a:t>
            </a:r>
            <a:r>
              <a:rPr lang="en-US" dirty="0" smtClean="0"/>
              <a:t> chemistry or asymmetric catalysis can be performed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- Be creative with this tool, plenty of other transformation are still unexplored</a:t>
            </a:r>
          </a:p>
        </p:txBody>
      </p:sp>
    </p:spTree>
    <p:extLst>
      <p:ext uri="{BB962C8B-B14F-4D97-AF65-F5344CB8AC3E}">
        <p14:creationId xmlns:p14="http://schemas.microsoft.com/office/powerpoint/2010/main" val="28488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 smtClean="0"/>
              <a:t>Intro:</a:t>
            </a:r>
            <a:endParaRPr lang="fr-CH" sz="2400" u="sng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852367"/>
              </p:ext>
            </p:extLst>
          </p:nvPr>
        </p:nvGraphicFramePr>
        <p:xfrm>
          <a:off x="685800" y="457200"/>
          <a:ext cx="7396799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3" name="CS ChemDraw Drawing" r:id="rId4" imgW="6241962" imgH="4951260" progId="ChemDraw.Document.6.0">
                  <p:embed/>
                </p:oleObj>
              </mc:Choice>
              <mc:Fallback>
                <p:oleObj name="CS ChemDraw Drawing" r:id="rId4" imgW="6241962" imgH="49512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457200"/>
                        <a:ext cx="7396799" cy="586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2057400"/>
            <a:ext cx="777240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95600" y="533400"/>
            <a:ext cx="3581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Thanks for you attention!</a:t>
            </a:r>
            <a:endParaRPr lang="fr-CH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Group Zhu\Desktop\question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1752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0" y="5105400"/>
            <a:ext cx="1828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Questions ?</a:t>
            </a:r>
            <a:endParaRPr lang="fr-CH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 smtClean="0"/>
              <a:t>Intro:</a:t>
            </a:r>
            <a:endParaRPr lang="fr-CH" sz="2400" u="sng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339842"/>
              </p:ext>
            </p:extLst>
          </p:nvPr>
        </p:nvGraphicFramePr>
        <p:xfrm>
          <a:off x="685800" y="457200"/>
          <a:ext cx="7396799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7" name="CS ChemDraw Drawing" r:id="rId4" imgW="6241962" imgH="4951260" progId="ChemDraw.Document.6.0">
                  <p:embed/>
                </p:oleObj>
              </mc:Choice>
              <mc:Fallback>
                <p:oleObj name="CS ChemDraw Drawing" r:id="rId4" imgW="6241962" imgH="49512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457200"/>
                        <a:ext cx="7396799" cy="586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3657600"/>
            <a:ext cx="77724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 smtClean="0"/>
              <a:t>Intro:</a:t>
            </a:r>
            <a:endParaRPr lang="fr-CH" sz="2400" u="sng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059335"/>
              </p:ext>
            </p:extLst>
          </p:nvPr>
        </p:nvGraphicFramePr>
        <p:xfrm>
          <a:off x="685800" y="457200"/>
          <a:ext cx="7396799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7" name="CS ChemDraw Drawing" r:id="rId4" imgW="6241962" imgH="4951260" progId="ChemDraw.Document.6.0">
                  <p:embed/>
                </p:oleObj>
              </mc:Choice>
              <mc:Fallback>
                <p:oleObj name="CS ChemDraw Drawing" r:id="rId4" imgW="6241962" imgH="49512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457200"/>
                        <a:ext cx="7396799" cy="586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82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 smtClean="0"/>
              <a:t>Everything started with:</a:t>
            </a:r>
            <a:endParaRPr lang="fr-CH" sz="2400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50079"/>
              </p:ext>
            </p:extLst>
          </p:nvPr>
        </p:nvGraphicFramePr>
        <p:xfrm>
          <a:off x="3810000" y="3124200"/>
          <a:ext cx="1279525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" name="CS ChemDraw Drawing" r:id="rId4" imgW="1068106" imgH="191700" progId="ChemDraw.Document.6.0">
                  <p:embed/>
                </p:oleObj>
              </mc:Choice>
              <mc:Fallback>
                <p:oleObj name="CS ChemDraw Drawing" r:id="rId4" imgW="1068106" imgH="1917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0" y="3124200"/>
                        <a:ext cx="1279525" cy="230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057400" y="5732557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1C5294"/>
                </a:solidFill>
              </a:rPr>
              <a:t>The lighthouse of the bimetallic catalysis field</a:t>
            </a:r>
            <a:endParaRPr lang="en-GB" b="1" dirty="0">
              <a:solidFill>
                <a:srgbClr val="1C5294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934176"/>
              </p:ext>
            </p:extLst>
          </p:nvPr>
        </p:nvGraphicFramePr>
        <p:xfrm>
          <a:off x="533400" y="1371600"/>
          <a:ext cx="813545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" name="CS ChemDraw Drawing" r:id="rId6" imgW="5859454" imgH="2305260" progId="ChemDraw.Document.6.0">
                  <p:embed/>
                </p:oleObj>
              </mc:Choice>
              <mc:Fallback>
                <p:oleObj name="CS ChemDraw Drawing" r:id="rId6" imgW="5859454" imgH="23052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1371600"/>
                        <a:ext cx="8135453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04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008000"/>
                </a:solidFill>
              </a:rPr>
              <a:t>Cu</a:t>
            </a:r>
            <a:r>
              <a:rPr lang="en-US" sz="2400" u="sng" dirty="0"/>
              <a:t>/</a:t>
            </a:r>
            <a:r>
              <a:rPr lang="en-US" sz="2400" b="1" u="sng" dirty="0" err="1">
                <a:solidFill>
                  <a:srgbClr val="008000"/>
                </a:solidFill>
              </a:rPr>
              <a:t>Pd</a:t>
            </a:r>
            <a:r>
              <a:rPr lang="en-US" sz="2400" u="sng" dirty="0"/>
              <a:t>: Wacker </a:t>
            </a:r>
            <a:r>
              <a:rPr lang="en-US" sz="2400" u="sng" dirty="0" smtClean="0"/>
              <a:t>reaction</a:t>
            </a:r>
            <a:endParaRPr lang="fr-CH" sz="2400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294462"/>
              </p:ext>
            </p:extLst>
          </p:nvPr>
        </p:nvGraphicFramePr>
        <p:xfrm>
          <a:off x="3810000" y="3124200"/>
          <a:ext cx="1279525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" name="CS ChemDraw Drawing" r:id="rId4" imgW="1068106" imgH="191700" progId="ChemDraw.Document.6.0">
                  <p:embed/>
                </p:oleObj>
              </mc:Choice>
              <mc:Fallback>
                <p:oleObj name="CS ChemDraw Drawing" r:id="rId4" imgW="1068106" imgH="1917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0" y="3124200"/>
                        <a:ext cx="1279525" cy="230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1131"/>
              </p:ext>
            </p:extLst>
          </p:nvPr>
        </p:nvGraphicFramePr>
        <p:xfrm>
          <a:off x="685800" y="841375"/>
          <a:ext cx="7327900" cy="548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" name="CS ChemDraw Drawing" r:id="rId6" imgW="5577435" imgH="4183110" progId="ChemDraw.Document.6.0">
                  <p:embed/>
                </p:oleObj>
              </mc:Choice>
              <mc:Fallback>
                <p:oleObj name="CS ChemDraw Drawing" r:id="rId6" imgW="5577435" imgH="418311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41375"/>
                        <a:ext cx="7327900" cy="548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42860"/>
              </p:ext>
            </p:extLst>
          </p:nvPr>
        </p:nvGraphicFramePr>
        <p:xfrm>
          <a:off x="3276600" y="38100"/>
          <a:ext cx="2286000" cy="649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6" name="CS ChemDraw Drawing" r:id="rId8" imgW="2837206" imgH="805680" progId="ChemDraw.Document.6.0">
                  <p:embed/>
                </p:oleObj>
              </mc:Choice>
              <mc:Fallback>
                <p:oleObj name="CS ChemDraw Drawing" r:id="rId8" imgW="2837206" imgH="805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76600" y="38100"/>
                        <a:ext cx="2286000" cy="649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57200" y="64008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1C5294"/>
                </a:solidFill>
              </a:rPr>
              <a:t>Copper used as Oxidant due to the low redox potential of </a:t>
            </a:r>
            <a:r>
              <a:rPr lang="en-GB" b="1" dirty="0" err="1" smtClean="0">
                <a:solidFill>
                  <a:srgbClr val="008000"/>
                </a:solidFill>
              </a:rPr>
              <a:t>Cu</a:t>
            </a:r>
            <a:r>
              <a:rPr lang="en-GB" b="1" baseline="30000" dirty="0" err="1" smtClean="0">
                <a:solidFill>
                  <a:srgbClr val="008000"/>
                </a:solidFill>
              </a:rPr>
              <a:t>II</a:t>
            </a:r>
            <a:r>
              <a:rPr lang="en-GB" b="1" dirty="0" smtClean="0">
                <a:solidFill>
                  <a:srgbClr val="1C5294"/>
                </a:solidFill>
              </a:rPr>
              <a:t>/</a:t>
            </a:r>
            <a:r>
              <a:rPr lang="en-GB" b="1" dirty="0" err="1" smtClean="0">
                <a:solidFill>
                  <a:srgbClr val="008000"/>
                </a:solidFill>
              </a:rPr>
              <a:t>Cu</a:t>
            </a:r>
            <a:r>
              <a:rPr lang="en-GB" b="1" baseline="30000" dirty="0" err="1" smtClean="0">
                <a:solidFill>
                  <a:srgbClr val="008000"/>
                </a:solidFill>
              </a:rPr>
              <a:t>I</a:t>
            </a:r>
            <a:r>
              <a:rPr lang="en-GB" b="1" dirty="0" smtClean="0">
                <a:solidFill>
                  <a:srgbClr val="1C5294"/>
                </a:solidFill>
              </a:rPr>
              <a:t> (E</a:t>
            </a:r>
            <a:r>
              <a:rPr lang="en-GB" b="1" baseline="30000" dirty="0" smtClean="0">
                <a:solidFill>
                  <a:srgbClr val="1C5294"/>
                </a:solidFill>
              </a:rPr>
              <a:t>0</a:t>
            </a:r>
            <a:r>
              <a:rPr lang="en-GB" b="1" dirty="0" smtClean="0">
                <a:solidFill>
                  <a:srgbClr val="1C5294"/>
                </a:solidFill>
              </a:rPr>
              <a:t> = 0.153 V)</a:t>
            </a:r>
            <a:endParaRPr lang="en-GB" b="1" dirty="0">
              <a:solidFill>
                <a:srgbClr val="1C5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0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 smtClean="0">
                <a:solidFill>
                  <a:srgbClr val="008000"/>
                </a:solidFill>
              </a:rPr>
              <a:t>Cu</a:t>
            </a:r>
            <a:r>
              <a:rPr lang="en-US" sz="2400" u="sng" dirty="0" smtClean="0"/>
              <a:t>/</a:t>
            </a:r>
            <a:r>
              <a:rPr lang="en-US" sz="2400" b="1" u="sng" dirty="0" err="1" smtClean="0">
                <a:solidFill>
                  <a:srgbClr val="008000"/>
                </a:solidFill>
              </a:rPr>
              <a:t>Pd</a:t>
            </a:r>
            <a:r>
              <a:rPr lang="en-US" sz="2400" u="sng" dirty="0" smtClean="0"/>
              <a:t>: </a:t>
            </a:r>
            <a:r>
              <a:rPr lang="en-US" sz="2400" u="sng" dirty="0" err="1" smtClean="0"/>
              <a:t>Sonogashira</a:t>
            </a:r>
            <a:r>
              <a:rPr lang="en-US" sz="2400" u="sng" dirty="0" smtClean="0"/>
              <a:t> reaction</a:t>
            </a:r>
            <a:endParaRPr lang="fr-CH" sz="2400" u="sng" dirty="0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75528"/>
              </p:ext>
            </p:extLst>
          </p:nvPr>
        </p:nvGraphicFramePr>
        <p:xfrm>
          <a:off x="1295400" y="436563"/>
          <a:ext cx="5943600" cy="588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3" name="CS ChemDraw Drawing" r:id="rId4" imgW="4502846" imgH="4460400" progId="ChemDraw.Document.6.0">
                  <p:embed/>
                </p:oleObj>
              </mc:Choice>
              <mc:Fallback>
                <p:oleObj name="CS ChemDraw Drawing" r:id="rId4" imgW="4502846" imgH="446040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6563"/>
                        <a:ext cx="5943600" cy="588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" y="2538046"/>
            <a:ext cx="74676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008000"/>
                </a:solidFill>
              </a:rPr>
              <a:t>Cu</a:t>
            </a:r>
            <a:r>
              <a:rPr lang="en-US" sz="2400" u="sng" dirty="0"/>
              <a:t>/</a:t>
            </a:r>
            <a:r>
              <a:rPr lang="en-US" sz="2400" b="1" u="sng" dirty="0" err="1">
                <a:solidFill>
                  <a:srgbClr val="008000"/>
                </a:solidFill>
              </a:rPr>
              <a:t>Pd</a:t>
            </a:r>
            <a:r>
              <a:rPr lang="en-US" sz="2400" u="sng" dirty="0"/>
              <a:t>: </a:t>
            </a:r>
            <a:r>
              <a:rPr lang="en-US" sz="2400" u="sng" dirty="0" err="1"/>
              <a:t>Sonogashira</a:t>
            </a:r>
            <a:r>
              <a:rPr lang="en-US" sz="2400" u="sng" dirty="0"/>
              <a:t> </a:t>
            </a:r>
            <a:r>
              <a:rPr lang="en-US" sz="2400" u="sng" dirty="0" smtClean="0"/>
              <a:t>reaction</a:t>
            </a:r>
            <a:endParaRPr lang="fr-CH" sz="2400" u="sng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63362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1C5294"/>
                </a:solidFill>
              </a:rPr>
              <a:t>Easy insertion of the copper in the alkyne C-H bond</a:t>
            </a:r>
            <a:endParaRPr lang="en-GB" b="1" dirty="0">
              <a:solidFill>
                <a:srgbClr val="1C5294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75528"/>
              </p:ext>
            </p:extLst>
          </p:nvPr>
        </p:nvGraphicFramePr>
        <p:xfrm>
          <a:off x="1295400" y="435808"/>
          <a:ext cx="5943600" cy="5888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5" name="CS ChemDraw Drawing" r:id="rId4" imgW="4502846" imgH="4460400" progId="ChemDraw.Document.6.0">
                  <p:embed/>
                </p:oleObj>
              </mc:Choice>
              <mc:Fallback>
                <p:oleObj name="CS ChemDraw Drawing" r:id="rId4" imgW="4502846" imgH="446040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5808"/>
                        <a:ext cx="5943600" cy="5888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36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170439</TotalTime>
  <Words>367</Words>
  <Application>Microsoft Office PowerPoint</Application>
  <PresentationFormat>On-screen Show (4:3)</PresentationFormat>
  <Paragraphs>130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CS ChemDraw Drawing</vt:lpstr>
      <vt:lpstr>Copper with other Metal  in Bimetallic Catalysis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Phosphoric Acid-Catalyzed Michael Addition of vinyl</dc:title>
  <dc:creator>Yann</dc:creator>
  <cp:lastModifiedBy>Group Zhu</cp:lastModifiedBy>
  <cp:revision>2172</cp:revision>
  <cp:lastPrinted>2016-09-27T12:42:15Z</cp:lastPrinted>
  <dcterms:created xsi:type="dcterms:W3CDTF">2006-08-16T00:00:00Z</dcterms:created>
  <dcterms:modified xsi:type="dcterms:W3CDTF">2016-10-20T16:50:14Z</dcterms:modified>
</cp:coreProperties>
</file>