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24" r:id="rId3"/>
    <p:sldId id="323" r:id="rId4"/>
    <p:sldId id="286" r:id="rId5"/>
    <p:sldId id="257" r:id="rId6"/>
    <p:sldId id="258" r:id="rId7"/>
    <p:sldId id="313" r:id="rId8"/>
    <p:sldId id="308" r:id="rId9"/>
    <p:sldId id="303" r:id="rId10"/>
    <p:sldId id="315" r:id="rId11"/>
    <p:sldId id="320" r:id="rId12"/>
    <p:sldId id="314" r:id="rId13"/>
    <p:sldId id="311" r:id="rId14"/>
    <p:sldId id="312" r:id="rId15"/>
    <p:sldId id="282" r:id="rId16"/>
    <p:sldId id="316" r:id="rId17"/>
    <p:sldId id="321" r:id="rId18"/>
    <p:sldId id="322" r:id="rId19"/>
    <p:sldId id="317" r:id="rId20"/>
    <p:sldId id="305" r:id="rId21"/>
    <p:sldId id="304" r:id="rId22"/>
    <p:sldId id="291" r:id="rId23"/>
    <p:sldId id="293" r:id="rId24"/>
    <p:sldId id="295" r:id="rId25"/>
    <p:sldId id="294" r:id="rId26"/>
    <p:sldId id="296" r:id="rId27"/>
    <p:sldId id="319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6" autoAdjust="0"/>
    <p:restoredTop sz="94660"/>
  </p:normalViewPr>
  <p:slideViewPr>
    <p:cSldViewPr>
      <p:cViewPr>
        <p:scale>
          <a:sx n="100" d="100"/>
          <a:sy n="100" d="100"/>
        </p:scale>
        <p:origin x="-142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4" Type="http://schemas.openxmlformats.org/officeDocument/2006/relationships/image" Target="../media/image9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Relationship Id="rId4" Type="http://schemas.openxmlformats.org/officeDocument/2006/relationships/image" Target="../media/image10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9.emf"/><Relationship Id="rId7" Type="http://schemas.openxmlformats.org/officeDocument/2006/relationships/image" Target="../media/image42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1.emf"/><Relationship Id="rId5" Type="http://schemas.openxmlformats.org/officeDocument/2006/relationships/image" Target="../media/image36.emf"/><Relationship Id="rId4" Type="http://schemas.openxmlformats.org/officeDocument/2006/relationships/image" Target="../media/image40.emf"/><Relationship Id="rId9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4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5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D250D-6F35-4C1C-B257-745FB32F06D6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97567-24D3-44CF-A0BA-B53EC3E7BA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1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Heck</a:t>
            </a:r>
            <a:r>
              <a:rPr lang="en-US" baseline="0" dirty="0" smtClean="0"/>
              <a:t> </a:t>
            </a:r>
            <a:r>
              <a:rPr lang="en-US" dirty="0" smtClean="0"/>
              <a:t>acknowledged the Mizoroki publication and detailed </a:t>
            </a:r>
            <a:r>
              <a:rPr lang="en-US" i="1" dirty="0" smtClean="0"/>
              <a:t>independently discovered</a:t>
            </a:r>
            <a:r>
              <a:rPr lang="en-US" dirty="0" smtClean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97567-24D3-44CF-A0BA-B53EC3E7BA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0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you can see ,there are some nature </a:t>
            </a:r>
            <a:r>
              <a:rPr lang="en-US" dirty="0" smtClean="0"/>
              <a:t>product</a:t>
            </a:r>
            <a:r>
              <a:rPr lang="fr-FR" altLang="zh-CN" dirty="0" smtClean="0"/>
              <a:t>s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smtClean="0"/>
              <a:t>I think you can also find all of them have the common point: the </a:t>
            </a:r>
            <a:r>
              <a:rPr lang="en-US" b="1" dirty="0" smtClean="0"/>
              <a:t>quaternary stereocenters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can easy classify the </a:t>
            </a:r>
            <a:r>
              <a:rPr lang="en-US" b="1" dirty="0" smtClean="0"/>
              <a:t>quaternary stereocenters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Think about that, how to construct this kind of </a:t>
            </a:r>
            <a:r>
              <a:rPr lang="en-US" b="0" dirty="0" smtClean="0"/>
              <a:t>stereocenters. </a:t>
            </a:r>
            <a:r>
              <a:rPr lang="en-US" dirty="0" smtClean="0"/>
              <a:t>As I know there are not too many choice</a:t>
            </a:r>
            <a:r>
              <a:rPr lang="en-US" b="0" dirty="0" smtClean="0"/>
              <a:t>, especially the last three.</a:t>
            </a:r>
            <a:r>
              <a:rPr lang="en-US" b="0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But all of them can be </a:t>
            </a:r>
            <a:r>
              <a:rPr lang="fr-CH" b="1" dirty="0" err="1" smtClean="0"/>
              <a:t>achieved</a:t>
            </a:r>
            <a:r>
              <a:rPr lang="fr-CH" b="1" dirty="0" smtClean="0"/>
              <a:t> by</a:t>
            </a:r>
            <a:r>
              <a:rPr lang="fr-CH" b="1" baseline="0" dirty="0" smtClean="0"/>
              <a:t> </a:t>
            </a:r>
            <a:r>
              <a:rPr lang="fr-CH" b="1" baseline="0" dirty="0" err="1" smtClean="0"/>
              <a:t>heck</a:t>
            </a:r>
            <a:r>
              <a:rPr lang="fr-CH" b="1" baseline="0" dirty="0" smtClean="0"/>
              <a:t>.</a:t>
            </a:r>
            <a:endParaRPr lang="fr-CH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97567-24D3-44CF-A0BA-B53EC3E7BA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77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asymmetric intramolecular Heck reaction was reported initially in 1989 by Overman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Shibasaki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independently.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is the case in many asymmetric catalytic systems only moderate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stereoinduction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initially obtained.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97567-24D3-44CF-A0BA-B53EC3E7BA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5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 err="1" smtClean="0"/>
              <a:t>Indolizine</a:t>
            </a:r>
            <a:r>
              <a:rPr lang="fr-CH" dirty="0" smtClean="0"/>
              <a:t> </a:t>
            </a:r>
            <a:r>
              <a:rPr lang="fr-CH" b="1" dirty="0" smtClean="0"/>
              <a:t>[</a:t>
            </a:r>
            <a:r>
              <a:rPr lang="fr-CH" b="1" dirty="0" err="1" smtClean="0"/>
              <a:t>ɪndə'laɪzɪn</a:t>
            </a:r>
            <a:r>
              <a:rPr lang="fr-CH" b="1" dirty="0" smtClean="0"/>
              <a:t>]</a:t>
            </a:r>
            <a:r>
              <a:rPr lang="fr-CH" dirty="0" smtClean="0"/>
              <a:t>     </a:t>
            </a:r>
            <a:r>
              <a:rPr lang="fr-CH" b="1" dirty="0" err="1" smtClean="0"/>
              <a:t>zeolite</a:t>
            </a:r>
            <a:r>
              <a:rPr lang="fr-CH" b="1" dirty="0" smtClean="0"/>
              <a:t> ['</a:t>
            </a:r>
            <a:r>
              <a:rPr lang="fr-CH" b="1" dirty="0" err="1" smtClean="0"/>
              <a:t>zi:əlaɪt</a:t>
            </a:r>
            <a:r>
              <a:rPr lang="fr-CH" b="1" dirty="0" smtClean="0"/>
              <a:t>]</a:t>
            </a:r>
            <a:r>
              <a:rPr lang="fr-CH" dirty="0" smtClean="0"/>
              <a:t>     </a:t>
            </a:r>
            <a:r>
              <a:rPr lang="de-CH" b="1" dirty="0" smtClean="0">
                <a:solidFill>
                  <a:srgbClr val="0000FF"/>
                </a:solidFill>
              </a:rPr>
              <a:t>Lentiginosine </a:t>
            </a:r>
            <a:r>
              <a:rPr lang="fr-CH" b="1" dirty="0" smtClean="0"/>
              <a:t>[</a:t>
            </a:r>
            <a:r>
              <a:rPr lang="fr-CH" b="1" dirty="0" err="1" smtClean="0"/>
              <a:t>len'tɪdʒənəʊs</a:t>
            </a:r>
            <a:r>
              <a:rPr lang="fr-CH" b="1" dirty="0" smtClean="0"/>
              <a:t>]</a:t>
            </a:r>
            <a:r>
              <a:rPr lang="fr-CH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97567-24D3-44CF-A0BA-B53EC3E7BA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9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dirty="0" err="1" smtClean="0"/>
              <a:t>Eptazocine</a:t>
            </a:r>
            <a:r>
              <a:rPr lang="fr-CH" b="1" dirty="0" smtClean="0"/>
              <a:t>  </a:t>
            </a:r>
            <a:r>
              <a:rPr lang="zh-CN" altLang="fr-FR" dirty="0" smtClean="0"/>
              <a:t>依他佐辛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dirty="0" smtClean="0"/>
              <a:t>[ˈ</a:t>
            </a:r>
            <a:r>
              <a:rPr lang="fr-CH" b="1" dirty="0" err="1" smtClean="0"/>
              <a:t>krəʊmiəm</a:t>
            </a:r>
            <a:r>
              <a:rPr lang="fr-CH" b="1" dirty="0" smtClean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97567-24D3-44CF-A0BA-B53EC3E7BA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5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 smtClean="0"/>
              <a:t>Surprisingly, the products obtained under both sets of reaction conditions were </a:t>
            </a:r>
            <a:r>
              <a:rPr lang="en-US" sz="1200" dirty="0" smtClean="0">
                <a:solidFill>
                  <a:srgbClr val="0000FF"/>
                </a:solidFill>
              </a:rPr>
              <a:t>enantiomeric,</a:t>
            </a:r>
            <a:r>
              <a:rPr lang="en-US" sz="1200" dirty="0" smtClean="0"/>
              <a:t> even though </a:t>
            </a:r>
            <a:r>
              <a:rPr lang="en-US" sz="1200" dirty="0" smtClean="0">
                <a:solidFill>
                  <a:srgbClr val="0000FF"/>
                </a:solidFill>
              </a:rPr>
              <a:t>the same enantiomer of chiral ligand was used.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97567-24D3-44CF-A0BA-B53EC3E7BA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1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presence of multiple chiral components in a reaction transition state often results in a nonlinear relationship between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enantiopurity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catalyst and product . Such nonlinear effects thus offer a convenient tool for studying new catalyst formulations.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97567-24D3-44CF-A0BA-B53EC3E7BA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9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97567-24D3-44CF-A0BA-B53EC3E7BA6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79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="1" dirty="0" smtClean="0">
                <a:solidFill>
                  <a:srgbClr val="0000FF"/>
                </a:solidFill>
              </a:rPr>
              <a:t>Physostigmine </a:t>
            </a:r>
            <a:r>
              <a:rPr lang="fr-CH" b="1" dirty="0" smtClean="0"/>
              <a:t>[</a:t>
            </a:r>
            <a:r>
              <a:rPr lang="fr-CH" b="1" dirty="0" err="1" smtClean="0"/>
              <a:t>faɪsəʊ'stɪgmi:n</a:t>
            </a:r>
            <a:r>
              <a:rPr lang="fr-CH" b="1" dirty="0" smtClean="0"/>
              <a:t>]</a:t>
            </a:r>
            <a:r>
              <a:rPr lang="fr-CH" dirty="0" smtClean="0"/>
              <a:t> </a:t>
            </a:r>
            <a:r>
              <a:rPr lang="de-CH" b="1" dirty="0" smtClean="0">
                <a:solidFill>
                  <a:srgbClr val="0000FF"/>
                </a:solidFill>
              </a:rPr>
              <a:t>Physovenine  </a:t>
            </a:r>
            <a:r>
              <a:rPr lang="fr-CH" b="1" dirty="0" smtClean="0"/>
              <a:t>[</a:t>
            </a:r>
            <a:r>
              <a:rPr lang="fr-CH" b="1" dirty="0" err="1" smtClean="0"/>
              <a:t>faɪsəʊv'naɪn</a:t>
            </a:r>
            <a:r>
              <a:rPr lang="fr-CH" b="1" dirty="0" smtClean="0"/>
              <a:t>]</a:t>
            </a:r>
            <a:endParaRPr lang="de-CH" b="1" dirty="0" smtClean="0">
              <a:solidFill>
                <a:srgbClr val="0000FF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97567-24D3-44CF-A0BA-B53EC3E7BA6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7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49.emf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oleObject" Target="../embeddings/oleObject4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0.emf"/><Relationship Id="rId18" Type="http://schemas.openxmlformats.org/officeDocument/2006/relationships/oleObject" Target="../embeddings/oleObject50.bin"/><Relationship Id="rId3" Type="http://schemas.openxmlformats.org/officeDocument/2006/relationships/oleObject" Target="../embeddings/oleObject44.bin"/><Relationship Id="rId7" Type="http://schemas.openxmlformats.org/officeDocument/2006/relationships/image" Target="../media/image63.png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emf"/><Relationship Id="rId11" Type="http://schemas.openxmlformats.org/officeDocument/2006/relationships/image" Target="../media/image59.emf"/><Relationship Id="rId5" Type="http://schemas.openxmlformats.org/officeDocument/2006/relationships/oleObject" Target="../embeddings/oleObject45.bin"/><Relationship Id="rId15" Type="http://schemas.openxmlformats.org/officeDocument/2006/relationships/image" Target="../media/image61.emf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57.emf"/><Relationship Id="rId9" Type="http://schemas.openxmlformats.org/officeDocument/2006/relationships/image" Target="../media/image65.png"/><Relationship Id="rId14" Type="http://schemas.openxmlformats.org/officeDocument/2006/relationships/oleObject" Target="../embeddings/oleObject4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7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e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69.emf"/><Relationship Id="rId4" Type="http://schemas.openxmlformats.org/officeDocument/2006/relationships/image" Target="../media/image66.e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7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8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9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8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94.png"/><Relationship Id="rId7" Type="http://schemas.openxmlformats.org/officeDocument/2006/relationships/image" Target="../media/image9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93.emf"/><Relationship Id="rId5" Type="http://schemas.openxmlformats.org/officeDocument/2006/relationships/image" Target="../media/image90.e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9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9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oleObject" Target="../embeddings/oleObject68.bin"/><Relationship Id="rId7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1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0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5.e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107.emf"/><Relationship Id="rId4" Type="http://schemas.openxmlformats.org/officeDocument/2006/relationships/image" Target="../media/image104.emf"/><Relationship Id="rId9" Type="http://schemas.openxmlformats.org/officeDocument/2006/relationships/oleObject" Target="../embeddings/oleObject73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.emf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2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4.emf"/><Relationship Id="rId19" Type="http://schemas.openxmlformats.org/officeDocument/2006/relationships/oleObject" Target="../embeddings/oleObject7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6.emf"/><Relationship Id="rId2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11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4.emf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6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6.e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4.emf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5" Type="http://schemas.openxmlformats.org/officeDocument/2006/relationships/image" Target="../media/image41.e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43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副标题 2"/>
          <p:cNvSpPr>
            <a:spLocks noGrp="1"/>
          </p:cNvSpPr>
          <p:nvPr>
            <p:ph type="subTitle" idx="1"/>
          </p:nvPr>
        </p:nvSpPr>
        <p:spPr>
          <a:xfrm>
            <a:off x="1547813" y="4868863"/>
            <a:ext cx="6481762" cy="1439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altLang="zh-CN" sz="2400" dirty="0" err="1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rPr>
              <a:t>Wangqing</a:t>
            </a:r>
            <a:r>
              <a:rPr lang="en-US" altLang="zh-CN" sz="2400" dirty="0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rPr>
              <a:t> Kong </a:t>
            </a: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altLang="zh-CN" sz="2400" dirty="0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rPr>
              <a:t>Zhu’s group meeting</a:t>
            </a: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altLang="zh-CN" sz="2400" dirty="0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rPr>
              <a:t>13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rPr>
              <a:t>th</a:t>
            </a:r>
            <a:r>
              <a:rPr lang="en-US" altLang="zh-CN" sz="2400" dirty="0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rPr>
              <a:t>, A</a:t>
            </a:r>
            <a:r>
              <a:rPr lang="fr-FR" altLang="zh-CN" sz="2400" dirty="0" err="1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rPr>
              <a:t>ug</a:t>
            </a:r>
            <a:r>
              <a:rPr lang="en-US" altLang="zh-CN" sz="2400" dirty="0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rPr>
              <a:t>, 2015</a:t>
            </a:r>
            <a:endParaRPr lang="en-US" altLang="zh-CN" sz="2400" dirty="0" smtClean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2051" name="图片 3" descr="epf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-387350"/>
            <a:ext cx="291465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0" y="1916113"/>
            <a:ext cx="9144000" cy="46037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3999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053" name="矩形 5"/>
          <p:cNvSpPr>
            <a:spLocks noChangeArrowheads="1"/>
          </p:cNvSpPr>
          <p:nvPr/>
        </p:nvSpPr>
        <p:spPr bwMode="auto">
          <a:xfrm>
            <a:off x="0" y="2636912"/>
            <a:ext cx="89455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 smtClean="0">
                <a:latin typeface="Times New Roman" pitchFamily="18" charset="0"/>
                <a:ea typeface="MS PGothic" pitchFamily="34" charset="-128"/>
              </a:rPr>
              <a:t>Intramolecular </a:t>
            </a:r>
            <a:r>
              <a:rPr lang="en-US" altLang="zh-CN" sz="3600" b="1" dirty="0" err="1" smtClean="0">
                <a:latin typeface="Times New Roman" pitchFamily="18" charset="0"/>
                <a:ea typeface="MS PGothic" pitchFamily="34" charset="-128"/>
              </a:rPr>
              <a:t>Asymmetr</a:t>
            </a:r>
            <a:r>
              <a:rPr lang="fr-FR" altLang="zh-CN" sz="3600" b="1" dirty="0" err="1" smtClean="0">
                <a:latin typeface="Times New Roman" pitchFamily="18" charset="0"/>
                <a:ea typeface="MS PGothic" pitchFamily="34" charset="-128"/>
              </a:rPr>
              <a:t>ic</a:t>
            </a:r>
            <a:r>
              <a:rPr lang="fr-FR" altLang="zh-CN" sz="3600" b="1" dirty="0" smtClean="0">
                <a:latin typeface="Times New Roman" pitchFamily="18" charset="0"/>
                <a:ea typeface="MS PGothic" pitchFamily="34" charset="-128"/>
              </a:rPr>
              <a:t> </a:t>
            </a:r>
            <a:r>
              <a:rPr lang="en-US" altLang="zh-CN" sz="3600" b="1" dirty="0" smtClean="0">
                <a:latin typeface="Times New Roman" pitchFamily="18" charset="0"/>
                <a:ea typeface="MS PGothic" pitchFamily="34" charset="-128"/>
              </a:rPr>
              <a:t>Heck </a:t>
            </a:r>
            <a:r>
              <a:rPr lang="fr-FR" altLang="zh-CN" sz="3600" b="1" dirty="0">
                <a:latin typeface="Times New Roman" pitchFamily="18" charset="0"/>
                <a:ea typeface="MS PGothic" pitchFamily="34" charset="-128"/>
              </a:rPr>
              <a:t>R</a:t>
            </a:r>
            <a:r>
              <a:rPr lang="fr-FR" altLang="zh-CN" sz="3600" b="1" dirty="0" smtClean="0">
                <a:latin typeface="Times New Roman" pitchFamily="18" charset="0"/>
                <a:ea typeface="MS PGothic" pitchFamily="34" charset="-128"/>
              </a:rPr>
              <a:t>eaction</a:t>
            </a:r>
            <a:r>
              <a:rPr lang="en-US" altLang="zh-CN" sz="3600" b="1" dirty="0" smtClean="0">
                <a:latin typeface="Times New Roman" pitchFamily="18" charset="0"/>
                <a:ea typeface="MS PGothic" pitchFamily="34" charset="-128"/>
              </a:rPr>
              <a:t> and Application in </a:t>
            </a:r>
            <a:r>
              <a:rPr lang="de-CH" altLang="zh-CN" sz="3600" b="1" dirty="0" smtClean="0">
                <a:latin typeface="Times New Roman" pitchFamily="18" charset="0"/>
                <a:ea typeface="MS PGothic" pitchFamily="34" charset="-128"/>
              </a:rPr>
              <a:t>Natural Products Synthesis</a:t>
            </a:r>
            <a:endParaRPr lang="zh-CN" altLang="en-US" sz="3600" b="1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8099" y="315751"/>
            <a:ext cx="338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Halenaquinone</a:t>
            </a:r>
            <a:r>
              <a:rPr lang="en-US" b="1" dirty="0"/>
              <a:t> and </a:t>
            </a:r>
            <a:r>
              <a:rPr lang="en-US" b="1" dirty="0" err="1"/>
              <a:t>Halenaquinol</a:t>
            </a:r>
            <a:endParaRPr lang="en-US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51843"/>
            <a:ext cx="2880679" cy="113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297620"/>
              </p:ext>
            </p:extLst>
          </p:nvPr>
        </p:nvGraphicFramePr>
        <p:xfrm>
          <a:off x="6009807" y="3284984"/>
          <a:ext cx="2159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3" r:id="rId4" imgW="215836" imgH="853200" progId="ChemDraw.Document.6.0">
                  <p:embed/>
                </p:oleObj>
              </mc:Choice>
              <mc:Fallback>
                <p:oleObj r:id="rId4" imgW="215836" imgH="853200" progId="ChemDraw.Document.6.0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9807" y="3284984"/>
                        <a:ext cx="21590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3623"/>
              </p:ext>
            </p:extLst>
          </p:nvPr>
        </p:nvGraphicFramePr>
        <p:xfrm>
          <a:off x="4174455" y="3501008"/>
          <a:ext cx="291782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4" r:id="rId6" imgW="2917976" imgH="1406160" progId="ChemDraw.Document.6.0">
                  <p:embed/>
                </p:oleObj>
              </mc:Choice>
              <mc:Fallback>
                <p:oleObj r:id="rId6" imgW="2917976" imgH="1406160" progId="ChemDraw.Document.6.0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4455" y="3501008"/>
                        <a:ext cx="2917825" cy="140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060443" y="6098811"/>
            <a:ext cx="2877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M.Shibasaki</a:t>
            </a:r>
            <a:r>
              <a:rPr lang="en-US" sz="1200" dirty="0" smtClean="0"/>
              <a:t>. </a:t>
            </a:r>
            <a:r>
              <a:rPr lang="en-US" sz="1200" i="1" dirty="0" smtClean="0"/>
              <a:t>J</a:t>
            </a:r>
            <a:r>
              <a:rPr lang="en-US" sz="1200" i="1" dirty="0"/>
              <a:t>. Org. Chem. </a:t>
            </a:r>
            <a:r>
              <a:rPr lang="en-US" sz="1200" b="1" dirty="0"/>
              <a:t>1996, </a:t>
            </a:r>
            <a:r>
              <a:rPr lang="en-US" sz="1200" i="1" dirty="0"/>
              <a:t>61, </a:t>
            </a:r>
            <a:r>
              <a:rPr lang="en-US" sz="1200" dirty="0" smtClean="0"/>
              <a:t>4876.</a:t>
            </a:r>
            <a:endParaRPr lang="en-US" sz="1200" dirty="0"/>
          </a:p>
        </p:txBody>
      </p:sp>
      <p:graphicFrame>
        <p:nvGraphicFramePr>
          <p:cNvPr id="67619" name="Object 35"/>
          <p:cNvGraphicFramePr>
            <a:graphicFrameLocks noChangeAspect="1"/>
          </p:cNvGraphicFramePr>
          <p:nvPr/>
        </p:nvGraphicFramePr>
        <p:xfrm>
          <a:off x="3635896" y="1268760"/>
          <a:ext cx="4149725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5" name="CS ChemDraw Drawing" r:id="rId8" imgW="3456021" imgH="1385079" progId="ChemDraw.Document.6.0">
                  <p:embed/>
                </p:oleObj>
              </mc:Choice>
              <mc:Fallback>
                <p:oleObj name="CS ChemDraw Drawing" r:id="rId8" imgW="3456021" imgH="1385079" progId="ChemDraw.Document.6.0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268760"/>
                        <a:ext cx="4149725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98458"/>
              </p:ext>
            </p:extLst>
          </p:nvPr>
        </p:nvGraphicFramePr>
        <p:xfrm>
          <a:off x="1259632" y="1412776"/>
          <a:ext cx="2103437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6" r:id="rId10" imgW="2102715" imgH="973350" progId="">
                  <p:embed/>
                </p:oleObj>
              </mc:Choice>
              <mc:Fallback>
                <p:oleObj r:id="rId10" imgW="2102715" imgH="97335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59632" y="1412776"/>
                        <a:ext cx="2103437" cy="97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608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779912" y="855683"/>
            <a:ext cx="1892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 smtClean="0"/>
              <a:t>(+)-Xestoquinone</a:t>
            </a:r>
            <a:endParaRPr lang="de-CH" dirty="0"/>
          </a:p>
        </p:txBody>
      </p:sp>
      <p:sp>
        <p:nvSpPr>
          <p:cNvPr id="21" name="矩形 20"/>
          <p:cNvSpPr/>
          <p:nvPr/>
        </p:nvSpPr>
        <p:spPr>
          <a:xfrm>
            <a:off x="2771800" y="6381328"/>
            <a:ext cx="33167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dirty="0" smtClean="0"/>
              <a:t>Brian A. Keay</a:t>
            </a:r>
            <a:r>
              <a:rPr lang="de-DE" sz="1200" dirty="0" smtClean="0"/>
              <a:t>. </a:t>
            </a:r>
            <a:r>
              <a:rPr lang="de-CH" sz="1200" i="1" dirty="0" smtClean="0"/>
              <a:t>J. Am. Chem. Soc. </a:t>
            </a:r>
            <a:r>
              <a:rPr lang="de-CH" sz="1200" b="1" dirty="0" smtClean="0"/>
              <a:t>1996</a:t>
            </a:r>
            <a:r>
              <a:rPr lang="de-CH" sz="1200" i="1" dirty="0" smtClean="0"/>
              <a:t>, 118, </a:t>
            </a:r>
            <a:r>
              <a:rPr lang="de-CH" sz="1200" dirty="0" smtClean="0"/>
              <a:t>10766.</a:t>
            </a:r>
            <a:endParaRPr lang="de-CH" dirty="0"/>
          </a:p>
        </p:txBody>
      </p:sp>
      <p:graphicFrame>
        <p:nvGraphicFramePr>
          <p:cNvPr id="35982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21136"/>
              </p:ext>
            </p:extLst>
          </p:nvPr>
        </p:nvGraphicFramePr>
        <p:xfrm>
          <a:off x="5868144" y="4005064"/>
          <a:ext cx="1462087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2" name="CS ChemDraw Drawing" r:id="rId3" imgW="1462662" imgH="1889454" progId="ChemDraw.Document.6.0">
                  <p:embed/>
                </p:oleObj>
              </mc:Choice>
              <mc:Fallback>
                <p:oleObj name="CS ChemDraw Drawing" r:id="rId3" imgW="1462662" imgH="1889454" progId="ChemDraw.Document.6.0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005064"/>
                        <a:ext cx="1462087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84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262336"/>
              </p:ext>
            </p:extLst>
          </p:nvPr>
        </p:nvGraphicFramePr>
        <p:xfrm>
          <a:off x="3479029" y="2276872"/>
          <a:ext cx="4386263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3" name="CS ChemDraw Drawing" r:id="rId5" imgW="4385823" imgH="1327120" progId="ChemDraw.Document.6.0">
                  <p:embed/>
                </p:oleObj>
              </mc:Choice>
              <mc:Fallback>
                <p:oleObj name="CS ChemDraw Drawing" r:id="rId5" imgW="4385823" imgH="1327120" progId="ChemDraw.Document.6.0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029" y="2276872"/>
                        <a:ext cx="4386263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85" name="Object 145"/>
          <p:cNvGraphicFramePr>
            <a:graphicFrameLocks noChangeAspect="1"/>
          </p:cNvGraphicFramePr>
          <p:nvPr/>
        </p:nvGraphicFramePr>
        <p:xfrm>
          <a:off x="107504" y="142205"/>
          <a:ext cx="1258887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4" name="CS ChemDraw Drawing" r:id="rId7" imgW="1258651" imgH="1198802" progId="ChemDraw.Document.6.0">
                  <p:embed/>
                </p:oleObj>
              </mc:Choice>
              <mc:Fallback>
                <p:oleObj name="CS ChemDraw Drawing" r:id="rId7" imgW="1258651" imgH="1198802" progId="ChemDraw.Document.6.0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2205"/>
                        <a:ext cx="1258887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128637"/>
              </p:ext>
            </p:extLst>
          </p:nvPr>
        </p:nvGraphicFramePr>
        <p:xfrm>
          <a:off x="1835696" y="2204864"/>
          <a:ext cx="1320800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5" r:id="rId9" imgW="1320950" imgH="1262790" progId="">
                  <p:embed/>
                </p:oleObj>
              </mc:Choice>
              <mc:Fallback>
                <p:oleObj r:id="rId9" imgW="1320950" imgH="126279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5696" y="2204864"/>
                        <a:ext cx="1320800" cy="126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5816" y="6205953"/>
            <a:ext cx="2694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A. </a:t>
            </a:r>
            <a:r>
              <a:rPr lang="en-US" sz="1200" dirty="0" err="1" smtClean="0"/>
              <a:t>Hallberg</a:t>
            </a:r>
            <a:r>
              <a:rPr lang="en-US" sz="1200" dirty="0" smtClean="0"/>
              <a:t>. </a:t>
            </a:r>
            <a:r>
              <a:rPr lang="en-US" sz="1200" i="1" dirty="0" smtClean="0"/>
              <a:t>J</a:t>
            </a:r>
            <a:r>
              <a:rPr lang="en-US" sz="1200" i="1" dirty="0"/>
              <a:t>. Org. Chem. </a:t>
            </a:r>
            <a:r>
              <a:rPr lang="en-US" sz="1200" b="1" dirty="0"/>
              <a:t>1997, </a:t>
            </a:r>
            <a:r>
              <a:rPr lang="en-US" sz="1200" i="1" dirty="0"/>
              <a:t>62, </a:t>
            </a:r>
            <a:r>
              <a:rPr lang="en-US" sz="1200" dirty="0" smtClean="0"/>
              <a:t>595.</a:t>
            </a:r>
            <a:endParaRPr lang="en-US" sz="1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462220"/>
              </p:ext>
            </p:extLst>
          </p:nvPr>
        </p:nvGraphicFramePr>
        <p:xfrm>
          <a:off x="1763688" y="1340768"/>
          <a:ext cx="5583237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6" r:id="rId3" imgW="5583648" imgH="915570" progId="ChemDraw.Document.6.0">
                  <p:embed/>
                </p:oleObj>
              </mc:Choice>
              <mc:Fallback>
                <p:oleObj r:id="rId3" imgW="5583648" imgH="915570" progId="ChemDraw.Document.6.0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340768"/>
                        <a:ext cx="5583237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656268"/>
              </p:ext>
            </p:extLst>
          </p:nvPr>
        </p:nvGraphicFramePr>
        <p:xfrm>
          <a:off x="3419872" y="2852936"/>
          <a:ext cx="3960813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7" r:id="rId5" imgW="3960419" imgH="191700" progId="ChemDraw.Document.6.0">
                  <p:embed/>
                </p:oleObj>
              </mc:Choice>
              <mc:Fallback>
                <p:oleObj r:id="rId5" imgW="3960419" imgH="191700" progId="ChemDraw.Document.6.0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852936"/>
                        <a:ext cx="3960813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560259"/>
              </p:ext>
            </p:extLst>
          </p:nvPr>
        </p:nvGraphicFramePr>
        <p:xfrm>
          <a:off x="3059832" y="3717032"/>
          <a:ext cx="449897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8" r:id="rId7" imgW="4498524" imgH="855900" progId="ChemDraw.Document.6.0">
                  <p:embed/>
                </p:oleObj>
              </mc:Choice>
              <mc:Fallback>
                <p:oleObj r:id="rId7" imgW="4498524" imgH="855900" progId="ChemDraw.Document.6.0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717032"/>
                        <a:ext cx="449897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9552" y="501317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This was the first </a:t>
            </a:r>
            <a:r>
              <a:rPr lang="en-US" sz="1600" dirty="0" smtClean="0"/>
              <a:t>example </a:t>
            </a:r>
            <a:r>
              <a:rPr lang="en-US" sz="1600" dirty="0"/>
              <a:t>of an </a:t>
            </a:r>
            <a:r>
              <a:rPr lang="en-US" sz="1600" dirty="0" smtClean="0"/>
              <a:t>enantioselective intramolecular </a:t>
            </a:r>
            <a:r>
              <a:rPr lang="en-US" sz="1600" dirty="0"/>
              <a:t>Heck reaction with a bidentate </a:t>
            </a:r>
            <a:r>
              <a:rPr lang="en-US" sz="1600" b="1" dirty="0" err="1" smtClean="0"/>
              <a:t>phosphinamine</a:t>
            </a:r>
            <a:r>
              <a:rPr lang="en-US" sz="1600" b="1" dirty="0" smtClean="0"/>
              <a:t> ligand </a:t>
            </a:r>
            <a:r>
              <a:rPr lang="en-US" sz="1600" dirty="0"/>
              <a:t>that proved to be superior to BINAP.</a:t>
            </a:r>
          </a:p>
        </p:txBody>
      </p:sp>
    </p:spTree>
    <p:extLst>
      <p:ext uri="{BB962C8B-B14F-4D97-AF65-F5344CB8AC3E}">
        <p14:creationId xmlns:p14="http://schemas.microsoft.com/office/powerpoint/2010/main" val="3948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51920" y="260648"/>
            <a:ext cx="1650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0000FF"/>
                </a:solidFill>
              </a:rPr>
              <a:t>(+)-Minfiensine</a:t>
            </a:r>
            <a:endParaRPr lang="de-CH" b="1" dirty="0">
              <a:solidFill>
                <a:srgbClr val="0000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23728" y="6519827"/>
            <a:ext cx="5653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 smtClean="0"/>
              <a:t>L. E. Overman.</a:t>
            </a:r>
            <a:r>
              <a:rPr lang="pl-PL" sz="1200" dirty="0" smtClean="0"/>
              <a:t> </a:t>
            </a:r>
            <a:r>
              <a:rPr lang="pl-PL" sz="1200" i="1" dirty="0" smtClean="0"/>
              <a:t>J. Am. Chem. Soc</a:t>
            </a:r>
            <a:r>
              <a:rPr lang="pl-PL" sz="1200" dirty="0" smtClean="0"/>
              <a:t>., </a:t>
            </a:r>
            <a:r>
              <a:rPr lang="pl-PL" sz="1200" b="1" dirty="0" smtClean="0"/>
              <a:t>2008</a:t>
            </a:r>
            <a:r>
              <a:rPr lang="pl-PL" sz="1200" dirty="0" smtClean="0"/>
              <a:t>, </a:t>
            </a:r>
            <a:r>
              <a:rPr lang="pl-PL" sz="1200" i="1" dirty="0" smtClean="0"/>
              <a:t>130</a:t>
            </a:r>
            <a:r>
              <a:rPr lang="pl-PL" sz="1200" dirty="0" smtClean="0"/>
              <a:t>, 5368</a:t>
            </a:r>
            <a:r>
              <a:rPr lang="de-DE" sz="1200" dirty="0" smtClean="0"/>
              <a:t>; </a:t>
            </a:r>
            <a:r>
              <a:rPr lang="pl-PL" sz="1200" i="1" dirty="0" smtClean="0"/>
              <a:t>J. Am. Chem. Soc</a:t>
            </a:r>
            <a:r>
              <a:rPr lang="pl-PL" sz="1200" dirty="0" smtClean="0"/>
              <a:t>., </a:t>
            </a:r>
            <a:r>
              <a:rPr lang="de-CH" sz="1200" b="1" dirty="0" smtClean="0"/>
              <a:t>2005, </a:t>
            </a:r>
            <a:r>
              <a:rPr lang="de-CH" sz="1200" dirty="0" smtClean="0"/>
              <a:t>127, 10186.</a:t>
            </a:r>
            <a:endParaRPr lang="de-CH" sz="1200" dirty="0"/>
          </a:p>
        </p:txBody>
      </p:sp>
      <p:graphicFrame>
        <p:nvGraphicFramePr>
          <p:cNvPr id="297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868790"/>
              </p:ext>
            </p:extLst>
          </p:nvPr>
        </p:nvGraphicFramePr>
        <p:xfrm>
          <a:off x="5724128" y="3573016"/>
          <a:ext cx="23590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3" name="CS ChemDraw Drawing" r:id="rId3" imgW="2358687" imgH="997699" progId="ChemDraw.Document.6.0">
                  <p:embed/>
                </p:oleObj>
              </mc:Choice>
              <mc:Fallback>
                <p:oleObj name="CS ChemDraw Drawing" r:id="rId3" imgW="2358687" imgH="997699" progId="ChemDraw.Document.6.0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573016"/>
                        <a:ext cx="23590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199252"/>
              </p:ext>
            </p:extLst>
          </p:nvPr>
        </p:nvGraphicFramePr>
        <p:xfrm>
          <a:off x="107504" y="0"/>
          <a:ext cx="1585913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4" r:id="rId5" imgW="1586221" imgH="1099980" progId="ChemDraw.Document.6.0">
                  <p:embed/>
                </p:oleObj>
              </mc:Choice>
              <mc:Fallback>
                <p:oleObj r:id="rId5" imgW="1586221" imgH="1099980" progId="ChemDraw.Document.6.0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0"/>
                        <a:ext cx="1585913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48" name="Picture 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99" y="1204206"/>
            <a:ext cx="159832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1567" y="1449182"/>
            <a:ext cx="1151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dirty="0">
                <a:solidFill>
                  <a:srgbClr val="0000FF"/>
                </a:solidFill>
              </a:rPr>
              <a:t>Minfiensine</a:t>
            </a:r>
          </a:p>
        </p:txBody>
      </p:sp>
      <p:pic>
        <p:nvPicPr>
          <p:cNvPr id="29749" name="Picture 5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34" y="1063010"/>
            <a:ext cx="238180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50" name="Picture 5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49182"/>
            <a:ext cx="567039" cy="45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62651" y="2081857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dirty="0"/>
              <a:t>A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 flipH="1">
            <a:off x="5292080" y="2217386"/>
            <a:ext cx="1219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/>
              <a:t>B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 flipH="1">
            <a:off x="6627091" y="2216642"/>
            <a:ext cx="1219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 smtClean="0"/>
              <a:t>C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3727391" y="2440633"/>
            <a:ext cx="14646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Retro-synthesis</a:t>
            </a:r>
            <a:endParaRPr lang="en-US" sz="1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928303"/>
              </p:ext>
            </p:extLst>
          </p:nvPr>
        </p:nvGraphicFramePr>
        <p:xfrm>
          <a:off x="2363628" y="2996952"/>
          <a:ext cx="3138487" cy="191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5" r:id="rId10" imgW="3139215" imgH="1919970" progId="ChemDraw.Document.6.0">
                  <p:embed/>
                </p:oleObj>
              </mc:Choice>
              <mc:Fallback>
                <p:oleObj r:id="rId10" imgW="3139215" imgH="1919970" progId="ChemDraw.Document.6.0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628" y="2996952"/>
                        <a:ext cx="3138487" cy="191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161961"/>
              </p:ext>
            </p:extLst>
          </p:nvPr>
        </p:nvGraphicFramePr>
        <p:xfrm>
          <a:off x="1091567" y="3501008"/>
          <a:ext cx="10318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6" r:id="rId12" imgW="1031368" imgH="981180" progId="ChemDraw.Document.6.0">
                  <p:embed/>
                </p:oleObj>
              </mc:Choice>
              <mc:Fallback>
                <p:oleObj r:id="rId12" imgW="1031368" imgH="98118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567" y="3501008"/>
                        <a:ext cx="10318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593033"/>
              </p:ext>
            </p:extLst>
          </p:nvPr>
        </p:nvGraphicFramePr>
        <p:xfrm>
          <a:off x="2813677" y="5157192"/>
          <a:ext cx="26003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7" r:id="rId14" imgW="2601110" imgH="1061910" progId="">
                  <p:embed/>
                </p:oleObj>
              </mc:Choice>
              <mc:Fallback>
                <p:oleObj r:id="rId14" imgW="2601110" imgH="106191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13677" y="5157192"/>
                        <a:ext cx="2600325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773830"/>
              </p:ext>
            </p:extLst>
          </p:nvPr>
        </p:nvGraphicFramePr>
        <p:xfrm>
          <a:off x="5904199" y="5013176"/>
          <a:ext cx="1303337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8" r:id="rId16" imgW="1302851" imgH="1263060" progId="">
                  <p:embed/>
                </p:oleObj>
              </mc:Choice>
              <mc:Fallback>
                <p:oleObj r:id="rId16" imgW="1302851" imgH="12630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904199" y="5013176"/>
                        <a:ext cx="1303337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185409"/>
              </p:ext>
            </p:extLst>
          </p:nvPr>
        </p:nvGraphicFramePr>
        <p:xfrm>
          <a:off x="1475656" y="5157192"/>
          <a:ext cx="10318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9" r:id="rId18" imgW="1031368" imgH="981180" progId="ChemDraw.Document.6.0">
                  <p:embed/>
                </p:oleObj>
              </mc:Choice>
              <mc:Fallback>
                <p:oleObj r:id="rId18" imgW="1031368" imgH="981180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157192"/>
                        <a:ext cx="10318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4"/>
          <p:cNvSpPr/>
          <p:nvPr/>
        </p:nvSpPr>
        <p:spPr>
          <a:xfrm>
            <a:off x="1816079" y="6485644"/>
            <a:ext cx="5653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 smtClean="0"/>
              <a:t>L. E. Overman.</a:t>
            </a:r>
            <a:r>
              <a:rPr lang="pl-PL" sz="1200" dirty="0" smtClean="0"/>
              <a:t> </a:t>
            </a:r>
            <a:r>
              <a:rPr lang="pl-PL" sz="1200" i="1" dirty="0" smtClean="0"/>
              <a:t>J. Am. Chem. Soc</a:t>
            </a:r>
            <a:r>
              <a:rPr lang="pl-PL" sz="1200" dirty="0" smtClean="0"/>
              <a:t>., </a:t>
            </a:r>
            <a:r>
              <a:rPr lang="pl-PL" sz="1200" b="1" dirty="0" smtClean="0"/>
              <a:t>2008</a:t>
            </a:r>
            <a:r>
              <a:rPr lang="pl-PL" sz="1200" dirty="0" smtClean="0"/>
              <a:t>, </a:t>
            </a:r>
            <a:r>
              <a:rPr lang="pl-PL" sz="1200" i="1" dirty="0" smtClean="0"/>
              <a:t>130</a:t>
            </a:r>
            <a:r>
              <a:rPr lang="pl-PL" sz="1200" dirty="0" smtClean="0"/>
              <a:t>, 5368</a:t>
            </a:r>
            <a:r>
              <a:rPr lang="de-DE" sz="1200" dirty="0" smtClean="0"/>
              <a:t>; </a:t>
            </a:r>
            <a:r>
              <a:rPr lang="pl-PL" sz="1200" i="1" dirty="0" smtClean="0"/>
              <a:t>J. Am. Chem. Soc</a:t>
            </a:r>
            <a:r>
              <a:rPr lang="pl-PL" sz="1200" dirty="0" smtClean="0"/>
              <a:t>., </a:t>
            </a:r>
            <a:r>
              <a:rPr lang="de-CH" sz="1200" b="1" dirty="0" smtClean="0"/>
              <a:t>2005, </a:t>
            </a:r>
            <a:r>
              <a:rPr lang="de-CH" sz="1200" dirty="0" smtClean="0"/>
              <a:t>127, 10186.</a:t>
            </a:r>
            <a:endParaRPr lang="de-CH" sz="1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422345"/>
              </p:ext>
            </p:extLst>
          </p:nvPr>
        </p:nvGraphicFramePr>
        <p:xfrm>
          <a:off x="383654" y="1268760"/>
          <a:ext cx="5640387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2" r:id="rId3" imgW="5640106" imgH="1302480" progId="ChemDraw.Document.6.0">
                  <p:embed/>
                </p:oleObj>
              </mc:Choice>
              <mc:Fallback>
                <p:oleObj r:id="rId3" imgW="5640106" imgH="1302480" progId="ChemDraw.Document.6.0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54" y="1268760"/>
                        <a:ext cx="5640387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982774"/>
              </p:ext>
            </p:extLst>
          </p:nvPr>
        </p:nvGraphicFramePr>
        <p:xfrm>
          <a:off x="6183318" y="1412776"/>
          <a:ext cx="2687637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3" r:id="rId5" imgW="2687823" imgH="1221750" progId="ChemDraw.Document.6.0">
                  <p:embed/>
                </p:oleObj>
              </mc:Choice>
              <mc:Fallback>
                <p:oleObj r:id="rId5" imgW="2687823" imgH="1221750" progId="ChemDraw.Document.6.0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8" y="1412776"/>
                        <a:ext cx="2687637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393843"/>
              </p:ext>
            </p:extLst>
          </p:nvPr>
        </p:nvGraphicFramePr>
        <p:xfrm>
          <a:off x="755576" y="3068960"/>
          <a:ext cx="33734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4" r:id="rId7" imgW="3373960" imgH="840780" progId="ChemDraw.Document.6.0">
                  <p:embed/>
                </p:oleObj>
              </mc:Choice>
              <mc:Fallback>
                <p:oleObj r:id="rId7" imgW="3373960" imgH="840780" progId="ChemDraw.Document.6.0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068960"/>
                        <a:ext cx="337343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847639"/>
              </p:ext>
            </p:extLst>
          </p:nvPr>
        </p:nvGraphicFramePr>
        <p:xfrm>
          <a:off x="4355976" y="3068960"/>
          <a:ext cx="348932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5" r:id="rId9" imgW="3489577" imgH="859140" progId="ChemDraw.Document.6.0">
                  <p:embed/>
                </p:oleObj>
              </mc:Choice>
              <mc:Fallback>
                <p:oleObj r:id="rId9" imgW="3489577" imgH="859140" progId="ChemDraw.Document.6.0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068960"/>
                        <a:ext cx="3489325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346108"/>
              </p:ext>
            </p:extLst>
          </p:nvPr>
        </p:nvGraphicFramePr>
        <p:xfrm>
          <a:off x="611560" y="4797152"/>
          <a:ext cx="34178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6" r:id="rId11" imgW="3417992" imgH="831600" progId="ChemDraw.Document.6.0">
                  <p:embed/>
                </p:oleObj>
              </mc:Choice>
              <mc:Fallback>
                <p:oleObj r:id="rId11" imgW="3417992" imgH="831600" progId="ChemDraw.Document.6.0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797152"/>
                        <a:ext cx="3417887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695901"/>
              </p:ext>
            </p:extLst>
          </p:nvPr>
        </p:nvGraphicFramePr>
        <p:xfrm>
          <a:off x="4211960" y="4653136"/>
          <a:ext cx="3402013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7" r:id="rId13" imgW="3402595" imgH="1174500" progId="ChemDraw.Document.6.0">
                  <p:embed/>
                </p:oleObj>
              </mc:Choice>
              <mc:Fallback>
                <p:oleObj r:id="rId13" imgW="3402595" imgH="1174500" progId="ChemDraw.Document.6.0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653136"/>
                        <a:ext cx="3402013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73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445304"/>
            <a:ext cx="2965609" cy="10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78665"/>
            <a:ext cx="1266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84" y="2884854"/>
            <a:ext cx="720080" cy="39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/>
          <p:nvPr/>
        </p:nvSpPr>
        <p:spPr>
          <a:xfrm>
            <a:off x="2843808" y="3712432"/>
            <a:ext cx="40673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dissociation of one arm of the bidentate ligand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078" y="2892819"/>
            <a:ext cx="720080" cy="39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4399" y="2716772"/>
            <a:ext cx="14097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165821" y="112474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2.   Neutral Pathway :</a:t>
            </a:r>
          </a:p>
          <a:p>
            <a:pPr marL="342900" indent="-342900">
              <a:buAutoNum type="arabicPeriod"/>
            </a:pPr>
            <a:endParaRPr lang="de-CH" dirty="0" smtClean="0"/>
          </a:p>
          <a:p>
            <a:pPr algn="just"/>
            <a:r>
              <a:rPr lang="de-DE" dirty="0" smtClean="0"/>
              <a:t>          </a:t>
            </a:r>
            <a:endParaRPr lang="de-CH" dirty="0"/>
          </a:p>
        </p:txBody>
      </p:sp>
      <p:sp>
        <p:nvSpPr>
          <p:cNvPr id="17" name="矩形 16"/>
          <p:cNvSpPr/>
          <p:nvPr/>
        </p:nvSpPr>
        <p:spPr>
          <a:xfrm>
            <a:off x="1835696" y="332656"/>
            <a:ext cx="5975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Asymmetric </a:t>
            </a:r>
            <a:r>
              <a:rPr lang="de-CH" sz="2800" b="1" dirty="0"/>
              <a:t>Heck Reaction Mechanism</a:t>
            </a:r>
            <a:endParaRPr lang="de-CH" sz="2800" dirty="0"/>
          </a:p>
        </p:txBody>
      </p:sp>
      <p:sp>
        <p:nvSpPr>
          <p:cNvPr id="18" name="矩形 17"/>
          <p:cNvSpPr/>
          <p:nvPr/>
        </p:nvSpPr>
        <p:spPr>
          <a:xfrm>
            <a:off x="6571444" y="4367523"/>
            <a:ext cx="1755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b="1" dirty="0" smtClean="0">
                <a:solidFill>
                  <a:srgbClr val="FF0000"/>
                </a:solidFill>
              </a:rPr>
              <a:t>        </a:t>
            </a:r>
            <a:r>
              <a:rPr lang="fr-FR" altLang="zh-CN" b="1" dirty="0" err="1">
                <a:solidFill>
                  <a:srgbClr val="FF0000"/>
                </a:solidFill>
              </a:rPr>
              <a:t>l</a:t>
            </a:r>
            <a:r>
              <a:rPr lang="fr-FR" altLang="zh-CN" b="1" dirty="0" err="1" smtClean="0">
                <a:solidFill>
                  <a:srgbClr val="FF0000"/>
                </a:solidFill>
              </a:rPr>
              <a:t>ow</a:t>
            </a:r>
            <a:r>
              <a:rPr lang="fr-FR" altLang="zh-CN" b="1" dirty="0" smtClean="0">
                <a:solidFill>
                  <a:srgbClr val="FF0000"/>
                </a:solidFill>
              </a:rPr>
              <a:t> </a:t>
            </a:r>
            <a:r>
              <a:rPr lang="fr-FR" altLang="zh-CN" b="1" dirty="0" err="1" smtClean="0">
                <a:solidFill>
                  <a:srgbClr val="FF0000"/>
                </a:solidFill>
              </a:rPr>
              <a:t>ee</a:t>
            </a:r>
            <a:endParaRPr lang="fr-FR" altLang="zh-CN" b="1" dirty="0" smtClean="0">
              <a:solidFill>
                <a:srgbClr val="FF0000"/>
              </a:solidFill>
            </a:endParaRPr>
          </a:p>
          <a:p>
            <a:r>
              <a:rPr lang="fr-FR" altLang="zh-CN" b="1" dirty="0" smtClean="0">
                <a:solidFill>
                  <a:srgbClr val="FF0000"/>
                </a:solidFill>
              </a:rPr>
              <a:t> </a:t>
            </a:r>
            <a:r>
              <a:rPr lang="fr-FR" altLang="zh-CN" sz="1400" b="1" dirty="0" smtClean="0"/>
              <a:t>(without Ag(I)  </a:t>
            </a:r>
            <a:r>
              <a:rPr lang="fr-FR" altLang="zh-CN" sz="1400" b="1" dirty="0" err="1" smtClean="0"/>
              <a:t>salts</a:t>
            </a:r>
            <a:r>
              <a:rPr lang="fr-FR" altLang="zh-CN" sz="1400" b="1" dirty="0" smtClean="0"/>
              <a:t>)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9" y="1799844"/>
            <a:ext cx="2345437" cy="161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26" y="1696812"/>
            <a:ext cx="1204814" cy="95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32" y="3402645"/>
            <a:ext cx="1377636" cy="62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01" y="3165645"/>
            <a:ext cx="1209752" cy="90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/>
          <p:nvPr/>
        </p:nvSpPr>
        <p:spPr>
          <a:xfrm>
            <a:off x="2296201" y="2694928"/>
            <a:ext cx="1571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(</a:t>
            </a:r>
            <a:r>
              <a:rPr lang="en-US" sz="1200" b="1" i="1" dirty="0" smtClean="0">
                <a:solidFill>
                  <a:srgbClr val="FF0000"/>
                </a:solidFill>
              </a:rPr>
              <a:t>S</a:t>
            </a:r>
            <a:r>
              <a:rPr lang="en-US" sz="1200" dirty="0" smtClean="0"/>
              <a:t>, </a:t>
            </a:r>
            <a:r>
              <a:rPr lang="en-US" sz="1200" b="1" dirty="0" smtClean="0"/>
              <a:t>81% </a:t>
            </a:r>
            <a:r>
              <a:rPr lang="fr-FR" altLang="zh-CN" sz="1200" b="1" dirty="0" err="1" smtClean="0"/>
              <a:t>yield</a:t>
            </a:r>
            <a:r>
              <a:rPr lang="fr-FR" altLang="zh-CN" sz="1200" b="1" dirty="0" smtClean="0"/>
              <a:t>,</a:t>
            </a:r>
            <a:r>
              <a:rPr lang="en-US" altLang="zh-CN" sz="1200" b="1" dirty="0" smtClean="0"/>
              <a:t> 71% </a:t>
            </a:r>
            <a:r>
              <a:rPr lang="en-US" altLang="zh-CN" sz="1200" b="1" dirty="0" err="1" smtClean="0"/>
              <a:t>ee</a:t>
            </a:r>
            <a:r>
              <a:rPr lang="en-US" altLang="zh-CN" sz="1200" dirty="0" smtClean="0"/>
              <a:t>)</a:t>
            </a:r>
            <a:endParaRPr lang="en-US" sz="1200" dirty="0"/>
          </a:p>
        </p:txBody>
      </p:sp>
      <p:sp>
        <p:nvSpPr>
          <p:cNvPr id="9" name="Rectangle 2"/>
          <p:cNvSpPr/>
          <p:nvPr/>
        </p:nvSpPr>
        <p:spPr>
          <a:xfrm>
            <a:off x="2108098" y="4173757"/>
            <a:ext cx="15856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(</a:t>
            </a:r>
            <a:r>
              <a:rPr lang="en-US" sz="1200" b="1" i="1" dirty="0">
                <a:solidFill>
                  <a:srgbClr val="FF0000"/>
                </a:solidFill>
              </a:rPr>
              <a:t>R</a:t>
            </a:r>
            <a:r>
              <a:rPr lang="en-US" sz="1200" dirty="0" smtClean="0"/>
              <a:t>, </a:t>
            </a:r>
            <a:r>
              <a:rPr lang="en-US" sz="1200" b="1" dirty="0" smtClean="0"/>
              <a:t>77% </a:t>
            </a:r>
            <a:r>
              <a:rPr lang="fr-FR" altLang="zh-CN" sz="1200" b="1" dirty="0" err="1"/>
              <a:t>yield</a:t>
            </a:r>
            <a:r>
              <a:rPr lang="fr-FR" altLang="zh-CN" sz="1200" b="1" dirty="0"/>
              <a:t>,</a:t>
            </a:r>
            <a:r>
              <a:rPr lang="en-US" altLang="zh-CN" sz="1200" b="1" dirty="0"/>
              <a:t> </a:t>
            </a:r>
            <a:r>
              <a:rPr lang="en-US" altLang="zh-CN" sz="1200" b="1" dirty="0" smtClean="0"/>
              <a:t>66% </a:t>
            </a:r>
            <a:r>
              <a:rPr lang="en-US" altLang="zh-CN" sz="1200" b="1" dirty="0" err="1"/>
              <a:t>ee</a:t>
            </a:r>
            <a:r>
              <a:rPr lang="en-US" altLang="zh-CN" sz="1200" dirty="0"/>
              <a:t>)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38081" y="5257750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 </a:t>
            </a:r>
            <a:r>
              <a:rPr lang="en-US" sz="1600" dirty="0" smtClean="0"/>
              <a:t>This </a:t>
            </a:r>
            <a:r>
              <a:rPr lang="en-US" sz="1600" dirty="0"/>
              <a:t>was the first example of a </a:t>
            </a:r>
            <a:r>
              <a:rPr lang="en-US" sz="1600" dirty="0" smtClean="0"/>
              <a:t>Heck reaction </a:t>
            </a:r>
            <a:r>
              <a:rPr lang="en-US" sz="1600" dirty="0"/>
              <a:t>proceeding with good asymmetric induction </a:t>
            </a:r>
            <a:r>
              <a:rPr lang="en-US" sz="1600" dirty="0" smtClean="0"/>
              <a:t>using </a:t>
            </a:r>
            <a:r>
              <a:rPr lang="en-US" sz="1600" dirty="0" smtClean="0">
                <a:solidFill>
                  <a:srgbClr val="0000FF"/>
                </a:solidFill>
              </a:rPr>
              <a:t>aryl iodide </a:t>
            </a:r>
            <a:r>
              <a:rPr lang="en-US" sz="1600" dirty="0">
                <a:solidFill>
                  <a:srgbClr val="0000FF"/>
                </a:solidFill>
              </a:rPr>
              <a:t>in the absence of a silver salt.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06904" y="6245997"/>
            <a:ext cx="5087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L. E. </a:t>
            </a:r>
            <a:r>
              <a:rPr lang="en-US" sz="1200" dirty="0" smtClean="0"/>
              <a:t>Overman. </a:t>
            </a:r>
            <a:r>
              <a:rPr lang="en-US" sz="1200" i="1" dirty="0" smtClean="0"/>
              <a:t>J</a:t>
            </a:r>
            <a:r>
              <a:rPr lang="en-US" sz="1200" i="1" dirty="0"/>
              <a:t>. Org. Chem. </a:t>
            </a:r>
            <a:r>
              <a:rPr lang="en-US" sz="1200" b="1" dirty="0"/>
              <a:t>1992</a:t>
            </a:r>
            <a:r>
              <a:rPr lang="en-US" sz="1200" dirty="0" smtClean="0"/>
              <a:t>, </a:t>
            </a:r>
            <a:r>
              <a:rPr lang="en-US" sz="1200" i="1" dirty="0" smtClean="0"/>
              <a:t>57</a:t>
            </a:r>
            <a:r>
              <a:rPr lang="en-US" sz="1200" dirty="0" smtClean="0"/>
              <a:t>,4571;</a:t>
            </a:r>
            <a:r>
              <a:rPr lang="de-DE" sz="1200" i="1" dirty="0"/>
              <a:t> J. Am. Chem. Soc. </a:t>
            </a:r>
            <a:r>
              <a:rPr lang="de-DE" sz="1200" b="1" dirty="0"/>
              <a:t>1998, </a:t>
            </a:r>
            <a:r>
              <a:rPr lang="de-DE" sz="1200" i="1" dirty="0"/>
              <a:t>120, </a:t>
            </a:r>
            <a:r>
              <a:rPr lang="de-DE" sz="1200" dirty="0"/>
              <a:t>6477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1547664" y="542801"/>
            <a:ext cx="6405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same enantiomer of chiral </a:t>
            </a:r>
            <a:r>
              <a:rPr lang="en-US" b="1" dirty="0" smtClean="0">
                <a:solidFill>
                  <a:srgbClr val="FF0000"/>
                </a:solidFill>
              </a:rPr>
              <a:t>ligand </a:t>
            </a:r>
            <a:r>
              <a:rPr lang="fr-FR" altLang="zh-CN" b="1" dirty="0" smtClean="0">
                <a:solidFill>
                  <a:srgbClr val="FF0000"/>
                </a:solidFill>
              </a:rPr>
              <a:t>gave </a:t>
            </a:r>
            <a:r>
              <a:rPr lang="en-US" b="1" dirty="0" smtClean="0">
                <a:solidFill>
                  <a:srgbClr val="FF0000"/>
                </a:solidFill>
              </a:rPr>
              <a:t>opposite </a:t>
            </a:r>
            <a:r>
              <a:rPr lang="fr-FR" altLang="zh-CN" b="1" dirty="0" err="1" smtClean="0">
                <a:solidFill>
                  <a:srgbClr val="FF0000"/>
                </a:solidFill>
              </a:rPr>
              <a:t>enantiomers</a:t>
            </a:r>
            <a:r>
              <a:rPr lang="fr-FR" altLang="zh-CN" b="1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1681617"/>
            <a:ext cx="5147126" cy="300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80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177072"/>
              </p:ext>
            </p:extLst>
          </p:nvPr>
        </p:nvGraphicFramePr>
        <p:xfrm>
          <a:off x="1619672" y="1700808"/>
          <a:ext cx="5733757" cy="81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1" r:id="rId3" imgW="6168756" imgH="880470" progId="ChemDraw.Document.6.0">
                  <p:embed/>
                </p:oleObj>
              </mc:Choice>
              <mc:Fallback>
                <p:oleObj r:id="rId3" imgW="6168756" imgH="880470" progId="ChemDraw.Document.6.0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700808"/>
                        <a:ext cx="5733757" cy="8188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954098"/>
              </p:ext>
            </p:extLst>
          </p:nvPr>
        </p:nvGraphicFramePr>
        <p:xfrm>
          <a:off x="1259632" y="3573016"/>
          <a:ext cx="6348412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2" r:id="rId5" imgW="6348394" imgH="1398600" progId="ChemDraw.Document.6.0">
                  <p:embed/>
                </p:oleObj>
              </mc:Choice>
              <mc:Fallback>
                <p:oleObj r:id="rId5" imgW="6348394" imgH="1398600" progId="ChemDraw.Document.6.0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573016"/>
                        <a:ext cx="6348412" cy="1398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31540" y="6165304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Ashimori, A.; </a:t>
            </a:r>
            <a:r>
              <a:rPr lang="en-US" sz="1200" dirty="0" err="1"/>
              <a:t>Bachand</a:t>
            </a:r>
            <a:r>
              <a:rPr lang="en-US" sz="1200" dirty="0"/>
              <a:t>, B.; Overman, L. E.; Poon, D. J. </a:t>
            </a:r>
            <a:r>
              <a:rPr lang="en-US" sz="1200" i="1" dirty="0"/>
              <a:t>J. Am. </a:t>
            </a:r>
            <a:r>
              <a:rPr lang="en-US" sz="1200" i="1" dirty="0" err="1"/>
              <a:t>Chem.Soc</a:t>
            </a:r>
            <a:r>
              <a:rPr lang="en-US" sz="1200" i="1" dirty="0"/>
              <a:t>. </a:t>
            </a:r>
            <a:r>
              <a:rPr lang="en-US" sz="1200" b="1" dirty="0"/>
              <a:t>1998</a:t>
            </a:r>
            <a:r>
              <a:rPr lang="en-US" sz="1200" dirty="0"/>
              <a:t>, </a:t>
            </a:r>
            <a:r>
              <a:rPr lang="en-US" sz="1200" i="1" dirty="0"/>
              <a:t>120</a:t>
            </a:r>
            <a:r>
              <a:rPr lang="en-US" sz="1200" dirty="0"/>
              <a:t>, </a:t>
            </a:r>
            <a:r>
              <a:rPr lang="en-US" sz="1200" dirty="0" smtClean="0"/>
              <a:t>6488; </a:t>
            </a:r>
            <a:r>
              <a:rPr lang="de-CH" sz="1200" i="1" dirty="0"/>
              <a:t>Angew. Chem., Int. Ed</a:t>
            </a:r>
            <a:r>
              <a:rPr lang="en-US" sz="1200" dirty="0"/>
              <a:t>. </a:t>
            </a:r>
            <a:r>
              <a:rPr lang="en-US" sz="1200" b="1" dirty="0"/>
              <a:t>1997</a:t>
            </a:r>
            <a:r>
              <a:rPr lang="en-US" sz="1200" dirty="0"/>
              <a:t>, </a:t>
            </a:r>
            <a:r>
              <a:rPr lang="en-US" sz="1200" i="1" dirty="0"/>
              <a:t>36</a:t>
            </a:r>
            <a:r>
              <a:rPr lang="en-US" sz="1200" dirty="0"/>
              <a:t>, </a:t>
            </a:r>
            <a:r>
              <a:rPr lang="en-US" sz="1200" dirty="0" smtClean="0"/>
              <a:t>518.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2267744" y="332656"/>
            <a:ext cx="4590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Bidentate </a:t>
            </a:r>
            <a:r>
              <a:rPr lang="fr-FR" altLang="zh-CN" dirty="0" smtClean="0"/>
              <a:t>or</a:t>
            </a:r>
            <a:r>
              <a:rPr lang="en-US" dirty="0" smtClean="0"/>
              <a:t> </a:t>
            </a:r>
            <a:r>
              <a:rPr lang="en-US" dirty="0" err="1" smtClean="0"/>
              <a:t>Monodentate</a:t>
            </a:r>
            <a:r>
              <a:rPr lang="en-US" dirty="0" smtClean="0"/>
              <a:t> Phosphine Ligands?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040560" cy="369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1840" y="476672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Chiral </a:t>
            </a:r>
            <a:r>
              <a:rPr lang="en-US" sz="2000" dirty="0" smtClean="0"/>
              <a:t>Amplification Study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843808" y="5035889"/>
            <a:ext cx="3193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Catalyst </a:t>
            </a:r>
            <a:r>
              <a:rPr lang="en-US" dirty="0"/>
              <a:t>is monomeric </a:t>
            </a:r>
            <a:r>
              <a:rPr lang="en-US" dirty="0" err="1"/>
              <a:t>Pd</a:t>
            </a:r>
            <a:r>
              <a:rPr lang="en-US" dirty="0"/>
              <a:t>-BINAP.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540" y="6165304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Ashimori, A.; </a:t>
            </a:r>
            <a:r>
              <a:rPr lang="en-US" sz="1200" dirty="0" err="1"/>
              <a:t>Bachand</a:t>
            </a:r>
            <a:r>
              <a:rPr lang="en-US" sz="1200" dirty="0"/>
              <a:t>, B.; Overman, L. E.; Poon, D. J. </a:t>
            </a:r>
            <a:r>
              <a:rPr lang="en-US" sz="1200" i="1" dirty="0"/>
              <a:t>J. Am. </a:t>
            </a:r>
            <a:r>
              <a:rPr lang="en-US" sz="1200" i="1" dirty="0" err="1"/>
              <a:t>Chem.Soc</a:t>
            </a:r>
            <a:r>
              <a:rPr lang="en-US" sz="1200" i="1" dirty="0"/>
              <a:t>. </a:t>
            </a:r>
            <a:r>
              <a:rPr lang="en-US" sz="1200" b="1" dirty="0"/>
              <a:t>1998</a:t>
            </a:r>
            <a:r>
              <a:rPr lang="en-US" sz="1200" dirty="0"/>
              <a:t>, </a:t>
            </a:r>
            <a:r>
              <a:rPr lang="en-US" sz="1200" i="1" dirty="0"/>
              <a:t>120</a:t>
            </a:r>
            <a:r>
              <a:rPr lang="en-US" sz="1200" dirty="0"/>
              <a:t>, </a:t>
            </a:r>
            <a:r>
              <a:rPr lang="en-US" sz="1200" dirty="0" smtClean="0"/>
              <a:t>6488; </a:t>
            </a:r>
            <a:r>
              <a:rPr lang="de-CH" sz="1200" i="1" dirty="0"/>
              <a:t>Angew. Chem., Int. Ed</a:t>
            </a:r>
            <a:r>
              <a:rPr lang="en-US" sz="1200" dirty="0"/>
              <a:t>. </a:t>
            </a:r>
            <a:r>
              <a:rPr lang="en-US" sz="1200" b="1" dirty="0"/>
              <a:t>1997</a:t>
            </a:r>
            <a:r>
              <a:rPr lang="en-US" sz="1200" dirty="0"/>
              <a:t>, </a:t>
            </a:r>
            <a:r>
              <a:rPr lang="en-US" sz="1200" i="1" dirty="0"/>
              <a:t>36</a:t>
            </a:r>
            <a:r>
              <a:rPr lang="en-US" sz="1200" dirty="0"/>
              <a:t>, </a:t>
            </a:r>
            <a:r>
              <a:rPr lang="en-US" sz="1200" dirty="0" smtClean="0"/>
              <a:t>518.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611560" y="558924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Both </a:t>
            </a:r>
            <a:r>
              <a:rPr lang="en-US" dirty="0" err="1" smtClean="0"/>
              <a:t>Phosphanes</a:t>
            </a:r>
            <a:r>
              <a:rPr lang="en-US" dirty="0" smtClean="0"/>
              <a:t> </a:t>
            </a:r>
            <a:r>
              <a:rPr lang="en-US" dirty="0"/>
              <a:t>of BINAP are coordinated to </a:t>
            </a:r>
            <a:r>
              <a:rPr lang="en-US" dirty="0" err="1"/>
              <a:t>Pd</a:t>
            </a:r>
            <a:r>
              <a:rPr lang="en-US" dirty="0"/>
              <a:t> in the enantioselective step</a:t>
            </a:r>
          </a:p>
        </p:txBody>
      </p:sp>
    </p:spTree>
    <p:extLst>
      <p:ext uri="{BB962C8B-B14F-4D97-AF65-F5344CB8AC3E}">
        <p14:creationId xmlns:p14="http://schemas.microsoft.com/office/powerpoint/2010/main" val="382404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686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" y="980727"/>
            <a:ext cx="8650083" cy="315084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67544" y="476672"/>
            <a:ext cx="320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Mechanistic </a:t>
            </a:r>
            <a:r>
              <a:rPr lang="de-CH" dirty="0" smtClean="0"/>
              <a:t>Neutral Pathway </a:t>
            </a:r>
            <a:r>
              <a:rPr lang="zh-CN" altLang="de-DE" dirty="0" smtClean="0"/>
              <a:t>：</a:t>
            </a:r>
            <a:endParaRPr lang="de-CH" dirty="0"/>
          </a:p>
        </p:txBody>
      </p:sp>
      <p:sp>
        <p:nvSpPr>
          <p:cNvPr id="4" name="Rectangle 3"/>
          <p:cNvSpPr/>
          <p:nvPr/>
        </p:nvSpPr>
        <p:spPr>
          <a:xfrm>
            <a:off x="5868144" y="3068960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Rectangle 5"/>
          <p:cNvSpPr/>
          <p:nvPr/>
        </p:nvSpPr>
        <p:spPr>
          <a:xfrm>
            <a:off x="616337" y="5661139"/>
            <a:ext cx="77033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Reference for </a:t>
            </a:r>
            <a:r>
              <a:rPr lang="en-US" sz="1200" b="1" dirty="0" err="1" smtClean="0">
                <a:solidFill>
                  <a:srgbClr val="000000"/>
                </a:solidFill>
              </a:rPr>
              <a:t>pentacoordinate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Pd</a:t>
            </a:r>
            <a:r>
              <a:rPr lang="en-US" sz="1200" b="1" dirty="0" smtClean="0">
                <a:solidFill>
                  <a:srgbClr val="000000"/>
                </a:solidFill>
              </a:rPr>
              <a:t> intermediate</a:t>
            </a:r>
            <a:r>
              <a:rPr lang="en-US" sz="1200" dirty="0" smtClean="0"/>
              <a:t>: V</a:t>
            </a:r>
            <a:r>
              <a:rPr lang="en-US" sz="1200" dirty="0"/>
              <a:t>. G. Albano, G. </a:t>
            </a:r>
            <a:r>
              <a:rPr lang="en-US" sz="1200" dirty="0" err="1"/>
              <a:t>Natile</a:t>
            </a:r>
            <a:r>
              <a:rPr lang="en-US" sz="1200" dirty="0"/>
              <a:t> and A. </a:t>
            </a:r>
            <a:r>
              <a:rPr lang="en-US" sz="1200" dirty="0" err="1"/>
              <a:t>Panunzi</a:t>
            </a:r>
            <a:r>
              <a:rPr lang="en-US" sz="1200" dirty="0"/>
              <a:t>, </a:t>
            </a:r>
            <a:r>
              <a:rPr lang="en-US" sz="1200" i="1" dirty="0" err="1"/>
              <a:t>Coord</a:t>
            </a:r>
            <a:r>
              <a:rPr lang="en-US" sz="1200" i="1" dirty="0"/>
              <a:t>. Chem. Rev</a:t>
            </a:r>
            <a:r>
              <a:rPr lang="en-US" sz="1200" dirty="0" smtClean="0"/>
              <a:t>., </a:t>
            </a:r>
            <a:r>
              <a:rPr lang="en-US" sz="1200" b="1" dirty="0" smtClean="0"/>
              <a:t>1994</a:t>
            </a:r>
            <a:r>
              <a:rPr lang="en-US" sz="1200" dirty="0"/>
              <a:t>, </a:t>
            </a:r>
            <a:r>
              <a:rPr lang="en-US" sz="1200" i="1" dirty="0" smtClean="0"/>
              <a:t>133</a:t>
            </a:r>
            <a:r>
              <a:rPr lang="en-US" sz="1200" dirty="0" smtClean="0"/>
              <a:t>, 67.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79512" y="6165304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b="1" dirty="0">
                <a:solidFill>
                  <a:srgbClr val="000000"/>
                </a:solidFill>
              </a:rPr>
              <a:t>The migratory </a:t>
            </a:r>
            <a:r>
              <a:rPr lang="en-US" sz="1200" b="1" dirty="0">
                <a:solidFill>
                  <a:srgbClr val="000000"/>
                </a:solidFill>
              </a:rPr>
              <a:t>insertion directly from this pentavalent intermediate is less </a:t>
            </a:r>
            <a:r>
              <a:rPr lang="en-US" sz="1200" b="1" dirty="0" err="1">
                <a:solidFill>
                  <a:srgbClr val="000000"/>
                </a:solidFill>
              </a:rPr>
              <a:t>favourable</a:t>
            </a:r>
            <a:r>
              <a:rPr lang="en-US" sz="1200" b="1" dirty="0">
                <a:solidFill>
                  <a:srgbClr val="000000"/>
                </a:solidFill>
              </a:rPr>
              <a:t> than </a:t>
            </a:r>
            <a:r>
              <a:rPr lang="de-CH" sz="1200" b="1" dirty="0">
                <a:solidFill>
                  <a:srgbClr val="000000"/>
                </a:solidFill>
              </a:rPr>
              <a:t>from a tetra-coordinate Pd complex</a:t>
            </a:r>
            <a:r>
              <a:rPr lang="de-CH" sz="1200" b="1" dirty="0" smtClean="0">
                <a:solidFill>
                  <a:srgbClr val="000000"/>
                </a:solidFill>
              </a:rPr>
              <a:t>!</a:t>
            </a:r>
            <a:r>
              <a:rPr lang="de-CH" sz="1200" dirty="0" smtClean="0">
                <a:solidFill>
                  <a:srgbClr val="000000"/>
                </a:solidFill>
              </a:rPr>
              <a:t> </a:t>
            </a:r>
            <a:r>
              <a:rPr lang="de-CH" sz="1200" dirty="0" smtClean="0"/>
              <a:t>References see: Thorn</a:t>
            </a:r>
            <a:r>
              <a:rPr lang="de-CH" sz="1200" dirty="0"/>
              <a:t>, D. L.; Hoffmann, R. </a:t>
            </a:r>
            <a:r>
              <a:rPr lang="de-CH" sz="1200" i="1" dirty="0"/>
              <a:t>J. Am. Chem. Soc. </a:t>
            </a:r>
            <a:r>
              <a:rPr lang="de-CH" sz="1200" b="1" dirty="0"/>
              <a:t>1978</a:t>
            </a:r>
            <a:r>
              <a:rPr lang="de-CH" sz="1200" b="1" i="1" dirty="0"/>
              <a:t>, </a:t>
            </a:r>
            <a:r>
              <a:rPr lang="de-CH" sz="1200" i="1" dirty="0"/>
              <a:t>100</a:t>
            </a:r>
            <a:r>
              <a:rPr lang="de-CH" sz="1200" dirty="0"/>
              <a:t>, 2079; Samsel, E. G.; Norton, J. R. </a:t>
            </a:r>
            <a:r>
              <a:rPr lang="de-CH" sz="1200" i="1" dirty="0"/>
              <a:t>J. Am. Chem. Soc.</a:t>
            </a:r>
            <a:r>
              <a:rPr lang="de-CH" sz="1200" dirty="0"/>
              <a:t> </a:t>
            </a:r>
            <a:r>
              <a:rPr lang="de-CH" sz="1200" b="1" dirty="0"/>
              <a:t>1984</a:t>
            </a:r>
            <a:r>
              <a:rPr lang="de-CH" sz="1200" b="1" i="1" dirty="0"/>
              <a:t>, </a:t>
            </a:r>
            <a:r>
              <a:rPr lang="de-CH" sz="1200" i="1" dirty="0"/>
              <a:t>106</a:t>
            </a:r>
            <a:r>
              <a:rPr lang="de-CH" sz="1200" dirty="0"/>
              <a:t>, 5505. </a:t>
            </a:r>
            <a:r>
              <a:rPr lang="de-CH" sz="1200" dirty="0" smtClean="0"/>
              <a:t>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195736" y="4797152"/>
            <a:ext cx="4089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b="1" dirty="0" smtClean="0"/>
              <a:t>Conclusion:       </a:t>
            </a:r>
            <a:r>
              <a:rPr lang="de-CH" sz="1600" b="1" dirty="0" smtClean="0">
                <a:solidFill>
                  <a:srgbClr val="FF0000"/>
                </a:solidFill>
              </a:rPr>
              <a:t>1        2         5          4         6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56728" y="4949338"/>
            <a:ext cx="2275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40427" y="4966429"/>
            <a:ext cx="2275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66262" y="4949338"/>
            <a:ext cx="2275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64299" y="4973241"/>
            <a:ext cx="2275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139952" y="1700808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23032" y="2325314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248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608512" cy="420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871" y="14799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/>
              <a:t>Mizoroki-Heck </a:t>
            </a:r>
            <a:r>
              <a:rPr lang="fr-CH" b="1" dirty="0" smtClean="0"/>
              <a:t>Reactio</a:t>
            </a:r>
            <a:r>
              <a:rPr lang="fr-FR" altLang="zh-CN" b="1" dirty="0" smtClean="0"/>
              <a:t>n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979712" y="1124744"/>
            <a:ext cx="50125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smtClean="0"/>
              <a:t>Mizoroki </a:t>
            </a:r>
            <a:r>
              <a:rPr lang="fr-FR" dirty="0" smtClean="0"/>
              <a:t>(1971) </a:t>
            </a:r>
          </a:p>
          <a:p>
            <a:endParaRPr lang="fr-FR" dirty="0" smtClean="0"/>
          </a:p>
          <a:p>
            <a:r>
              <a:rPr lang="fr-FR" dirty="0" smtClean="0"/>
              <a:t>Heck (1972)                                        2010 Nobel </a:t>
            </a:r>
            <a:r>
              <a:rPr lang="fr-FR" dirty="0" err="1" smtClean="0"/>
              <a:t>Prize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8285" y="6309320"/>
            <a:ext cx="741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L. E. Overman.  </a:t>
            </a:r>
            <a:r>
              <a:rPr lang="en-US" sz="1200" i="1" dirty="0" smtClean="0"/>
              <a:t>J. Am. Chem. Soc</a:t>
            </a:r>
            <a:r>
              <a:rPr lang="en-US" sz="1200" dirty="0" smtClean="0"/>
              <a:t>.,</a:t>
            </a:r>
            <a:r>
              <a:rPr lang="de-CH" sz="1200" b="1" dirty="0" smtClean="0"/>
              <a:t>1998</a:t>
            </a:r>
            <a:r>
              <a:rPr lang="de-CH" sz="1200" dirty="0" smtClean="0"/>
              <a:t>, </a:t>
            </a:r>
            <a:r>
              <a:rPr lang="de-CH" sz="1200" i="1" dirty="0" smtClean="0"/>
              <a:t>120</a:t>
            </a:r>
            <a:r>
              <a:rPr lang="de-CH" sz="1200" dirty="0" smtClean="0"/>
              <a:t>, 6500</a:t>
            </a:r>
            <a:r>
              <a:rPr lang="de-DE" sz="1200" dirty="0" smtClean="0"/>
              <a:t>; </a:t>
            </a:r>
            <a:r>
              <a:rPr lang="de-CH" sz="1200" i="1" dirty="0" smtClean="0"/>
              <a:t>J. Am. Chem. Soc. </a:t>
            </a:r>
            <a:r>
              <a:rPr lang="de-CH" sz="1200" b="1" dirty="0" smtClean="0"/>
              <a:t>1998</a:t>
            </a:r>
            <a:r>
              <a:rPr lang="de-CH" sz="1200" b="1" i="1" dirty="0" smtClean="0"/>
              <a:t>, </a:t>
            </a:r>
            <a:r>
              <a:rPr lang="de-CH" sz="1200" i="1" dirty="0" smtClean="0"/>
              <a:t>120, </a:t>
            </a:r>
            <a:r>
              <a:rPr lang="de-CH" sz="1200" dirty="0" smtClean="0"/>
              <a:t>6488; </a:t>
            </a:r>
            <a:r>
              <a:rPr lang="en-US" sz="1200" i="1" dirty="0" smtClean="0"/>
              <a:t>J. Org. Chem. </a:t>
            </a:r>
            <a:r>
              <a:rPr lang="en-US" sz="1200" b="1" dirty="0" smtClean="0"/>
              <a:t>1993</a:t>
            </a:r>
            <a:r>
              <a:rPr lang="en-US" sz="1200" b="1" i="1" dirty="0" smtClean="0"/>
              <a:t>, </a:t>
            </a:r>
            <a:r>
              <a:rPr lang="en-US" sz="1200" i="1" dirty="0" smtClean="0"/>
              <a:t>58, 6949</a:t>
            </a:r>
            <a:r>
              <a:rPr lang="en-US" sz="1200" b="1" i="1" dirty="0" smtClean="0"/>
              <a:t>.</a:t>
            </a:r>
            <a:endParaRPr lang="de-CH" sz="1200" dirty="0"/>
          </a:p>
        </p:txBody>
      </p:sp>
      <p:sp>
        <p:nvSpPr>
          <p:cNvPr id="9" name="矩形 8"/>
          <p:cNvSpPr/>
          <p:nvPr/>
        </p:nvSpPr>
        <p:spPr>
          <a:xfrm>
            <a:off x="3131840" y="476672"/>
            <a:ext cx="3237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0000FF"/>
                </a:solidFill>
              </a:rPr>
              <a:t>Physostigmine and Physovenine</a:t>
            </a:r>
            <a:endParaRPr lang="de-CH" b="1" dirty="0">
              <a:solidFill>
                <a:srgbClr val="0000FF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366082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52" y="3356992"/>
            <a:ext cx="366373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772745"/>
              </p:ext>
            </p:extLst>
          </p:nvPr>
        </p:nvGraphicFramePr>
        <p:xfrm>
          <a:off x="899592" y="1556792"/>
          <a:ext cx="7362825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5" name="CS ChemDraw Drawing" r:id="rId6" imgW="6475109" imgH="1139496" progId="ChemDraw.Document.6.0">
                  <p:embed/>
                </p:oleObj>
              </mc:Choice>
              <mc:Fallback>
                <p:oleObj name="CS ChemDraw Drawing" r:id="rId6" imgW="6475109" imgH="1139496" progId="ChemDraw.Document.6.0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556792"/>
                        <a:ext cx="7362825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41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206178"/>
              </p:ext>
            </p:extLst>
          </p:nvPr>
        </p:nvGraphicFramePr>
        <p:xfrm>
          <a:off x="464716" y="1556792"/>
          <a:ext cx="490220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6" name="CS ChemDraw Drawing" r:id="rId3" imgW="4902470" imgH="1453551" progId="ChemDraw.Document.6.0">
                  <p:embed/>
                </p:oleObj>
              </mc:Choice>
              <mc:Fallback>
                <p:oleObj name="CS ChemDraw Drawing" r:id="rId3" imgW="4902470" imgH="1453551" progId="ChemDraw.Document.6.0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16" y="1556792"/>
                        <a:ext cx="4902200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0324"/>
              </p:ext>
            </p:extLst>
          </p:nvPr>
        </p:nvGraphicFramePr>
        <p:xfrm>
          <a:off x="5364088" y="1340768"/>
          <a:ext cx="3176587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7" name="CS ChemDraw Drawing" r:id="rId5" imgW="3175811" imgH="1650071" progId="ChemDraw.Document.6.0">
                  <p:embed/>
                </p:oleObj>
              </mc:Choice>
              <mc:Fallback>
                <p:oleObj name="CS ChemDraw Drawing" r:id="rId5" imgW="3175811" imgH="1650071" progId="ChemDraw.Document.6.0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340768"/>
                        <a:ext cx="3176587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13"/>
          <p:cNvSpPr/>
          <p:nvPr/>
        </p:nvSpPr>
        <p:spPr>
          <a:xfrm>
            <a:off x="2915816" y="6022082"/>
            <a:ext cx="31405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dirty="0" smtClean="0"/>
              <a:t>B. L. Feringa. </a:t>
            </a:r>
            <a:r>
              <a:rPr lang="de-CH" sz="1200" i="1" dirty="0" smtClean="0"/>
              <a:t>J. Am. Chem. Soc</a:t>
            </a:r>
            <a:r>
              <a:rPr lang="de-CH" sz="1200" dirty="0" smtClean="0"/>
              <a:t>., </a:t>
            </a:r>
            <a:r>
              <a:rPr lang="de-CH" sz="1200" b="1" dirty="0" smtClean="0"/>
              <a:t>2002</a:t>
            </a:r>
            <a:r>
              <a:rPr lang="de-CH" sz="1200" dirty="0" smtClean="0"/>
              <a:t>, </a:t>
            </a:r>
            <a:r>
              <a:rPr lang="de-CH" sz="1200" i="1" dirty="0" smtClean="0"/>
              <a:t>124</a:t>
            </a:r>
            <a:r>
              <a:rPr lang="de-CH" sz="1200" dirty="0" smtClean="0"/>
              <a:t>, 184.</a:t>
            </a:r>
            <a:endParaRPr lang="de-CH" sz="1200" dirty="0"/>
          </a:p>
        </p:txBody>
      </p:sp>
      <p:sp>
        <p:nvSpPr>
          <p:cNvPr id="7" name="Rectangle 6"/>
          <p:cNvSpPr/>
          <p:nvPr/>
        </p:nvSpPr>
        <p:spPr>
          <a:xfrm>
            <a:off x="6804248" y="3212975"/>
            <a:ext cx="21732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Only one substrate in this paper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421" y="378904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This is the only </a:t>
            </a:r>
            <a:r>
              <a:rPr lang="en-US" sz="1600" dirty="0"/>
              <a:t>reported example to date of a </a:t>
            </a:r>
            <a:r>
              <a:rPr lang="en-US" sz="1600" dirty="0" err="1" smtClean="0"/>
              <a:t>monodentate</a:t>
            </a:r>
            <a:r>
              <a:rPr lang="en-US" sz="1600" dirty="0" smtClean="0"/>
              <a:t> ligand which </a:t>
            </a:r>
            <a:r>
              <a:rPr lang="en-US" sz="1600" dirty="0"/>
              <a:t>has induced good </a:t>
            </a:r>
            <a:r>
              <a:rPr lang="en-US" sz="1600" dirty="0" err="1"/>
              <a:t>enantioselectivities</a:t>
            </a:r>
            <a:r>
              <a:rPr lang="en-US" sz="1600" dirty="0"/>
              <a:t> in the </a:t>
            </a:r>
            <a:r>
              <a:rPr lang="en-US" sz="1600" dirty="0" smtClean="0"/>
              <a:t>intramolecular asymmetric </a:t>
            </a:r>
            <a:r>
              <a:rPr lang="en-US" sz="1600" dirty="0"/>
              <a:t>Heck cyclisation of the </a:t>
            </a:r>
            <a:r>
              <a:rPr lang="en-US" sz="1600" dirty="0" err="1" smtClean="0"/>
              <a:t>cyclohexadienone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755576" y="4941168"/>
            <a:ext cx="7621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ligand to </a:t>
            </a:r>
            <a:r>
              <a:rPr lang="en-US" sz="1600" dirty="0" err="1"/>
              <a:t>Pd</a:t>
            </a:r>
            <a:r>
              <a:rPr lang="en-US" sz="1600" dirty="0"/>
              <a:t> ratio in the catalytically active species is </a:t>
            </a:r>
            <a:r>
              <a:rPr lang="en-US" sz="1600" dirty="0" smtClean="0"/>
              <a:t>as yet </a:t>
            </a:r>
            <a:r>
              <a:rPr lang="en-US" sz="1600" dirty="0"/>
              <a:t>unknown but the authors speculate that two ligands </a:t>
            </a:r>
            <a:r>
              <a:rPr lang="en-US" sz="1600" dirty="0" smtClean="0"/>
              <a:t>are bound </a:t>
            </a:r>
            <a:r>
              <a:rPr lang="en-US" sz="1600" dirty="0"/>
              <a:t>to the metal </a:t>
            </a:r>
            <a:r>
              <a:rPr lang="en-US" sz="1600" dirty="0" err="1"/>
              <a:t>centre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85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93" y="811957"/>
            <a:ext cx="3920748" cy="20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39205" y="118964"/>
            <a:ext cx="7956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>
                <a:solidFill>
                  <a:srgbClr val="0000FF"/>
                </a:solidFill>
              </a:rPr>
              <a:t>2.  Asymmetric </a:t>
            </a:r>
            <a:r>
              <a:rPr lang="en-US" b="1" dirty="0" smtClean="0">
                <a:solidFill>
                  <a:srgbClr val="0000FF"/>
                </a:solidFill>
              </a:rPr>
              <a:t>Heck </a:t>
            </a:r>
            <a:r>
              <a:rPr lang="en-US" b="1" dirty="0" err="1" smtClean="0">
                <a:solidFill>
                  <a:srgbClr val="0000FF"/>
                </a:solidFill>
              </a:rPr>
              <a:t>cyclization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l-GR" b="1" dirty="0" smtClean="0">
                <a:solidFill>
                  <a:srgbClr val="0000FF"/>
                </a:solidFill>
              </a:rPr>
              <a:t>π</a:t>
            </a:r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allylic</a:t>
            </a:r>
            <a:r>
              <a:rPr lang="en-US" b="1" dirty="0" smtClean="0">
                <a:solidFill>
                  <a:srgbClr val="0000FF"/>
                </a:solidFill>
              </a:rPr>
              <a:t>-Pd formation and </a:t>
            </a:r>
            <a:r>
              <a:rPr lang="en-US" b="1" dirty="0" err="1" smtClean="0">
                <a:solidFill>
                  <a:srgbClr val="0000FF"/>
                </a:solidFill>
              </a:rPr>
              <a:t>nucleophile</a:t>
            </a:r>
            <a:r>
              <a:rPr lang="en-US" b="1" dirty="0" smtClean="0">
                <a:solidFill>
                  <a:srgbClr val="0000FF"/>
                </a:solidFill>
              </a:rPr>
              <a:t> trapping</a:t>
            </a:r>
            <a:endParaRPr lang="de-CH" b="1" dirty="0">
              <a:solidFill>
                <a:srgbClr val="0000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35696" y="6409829"/>
            <a:ext cx="53797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 smtClean="0"/>
              <a:t>M. Shibasaki.</a:t>
            </a:r>
            <a:r>
              <a:rPr lang="en-US" sz="1200" b="1" i="1" dirty="0"/>
              <a:t> </a:t>
            </a:r>
            <a:r>
              <a:rPr lang="en-US" sz="1200" i="1" dirty="0"/>
              <a:t>J. Org. Chem</a:t>
            </a:r>
            <a:r>
              <a:rPr lang="en-US" sz="1200" b="1" i="1" dirty="0"/>
              <a:t>. </a:t>
            </a:r>
            <a:r>
              <a:rPr lang="en-US" sz="1200" b="1" dirty="0" smtClean="0"/>
              <a:t>1991</a:t>
            </a:r>
            <a:r>
              <a:rPr lang="en-US" sz="1200" dirty="0" smtClean="0"/>
              <a:t>, </a:t>
            </a:r>
            <a:r>
              <a:rPr lang="en-US" sz="1200" i="1" dirty="0" smtClean="0"/>
              <a:t>56</a:t>
            </a:r>
            <a:r>
              <a:rPr lang="en-US" sz="1200" dirty="0" smtClean="0"/>
              <a:t>, 4093; </a:t>
            </a:r>
            <a:r>
              <a:rPr lang="de-CH" sz="1200" dirty="0" smtClean="0"/>
              <a:t> </a:t>
            </a:r>
            <a:r>
              <a:rPr lang="de-CH" sz="1200" i="1" dirty="0" smtClean="0"/>
              <a:t>J. Am. Chem. Soc. </a:t>
            </a:r>
            <a:r>
              <a:rPr lang="de-CH" sz="1200" b="1" dirty="0" smtClean="0"/>
              <a:t>1996,</a:t>
            </a:r>
            <a:r>
              <a:rPr lang="de-CH" sz="1200" b="1" i="1" dirty="0" smtClean="0"/>
              <a:t> </a:t>
            </a:r>
            <a:r>
              <a:rPr lang="de-CH" sz="1200" i="1" dirty="0" smtClean="0"/>
              <a:t>118, </a:t>
            </a:r>
            <a:r>
              <a:rPr lang="de-CH" sz="1200" dirty="0" smtClean="0"/>
              <a:t>7108.</a:t>
            </a:r>
            <a:endParaRPr lang="de-CH" sz="1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020531"/>
              </p:ext>
            </p:extLst>
          </p:nvPr>
        </p:nvGraphicFramePr>
        <p:xfrm>
          <a:off x="179512" y="1419450"/>
          <a:ext cx="4222750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5" r:id="rId4" imgW="4222718" imgH="1442880" progId="ChemDraw.Document.6.0">
                  <p:embed/>
                </p:oleObj>
              </mc:Choice>
              <mc:Fallback>
                <p:oleObj r:id="rId4" imgW="4222718" imgH="1442880" progId="ChemDraw.Document.6.0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419450"/>
                        <a:ext cx="4222750" cy="1443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41045"/>
              </p:ext>
            </p:extLst>
          </p:nvPr>
        </p:nvGraphicFramePr>
        <p:xfrm>
          <a:off x="395536" y="3068960"/>
          <a:ext cx="3422650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6" r:id="rId6" imgW="3422584" imgH="2657610" progId="ChemDraw.Document.6.0">
                  <p:embed/>
                </p:oleObj>
              </mc:Choice>
              <mc:Fallback>
                <p:oleObj r:id="rId6" imgW="3422584" imgH="2657610" progId="ChemDraw.Document.6.0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068960"/>
                        <a:ext cx="3422650" cy="265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757686"/>
              </p:ext>
            </p:extLst>
          </p:nvPr>
        </p:nvGraphicFramePr>
        <p:xfrm>
          <a:off x="4691258" y="3501008"/>
          <a:ext cx="3978275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7" r:id="rId8" imgW="3978788" imgH="2593350" progId="ChemDraw.Document.6.0">
                  <p:embed/>
                </p:oleObj>
              </mc:Choice>
              <mc:Fallback>
                <p:oleObj r:id="rId8" imgW="3978788" imgH="2593350" progId="ChemDraw.Document.6.0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258" y="3501008"/>
                        <a:ext cx="3978275" cy="259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121684"/>
              </p:ext>
            </p:extLst>
          </p:nvPr>
        </p:nvGraphicFramePr>
        <p:xfrm>
          <a:off x="4047468" y="980728"/>
          <a:ext cx="6699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8" r:id="rId10" imgW="670200" imgH="711180" progId="">
                  <p:embed/>
                </p:oleObj>
              </mc:Choice>
              <mc:Fallback>
                <p:oleObj r:id="rId10" imgW="670200" imgH="7111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47468" y="980728"/>
                        <a:ext cx="669925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86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383126"/>
              </p:ext>
            </p:extLst>
          </p:nvPr>
        </p:nvGraphicFramePr>
        <p:xfrm>
          <a:off x="395536" y="836712"/>
          <a:ext cx="45196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CS ChemDraw Drawing" r:id="rId3" imgW="4519579" imgH="906582" progId="ChemDraw.Document.6.0">
                  <p:embed/>
                </p:oleObj>
              </mc:Choice>
              <mc:Fallback>
                <p:oleObj name="CS ChemDraw Drawing" r:id="rId3" imgW="4519579" imgH="906582" progId="ChemDraw.Document.6.0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836712"/>
                        <a:ext cx="4519613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88840"/>
            <a:ext cx="4248472" cy="448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809771" y="6453336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 smtClean="0"/>
              <a:t>Yi-Xia Jia. </a:t>
            </a:r>
            <a:r>
              <a:rPr lang="de-CH" sz="1200" i="1" dirty="0" smtClean="0"/>
              <a:t>J. Am. Chem. Soc</a:t>
            </a:r>
            <a:r>
              <a:rPr lang="de-CH" sz="1200" dirty="0" smtClean="0"/>
              <a:t>., </a:t>
            </a:r>
            <a:r>
              <a:rPr lang="de-CH" sz="1200" b="1" dirty="0" smtClean="0"/>
              <a:t>2015</a:t>
            </a:r>
            <a:r>
              <a:rPr lang="de-CH" sz="1200" dirty="0" smtClean="0"/>
              <a:t>, </a:t>
            </a:r>
            <a:r>
              <a:rPr lang="de-CH" sz="1200" i="1" dirty="0" smtClean="0"/>
              <a:t>137</a:t>
            </a:r>
            <a:r>
              <a:rPr lang="de-CH" sz="1200" dirty="0" smtClean="0"/>
              <a:t>, 4936.</a:t>
            </a:r>
            <a:endParaRPr lang="de-CH" sz="1200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420888"/>
            <a:ext cx="4283968" cy="305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555776" y="188640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>
                <a:solidFill>
                  <a:srgbClr val="0000FF"/>
                </a:solidFill>
              </a:rPr>
              <a:t>3. Intramolecular Reductive Heck Reactions</a:t>
            </a:r>
            <a:endParaRPr lang="de-CH" b="1" dirty="0">
              <a:solidFill>
                <a:srgbClr val="0000FF"/>
              </a:solidFill>
            </a:endParaRPr>
          </a:p>
        </p:txBody>
      </p:sp>
      <p:pic>
        <p:nvPicPr>
          <p:cNvPr id="47130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61292" y="786830"/>
            <a:ext cx="16097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56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27784" y="548680"/>
            <a:ext cx="391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4.  Oxidative Boron Heck-type Reaction</a:t>
            </a:r>
            <a:endParaRPr lang="de-CH" b="1" dirty="0">
              <a:solidFill>
                <a:srgbClr val="0000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39752" y="5877272"/>
            <a:ext cx="4536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 smtClean="0"/>
              <a:t>K. Akiyama and K. Mikami, Heterocycles, </a:t>
            </a:r>
            <a:r>
              <a:rPr lang="de-CH" sz="1200" b="1" dirty="0" smtClean="0"/>
              <a:t>2007</a:t>
            </a:r>
            <a:r>
              <a:rPr lang="de-CH" sz="1200" dirty="0" smtClean="0"/>
              <a:t>, </a:t>
            </a:r>
            <a:r>
              <a:rPr lang="de-CH" sz="1200" i="1" dirty="0" smtClean="0"/>
              <a:t>74</a:t>
            </a:r>
            <a:r>
              <a:rPr lang="de-CH" sz="1200" dirty="0" smtClean="0"/>
              <a:t>, 827.</a:t>
            </a:r>
            <a:endParaRPr lang="de-CH" sz="1200" dirty="0"/>
          </a:p>
        </p:txBody>
      </p:sp>
      <p:sp>
        <p:nvSpPr>
          <p:cNvPr id="7" name="矩形 6"/>
          <p:cNvSpPr/>
          <p:nvPr/>
        </p:nvSpPr>
        <p:spPr>
          <a:xfrm>
            <a:off x="611560" y="4725144"/>
            <a:ext cx="8211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The first and only example for the intramolecular oxidative </a:t>
            </a:r>
            <a:r>
              <a:rPr lang="fr-FR" altLang="zh-CN" dirty="0" smtClean="0"/>
              <a:t>b</a:t>
            </a:r>
            <a:r>
              <a:rPr lang="de-DE" dirty="0" smtClean="0"/>
              <a:t>oron Heck-type reactions!</a:t>
            </a:r>
            <a:endParaRPr lang="de-CH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384341"/>
              </p:ext>
            </p:extLst>
          </p:nvPr>
        </p:nvGraphicFramePr>
        <p:xfrm>
          <a:off x="1719857" y="2060848"/>
          <a:ext cx="5732463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8" r:id="rId3" imgW="5732761" imgH="1930500" progId="ChemDraw.Document.6.0">
                  <p:embed/>
                </p:oleObj>
              </mc:Choice>
              <mc:Fallback>
                <p:oleObj r:id="rId3" imgW="5732761" imgH="1930500" progId="ChemDraw.Document.6.0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857" y="2060848"/>
                        <a:ext cx="5732463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6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059832" y="116632"/>
            <a:ext cx="302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5. Fujiwara-Moritani Reaction</a:t>
            </a:r>
            <a:endParaRPr lang="de-CH" b="1" dirty="0">
              <a:solidFill>
                <a:srgbClr val="0000FF"/>
              </a:solidFill>
            </a:endParaRP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577368"/>
              </p:ext>
            </p:extLst>
          </p:nvPr>
        </p:nvGraphicFramePr>
        <p:xfrm>
          <a:off x="7573359" y="1700808"/>
          <a:ext cx="1535227" cy="1057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2" name="CS ChemDraw Drawing" r:id="rId3" imgW="1189747" imgH="819509" progId="ChemDraw.Document.6.0">
                  <p:embed/>
                </p:oleObj>
              </mc:Choice>
              <mc:Fallback>
                <p:oleObj name="CS ChemDraw Drawing" r:id="rId3" imgW="1189747" imgH="819509" progId="ChemDraw.Document.6.0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3359" y="1700808"/>
                        <a:ext cx="1535227" cy="1057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548699" y="6093441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 smtClean="0"/>
              <a:t>J. A. Schiffner, A. B. Machotta and M. Oestreich, </a:t>
            </a:r>
            <a:r>
              <a:rPr lang="de-CH" sz="1200" i="1" dirty="0" smtClean="0"/>
              <a:t>Synlett</a:t>
            </a:r>
            <a:r>
              <a:rPr lang="de-CH" sz="1200" dirty="0" smtClean="0"/>
              <a:t>,</a:t>
            </a:r>
            <a:r>
              <a:rPr lang="de-CH" sz="1200" b="1" dirty="0" smtClean="0"/>
              <a:t> 2008</a:t>
            </a:r>
            <a:r>
              <a:rPr lang="de-CH" sz="1200" dirty="0" smtClean="0"/>
              <a:t>, 2271; </a:t>
            </a:r>
          </a:p>
          <a:p>
            <a:r>
              <a:rPr lang="de-CH" sz="1200" dirty="0" smtClean="0"/>
              <a:t>H. Zhang, E. M. Ferreira and B. M. Stoltz, </a:t>
            </a:r>
            <a:r>
              <a:rPr lang="de-CH" sz="1200" i="1" dirty="0" smtClean="0"/>
              <a:t>Angew. Chem., Int. Ed</a:t>
            </a:r>
            <a:r>
              <a:rPr lang="de-CH" sz="1200" dirty="0" smtClean="0"/>
              <a:t>., </a:t>
            </a:r>
            <a:r>
              <a:rPr lang="de-CH" sz="1200" b="1" dirty="0" smtClean="0"/>
              <a:t>2004</a:t>
            </a:r>
            <a:r>
              <a:rPr lang="de-CH" sz="1200" dirty="0" smtClean="0"/>
              <a:t>, </a:t>
            </a:r>
            <a:r>
              <a:rPr lang="de-CH" sz="1200" i="1" dirty="0" smtClean="0"/>
              <a:t>43</a:t>
            </a:r>
            <a:r>
              <a:rPr lang="de-CH" sz="1200" dirty="0" smtClean="0"/>
              <a:t>, 6144;</a:t>
            </a:r>
          </a:p>
          <a:p>
            <a:r>
              <a:rPr lang="de-CH" sz="1200" dirty="0" smtClean="0"/>
              <a:t> J. A. Schiffner, T. H. Woeste and M. Oestreich, </a:t>
            </a:r>
            <a:r>
              <a:rPr lang="de-CH" sz="1200" i="1" dirty="0" smtClean="0"/>
              <a:t>Eur. J. Org. Chem</a:t>
            </a:r>
            <a:r>
              <a:rPr lang="de-CH" sz="1200" dirty="0" smtClean="0"/>
              <a:t>., </a:t>
            </a:r>
            <a:r>
              <a:rPr lang="de-CH" sz="1200" b="1" dirty="0" smtClean="0"/>
              <a:t>2010</a:t>
            </a:r>
            <a:r>
              <a:rPr lang="de-CH" sz="1200" dirty="0" smtClean="0"/>
              <a:t>, 174.</a:t>
            </a:r>
            <a:endParaRPr lang="de-CH" sz="1200" dirty="0"/>
          </a:p>
        </p:txBody>
      </p:sp>
      <p:sp>
        <p:nvSpPr>
          <p:cNvPr id="17" name="矩形 16"/>
          <p:cNvSpPr/>
          <p:nvPr/>
        </p:nvSpPr>
        <p:spPr>
          <a:xfrm>
            <a:off x="5580112" y="5013176"/>
            <a:ext cx="2537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R = Me, n = 1, 70% yield, 70% ee</a:t>
            </a:r>
          </a:p>
          <a:p>
            <a:r>
              <a:rPr lang="de-DE" sz="1400" dirty="0" smtClean="0"/>
              <a:t>R = Ph, n = 1, 16% yield, 68% ee</a:t>
            </a:r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928692"/>
              </p:ext>
            </p:extLst>
          </p:nvPr>
        </p:nvGraphicFramePr>
        <p:xfrm>
          <a:off x="2195736" y="4869160"/>
          <a:ext cx="2256634" cy="7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3" name="CS ChemDraw Drawing" r:id="rId5" imgW="1791781" imgH="606275" progId="ChemDraw.Document.6.0">
                  <p:embed/>
                </p:oleObj>
              </mc:Choice>
              <mc:Fallback>
                <p:oleObj name="CS ChemDraw Drawing" r:id="rId5" imgW="1791781" imgH="606275" progId="ChemDraw.Document.6.0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869160"/>
                        <a:ext cx="2256634" cy="7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80" name="Picture 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60" y="1196752"/>
            <a:ext cx="538048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3" name="Picture 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35997"/>
            <a:ext cx="4846024" cy="12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6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328592" cy="50405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Summary and outlook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735347"/>
              </p:ext>
            </p:extLst>
          </p:nvPr>
        </p:nvGraphicFramePr>
        <p:xfrm>
          <a:off x="1475656" y="1196752"/>
          <a:ext cx="5765800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2" r:id="rId3" imgW="5766528" imgH="2375730" progId="ChemDraw.Document.6.0">
                  <p:embed/>
                </p:oleObj>
              </mc:Choice>
              <mc:Fallback>
                <p:oleObj r:id="rId3" imgW="5766528" imgH="2375730" progId="ChemDraw.Document.6.0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196752"/>
                        <a:ext cx="5765800" cy="237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0341"/>
              </p:ext>
            </p:extLst>
          </p:nvPr>
        </p:nvGraphicFramePr>
        <p:xfrm>
          <a:off x="4644008" y="3212976"/>
          <a:ext cx="1587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3" r:id="rId5" imgW="158298" imgH="613710" progId="ChemDraw.Document.6.0">
                  <p:embed/>
                </p:oleObj>
              </mc:Choice>
              <mc:Fallback>
                <p:oleObj r:id="rId5" imgW="158298" imgH="613710" progId="ChemDraw.Document.6.0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212976"/>
                        <a:ext cx="158750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56048"/>
              </p:ext>
            </p:extLst>
          </p:nvPr>
        </p:nvGraphicFramePr>
        <p:xfrm>
          <a:off x="1763688" y="4430781"/>
          <a:ext cx="11588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4" r:id="rId7" imgW="1159411" imgH="766260" progId="ChemDraw.Document.6.0">
                  <p:embed/>
                </p:oleObj>
              </mc:Choice>
              <mc:Fallback>
                <p:oleObj r:id="rId7" imgW="1159411" imgH="766260" progId="ChemDraw.Document.6.0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430781"/>
                        <a:ext cx="1158875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370265" y="4629497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------- </a:t>
            </a:r>
            <a:r>
              <a:rPr lang="en-US" dirty="0">
                <a:solidFill>
                  <a:srgbClr val="FF0000"/>
                </a:solidFill>
              </a:rPr>
              <a:t>??????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880245"/>
              </p:ext>
            </p:extLst>
          </p:nvPr>
        </p:nvGraphicFramePr>
        <p:xfrm>
          <a:off x="3851920" y="4361552"/>
          <a:ext cx="145256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5" r:id="rId9" imgW="1451965" imgH="952290" progId="">
                  <p:embed/>
                </p:oleObj>
              </mc:Choice>
              <mc:Fallback>
                <p:oleObj r:id="rId9" imgW="1451965" imgH="95229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51920" y="4361552"/>
                        <a:ext cx="1452563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1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/>
          </p:cNvSpPr>
          <p:nvPr/>
        </p:nvSpPr>
        <p:spPr bwMode="auto">
          <a:xfrm>
            <a:off x="1403648" y="1844824"/>
            <a:ext cx="6408737" cy="27368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r>
              <a:rPr lang="en-US" sz="6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8"/>
                    </a:srgbClr>
                  </a:outerShdw>
                </a:effectLst>
                <a:latin typeface="Times New Roman"/>
                <a:cs typeface="Times New Roman"/>
              </a:rPr>
              <a:t>Thank You for Your Attention</a:t>
            </a:r>
            <a:endParaRPr lang="de-CH" sz="6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49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26021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Construction </a:t>
            </a:r>
            <a:r>
              <a:rPr lang="en-US" b="1" dirty="0"/>
              <a:t>of </a:t>
            </a:r>
            <a:r>
              <a:rPr lang="en-US" b="1" dirty="0" smtClean="0"/>
              <a:t>quaternary stereocenters by the intramolecular asymmetric Heck reaction</a:t>
            </a:r>
            <a:endParaRPr lang="en-US" b="1" dirty="0"/>
          </a:p>
        </p:txBody>
      </p:sp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0896" y="1496299"/>
            <a:ext cx="1224136" cy="108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0896" y="3501008"/>
            <a:ext cx="1216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0807" y="5157192"/>
            <a:ext cx="101780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1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494584"/>
              </p:ext>
            </p:extLst>
          </p:nvPr>
        </p:nvGraphicFramePr>
        <p:xfrm>
          <a:off x="4697760" y="5301208"/>
          <a:ext cx="3985787" cy="113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4" name="CS ChemDraw Drawing" r:id="rId7" imgW="4181272" imgH="1189906" progId="ChemDraw.Document.6.0">
                  <p:embed/>
                </p:oleObj>
              </mc:Choice>
              <mc:Fallback>
                <p:oleObj name="CS ChemDraw Drawing" r:id="rId7" imgW="4181272" imgH="1189906" progId="ChemDraw.Document.6.0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760" y="5301208"/>
                        <a:ext cx="3985787" cy="1134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2910807" y="777982"/>
            <a:ext cx="1225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dirty="0" smtClean="0"/>
              <a:t>Skeletal Motif</a:t>
            </a:r>
            <a:endParaRPr lang="de-CH" sz="14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390633"/>
              </p:ext>
            </p:extLst>
          </p:nvPr>
        </p:nvGraphicFramePr>
        <p:xfrm>
          <a:off x="4728989" y="3645024"/>
          <a:ext cx="36957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5" r:id="rId9" imgW="3695148" imgH="950670" progId="">
                  <p:embed/>
                </p:oleObj>
              </mc:Choice>
              <mc:Fallback>
                <p:oleObj r:id="rId9" imgW="3695148" imgH="95067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28989" y="3645024"/>
                        <a:ext cx="3695700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030289"/>
              </p:ext>
            </p:extLst>
          </p:nvPr>
        </p:nvGraphicFramePr>
        <p:xfrm>
          <a:off x="5148064" y="961611"/>
          <a:ext cx="279876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6" r:id="rId11" imgW="2799118" imgH="846990" progId="">
                  <p:embed/>
                </p:oleObj>
              </mc:Choice>
              <mc:Fallback>
                <p:oleObj r:id="rId11" imgW="2799118" imgH="84699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48064" y="961611"/>
                        <a:ext cx="2798763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20042"/>
              </p:ext>
            </p:extLst>
          </p:nvPr>
        </p:nvGraphicFramePr>
        <p:xfrm>
          <a:off x="107504" y="1444987"/>
          <a:ext cx="1011638" cy="1177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7" r:id="rId13" imgW="1112137" imgH="1295190" progId="">
                  <p:embed/>
                </p:oleObj>
              </mc:Choice>
              <mc:Fallback>
                <p:oleObj r:id="rId13" imgW="1112137" imgH="129519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7504" y="1444987"/>
                        <a:ext cx="1011638" cy="1177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960133"/>
              </p:ext>
            </p:extLst>
          </p:nvPr>
        </p:nvGraphicFramePr>
        <p:xfrm>
          <a:off x="611560" y="5125913"/>
          <a:ext cx="1334071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8" r:id="rId15" imgW="1426302" imgH="1307340" progId="">
                  <p:embed/>
                </p:oleObj>
              </mc:Choice>
              <mc:Fallback>
                <p:oleObj r:id="rId15" imgW="1426302" imgH="13073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1560" y="5125913"/>
                        <a:ext cx="1334071" cy="122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099795"/>
              </p:ext>
            </p:extLst>
          </p:nvPr>
        </p:nvGraphicFramePr>
        <p:xfrm>
          <a:off x="-29243" y="3218916"/>
          <a:ext cx="294005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9" r:id="rId17" imgW="2939317" imgH="1407780" progId="">
                  <p:embed/>
                </p:oleObj>
              </mc:Choice>
              <mc:Fallback>
                <p:oleObj r:id="rId17" imgW="2939317" imgH="14077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-29243" y="3218916"/>
                        <a:ext cx="2940050" cy="140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440705"/>
              </p:ext>
            </p:extLst>
          </p:nvPr>
        </p:nvGraphicFramePr>
        <p:xfrm>
          <a:off x="4572000" y="2213810"/>
          <a:ext cx="396875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0" r:id="rId19" imgW="3968253" imgH="744930" progId="">
                  <p:embed/>
                </p:oleObj>
              </mc:Choice>
              <mc:Fallback>
                <p:oleObj r:id="rId19" imgW="3968253" imgH="74493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72000" y="2213810"/>
                        <a:ext cx="3968750" cy="74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654631"/>
              </p:ext>
            </p:extLst>
          </p:nvPr>
        </p:nvGraphicFramePr>
        <p:xfrm>
          <a:off x="1403648" y="1475450"/>
          <a:ext cx="1152128" cy="113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1" r:id="rId21" imgW="1203442" imgH="1186650" progId="">
                  <p:embed/>
                </p:oleObj>
              </mc:Choice>
              <mc:Fallback>
                <p:oleObj r:id="rId21" imgW="1203442" imgH="118665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03648" y="1475450"/>
                        <a:ext cx="1152128" cy="1135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19672" y="188640"/>
            <a:ext cx="562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b="1" dirty="0" smtClean="0"/>
              <a:t>Content </a:t>
            </a:r>
            <a:r>
              <a:rPr lang="zh-CN" altLang="de-DE" b="1" dirty="0" smtClean="0"/>
              <a:t>： </a:t>
            </a:r>
            <a:r>
              <a:rPr lang="fr-FR" altLang="zh-CN" b="1" dirty="0" smtClean="0"/>
              <a:t>Different</a:t>
            </a:r>
            <a:r>
              <a:rPr lang="de-CH" b="1" dirty="0" smtClean="0"/>
              <a:t> Reaction Modes in Asymmetric Heck</a:t>
            </a:r>
            <a:endParaRPr lang="de-CH" dirty="0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176998"/>
              </p:ext>
            </p:extLst>
          </p:nvPr>
        </p:nvGraphicFramePr>
        <p:xfrm>
          <a:off x="3656525" y="951102"/>
          <a:ext cx="12398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6" name="CS ChemDraw Drawing" r:id="rId3" imgW="1240006" imgH="532951" progId="ChemDraw.Document.6.0">
                  <p:embed/>
                </p:oleObj>
              </mc:Choice>
              <mc:Fallback>
                <p:oleObj name="CS ChemDraw Drawing" r:id="rId3" imgW="1240006" imgH="532951" progId="ChemDraw.Document.6.0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525" y="951102"/>
                        <a:ext cx="12398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2987824" y="98072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 smtClean="0"/>
              <a:t>1.</a:t>
            </a:r>
            <a:endParaRPr lang="de-CH" dirty="0"/>
          </a:p>
        </p:txBody>
      </p:sp>
      <p:sp>
        <p:nvSpPr>
          <p:cNvPr id="23" name="矩形 22"/>
          <p:cNvSpPr/>
          <p:nvPr/>
        </p:nvSpPr>
        <p:spPr>
          <a:xfrm>
            <a:off x="2987824" y="234888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 smtClean="0"/>
              <a:t>2.</a:t>
            </a:r>
            <a:endParaRPr lang="de-CH" dirty="0"/>
          </a:p>
        </p:txBody>
      </p:sp>
      <p:sp>
        <p:nvSpPr>
          <p:cNvPr id="26" name="矩形 25"/>
          <p:cNvSpPr/>
          <p:nvPr/>
        </p:nvSpPr>
        <p:spPr>
          <a:xfrm>
            <a:off x="2910269" y="3834897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 smtClean="0"/>
              <a:t>3.</a:t>
            </a:r>
            <a:endParaRPr lang="de-CH" dirty="0"/>
          </a:p>
        </p:txBody>
      </p:sp>
      <p:sp>
        <p:nvSpPr>
          <p:cNvPr id="28" name="矩形 27"/>
          <p:cNvSpPr/>
          <p:nvPr/>
        </p:nvSpPr>
        <p:spPr>
          <a:xfrm>
            <a:off x="3307570" y="3051818"/>
            <a:ext cx="1836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/>
              <a:t>π</a:t>
            </a:r>
            <a:r>
              <a:rPr lang="en-US" sz="1400" dirty="0" smtClean="0"/>
              <a:t>-allylic-</a:t>
            </a:r>
            <a:r>
              <a:rPr lang="en-US" sz="1400" dirty="0" err="1" smtClean="0"/>
              <a:t>Pd</a:t>
            </a:r>
            <a:r>
              <a:rPr lang="en-US" sz="1400" dirty="0" smtClean="0"/>
              <a:t> formation</a:t>
            </a:r>
            <a:endParaRPr lang="de-CH" sz="1400" dirty="0"/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559790"/>
              </p:ext>
            </p:extLst>
          </p:nvPr>
        </p:nvGraphicFramePr>
        <p:xfrm>
          <a:off x="3573446" y="2132434"/>
          <a:ext cx="37941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7" name="CS ChemDraw Drawing" r:id="rId5" imgW="3794598" imgH="782847" progId="ChemDraw.Document.6.0">
                  <p:embed/>
                </p:oleObj>
              </mc:Choice>
              <mc:Fallback>
                <p:oleObj name="CS ChemDraw Drawing" r:id="rId5" imgW="3794598" imgH="782847" progId="ChemDraw.Document.6.0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46" y="2132434"/>
                        <a:ext cx="37941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343631"/>
              </p:ext>
            </p:extLst>
          </p:nvPr>
        </p:nvGraphicFramePr>
        <p:xfrm>
          <a:off x="3653804" y="3792353"/>
          <a:ext cx="1239837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8" name="CS ChemDraw Drawing" r:id="rId7" imgW="1240277" imgH="534568" progId="ChemDraw.Document.6.0">
                  <p:embed/>
                </p:oleObj>
              </mc:Choice>
              <mc:Fallback>
                <p:oleObj name="CS ChemDraw Drawing" r:id="rId7" imgW="1240277" imgH="534568" progId="ChemDraw.Document.6.0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3804" y="3792353"/>
                        <a:ext cx="1239837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/>
          <p:nvPr/>
        </p:nvSpPr>
        <p:spPr>
          <a:xfrm>
            <a:off x="5680429" y="4019563"/>
            <a:ext cx="3167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dirty="0" smtClean="0"/>
              <a:t>Intramolecular Reductive Heck Reactions</a:t>
            </a:r>
            <a:endParaRPr lang="de-CH" sz="1400" dirty="0"/>
          </a:p>
        </p:txBody>
      </p:sp>
      <p:sp>
        <p:nvSpPr>
          <p:cNvPr id="35" name="矩形 34"/>
          <p:cNvSpPr/>
          <p:nvPr/>
        </p:nvSpPr>
        <p:spPr>
          <a:xfrm>
            <a:off x="2875743" y="5950910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 smtClean="0"/>
              <a:t>5</a:t>
            </a:r>
            <a:r>
              <a:rPr lang="de-CH" dirty="0" smtClean="0"/>
              <a:t>.      X = H</a:t>
            </a:r>
            <a:r>
              <a:rPr lang="de-CH" baseline="-25000" dirty="0" smtClean="0"/>
              <a:t>       </a:t>
            </a:r>
            <a:endParaRPr lang="de-CH" baseline="-25000" dirty="0"/>
          </a:p>
        </p:txBody>
      </p:sp>
      <p:sp>
        <p:nvSpPr>
          <p:cNvPr id="36" name="矩形 35"/>
          <p:cNvSpPr/>
          <p:nvPr/>
        </p:nvSpPr>
        <p:spPr>
          <a:xfrm>
            <a:off x="4630460" y="5115495"/>
            <a:ext cx="281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Oxidative boron Heck-type Reaction</a:t>
            </a:r>
            <a:endParaRPr lang="de-CH" sz="1400" dirty="0"/>
          </a:p>
        </p:txBody>
      </p:sp>
      <p:sp>
        <p:nvSpPr>
          <p:cNvPr id="37" name="矩形 36"/>
          <p:cNvSpPr/>
          <p:nvPr/>
        </p:nvSpPr>
        <p:spPr>
          <a:xfrm>
            <a:off x="2869420" y="5053940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 smtClean="0"/>
              <a:t>4</a:t>
            </a:r>
            <a:r>
              <a:rPr lang="de-CH" dirty="0" smtClean="0"/>
              <a:t>.     X </a:t>
            </a:r>
            <a:r>
              <a:rPr lang="de-CH" dirty="0"/>
              <a:t>= B(OH)</a:t>
            </a:r>
            <a:r>
              <a:rPr lang="de-CH" baseline="-25000" dirty="0"/>
              <a:t>2</a:t>
            </a:r>
          </a:p>
        </p:txBody>
      </p:sp>
      <p:sp>
        <p:nvSpPr>
          <p:cNvPr id="38" name="矩形 37"/>
          <p:cNvSpPr/>
          <p:nvPr/>
        </p:nvSpPr>
        <p:spPr>
          <a:xfrm>
            <a:off x="4630460" y="6014680"/>
            <a:ext cx="21710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Fujiwara-Moritani Reaction</a:t>
            </a:r>
            <a:endParaRPr lang="de-CH" sz="1400" dirty="0"/>
          </a:p>
        </p:txBody>
      </p:sp>
      <p:pic>
        <p:nvPicPr>
          <p:cNvPr id="39003" name="Picture 9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50" y="1048529"/>
            <a:ext cx="1420832" cy="23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Bracket 5"/>
          <p:cNvSpPr/>
          <p:nvPr/>
        </p:nvSpPr>
        <p:spPr>
          <a:xfrm>
            <a:off x="2771800" y="1165394"/>
            <a:ext cx="120098" cy="28541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117013"/>
              </p:ext>
            </p:extLst>
          </p:nvPr>
        </p:nvGraphicFramePr>
        <p:xfrm>
          <a:off x="223540" y="715018"/>
          <a:ext cx="1719263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9" r:id="rId10" imgW="1718856" imgH="2337390" progId="">
                  <p:embed/>
                </p:oleObj>
              </mc:Choice>
              <mc:Fallback>
                <p:oleObj r:id="rId10" imgW="1718856" imgH="233739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3540" y="715018"/>
                        <a:ext cx="1719263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907704" y="259247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/>
      <p:bldP spid="31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sakatsu Shibasa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1480717" cy="187220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79512" y="3140968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smtClean="0"/>
              <a:t>Masakatsu Shibasaki</a:t>
            </a:r>
            <a:endParaRPr lang="de-CH" dirty="0"/>
          </a:p>
        </p:txBody>
      </p:sp>
      <p:sp>
        <p:nvSpPr>
          <p:cNvPr id="6" name="矩形 5"/>
          <p:cNvSpPr/>
          <p:nvPr/>
        </p:nvSpPr>
        <p:spPr>
          <a:xfrm>
            <a:off x="323528" y="6381328"/>
            <a:ext cx="180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Larry E. Overman</a:t>
            </a:r>
            <a:endParaRPr lang="de-CH" dirty="0"/>
          </a:p>
        </p:txBody>
      </p:sp>
      <p:pic>
        <p:nvPicPr>
          <p:cNvPr id="1028" name="Picture 4" descr="https://upload.wikimedia.org/wikipedia/commons/thumb/0/0f/LarryOverman.jpg/800px-LarryOverm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814" y="4365104"/>
            <a:ext cx="1584176" cy="1875268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2009143" y="404664"/>
            <a:ext cx="5556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</a:t>
            </a:r>
            <a:r>
              <a:rPr lang="de-DE" dirty="0" smtClean="0"/>
              <a:t>he Pioneers in </a:t>
            </a:r>
            <a:r>
              <a:rPr lang="en-US" dirty="0" smtClean="0"/>
              <a:t>Intramolecular Asymmetric </a:t>
            </a:r>
            <a:r>
              <a:rPr lang="en-US" dirty="0"/>
              <a:t>Heck </a:t>
            </a:r>
            <a:r>
              <a:rPr lang="en-US" dirty="0" smtClean="0"/>
              <a:t>Reaction</a:t>
            </a:r>
            <a:endParaRPr lang="de-CH" dirty="0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563293"/>
              </p:ext>
            </p:extLst>
          </p:nvPr>
        </p:nvGraphicFramePr>
        <p:xfrm>
          <a:off x="2843808" y="1471261"/>
          <a:ext cx="5148263" cy="18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CS ChemDraw Drawing" r:id="rId6" imgW="5147823" imgH="1829878" progId="ChemDraw.Document.6.0">
                  <p:embed/>
                </p:oleObj>
              </mc:Choice>
              <mc:Fallback>
                <p:oleObj name="CS ChemDraw Drawing" r:id="rId6" imgW="5147823" imgH="1829878" progId="ChemDraw.Document.6.0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471261"/>
                        <a:ext cx="5148263" cy="183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744731"/>
              </p:ext>
            </p:extLst>
          </p:nvPr>
        </p:nvGraphicFramePr>
        <p:xfrm>
          <a:off x="2771800" y="3990474"/>
          <a:ext cx="5329237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CS ChemDraw Drawing" r:id="rId8" imgW="5328866" imgH="2541827" progId="ChemDraw.Document.6.0">
                  <p:embed/>
                </p:oleObj>
              </mc:Choice>
              <mc:Fallback>
                <p:oleObj name="CS ChemDraw Drawing" r:id="rId8" imgW="5328866" imgH="2541827" progId="ChemDraw.Document.6.0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990474"/>
                        <a:ext cx="5329237" cy="254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07704" y="180727"/>
            <a:ext cx="5930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Asymmetric </a:t>
            </a:r>
            <a:r>
              <a:rPr lang="de-CH" sz="2800" b="1" dirty="0" smtClean="0"/>
              <a:t>Heck Reaction Mechanism</a:t>
            </a:r>
            <a:endParaRPr lang="de-CH" sz="2800" dirty="0"/>
          </a:p>
        </p:txBody>
      </p:sp>
      <p:sp>
        <p:nvSpPr>
          <p:cNvPr id="5" name="矩形 4"/>
          <p:cNvSpPr/>
          <p:nvPr/>
        </p:nvSpPr>
        <p:spPr>
          <a:xfrm>
            <a:off x="179512" y="90872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e-CH" b="1" dirty="0" smtClean="0"/>
              <a:t>1</a:t>
            </a:r>
            <a:r>
              <a:rPr lang="de-DE" altLang="zh-CN" b="1" dirty="0" smtClean="0"/>
              <a:t>.     </a:t>
            </a:r>
            <a:r>
              <a:rPr lang="de-CH" b="1" dirty="0" smtClean="0"/>
              <a:t>Cationic Pathway</a:t>
            </a:r>
            <a:r>
              <a:rPr lang="de-CH" dirty="0" smtClean="0"/>
              <a:t>:</a:t>
            </a:r>
          </a:p>
          <a:p>
            <a:pPr marL="342900" indent="-342900">
              <a:buAutoNum type="arabicPeriod"/>
            </a:pPr>
            <a:endParaRPr lang="de-CH" dirty="0" smtClean="0"/>
          </a:p>
          <a:p>
            <a:pPr algn="just"/>
            <a:r>
              <a:rPr lang="de-DE" dirty="0" smtClean="0"/>
              <a:t>          </a:t>
            </a:r>
            <a:r>
              <a:rPr lang="en-US" dirty="0" smtClean="0"/>
              <a:t>The cationic </a:t>
            </a:r>
            <a:r>
              <a:rPr lang="de-CH" dirty="0" smtClean="0"/>
              <a:t>pathway </a:t>
            </a:r>
            <a:r>
              <a:rPr lang="en-US" dirty="0" smtClean="0"/>
              <a:t>was first proposed independently by Cabri and Hayashi to describe the Heck reactions of aryl triflates in the presence </a:t>
            </a:r>
            <a:r>
              <a:rPr lang="de-CH" dirty="0" smtClean="0"/>
              <a:t>of palladium-diphosphine catalyst. </a:t>
            </a:r>
            <a:endParaRPr lang="de-CH" dirty="0"/>
          </a:p>
        </p:txBody>
      </p:sp>
      <p:sp>
        <p:nvSpPr>
          <p:cNvPr id="7" name="矩形 6"/>
          <p:cNvSpPr/>
          <p:nvPr/>
        </p:nvSpPr>
        <p:spPr>
          <a:xfrm>
            <a:off x="1012766" y="629015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Cabri, W.; Candiani, I.; DeBernardis, S.; Francalanci, F.; Penco, </a:t>
            </a:r>
            <a:r>
              <a:rPr lang="en-US" sz="1200" dirty="0" smtClean="0"/>
              <a:t>S. </a:t>
            </a:r>
            <a:r>
              <a:rPr lang="en-US" sz="1200" i="1" dirty="0" smtClean="0"/>
              <a:t>J. Org. Chem. </a:t>
            </a:r>
            <a:r>
              <a:rPr lang="en-US" sz="1200" b="1" dirty="0" smtClean="0"/>
              <a:t>1991</a:t>
            </a:r>
            <a:r>
              <a:rPr lang="en-US" sz="1200" b="1" i="1" dirty="0" smtClean="0"/>
              <a:t>, </a:t>
            </a:r>
            <a:r>
              <a:rPr lang="en-US" sz="1200" i="1" dirty="0" smtClean="0"/>
              <a:t>56, </a:t>
            </a:r>
            <a:r>
              <a:rPr lang="en-US" sz="1200" dirty="0" smtClean="0"/>
              <a:t>5796;</a:t>
            </a:r>
            <a:r>
              <a:rPr lang="en-US" sz="1200" i="1" dirty="0" smtClean="0"/>
              <a:t> </a:t>
            </a:r>
          </a:p>
          <a:p>
            <a:r>
              <a:rPr lang="pl-PL" sz="1200" dirty="0" smtClean="0"/>
              <a:t>Ozawa, F.; Kubo, A.; Hayashi, T. </a:t>
            </a:r>
            <a:r>
              <a:rPr lang="pl-PL" sz="1200" i="1" dirty="0" smtClean="0"/>
              <a:t>J. Am. Chem. Soc</a:t>
            </a:r>
            <a:r>
              <a:rPr lang="pl-PL" sz="1200" dirty="0" smtClean="0"/>
              <a:t>. </a:t>
            </a:r>
            <a:r>
              <a:rPr lang="pl-PL" sz="1200" b="1" dirty="0" smtClean="0"/>
              <a:t>1991, </a:t>
            </a:r>
            <a:r>
              <a:rPr lang="pl-PL" sz="1200" i="1" dirty="0" smtClean="0"/>
              <a:t>113</a:t>
            </a:r>
            <a:r>
              <a:rPr lang="pl-PL" sz="1200" dirty="0" smtClean="0"/>
              <a:t>,</a:t>
            </a:r>
            <a:r>
              <a:rPr lang="de-DE" sz="1200" dirty="0" smtClean="0"/>
              <a:t> </a:t>
            </a:r>
            <a:r>
              <a:rPr lang="de-CH" sz="1200" dirty="0" smtClean="0"/>
              <a:t>1417.</a:t>
            </a:r>
            <a:endParaRPr lang="de-CH" sz="1200" dirty="0"/>
          </a:p>
        </p:txBody>
      </p:sp>
      <p:sp>
        <p:nvSpPr>
          <p:cNvPr id="8" name="矩形 7"/>
          <p:cNvSpPr/>
          <p:nvPr/>
        </p:nvSpPr>
        <p:spPr>
          <a:xfrm>
            <a:off x="3923928" y="2852936"/>
            <a:ext cx="1585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dirty="0" smtClean="0">
                <a:solidFill>
                  <a:srgbClr val="FF0000"/>
                </a:solidFill>
              </a:rPr>
              <a:t>triflate dissociation</a:t>
            </a:r>
            <a:endParaRPr lang="de-CH" sz="14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43808" y="5157191"/>
            <a:ext cx="2138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halide abstraction by Ag(I)</a:t>
            </a:r>
            <a:endParaRPr lang="de-CH" sz="1400" b="1" dirty="0">
              <a:solidFill>
                <a:srgbClr val="0000FF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283268" cy="76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83" y="4243388"/>
            <a:ext cx="320611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1233" y="3455509"/>
            <a:ext cx="2787191" cy="88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02" y="2862356"/>
            <a:ext cx="1770468" cy="103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44" y="3889701"/>
            <a:ext cx="1804226" cy="119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5673257"/>
            <a:ext cx="8836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Chiral </a:t>
            </a:r>
            <a:r>
              <a:rPr lang="en-US" sz="1600" b="1" dirty="0">
                <a:solidFill>
                  <a:srgbClr val="FF0000"/>
                </a:solidFill>
              </a:rPr>
              <a:t>bidentate </a:t>
            </a:r>
            <a:r>
              <a:rPr lang="en-US" sz="1600" b="1" dirty="0" smtClean="0">
                <a:solidFill>
                  <a:srgbClr val="FF0000"/>
                </a:solidFill>
              </a:rPr>
              <a:t>ligand always chelated </a:t>
            </a:r>
            <a:r>
              <a:rPr lang="en-US" sz="1600" b="1" dirty="0">
                <a:solidFill>
                  <a:srgbClr val="FF0000"/>
                </a:solidFill>
              </a:rPr>
              <a:t>to the palladium center </a:t>
            </a:r>
            <a:r>
              <a:rPr lang="en-US" sz="1600" b="1" dirty="0" smtClean="0">
                <a:solidFill>
                  <a:srgbClr val="FF0000"/>
                </a:solidFill>
              </a:rPr>
              <a:t>throughout </a:t>
            </a:r>
            <a:r>
              <a:rPr lang="fr-FR" altLang="zh-CN" sz="1600" b="1" dirty="0" smtClean="0">
                <a:solidFill>
                  <a:srgbClr val="FF0000"/>
                </a:solidFill>
              </a:rPr>
              <a:t>the </a:t>
            </a:r>
            <a:r>
              <a:rPr lang="en-US" sz="1600" b="1" dirty="0" smtClean="0">
                <a:solidFill>
                  <a:srgbClr val="FF0000"/>
                </a:solidFill>
              </a:rPr>
              <a:t>alkene coordination and </a:t>
            </a:r>
            <a:r>
              <a:rPr lang="en-US" sz="1600" b="1" dirty="0">
                <a:solidFill>
                  <a:srgbClr val="FF0000"/>
                </a:solidFill>
              </a:rPr>
              <a:t>migratory insertion </a:t>
            </a:r>
            <a:r>
              <a:rPr lang="en-US" sz="1600" b="1" dirty="0" smtClean="0">
                <a:solidFill>
                  <a:srgbClr val="FF0000"/>
                </a:solidFill>
              </a:rPr>
              <a:t>steps!!!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97913" y="4649021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b="1" dirty="0" smtClean="0">
                <a:solidFill>
                  <a:srgbClr val="FF0000"/>
                </a:solidFill>
              </a:rPr>
              <a:t>High </a:t>
            </a:r>
            <a:r>
              <a:rPr lang="fr-FR" altLang="zh-CN" b="1" dirty="0" err="1" smtClean="0">
                <a:solidFill>
                  <a:srgbClr val="FF0000"/>
                </a:solidFill>
              </a:rPr>
              <a:t>ee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/>
          <p:nvPr/>
        </p:nvSpPr>
        <p:spPr>
          <a:xfrm>
            <a:off x="2555776" y="2698064"/>
            <a:ext cx="33527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/>
              <a:t>M. </a:t>
            </a:r>
            <a:r>
              <a:rPr lang="de-CH" sz="1200" dirty="0" smtClean="0"/>
              <a:t>Shibasaki. </a:t>
            </a:r>
            <a:r>
              <a:rPr lang="de-CH" sz="1200" i="1" dirty="0" smtClean="0"/>
              <a:t>J. Am. Chem. Soc</a:t>
            </a:r>
            <a:r>
              <a:rPr lang="de-CH" sz="1200" dirty="0" smtClean="0"/>
              <a:t>., </a:t>
            </a:r>
            <a:r>
              <a:rPr lang="de-CH" sz="1200" b="1" dirty="0" smtClean="0"/>
              <a:t>1994</a:t>
            </a:r>
            <a:r>
              <a:rPr lang="de-CH" sz="1200" dirty="0" smtClean="0"/>
              <a:t>, </a:t>
            </a:r>
            <a:r>
              <a:rPr lang="de-CH" sz="1200" i="1" dirty="0" smtClean="0"/>
              <a:t>116</a:t>
            </a:r>
            <a:r>
              <a:rPr lang="de-CH" sz="1200" dirty="0" smtClean="0"/>
              <a:t>, 11737.</a:t>
            </a:r>
            <a:endParaRPr lang="de-CH" sz="12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956161"/>
              </p:ext>
            </p:extLst>
          </p:nvPr>
        </p:nvGraphicFramePr>
        <p:xfrm>
          <a:off x="1835696" y="1268760"/>
          <a:ext cx="40767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2" r:id="rId3" imgW="4076306" imgH="1162350" progId="ChemDraw.Document.6.0">
                  <p:embed/>
                </p:oleObj>
              </mc:Choice>
              <mc:Fallback>
                <p:oleObj r:id="rId3" imgW="4076306" imgH="1162350" progId="ChemDraw.Document.6.0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268760"/>
                        <a:ext cx="407670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85320"/>
              </p:ext>
            </p:extLst>
          </p:nvPr>
        </p:nvGraphicFramePr>
        <p:xfrm>
          <a:off x="2074230" y="3789040"/>
          <a:ext cx="3817937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3" name="CS ChemDraw Drawing" r:id="rId5" imgW="3817296" imgH="1965475" progId="ChemDraw.Document.6.0">
                  <p:embed/>
                </p:oleObj>
              </mc:Choice>
              <mc:Fallback>
                <p:oleObj name="CS ChemDraw Drawing" r:id="rId5" imgW="3817296" imgH="1965475" progId="ChemDraw.Document.6.0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230" y="3789040"/>
                        <a:ext cx="3817937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653266"/>
              </p:ext>
            </p:extLst>
          </p:nvPr>
        </p:nvGraphicFramePr>
        <p:xfrm>
          <a:off x="6341516" y="3861048"/>
          <a:ext cx="1933575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4" name="CS ChemDraw Drawing" r:id="rId7" imgW="1933643" imgH="1313102" progId="ChemDraw.Document.6.0">
                  <p:embed/>
                </p:oleObj>
              </mc:Choice>
              <mc:Fallback>
                <p:oleObj name="CS ChemDraw Drawing" r:id="rId7" imgW="1933643" imgH="1313102" progId="ChemDraw.Document.6.0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1516" y="3861048"/>
                        <a:ext cx="1933575" cy="131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1619672" y="6237312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 smtClean="0"/>
              <a:t>M. Shibasaki, </a:t>
            </a:r>
            <a:r>
              <a:rPr lang="de-CH" sz="1200" i="1" dirty="0" smtClean="0"/>
              <a:t>Tetrahedron Lett</a:t>
            </a:r>
            <a:r>
              <a:rPr lang="de-CH" sz="1200" dirty="0" smtClean="0"/>
              <a:t>. </a:t>
            </a:r>
            <a:r>
              <a:rPr lang="de-CH" sz="1200" b="1" dirty="0" smtClean="0"/>
              <a:t>1992</a:t>
            </a:r>
            <a:r>
              <a:rPr lang="de-CH" sz="1200" dirty="0" smtClean="0"/>
              <a:t>, </a:t>
            </a:r>
            <a:r>
              <a:rPr lang="it-IT" sz="1200" i="1" dirty="0" smtClean="0"/>
              <a:t>33</a:t>
            </a:r>
            <a:r>
              <a:rPr lang="it-IT" sz="1200" dirty="0" smtClean="0"/>
              <a:t>, 2593; </a:t>
            </a:r>
            <a:r>
              <a:rPr lang="it-IT" sz="1200" i="1" dirty="0" smtClean="0"/>
              <a:t>Tetrahedron: </a:t>
            </a:r>
            <a:r>
              <a:rPr lang="de-CH" sz="1200" i="1" dirty="0" smtClean="0"/>
              <a:t>Asymmetry </a:t>
            </a:r>
            <a:r>
              <a:rPr lang="de-CH" sz="1200" b="1" dirty="0" smtClean="0"/>
              <a:t>1995,</a:t>
            </a:r>
            <a:r>
              <a:rPr lang="de-CH" sz="1200" dirty="0" smtClean="0"/>
              <a:t> </a:t>
            </a:r>
            <a:r>
              <a:rPr lang="de-CH" sz="1200" i="1" dirty="0" smtClean="0"/>
              <a:t>6</a:t>
            </a:r>
            <a:r>
              <a:rPr lang="de-CH" sz="1200" dirty="0" smtClean="0"/>
              <a:t>, 757.</a:t>
            </a:r>
            <a:endParaRPr lang="de-CH" sz="1200" dirty="0"/>
          </a:p>
        </p:txBody>
      </p:sp>
      <p:graphicFrame>
        <p:nvGraphicFramePr>
          <p:cNvPr id="6557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059618"/>
              </p:ext>
            </p:extLst>
          </p:nvPr>
        </p:nvGraphicFramePr>
        <p:xfrm>
          <a:off x="6201022" y="1340768"/>
          <a:ext cx="221456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5" name="CS ChemDraw Drawing" r:id="rId9" imgW="2214123" imgH="1197454" progId="ChemDraw.Document.6.0">
                  <p:embed/>
                </p:oleObj>
              </mc:Choice>
              <mc:Fallback>
                <p:oleObj name="CS ChemDraw Drawing" r:id="rId9" imgW="2214123" imgH="1197454" progId="ChemDraw.Document.6.0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1022" y="1340768"/>
                        <a:ext cx="2214563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8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37299" y="6059257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 smtClean="0"/>
              <a:t>M. Shibasaki. </a:t>
            </a:r>
            <a:r>
              <a:rPr lang="nl-NL" sz="1200" i="1" dirty="0" smtClean="0"/>
              <a:t>Tetrahedron Letters</a:t>
            </a:r>
            <a:r>
              <a:rPr lang="nl-NL" sz="1200" dirty="0" smtClean="0"/>
              <a:t>, </a:t>
            </a:r>
            <a:r>
              <a:rPr lang="nl-NL" sz="1200" b="1" dirty="0" smtClean="0"/>
              <a:t>1993</a:t>
            </a:r>
            <a:r>
              <a:rPr lang="nl-NL" sz="1200" dirty="0" smtClean="0"/>
              <a:t>, </a:t>
            </a:r>
            <a:r>
              <a:rPr lang="nl-NL" sz="1200" i="1" dirty="0" smtClean="0"/>
              <a:t>34</a:t>
            </a:r>
            <a:r>
              <a:rPr lang="nl-NL" sz="1200" dirty="0" smtClean="0"/>
              <a:t>,  4965; </a:t>
            </a:r>
            <a:r>
              <a:rPr lang="en-US" sz="1200" i="1" dirty="0" smtClean="0"/>
              <a:t>J. Org. Chem</a:t>
            </a:r>
            <a:r>
              <a:rPr lang="en-US" sz="1200" dirty="0" smtClean="0"/>
              <a:t>. </a:t>
            </a:r>
            <a:r>
              <a:rPr lang="en-US" sz="1200" b="1" dirty="0" smtClean="0"/>
              <a:t>1995</a:t>
            </a:r>
            <a:r>
              <a:rPr lang="en-US" sz="1200" dirty="0" smtClean="0"/>
              <a:t>, </a:t>
            </a:r>
            <a:r>
              <a:rPr lang="en-US" sz="1200" i="1" dirty="0" smtClean="0"/>
              <a:t>60</a:t>
            </a:r>
            <a:r>
              <a:rPr lang="en-US" sz="1200" dirty="0" smtClean="0"/>
              <a:t>, 398. </a:t>
            </a:r>
            <a:r>
              <a:rPr lang="nl-NL" sz="1200" dirty="0" smtClean="0"/>
              <a:t> </a:t>
            </a:r>
            <a:endParaRPr lang="de-CH" sz="1200" dirty="0"/>
          </a:p>
        </p:txBody>
      </p:sp>
      <p:sp>
        <p:nvSpPr>
          <p:cNvPr id="7" name="矩形 6"/>
          <p:cNvSpPr/>
          <p:nvPr/>
        </p:nvSpPr>
        <p:spPr>
          <a:xfrm>
            <a:off x="3779912" y="382038"/>
            <a:ext cx="1453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0000FF"/>
                </a:solidFill>
              </a:rPr>
              <a:t>Lentiginosine</a:t>
            </a:r>
            <a:endParaRPr lang="de-CH" b="1" dirty="0">
              <a:solidFill>
                <a:srgbClr val="0000FF"/>
              </a:solidFill>
            </a:endParaRPr>
          </a:p>
        </p:txBody>
      </p:sp>
      <p:graphicFrame>
        <p:nvGraphicFramePr>
          <p:cNvPr id="542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852190"/>
              </p:ext>
            </p:extLst>
          </p:nvPr>
        </p:nvGraphicFramePr>
        <p:xfrm>
          <a:off x="5004048" y="3501008"/>
          <a:ext cx="1155700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1" name="CS ChemDraw Drawing" r:id="rId4" imgW="962768" imgH="1973292" progId="ChemDraw.Document.6.0">
                  <p:embed/>
                </p:oleObj>
              </mc:Choice>
              <mc:Fallback>
                <p:oleObj name="CS ChemDraw Drawing" r:id="rId4" imgW="962768" imgH="1973292" progId="ChemDraw.Document.6.0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501008"/>
                        <a:ext cx="1155700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142412"/>
              </p:ext>
            </p:extLst>
          </p:nvPr>
        </p:nvGraphicFramePr>
        <p:xfrm>
          <a:off x="179512" y="332656"/>
          <a:ext cx="1197445" cy="110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2" r:id="rId6" imgW="997871" imgH="921510" progId="ChemDraw.Document.6.0">
                  <p:embed/>
                </p:oleObj>
              </mc:Choice>
              <mc:Fallback>
                <p:oleObj r:id="rId6" imgW="997871" imgH="921510" progId="ChemDraw.Document.6.0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32656"/>
                        <a:ext cx="1197445" cy="110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1294690" y="1412776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424383"/>
              </p:ext>
            </p:extLst>
          </p:nvPr>
        </p:nvGraphicFramePr>
        <p:xfrm>
          <a:off x="1979712" y="1931448"/>
          <a:ext cx="818827" cy="83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3" r:id="rId8" imgW="682356" imgH="696060" progId="ChemDraw.Document.6.0">
                  <p:embed/>
                </p:oleObj>
              </mc:Choice>
              <mc:Fallback>
                <p:oleObj r:id="rId8" imgW="682356" imgH="696060" progId="ChemDraw.Document.6.0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931448"/>
                        <a:ext cx="818827" cy="835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809626"/>
              </p:ext>
            </p:extLst>
          </p:nvPr>
        </p:nvGraphicFramePr>
        <p:xfrm>
          <a:off x="3050266" y="1772816"/>
          <a:ext cx="4366753" cy="253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4" r:id="rId10" imgW="3638961" imgH="2111940" progId="ChemDraw.Document.6.0">
                  <p:embed/>
                </p:oleObj>
              </mc:Choice>
              <mc:Fallback>
                <p:oleObj r:id="rId10" imgW="3638961" imgH="2111940" progId="ChemDraw.Document.6.0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266" y="1772816"/>
                        <a:ext cx="4366753" cy="2534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026640"/>
              </p:ext>
            </p:extLst>
          </p:nvPr>
        </p:nvGraphicFramePr>
        <p:xfrm>
          <a:off x="708224" y="764704"/>
          <a:ext cx="3287712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5" r:id="rId12" imgW="3286978" imgH="231390" progId="ChemDraw.Document.6.0">
                  <p:embed/>
                </p:oleObj>
              </mc:Choice>
              <mc:Fallback>
                <p:oleObj r:id="rId12" imgW="3286978" imgH="231390" progId="ChemDraw.Document.6.0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24" y="764704"/>
                        <a:ext cx="3287712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173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6447819"/>
            <a:ext cx="32178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M. </a:t>
            </a:r>
            <a:r>
              <a:rPr lang="en-US" sz="1200" dirty="0" err="1" smtClean="0"/>
              <a:t>Shibasaki</a:t>
            </a:r>
            <a:r>
              <a:rPr lang="en-US" sz="1200" i="1" dirty="0" smtClean="0"/>
              <a:t>. </a:t>
            </a:r>
            <a:r>
              <a:rPr lang="de-DE" sz="1200" i="1" dirty="0" smtClean="0"/>
              <a:t>J</a:t>
            </a:r>
            <a:r>
              <a:rPr lang="de-DE" sz="1200" i="1" dirty="0"/>
              <a:t>. Am. Chem. </a:t>
            </a:r>
            <a:r>
              <a:rPr lang="de-DE" sz="1200" i="1" dirty="0" smtClean="0"/>
              <a:t>Soc</a:t>
            </a:r>
            <a:r>
              <a:rPr lang="de-DE" sz="1200" b="1" i="1" dirty="0" smtClean="0"/>
              <a:t>. </a:t>
            </a:r>
            <a:r>
              <a:rPr lang="de-DE" sz="1200" b="1" dirty="0"/>
              <a:t>1993</a:t>
            </a:r>
            <a:r>
              <a:rPr lang="de-DE" sz="1200" dirty="0" smtClean="0"/>
              <a:t>, </a:t>
            </a:r>
            <a:r>
              <a:rPr lang="de-DE" sz="1200" i="1" dirty="0" smtClean="0"/>
              <a:t>115</a:t>
            </a:r>
            <a:r>
              <a:rPr lang="de-DE" sz="1200" dirty="0"/>
              <a:t>, </a:t>
            </a:r>
            <a:r>
              <a:rPr lang="de-DE" sz="1200" dirty="0" smtClean="0"/>
              <a:t>8477.</a:t>
            </a:r>
            <a:endParaRPr lang="de-DE" sz="1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063752"/>
              </p:ext>
            </p:extLst>
          </p:nvPr>
        </p:nvGraphicFramePr>
        <p:xfrm>
          <a:off x="4831423" y="1484784"/>
          <a:ext cx="2892425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4" r:id="rId4" imgW="2892043" imgH="1144260" progId="ChemDraw.Document.6.0">
                  <p:embed/>
                </p:oleObj>
              </mc:Choice>
              <mc:Fallback>
                <p:oleObj r:id="rId4" imgW="2892043" imgH="1144260" progId="ChemDraw.Document.6.0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1423" y="1484784"/>
                        <a:ext cx="2892425" cy="114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207934"/>
              </p:ext>
            </p:extLst>
          </p:nvPr>
        </p:nvGraphicFramePr>
        <p:xfrm>
          <a:off x="971600" y="1556792"/>
          <a:ext cx="36274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5" r:id="rId6" imgW="3628156" imgH="1022220" progId="ChemDraw.Document.6.0">
                  <p:embed/>
                </p:oleObj>
              </mc:Choice>
              <mc:Fallback>
                <p:oleObj r:id="rId6" imgW="3628156" imgH="1022220" progId="ChemDraw.Document.6.0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556792"/>
                        <a:ext cx="3627437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993042"/>
              </p:ext>
            </p:extLst>
          </p:nvPr>
        </p:nvGraphicFramePr>
        <p:xfrm>
          <a:off x="1081643" y="3136131"/>
          <a:ext cx="30464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6" r:id="rId8" imgW="3046019" imgH="796500" progId="ChemDraw.Document.6.0">
                  <p:embed/>
                </p:oleObj>
              </mc:Choice>
              <mc:Fallback>
                <p:oleObj r:id="rId8" imgW="3046019" imgH="796500" progId="ChemDraw.Document.6.0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643" y="3136131"/>
                        <a:ext cx="3046413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851920" y="476672"/>
            <a:ext cx="1498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(-)-Eptazocine</a:t>
            </a:r>
            <a:endParaRPr 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75486"/>
              </p:ext>
            </p:extLst>
          </p:nvPr>
        </p:nvGraphicFramePr>
        <p:xfrm>
          <a:off x="323528" y="116632"/>
          <a:ext cx="1235075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7" r:id="rId10" imgW="1235318" imgH="1377270" progId="ChemDraw.Document.6.0">
                  <p:embed/>
                </p:oleObj>
              </mc:Choice>
              <mc:Fallback>
                <p:oleObj r:id="rId10" imgW="1235318" imgH="1377270" progId="ChemDraw.Document.6.0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6632"/>
                        <a:ext cx="1235075" cy="137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285392"/>
              </p:ext>
            </p:extLst>
          </p:nvPr>
        </p:nvGraphicFramePr>
        <p:xfrm>
          <a:off x="1115616" y="864699"/>
          <a:ext cx="328771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8" r:id="rId12" imgW="3286978" imgH="231390" progId="ChemDraw.Document.6.0">
                  <p:embed/>
                </p:oleObj>
              </mc:Choice>
              <mc:Fallback>
                <p:oleObj r:id="rId12" imgW="3286978" imgH="231390" progId="ChemDraw.Document.6.0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864699"/>
                        <a:ext cx="3287713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409893"/>
              </p:ext>
            </p:extLst>
          </p:nvPr>
        </p:nvGraphicFramePr>
        <p:xfrm>
          <a:off x="107504" y="4653136"/>
          <a:ext cx="33051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9" r:id="rId14" imgW="3305077" imgH="956610" progId="ChemDraw.Document.6.0">
                  <p:embed/>
                </p:oleObj>
              </mc:Choice>
              <mc:Fallback>
                <p:oleObj r:id="rId14" imgW="3305077" imgH="956610" progId="ChemDraw.Document.6.0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653136"/>
                        <a:ext cx="3305175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378220"/>
              </p:ext>
            </p:extLst>
          </p:nvPr>
        </p:nvGraphicFramePr>
        <p:xfrm>
          <a:off x="4355976" y="3003922"/>
          <a:ext cx="32432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0" r:id="rId16" imgW="3242676" imgH="1072710" progId="ChemDraw.Document.6.0">
                  <p:embed/>
                </p:oleObj>
              </mc:Choice>
              <mc:Fallback>
                <p:oleObj r:id="rId16" imgW="3242676" imgH="1072710" progId="ChemDraw.Document.6.0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003922"/>
                        <a:ext cx="3243263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565608"/>
              </p:ext>
            </p:extLst>
          </p:nvPr>
        </p:nvGraphicFramePr>
        <p:xfrm>
          <a:off x="3367311" y="4581128"/>
          <a:ext cx="343693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1" r:id="rId18" imgW="3436361" imgH="1159380" progId="ChemDraw.Document.6.0">
                  <p:embed/>
                </p:oleObj>
              </mc:Choice>
              <mc:Fallback>
                <p:oleObj r:id="rId18" imgW="3436361" imgH="1159380" progId="ChemDraw.Document.6.0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311" y="4581128"/>
                        <a:ext cx="3436937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22471"/>
              </p:ext>
            </p:extLst>
          </p:nvPr>
        </p:nvGraphicFramePr>
        <p:xfrm>
          <a:off x="6752530" y="4581128"/>
          <a:ext cx="213995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2" r:id="rId20" imgW="2139183" imgH="1464210" progId="ChemDraw.Document.6.0">
                  <p:embed/>
                </p:oleObj>
              </mc:Choice>
              <mc:Fallback>
                <p:oleObj r:id="rId20" imgW="2139183" imgH="1464210" progId="ChemDraw.Document.6.0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2530" y="4581128"/>
                        <a:ext cx="213995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47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1385</Words>
  <Application>Microsoft Office PowerPoint</Application>
  <PresentationFormat>On-screen Show (4:3)</PresentationFormat>
  <Paragraphs>124</Paragraphs>
  <Slides>27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主题</vt:lpstr>
      <vt:lpstr>CS ChemDraw Drawing</vt:lpstr>
      <vt:lpstr>ChemDraw.Document.6.0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outlook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wangqing kong</dc:creator>
  <cp:lastModifiedBy>Group Zhu</cp:lastModifiedBy>
  <cp:revision>304</cp:revision>
  <dcterms:created xsi:type="dcterms:W3CDTF">2015-08-01T13:28:04Z</dcterms:created>
  <dcterms:modified xsi:type="dcterms:W3CDTF">2015-08-13T15:01:37Z</dcterms:modified>
</cp:coreProperties>
</file>