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72" r:id="rId3"/>
    <p:sldId id="309" r:id="rId4"/>
    <p:sldId id="330" r:id="rId5"/>
    <p:sldId id="273" r:id="rId6"/>
    <p:sldId id="307" r:id="rId7"/>
    <p:sldId id="308" r:id="rId8"/>
    <p:sldId id="328" r:id="rId9"/>
    <p:sldId id="329" r:id="rId10"/>
    <p:sldId id="310" r:id="rId11"/>
    <p:sldId id="331" r:id="rId12"/>
    <p:sldId id="311" r:id="rId13"/>
    <p:sldId id="312" r:id="rId14"/>
    <p:sldId id="33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1" r:id="rId23"/>
    <p:sldId id="320" r:id="rId24"/>
    <p:sldId id="322" r:id="rId25"/>
    <p:sldId id="333" r:id="rId26"/>
    <p:sldId id="323" r:id="rId27"/>
    <p:sldId id="334" r:id="rId28"/>
    <p:sldId id="324" r:id="rId29"/>
    <p:sldId id="325" r:id="rId30"/>
    <p:sldId id="338" r:id="rId31"/>
    <p:sldId id="339" r:id="rId32"/>
    <p:sldId id="340" r:id="rId33"/>
    <p:sldId id="337" r:id="rId34"/>
    <p:sldId id="304" r:id="rId35"/>
    <p:sldId id="344" r:id="rId36"/>
    <p:sldId id="336" r:id="rId37"/>
    <p:sldId id="342" r:id="rId38"/>
    <p:sldId id="341" r:id="rId39"/>
    <p:sldId id="306" r:id="rId40"/>
    <p:sldId id="345" r:id="rId41"/>
    <p:sldId id="343" r:id="rId42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5BE6F7-8C57-411F-85E0-64294D619DD1}">
          <p14:sldIdLst>
            <p14:sldId id="257"/>
            <p14:sldId id="272"/>
            <p14:sldId id="309"/>
            <p14:sldId id="330"/>
            <p14:sldId id="273"/>
            <p14:sldId id="307"/>
            <p14:sldId id="308"/>
            <p14:sldId id="328"/>
            <p14:sldId id="329"/>
            <p14:sldId id="310"/>
            <p14:sldId id="331"/>
            <p14:sldId id="311"/>
            <p14:sldId id="312"/>
            <p14:sldId id="332"/>
            <p14:sldId id="313"/>
            <p14:sldId id="314"/>
            <p14:sldId id="315"/>
            <p14:sldId id="316"/>
            <p14:sldId id="317"/>
            <p14:sldId id="318"/>
            <p14:sldId id="319"/>
            <p14:sldId id="321"/>
            <p14:sldId id="320"/>
            <p14:sldId id="322"/>
            <p14:sldId id="333"/>
            <p14:sldId id="323"/>
            <p14:sldId id="334"/>
            <p14:sldId id="324"/>
            <p14:sldId id="325"/>
            <p14:sldId id="338"/>
            <p14:sldId id="339"/>
            <p14:sldId id="340"/>
            <p14:sldId id="337"/>
            <p14:sldId id="304"/>
            <p14:sldId id="344"/>
            <p14:sldId id="336"/>
            <p14:sldId id="342"/>
            <p14:sldId id="341"/>
            <p14:sldId id="306"/>
            <p14:sldId id="345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6" autoAdjust="0"/>
    <p:restoredTop sz="94629" autoAdjust="0"/>
  </p:normalViewPr>
  <p:slideViewPr>
    <p:cSldViewPr snapToGrid="0" snapToObjects="1">
      <p:cViewPr>
        <p:scale>
          <a:sx n="125" d="100"/>
          <a:sy n="125" d="100"/>
        </p:scale>
        <p:origin x="-160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2046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1.emf"/><Relationship Id="rId4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1.emf"/><Relationship Id="rId4" Type="http://schemas.openxmlformats.org/officeDocument/2006/relationships/image" Target="../media/image4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B8DA-C27C-B94E-9302-C0C0DE41D3A5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118F0-BA1A-704D-96FE-02DEF0F9D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43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7A498-33DC-984A-8F02-010B4ADA88B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29522-E46C-5C47-B377-092516EB2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7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ketone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29522-E46C-5C47-B377-092516EB21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0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7B96-A9A0-B74A-A069-76E0B6E6FF83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6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54C2-9C0A-DD4D-BF16-22BB008E5D3C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58B2-469D-B34A-ACE6-63026248DE7D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0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1A22E-6379-E246-8FAC-33C438BB075B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2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F7DC-4027-4447-A2F7-7614465F0ACF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8A070-3010-1149-9AFC-9C472B22C520}" type="datetime1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7CE8-2A18-B443-B7D6-106293B942C6}" type="datetime1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1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93892-44AD-CB41-9A00-BF4F3EF0C630}" type="datetime1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8D566-6BA8-954F-9670-55715541F340}" type="datetime1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52D6-1614-D84F-BF6D-370666466E29}" type="datetime1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1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1D54-BCD2-D443-ACE3-157F0062B4C3}" type="datetime1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5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99F4-F019-BC49-BF8E-953371ACACAB}" type="datetime1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9894-6E3D-FD4B-8FAC-13A7BCF5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26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2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3.e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34.png"/><Relationship Id="rId9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3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47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www.openwetware.org/wiki/Todd:Catalytic,_Asymmetric_Pictet-Spengler_Reaction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5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54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6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21.jpeg"/><Relationship Id="rId4" Type="http://schemas.openxmlformats.org/officeDocument/2006/relationships/image" Target="../media/image3.png"/><Relationship Id="rId9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3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5990257"/>
            <a:ext cx="9144000" cy="5784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Laboratory of Synthesis and Natural Products (LSPN)</a:t>
            </a:r>
            <a:endParaRPr lang="en-US" sz="2400" dirty="0"/>
          </a:p>
        </p:txBody>
      </p:sp>
      <p:pic>
        <p:nvPicPr>
          <p:cNvPr id="1026" name="Picture 2" descr="J:\Divers\EPFL_LOG_RVB-55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386" y="4967523"/>
            <a:ext cx="1785228" cy="862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1331"/>
            <a:ext cx="9144000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800" dirty="0"/>
              <a:t>The </a:t>
            </a:r>
            <a:r>
              <a:rPr lang="en-US" sz="4800" dirty="0" smtClean="0"/>
              <a:t>Enantioselective</a:t>
            </a:r>
          </a:p>
          <a:p>
            <a:pPr algn="ctr">
              <a:spcAft>
                <a:spcPts val="400"/>
              </a:spcAft>
            </a:pPr>
            <a:r>
              <a:rPr lang="en-US" sz="4800" dirty="0" smtClean="0"/>
              <a:t>Pictet-Spengler Reaction</a:t>
            </a:r>
            <a:endParaRPr lang="en-US" sz="2400" b="1" i="1" dirty="0" smtClean="0"/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endParaRPr lang="en-US" sz="2400" i="1" dirty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r>
              <a:rPr lang="en-US" sz="2400" i="1" dirty="0" smtClean="0">
                <a:latin typeface="Arial"/>
                <a:cs typeface="Arial"/>
              </a:rPr>
              <a:t>Group Seminar</a:t>
            </a:r>
            <a:endParaRPr lang="en-US" sz="2400" i="1" dirty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endParaRPr lang="en-US" sz="2400" i="1" dirty="0" smtClean="0">
              <a:latin typeface="Arial"/>
              <a:cs typeface="Arial"/>
            </a:endParaRPr>
          </a:p>
          <a:p>
            <a:pPr algn="ctr">
              <a:spcAft>
                <a:spcPts val="400"/>
              </a:spcAft>
            </a:pPr>
            <a:r>
              <a:rPr lang="en-US" i="1" dirty="0" smtClean="0">
                <a:latin typeface="Arial"/>
                <a:cs typeface="Arial"/>
              </a:rPr>
              <a:t>Cyril </a:t>
            </a:r>
            <a:r>
              <a:rPr lang="en-US" i="1" dirty="0">
                <a:latin typeface="Arial"/>
                <a:cs typeface="Arial"/>
              </a:rPr>
              <a:t>Piemontesi – </a:t>
            </a:r>
            <a:r>
              <a:rPr lang="en-US" i="1" dirty="0" smtClean="0">
                <a:latin typeface="Arial"/>
                <a:cs typeface="Arial"/>
              </a:rPr>
              <a:t>23.03.2017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509277"/>
              </p:ext>
            </p:extLst>
          </p:nvPr>
        </p:nvGraphicFramePr>
        <p:xfrm>
          <a:off x="3819525" y="2252586"/>
          <a:ext cx="15049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2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2252586"/>
                        <a:ext cx="150495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/</a:t>
            </a:r>
            <a:r>
              <a:rPr lang="fr-CH" b="1" dirty="0" err="1" smtClean="0"/>
              <a:t>C4</a:t>
            </a:r>
            <a:r>
              <a:rPr lang="fr-CH" b="1" dirty="0" smtClean="0"/>
              <a:t>/</a:t>
            </a:r>
            <a:r>
              <a:rPr lang="fr-CH" b="1" dirty="0" err="1" smtClean="0"/>
              <a:t>N1</a:t>
            </a:r>
            <a:r>
              <a:rPr lang="fr-CH" b="1" dirty="0" smtClean="0"/>
              <a:t> linker – </a:t>
            </a:r>
            <a:r>
              <a:rPr lang="fr-CH" b="1" dirty="0" err="1" smtClean="0"/>
              <a:t>Stoichiometric</a:t>
            </a:r>
            <a:r>
              <a:rPr lang="fr-CH" b="1" dirty="0" smtClean="0"/>
              <a:t> LA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9823" y="748554"/>
            <a:ext cx="597682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example of reagent controlled PS (1.3 to 2 equiv silane)</a:t>
            </a:r>
            <a:r>
              <a:rPr lang="en-US" baseline="30000" dirty="0" smtClean="0"/>
              <a:t>1,2</a:t>
            </a:r>
          </a:p>
          <a:p>
            <a:r>
              <a:rPr lang="en-US" dirty="0" smtClean="0"/>
              <a:t>Aromatic on the amide crucial for the yield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6</a:t>
            </a:r>
            <a:r>
              <a:rPr lang="en-US" dirty="0" err="1" smtClean="0"/>
              <a:t>H</a:t>
            </a:r>
            <a:r>
              <a:rPr lang="en-US" baseline="-25000" dirty="0" err="1" smtClean="0"/>
              <a:t>6</a:t>
            </a:r>
            <a:r>
              <a:rPr lang="en-US" dirty="0" smtClean="0"/>
              <a:t>=0% vs 65%)</a:t>
            </a:r>
          </a:p>
          <a:p>
            <a:r>
              <a:rPr lang="en-US" dirty="0" smtClean="0"/>
              <a:t>Also work with aliphatic ketone and can form the imine </a:t>
            </a:r>
            <a:r>
              <a:rPr lang="en-US" i="1" dirty="0" smtClean="0"/>
              <a:t>in situ</a:t>
            </a:r>
          </a:p>
          <a:p>
            <a:r>
              <a:rPr lang="en-US" dirty="0" smtClean="0"/>
              <a:t>In general 80-95%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err="1" smtClean="0"/>
              <a:t>Iso</a:t>
            </a:r>
            <a:r>
              <a:rPr lang="en-US" dirty="0" smtClean="0"/>
              <a:t>-PS also possible with </a:t>
            </a:r>
            <a:r>
              <a:rPr lang="en-US" dirty="0" err="1" smtClean="0"/>
              <a:t>C4</a:t>
            </a:r>
            <a:r>
              <a:rPr lang="en-US" dirty="0" smtClean="0"/>
              <a:t> and </a:t>
            </a:r>
            <a:r>
              <a:rPr lang="en-US" dirty="0" err="1" smtClean="0"/>
              <a:t>N1</a:t>
            </a:r>
            <a:r>
              <a:rPr lang="en-US" dirty="0" smtClean="0"/>
              <a:t> linker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62347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Bou-Hamdan</a:t>
            </a:r>
            <a:r>
              <a:rPr lang="en-US" sz="1000" dirty="0" smtClean="0"/>
              <a:t>, F. R.; Leighton, J. L.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</a:t>
            </a:r>
            <a:r>
              <a:rPr lang="en-US" sz="1000" dirty="0" smtClean="0"/>
              <a:t>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48</a:t>
            </a:r>
            <a:r>
              <a:rPr lang="en-US" sz="1000" dirty="0" smtClean="0"/>
              <a:t>, 2403.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Schönherr</a:t>
            </a:r>
            <a:r>
              <a:rPr lang="en-US" sz="1000" dirty="0" smtClean="0"/>
              <a:t>, H.; Leighton, J. L. </a:t>
            </a:r>
            <a:r>
              <a:rPr lang="en-US" sz="1000" i="1" dirty="0" smtClean="0"/>
              <a:t>Org. Lett. </a:t>
            </a:r>
            <a:r>
              <a:rPr lang="en-US" sz="1000" b="1" dirty="0" smtClean="0"/>
              <a:t>2012</a:t>
            </a:r>
            <a:r>
              <a:rPr lang="en-US" sz="1000" dirty="0" smtClean="0"/>
              <a:t>, </a:t>
            </a:r>
            <a:r>
              <a:rPr lang="en-US" sz="1000" i="1" dirty="0" smtClean="0"/>
              <a:t>14</a:t>
            </a:r>
            <a:r>
              <a:rPr lang="en-US" sz="1000" dirty="0" smtClean="0"/>
              <a:t>, 2610.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11204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263763"/>
              </p:ext>
            </p:extLst>
          </p:nvPr>
        </p:nvGraphicFramePr>
        <p:xfrm>
          <a:off x="474663" y="2225675"/>
          <a:ext cx="4875212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1" name="CS ChemDraw Drawing" r:id="rId7" imgW="4875089" imgH="1102950" progId="ChemDraw.Document.6.0">
                  <p:embed/>
                </p:oleObj>
              </mc:Choice>
              <mc:Fallback>
                <p:oleObj name="CS ChemDraw Drawing" r:id="rId7" imgW="4875089" imgH="1102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4663" y="2225675"/>
                        <a:ext cx="4875212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9" y="994389"/>
            <a:ext cx="2047157" cy="246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39471"/>
              </p:ext>
            </p:extLst>
          </p:nvPr>
        </p:nvGraphicFramePr>
        <p:xfrm>
          <a:off x="381000" y="3457575"/>
          <a:ext cx="7539038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2" name="CS ChemDraw Drawing" r:id="rId10" imgW="7538600" imgH="2515860" progId="ChemDraw.Document.6.0">
                  <p:embed/>
                </p:oleObj>
              </mc:Choice>
              <mc:Fallback>
                <p:oleObj name="CS ChemDraw Drawing" r:id="rId10" imgW="7538600" imgH="2515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" y="3457575"/>
                        <a:ext cx="7539038" cy="251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590712" y="5263042"/>
            <a:ext cx="12091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DS = Dean-Stark</a:t>
            </a: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1852673" y="4504461"/>
            <a:ext cx="1217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82-98% </a:t>
            </a:r>
            <a:r>
              <a:rPr lang="en-US" sz="1200" b="1" dirty="0" err="1" smtClean="0"/>
              <a:t>ee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R: Aryl and alkyl</a:t>
            </a:r>
            <a:endParaRPr lang="en-US" sz="1200" b="1" dirty="0"/>
          </a:p>
        </p:txBody>
      </p:sp>
      <p:sp>
        <p:nvSpPr>
          <p:cNvPr id="22" name="Rectangle 21"/>
          <p:cNvSpPr/>
          <p:nvPr/>
        </p:nvSpPr>
        <p:spPr>
          <a:xfrm>
            <a:off x="3733490" y="5506955"/>
            <a:ext cx="1217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/>
              <a:t>86-96% </a:t>
            </a:r>
            <a:r>
              <a:rPr lang="en-US" sz="1200" b="1" dirty="0" err="1" smtClean="0"/>
              <a:t>ee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R: Aryl and alkyl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772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71076" y="2792885"/>
            <a:ext cx="4628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 smtClean="0"/>
              <a:t>Seminal</a:t>
            </a:r>
            <a:r>
              <a:rPr lang="fr-CH" b="1" dirty="0" smtClean="0"/>
              <a:t> </a:t>
            </a:r>
            <a:r>
              <a:rPr lang="fr-CH" b="1" dirty="0" err="1" smtClean="0"/>
              <a:t>works</a:t>
            </a:r>
            <a:r>
              <a:rPr lang="fr-CH" b="1" dirty="0" smtClean="0"/>
              <a:t> on </a:t>
            </a:r>
            <a:r>
              <a:rPr lang="fr-CH" b="1" dirty="0" err="1" smtClean="0"/>
              <a:t>catalytic</a:t>
            </a:r>
            <a:r>
              <a:rPr lang="fr-CH" b="1" dirty="0" smtClean="0"/>
              <a:t> enantioselective PS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5659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1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496059"/>
              </p:ext>
            </p:extLst>
          </p:nvPr>
        </p:nvGraphicFramePr>
        <p:xfrm>
          <a:off x="2518834" y="3263900"/>
          <a:ext cx="3898900" cy="1758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2" name="CS ChemDraw Drawing" r:id="rId7" imgW="2357180" imgH="1063530" progId="ChemDraw.Document.6.0">
                  <p:embed/>
                </p:oleObj>
              </mc:Choice>
              <mc:Fallback>
                <p:oleObj name="CS ChemDraw Drawing" r:id="rId7" imgW="2357180" imgH="106353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8834" y="3263900"/>
                        <a:ext cx="3898900" cy="1758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8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Catalytic</a:t>
            </a:r>
            <a:r>
              <a:rPr lang="fr-CH" b="1" dirty="0" smtClean="0"/>
              <a:t> BA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845" y="1079547"/>
            <a:ext cx="809792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1st example of catalytic enantioselective </a:t>
            </a:r>
            <a:r>
              <a:rPr lang="en-US" dirty="0" err="1" smtClean="0"/>
              <a:t>PS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i="1" dirty="0" smtClean="0"/>
              <a:t>N</a:t>
            </a:r>
            <a:r>
              <a:rPr lang="en-US" dirty="0" smtClean="0"/>
              <a:t>-acyl iminium very reactive compare to iminium</a:t>
            </a:r>
          </a:p>
          <a:p>
            <a:r>
              <a:rPr lang="en-US" dirty="0" err="1" smtClean="0"/>
              <a:t>Thiourea</a:t>
            </a:r>
            <a:r>
              <a:rPr lang="en-US" dirty="0" smtClean="0"/>
              <a:t> catalyst gave 85-93%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Only aliphatic aldehydes + acetylated (</a:t>
            </a:r>
            <a:r>
              <a:rPr lang="en-US" dirty="0" err="1" smtClean="0"/>
              <a:t>AcCl</a:t>
            </a:r>
            <a:r>
              <a:rPr lang="en-US" dirty="0" smtClean="0"/>
              <a:t> crucial) tryptamine</a:t>
            </a:r>
          </a:p>
          <a:p>
            <a:r>
              <a:rPr lang="en-US" dirty="0" smtClean="0"/>
              <a:t>Catalyst got </a:t>
            </a:r>
            <a:r>
              <a:rPr lang="en-US" i="1" dirty="0" smtClean="0"/>
              <a:t>S</a:t>
            </a:r>
            <a:r>
              <a:rPr lang="en-US" dirty="0" smtClean="0"/>
              <a:t>-acetylated at the required temperature for aromatic aldehyde (&gt;-30 °C)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smtClean="0"/>
              <a:t>Taylor, M. S.; Jacobsen, E. N.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2004</a:t>
            </a:r>
            <a:r>
              <a:rPr lang="en-US" sz="1000" dirty="0" smtClean="0"/>
              <a:t>, </a:t>
            </a:r>
            <a:r>
              <a:rPr lang="en-US" sz="1000" i="1" dirty="0" smtClean="0"/>
              <a:t>126</a:t>
            </a:r>
            <a:r>
              <a:rPr lang="en-US" sz="1000" dirty="0" smtClean="0"/>
              <a:t>, 10558.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621469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5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82296"/>
              </p:ext>
            </p:extLst>
          </p:nvPr>
        </p:nvGraphicFramePr>
        <p:xfrm>
          <a:off x="2055813" y="3228975"/>
          <a:ext cx="5316537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56" name="CS ChemDraw Drawing" r:id="rId7" imgW="5316757" imgH="1651860" progId="ChemDraw.Document.6.0">
                  <p:embed/>
                </p:oleObj>
              </mc:Choice>
              <mc:Fallback>
                <p:oleObj name="CS ChemDraw Drawing" r:id="rId7" imgW="5316757" imgH="16518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5813" y="3228975"/>
                        <a:ext cx="5316537" cy="165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66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Catalytic</a:t>
            </a:r>
            <a:r>
              <a:rPr lang="fr-CH" b="1" dirty="0" smtClean="0"/>
              <a:t> BA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 err="1" smtClean="0"/>
              <a:t>Seayad</a:t>
            </a:r>
            <a:r>
              <a:rPr lang="en-US" sz="1000" dirty="0" smtClean="0"/>
              <a:t>, J.; </a:t>
            </a:r>
            <a:r>
              <a:rPr lang="en-US" sz="1000" dirty="0" err="1" smtClean="0"/>
              <a:t>Seayad</a:t>
            </a:r>
            <a:r>
              <a:rPr lang="en-US" sz="1000" dirty="0" smtClean="0"/>
              <a:t>, A. M.; List, B.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2006</a:t>
            </a:r>
            <a:r>
              <a:rPr lang="en-US" sz="1000" dirty="0" smtClean="0"/>
              <a:t>, </a:t>
            </a:r>
            <a:r>
              <a:rPr lang="en-US" sz="1000" i="1" dirty="0" smtClean="0"/>
              <a:t>128</a:t>
            </a:r>
            <a:r>
              <a:rPr lang="en-US" sz="1000" dirty="0" smtClean="0"/>
              <a:t>, 1086.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25753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1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7869" y="1021290"/>
            <a:ext cx="63911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1st example of catalytic enantioselective PS catalyzed by </a:t>
            </a:r>
            <a:r>
              <a:rPr lang="en-US" dirty="0" err="1" smtClean="0"/>
              <a:t>BPA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 smtClean="0"/>
              <a:t>BPA catalyst gave 62-96%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Only aliphatic and electron-poor aromatic aldehydes (vs Jacobsen)</a:t>
            </a:r>
          </a:p>
          <a:p>
            <a:r>
              <a:rPr lang="en-US" i="1" dirty="0" smtClean="0"/>
              <a:t>gem</a:t>
            </a:r>
            <a:r>
              <a:rPr lang="en-US" dirty="0" smtClean="0"/>
              <a:t>-disubstituted tryptamine required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82636"/>
              </p:ext>
            </p:extLst>
          </p:nvPr>
        </p:nvGraphicFramePr>
        <p:xfrm>
          <a:off x="2241550" y="2617788"/>
          <a:ext cx="4943475" cy="178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2" name="CS ChemDraw Drawing" r:id="rId7" imgW="4943433" imgH="1782810" progId="ChemDraw.Document.6.0">
                  <p:embed/>
                </p:oleObj>
              </mc:Choice>
              <mc:Fallback>
                <p:oleObj name="CS ChemDraw Drawing" r:id="rId7" imgW="4943433" imgH="1782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1550" y="2617788"/>
                        <a:ext cx="4943475" cy="178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2" y="4814766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84211" y="5016864"/>
            <a:ext cx="6245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the </a:t>
            </a:r>
            <a:r>
              <a:rPr lang="en-US" i="1" dirty="0" smtClean="0">
                <a:solidFill>
                  <a:srgbClr val="FF0000"/>
                </a:solidFill>
              </a:rPr>
              <a:t>gem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disubstitution</a:t>
            </a:r>
            <a:r>
              <a:rPr lang="en-US" dirty="0" smtClean="0">
                <a:solidFill>
                  <a:srgbClr val="FF0000"/>
                </a:solidFill>
              </a:rPr>
              <a:t> required and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what would be the reaction outcome without it (with </a:t>
            </a:r>
            <a:r>
              <a:rPr lang="en-US" dirty="0" err="1" smtClean="0">
                <a:solidFill>
                  <a:srgbClr val="FF0000"/>
                </a:solidFill>
              </a:rPr>
              <a:t>propanal</a:t>
            </a:r>
            <a:r>
              <a:rPr lang="en-US" dirty="0" smtClean="0">
                <a:solidFill>
                  <a:srgbClr val="FF0000"/>
                </a:solidFill>
              </a:rPr>
              <a:t>)?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79840" y="279288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/>
              <a:t>Indole as </a:t>
            </a:r>
            <a:r>
              <a:rPr lang="fr-CH" b="1" dirty="0" err="1" smtClean="0"/>
              <a:t>nucleophile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657310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5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71350"/>
              </p:ext>
            </p:extLst>
          </p:nvPr>
        </p:nvGraphicFramePr>
        <p:xfrm>
          <a:off x="3530600" y="3336925"/>
          <a:ext cx="2109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6" name="CS ChemDraw Drawing" r:id="rId7" imgW="1041903" imgH="688500" progId="ChemDraw.Document.6.0">
                  <p:embed/>
                </p:oleObj>
              </mc:Choice>
              <mc:Fallback>
                <p:oleObj name="CS ChemDraw Drawing" r:id="rId7" imgW="1041903" imgH="6885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36925"/>
                        <a:ext cx="2109788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20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N-S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NL" sz="1000" dirty="0" smtClean="0"/>
              <a:t>Wanner, M. J.; van </a:t>
            </a:r>
            <a:r>
              <a:rPr lang="nl-NL" sz="1000" dirty="0"/>
              <a:t>der Haas, </a:t>
            </a:r>
            <a:r>
              <a:rPr lang="nl-NL" sz="1000" dirty="0" smtClean="0"/>
              <a:t>R. N. S.; de </a:t>
            </a:r>
            <a:r>
              <a:rPr lang="nl-NL" sz="1000" dirty="0"/>
              <a:t>Cuba</a:t>
            </a:r>
            <a:r>
              <a:rPr lang="nl-NL" sz="1000" dirty="0" smtClean="0"/>
              <a:t>, K. R.; van Maarseveen, J. H.; </a:t>
            </a:r>
            <a:r>
              <a:rPr lang="en-US" sz="1000" dirty="0" err="1" smtClean="0"/>
              <a:t>Hiemstra</a:t>
            </a:r>
            <a:r>
              <a:rPr lang="en-US" sz="1000" dirty="0" smtClean="0"/>
              <a:t>, H.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</a:t>
            </a:r>
            <a:r>
              <a:rPr lang="en-US" sz="1000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46</a:t>
            </a:r>
            <a:r>
              <a:rPr lang="en-US" sz="1000" dirty="0" smtClean="0"/>
              <a:t>, 7485.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75644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1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78070" y="1021290"/>
            <a:ext cx="744947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BPA in low catalyst loading (5 mol%)</a:t>
            </a:r>
            <a:r>
              <a:rPr lang="en-US" baseline="30000" dirty="0" smtClean="0"/>
              <a:t>1</a:t>
            </a:r>
          </a:p>
          <a:p>
            <a:r>
              <a:rPr lang="en-US" dirty="0" err="1" smtClean="0"/>
              <a:t>Sulphenyl</a:t>
            </a:r>
            <a:r>
              <a:rPr lang="en-US" dirty="0" smtClean="0"/>
              <a:t> stabilized the iminium (favor PS vs enamine formation)</a:t>
            </a:r>
          </a:p>
          <a:p>
            <a:r>
              <a:rPr lang="en-US" dirty="0" err="1" smtClean="0"/>
              <a:t>BHT</a:t>
            </a:r>
            <a:r>
              <a:rPr lang="en-US" dirty="0" smtClean="0"/>
              <a:t> as radical scavenger to avoid product decomposition (</a:t>
            </a:r>
            <a:r>
              <a:rPr lang="en-US" dirty="0" err="1" smtClean="0"/>
              <a:t>homolytic</a:t>
            </a:r>
            <a:r>
              <a:rPr lang="en-US" dirty="0" smtClean="0"/>
              <a:t> cleavage)</a:t>
            </a:r>
          </a:p>
          <a:p>
            <a:r>
              <a:rPr lang="en-US" dirty="0" smtClean="0"/>
              <a:t>Aliphatic and aromatic aldehyde tolerated</a:t>
            </a:r>
          </a:p>
          <a:p>
            <a:r>
              <a:rPr lang="en-US" dirty="0" smtClean="0"/>
              <a:t>72-87% </a:t>
            </a:r>
            <a:r>
              <a:rPr lang="en-US" dirty="0" err="1" smtClean="0"/>
              <a:t>ee</a:t>
            </a:r>
            <a:r>
              <a:rPr lang="en-US" dirty="0" smtClean="0"/>
              <a:t> except acetaldehyde (30%)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447688"/>
              </p:ext>
            </p:extLst>
          </p:nvPr>
        </p:nvGraphicFramePr>
        <p:xfrm>
          <a:off x="2098675" y="2989263"/>
          <a:ext cx="51593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2" name="CS ChemDraw Drawing" r:id="rId7" imgW="5159809" imgH="2104380" progId="ChemDraw.Document.6.0">
                  <p:embed/>
                </p:oleObj>
              </mc:Choice>
              <mc:Fallback>
                <p:oleObj name="CS ChemDraw Drawing" r:id="rId7" imgW="5159809" imgH="21043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98675" y="2989263"/>
                        <a:ext cx="515937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43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Nalkyl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4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 smtClean="0"/>
              <a:t>Sewgobind</a:t>
            </a:r>
            <a:r>
              <a:rPr lang="en-US" sz="1000" dirty="0"/>
              <a:t>, </a:t>
            </a:r>
            <a:r>
              <a:rPr lang="en-US" sz="1000" dirty="0" smtClean="0"/>
              <a:t>N. V.; </a:t>
            </a:r>
            <a:r>
              <a:rPr lang="en-US" sz="1000" dirty="0" err="1" smtClean="0"/>
              <a:t>Wanner</a:t>
            </a:r>
            <a:r>
              <a:rPr lang="en-US" sz="1000" dirty="0"/>
              <a:t>, </a:t>
            </a:r>
            <a:r>
              <a:rPr lang="en-US" sz="1000" dirty="0" smtClean="0"/>
              <a:t>M. J.; </a:t>
            </a:r>
            <a:r>
              <a:rPr lang="en-US" sz="1000" dirty="0" err="1" smtClean="0"/>
              <a:t>Ingemann</a:t>
            </a:r>
            <a:r>
              <a:rPr lang="en-US" sz="1000" dirty="0" smtClean="0"/>
              <a:t>,</a:t>
            </a:r>
            <a:r>
              <a:rPr lang="fr-CH" sz="1000" dirty="0" smtClean="0"/>
              <a:t> S.; </a:t>
            </a:r>
            <a:r>
              <a:rPr lang="nl-NL" sz="1000" dirty="0" smtClean="0"/>
              <a:t>de </a:t>
            </a:r>
            <a:r>
              <a:rPr lang="nl-NL" sz="1000" dirty="0"/>
              <a:t>Gelder</a:t>
            </a:r>
            <a:r>
              <a:rPr lang="nl-NL" sz="1000" dirty="0" smtClean="0"/>
              <a:t>, R.; van </a:t>
            </a:r>
            <a:r>
              <a:rPr lang="nl-NL" sz="1000" dirty="0"/>
              <a:t>Maarseveen, </a:t>
            </a:r>
            <a:r>
              <a:rPr lang="fr-CH" sz="1000" dirty="0" smtClean="0"/>
              <a:t>J. H.; </a:t>
            </a:r>
            <a:r>
              <a:rPr lang="en-US" sz="1000" dirty="0" err="1" smtClean="0"/>
              <a:t>Hiemstra</a:t>
            </a:r>
            <a:r>
              <a:rPr lang="en-US" sz="1000" dirty="0" smtClean="0"/>
              <a:t>, H. </a:t>
            </a:r>
            <a:r>
              <a:rPr lang="en-US" sz="1000" i="1" dirty="0" smtClean="0"/>
              <a:t>J. Org. Chem.</a:t>
            </a:r>
            <a:r>
              <a:rPr lang="en-US" sz="1000" dirty="0" smtClean="0"/>
              <a:t> </a:t>
            </a:r>
            <a:r>
              <a:rPr lang="en-US" sz="1000" b="1" dirty="0" smtClean="0"/>
              <a:t>2008</a:t>
            </a:r>
            <a:r>
              <a:rPr lang="en-US" sz="1000" dirty="0" smtClean="0"/>
              <a:t>, </a:t>
            </a:r>
            <a:r>
              <a:rPr lang="en-US" sz="1000" i="1" dirty="0" smtClean="0"/>
              <a:t>73</a:t>
            </a:r>
            <a:r>
              <a:rPr lang="en-US" sz="1000" dirty="0" smtClean="0"/>
              <a:t>, 6405.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Huang</a:t>
            </a:r>
            <a:r>
              <a:rPr lang="en-US" sz="1000" dirty="0"/>
              <a:t>, </a:t>
            </a:r>
            <a:r>
              <a:rPr lang="en-US" sz="1000" dirty="0" smtClean="0"/>
              <a:t>D.; Xu, F.; Lin, X.; Wang, Y. </a:t>
            </a:r>
            <a:r>
              <a:rPr lang="en-US" sz="1000" i="1" dirty="0" smtClean="0"/>
              <a:t>Chem. Eur. J.</a:t>
            </a:r>
            <a:r>
              <a:rPr lang="en-US" sz="1000" dirty="0" smtClean="0"/>
              <a:t> </a:t>
            </a:r>
            <a:r>
              <a:rPr lang="en-US" sz="1000" b="1" dirty="0" smtClean="0"/>
              <a:t>2012</a:t>
            </a:r>
            <a:r>
              <a:rPr lang="en-US" sz="1000" dirty="0" smtClean="0"/>
              <a:t>, </a:t>
            </a:r>
            <a:r>
              <a:rPr lang="en-US" sz="1000" i="1" dirty="0" smtClean="0"/>
              <a:t>18</a:t>
            </a:r>
            <a:r>
              <a:rPr lang="en-US" sz="1000" dirty="0" smtClean="0"/>
              <a:t>, 3148.</a:t>
            </a:r>
            <a:endParaRPr lang="en-US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965210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62014" y="852614"/>
            <a:ext cx="5415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/>
              <a:t>BPA in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catalyst</a:t>
            </a:r>
            <a:r>
              <a:rPr lang="fr-CH" dirty="0" smtClean="0"/>
              <a:t> </a:t>
            </a:r>
            <a:r>
              <a:rPr lang="fr-CH" dirty="0" err="1" smtClean="0"/>
              <a:t>loading</a:t>
            </a:r>
            <a:r>
              <a:rPr lang="fr-CH" baseline="30000" dirty="0" err="1" smtClean="0"/>
              <a:t>1</a:t>
            </a:r>
            <a:endParaRPr lang="fr-CH" baseline="30000" dirty="0" smtClean="0"/>
          </a:p>
          <a:p>
            <a:r>
              <a:rPr lang="fr-CH" dirty="0" err="1" smtClean="0"/>
              <a:t>Aliphatic</a:t>
            </a:r>
            <a:r>
              <a:rPr lang="fr-CH" dirty="0" smtClean="0"/>
              <a:t> and </a:t>
            </a:r>
            <a:r>
              <a:rPr lang="fr-CH" dirty="0" err="1" smtClean="0"/>
              <a:t>aromatic</a:t>
            </a:r>
            <a:r>
              <a:rPr lang="fr-CH" dirty="0" smtClean="0"/>
              <a:t> </a:t>
            </a:r>
            <a:r>
              <a:rPr lang="fr-CH" dirty="0" err="1" smtClean="0"/>
              <a:t>aldehyde</a:t>
            </a:r>
            <a:r>
              <a:rPr lang="fr-CH" dirty="0" smtClean="0"/>
              <a:t> </a:t>
            </a:r>
            <a:r>
              <a:rPr lang="fr-CH" dirty="0" err="1" smtClean="0"/>
              <a:t>tolerated</a:t>
            </a:r>
            <a:r>
              <a:rPr lang="fr-CH" dirty="0"/>
              <a:t> </a:t>
            </a:r>
            <a:r>
              <a:rPr lang="fr-CH" dirty="0" smtClean="0"/>
              <a:t>in 61-87% </a:t>
            </a:r>
            <a:r>
              <a:rPr lang="fr-CH" dirty="0" err="1" smtClean="0"/>
              <a:t>ee</a:t>
            </a:r>
            <a:endParaRPr lang="fr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368446"/>
              </p:ext>
            </p:extLst>
          </p:nvPr>
        </p:nvGraphicFramePr>
        <p:xfrm>
          <a:off x="2291316" y="1505135"/>
          <a:ext cx="4732337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7" name="CS ChemDraw Drawing" r:id="rId7" imgW="4731649" imgH="1706670" progId="ChemDraw.Document.6.0">
                  <p:embed/>
                </p:oleObj>
              </mc:Choice>
              <mc:Fallback>
                <p:oleObj name="CS ChemDraw Drawing" r:id="rId7" imgW="4731649" imgH="17066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1316" y="1505135"/>
                        <a:ext cx="4732337" cy="170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0788"/>
              </p:ext>
            </p:extLst>
          </p:nvPr>
        </p:nvGraphicFramePr>
        <p:xfrm>
          <a:off x="2319338" y="4389438"/>
          <a:ext cx="49244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8" name="CS ChemDraw Drawing" r:id="rId9" imgW="4925064" imgH="1674540" progId="ChemDraw.Document.6.0">
                  <p:embed/>
                </p:oleObj>
              </mc:Choice>
              <mc:Fallback>
                <p:oleObj name="CS ChemDraw Drawing" r:id="rId9" imgW="4925064" imgH="16745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19338" y="4389438"/>
                        <a:ext cx="4924425" cy="167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62014" y="3350584"/>
            <a:ext cx="81832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SPA in low catalyst loading (1st example with SPA). Much better than BPA (yield + 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Various aryl group tolerated</a:t>
            </a:r>
          </a:p>
          <a:p>
            <a:r>
              <a:rPr lang="en-US" dirty="0" smtClean="0"/>
              <a:t>Aliphatic and aromatic aldehyde tolerated with 90-98%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NH of the indole crucial for the </a:t>
            </a:r>
            <a:r>
              <a:rPr lang="en-US" dirty="0" err="1" smtClean="0"/>
              <a:t>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NAcyl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17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5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Raheem</a:t>
            </a:r>
            <a:r>
              <a:rPr lang="en-US" sz="1000" dirty="0"/>
              <a:t>, </a:t>
            </a:r>
            <a:r>
              <a:rPr lang="en-US" sz="1000" dirty="0" smtClean="0"/>
              <a:t>I. T.; </a:t>
            </a:r>
            <a:r>
              <a:rPr lang="en-US" sz="1000" dirty="0" err="1" smtClean="0"/>
              <a:t>Thiara</a:t>
            </a:r>
            <a:r>
              <a:rPr lang="en-US" sz="1000" dirty="0"/>
              <a:t>, </a:t>
            </a:r>
            <a:r>
              <a:rPr lang="en-US" sz="1000" dirty="0" smtClean="0"/>
              <a:t>P. S.; Peterson, E. A.; Jacobsen, E. N.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2007</a:t>
            </a:r>
            <a:r>
              <a:rPr lang="en-US" sz="1000" dirty="0" smtClean="0"/>
              <a:t>, </a:t>
            </a:r>
            <a:r>
              <a:rPr lang="en-US" sz="1000" i="1" dirty="0" smtClean="0"/>
              <a:t>129</a:t>
            </a:r>
            <a:r>
              <a:rPr lang="en-US" sz="1000" dirty="0" smtClean="0"/>
              <a:t>, 13404.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42603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5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33036" y="834264"/>
            <a:ext cx="44133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hydroxylactame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thiourea</a:t>
            </a:r>
            <a:r>
              <a:rPr lang="fr-CH" dirty="0" smtClean="0"/>
              <a:t> </a:t>
            </a:r>
            <a:r>
              <a:rPr lang="fr-CH" dirty="0" err="1" smtClean="0"/>
              <a:t>catalysis</a:t>
            </a:r>
            <a:endParaRPr lang="fr-CH" dirty="0" smtClean="0"/>
          </a:p>
          <a:p>
            <a:r>
              <a:rPr lang="fr-CH" dirty="0" smtClean="0"/>
              <a:t>TMSCl for the formation of the iminium</a:t>
            </a:r>
          </a:p>
          <a:p>
            <a:r>
              <a:rPr lang="fr-CH" dirty="0" smtClean="0"/>
              <a:t>R = alkyl or </a:t>
            </a:r>
            <a:r>
              <a:rPr lang="fr-CH" dirty="0" err="1" smtClean="0"/>
              <a:t>aryl</a:t>
            </a:r>
            <a:r>
              <a:rPr lang="fr-CH" dirty="0" smtClean="0"/>
              <a:t> / n = 1 or 2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/>
              <a:t>81-99% </a:t>
            </a:r>
            <a:r>
              <a:rPr lang="fr-CH" dirty="0" err="1" smtClean="0"/>
              <a:t>ee</a:t>
            </a:r>
            <a:endParaRPr lang="fr-CH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598864"/>
              </p:ext>
            </p:extLst>
          </p:nvPr>
        </p:nvGraphicFramePr>
        <p:xfrm>
          <a:off x="2054225" y="1913045"/>
          <a:ext cx="517048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6" name="CS ChemDraw Drawing" r:id="rId7" imgW="5170615" imgH="1538730" progId="ChemDraw.Document.6.0">
                  <p:embed/>
                </p:oleObj>
              </mc:Choice>
              <mc:Fallback>
                <p:oleObj name="CS ChemDraw Drawing" r:id="rId7" imgW="5170615" imgH="1538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4225" y="1913045"/>
                        <a:ext cx="5170488" cy="153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03143"/>
              </p:ext>
            </p:extLst>
          </p:nvPr>
        </p:nvGraphicFramePr>
        <p:xfrm>
          <a:off x="834747" y="4360693"/>
          <a:ext cx="74612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17" name="CS ChemDraw Drawing" r:id="rId9" imgW="7461072" imgH="1580040" progId="ChemDraw.Document.6.0">
                  <p:embed/>
                </p:oleObj>
              </mc:Choice>
              <mc:Fallback>
                <p:oleObj name="CS ChemDraw Drawing" r:id="rId9" imgW="7461072" imgH="1580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4747" y="4360693"/>
                        <a:ext cx="7461250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33036" y="3544028"/>
            <a:ext cx="7012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S</a:t>
            </a:r>
            <a:r>
              <a:rPr lang="fr-CH" baseline="-25000" dirty="0" err="1" smtClean="0"/>
              <a:t>N</a:t>
            </a:r>
            <a:r>
              <a:rPr lang="fr-CH" dirty="0" err="1" smtClean="0"/>
              <a:t>1</a:t>
            </a:r>
            <a:r>
              <a:rPr lang="fr-CH" dirty="0" smtClean="0"/>
              <a:t> + </a:t>
            </a:r>
            <a:r>
              <a:rPr lang="fr-CH" dirty="0" err="1" smtClean="0"/>
              <a:t>Asymmetric</a:t>
            </a:r>
            <a:r>
              <a:rPr lang="fr-CH" dirty="0" smtClean="0"/>
              <a:t> </a:t>
            </a:r>
            <a:r>
              <a:rPr lang="fr-CH" dirty="0" err="1" smtClean="0"/>
              <a:t>Counteranion</a:t>
            </a:r>
            <a:r>
              <a:rPr lang="fr-CH" dirty="0" smtClean="0"/>
              <a:t> </a:t>
            </a:r>
            <a:r>
              <a:rPr lang="fr-CH" dirty="0" err="1" smtClean="0"/>
              <a:t>Directed</a:t>
            </a:r>
            <a:r>
              <a:rPr lang="fr-CH" dirty="0" smtClean="0"/>
              <a:t> </a:t>
            </a:r>
            <a:r>
              <a:rPr lang="fr-CH" dirty="0" err="1" smtClean="0"/>
              <a:t>Catalysis</a:t>
            </a:r>
            <a:r>
              <a:rPr lang="fr-CH" dirty="0" smtClean="0"/>
              <a:t> </a:t>
            </a:r>
            <a:r>
              <a:rPr lang="fr-CH" dirty="0" err="1" smtClean="0"/>
              <a:t>mechanism</a:t>
            </a:r>
            <a:endParaRPr lang="fr-CH" dirty="0" smtClean="0"/>
          </a:p>
          <a:p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depends</a:t>
            </a:r>
            <a:r>
              <a:rPr lang="fr-CH" dirty="0" smtClean="0"/>
              <a:t> on the size of the </a:t>
            </a:r>
            <a:r>
              <a:rPr lang="fr-CH" dirty="0" err="1" smtClean="0"/>
              <a:t>counter</a:t>
            </a:r>
            <a:r>
              <a:rPr lang="fr-CH" dirty="0" smtClean="0"/>
              <a:t> anion (Cl: 97, Br: 68 and I: &lt;5% </a:t>
            </a:r>
            <a:r>
              <a:rPr lang="fr-CH" dirty="0" err="1" smtClean="0"/>
              <a:t>ee</a:t>
            </a:r>
            <a:r>
              <a:rPr lang="fr-CH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55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NAcyl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5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 smtClean="0"/>
              <a:t>Muratore</a:t>
            </a:r>
            <a:r>
              <a:rPr lang="en-US" sz="1000" dirty="0" smtClean="0"/>
              <a:t>, M. E.; Holloway, C. A.; Pilling, A. W.; </a:t>
            </a:r>
            <a:r>
              <a:rPr lang="en-US" sz="1000" dirty="0" err="1" smtClean="0"/>
              <a:t>Storer</a:t>
            </a:r>
            <a:r>
              <a:rPr lang="en-US" sz="1000" dirty="0" smtClean="0"/>
              <a:t>, R. I.; </a:t>
            </a:r>
            <a:r>
              <a:rPr lang="en-US" sz="1000" dirty="0" err="1" smtClean="0"/>
              <a:t>Trevitt</a:t>
            </a:r>
            <a:r>
              <a:rPr lang="en-US" sz="1000" dirty="0" smtClean="0"/>
              <a:t>, G.; Dixon D. J.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131</a:t>
            </a:r>
            <a:r>
              <a:rPr lang="en-US" sz="1000" dirty="0" smtClean="0"/>
              <a:t>, 10796.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240945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8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R</a:t>
            </a:r>
            <a:r>
              <a:rPr lang="fr-CH" baseline="30000" dirty="0" err="1" smtClean="0"/>
              <a:t>1</a:t>
            </a:r>
            <a:r>
              <a:rPr lang="fr-CH" dirty="0" smtClean="0"/>
              <a:t> = alkyl or </a:t>
            </a:r>
            <a:r>
              <a:rPr lang="fr-CH" dirty="0" err="1" smtClean="0"/>
              <a:t>aryl</a:t>
            </a:r>
            <a:r>
              <a:rPr lang="fr-CH" dirty="0" smtClean="0"/>
              <a:t> / </a:t>
            </a:r>
            <a:r>
              <a:rPr lang="fr-CH" dirty="0" err="1" smtClean="0"/>
              <a:t>R</a:t>
            </a:r>
            <a:r>
              <a:rPr lang="fr-CH" baseline="30000" dirty="0" err="1" smtClean="0"/>
              <a:t>2</a:t>
            </a:r>
            <a:r>
              <a:rPr lang="fr-CH" dirty="0" smtClean="0"/>
              <a:t> </a:t>
            </a:r>
            <a:r>
              <a:rPr lang="fr-CH" dirty="0"/>
              <a:t>= </a:t>
            </a:r>
            <a:r>
              <a:rPr lang="fr-CH" dirty="0" smtClean="0"/>
              <a:t>H or </a:t>
            </a:r>
            <a:r>
              <a:rPr lang="fr-CH" dirty="0" err="1" smtClean="0"/>
              <a:t>EWG</a:t>
            </a:r>
            <a:r>
              <a:rPr lang="fr-CH" dirty="0" smtClean="0"/>
              <a:t> / n = 1 or 2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/>
              <a:t>72-99% </a:t>
            </a:r>
            <a:r>
              <a:rPr lang="fr-CH" dirty="0" err="1" smtClean="0"/>
              <a:t>ee</a:t>
            </a:r>
            <a:r>
              <a:rPr lang="fr-CH" baseline="30000" dirty="0" err="1" smtClean="0"/>
              <a:t>1</a:t>
            </a:r>
            <a:endParaRPr lang="fr-CH" dirty="0" smtClean="0"/>
          </a:p>
          <a:p>
            <a:r>
              <a:rPr lang="fr-CH" dirty="0" smtClean="0"/>
              <a:t>Compatible </a:t>
            </a:r>
            <a:r>
              <a:rPr lang="fr-CH" dirty="0" err="1" smtClean="0"/>
              <a:t>with</a:t>
            </a:r>
            <a:r>
              <a:rPr lang="fr-CH" dirty="0" smtClean="0"/>
              <a:t> the </a:t>
            </a:r>
            <a:r>
              <a:rPr lang="en-US" dirty="0"/>
              <a:t>enol lactone-forming gold(I)-catalyzed </a:t>
            </a:r>
            <a:r>
              <a:rPr lang="en-US" dirty="0" err="1"/>
              <a:t>cycloisomerization</a:t>
            </a:r>
            <a:r>
              <a:rPr lang="en-US" dirty="0"/>
              <a:t> of</a:t>
            </a:r>
          </a:p>
          <a:p>
            <a:r>
              <a:rPr lang="en-US" dirty="0" err="1"/>
              <a:t>alkynoic</a:t>
            </a:r>
            <a:r>
              <a:rPr lang="en-US" dirty="0"/>
              <a:t> </a:t>
            </a:r>
            <a:r>
              <a:rPr lang="en-US" dirty="0" smtClean="0"/>
              <a:t>acids</a:t>
            </a:r>
          </a:p>
          <a:p>
            <a:r>
              <a:rPr lang="en-US" dirty="0" smtClean="0"/>
              <a:t>Can go down to 1 mol% catalyst loading</a:t>
            </a:r>
          </a:p>
          <a:p>
            <a:r>
              <a:rPr lang="en-US" dirty="0" smtClean="0"/>
              <a:t>One single diastereoisomer (</a:t>
            </a:r>
            <a:r>
              <a:rPr lang="en-US" i="1" dirty="0" smtClean="0"/>
              <a:t>cis</a:t>
            </a:r>
            <a:r>
              <a:rPr lang="en-US" dirty="0" smtClean="0"/>
              <a:t>)</a:t>
            </a:r>
            <a:endParaRPr lang="fr-CH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722788"/>
              </p:ext>
            </p:extLst>
          </p:nvPr>
        </p:nvGraphicFramePr>
        <p:xfrm>
          <a:off x="491108" y="2444396"/>
          <a:ext cx="4014787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09" name="CS ChemDraw Drawing" r:id="rId7" imgW="5100380" imgH="2398410" progId="ChemDraw.Document.6.0">
                  <p:embed/>
                </p:oleObj>
              </mc:Choice>
              <mc:Fallback>
                <p:oleObj name="CS ChemDraw Drawing" r:id="rId7" imgW="5100380" imgH="23984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1108" y="2444396"/>
                        <a:ext cx="4014787" cy="188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07277"/>
              </p:ext>
            </p:extLst>
          </p:nvPr>
        </p:nvGraphicFramePr>
        <p:xfrm>
          <a:off x="1452978" y="4331934"/>
          <a:ext cx="6096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0" name="CS ChemDraw Drawing" r:id="rId9" imgW="9312833" imgH="2677320" progId="ChemDraw.Document.6.0">
                  <p:embed/>
                </p:oleObj>
              </mc:Choice>
              <mc:Fallback>
                <p:oleObj name="CS ChemDraw Drawing" r:id="rId9" imgW="9312833" imgH="26773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52978" y="4331934"/>
                        <a:ext cx="60960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614807"/>
              </p:ext>
            </p:extLst>
          </p:nvPr>
        </p:nvGraphicFramePr>
        <p:xfrm>
          <a:off x="5312778" y="2015786"/>
          <a:ext cx="2704730" cy="166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11" name="CS ChemDraw Drawing" r:id="rId11" imgW="3681642" imgH="2268810" progId="ChemDraw.Document.6.0">
                  <p:embed/>
                </p:oleObj>
              </mc:Choice>
              <mc:Fallback>
                <p:oleObj name="CS ChemDraw Drawing" r:id="rId11" imgW="3681642" imgH="2268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12778" y="2015786"/>
                        <a:ext cx="2704730" cy="1666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808427" y="5466209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smtClean="0"/>
              <a:t>Can </a:t>
            </a:r>
            <a:r>
              <a:rPr lang="fr-CH" sz="1200" b="1" dirty="0" err="1" smtClean="0"/>
              <a:t>be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isolated</a:t>
            </a:r>
            <a:endParaRPr lang="fr-CH" sz="12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081958" y="5050441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smtClean="0"/>
              <a:t>Can </a:t>
            </a:r>
            <a:r>
              <a:rPr lang="fr-CH" sz="1200" b="1" dirty="0" err="1" smtClean="0"/>
              <a:t>be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isolated</a:t>
            </a:r>
            <a:endParaRPr lang="fr-CH" sz="12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7548978" y="4429002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err="1" smtClean="0"/>
              <a:t>matched</a:t>
            </a:r>
            <a:endParaRPr lang="fr-CH" sz="1200" b="1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7548977" y="5633657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err="1" smtClean="0"/>
              <a:t>missmatched</a:t>
            </a:r>
            <a:endParaRPr lang="fr-CH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3163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NAcyl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19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5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Holloway, C. A.; </a:t>
            </a:r>
            <a:r>
              <a:rPr lang="en-US" sz="1000" dirty="0" err="1" smtClean="0"/>
              <a:t>Muratore</a:t>
            </a:r>
            <a:r>
              <a:rPr lang="en-US" sz="1000" dirty="0" smtClean="0"/>
              <a:t>, M. E.; </a:t>
            </a:r>
            <a:r>
              <a:rPr lang="en-US" sz="1000" dirty="0" err="1" smtClean="0"/>
              <a:t>Storer</a:t>
            </a:r>
            <a:r>
              <a:rPr lang="en-US" sz="1000" dirty="0" smtClean="0"/>
              <a:t>, R. I; Dixon, D. J.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2010</a:t>
            </a:r>
            <a:r>
              <a:rPr lang="en-US" sz="1000" dirty="0" smtClean="0"/>
              <a:t>, </a:t>
            </a:r>
            <a:r>
              <a:rPr lang="en-US" sz="1000" i="1" dirty="0" smtClean="0"/>
              <a:t>12</a:t>
            </a:r>
            <a:r>
              <a:rPr lang="en-US" sz="1000" dirty="0" smtClean="0"/>
              <a:t>, 4720.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12797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From</a:t>
            </a:r>
            <a:r>
              <a:rPr lang="fr-CH" dirty="0" smtClean="0"/>
              <a:t> the open </a:t>
            </a:r>
            <a:r>
              <a:rPr lang="fr-CH" dirty="0" err="1" smtClean="0"/>
              <a:t>form</a:t>
            </a:r>
            <a:r>
              <a:rPr lang="fr-CH" dirty="0" smtClean="0"/>
              <a:t> of the lactone </a:t>
            </a:r>
            <a:r>
              <a:rPr lang="fr-CH" dirty="0" err="1" smtClean="0"/>
              <a:t>before</a:t>
            </a:r>
            <a:r>
              <a:rPr lang="fr-CH" baseline="30000" dirty="0" err="1"/>
              <a:t>1</a:t>
            </a:r>
            <a:endParaRPr lang="fr-CH" dirty="0" smtClean="0"/>
          </a:p>
          <a:p>
            <a:r>
              <a:rPr lang="fr-CH" dirty="0" err="1" smtClean="0"/>
              <a:t>R</a:t>
            </a:r>
            <a:r>
              <a:rPr lang="fr-CH" baseline="30000" dirty="0" err="1" smtClean="0"/>
              <a:t>1</a:t>
            </a:r>
            <a:r>
              <a:rPr lang="fr-CH" dirty="0" smtClean="0"/>
              <a:t> = alkyl or </a:t>
            </a:r>
            <a:r>
              <a:rPr lang="fr-CH" dirty="0" err="1" smtClean="0"/>
              <a:t>aryl</a:t>
            </a:r>
            <a:r>
              <a:rPr lang="fr-CH" dirty="0" smtClean="0"/>
              <a:t> / </a:t>
            </a:r>
            <a:r>
              <a:rPr lang="fr-CH" dirty="0" err="1" smtClean="0"/>
              <a:t>R</a:t>
            </a:r>
            <a:r>
              <a:rPr lang="fr-CH" baseline="30000" dirty="0" err="1" smtClean="0"/>
              <a:t>2</a:t>
            </a:r>
            <a:r>
              <a:rPr lang="fr-CH" dirty="0" smtClean="0"/>
              <a:t> </a:t>
            </a:r>
            <a:r>
              <a:rPr lang="fr-CH" dirty="0"/>
              <a:t>= </a:t>
            </a:r>
            <a:r>
              <a:rPr lang="fr-CH" dirty="0" smtClean="0"/>
              <a:t>alkyl or </a:t>
            </a:r>
            <a:r>
              <a:rPr lang="fr-CH" dirty="0" err="1" smtClean="0"/>
              <a:t>EWG</a:t>
            </a:r>
            <a:r>
              <a:rPr lang="fr-CH" dirty="0" smtClean="0"/>
              <a:t> / n = 1 or 2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/>
              <a:t>68-98% </a:t>
            </a:r>
            <a:r>
              <a:rPr lang="fr-CH" dirty="0" err="1" smtClean="0"/>
              <a:t>ee</a:t>
            </a:r>
            <a:endParaRPr lang="fr-CH" baseline="30000" dirty="0" smtClean="0"/>
          </a:p>
          <a:p>
            <a:r>
              <a:rPr lang="en-US" dirty="0"/>
              <a:t>One single diastereoisomer (</a:t>
            </a:r>
            <a:r>
              <a:rPr lang="en-US" i="1" dirty="0"/>
              <a:t>cis</a:t>
            </a:r>
            <a:r>
              <a:rPr lang="en-US" dirty="0" smtClean="0"/>
              <a:t>)</a:t>
            </a:r>
            <a:endParaRPr lang="fr-CH" dirty="0" smtClean="0"/>
          </a:p>
          <a:p>
            <a:r>
              <a:rPr lang="en-US" dirty="0" smtClean="0"/>
              <a:t>Dynamic kinetic asymmetric </a:t>
            </a:r>
            <a:r>
              <a:rPr lang="en-US" dirty="0"/>
              <a:t>cyclization</a:t>
            </a:r>
            <a:endParaRPr lang="fr-CH" dirty="0"/>
          </a:p>
          <a:p>
            <a:r>
              <a:rPr lang="fr-CH" dirty="0" err="1" smtClean="0"/>
              <a:t>k</a:t>
            </a:r>
            <a:r>
              <a:rPr lang="fr-CH" baseline="30000" dirty="0" err="1" smtClean="0"/>
              <a:t>1</a:t>
            </a:r>
            <a:r>
              <a:rPr lang="fr-CH" baseline="-25000" dirty="0" err="1" smtClean="0"/>
              <a:t>eq</a:t>
            </a:r>
            <a:r>
              <a:rPr lang="fr-CH" dirty="0" smtClean="0"/>
              <a:t>, </a:t>
            </a:r>
            <a:r>
              <a:rPr lang="fr-CH" dirty="0" err="1" smtClean="0"/>
              <a:t>k</a:t>
            </a:r>
            <a:r>
              <a:rPr lang="fr-CH" baseline="30000" dirty="0" err="1" smtClean="0"/>
              <a:t>2</a:t>
            </a:r>
            <a:r>
              <a:rPr lang="fr-CH" baseline="-25000" dirty="0" err="1" smtClean="0"/>
              <a:t>eq</a:t>
            </a:r>
            <a:r>
              <a:rPr lang="fr-CH" dirty="0" smtClean="0"/>
              <a:t>, </a:t>
            </a:r>
            <a:r>
              <a:rPr lang="fr-CH" dirty="0" err="1" smtClean="0"/>
              <a:t>k</a:t>
            </a:r>
            <a:r>
              <a:rPr lang="fr-CH" baseline="30000" dirty="0" err="1" smtClean="0"/>
              <a:t>3</a:t>
            </a:r>
            <a:r>
              <a:rPr lang="fr-CH" baseline="-25000" dirty="0" err="1" smtClean="0"/>
              <a:t>eq</a:t>
            </a:r>
            <a:r>
              <a:rPr lang="fr-CH" dirty="0" smtClean="0"/>
              <a:t>, </a:t>
            </a:r>
            <a:r>
              <a:rPr lang="fr-CH" dirty="0" err="1" smtClean="0"/>
              <a:t>k</a:t>
            </a:r>
            <a:r>
              <a:rPr lang="fr-CH" baseline="30000" dirty="0" err="1" smtClean="0"/>
              <a:t>4</a:t>
            </a:r>
            <a:r>
              <a:rPr lang="fr-CH" baseline="-25000" dirty="0" err="1" smtClean="0"/>
              <a:t>eq</a:t>
            </a:r>
            <a:r>
              <a:rPr lang="fr-CH" dirty="0" smtClean="0"/>
              <a:t> &gt;&gt; </a:t>
            </a:r>
            <a:r>
              <a:rPr lang="fr-CH" dirty="0" err="1" smtClean="0"/>
              <a:t>k</a:t>
            </a:r>
            <a:r>
              <a:rPr lang="fr-CH" baseline="-25000" dirty="0" err="1" smtClean="0"/>
              <a:t>1</a:t>
            </a:r>
            <a:r>
              <a:rPr lang="fr-CH" dirty="0" smtClean="0"/>
              <a:t> &gt; </a:t>
            </a:r>
            <a:r>
              <a:rPr lang="fr-CH" dirty="0" err="1" smtClean="0"/>
              <a:t>k</a:t>
            </a:r>
            <a:r>
              <a:rPr lang="fr-CH" baseline="-25000" dirty="0" err="1" smtClean="0"/>
              <a:t>2</a:t>
            </a:r>
            <a:endParaRPr lang="fr-CH" baseline="-25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980441"/>
              </p:ext>
            </p:extLst>
          </p:nvPr>
        </p:nvGraphicFramePr>
        <p:xfrm>
          <a:off x="109538" y="2698869"/>
          <a:ext cx="5099050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97" name="CS ChemDraw Drawing" r:id="rId7" imgW="5099029" imgH="2279340" progId="ChemDraw.Document.6.0">
                  <p:embed/>
                </p:oleObj>
              </mc:Choice>
              <mc:Fallback>
                <p:oleObj name="CS ChemDraw Drawing" r:id="rId7" imgW="5099029" imgH="2279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538" y="2698869"/>
                        <a:ext cx="5099050" cy="227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52" y="1807216"/>
            <a:ext cx="3807730" cy="396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596119" y="5486484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smtClean="0"/>
              <a:t>Can </a:t>
            </a:r>
            <a:r>
              <a:rPr lang="fr-CH" sz="1200" b="1" dirty="0" err="1" smtClean="0"/>
              <a:t>be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isolated</a:t>
            </a:r>
            <a:endParaRPr lang="fr-CH" sz="1200" b="1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631630" y="3330691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smtClean="0"/>
              <a:t>Can </a:t>
            </a:r>
            <a:r>
              <a:rPr lang="fr-CH" sz="1200" b="1" dirty="0" err="1" smtClean="0"/>
              <a:t>be</a:t>
            </a:r>
            <a:r>
              <a:rPr lang="fr-CH" sz="1200" b="1" dirty="0" smtClean="0"/>
              <a:t> </a:t>
            </a:r>
            <a:r>
              <a:rPr lang="fr-CH" sz="1200" b="1" dirty="0" err="1" smtClean="0"/>
              <a:t>isolated</a:t>
            </a:r>
            <a:endParaRPr lang="fr-CH" sz="1200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8058241" y="5650457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err="1" smtClean="0"/>
              <a:t>matched</a:t>
            </a:r>
            <a:endParaRPr lang="fr-CH" sz="12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352282" y="5632701"/>
            <a:ext cx="11728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1" dirty="0" err="1" smtClean="0"/>
              <a:t>missmatched</a:t>
            </a:r>
            <a:endParaRPr lang="fr-CH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41971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Content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3" y="6507292"/>
            <a:ext cx="276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</a:t>
            </a:r>
            <a:r>
              <a:rPr lang="en-US" sz="1200" dirty="0" smtClean="0"/>
              <a:t>Asymmetric Pictet-Spengler </a:t>
            </a:r>
            <a:r>
              <a:rPr lang="en-US" sz="1200" dirty="0"/>
              <a:t>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29943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7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670742" y="1352023"/>
            <a:ext cx="380719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Stoichiometric use of Lewis acid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Seminal works of Jacobsen and List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Indole as nucleophile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Phenyl as nucleophile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Pyrrole as nucleophile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Conclusion, 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5804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2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93" y="4311414"/>
            <a:ext cx="2028501" cy="199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NH</a:t>
            </a:r>
            <a:r>
              <a:rPr lang="fr-CH" b="1" baseline="-25000" dirty="0" err="1" smtClean="0"/>
              <a:t>2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54814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 smtClean="0"/>
              <a:t>Badillo</a:t>
            </a:r>
            <a:r>
              <a:rPr lang="en-US" sz="1000" dirty="0"/>
              <a:t>, </a:t>
            </a:r>
            <a:r>
              <a:rPr lang="en-US" sz="1000" dirty="0" smtClean="0"/>
              <a:t>J. J.; Silva-</a:t>
            </a:r>
            <a:r>
              <a:rPr lang="en-US" sz="1000" dirty="0" err="1" smtClean="0"/>
              <a:t>García</a:t>
            </a:r>
            <a:r>
              <a:rPr lang="en-US" sz="1000" dirty="0"/>
              <a:t>, </a:t>
            </a:r>
            <a:r>
              <a:rPr lang="en-US" sz="1000" dirty="0" smtClean="0"/>
              <a:t>A.; Shupe</a:t>
            </a:r>
            <a:r>
              <a:rPr lang="en-US" sz="1000" dirty="0"/>
              <a:t>, </a:t>
            </a:r>
            <a:r>
              <a:rPr lang="en-US" sz="1000" dirty="0" smtClean="0"/>
              <a:t>B. H.; </a:t>
            </a:r>
            <a:r>
              <a:rPr lang="en-US" sz="1000" dirty="0" err="1" smtClean="0"/>
              <a:t>Fettinger</a:t>
            </a:r>
            <a:r>
              <a:rPr lang="en-US" sz="1000" dirty="0"/>
              <a:t>, </a:t>
            </a:r>
            <a:r>
              <a:rPr lang="en-US" sz="1000" dirty="0" smtClean="0"/>
              <a:t>J. C.; Franz, A. K. </a:t>
            </a:r>
            <a:r>
              <a:rPr lang="en-US" sz="1000" i="1" dirty="0" smtClean="0"/>
              <a:t>Tetrahedron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52</a:t>
            </a:r>
            <a:r>
              <a:rPr lang="en-US" sz="1000" dirty="0" smtClean="0"/>
              <a:t>, 5550.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1000" dirty="0" smtClean="0"/>
              <a:t>Duce, S.; Pesciaioli, F.; Gramigna, L.; Bernardi, L.; Mazzanti, A.; Ricci, A.; Bartoli, G.; Bencivennia, G. </a:t>
            </a:r>
            <a:r>
              <a:rPr lang="en-US" sz="1000" i="1" dirty="0" smtClean="0"/>
              <a:t>Adv. Synth. </a:t>
            </a:r>
            <a:r>
              <a:rPr lang="en-US" sz="1000" i="1" dirty="0" err="1" smtClean="0"/>
              <a:t>Catal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b="1" dirty="0"/>
              <a:t>2011</a:t>
            </a:r>
            <a:r>
              <a:rPr lang="en-US" sz="1000" dirty="0"/>
              <a:t>, </a:t>
            </a:r>
            <a:r>
              <a:rPr lang="en-US" sz="1000" i="1" dirty="0" smtClean="0"/>
              <a:t>353</a:t>
            </a:r>
            <a:r>
              <a:rPr lang="en-US" sz="1000" dirty="0" smtClean="0"/>
              <a:t>, 860.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64943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2" name="CS ChemDraw Drawing" r:id="rId6" imgW="1041903" imgH="688500" progId="ChemDraw.Document.6.0">
                  <p:embed/>
                </p:oleObj>
              </mc:Choice>
              <mc:Fallback>
                <p:oleObj name="CS ChemDraw Drawing" r:id="rId6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999116" y="3464602"/>
            <a:ext cx="40225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isatine</a:t>
            </a:r>
            <a:r>
              <a:rPr lang="fr-CH" dirty="0" smtClean="0"/>
              <a:t> (</a:t>
            </a:r>
            <a:r>
              <a:rPr lang="fr-CH" dirty="0" err="1" smtClean="0"/>
              <a:t>reactive</a:t>
            </a:r>
            <a:r>
              <a:rPr lang="fr-CH" dirty="0" smtClean="0"/>
              <a:t> </a:t>
            </a:r>
            <a:r>
              <a:rPr lang="fr-CH" dirty="0" err="1" smtClean="0"/>
              <a:t>ketone</a:t>
            </a:r>
            <a:r>
              <a:rPr lang="fr-CH" dirty="0" smtClean="0"/>
              <a:t>)</a:t>
            </a:r>
          </a:p>
          <a:p>
            <a:r>
              <a:rPr lang="fr-CH" dirty="0" err="1" smtClean="0"/>
              <a:t>R</a:t>
            </a:r>
            <a:r>
              <a:rPr lang="fr-CH" baseline="30000" dirty="0" err="1" smtClean="0"/>
              <a:t>1</a:t>
            </a:r>
            <a:r>
              <a:rPr lang="fr-CH" dirty="0" smtClean="0"/>
              <a:t> = H, Me (!!) and </a:t>
            </a:r>
            <a:r>
              <a:rPr lang="fr-CH" dirty="0" err="1" smtClean="0"/>
              <a:t>R</a:t>
            </a:r>
            <a:r>
              <a:rPr lang="fr-CH" baseline="30000" dirty="0" err="1" smtClean="0"/>
              <a:t>2</a:t>
            </a:r>
            <a:r>
              <a:rPr lang="fr-CH" dirty="0" smtClean="0"/>
              <a:t>= H, alkyl</a:t>
            </a:r>
            <a:endParaRPr lang="fr-CH" dirty="0"/>
          </a:p>
          <a:p>
            <a:r>
              <a:rPr lang="fr-CH" dirty="0" smtClean="0"/>
              <a:t>Not sensitive at all to water (</a:t>
            </a:r>
            <a:r>
              <a:rPr lang="fr-CH" dirty="0" err="1" smtClean="0"/>
              <a:t>pocket</a:t>
            </a:r>
            <a:r>
              <a:rPr lang="fr-CH" dirty="0" smtClean="0"/>
              <a:t>)</a:t>
            </a:r>
          </a:p>
          <a:p>
            <a:r>
              <a:rPr lang="fr-CH" dirty="0" smtClean="0"/>
              <a:t>DMF as </a:t>
            </a:r>
            <a:r>
              <a:rPr lang="fr-CH" dirty="0" err="1" smtClean="0"/>
              <a:t>solvent</a:t>
            </a:r>
            <a:endParaRPr lang="fr-CH" dirty="0" smtClean="0"/>
          </a:p>
          <a:p>
            <a:r>
              <a:rPr lang="fr-CH" dirty="0" smtClean="0"/>
              <a:t>71-95% </a:t>
            </a:r>
            <a:r>
              <a:rPr lang="fr-CH" dirty="0" err="1" smtClean="0"/>
              <a:t>ee</a:t>
            </a:r>
            <a:r>
              <a:rPr lang="fr-CH" baseline="30000" dirty="0" err="1" smtClean="0"/>
              <a:t>2</a:t>
            </a:r>
            <a:endParaRPr lang="fr-CH" baseline="300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7723"/>
              </p:ext>
            </p:extLst>
          </p:nvPr>
        </p:nvGraphicFramePr>
        <p:xfrm>
          <a:off x="109615" y="3367088"/>
          <a:ext cx="4889501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3" name="CS ChemDraw Drawing" r:id="rId8" imgW="4890217" imgH="2565810" progId="ChemDraw.Document.6.0">
                  <p:embed/>
                </p:oleObj>
              </mc:Choice>
              <mc:Fallback>
                <p:oleObj name="CS ChemDraw Drawing" r:id="rId8" imgW="4890217" imgH="2565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615" y="3367088"/>
                        <a:ext cx="4889501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21746"/>
              </p:ext>
            </p:extLst>
          </p:nvPr>
        </p:nvGraphicFramePr>
        <p:xfrm>
          <a:off x="96235" y="839788"/>
          <a:ext cx="4624388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54" name="CS ChemDraw Drawing" r:id="rId10" imgW="4624946" imgH="2528010" progId="ChemDraw.Document.6.0">
                  <p:embed/>
                </p:oleObj>
              </mc:Choice>
              <mc:Fallback>
                <p:oleObj name="CS ChemDraw Drawing" r:id="rId10" imgW="4624946" imgH="2528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235" y="839788"/>
                        <a:ext cx="4624388" cy="252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921585" y="1075816"/>
            <a:ext cx="40799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/>
              <a:t>With</a:t>
            </a:r>
            <a:r>
              <a:rPr lang="fr-CH" dirty="0"/>
              <a:t> </a:t>
            </a:r>
            <a:r>
              <a:rPr lang="fr-CH" dirty="0" err="1"/>
              <a:t>isatine</a:t>
            </a:r>
            <a:r>
              <a:rPr lang="fr-CH" dirty="0"/>
              <a:t> (</a:t>
            </a:r>
            <a:r>
              <a:rPr lang="fr-CH" dirty="0" err="1"/>
              <a:t>reactive</a:t>
            </a:r>
            <a:r>
              <a:rPr lang="fr-CH" dirty="0"/>
              <a:t> </a:t>
            </a:r>
            <a:r>
              <a:rPr lang="fr-CH" dirty="0" err="1"/>
              <a:t>ketone</a:t>
            </a:r>
            <a:r>
              <a:rPr lang="fr-CH" dirty="0" smtClean="0"/>
              <a:t>)</a:t>
            </a:r>
          </a:p>
          <a:p>
            <a:r>
              <a:rPr lang="fr-CH" dirty="0" err="1"/>
              <a:t>R</a:t>
            </a:r>
            <a:r>
              <a:rPr lang="fr-CH" baseline="30000" dirty="0" err="1"/>
              <a:t>1</a:t>
            </a:r>
            <a:r>
              <a:rPr lang="fr-CH" dirty="0"/>
              <a:t> = </a:t>
            </a:r>
            <a:r>
              <a:rPr lang="fr-CH" dirty="0" smtClean="0"/>
              <a:t>H and </a:t>
            </a:r>
            <a:r>
              <a:rPr lang="fr-CH" dirty="0" err="1"/>
              <a:t>R</a:t>
            </a:r>
            <a:r>
              <a:rPr lang="fr-CH" baseline="30000" dirty="0" err="1" smtClean="0"/>
              <a:t>2</a:t>
            </a:r>
            <a:r>
              <a:rPr lang="fr-CH" dirty="0" smtClean="0"/>
              <a:t>= H, alkyl, </a:t>
            </a:r>
            <a:r>
              <a:rPr lang="fr-CH" dirty="0" err="1" smtClean="0"/>
              <a:t>aryl</a:t>
            </a:r>
            <a:endParaRPr lang="fr-CH" dirty="0" smtClean="0"/>
          </a:p>
          <a:p>
            <a:r>
              <a:rPr lang="fr-CH" dirty="0" err="1" smtClean="0"/>
              <a:t>Very</a:t>
            </a:r>
            <a:r>
              <a:rPr lang="fr-CH" dirty="0" smtClean="0"/>
              <a:t> sensitive to the substituent on</a:t>
            </a:r>
          </a:p>
          <a:p>
            <a:r>
              <a:rPr lang="fr-CH" dirty="0" smtClean="0"/>
              <a:t>the tryptamine</a:t>
            </a:r>
          </a:p>
          <a:p>
            <a:r>
              <a:rPr lang="fr-CH" dirty="0" smtClean="0"/>
              <a:t>0-94% </a:t>
            </a:r>
            <a:r>
              <a:rPr lang="fr-CH" dirty="0" err="1" smtClean="0"/>
              <a:t>ee</a:t>
            </a:r>
            <a:r>
              <a:rPr lang="fr-CH" baseline="30000" dirty="0" err="1" smtClean="0"/>
              <a:t>1</a:t>
            </a:r>
            <a:endParaRPr lang="fr-CH" baseline="30000" dirty="0" smtClean="0"/>
          </a:p>
          <a:p>
            <a:r>
              <a:rPr lang="fr-CH" dirty="0" smtClean="0"/>
              <a:t>Sn and </a:t>
            </a:r>
            <a:r>
              <a:rPr lang="fr-CH" dirty="0" err="1" smtClean="0"/>
              <a:t>Sc</a:t>
            </a:r>
            <a:r>
              <a:rPr lang="fr-CH" dirty="0" smtClean="0"/>
              <a:t> Box and </a:t>
            </a:r>
            <a:r>
              <a:rPr lang="fr-CH" dirty="0" err="1" smtClean="0"/>
              <a:t>Pybox</a:t>
            </a:r>
            <a:r>
              <a:rPr lang="fr-CH" dirty="0" smtClean="0"/>
              <a:t> gave </a:t>
            </a:r>
            <a:r>
              <a:rPr lang="fr-CH" dirty="0" err="1" smtClean="0"/>
              <a:t>poor</a:t>
            </a:r>
            <a:r>
              <a:rPr lang="fr-CH" dirty="0" smtClean="0"/>
              <a:t> </a:t>
            </a:r>
            <a:r>
              <a:rPr lang="fr-CH" dirty="0" err="1" smtClean="0"/>
              <a:t>ee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16819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NH</a:t>
            </a:r>
            <a:r>
              <a:rPr lang="fr-CH" b="1" baseline="-25000" dirty="0" err="1" smtClean="0"/>
              <a:t>2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54814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1000" dirty="0" smtClean="0"/>
              <a:t>Klausen, R. S.; Jacobsen, E. N.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2009</a:t>
            </a:r>
            <a:r>
              <a:rPr lang="en-US" sz="1000" dirty="0" smtClean="0"/>
              <a:t>, </a:t>
            </a:r>
            <a:r>
              <a:rPr lang="en-US" sz="1000" i="1" dirty="0" smtClean="0"/>
              <a:t>11</a:t>
            </a:r>
            <a:r>
              <a:rPr lang="en-US" sz="1000" dirty="0" smtClean="0"/>
              <a:t>, 887.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Mittal</a:t>
            </a:r>
            <a:r>
              <a:rPr lang="en-US" sz="1000" dirty="0"/>
              <a:t>, </a:t>
            </a:r>
            <a:r>
              <a:rPr lang="en-US" sz="1000" dirty="0" smtClean="0"/>
              <a:t>N.; Sun</a:t>
            </a:r>
            <a:r>
              <a:rPr lang="en-US" sz="1000" dirty="0"/>
              <a:t>, </a:t>
            </a:r>
            <a:r>
              <a:rPr lang="en-US" sz="1000" dirty="0" smtClean="0"/>
              <a:t>D. X.; Seidel, D.</a:t>
            </a:r>
            <a:r>
              <a:rPr lang="it-IT" sz="1000" dirty="0" smtClean="0"/>
              <a:t> </a:t>
            </a:r>
            <a:r>
              <a:rPr lang="en-US" sz="1000" i="1" dirty="0" smtClean="0"/>
              <a:t>Adv. 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2014</a:t>
            </a:r>
            <a:r>
              <a:rPr lang="en-US" sz="1000" dirty="0" smtClean="0"/>
              <a:t>, </a:t>
            </a:r>
            <a:r>
              <a:rPr lang="en-US" sz="1000" i="1" dirty="0" smtClean="0"/>
              <a:t>16</a:t>
            </a:r>
            <a:r>
              <a:rPr lang="en-US" sz="1000" dirty="0" smtClean="0"/>
              <a:t>, 1012.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3149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3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07801"/>
            <a:ext cx="864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 err="1" smtClean="0"/>
              <a:t>thiourea</a:t>
            </a:r>
            <a:r>
              <a:rPr lang="en-US" dirty="0" smtClean="0"/>
              <a:t>:</a:t>
            </a:r>
          </a:p>
          <a:p>
            <a:r>
              <a:rPr lang="en-US" dirty="0" smtClean="0"/>
              <a:t>R = alkyl and aryl</a:t>
            </a:r>
            <a:r>
              <a:rPr lang="en-US" baseline="30000" dirty="0" smtClean="0"/>
              <a:t>  </a:t>
            </a:r>
            <a:r>
              <a:rPr lang="en-US" dirty="0" smtClean="0"/>
              <a:t>with</a:t>
            </a:r>
            <a:r>
              <a:rPr lang="en-US" baseline="30000" dirty="0" smtClean="0"/>
              <a:t> </a:t>
            </a:r>
            <a:r>
              <a:rPr lang="en-US" dirty="0" smtClean="0"/>
              <a:t>86-99% </a:t>
            </a:r>
            <a:r>
              <a:rPr lang="en-US" dirty="0" err="1" smtClean="0"/>
              <a:t>ee</a:t>
            </a:r>
            <a:r>
              <a:rPr lang="en-US" baseline="30000" dirty="0" err="1" smtClean="0"/>
              <a:t>1</a:t>
            </a:r>
            <a:endParaRPr lang="en-US" dirty="0" smtClean="0"/>
          </a:p>
          <a:p>
            <a:r>
              <a:rPr lang="en-US" dirty="0" smtClean="0"/>
              <a:t>Acid not required for aliphatic aldehyde if tryptamine rich enough (slower but higher 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Very slow if not electron rich tryptamine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32129"/>
              </p:ext>
            </p:extLst>
          </p:nvPr>
        </p:nvGraphicFramePr>
        <p:xfrm>
          <a:off x="69850" y="2020888"/>
          <a:ext cx="8872538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44" name="CS ChemDraw Drawing" r:id="rId7" imgW="8872516" imgH="2459430" progId="ChemDraw.Document.6.0">
                  <p:embed/>
                </p:oleObj>
              </mc:Choice>
              <mc:Fallback>
                <p:oleObj name="CS ChemDraw Drawing" r:id="rId7" imgW="8872516" imgH="2459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850" y="2020888"/>
                        <a:ext cx="8872538" cy="245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82115" y="4835930"/>
            <a:ext cx="864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thiourea-acid</a:t>
            </a:r>
            <a:r>
              <a:rPr lang="fr-CH" dirty="0" smtClean="0"/>
              <a:t> </a:t>
            </a:r>
            <a:r>
              <a:rPr lang="fr-CH" dirty="0" err="1" smtClean="0"/>
              <a:t>catalyst</a:t>
            </a:r>
            <a:r>
              <a:rPr lang="fr-CH" dirty="0" smtClean="0"/>
              <a:t>:</a:t>
            </a:r>
          </a:p>
          <a:p>
            <a:r>
              <a:rPr lang="fr-CH" dirty="0" smtClean="0"/>
              <a:t>R = </a:t>
            </a:r>
            <a:r>
              <a:rPr lang="fr-CH" dirty="0" err="1" smtClean="0"/>
              <a:t>aryl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32-92% </a:t>
            </a:r>
            <a:r>
              <a:rPr lang="fr-CH" dirty="0" err="1" smtClean="0"/>
              <a:t>ee</a:t>
            </a:r>
            <a:r>
              <a:rPr lang="fr-CH" baseline="30000" dirty="0" err="1" smtClean="0"/>
              <a:t>2</a:t>
            </a:r>
            <a:r>
              <a:rPr lang="fr-CH" baseline="30000" dirty="0" smtClean="0"/>
              <a:t> </a:t>
            </a:r>
            <a:r>
              <a:rPr lang="fr-CH" dirty="0" smtClean="0"/>
              <a:t>and </a:t>
            </a:r>
            <a:r>
              <a:rPr lang="fr-CH" dirty="0" err="1" smtClean="0"/>
              <a:t>much</a:t>
            </a:r>
            <a:r>
              <a:rPr lang="fr-CH" dirty="0" smtClean="0"/>
              <a:t> </a:t>
            </a:r>
            <a:r>
              <a:rPr lang="fr-CH" dirty="0" err="1" smtClean="0"/>
              <a:t>faster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Jacobsen</a:t>
            </a:r>
          </a:p>
          <a:p>
            <a:r>
              <a:rPr lang="fr-CH" i="1" dirty="0" smtClean="0"/>
              <a:t>In situ </a:t>
            </a:r>
            <a:r>
              <a:rPr lang="fr-CH" dirty="0" smtClean="0"/>
              <a:t>Boc protection of the </a:t>
            </a:r>
            <a:r>
              <a:rPr lang="fr-CH" dirty="0" err="1" smtClean="0"/>
              <a:t>product</a:t>
            </a:r>
            <a:r>
              <a:rPr lang="fr-CH" dirty="0" smtClean="0"/>
              <a:t> to </a:t>
            </a:r>
            <a:r>
              <a:rPr lang="fr-CH" dirty="0" err="1" smtClean="0"/>
              <a:t>avoid</a:t>
            </a:r>
            <a:r>
              <a:rPr lang="fr-CH" dirty="0" smtClean="0"/>
              <a:t> </a:t>
            </a:r>
            <a:r>
              <a:rPr lang="fr-CH" dirty="0" err="1" smtClean="0"/>
              <a:t>product</a:t>
            </a:r>
            <a:r>
              <a:rPr lang="fr-CH" dirty="0" smtClean="0"/>
              <a:t> inhibition (</a:t>
            </a:r>
            <a:r>
              <a:rPr lang="fr-CH" dirty="0" err="1" smtClean="0"/>
              <a:t>otherwise</a:t>
            </a:r>
            <a:r>
              <a:rPr lang="fr-CH" dirty="0" smtClean="0"/>
              <a:t> </a:t>
            </a:r>
            <a:r>
              <a:rPr lang="fr-CH" dirty="0" err="1" smtClean="0"/>
              <a:t>add</a:t>
            </a:r>
            <a:r>
              <a:rPr lang="fr-CH" dirty="0" smtClean="0"/>
              <a:t> </a:t>
            </a:r>
            <a:r>
              <a:rPr lang="fr-CH" dirty="0" err="1" smtClean="0"/>
              <a:t>malonic</a:t>
            </a:r>
            <a:r>
              <a:rPr lang="fr-CH" dirty="0" smtClean="0"/>
              <a:t> </a:t>
            </a:r>
            <a:r>
              <a:rPr lang="fr-CH" dirty="0" err="1" smtClean="0"/>
              <a:t>acid</a:t>
            </a:r>
            <a:r>
              <a:rPr lang="fr-CH" dirty="0" smtClean="0"/>
              <a:t>)</a:t>
            </a:r>
          </a:p>
        </p:txBody>
      </p:sp>
      <p:pic>
        <p:nvPicPr>
          <p:cNvPr id="119850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8" y="2162678"/>
            <a:ext cx="1105147" cy="141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C2</a:t>
            </a:r>
            <a:r>
              <a:rPr lang="fr-CH" b="1" dirty="0" smtClean="0"/>
              <a:t>, </a:t>
            </a:r>
            <a:r>
              <a:rPr lang="fr-CH" b="1" dirty="0" err="1" smtClean="0"/>
              <a:t>C4</a:t>
            </a:r>
            <a:r>
              <a:rPr lang="fr-CH" b="1" dirty="0" smtClean="0"/>
              <a:t>, </a:t>
            </a:r>
            <a:r>
              <a:rPr lang="fr-CH" b="1" dirty="0" err="1" smtClean="0"/>
              <a:t>N1</a:t>
            </a:r>
            <a:r>
              <a:rPr lang="fr-CH" b="1" dirty="0" smtClean="0"/>
              <a:t> linker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4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Lee</a:t>
            </a:r>
            <a:r>
              <a:rPr lang="en-US" sz="1000" dirty="0"/>
              <a:t>, </a:t>
            </a:r>
            <a:r>
              <a:rPr lang="en-US" sz="1000" dirty="0" smtClean="0"/>
              <a:t>Y.; </a:t>
            </a:r>
            <a:r>
              <a:rPr lang="en-US" sz="1000" dirty="0" err="1" smtClean="0"/>
              <a:t>Klausen</a:t>
            </a:r>
            <a:r>
              <a:rPr lang="en-US" sz="1000" dirty="0"/>
              <a:t>, </a:t>
            </a:r>
            <a:r>
              <a:rPr lang="en-US" sz="1000" dirty="0" smtClean="0"/>
              <a:t>R. S.; Jacobsen, E. N.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13</a:t>
            </a:r>
            <a:r>
              <a:rPr lang="en-US" sz="1000" dirty="0" smtClean="0"/>
              <a:t>, 5564.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05900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5" y="1079196"/>
            <a:ext cx="8647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Synthesis of </a:t>
            </a:r>
            <a:r>
              <a:rPr lang="en-US" dirty="0" err="1" smtClean="0"/>
              <a:t>tetrahydro</a:t>
            </a:r>
            <a:r>
              <a:rPr lang="en-US" dirty="0" smtClean="0"/>
              <a:t>-γ-carboline (drug discovery)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Work with aliphatic and aromatic aldehyde with 79-95%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1 example with ketone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36201"/>
              </p:ext>
            </p:extLst>
          </p:nvPr>
        </p:nvGraphicFramePr>
        <p:xfrm>
          <a:off x="1663700" y="2249411"/>
          <a:ext cx="492760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7" name="CS ChemDraw Drawing" r:id="rId7" imgW="4928035" imgH="1649970" progId="ChemDraw.Document.6.0">
                  <p:embed/>
                </p:oleObj>
              </mc:Choice>
              <mc:Fallback>
                <p:oleObj name="CS ChemDraw Drawing" r:id="rId7" imgW="4928035" imgH="16499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63700" y="2249411"/>
                        <a:ext cx="4927600" cy="164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70351" y="4163553"/>
            <a:ext cx="8647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Direct </a:t>
            </a:r>
            <a:r>
              <a:rPr lang="en-US" i="1" dirty="0" smtClean="0"/>
              <a:t>in situ</a:t>
            </a:r>
            <a:r>
              <a:rPr lang="en-US" dirty="0" smtClean="0"/>
              <a:t> Boc protection + trituration afforded all examples in &gt;99% </a:t>
            </a:r>
            <a:r>
              <a:rPr lang="en-US" dirty="0" err="1" smtClean="0"/>
              <a:t>ee</a:t>
            </a:r>
            <a:r>
              <a:rPr lang="en-US" dirty="0" smtClean="0"/>
              <a:t> without column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544077"/>
              </p:ext>
            </p:extLst>
          </p:nvPr>
        </p:nvGraphicFramePr>
        <p:xfrm>
          <a:off x="780707" y="2002526"/>
          <a:ext cx="947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8" name="CS ChemDraw Drawing" r:id="rId9" imgW="947626" imgH="699040" progId="ChemDraw.Document.6.0">
                  <p:embed/>
                </p:oleObj>
              </mc:Choice>
              <mc:Fallback>
                <p:oleObj name="CS ChemDraw Drawing" r:id="rId9" imgW="947626" imgH="6990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07" y="2002526"/>
                        <a:ext cx="9477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37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C2</a:t>
            </a:r>
            <a:r>
              <a:rPr lang="fr-CH" b="1" dirty="0" smtClean="0"/>
              <a:t>, </a:t>
            </a:r>
            <a:r>
              <a:rPr lang="fr-CH" b="1" dirty="0" err="1" smtClean="0"/>
              <a:t>C4</a:t>
            </a:r>
            <a:r>
              <a:rPr lang="fr-CH" b="1" dirty="0" smtClean="0"/>
              <a:t>, </a:t>
            </a:r>
            <a:r>
              <a:rPr lang="fr-CH" b="1" dirty="0" err="1" smtClean="0"/>
              <a:t>N1</a:t>
            </a:r>
            <a:r>
              <a:rPr lang="fr-CH" b="1" dirty="0" smtClean="0"/>
              <a:t> linker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Cheng</a:t>
            </a:r>
            <a:r>
              <a:rPr lang="en-US" sz="1000" dirty="0"/>
              <a:t>, </a:t>
            </a:r>
            <a:r>
              <a:rPr lang="en-US" sz="1000" dirty="0" smtClean="0"/>
              <a:t>D.-J.; Wu</a:t>
            </a:r>
            <a:r>
              <a:rPr lang="en-US" sz="1000" dirty="0"/>
              <a:t>, </a:t>
            </a:r>
            <a:r>
              <a:rPr lang="en-US" sz="1000" dirty="0" smtClean="0"/>
              <a:t>H.-B.; Tian, S.-K.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13</a:t>
            </a:r>
            <a:r>
              <a:rPr lang="en-US" sz="1000" dirty="0" smtClean="0"/>
              <a:t>, 5636.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98340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5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1st example of 7-membered ring formation via </a:t>
            </a:r>
            <a:r>
              <a:rPr lang="en-US" dirty="0" err="1" smtClean="0"/>
              <a:t>PS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 smtClean="0"/>
              <a:t>Work with electron poor and rich aromatic imine in 84-91%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For the same example imine vs aldehyde: 90 vs 83%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/>
              <a:t>NH of the indole required for the </a:t>
            </a:r>
            <a:r>
              <a:rPr lang="en-US" dirty="0" err="1"/>
              <a:t>ee</a:t>
            </a:r>
            <a:r>
              <a:rPr lang="en-US" dirty="0"/>
              <a:t> (not for the yield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example with 7-</a:t>
            </a:r>
            <a:r>
              <a:rPr lang="en-US" dirty="0" err="1" smtClean="0"/>
              <a:t>aza</a:t>
            </a:r>
            <a:r>
              <a:rPr lang="en-US" dirty="0" smtClean="0"/>
              <a:t>-indole but work only with aldehyde (0% vs 77% yield, 90% 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13658"/>
              </p:ext>
            </p:extLst>
          </p:nvPr>
        </p:nvGraphicFramePr>
        <p:xfrm>
          <a:off x="2650725" y="2612904"/>
          <a:ext cx="3990975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66" name="CS ChemDraw Drawing" r:id="rId7" imgW="3990944" imgH="2316060" progId="ChemDraw.Document.6.0">
                  <p:embed/>
                </p:oleObj>
              </mc:Choice>
              <mc:Fallback>
                <p:oleObj name="CS ChemDraw Drawing" r:id="rId7" imgW="3990944" imgH="2316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50725" y="2612904"/>
                        <a:ext cx="3990975" cy="231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12" y="4929066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65160" y="5131164"/>
            <a:ext cx="6453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</a:t>
            </a:r>
            <a:r>
              <a:rPr lang="en-US" dirty="0" smtClean="0">
                <a:solidFill>
                  <a:srgbClr val="FF0000"/>
                </a:solidFill>
              </a:rPr>
              <a:t>there a difference in </a:t>
            </a:r>
            <a:r>
              <a:rPr lang="en-US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between ketone and </a:t>
            </a:r>
            <a:r>
              <a:rPr lang="en-US" dirty="0" err="1" smtClean="0">
                <a:solidFill>
                  <a:srgbClr val="FF0000"/>
                </a:solidFill>
              </a:rPr>
              <a:t>PMP</a:t>
            </a:r>
            <a:r>
              <a:rPr lang="en-US" dirty="0" smtClean="0">
                <a:solidFill>
                  <a:srgbClr val="FF0000"/>
                </a:solidFill>
              </a:rPr>
              <a:t> imine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what would be the </a:t>
            </a:r>
            <a:r>
              <a:rPr lang="en-US" dirty="0" err="1" smtClean="0">
                <a:solidFill>
                  <a:srgbClr val="FF0000"/>
                </a:solidFill>
              </a:rPr>
              <a:t>TS</a:t>
            </a:r>
            <a:r>
              <a:rPr lang="en-US" dirty="0" smtClean="0">
                <a:solidFill>
                  <a:srgbClr val="FF0000"/>
                </a:solidFill>
              </a:rPr>
              <a:t> to explain it?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C2</a:t>
            </a:r>
            <a:r>
              <a:rPr lang="fr-CH" b="1" dirty="0" smtClean="0"/>
              <a:t>, </a:t>
            </a:r>
            <a:r>
              <a:rPr lang="fr-CH" b="1" dirty="0" err="1" smtClean="0"/>
              <a:t>C4</a:t>
            </a:r>
            <a:r>
              <a:rPr lang="fr-CH" b="1" dirty="0" smtClean="0"/>
              <a:t>, </a:t>
            </a:r>
            <a:r>
              <a:rPr lang="fr-CH" b="1" dirty="0" err="1" smtClean="0"/>
              <a:t>N1</a:t>
            </a:r>
            <a:r>
              <a:rPr lang="fr-CH" b="1" dirty="0" smtClean="0"/>
              <a:t> linker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Li</a:t>
            </a:r>
            <a:r>
              <a:rPr lang="en-US" sz="1000" dirty="0"/>
              <a:t>, </a:t>
            </a:r>
            <a:r>
              <a:rPr lang="en-US" sz="1000" dirty="0" smtClean="0"/>
              <a:t>X.; Chen</a:t>
            </a:r>
            <a:r>
              <a:rPr lang="en-US" sz="1000" dirty="0"/>
              <a:t>, </a:t>
            </a:r>
            <a:r>
              <a:rPr lang="en-US" sz="1000" dirty="0" smtClean="0"/>
              <a:t>D.; </a:t>
            </a:r>
            <a:r>
              <a:rPr lang="en-US" sz="1000" dirty="0" err="1" smtClean="0"/>
              <a:t>Gu</a:t>
            </a:r>
            <a:r>
              <a:rPr lang="en-US" sz="1000" dirty="0" smtClean="0"/>
              <a:t>, H.; Lin, X. </a:t>
            </a:r>
            <a:r>
              <a:rPr lang="en-US" sz="1000" i="1" dirty="0" smtClean="0"/>
              <a:t>Chem. </a:t>
            </a:r>
            <a:r>
              <a:rPr lang="en-US" sz="1000" i="1" dirty="0" err="1" smtClean="0"/>
              <a:t>Commun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b="1" dirty="0" smtClean="0"/>
              <a:t>2014</a:t>
            </a:r>
            <a:r>
              <a:rPr lang="en-US" sz="1000" dirty="0" smtClean="0"/>
              <a:t>, </a:t>
            </a:r>
            <a:r>
              <a:rPr lang="en-US" sz="1000" i="1" dirty="0" smtClean="0"/>
              <a:t>50</a:t>
            </a:r>
            <a:r>
              <a:rPr lang="en-US" sz="1000" dirty="0" smtClean="0"/>
              <a:t>, 7538.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5179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2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7-</a:t>
            </a:r>
            <a:r>
              <a:rPr lang="fr-CH" dirty="0" err="1" smtClean="0"/>
              <a:t>membered</a:t>
            </a:r>
            <a:r>
              <a:rPr lang="fr-CH" dirty="0" smtClean="0"/>
              <a:t> ring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en-US" dirty="0"/>
              <a:t>quaternary stereocenters bearing a </a:t>
            </a:r>
            <a:r>
              <a:rPr lang="en-US" dirty="0" err="1"/>
              <a:t>CF</a:t>
            </a:r>
            <a:r>
              <a:rPr lang="en-US" baseline="-25000" dirty="0" err="1"/>
              <a:t>3</a:t>
            </a:r>
            <a:r>
              <a:rPr lang="en-US" dirty="0"/>
              <a:t> </a:t>
            </a:r>
            <a:r>
              <a:rPr lang="en-US" dirty="0" err="1" smtClean="0"/>
              <a:t>moiety</a:t>
            </a:r>
            <a:r>
              <a:rPr lang="en-US" baseline="30000" dirty="0" err="1" smtClean="0"/>
              <a:t>1</a:t>
            </a:r>
            <a:endParaRPr lang="fr-CH" baseline="30000" dirty="0" smtClean="0"/>
          </a:p>
          <a:p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poor</a:t>
            </a:r>
            <a:r>
              <a:rPr lang="fr-CH" dirty="0" smtClean="0"/>
              <a:t> and </a:t>
            </a:r>
            <a:r>
              <a:rPr lang="fr-CH" dirty="0" err="1" smtClean="0"/>
              <a:t>rich</a:t>
            </a:r>
            <a:r>
              <a:rPr lang="fr-CH" dirty="0" smtClean="0"/>
              <a:t> </a:t>
            </a:r>
            <a:r>
              <a:rPr lang="fr-CH" dirty="0" err="1" smtClean="0"/>
              <a:t>aromatic</a:t>
            </a:r>
            <a:r>
              <a:rPr lang="fr-CH" dirty="0" smtClean="0"/>
              <a:t> </a:t>
            </a:r>
            <a:r>
              <a:rPr lang="fr-CH" dirty="0" err="1" smtClean="0"/>
              <a:t>ketone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/>
              <a:t>87-99%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smtClean="0"/>
              <a:t>NH of the indole </a:t>
            </a:r>
            <a:r>
              <a:rPr lang="fr-CH" dirty="0" err="1" smtClean="0"/>
              <a:t>required</a:t>
            </a:r>
            <a:r>
              <a:rPr lang="fr-CH" dirty="0" smtClean="0"/>
              <a:t> for the </a:t>
            </a:r>
            <a:r>
              <a:rPr lang="fr-CH" dirty="0" err="1" smtClean="0"/>
              <a:t>ee</a:t>
            </a:r>
            <a:endParaRPr lang="fr-CH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54283"/>
              </p:ext>
            </p:extLst>
          </p:nvPr>
        </p:nvGraphicFramePr>
        <p:xfrm>
          <a:off x="536441" y="2334319"/>
          <a:ext cx="4770437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3" name="CS ChemDraw Drawing" r:id="rId7" imgW="4769737" imgH="3254850" progId="ChemDraw.Document.6.0">
                  <p:embed/>
                </p:oleObj>
              </mc:Choice>
              <mc:Fallback>
                <p:oleObj name="CS ChemDraw Drawing" r:id="rId7" imgW="4769737" imgH="3254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6441" y="2334319"/>
                        <a:ext cx="4770437" cy="325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77" y="2651463"/>
            <a:ext cx="3433549" cy="16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57880" y="2792885"/>
            <a:ext cx="225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 smtClean="0"/>
              <a:t>Phenyl</a:t>
            </a:r>
            <a:r>
              <a:rPr lang="fr-CH" b="1" dirty="0" smtClean="0"/>
              <a:t> as </a:t>
            </a:r>
            <a:r>
              <a:rPr lang="fr-CH" b="1" dirty="0" err="1" smtClean="0"/>
              <a:t>nucleophile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35607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382350"/>
              </p:ext>
            </p:extLst>
          </p:nvPr>
        </p:nvGraphicFramePr>
        <p:xfrm>
          <a:off x="3768725" y="3448050"/>
          <a:ext cx="1633538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7" name="CS ChemDraw Drawing" r:id="rId7" imgW="807157" imgH="578880" progId="ChemDraw.Document.6.0">
                  <p:embed/>
                </p:oleObj>
              </mc:Choice>
              <mc:Fallback>
                <p:oleObj name="CS ChemDraw Drawing" r:id="rId7" imgW="807157" imgH="57888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3448050"/>
                        <a:ext cx="1633538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Phenyl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nl-NL" sz="1000" dirty="0" smtClean="0"/>
              <a:t>Mons</a:t>
            </a:r>
            <a:r>
              <a:rPr lang="nl-NL" sz="1000" dirty="0"/>
              <a:t>, </a:t>
            </a:r>
            <a:r>
              <a:rPr lang="nl-NL" sz="1000" dirty="0" smtClean="0"/>
              <a:t>E.; Wanner</a:t>
            </a:r>
            <a:r>
              <a:rPr lang="nl-NL" sz="1000" dirty="0"/>
              <a:t>, </a:t>
            </a:r>
            <a:r>
              <a:rPr lang="nl-NL" sz="1000" dirty="0" smtClean="0"/>
              <a:t>M. J.; Ingemann</a:t>
            </a:r>
            <a:r>
              <a:rPr lang="nl-NL" sz="1000" dirty="0"/>
              <a:t>, </a:t>
            </a:r>
            <a:r>
              <a:rPr lang="nl-NL" sz="1000" dirty="0" smtClean="0"/>
              <a:t>S.; van </a:t>
            </a:r>
            <a:r>
              <a:rPr lang="nl-NL" sz="1000" dirty="0"/>
              <a:t>Maarseveen, </a:t>
            </a:r>
            <a:r>
              <a:rPr lang="nl-NL" sz="1000" dirty="0" smtClean="0"/>
              <a:t>J. H.; Hiemstra, H.</a:t>
            </a:r>
            <a:r>
              <a:rPr lang="en-US" sz="1000" dirty="0" smtClean="0"/>
              <a:t> </a:t>
            </a:r>
            <a:r>
              <a:rPr lang="en-US" sz="1000" i="1" dirty="0" smtClean="0"/>
              <a:t>J. Org. Che</a:t>
            </a:r>
            <a:r>
              <a:rPr lang="en-US" sz="1000" i="1" dirty="0"/>
              <a:t>m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b="1" dirty="0" smtClean="0"/>
              <a:t>2014</a:t>
            </a:r>
            <a:r>
              <a:rPr lang="en-US" sz="1000" dirty="0" smtClean="0"/>
              <a:t>, </a:t>
            </a:r>
            <a:r>
              <a:rPr lang="en-US" sz="1000" i="1" dirty="0" smtClean="0"/>
              <a:t>79</a:t>
            </a:r>
            <a:r>
              <a:rPr lang="en-US" sz="1000" dirty="0" smtClean="0"/>
              <a:t>, 7380.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6031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2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BPA in </a:t>
            </a:r>
            <a:r>
              <a:rPr lang="fr-CH" dirty="0" err="1" smtClean="0"/>
              <a:t>combination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BINOL</a:t>
            </a:r>
            <a:r>
              <a:rPr lang="fr-CH" dirty="0" smtClean="0"/>
              <a:t> ligand for the </a:t>
            </a:r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en-US" dirty="0" err="1" smtClean="0"/>
              <a:t>tetrahydroisoquinolines</a:t>
            </a:r>
            <a:endParaRPr lang="en-US" dirty="0" smtClean="0"/>
          </a:p>
          <a:p>
            <a:r>
              <a:rPr lang="fr-CH" dirty="0" err="1" smtClean="0"/>
              <a:t>Nps</a:t>
            </a:r>
            <a:r>
              <a:rPr lang="fr-CH" dirty="0" smtClean="0"/>
              <a:t> </a:t>
            </a:r>
            <a:r>
              <a:rPr lang="fr-CH" dirty="0" err="1" smtClean="0"/>
              <a:t>give</a:t>
            </a:r>
            <a:r>
              <a:rPr lang="fr-CH" dirty="0" smtClean="0"/>
              <a:t> a good para/ortho ratio compare to H, Me, </a:t>
            </a:r>
            <a:r>
              <a:rPr lang="fr-CH" dirty="0" err="1" smtClean="0"/>
              <a:t>Bn</a:t>
            </a:r>
            <a:r>
              <a:rPr lang="fr-CH" dirty="0" smtClean="0"/>
              <a:t> + 24-86</a:t>
            </a:r>
            <a:r>
              <a:rPr lang="fr-CH" dirty="0"/>
              <a:t>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poor</a:t>
            </a:r>
            <a:r>
              <a:rPr lang="fr-CH" dirty="0" smtClean="0"/>
              <a:t> and </a:t>
            </a:r>
            <a:r>
              <a:rPr lang="fr-CH" dirty="0" err="1" smtClean="0"/>
              <a:t>rich</a:t>
            </a:r>
            <a:r>
              <a:rPr lang="fr-CH" dirty="0" smtClean="0"/>
              <a:t> </a:t>
            </a:r>
            <a:r>
              <a:rPr lang="fr-CH" dirty="0" err="1" smtClean="0"/>
              <a:t>aromatic</a:t>
            </a:r>
            <a:r>
              <a:rPr lang="fr-CH" dirty="0" smtClean="0"/>
              <a:t> </a:t>
            </a:r>
            <a:r>
              <a:rPr lang="fr-CH" dirty="0" err="1" smtClean="0"/>
              <a:t>aldehyde</a:t>
            </a:r>
            <a:r>
              <a:rPr lang="fr-CH" dirty="0" smtClean="0"/>
              <a:t> + </a:t>
            </a:r>
            <a:r>
              <a:rPr lang="fr-CH" dirty="0" err="1" smtClean="0"/>
              <a:t>aliphatic</a:t>
            </a:r>
            <a:r>
              <a:rPr lang="fr-CH" dirty="0" smtClean="0"/>
              <a:t> one</a:t>
            </a:r>
          </a:p>
          <a:p>
            <a:r>
              <a:rPr lang="fr-CH" dirty="0" smtClean="0"/>
              <a:t>One </a:t>
            </a:r>
            <a:r>
              <a:rPr lang="fr-CH" dirty="0" err="1" smtClean="0"/>
              <a:t>hydroxyl</a:t>
            </a:r>
            <a:r>
              <a:rPr lang="fr-CH" dirty="0" smtClean="0"/>
              <a:t> group on the </a:t>
            </a:r>
            <a:r>
              <a:rPr lang="fr-CH" dirty="0" err="1" smtClean="0"/>
              <a:t>aryl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not </a:t>
            </a:r>
            <a:r>
              <a:rPr lang="fr-CH" dirty="0" err="1" smtClean="0"/>
              <a:t>enough</a:t>
            </a:r>
            <a:endParaRPr lang="fr-CH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357016"/>
              </p:ext>
            </p:extLst>
          </p:nvPr>
        </p:nvGraphicFramePr>
        <p:xfrm>
          <a:off x="2057400" y="2733274"/>
          <a:ext cx="52498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3" name="CS ChemDraw Drawing" r:id="rId7" imgW="5249764" imgH="1869750" progId="ChemDraw.Document.6.0">
                  <p:embed/>
                </p:oleObj>
              </mc:Choice>
              <mc:Fallback>
                <p:oleObj name="CS ChemDraw Drawing" r:id="rId7" imgW="5249764" imgH="1869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2733274"/>
                        <a:ext cx="5249863" cy="187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4" y="4954724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39350" y="5173584"/>
            <a:ext cx="495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enantioselective reaction harder to develop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phenylethylamine</a:t>
            </a:r>
            <a:r>
              <a:rPr lang="en-US" dirty="0" smtClean="0">
                <a:solidFill>
                  <a:srgbClr val="FF0000"/>
                </a:solidFill>
              </a:rPr>
              <a:t> compared to tryptamine?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36336" y="2792885"/>
            <a:ext cx="229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/>
              <a:t>Pyrrole as </a:t>
            </a:r>
            <a:r>
              <a:rPr lang="fr-CH" b="1" dirty="0" err="1" smtClean="0"/>
              <a:t>nucleophile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35607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0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641499"/>
              </p:ext>
            </p:extLst>
          </p:nvPr>
        </p:nvGraphicFramePr>
        <p:xfrm>
          <a:off x="3851275" y="3338513"/>
          <a:ext cx="147002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51" name="CS ChemDraw Drawing" r:id="rId7" imgW="725037" imgH="688500" progId="ChemDraw.Document.6.0">
                  <p:embed/>
                </p:oleObj>
              </mc:Choice>
              <mc:Fallback>
                <p:oleObj name="CS ChemDraw Drawing" r:id="rId7" imgW="725037" imgH="6885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38513"/>
                        <a:ext cx="1470025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29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Pyrrole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28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Raheem</a:t>
            </a:r>
            <a:r>
              <a:rPr lang="en-US" sz="1000" dirty="0"/>
              <a:t>, </a:t>
            </a:r>
            <a:r>
              <a:rPr lang="en-US" sz="1000" dirty="0" smtClean="0"/>
              <a:t>I. T.; </a:t>
            </a:r>
            <a:r>
              <a:rPr lang="en-US" sz="1000" dirty="0" err="1" smtClean="0"/>
              <a:t>Thiara</a:t>
            </a:r>
            <a:r>
              <a:rPr lang="en-US" sz="1000" dirty="0"/>
              <a:t>, </a:t>
            </a:r>
            <a:r>
              <a:rPr lang="en-US" sz="1000" dirty="0" smtClean="0"/>
              <a:t>P. S.; Jacobsen, E. N.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2008</a:t>
            </a:r>
            <a:r>
              <a:rPr lang="en-US" sz="1000" dirty="0" smtClean="0"/>
              <a:t>, </a:t>
            </a:r>
            <a:r>
              <a:rPr lang="en-US" sz="1000" i="1" dirty="0" smtClean="0"/>
              <a:t>10</a:t>
            </a:r>
            <a:r>
              <a:rPr lang="en-US" sz="1000" dirty="0" smtClean="0"/>
              <a:t>, 1577.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15162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4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C2</a:t>
            </a:r>
            <a:r>
              <a:rPr lang="fr-CH" dirty="0" smtClean="0"/>
              <a:t> or </a:t>
            </a:r>
            <a:r>
              <a:rPr lang="fr-CH" dirty="0" err="1" smtClean="0"/>
              <a:t>C4</a:t>
            </a:r>
            <a:r>
              <a:rPr lang="fr-CH" dirty="0" smtClean="0"/>
              <a:t> </a:t>
            </a:r>
            <a:r>
              <a:rPr lang="fr-CH" dirty="0" err="1" smtClean="0"/>
              <a:t>attack</a:t>
            </a:r>
            <a:r>
              <a:rPr lang="fr-CH" dirty="0" smtClean="0"/>
              <a:t> </a:t>
            </a:r>
            <a:r>
              <a:rPr lang="fr-CH" dirty="0" err="1" smtClean="0"/>
              <a:t>depending</a:t>
            </a:r>
            <a:r>
              <a:rPr lang="fr-CH" dirty="0" smtClean="0"/>
              <a:t> on the substitution of the pyrrole and on the LA </a:t>
            </a:r>
            <a:r>
              <a:rPr lang="fr-CH" dirty="0" err="1" smtClean="0"/>
              <a:t>used</a:t>
            </a:r>
            <a:r>
              <a:rPr lang="fr-CH" baseline="30000" dirty="0" err="1" smtClean="0"/>
              <a:t>1</a:t>
            </a:r>
            <a:endParaRPr lang="fr-CH" baseline="30000" dirty="0" smtClean="0"/>
          </a:p>
          <a:p>
            <a:endParaRPr lang="fr-CH" dirty="0" smtClean="0"/>
          </a:p>
          <a:p>
            <a:r>
              <a:rPr lang="fr-CH" dirty="0" smtClean="0"/>
              <a:t>For </a:t>
            </a:r>
            <a:r>
              <a:rPr lang="fr-CH" dirty="0" err="1" smtClean="0"/>
              <a:t>C4</a:t>
            </a:r>
            <a:r>
              <a:rPr lang="fr-CH" dirty="0" smtClean="0"/>
              <a:t> </a:t>
            </a:r>
            <a:r>
              <a:rPr lang="fr-CH" dirty="0" err="1" smtClean="0"/>
              <a:t>attack</a:t>
            </a:r>
            <a:r>
              <a:rPr lang="fr-CH" dirty="0" smtClean="0"/>
              <a:t>: 70-97% </a:t>
            </a:r>
            <a:r>
              <a:rPr lang="fr-CH" dirty="0" err="1" smtClean="0"/>
              <a:t>ee</a:t>
            </a:r>
            <a:r>
              <a:rPr lang="fr-CH" dirty="0" smtClean="0"/>
              <a:t>.</a:t>
            </a:r>
          </a:p>
          <a:p>
            <a:r>
              <a:rPr lang="fr-CH" dirty="0" smtClean="0"/>
              <a:t>Use TIPS as </a:t>
            </a:r>
            <a:r>
              <a:rPr lang="fr-CH" dirty="0" err="1" smtClean="0"/>
              <a:t>steric</a:t>
            </a:r>
            <a:r>
              <a:rPr lang="fr-CH" dirty="0" smtClean="0"/>
              <a:t> </a:t>
            </a:r>
            <a:r>
              <a:rPr lang="fr-CH" dirty="0" err="1" smtClean="0"/>
              <a:t>bulk</a:t>
            </a:r>
            <a:r>
              <a:rPr lang="fr-CH" dirty="0" smtClean="0"/>
              <a:t> to </a:t>
            </a:r>
            <a:r>
              <a:rPr lang="fr-CH" dirty="0" err="1" smtClean="0"/>
              <a:t>prevent</a:t>
            </a:r>
            <a:r>
              <a:rPr lang="fr-CH" dirty="0" smtClean="0"/>
              <a:t> </a:t>
            </a:r>
            <a:r>
              <a:rPr lang="fr-CH" dirty="0" err="1" smtClean="0"/>
              <a:t>C2</a:t>
            </a:r>
            <a:r>
              <a:rPr lang="fr-CH" dirty="0" smtClean="0"/>
              <a:t> </a:t>
            </a:r>
            <a:r>
              <a:rPr lang="fr-CH" dirty="0" err="1" smtClean="0"/>
              <a:t>attack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Catalyst</a:t>
            </a:r>
            <a:r>
              <a:rPr lang="fr-CH" dirty="0" smtClean="0"/>
              <a:t> influence the </a:t>
            </a:r>
            <a:r>
              <a:rPr lang="fr-CH" dirty="0" err="1" smtClean="0"/>
              <a:t>regioselectivity</a:t>
            </a:r>
            <a:r>
              <a:rPr lang="fr-CH" dirty="0" smtClean="0"/>
              <a:t> </a:t>
            </a:r>
            <a:r>
              <a:rPr lang="fr-CH" dirty="0" err="1" smtClean="0"/>
              <a:t>too</a:t>
            </a:r>
            <a:r>
              <a:rPr lang="fr-CH" dirty="0" smtClean="0"/>
              <a:t>. 3:1 vs </a:t>
            </a:r>
            <a:r>
              <a:rPr lang="fr-CH" dirty="0"/>
              <a:t>&gt;</a:t>
            </a:r>
            <a:r>
              <a:rPr lang="fr-CH" dirty="0" smtClean="0"/>
              <a:t>50:1 </a:t>
            </a:r>
            <a:r>
              <a:rPr lang="fr-CH" dirty="0" err="1" smtClean="0"/>
              <a:t>C4</a:t>
            </a:r>
            <a:r>
              <a:rPr lang="fr-CH" dirty="0" smtClean="0"/>
              <a:t>/</a:t>
            </a:r>
            <a:r>
              <a:rPr lang="fr-CH" dirty="0" err="1" smtClean="0"/>
              <a:t>C2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catalyst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For </a:t>
            </a:r>
            <a:r>
              <a:rPr lang="fr-CH" dirty="0" err="1" smtClean="0"/>
              <a:t>C2</a:t>
            </a:r>
            <a:r>
              <a:rPr lang="fr-CH" dirty="0" smtClean="0"/>
              <a:t> </a:t>
            </a:r>
            <a:r>
              <a:rPr lang="fr-CH" dirty="0" err="1" smtClean="0"/>
              <a:t>attack</a:t>
            </a:r>
            <a:r>
              <a:rPr lang="fr-CH" dirty="0" smtClean="0"/>
              <a:t>: 52-93%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smtClean="0"/>
              <a:t>For </a:t>
            </a:r>
            <a:r>
              <a:rPr lang="fr-CH" dirty="0" err="1" smtClean="0"/>
              <a:t>both</a:t>
            </a:r>
            <a:r>
              <a:rPr lang="fr-CH" dirty="0" smtClean="0"/>
              <a:t> R = </a:t>
            </a:r>
            <a:r>
              <a:rPr lang="fr-CH" dirty="0" err="1" smtClean="0"/>
              <a:t>aliphatic</a:t>
            </a:r>
            <a:r>
              <a:rPr lang="fr-CH" dirty="0" smtClean="0"/>
              <a:t>, </a:t>
            </a:r>
            <a:r>
              <a:rPr lang="fr-CH" dirty="0" err="1" smtClean="0"/>
              <a:t>aromatic</a:t>
            </a:r>
            <a:r>
              <a:rPr lang="fr-CH" dirty="0" smtClean="0"/>
              <a:t> or H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57180"/>
              </p:ext>
            </p:extLst>
          </p:nvPr>
        </p:nvGraphicFramePr>
        <p:xfrm>
          <a:off x="390525" y="3673748"/>
          <a:ext cx="8072438" cy="177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5" name="CS ChemDraw Drawing" r:id="rId7" imgW="8072383" imgH="1773630" progId="ChemDraw.Document.6.0">
                  <p:embed/>
                </p:oleObj>
              </mc:Choice>
              <mc:Fallback>
                <p:oleObj name="CS ChemDraw Drawing" r:id="rId7" imgW="8072383" imgH="17736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525" y="3673748"/>
                        <a:ext cx="8072438" cy="177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9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Pyrrole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29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6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He, Y.; Lin, M.; Li, Z.; Liang, X.; Li, G.; </a:t>
            </a:r>
            <a:r>
              <a:rPr lang="en-US" sz="1000" dirty="0" err="1" smtClean="0"/>
              <a:t>Antilla</a:t>
            </a:r>
            <a:r>
              <a:rPr lang="en-US" sz="1000" dirty="0" smtClean="0"/>
              <a:t>, J. C.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13</a:t>
            </a:r>
            <a:r>
              <a:rPr lang="en-US" sz="1000" dirty="0" smtClean="0"/>
              <a:t>, 4490.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000" dirty="0" smtClean="0"/>
              <a:t>Li, Y.; Su, Y.-H.; Dong, D.-J.; </a:t>
            </a:r>
            <a:r>
              <a:rPr lang="es-ES" sz="1000" dirty="0" err="1" smtClean="0"/>
              <a:t>Wua</a:t>
            </a:r>
            <a:r>
              <a:rPr lang="es-ES" sz="1000" dirty="0" smtClean="0"/>
              <a:t>, Z.; </a:t>
            </a:r>
            <a:r>
              <a:rPr lang="es-ES" sz="1000" dirty="0" err="1" smtClean="0"/>
              <a:t>Tian</a:t>
            </a:r>
            <a:r>
              <a:rPr lang="es-ES" sz="1000" dirty="0" smtClean="0"/>
              <a:t>, S.-K.</a:t>
            </a:r>
            <a:r>
              <a:rPr lang="en-US" sz="1000" i="1" dirty="0"/>
              <a:t> </a:t>
            </a:r>
            <a:r>
              <a:rPr lang="en-US" sz="1000" i="1" dirty="0" err="1" smtClean="0"/>
              <a:t>RSC</a:t>
            </a:r>
            <a:r>
              <a:rPr lang="en-US" sz="1000" i="1" dirty="0" smtClean="0"/>
              <a:t> Adv. </a:t>
            </a:r>
            <a:r>
              <a:rPr lang="en-US" sz="1000" b="1" dirty="0" smtClean="0"/>
              <a:t>2013</a:t>
            </a:r>
            <a:r>
              <a:rPr lang="en-US" sz="1000" dirty="0" smtClean="0"/>
              <a:t>, </a:t>
            </a:r>
            <a:r>
              <a:rPr lang="en-US" sz="1000" i="1" dirty="0" smtClean="0"/>
              <a:t>3</a:t>
            </a:r>
            <a:r>
              <a:rPr lang="en-US" sz="1000" dirty="0" smtClean="0"/>
              <a:t>, 18275.</a:t>
            </a:r>
            <a:endParaRPr lang="en-US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37416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2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Synthesis</a:t>
            </a:r>
            <a:r>
              <a:rPr lang="fr-CH" dirty="0" smtClean="0"/>
              <a:t> of </a:t>
            </a:r>
            <a:r>
              <a:rPr lang="en-US" dirty="0" smtClean="0"/>
              <a:t>1,2,3,4-</a:t>
            </a:r>
            <a:r>
              <a:rPr lang="en-US" dirty="0" err="1" smtClean="0"/>
              <a:t>Tetrahydropyrrolo</a:t>
            </a:r>
            <a:r>
              <a:rPr lang="en-US" dirty="0" smtClean="0"/>
              <a:t>[1,2-a]</a:t>
            </a:r>
            <a:r>
              <a:rPr lang="en-US" dirty="0" err="1" smtClean="0"/>
              <a:t>pyrazines</a:t>
            </a:r>
            <a:r>
              <a:rPr lang="en-US" baseline="30000" dirty="0" err="1" smtClean="0"/>
              <a:t>1</a:t>
            </a:r>
            <a:endParaRPr lang="fr-CH" baseline="30000" dirty="0" smtClean="0"/>
          </a:p>
          <a:p>
            <a:r>
              <a:rPr lang="fr-CH" dirty="0" err="1" smtClean="0"/>
              <a:t>Branched</a:t>
            </a:r>
            <a:r>
              <a:rPr lang="fr-CH" dirty="0" smtClean="0"/>
              <a:t> </a:t>
            </a:r>
            <a:r>
              <a:rPr lang="fr-CH" dirty="0" err="1" smtClean="0"/>
              <a:t>aliphatic</a:t>
            </a:r>
            <a:r>
              <a:rPr lang="fr-CH" dirty="0" smtClean="0"/>
              <a:t> and </a:t>
            </a:r>
            <a:r>
              <a:rPr lang="fr-CH" dirty="0" err="1" smtClean="0"/>
              <a:t>aromatic</a:t>
            </a:r>
            <a:r>
              <a:rPr lang="fr-CH" dirty="0" smtClean="0"/>
              <a:t> </a:t>
            </a:r>
            <a:r>
              <a:rPr lang="fr-CH" dirty="0" err="1" smtClean="0"/>
              <a:t>aldehyde</a:t>
            </a:r>
            <a:r>
              <a:rPr lang="fr-CH" dirty="0" smtClean="0"/>
              <a:t> </a:t>
            </a:r>
            <a:r>
              <a:rPr lang="fr-CH" dirty="0" err="1" smtClean="0"/>
              <a:t>tolerated</a:t>
            </a:r>
            <a:r>
              <a:rPr lang="fr-CH" dirty="0" smtClean="0"/>
              <a:t> in </a:t>
            </a:r>
            <a:r>
              <a:rPr lang="fr-CH" dirty="0"/>
              <a:t>65-94%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smtClean="0"/>
              <a:t>BPA </a:t>
            </a:r>
            <a:r>
              <a:rPr lang="fr-CH" dirty="0" err="1" smtClean="0"/>
              <a:t>also</a:t>
            </a:r>
            <a:r>
              <a:rPr lang="fr-CH" dirty="0" smtClean="0"/>
              <a:t> influence the </a:t>
            </a:r>
            <a:r>
              <a:rPr lang="fr-CH" dirty="0" err="1" smtClean="0"/>
              <a:t>regioselectivity</a:t>
            </a:r>
            <a:r>
              <a:rPr lang="fr-CH" dirty="0" smtClean="0"/>
              <a:t> (10:1 </a:t>
            </a:r>
            <a:r>
              <a:rPr lang="fr-CH" dirty="0" err="1" smtClean="0"/>
              <a:t>C2</a:t>
            </a:r>
            <a:r>
              <a:rPr lang="fr-CH" dirty="0" smtClean="0"/>
              <a:t>/</a:t>
            </a:r>
            <a:r>
              <a:rPr lang="fr-CH" dirty="0" err="1" smtClean="0"/>
              <a:t>C5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catalyst</a:t>
            </a:r>
            <a:r>
              <a:rPr lang="fr-CH" dirty="0" smtClean="0"/>
              <a:t>)</a:t>
            </a:r>
            <a:endParaRPr lang="fr-CH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703617"/>
              </p:ext>
            </p:extLst>
          </p:nvPr>
        </p:nvGraphicFramePr>
        <p:xfrm>
          <a:off x="241592" y="2070439"/>
          <a:ext cx="336867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3" name="CS ChemDraw Drawing" r:id="rId7" imgW="3369368" imgH="1634850" progId="ChemDraw.Document.6.0">
                  <p:embed/>
                </p:oleObj>
              </mc:Choice>
              <mc:Fallback>
                <p:oleObj name="CS ChemDraw Drawing" r:id="rId7" imgW="3369368" imgH="16348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1592" y="2070439"/>
                        <a:ext cx="3368675" cy="163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91857"/>
              </p:ext>
            </p:extLst>
          </p:nvPr>
        </p:nvGraphicFramePr>
        <p:xfrm>
          <a:off x="3881022" y="1917700"/>
          <a:ext cx="5145088" cy="213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4" name="CS ChemDraw Drawing" r:id="rId9" imgW="5144682" imgH="2136240" progId="ChemDraw.Document.6.0">
                  <p:embed/>
                </p:oleObj>
              </mc:Choice>
              <mc:Fallback>
                <p:oleObj name="CS ChemDraw Drawing" r:id="rId9" imgW="5144682" imgH="2136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81022" y="1917700"/>
                        <a:ext cx="5145088" cy="213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626529"/>
              </p:ext>
            </p:extLst>
          </p:nvPr>
        </p:nvGraphicFramePr>
        <p:xfrm>
          <a:off x="362520" y="5033656"/>
          <a:ext cx="41433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5" name="CS ChemDraw Drawing" r:id="rId11" imgW="4143299" imgH="891000" progId="ChemDraw.Document.6.0">
                  <p:embed/>
                </p:oleObj>
              </mc:Choice>
              <mc:Fallback>
                <p:oleObj name="CS ChemDraw Drawing" r:id="rId11" imgW="4143299" imgH="891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2520" y="5033656"/>
                        <a:ext cx="4143375" cy="89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41590" y="4131050"/>
            <a:ext cx="8647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Boron-BINOL</a:t>
            </a:r>
            <a:r>
              <a:rPr lang="fr-CH" dirty="0" smtClean="0"/>
              <a:t> </a:t>
            </a:r>
            <a:r>
              <a:rPr lang="fr-CH" dirty="0" err="1" smtClean="0"/>
              <a:t>complex</a:t>
            </a:r>
            <a:r>
              <a:rPr lang="fr-CH" dirty="0" smtClean="0"/>
              <a:t> </a:t>
            </a:r>
            <a:r>
              <a:rPr lang="fr-CH" dirty="0" err="1" smtClean="0"/>
              <a:t>better</a:t>
            </a:r>
            <a:r>
              <a:rPr lang="fr-CH" dirty="0" smtClean="0"/>
              <a:t> </a:t>
            </a:r>
            <a:r>
              <a:rPr lang="fr-CH" dirty="0" err="1" smtClean="0"/>
              <a:t>than</a:t>
            </a:r>
            <a:r>
              <a:rPr lang="fr-CH" dirty="0" smtClean="0"/>
              <a:t> </a:t>
            </a:r>
            <a:r>
              <a:rPr lang="fr-CH" dirty="0" err="1" smtClean="0"/>
              <a:t>BPA</a:t>
            </a:r>
            <a:r>
              <a:rPr lang="fr-CH" baseline="30000" dirty="0" err="1"/>
              <a:t>2</a:t>
            </a:r>
            <a:endParaRPr lang="fr-CH" dirty="0" smtClean="0"/>
          </a:p>
          <a:p>
            <a:r>
              <a:rPr lang="fr-CH" dirty="0" err="1" smtClean="0"/>
              <a:t>Aliphatic</a:t>
            </a:r>
            <a:r>
              <a:rPr lang="fr-CH" dirty="0" smtClean="0"/>
              <a:t> and </a:t>
            </a:r>
            <a:r>
              <a:rPr lang="fr-CH" dirty="0" err="1" smtClean="0"/>
              <a:t>aromatic</a:t>
            </a:r>
            <a:r>
              <a:rPr lang="fr-CH" dirty="0" smtClean="0"/>
              <a:t> </a:t>
            </a:r>
            <a:r>
              <a:rPr lang="fr-CH" dirty="0" err="1" smtClean="0"/>
              <a:t>aldehyde</a:t>
            </a:r>
            <a:r>
              <a:rPr lang="fr-CH" dirty="0" smtClean="0"/>
              <a:t> in </a:t>
            </a:r>
            <a:r>
              <a:rPr lang="fr-CH" dirty="0"/>
              <a:t>72-95% </a:t>
            </a:r>
            <a:r>
              <a:rPr lang="fr-CH" dirty="0" err="1" smtClean="0"/>
              <a:t>ee</a:t>
            </a:r>
            <a:endParaRPr lang="fr-CH" baseline="30000" dirty="0" smtClean="0"/>
          </a:p>
        </p:txBody>
      </p:sp>
      <p:pic>
        <p:nvPicPr>
          <p:cNvPr id="126041" name="Picture 8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15" y="4454216"/>
            <a:ext cx="2430759" cy="172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7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Content - </a:t>
            </a:r>
            <a:r>
              <a:rPr lang="en-US" b="1" dirty="0" smtClean="0"/>
              <a:t>Precisions</a:t>
            </a:r>
            <a:endParaRPr lang="en-US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5663" y="1979187"/>
            <a:ext cx="8192692" cy="2523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Only enantioselective transformations (no diastereoselective induction)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Only “chemical” reactions (no </a:t>
            </a:r>
            <a:r>
              <a:rPr lang="en-US" dirty="0" err="1" smtClean="0"/>
              <a:t>biocatalyzed</a:t>
            </a:r>
            <a:r>
              <a:rPr lang="en-US" dirty="0" smtClean="0"/>
              <a:t> reactions)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Only «</a:t>
            </a:r>
            <a:r>
              <a:rPr lang="en-US" dirty="0" err="1" smtClean="0"/>
              <a:t>aza</a:t>
            </a:r>
            <a:r>
              <a:rPr lang="en-US" dirty="0" smtClean="0"/>
              <a:t>» PS (no oxygen or other heteroatom-based PS)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Not all the literature present, mainly based on seminal works (methodology)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No application in total synthesis of natural products or drugs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Classified regarding the nature of the nucleophile and of the substituent of the amine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93029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-13256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>
                <a:hlinkClick r:id="rId7"/>
              </a:rPr>
              <a:t>http://www.openwetware.org/wiki/Todd:Catalytic,_</a:t>
            </a:r>
            <a:r>
              <a:rPr lang="en-US" sz="1000" dirty="0" smtClean="0">
                <a:hlinkClick r:id="rId7"/>
              </a:rPr>
              <a:t>Asymmetric_Pictet-Spengler_Reaction</a:t>
            </a:r>
            <a:r>
              <a:rPr lang="en-US" sz="1000" dirty="0" smtClean="0"/>
              <a:t> (last visit: 19.03.2017)</a:t>
            </a:r>
          </a:p>
        </p:txBody>
      </p:sp>
    </p:spTree>
    <p:extLst>
      <p:ext uri="{BB962C8B-B14F-4D97-AF65-F5344CB8AC3E}">
        <p14:creationId xmlns:p14="http://schemas.microsoft.com/office/powerpoint/2010/main" val="37442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56043" y="2792885"/>
            <a:ext cx="3058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/>
              <a:t>Tandem </a:t>
            </a:r>
            <a:r>
              <a:rPr lang="fr-CH" b="1" dirty="0" err="1" smtClean="0"/>
              <a:t>reaction</a:t>
            </a:r>
            <a:r>
              <a:rPr lang="fr-CH" b="1" dirty="0" smtClean="0"/>
              <a:t> </a:t>
            </a:r>
            <a:r>
              <a:rPr lang="fr-CH" b="1" dirty="0" err="1" smtClean="0"/>
              <a:t>ending</a:t>
            </a:r>
            <a:r>
              <a:rPr lang="fr-CH" b="1" dirty="0" smtClean="0"/>
              <a:t> by PS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877119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0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87687"/>
              </p:ext>
            </p:extLst>
          </p:nvPr>
        </p:nvGraphicFramePr>
        <p:xfrm>
          <a:off x="3530600" y="3336925"/>
          <a:ext cx="2109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1" name="CS ChemDraw Drawing" r:id="rId7" imgW="1041903" imgH="688500" progId="ChemDraw.Document.6.0">
                  <p:embed/>
                </p:oleObj>
              </mc:Choice>
              <mc:Fallback>
                <p:oleObj name="CS ChemDraw Drawing" r:id="rId7" imgW="1041903" imgH="688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36925"/>
                        <a:ext cx="2109788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93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/>
              <a:t>Tandem </a:t>
            </a:r>
            <a:r>
              <a:rPr lang="fr-CH" b="1" dirty="0" err="1"/>
              <a:t>reaction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31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6" y="6053226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 smtClean="0"/>
              <a:t>Cai</a:t>
            </a:r>
            <a:r>
              <a:rPr lang="en-US" sz="1000" dirty="0"/>
              <a:t>, </a:t>
            </a:r>
            <a:r>
              <a:rPr lang="en-US" sz="1000" dirty="0" smtClean="0"/>
              <a:t>Q.; Liang</a:t>
            </a:r>
            <a:r>
              <a:rPr lang="en-US" sz="1000" dirty="0"/>
              <a:t>, </a:t>
            </a:r>
            <a:r>
              <a:rPr lang="en-US" sz="1000" dirty="0" smtClean="0"/>
              <a:t>X.-W.; Wang</a:t>
            </a:r>
            <a:r>
              <a:rPr lang="en-US" sz="1000" dirty="0"/>
              <a:t>, </a:t>
            </a:r>
            <a:r>
              <a:rPr lang="en-US" sz="1000" dirty="0" smtClean="0"/>
              <a:t>S.-G.; Zhang</a:t>
            </a:r>
            <a:r>
              <a:rPr lang="en-US" sz="1000" dirty="0"/>
              <a:t>, </a:t>
            </a:r>
            <a:r>
              <a:rPr lang="en-US" sz="1000" dirty="0" smtClean="0"/>
              <a:t>J.-W.; Zhang</a:t>
            </a:r>
            <a:r>
              <a:rPr lang="en-US" sz="1000" dirty="0"/>
              <a:t>, </a:t>
            </a:r>
            <a:r>
              <a:rPr lang="en-US" sz="1000" dirty="0" smtClean="0"/>
              <a:t>X.; You, S.-L.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2012</a:t>
            </a:r>
            <a:r>
              <a:rPr lang="en-US" sz="1000" dirty="0" smtClean="0"/>
              <a:t>, </a:t>
            </a:r>
            <a:r>
              <a:rPr lang="en-US" sz="1000" i="1" dirty="0" smtClean="0"/>
              <a:t>14</a:t>
            </a:r>
            <a:r>
              <a:rPr lang="en-US" sz="1000" dirty="0" smtClean="0"/>
              <a:t>, 5022.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err="1"/>
              <a:t>Cai</a:t>
            </a:r>
            <a:r>
              <a:rPr lang="en-US" sz="1000" dirty="0"/>
              <a:t>, Q.; Liang, X.-W.; Wang, S.-G.; </a:t>
            </a:r>
            <a:r>
              <a:rPr lang="en-US" sz="1000" dirty="0" smtClean="0"/>
              <a:t>You</a:t>
            </a:r>
            <a:r>
              <a:rPr lang="en-US" sz="1000" dirty="0"/>
              <a:t>, S.-L.</a:t>
            </a:r>
            <a:r>
              <a:rPr lang="en-US" sz="1000" i="1" dirty="0" smtClean="0"/>
              <a:t> Org. </a:t>
            </a:r>
            <a:r>
              <a:rPr lang="en-US" sz="1000" i="1" dirty="0" err="1" smtClean="0"/>
              <a:t>Biomol</a:t>
            </a:r>
            <a:r>
              <a:rPr lang="en-US" sz="1000" i="1" dirty="0" smtClean="0"/>
              <a:t>. Chem. </a:t>
            </a:r>
            <a:r>
              <a:rPr lang="en-US" sz="1000" b="1" dirty="0" smtClean="0"/>
              <a:t>2013</a:t>
            </a:r>
            <a:r>
              <a:rPr lang="en-US" sz="1000" dirty="0" smtClean="0"/>
              <a:t>, </a:t>
            </a:r>
            <a:r>
              <a:rPr lang="en-US" sz="1000" i="1" dirty="0" smtClean="0"/>
              <a:t>11</a:t>
            </a:r>
            <a:r>
              <a:rPr lang="en-US" sz="1000" dirty="0" smtClean="0"/>
              <a:t>, 1602.</a:t>
            </a:r>
            <a:endParaRPr lang="en-US" sz="1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66046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7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12866"/>
            <a:ext cx="8647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Tandem </a:t>
            </a:r>
            <a:r>
              <a:rPr lang="fr-CH" dirty="0" err="1" smtClean="0"/>
              <a:t>RCM</a:t>
            </a:r>
            <a:r>
              <a:rPr lang="fr-CH" dirty="0" smtClean="0"/>
              <a:t>/</a:t>
            </a:r>
            <a:r>
              <a:rPr lang="fr-CH" dirty="0" err="1" smtClean="0"/>
              <a:t>Isomerization</a:t>
            </a:r>
            <a:r>
              <a:rPr lang="fr-CH" dirty="0" smtClean="0"/>
              <a:t>/</a:t>
            </a:r>
            <a:r>
              <a:rPr lang="fr-CH" dirty="0" err="1" smtClean="0"/>
              <a:t>PS</a:t>
            </a:r>
            <a:r>
              <a:rPr lang="fr-CH" baseline="30000" dirty="0" err="1"/>
              <a:t>1</a:t>
            </a:r>
            <a:endParaRPr lang="fr-CH" dirty="0" smtClean="0"/>
          </a:p>
          <a:p>
            <a:r>
              <a:rPr lang="fr-CH" dirty="0" err="1" smtClean="0"/>
              <a:t>Aliphatic</a:t>
            </a:r>
            <a:r>
              <a:rPr lang="fr-CH" dirty="0" smtClean="0"/>
              <a:t> and </a:t>
            </a:r>
            <a:r>
              <a:rPr lang="fr-CH" dirty="0" err="1" smtClean="0"/>
              <a:t>aromatic</a:t>
            </a:r>
            <a:r>
              <a:rPr lang="fr-CH" dirty="0" smtClean="0"/>
              <a:t> R </a:t>
            </a:r>
            <a:r>
              <a:rPr lang="fr-CH" dirty="0" err="1" smtClean="0"/>
              <a:t>tolerated</a:t>
            </a:r>
            <a:r>
              <a:rPr lang="fr-CH" dirty="0" smtClean="0"/>
              <a:t> in 68-99</a:t>
            </a:r>
            <a:r>
              <a:rPr lang="fr-CH" dirty="0"/>
              <a:t>% </a:t>
            </a:r>
            <a:r>
              <a:rPr lang="fr-CH" dirty="0" err="1" smtClean="0"/>
              <a:t>ee</a:t>
            </a:r>
            <a:endParaRPr lang="fr-CH" baseline="30000" dirty="0" smtClean="0"/>
          </a:p>
          <a:p>
            <a:r>
              <a:rPr lang="fr-CH" dirty="0" smtClean="0"/>
              <a:t>Evidence for the </a:t>
            </a:r>
            <a:r>
              <a:rPr lang="fr-CH" dirty="0" err="1" smtClean="0"/>
              <a:t>particiation</a:t>
            </a:r>
            <a:r>
              <a:rPr lang="fr-CH" dirty="0" smtClean="0"/>
              <a:t> of </a:t>
            </a:r>
            <a:r>
              <a:rPr lang="fr-CH" dirty="0" err="1" smtClean="0"/>
              <a:t>only</a:t>
            </a:r>
            <a:r>
              <a:rPr lang="fr-CH" dirty="0" smtClean="0"/>
              <a:t> BPA in the </a:t>
            </a:r>
            <a:r>
              <a:rPr lang="fr-CH" dirty="0" err="1" smtClean="0"/>
              <a:t>isomerization</a:t>
            </a:r>
            <a:r>
              <a:rPr lang="fr-CH" dirty="0" smtClean="0"/>
              <a:t> + </a:t>
            </a:r>
            <a:r>
              <a:rPr lang="fr-CH" dirty="0" err="1" smtClean="0"/>
              <a:t>asymmetric</a:t>
            </a:r>
            <a:r>
              <a:rPr lang="fr-CH" dirty="0" smtClean="0"/>
              <a:t> </a:t>
            </a:r>
            <a:r>
              <a:rPr lang="fr-CH" dirty="0" err="1" smtClean="0"/>
              <a:t>steps</a:t>
            </a:r>
            <a:endParaRPr lang="fr-CH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495720"/>
              </p:ext>
            </p:extLst>
          </p:nvPr>
        </p:nvGraphicFramePr>
        <p:xfrm>
          <a:off x="2374776" y="1807217"/>
          <a:ext cx="4570413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8" name="CS ChemDraw Drawing" r:id="rId7" imgW="4570109" imgH="1909170" progId="ChemDraw.Document.6.0">
                  <p:embed/>
                </p:oleObj>
              </mc:Choice>
              <mc:Fallback>
                <p:oleObj name="CS ChemDraw Drawing" r:id="rId7" imgW="4570109" imgH="1909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74776" y="1807217"/>
                        <a:ext cx="4570413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24559"/>
              </p:ext>
            </p:extLst>
          </p:nvPr>
        </p:nvGraphicFramePr>
        <p:xfrm>
          <a:off x="2492375" y="4318000"/>
          <a:ext cx="52959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9" name="CS ChemDraw Drawing" r:id="rId9" imgW="5295686" imgH="1779570" progId="ChemDraw.Document.6.0">
                  <p:embed/>
                </p:oleObj>
              </mc:Choice>
              <mc:Fallback>
                <p:oleObj name="CS ChemDraw Drawing" r:id="rId9" imgW="5295686" imgH="17795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2375" y="4318000"/>
                        <a:ext cx="5295900" cy="17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9615" y="3601934"/>
            <a:ext cx="864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Tandem </a:t>
            </a:r>
            <a:r>
              <a:rPr lang="fr-CH" dirty="0" err="1" smtClean="0"/>
              <a:t>Isomerization</a:t>
            </a:r>
            <a:r>
              <a:rPr lang="fr-CH" dirty="0" smtClean="0"/>
              <a:t>/</a:t>
            </a:r>
            <a:r>
              <a:rPr lang="fr-CH" dirty="0" err="1" smtClean="0"/>
              <a:t>isomerization</a:t>
            </a:r>
            <a:r>
              <a:rPr lang="fr-CH" dirty="0" smtClean="0"/>
              <a:t>/</a:t>
            </a:r>
            <a:r>
              <a:rPr lang="fr-CH" dirty="0" err="1" smtClean="0"/>
              <a:t>PS</a:t>
            </a:r>
            <a:r>
              <a:rPr lang="fr-CH" baseline="30000" dirty="0" err="1"/>
              <a:t>2</a:t>
            </a:r>
            <a:endParaRPr lang="fr-CH" dirty="0" smtClean="0"/>
          </a:p>
          <a:p>
            <a:r>
              <a:rPr lang="fr-CH" dirty="0" err="1" smtClean="0"/>
              <a:t>Aliphatic</a:t>
            </a:r>
            <a:r>
              <a:rPr lang="fr-CH" dirty="0" smtClean="0"/>
              <a:t> and </a:t>
            </a:r>
            <a:r>
              <a:rPr lang="fr-CH" dirty="0" err="1" smtClean="0"/>
              <a:t>aromatic</a:t>
            </a:r>
            <a:r>
              <a:rPr lang="fr-CH" dirty="0" smtClean="0"/>
              <a:t> R</a:t>
            </a:r>
            <a:r>
              <a:rPr lang="fr-CH" dirty="0"/>
              <a:t> </a:t>
            </a:r>
            <a:r>
              <a:rPr lang="fr-CH" dirty="0" err="1"/>
              <a:t>tolerated</a:t>
            </a:r>
            <a:r>
              <a:rPr lang="fr-CH" dirty="0"/>
              <a:t> </a:t>
            </a:r>
            <a:r>
              <a:rPr lang="fr-CH" dirty="0" smtClean="0"/>
              <a:t>in 37-87%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smtClean="0"/>
              <a:t>Enol </a:t>
            </a:r>
            <a:r>
              <a:rPr lang="fr-CH" dirty="0" err="1" smtClean="0"/>
              <a:t>ether</a:t>
            </a:r>
            <a:r>
              <a:rPr lang="fr-CH" dirty="0" smtClean="0"/>
              <a:t> additive if R </a:t>
            </a:r>
            <a:r>
              <a:rPr lang="fr-CH" dirty="0" err="1" smtClean="0"/>
              <a:t>is</a:t>
            </a:r>
            <a:r>
              <a:rPr lang="fr-CH" dirty="0" smtClean="0"/>
              <a:t> not H</a:t>
            </a:r>
          </a:p>
          <a:p>
            <a:r>
              <a:rPr lang="fr-CH" dirty="0" smtClean="0"/>
              <a:t>(</a:t>
            </a:r>
            <a:r>
              <a:rPr lang="fr-CH" dirty="0" err="1" smtClean="0"/>
              <a:t>otherwise</a:t>
            </a:r>
            <a:r>
              <a:rPr lang="fr-CH" dirty="0" smtClean="0"/>
              <a:t> no </a:t>
            </a:r>
            <a:r>
              <a:rPr lang="fr-CH" dirty="0" err="1" smtClean="0"/>
              <a:t>isomerization</a:t>
            </a:r>
            <a:r>
              <a:rPr lang="fr-CH" dirty="0"/>
              <a:t>)</a:t>
            </a:r>
            <a:endParaRPr lang="fr-CH" dirty="0" smtClean="0"/>
          </a:p>
        </p:txBody>
      </p:sp>
      <p:pic>
        <p:nvPicPr>
          <p:cNvPr id="128062" name="Picture 6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42" y="2877979"/>
            <a:ext cx="1067231" cy="127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/>
              <a:t>Tandem </a:t>
            </a:r>
            <a:r>
              <a:rPr lang="fr-CH" b="1" dirty="0" err="1"/>
              <a:t>reaction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6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err="1" smtClean="0"/>
              <a:t>Aillaud</a:t>
            </a:r>
            <a:r>
              <a:rPr lang="en-US" sz="1000" dirty="0"/>
              <a:t>, </a:t>
            </a:r>
            <a:r>
              <a:rPr lang="en-US" sz="1000" dirty="0" smtClean="0"/>
              <a:t>I.; Barber</a:t>
            </a:r>
            <a:r>
              <a:rPr lang="en-US" sz="1000" dirty="0"/>
              <a:t>, </a:t>
            </a:r>
            <a:r>
              <a:rPr lang="en-US" sz="1000" dirty="0" smtClean="0"/>
              <a:t>D. M.; Thompson</a:t>
            </a:r>
            <a:r>
              <a:rPr lang="en-US" sz="1000" dirty="0"/>
              <a:t>, </a:t>
            </a:r>
            <a:r>
              <a:rPr lang="en-US" sz="1000" dirty="0" smtClean="0"/>
              <a:t>A. L.; Dixon, D. J.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2013</a:t>
            </a:r>
            <a:r>
              <a:rPr lang="en-US" sz="1000" dirty="0" smtClean="0"/>
              <a:t>, </a:t>
            </a:r>
            <a:r>
              <a:rPr lang="en-US" sz="1000" i="1" dirty="0" smtClean="0"/>
              <a:t>15</a:t>
            </a:r>
            <a:r>
              <a:rPr lang="en-US" sz="1000" dirty="0" smtClean="0"/>
              <a:t>, 2946.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714344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1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82116" y="883887"/>
            <a:ext cx="8647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smtClean="0"/>
              <a:t>Tandem Michael addition/condensation/</a:t>
            </a:r>
            <a:r>
              <a:rPr lang="fr-CH" dirty="0" err="1" smtClean="0"/>
              <a:t>PS</a:t>
            </a:r>
            <a:r>
              <a:rPr lang="fr-CH" baseline="30000" dirty="0" err="1" smtClean="0"/>
              <a:t>1</a:t>
            </a:r>
            <a:endParaRPr lang="fr-CH" baseline="30000" dirty="0" smtClean="0"/>
          </a:p>
          <a:p>
            <a:r>
              <a:rPr lang="fr-CH" dirty="0" err="1" smtClean="0"/>
              <a:t>Aliphatic</a:t>
            </a:r>
            <a:r>
              <a:rPr lang="fr-CH" dirty="0" smtClean="0"/>
              <a:t> enone </a:t>
            </a:r>
            <a:r>
              <a:rPr lang="fr-CH" dirty="0" err="1" smtClean="0"/>
              <a:t>only</a:t>
            </a:r>
            <a:endParaRPr lang="fr-CH" dirty="0" smtClean="0"/>
          </a:p>
          <a:p>
            <a:r>
              <a:rPr lang="fr-CH" dirty="0" err="1" smtClean="0"/>
              <a:t>Aryl</a:t>
            </a:r>
            <a:r>
              <a:rPr lang="fr-CH" dirty="0" smtClean="0"/>
              <a:t> and alkyl R </a:t>
            </a:r>
            <a:r>
              <a:rPr lang="fr-CH" dirty="0" err="1" smtClean="0"/>
              <a:t>tolerated</a:t>
            </a:r>
            <a:r>
              <a:rPr lang="fr-CH" dirty="0" smtClean="0"/>
              <a:t> in 60-96% </a:t>
            </a:r>
            <a:r>
              <a:rPr lang="fr-CH" dirty="0" err="1" smtClean="0"/>
              <a:t>ee</a:t>
            </a:r>
            <a:endParaRPr lang="fr-CH" dirty="0" smtClean="0"/>
          </a:p>
          <a:p>
            <a:r>
              <a:rPr lang="fr-CH" dirty="0" err="1" smtClean="0"/>
              <a:t>Selective</a:t>
            </a:r>
            <a:r>
              <a:rPr lang="fr-CH" dirty="0" smtClean="0"/>
              <a:t> for the </a:t>
            </a:r>
            <a:r>
              <a:rPr lang="fr-CH" dirty="0" err="1" smtClean="0"/>
              <a:t>fused</a:t>
            </a:r>
            <a:r>
              <a:rPr lang="fr-CH" dirty="0" smtClean="0"/>
              <a:t> ring system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476787"/>
              </p:ext>
            </p:extLst>
          </p:nvPr>
        </p:nvGraphicFramePr>
        <p:xfrm>
          <a:off x="3790203" y="883887"/>
          <a:ext cx="4713287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2" name="CS ChemDraw Drawing" r:id="rId7" imgW="4713550" imgH="2322270" progId="ChemDraw.Document.6.0">
                  <p:embed/>
                </p:oleObj>
              </mc:Choice>
              <mc:Fallback>
                <p:oleObj name="CS ChemDraw Drawing" r:id="rId7" imgW="4713550" imgH="2322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0203" y="883887"/>
                        <a:ext cx="4713287" cy="232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77128"/>
              </p:ext>
            </p:extLst>
          </p:nvPr>
        </p:nvGraphicFramePr>
        <p:xfrm>
          <a:off x="639068" y="3628590"/>
          <a:ext cx="7494588" cy="234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3" name="CS ChemDraw Drawing" r:id="rId9" imgW="7494838" imgH="2344950" progId="ChemDraw.Document.6.0">
                  <p:embed/>
                </p:oleObj>
              </mc:Choice>
              <mc:Fallback>
                <p:oleObj name="CS ChemDraw Drawing" r:id="rId9" imgW="7494838" imgH="2344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068" y="3628590"/>
                        <a:ext cx="7494588" cy="234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2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73551" y="2792885"/>
            <a:ext cx="1223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/>
              <a:t>Conclusion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78167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9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171350"/>
              </p:ext>
            </p:extLst>
          </p:nvPr>
        </p:nvGraphicFramePr>
        <p:xfrm>
          <a:off x="3530600" y="3336925"/>
          <a:ext cx="2109788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CS ChemDraw Drawing" r:id="rId7" imgW="1041903" imgH="688500" progId="ChemDraw.Document.6.0">
                  <p:embed/>
                </p:oleObj>
              </mc:Choice>
              <mc:Fallback>
                <p:oleObj name="CS ChemDraw Drawing" r:id="rId7" imgW="1041903" imgH="68850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36925"/>
                        <a:ext cx="2109788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71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Conclusion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6782" y="1434197"/>
            <a:ext cx="8290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PS very useful reaction and tolerant to many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Missing method for the use of </a:t>
            </a:r>
            <a:r>
              <a:rPr lang="en-US" dirty="0" err="1" smtClean="0"/>
              <a:t>NH</a:t>
            </a:r>
            <a:r>
              <a:rPr lang="en-US" baseline="-25000" dirty="0" err="1" smtClean="0"/>
              <a:t>2</a:t>
            </a:r>
            <a:r>
              <a:rPr lang="en-US" dirty="0" smtClean="0"/>
              <a:t>-tryptamine and for </a:t>
            </a:r>
            <a:r>
              <a:rPr lang="en-US" b="1" dirty="0" err="1" smtClean="0"/>
              <a:t>phenylethylamine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Ketone not well tolerated </a:t>
            </a:r>
            <a:r>
              <a:rPr lang="en-US" dirty="0" smtClean="0"/>
              <a:t>in the scope for the electrophiles</a:t>
            </a:r>
            <a:r>
              <a:rPr lang="en-US" dirty="0"/>
              <a:t> </a:t>
            </a:r>
            <a:r>
              <a:rPr lang="en-US" dirty="0" smtClean="0"/>
              <a:t>except when “cheating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able </a:t>
            </a:r>
            <a:r>
              <a:rPr lang="en-US" b="1" dirty="0"/>
              <a:t>to lower the catalyst loading </a:t>
            </a:r>
            <a:r>
              <a:rPr lang="en-US" dirty="0"/>
              <a:t>as well as the </a:t>
            </a:r>
            <a:r>
              <a:rPr lang="en-US" b="1" dirty="0"/>
              <a:t>time of the reaction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29943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4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51327"/>
              </p:ext>
            </p:extLst>
          </p:nvPr>
        </p:nvGraphicFramePr>
        <p:xfrm>
          <a:off x="2126772" y="4019520"/>
          <a:ext cx="46466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5" name="CS ChemDraw Drawing" r:id="rId7" imgW="4646287" imgH="1029781" progId="ChemDraw.Document.6.0">
                  <p:embed/>
                </p:oleObj>
              </mc:Choice>
              <mc:Fallback>
                <p:oleObj name="CS ChemDraw Drawing" r:id="rId7" imgW="4646287" imgH="1029781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6772" y="4019520"/>
                        <a:ext cx="464661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0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Outlook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6782" y="748398"/>
            <a:ext cx="829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 smtClean="0"/>
              <a:t>of catalytic Lewis acid or of stronger chiral </a:t>
            </a:r>
            <a:r>
              <a:rPr lang="en-US" dirty="0" smtClean="0"/>
              <a:t>acid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</a:t>
            </a:r>
            <a:r>
              <a:rPr lang="en-US" dirty="0" err="1" smtClean="0"/>
              <a:t>Bis-thiourea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55171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8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520" name="Picture 72" descr="Fig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60" y="2661350"/>
            <a:ext cx="2375024" cy="12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22" name="Picture 74" descr="Fig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6" y="2406401"/>
            <a:ext cx="3393435" cy="17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-6619" y="6054814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James</a:t>
            </a:r>
            <a:r>
              <a:rPr lang="en-US" sz="1000" dirty="0"/>
              <a:t>, </a:t>
            </a:r>
            <a:r>
              <a:rPr lang="en-US" sz="1000" dirty="0" smtClean="0"/>
              <a:t>T.; van </a:t>
            </a:r>
            <a:r>
              <a:rPr lang="en-US" sz="1000" dirty="0" err="1"/>
              <a:t>Gemmeren</a:t>
            </a:r>
            <a:r>
              <a:rPr lang="en-US" sz="1000" dirty="0"/>
              <a:t>, </a:t>
            </a:r>
            <a:r>
              <a:rPr lang="en-US" sz="1000" dirty="0" smtClean="0"/>
              <a:t>M.; List, B. </a:t>
            </a:r>
            <a:r>
              <a:rPr lang="en-US" sz="1000" i="1" dirty="0" smtClean="0"/>
              <a:t>Chem. Rev.</a:t>
            </a:r>
            <a:r>
              <a:rPr lang="en-US" sz="1000" dirty="0" smtClean="0"/>
              <a:t> </a:t>
            </a:r>
            <a:r>
              <a:rPr lang="en-US" sz="1000" b="1" dirty="0" smtClean="0"/>
              <a:t>2015</a:t>
            </a:r>
            <a:r>
              <a:rPr lang="en-US" sz="1000" dirty="0" smtClean="0"/>
              <a:t>, </a:t>
            </a:r>
            <a:r>
              <a:rPr lang="en-US" sz="1000" i="1" dirty="0" smtClean="0"/>
              <a:t>115</a:t>
            </a:r>
            <a:r>
              <a:rPr lang="en-US" sz="1000" dirty="0" smtClean="0"/>
              <a:t>, 9388</a:t>
            </a:r>
            <a:r>
              <a:rPr lang="en-US" sz="10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Kennedy, C. R.; </a:t>
            </a:r>
            <a:r>
              <a:rPr lang="en-US" sz="1000" dirty="0" err="1" smtClean="0"/>
              <a:t>Lehnherr</a:t>
            </a:r>
            <a:r>
              <a:rPr lang="en-US" sz="1000" dirty="0" smtClean="0"/>
              <a:t>, D.; Rajapaksa, N. S.; Ford, D. D.; Park, Y.; Jacobsen, E. N. </a:t>
            </a:r>
            <a:r>
              <a:rPr lang="en-US" sz="1000" i="1" dirty="0" smtClean="0"/>
              <a:t>J. Am. Chem. Soc.</a:t>
            </a:r>
            <a:r>
              <a:rPr lang="en-US" sz="1000" dirty="0" smtClean="0"/>
              <a:t> </a:t>
            </a:r>
            <a:r>
              <a:rPr lang="en-US" sz="1000" b="1" dirty="0" smtClean="0"/>
              <a:t>2016</a:t>
            </a:r>
            <a:r>
              <a:rPr lang="en-US" sz="1000" dirty="0" smtClean="0"/>
              <a:t>, </a:t>
            </a:r>
            <a:r>
              <a:rPr lang="en-US" sz="1000" i="1" dirty="0" smtClean="0"/>
              <a:t>138</a:t>
            </a:r>
            <a:r>
              <a:rPr lang="en-US" sz="1000" dirty="0" smtClean="0"/>
              <a:t>, 13525.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9832" r="51478" b="60336"/>
          <a:stretch/>
        </p:blipFill>
        <p:spPr bwMode="auto">
          <a:xfrm>
            <a:off x="1480089" y="4900213"/>
            <a:ext cx="2345367" cy="9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4" t="37222" r="19514" b="40336"/>
          <a:stretch/>
        </p:blipFill>
        <p:spPr bwMode="auto">
          <a:xfrm>
            <a:off x="4432990" y="4593566"/>
            <a:ext cx="2494734" cy="156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5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END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426782" y="1076951"/>
            <a:ext cx="82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nevertheless a useful method… :)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11106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660276"/>
              </p:ext>
            </p:extLst>
          </p:nvPr>
        </p:nvGraphicFramePr>
        <p:xfrm>
          <a:off x="900113" y="1841500"/>
          <a:ext cx="7640637" cy="364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CS ChemDraw Drawing" r:id="rId7" imgW="4234604" imgH="2022030" progId="ChemDraw.Document.6.0">
                  <p:embed/>
                </p:oleObj>
              </mc:Choice>
              <mc:Fallback>
                <p:oleObj name="CS ChemDraw Drawing" r:id="rId7" imgW="4234604" imgH="20220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113" y="1841500"/>
                        <a:ext cx="7640637" cy="364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 flipH="1">
            <a:off x="-13256" y="6207115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Piemontesi, C.; Wang, Q.; Zhu, J. </a:t>
            </a:r>
            <a:r>
              <a:rPr lang="en-US" sz="1000" i="1" dirty="0" smtClean="0"/>
              <a:t>J. Am. Chem. Soc. </a:t>
            </a:r>
            <a:r>
              <a:rPr lang="en-US" sz="1000" b="1" dirty="0" smtClean="0"/>
              <a:t>2016</a:t>
            </a:r>
            <a:r>
              <a:rPr lang="en-US" sz="1000" i="1" dirty="0" smtClean="0"/>
              <a:t>, 138, </a:t>
            </a:r>
            <a:r>
              <a:rPr lang="en-US" sz="1000" dirty="0" smtClean="0"/>
              <a:t>11148</a:t>
            </a:r>
            <a:r>
              <a:rPr lang="en-US" sz="1000" i="1" dirty="0" smtClean="0"/>
              <a:t>.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9209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Conclusion and </a:t>
            </a:r>
            <a:r>
              <a:rPr lang="fr-CH" b="1" dirty="0" err="1" smtClean="0"/>
              <a:t>outlook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329874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6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8" y="2006574"/>
            <a:ext cx="4714043" cy="30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88666" y="2792885"/>
            <a:ext cx="993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 smtClean="0"/>
              <a:t>Answers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78764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24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88" y="3340017"/>
            <a:ext cx="1696624" cy="11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Answers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29943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8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10992" y="2820465"/>
            <a:ext cx="8249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i="1" dirty="0" smtClean="0"/>
              <a:t>gem</a:t>
            </a:r>
            <a:r>
              <a:rPr lang="fr-CH" dirty="0" smtClean="0"/>
              <a:t>-disubstituted tryptamine </a:t>
            </a:r>
            <a:r>
              <a:rPr lang="fr-CH" dirty="0" err="1" smtClean="0"/>
              <a:t>required</a:t>
            </a:r>
            <a:r>
              <a:rPr lang="fr-CH" dirty="0" smtClean="0"/>
              <a:t> for the Thorpe-Ingold </a:t>
            </a:r>
            <a:r>
              <a:rPr lang="fr-CH" dirty="0" err="1" smtClean="0"/>
              <a:t>effect</a:t>
            </a:r>
            <a:r>
              <a:rPr lang="fr-CH" dirty="0" smtClean="0"/>
              <a:t> + for </a:t>
            </a:r>
            <a:r>
              <a:rPr lang="fr-CH" dirty="0" err="1" smtClean="0"/>
              <a:t>steric</a:t>
            </a:r>
            <a:r>
              <a:rPr lang="fr-CH" dirty="0"/>
              <a:t> </a:t>
            </a:r>
            <a:r>
              <a:rPr lang="fr-CH" dirty="0" err="1" smtClean="0"/>
              <a:t>reason</a:t>
            </a:r>
            <a:endParaRPr lang="fr-CH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638634"/>
              </p:ext>
            </p:extLst>
          </p:nvPr>
        </p:nvGraphicFramePr>
        <p:xfrm>
          <a:off x="2441991" y="3408170"/>
          <a:ext cx="4187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9" name="CS ChemDraw Drawing" r:id="rId7" imgW="4187601" imgH="837810" progId="ChemDraw.Document.6.0">
                  <p:embed/>
                </p:oleObj>
              </mc:Choice>
              <mc:Fallback>
                <p:oleObj name="CS ChemDraw Drawing" r:id="rId7" imgW="4187601" imgH="8378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1991" y="3408170"/>
                        <a:ext cx="418782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551700" y="4244138"/>
            <a:ext cx="1425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err="1" smtClean="0"/>
              <a:t>Side-reaction</a:t>
            </a:r>
            <a:endParaRPr lang="fr-CH" dirty="0"/>
          </a:p>
        </p:txBody>
      </p:sp>
      <p:pic>
        <p:nvPicPr>
          <p:cNvPr id="22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4" y="1550043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703700" y="1752141"/>
            <a:ext cx="4744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the </a:t>
            </a:r>
            <a:r>
              <a:rPr lang="en-US" i="1" dirty="0" smtClean="0">
                <a:solidFill>
                  <a:srgbClr val="FF0000"/>
                </a:solidFill>
              </a:rPr>
              <a:t>gem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disubstitution</a:t>
            </a:r>
            <a:r>
              <a:rPr lang="en-US" dirty="0" smtClean="0">
                <a:solidFill>
                  <a:srgbClr val="FF0000"/>
                </a:solidFill>
              </a:rPr>
              <a:t> required and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what would be the reaction outcome without it?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7472" y="2792885"/>
            <a:ext cx="137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smtClean="0"/>
              <a:t>Introduction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56591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4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16847"/>
              </p:ext>
            </p:extLst>
          </p:nvPr>
        </p:nvGraphicFramePr>
        <p:xfrm>
          <a:off x="3790950" y="3462338"/>
          <a:ext cx="158591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5" name="CS ChemDraw Drawing" r:id="rId7" imgW="782845" imgH="566730" progId="ChemDraw.Document.6.0">
                  <p:embed/>
                </p:oleObj>
              </mc:Choice>
              <mc:Fallback>
                <p:oleObj name="CS ChemDraw Drawing" r:id="rId7" imgW="782845" imgH="56673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950" y="3462338"/>
                        <a:ext cx="1585913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89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C2</a:t>
            </a:r>
            <a:r>
              <a:rPr lang="fr-CH" b="1" dirty="0" smtClean="0"/>
              <a:t>, </a:t>
            </a:r>
            <a:r>
              <a:rPr lang="fr-CH" b="1" dirty="0" err="1" smtClean="0"/>
              <a:t>C4</a:t>
            </a:r>
            <a:r>
              <a:rPr lang="fr-CH" b="1" dirty="0" smtClean="0"/>
              <a:t>, </a:t>
            </a:r>
            <a:r>
              <a:rPr lang="fr-CH" b="1" dirty="0" err="1" smtClean="0"/>
              <a:t>N1</a:t>
            </a:r>
            <a:r>
              <a:rPr lang="fr-CH" b="1" dirty="0" smtClean="0"/>
              <a:t> linker</a:t>
            </a:r>
            <a:endParaRPr lang="fr-CH" b="1" baseline="-25000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40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/>
              <a:t>Cheng</a:t>
            </a:r>
            <a:r>
              <a:rPr lang="en-US" sz="1000" dirty="0"/>
              <a:t>, </a:t>
            </a:r>
            <a:r>
              <a:rPr lang="en-US" sz="1000" dirty="0" smtClean="0"/>
              <a:t>D.-J.; Wu</a:t>
            </a:r>
            <a:r>
              <a:rPr lang="en-US" sz="1000" dirty="0"/>
              <a:t>, </a:t>
            </a:r>
            <a:r>
              <a:rPr lang="en-US" sz="1000" dirty="0" smtClean="0"/>
              <a:t>H.-B.; Tian, S.-K. </a:t>
            </a:r>
            <a:r>
              <a:rPr lang="en-US" sz="1000" i="1" dirty="0" smtClean="0"/>
              <a:t>Org. Lett.</a:t>
            </a:r>
            <a:r>
              <a:rPr lang="en-US" sz="1000" dirty="0" smtClean="0"/>
              <a:t>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13</a:t>
            </a:r>
            <a:r>
              <a:rPr lang="en-US" sz="1000" dirty="0" smtClean="0"/>
              <a:t>, 5636.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630662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0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48228" y="2101685"/>
            <a:ext cx="8647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smtClean="0"/>
              <a:t>the same example imine vs aldehyde: 90 vs 83%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/>
              <a:t>NH of the indole required for the </a:t>
            </a:r>
            <a:r>
              <a:rPr lang="en-US" dirty="0" err="1"/>
              <a:t>ee</a:t>
            </a:r>
            <a:r>
              <a:rPr lang="en-US" dirty="0"/>
              <a:t> (not for the yield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84411"/>
              </p:ext>
            </p:extLst>
          </p:nvPr>
        </p:nvGraphicFramePr>
        <p:xfrm>
          <a:off x="709441" y="3153685"/>
          <a:ext cx="3990975" cy="231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CS ChemDraw Drawing" r:id="rId7" imgW="3990944" imgH="2316060" progId="ChemDraw.Document.6.0">
                  <p:embed/>
                </p:oleObj>
              </mc:Choice>
              <mc:Fallback>
                <p:oleObj name="CS ChemDraw Drawing" r:id="rId7" imgW="3990944" imgH="2316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441" y="3153685"/>
                        <a:ext cx="3990975" cy="2316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02" y="3153684"/>
            <a:ext cx="3637924" cy="22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55" y="837124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09803" y="1039222"/>
            <a:ext cx="6453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</a:t>
            </a:r>
            <a:r>
              <a:rPr lang="en-US" dirty="0" smtClean="0">
                <a:solidFill>
                  <a:srgbClr val="FF0000"/>
                </a:solidFill>
              </a:rPr>
              <a:t>there a difference in </a:t>
            </a:r>
            <a:r>
              <a:rPr lang="en-US" dirty="0" err="1" smtClean="0">
                <a:solidFill>
                  <a:srgbClr val="FF0000"/>
                </a:solidFill>
              </a:rPr>
              <a:t>ee</a:t>
            </a:r>
            <a:r>
              <a:rPr lang="en-US" dirty="0" smtClean="0">
                <a:solidFill>
                  <a:srgbClr val="FF0000"/>
                </a:solidFill>
              </a:rPr>
              <a:t> between ketone and </a:t>
            </a:r>
            <a:r>
              <a:rPr lang="en-US" dirty="0" err="1" smtClean="0">
                <a:solidFill>
                  <a:srgbClr val="FF0000"/>
                </a:solidFill>
              </a:rPr>
              <a:t>PMP</a:t>
            </a:r>
            <a:r>
              <a:rPr lang="en-US" dirty="0" smtClean="0">
                <a:solidFill>
                  <a:srgbClr val="FF0000"/>
                </a:solidFill>
              </a:rPr>
              <a:t> imine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what would be the </a:t>
            </a:r>
            <a:r>
              <a:rPr lang="en-US" dirty="0" err="1" smtClean="0">
                <a:solidFill>
                  <a:srgbClr val="FF0000"/>
                </a:solidFill>
              </a:rPr>
              <a:t>TS</a:t>
            </a:r>
            <a:r>
              <a:rPr lang="en-US" dirty="0" smtClean="0">
                <a:solidFill>
                  <a:srgbClr val="FF0000"/>
                </a:solidFill>
              </a:rPr>
              <a:t> to explain it?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err="1" smtClean="0"/>
              <a:t>Answers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619074"/>
              </p:ext>
            </p:extLst>
          </p:nvPr>
        </p:nvGraphicFramePr>
        <p:xfrm>
          <a:off x="109538" y="60325"/>
          <a:ext cx="9032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3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60325"/>
                        <a:ext cx="903287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05808" y="2678506"/>
            <a:ext cx="4181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 “binding point” compare to tryptamine</a:t>
            </a:r>
            <a:endParaRPr lang="fr-CH" dirty="0"/>
          </a:p>
        </p:txBody>
      </p:sp>
      <p:pic>
        <p:nvPicPr>
          <p:cNvPr id="24" name="Picture 7" descr="http://www.bonjourdefrance.com/image/passe-compose-ou-imparfait-grammaire-bdf-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02" y="1528808"/>
            <a:ext cx="1600094" cy="105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650798" y="1747668"/>
            <a:ext cx="495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Why is enantioselective reaction harder to develop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with </a:t>
            </a:r>
            <a:r>
              <a:rPr lang="en-US" dirty="0" err="1" smtClean="0">
                <a:solidFill>
                  <a:srgbClr val="FF0000"/>
                </a:solidFill>
              </a:rPr>
              <a:t>phenylethylamine</a:t>
            </a:r>
            <a:r>
              <a:rPr lang="en-US" dirty="0" smtClean="0">
                <a:solidFill>
                  <a:srgbClr val="FF0000"/>
                </a:solidFill>
              </a:rPr>
              <a:t> compared to tryptamine?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50" y="3700243"/>
            <a:ext cx="3433549" cy="16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1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Pictet-Spengler </a:t>
            </a:r>
            <a:r>
              <a:rPr lang="fr-CH" b="1" dirty="0" err="1" smtClean="0"/>
              <a:t>reaction</a:t>
            </a:r>
            <a:r>
              <a:rPr lang="fr-CH" b="1" dirty="0" smtClean="0"/>
              <a:t> - </a:t>
            </a:r>
            <a:r>
              <a:rPr lang="fr-CH" b="1" dirty="0" err="1" smtClean="0"/>
              <a:t>Discovery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845" y="863756"/>
            <a:ext cx="67603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Discovered in 1911 by Pictet (Swiss chemist!) and Spengler in </a:t>
            </a:r>
            <a:r>
              <a:rPr lang="en-US" dirty="0" err="1" smtClean="0"/>
              <a:t>Geneva</a:t>
            </a:r>
            <a:r>
              <a:rPr lang="en-US" baseline="30000" dirty="0" err="1" smtClean="0"/>
              <a:t>1</a:t>
            </a:r>
            <a:endParaRPr lang="en-US" baseline="30000" dirty="0" smtClean="0"/>
          </a:p>
          <a:p>
            <a:r>
              <a:rPr lang="en-US" dirty="0" smtClean="0"/>
              <a:t>Initially with </a:t>
            </a:r>
            <a:r>
              <a:rPr lang="en-US" dirty="0" err="1" smtClean="0"/>
              <a:t>phenylethylamine</a:t>
            </a:r>
            <a:r>
              <a:rPr lang="en-US" dirty="0" smtClean="0"/>
              <a:t> and an aldehyde (or an acetal)</a:t>
            </a:r>
          </a:p>
          <a:p>
            <a:r>
              <a:rPr lang="en-US" dirty="0" smtClean="0"/>
              <a:t>Only 17 years later: PS with tryptamine (</a:t>
            </a:r>
            <a:r>
              <a:rPr lang="en-US" dirty="0" err="1" smtClean="0"/>
              <a:t>Tatsui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52’000 results in Google (391’000 for Wittig reaction) but as important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57777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Pictet, A.; Spengler, T.</a:t>
            </a:r>
            <a:r>
              <a:rPr lang="en-US" sz="1000" i="1" dirty="0" smtClean="0"/>
              <a:t> </a:t>
            </a:r>
            <a:r>
              <a:rPr lang="en-US" sz="1000" i="1" dirty="0" err="1" smtClean="0"/>
              <a:t>Ber</a:t>
            </a:r>
            <a:r>
              <a:rPr lang="en-US" sz="1000" i="1" dirty="0" smtClean="0"/>
              <a:t>. </a:t>
            </a:r>
            <a:r>
              <a:rPr lang="en-US" sz="1000" i="1" dirty="0" err="1" smtClean="0"/>
              <a:t>dtsch</a:t>
            </a:r>
            <a:r>
              <a:rPr lang="en-US" sz="1000" i="1" dirty="0" smtClean="0"/>
              <a:t>. Chem. </a:t>
            </a:r>
            <a:r>
              <a:rPr lang="en-US" sz="1000" i="1" dirty="0" err="1" smtClean="0"/>
              <a:t>Ges</a:t>
            </a:r>
            <a:r>
              <a:rPr lang="en-US" sz="1000" i="1" dirty="0" smtClean="0"/>
              <a:t>. </a:t>
            </a:r>
            <a:r>
              <a:rPr lang="en-US" sz="1000" b="1" dirty="0" smtClean="0"/>
              <a:t>1911</a:t>
            </a:r>
            <a:r>
              <a:rPr lang="en-US" sz="1000" dirty="0" smtClean="0"/>
              <a:t>, </a:t>
            </a:r>
            <a:r>
              <a:rPr lang="en-US" sz="1000" i="1" dirty="0" smtClean="0"/>
              <a:t>44</a:t>
            </a:r>
            <a:r>
              <a:rPr lang="en-US" sz="1000" dirty="0" smtClean="0"/>
              <a:t>, 2030.</a:t>
            </a:r>
          </a:p>
          <a:p>
            <a:pPr marL="228600" indent="-228600">
              <a:buAutoNum type="arabicPeriod"/>
            </a:pPr>
            <a:r>
              <a:rPr lang="en-US" sz="1000" dirty="0" err="1" smtClean="0"/>
              <a:t>Tatsui</a:t>
            </a:r>
            <a:r>
              <a:rPr lang="en-US" sz="1000" dirty="0" smtClean="0"/>
              <a:t>, G. </a:t>
            </a:r>
            <a:r>
              <a:rPr lang="en-US" sz="1000" i="1" dirty="0" smtClean="0"/>
              <a:t>J. Pharm. Soc. </a:t>
            </a:r>
            <a:r>
              <a:rPr lang="en-US" sz="1000" i="1" dirty="0" err="1" smtClean="0"/>
              <a:t>Jpn</a:t>
            </a:r>
            <a:r>
              <a:rPr lang="en-US" sz="1000" i="1" dirty="0" smtClean="0"/>
              <a:t>.</a:t>
            </a:r>
            <a:r>
              <a:rPr lang="en-US" sz="1000" dirty="0" smtClean="0"/>
              <a:t> </a:t>
            </a:r>
            <a:r>
              <a:rPr lang="en-US" sz="1000" b="1" dirty="0" smtClean="0"/>
              <a:t>1928</a:t>
            </a:r>
            <a:r>
              <a:rPr lang="en-US" sz="1000" dirty="0" smtClean="0"/>
              <a:t>, </a:t>
            </a:r>
            <a:r>
              <a:rPr lang="en-US" sz="1000" i="1" dirty="0" smtClean="0"/>
              <a:t>48</a:t>
            </a:r>
            <a:r>
              <a:rPr lang="en-US" sz="1000" dirty="0" smtClean="0"/>
              <a:t>, 92.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381527"/>
              </p:ext>
            </p:extLst>
          </p:nvPr>
        </p:nvGraphicFramePr>
        <p:xfrm>
          <a:off x="3070225" y="2368550"/>
          <a:ext cx="310673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1" name="CS ChemDraw Drawing" r:id="rId5" imgW="3107069" imgH="649080" progId="ChemDraw.Document.6.0">
                  <p:embed/>
                </p:oleObj>
              </mc:Choice>
              <mc:Fallback>
                <p:oleObj name="CS ChemDraw Drawing" r:id="rId5" imgW="3107069" imgH="6490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0225" y="2368550"/>
                        <a:ext cx="3106738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579445"/>
              </p:ext>
            </p:extLst>
          </p:nvPr>
        </p:nvGraphicFramePr>
        <p:xfrm>
          <a:off x="2992918" y="3948620"/>
          <a:ext cx="32194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2" name="CS ChemDraw Drawing" r:id="rId7" imgW="3219985" imgH="714420" progId="ChemDraw.Document.6.0">
                  <p:embed/>
                </p:oleObj>
              </mc:Choice>
              <mc:Fallback>
                <p:oleObj name="CS ChemDraw Drawing" r:id="rId7" imgW="3219985" imgH="7144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2918" y="3948620"/>
                        <a:ext cx="321945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629943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3" name="CS ChemDraw Drawing" r:id="rId9" imgW="1041903" imgH="688500" progId="ChemDraw.Document.6.0">
                  <p:embed/>
                </p:oleObj>
              </mc:Choice>
              <mc:Fallback>
                <p:oleObj name="CS ChemDraw Drawing" r:id="rId9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314442" y="3041323"/>
            <a:ext cx="2646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Pictet and Spengler - 1911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25104" y="4662995"/>
            <a:ext cx="137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Tatsui</a:t>
            </a:r>
            <a:r>
              <a:rPr lang="en-US" dirty="0" smtClean="0"/>
              <a:t> - 1928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80843" y="5423397"/>
            <a:ext cx="5399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 nature: Pictet-</a:t>
            </a:r>
            <a:r>
              <a:rPr lang="en-US" dirty="0" err="1" smtClean="0"/>
              <a:t>Spenglersases</a:t>
            </a:r>
            <a:r>
              <a:rPr lang="en-US" dirty="0" smtClean="0"/>
              <a:t> (see slide “importance”)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Pictet-Spengler </a:t>
            </a:r>
            <a:r>
              <a:rPr lang="fr-CH" b="1" dirty="0" err="1" smtClean="0"/>
              <a:t>reaction</a:t>
            </a:r>
            <a:r>
              <a:rPr lang="fr-CH" b="1" dirty="0" smtClean="0"/>
              <a:t> - </a:t>
            </a:r>
            <a:r>
              <a:rPr lang="fr-CH" b="1" dirty="0" err="1" smtClean="0"/>
              <a:t>Mechanism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845" y="863756"/>
            <a:ext cx="6411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different mechanisms commonly accepted</a:t>
            </a:r>
          </a:p>
          <a:p>
            <a:r>
              <a:rPr lang="en-US" dirty="0" smtClean="0"/>
              <a:t>Very hard to discriminate between the two (fast </a:t>
            </a:r>
            <a:r>
              <a:rPr lang="en-US" dirty="0" err="1" smtClean="0"/>
              <a:t>rearomatization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28828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4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250198"/>
              </p:ext>
            </p:extLst>
          </p:nvPr>
        </p:nvGraphicFramePr>
        <p:xfrm>
          <a:off x="1012055" y="1934431"/>
          <a:ext cx="7304088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5" name="CS ChemDraw Drawing" r:id="rId7" imgW="7304125" imgH="2363310" progId="ChemDraw.Document.6.0">
                  <p:embed/>
                </p:oleObj>
              </mc:Choice>
              <mc:Fallback>
                <p:oleObj name="CS ChemDraw Drawing" r:id="rId7" imgW="7304125" imgH="23633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2055" y="1934431"/>
                        <a:ext cx="7304088" cy="23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80845" y="4649308"/>
            <a:ext cx="676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Electron-rich aromatics react faster (good for the yield, bad for the </a:t>
            </a:r>
            <a:r>
              <a:rPr lang="en-US" dirty="0" err="1" smtClean="0"/>
              <a:t>ee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05111"/>
              </p:ext>
            </p:extLst>
          </p:nvPr>
        </p:nvGraphicFramePr>
        <p:xfrm>
          <a:off x="1216843" y="5170233"/>
          <a:ext cx="70993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6" name="CS ChemDraw Drawing" r:id="rId9" imgW="7099904" imgH="699300" progId="ChemDraw.Document.6.0">
                  <p:embed/>
                </p:oleObj>
              </mc:Choice>
              <mc:Fallback>
                <p:oleObj name="CS ChemDraw Drawing" r:id="rId9" imgW="7099904" imgH="6993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6843" y="5170233"/>
                        <a:ext cx="7099300" cy="700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884287" y="1718396"/>
            <a:ext cx="1903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Imine not very reactive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798494" y="4281888"/>
            <a:ext cx="15759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Wagner-</a:t>
            </a:r>
            <a:r>
              <a:rPr lang="en-US" sz="1400" b="1" dirty="0" err="1" smtClean="0"/>
              <a:t>Meervein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600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Pictet-Spengler </a:t>
            </a:r>
            <a:r>
              <a:rPr lang="fr-CH" b="1" dirty="0" err="1" smtClean="0"/>
              <a:t>reaction</a:t>
            </a:r>
            <a:r>
              <a:rPr lang="fr-CH" b="1" dirty="0" smtClean="0"/>
              <a:t> - Importance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845" y="863756"/>
            <a:ext cx="858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 for the synthesis of 1,2,3,4-</a:t>
            </a:r>
            <a:r>
              <a:rPr lang="en-US" dirty="0" err="1" smtClean="0"/>
              <a:t>tetrahydro</a:t>
            </a:r>
            <a:r>
              <a:rPr lang="en-US" dirty="0" smtClean="0"/>
              <a:t>-</a:t>
            </a:r>
            <a:r>
              <a:rPr lang="el-GR" dirty="0" smtClean="0"/>
              <a:t>β</a:t>
            </a:r>
            <a:r>
              <a:rPr lang="en-US" dirty="0"/>
              <a:t>-carboline and </a:t>
            </a:r>
            <a:r>
              <a:rPr lang="en-US" dirty="0" smtClean="0"/>
              <a:t>1,2,3,4-</a:t>
            </a:r>
            <a:r>
              <a:rPr lang="en-US" dirty="0" err="1" smtClean="0"/>
              <a:t>tetrahydro</a:t>
            </a:r>
            <a:r>
              <a:rPr lang="fr-CH" dirty="0" err="1" smtClean="0"/>
              <a:t>isoquinoline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4" y="6208703"/>
            <a:ext cx="91572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 smtClean="0"/>
              <a:t>Review of PS in nature: </a:t>
            </a:r>
            <a:r>
              <a:rPr lang="en-US" sz="1000" dirty="0" err="1" smtClean="0"/>
              <a:t>Stöckigt</a:t>
            </a:r>
            <a:r>
              <a:rPr lang="en-US" sz="1000" dirty="0" smtClean="0"/>
              <a:t>, J.; </a:t>
            </a:r>
            <a:r>
              <a:rPr lang="en-US" sz="1000" dirty="0" err="1" smtClean="0"/>
              <a:t>Antonchick</a:t>
            </a:r>
            <a:r>
              <a:rPr lang="en-US" sz="1000" dirty="0" smtClean="0"/>
              <a:t>, A. P.; Wu, F.; </a:t>
            </a:r>
            <a:r>
              <a:rPr lang="en-US" sz="1000" dirty="0" err="1" smtClean="0"/>
              <a:t>Waldmann</a:t>
            </a:r>
            <a:r>
              <a:rPr lang="en-US" sz="1000" dirty="0" smtClean="0"/>
              <a:t>, H. </a:t>
            </a:r>
            <a:r>
              <a:rPr lang="en-US" sz="1000" i="1" dirty="0" err="1" smtClean="0"/>
              <a:t>Angew</a:t>
            </a:r>
            <a:r>
              <a:rPr lang="en-US" sz="1000" i="1" dirty="0" smtClean="0"/>
              <a:t>. Chem. Int. Ed. </a:t>
            </a:r>
            <a:r>
              <a:rPr lang="en-US" sz="1000" b="1" dirty="0" smtClean="0"/>
              <a:t>2011</a:t>
            </a:r>
            <a:r>
              <a:rPr lang="en-US" sz="1000" dirty="0" smtClean="0"/>
              <a:t>, </a:t>
            </a:r>
            <a:r>
              <a:rPr lang="en-US" sz="1000" i="1" dirty="0" smtClean="0"/>
              <a:t>50</a:t>
            </a:r>
            <a:r>
              <a:rPr lang="en-US" sz="1000" dirty="0" smtClean="0"/>
              <a:t>, 8538.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9397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5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93" y="1476178"/>
            <a:ext cx="2752169" cy="44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40" y="1476179"/>
            <a:ext cx="2749048" cy="44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55520" y="2141220"/>
            <a:ext cx="685800" cy="4495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012160" y="2492896"/>
            <a:ext cx="609620" cy="8522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6337" y="2792885"/>
            <a:ext cx="261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H" b="1" dirty="0" err="1"/>
              <a:t>Stoichiometric</a:t>
            </a:r>
            <a:r>
              <a:rPr lang="fr-CH" b="1" dirty="0"/>
              <a:t> </a:t>
            </a:r>
            <a:r>
              <a:rPr lang="fr-CH" b="1" dirty="0" smtClean="0"/>
              <a:t>Lewis Acid</a:t>
            </a:r>
            <a:endParaRPr lang="fr-CH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53862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7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42010"/>
              </p:ext>
            </p:extLst>
          </p:nvPr>
        </p:nvGraphicFramePr>
        <p:xfrm>
          <a:off x="3656013" y="3392488"/>
          <a:ext cx="2009775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8" name="CS ChemDraw Drawing" r:id="rId7" imgW="991928" imgH="633690" progId="ChemDraw.Document.6.0">
                  <p:embed/>
                </p:oleObj>
              </mc:Choice>
              <mc:Fallback>
                <p:oleObj name="CS ChemDraw Drawing" r:id="rId7" imgW="991928" imgH="63369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392488"/>
                        <a:ext cx="2009775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34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42875"/>
            <a:ext cx="104298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ZoneTexte 7"/>
          <p:cNvSpPr txBox="1">
            <a:spLocks noChangeArrowheads="1"/>
          </p:cNvSpPr>
          <p:nvPr/>
        </p:nvSpPr>
        <p:spPr bwMode="auto">
          <a:xfrm>
            <a:off x="0" y="214313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H" b="1" dirty="0" smtClean="0"/>
              <a:t>Indole – </a:t>
            </a:r>
            <a:r>
              <a:rPr lang="fr-CH" b="1" dirty="0" err="1" smtClean="0"/>
              <a:t>C3</a:t>
            </a:r>
            <a:r>
              <a:rPr lang="fr-CH" b="1" dirty="0" smtClean="0"/>
              <a:t> linker – </a:t>
            </a:r>
            <a:r>
              <a:rPr lang="fr-CH" b="1" dirty="0" err="1" smtClean="0"/>
              <a:t>Stoichiometric</a:t>
            </a:r>
            <a:r>
              <a:rPr lang="fr-CH" b="1" dirty="0" smtClean="0"/>
              <a:t> LA</a:t>
            </a:r>
            <a:endParaRPr lang="fr-CH" b="1" dirty="0"/>
          </a:p>
        </p:txBody>
      </p:sp>
      <p:cxnSp>
        <p:nvCxnSpPr>
          <p:cNvPr id="12" name="Connecteur droit 4"/>
          <p:cNvCxnSpPr/>
          <p:nvPr/>
        </p:nvCxnSpPr>
        <p:spPr>
          <a:xfrm>
            <a:off x="13253" y="6453336"/>
            <a:ext cx="914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90444" y="6507292"/>
            <a:ext cx="276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1200" dirty="0"/>
              <a:t>The Asymmetric Pictet-Spengler Reaction</a:t>
            </a:r>
            <a:endParaRPr lang="en-US" sz="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3653" y="6507292"/>
            <a:ext cx="2133600" cy="365125"/>
          </a:xfrm>
        </p:spPr>
        <p:txBody>
          <a:bodyPr/>
          <a:lstStyle/>
          <a:p>
            <a:fld id="{E4879894-6E3D-FD4B-8FAC-13A7BCF5BD80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5083" y="875308"/>
            <a:ext cx="75498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First example of reagent controlled PS: using (</a:t>
            </a:r>
            <a:r>
              <a:rPr lang="en-US" dirty="0" err="1" smtClean="0"/>
              <a:t>Ipc</a:t>
            </a:r>
            <a:r>
              <a:rPr lang="en-US" dirty="0" smtClean="0"/>
              <a:t>)</a:t>
            </a:r>
            <a:r>
              <a:rPr lang="en-US" baseline="-25000" dirty="0" err="1" smtClean="0"/>
              <a:t>2</a:t>
            </a:r>
            <a:r>
              <a:rPr lang="en-US" dirty="0" err="1" smtClean="0"/>
              <a:t>BCl</a:t>
            </a:r>
            <a:r>
              <a:rPr lang="en-US" dirty="0" smtClean="0"/>
              <a:t> (1.9 equiv)</a:t>
            </a:r>
            <a:r>
              <a:rPr lang="en-US" baseline="30000" dirty="0" smtClean="0"/>
              <a:t>1 </a:t>
            </a:r>
            <a:r>
              <a:rPr lang="en-US" dirty="0" smtClean="0"/>
              <a:t>and </a:t>
            </a:r>
            <a:r>
              <a:rPr lang="en-US" dirty="0" err="1" smtClean="0"/>
              <a:t>nitrones</a:t>
            </a:r>
            <a:endParaRPr lang="en-US" dirty="0" smtClean="0"/>
          </a:p>
          <a:p>
            <a:r>
              <a:rPr lang="en-US" dirty="0" smtClean="0"/>
              <a:t>Working with aromatic (neutral or rich) R, generally 70-90% </a:t>
            </a:r>
            <a:r>
              <a:rPr lang="en-US" dirty="0" err="1" smtClean="0"/>
              <a:t>ee</a:t>
            </a:r>
            <a:endParaRPr lang="en-US" dirty="0" smtClean="0"/>
          </a:p>
          <a:p>
            <a:r>
              <a:rPr lang="en-US" dirty="0" smtClean="0"/>
              <a:t>Aliphatic aldehyde give poor </a:t>
            </a:r>
            <a:r>
              <a:rPr lang="en-US" dirty="0" err="1" smtClean="0"/>
              <a:t>ee</a:t>
            </a:r>
            <a:r>
              <a:rPr lang="en-US" dirty="0" smtClean="0"/>
              <a:t> (35%), electron poor aryl give no </a:t>
            </a:r>
            <a:r>
              <a:rPr lang="en-US" dirty="0" err="1" smtClean="0"/>
              <a:t>ee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 flipH="1">
            <a:off x="-13253" y="6062347"/>
            <a:ext cx="9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00" dirty="0"/>
              <a:t>Kawate, T.; Yamada, H.; </a:t>
            </a:r>
            <a:r>
              <a:rPr lang="en-US" sz="1000" dirty="0" err="1"/>
              <a:t>Soe</a:t>
            </a:r>
            <a:r>
              <a:rPr lang="en-US" sz="1000" dirty="0"/>
              <a:t>, T.; Nakagawa, M. </a:t>
            </a:r>
            <a:r>
              <a:rPr lang="en-US" sz="1000" i="1" dirty="0"/>
              <a:t>Tetra. </a:t>
            </a:r>
            <a:r>
              <a:rPr lang="en-US" sz="1000" i="1" dirty="0" err="1"/>
              <a:t>Asym</a:t>
            </a:r>
            <a:r>
              <a:rPr lang="en-US" sz="1000" i="1" dirty="0"/>
              <a:t>.</a:t>
            </a:r>
            <a:r>
              <a:rPr lang="en-US" sz="1000" dirty="0"/>
              <a:t> </a:t>
            </a:r>
            <a:r>
              <a:rPr lang="en-US" sz="1000" b="1" dirty="0"/>
              <a:t>1996</a:t>
            </a:r>
            <a:r>
              <a:rPr lang="en-US" sz="1000" dirty="0"/>
              <a:t>, </a:t>
            </a:r>
            <a:r>
              <a:rPr lang="en-US" sz="1000" i="1" dirty="0"/>
              <a:t>7</a:t>
            </a:r>
            <a:r>
              <a:rPr lang="en-US" sz="1000" dirty="0"/>
              <a:t>, 1249</a:t>
            </a:r>
            <a:r>
              <a:rPr lang="en-US" sz="10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sz="1000" dirty="0" smtClean="0"/>
              <a:t>Yamada, H.; Kawate, T.; </a:t>
            </a:r>
            <a:r>
              <a:rPr lang="en-US" sz="1000" dirty="0" err="1" smtClean="0"/>
              <a:t>Matsumizu</a:t>
            </a:r>
            <a:r>
              <a:rPr lang="en-US" sz="1000" dirty="0" smtClean="0"/>
              <a:t>, M.; Nishida, A.; Yamaguchi, K.; Nakagawa, M. </a:t>
            </a:r>
            <a:r>
              <a:rPr lang="en-US" sz="1000" i="1" dirty="0" smtClean="0"/>
              <a:t>J. Org. Chem. </a:t>
            </a:r>
            <a:r>
              <a:rPr lang="en-US" sz="1000" b="1" dirty="0" smtClean="0"/>
              <a:t>1998</a:t>
            </a:r>
            <a:r>
              <a:rPr lang="en-US" sz="1000" dirty="0" smtClean="0"/>
              <a:t>, </a:t>
            </a:r>
            <a:r>
              <a:rPr lang="en-US" sz="1000" i="1" dirty="0" smtClean="0"/>
              <a:t>63</a:t>
            </a:r>
            <a:r>
              <a:rPr lang="en-US" sz="1000" dirty="0" smtClean="0"/>
              <a:t>, 6348.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736974"/>
              </p:ext>
            </p:extLst>
          </p:nvPr>
        </p:nvGraphicFramePr>
        <p:xfrm>
          <a:off x="109615" y="60185"/>
          <a:ext cx="902439" cy="59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3" name="CS ChemDraw Drawing" r:id="rId5" imgW="1041903" imgH="688500" progId="ChemDraw.Document.6.0">
                  <p:embed/>
                </p:oleObj>
              </mc:Choice>
              <mc:Fallback>
                <p:oleObj name="CS ChemDraw Drawing" r:id="rId5" imgW="1041903" imgH="688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615" y="60185"/>
                        <a:ext cx="902439" cy="59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130735"/>
              </p:ext>
            </p:extLst>
          </p:nvPr>
        </p:nvGraphicFramePr>
        <p:xfrm>
          <a:off x="1744061" y="2195559"/>
          <a:ext cx="404971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4" name="CS ChemDraw Drawing" r:id="rId7" imgW="4050373" imgH="1028430" progId="ChemDraw.Document.6.0">
                  <p:embed/>
                </p:oleObj>
              </mc:Choice>
              <mc:Fallback>
                <p:oleObj name="CS ChemDraw Drawing" r:id="rId7" imgW="4050373" imgH="1028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4061" y="2195559"/>
                        <a:ext cx="4049713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21124"/>
              </p:ext>
            </p:extLst>
          </p:nvPr>
        </p:nvGraphicFramePr>
        <p:xfrm>
          <a:off x="992635" y="4556286"/>
          <a:ext cx="4960937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05" name="CS ChemDraw Drawing" r:id="rId9" imgW="4960451" imgH="1366740" progId="ChemDraw.Document.6.0">
                  <p:embed/>
                </p:oleObj>
              </mc:Choice>
              <mc:Fallback>
                <p:oleObj name="CS ChemDraw Drawing" r:id="rId9" imgW="4960451" imgH="1366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2635" y="4556286"/>
                        <a:ext cx="4960937" cy="1366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9580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 bwMode="auto">
          <a:xfrm>
            <a:off x="6544515" y="1929229"/>
            <a:ext cx="2484345" cy="423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5083" y="3419892"/>
            <a:ext cx="66052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Second generation using </a:t>
            </a:r>
            <a:r>
              <a:rPr lang="en-US" dirty="0" err="1" smtClean="0"/>
              <a:t>BINOL</a:t>
            </a:r>
            <a:r>
              <a:rPr lang="en-US" dirty="0" smtClean="0"/>
              <a:t> ligand (2 equiv boron)</a:t>
            </a:r>
            <a:r>
              <a:rPr lang="en-US" baseline="30000" dirty="0" smtClean="0"/>
              <a:t> 2</a:t>
            </a:r>
            <a:endParaRPr lang="en-US" dirty="0" smtClean="0"/>
          </a:p>
          <a:p>
            <a:r>
              <a:rPr lang="en-US" dirty="0" smtClean="0"/>
              <a:t>Can now give better </a:t>
            </a:r>
            <a:r>
              <a:rPr lang="en-US" dirty="0" err="1" smtClean="0"/>
              <a:t>ee</a:t>
            </a:r>
            <a:r>
              <a:rPr lang="en-US" dirty="0" smtClean="0"/>
              <a:t> with electron poor aromatic aldehyde (75%)</a:t>
            </a:r>
          </a:p>
          <a:p>
            <a:r>
              <a:rPr lang="en-US" dirty="0" smtClean="0"/>
              <a:t>Catalytic gave good yield but very poor </a:t>
            </a:r>
            <a:r>
              <a:rPr lang="en-US" dirty="0" err="1" smtClean="0"/>
              <a:t>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11467</TotalTime>
  <Words>2854</Words>
  <Application>Microsoft Office PowerPoint</Application>
  <PresentationFormat>On-screen Show (4:3)</PresentationFormat>
  <Paragraphs>339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CS ChemDraw Drawing</vt:lpstr>
      <vt:lpstr>Laboratory of Synthesis and Natural Products (LSPN)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– Laboratory of Synthesis and Natural Products (LSPN)</dc:title>
  <dc:creator>Piemontesi Cyril</dc:creator>
  <cp:lastModifiedBy>Group Zhu</cp:lastModifiedBy>
  <cp:revision>456</cp:revision>
  <cp:lastPrinted>2015-05-11T06:42:06Z</cp:lastPrinted>
  <dcterms:created xsi:type="dcterms:W3CDTF">2012-01-18T15:22:55Z</dcterms:created>
  <dcterms:modified xsi:type="dcterms:W3CDTF">2017-03-23T09:21:33Z</dcterms:modified>
</cp:coreProperties>
</file>