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39"/>
  </p:notesMasterIdLst>
  <p:sldIdLst>
    <p:sldId id="256" r:id="rId2"/>
    <p:sldId id="257" r:id="rId3"/>
    <p:sldId id="262" r:id="rId4"/>
    <p:sldId id="266" r:id="rId5"/>
    <p:sldId id="267" r:id="rId6"/>
    <p:sldId id="265" r:id="rId7"/>
    <p:sldId id="260" r:id="rId8"/>
    <p:sldId id="261" r:id="rId9"/>
    <p:sldId id="296" r:id="rId10"/>
    <p:sldId id="258" r:id="rId11"/>
    <p:sldId id="264" r:id="rId12"/>
    <p:sldId id="269" r:id="rId13"/>
    <p:sldId id="294" r:id="rId14"/>
    <p:sldId id="272" r:id="rId15"/>
    <p:sldId id="268" r:id="rId16"/>
    <p:sldId id="271" r:id="rId17"/>
    <p:sldId id="273" r:id="rId18"/>
    <p:sldId id="297" r:id="rId19"/>
    <p:sldId id="298" r:id="rId20"/>
    <p:sldId id="259" r:id="rId21"/>
    <p:sldId id="280" r:id="rId22"/>
    <p:sldId id="281" r:id="rId23"/>
    <p:sldId id="282" r:id="rId24"/>
    <p:sldId id="295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75" r:id="rId34"/>
    <p:sldId id="291" r:id="rId35"/>
    <p:sldId id="292" r:id="rId36"/>
    <p:sldId id="300" r:id="rId37"/>
    <p:sldId id="27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7459-865F-4764-ADC1-F1898B628F17}" type="datetimeFigureOut">
              <a:rPr lang="es-MX" smtClean="0"/>
              <a:t>14/04/2016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832A-C313-4803-9E9B-82BB39AF35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03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6A4-A651-45D0-B5BB-072A88682549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6CF2-9E8D-4FC0-A778-92BDF1921B01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0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038A-6027-474D-8716-8C0C60D78D35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3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0B29-D801-409D-9488-452C2DBB024D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8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921D-6644-431A-AF02-C9BD647001FE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2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AC71-22DD-4509-8302-A410CA8831D0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98CF-280C-42B8-83C2-8BCE56DCACD0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D635-AEE1-4C4B-96DC-563D022454BC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3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09C5-8899-41D6-8845-BBEEBE9EB31D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2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A2BC-0A7D-445A-8CFB-163F022147B5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43D-DE2D-4878-A7B9-D9DD9730A8A4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CBD7-BDC5-4EE4-80DB-BF46FA413745}" type="datetime1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1.pn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2.png"/><Relationship Id="rId4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9.png"/><Relationship Id="rId4" Type="http://schemas.openxmlformats.org/officeDocument/2006/relationships/image" Target="../media/image7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88.gif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8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62589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Arynes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Pericyclic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Nucleophilic Reactions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92207"/>
            <a:ext cx="9144000" cy="165576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LSPN Group Seminar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Rubén Omar Torres Ochoa</a:t>
            </a:r>
          </a:p>
          <a:p>
            <a:r>
              <a:rPr lang="en-US" sz="2000" dirty="0">
                <a:latin typeface="+mj-lt"/>
              </a:rPr>
              <a:t>April 14th, 2016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8676" name="Picture 4" descr="https://upload.wikimedia.org/wikipedia/commons/thumb/f/f4/Logo_EPFL.svg/2000px-Logo_EPF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7963"/>
            <a:ext cx="3810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54" y="2278081"/>
            <a:ext cx="7528410" cy="25275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04077" y="362858"/>
            <a:ext cx="6025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/>
              <a:t>ARYNES IN PERICYCLIC REACTIONS</a:t>
            </a:r>
          </a:p>
        </p:txBody>
      </p:sp>
    </p:spTree>
    <p:extLst>
      <p:ext uri="{BB962C8B-B14F-4D97-AF65-F5344CB8AC3E}">
        <p14:creationId xmlns:p14="http://schemas.microsoft.com/office/powerpoint/2010/main" val="226969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362414" y="263809"/>
            <a:ext cx="3480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DIELS-ALDER CYCLOADDITIONS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00312"/>
              </p:ext>
            </p:extLst>
          </p:nvPr>
        </p:nvGraphicFramePr>
        <p:xfrm>
          <a:off x="3944863" y="880303"/>
          <a:ext cx="4315154" cy="124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CS ChemDraw Drawing" r:id="rId3" imgW="2157577" imgH="621372" progId="ChemDraw.Document.6.0">
                  <p:embed/>
                </p:oleObj>
              </mc:Choice>
              <mc:Fallback>
                <p:oleObj name="CS ChemDraw Drawing" r:id="rId3" imgW="2157577" imgH="6213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4863" y="880303"/>
                        <a:ext cx="4315154" cy="1242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100" y="3007533"/>
            <a:ext cx="5036820" cy="131826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61514" y="3297331"/>
            <a:ext cx="125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First report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40" y="4845775"/>
            <a:ext cx="8372475" cy="12954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059493" y="647175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S. </a:t>
            </a:r>
            <a:r>
              <a:rPr lang="en-US" sz="1400" dirty="0" err="1"/>
              <a:t>Sorgel</a:t>
            </a:r>
            <a:r>
              <a:rPr lang="en-US" sz="1400" dirty="0"/>
              <a:t>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Eur. J. Org. Chem.</a:t>
            </a:r>
            <a:r>
              <a:rPr lang="en-US" sz="1400" dirty="0"/>
              <a:t>, </a:t>
            </a:r>
            <a:r>
              <a:rPr lang="en-US" sz="1400" b="1" dirty="0"/>
              <a:t>2006</a:t>
            </a:r>
            <a:r>
              <a:rPr lang="en-US" sz="1400" dirty="0"/>
              <a:t>, 4405-18.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935977" y="3158831"/>
            <a:ext cx="274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result also confirmed </a:t>
            </a:r>
            <a:r>
              <a:rPr lang="en-US" b="1" dirty="0" err="1"/>
              <a:t>benzyne</a:t>
            </a:r>
            <a:r>
              <a:rPr lang="en-US" b="1" dirty="0"/>
              <a:t> existence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54179" y="2371556"/>
            <a:ext cx="527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most</a:t>
            </a:r>
            <a:r>
              <a:rPr lang="es-MX" sz="2000" dirty="0"/>
              <a:t> </a:t>
            </a:r>
            <a:r>
              <a:rPr lang="es-MX" sz="2000" dirty="0" err="1"/>
              <a:t>studied</a:t>
            </a:r>
            <a:r>
              <a:rPr lang="es-MX" sz="2000" dirty="0"/>
              <a:t> </a:t>
            </a:r>
            <a:r>
              <a:rPr lang="es-MX" sz="2000" dirty="0" err="1"/>
              <a:t>pericyclic</a:t>
            </a:r>
            <a:r>
              <a:rPr lang="es-MX" sz="2000" dirty="0"/>
              <a:t> </a:t>
            </a:r>
            <a:r>
              <a:rPr lang="es-MX" sz="2000" dirty="0" err="1"/>
              <a:t>reaction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</a:t>
            </a:r>
            <a:r>
              <a:rPr lang="es-MX" sz="2000" dirty="0" err="1"/>
              <a:t>arynes</a:t>
            </a:r>
            <a:r>
              <a:rPr lang="es-MX" sz="2000" dirty="0"/>
              <a:t>.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85947"/>
              </p:ext>
            </p:extLst>
          </p:nvPr>
        </p:nvGraphicFramePr>
        <p:xfrm>
          <a:off x="9086218" y="4782488"/>
          <a:ext cx="28098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CS ChemDraw Drawing" r:id="rId7" imgW="2810240" imgH="1397035" progId="ChemDraw.Document.6.0">
                  <p:embed/>
                </p:oleObj>
              </mc:Choice>
              <mc:Fallback>
                <p:oleObj name="CS ChemDraw Drawing" r:id="rId7" imgW="2810240" imgH="13970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86218" y="4782488"/>
                        <a:ext cx="2809875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66887" y="5779748"/>
            <a:ext cx="10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(3 steps)</a:t>
            </a:r>
          </a:p>
        </p:txBody>
      </p:sp>
    </p:spTree>
    <p:extLst>
      <p:ext uri="{BB962C8B-B14F-4D97-AF65-F5344CB8AC3E}">
        <p14:creationId xmlns:p14="http://schemas.microsoft.com/office/powerpoint/2010/main" val="427229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9" y="124958"/>
            <a:ext cx="6847523" cy="17402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3" y="2408518"/>
            <a:ext cx="2567940" cy="29641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47" y="2633308"/>
            <a:ext cx="2202180" cy="251460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1725522" y="2045939"/>
            <a:ext cx="89569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53778"/>
          <a:stretch/>
        </p:blipFill>
        <p:spPr>
          <a:xfrm>
            <a:off x="7693296" y="4446322"/>
            <a:ext cx="2620441" cy="217932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296232" y="6471754"/>
            <a:ext cx="3654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400" dirty="0"/>
              <a:t>Y. Coquerel, </a:t>
            </a:r>
            <a:r>
              <a:rPr lang="nn-NO" sz="1400" i="1" dirty="0"/>
              <a:t>et al., Org. Lett.</a:t>
            </a:r>
            <a:r>
              <a:rPr lang="nn-NO" sz="1400" dirty="0"/>
              <a:t> </a:t>
            </a:r>
            <a:r>
              <a:rPr lang="nn-NO" sz="1400" b="1" dirty="0"/>
              <a:t>2015</a:t>
            </a:r>
            <a:r>
              <a:rPr lang="nn-NO" sz="1400" dirty="0"/>
              <a:t>, </a:t>
            </a:r>
            <a:r>
              <a:rPr lang="nn-NO" sz="1400" i="1" dirty="0"/>
              <a:t>17</a:t>
            </a:r>
            <a:r>
              <a:rPr lang="nn-NO" sz="1400" dirty="0"/>
              <a:t>, 3374−77.</a:t>
            </a:r>
            <a:endParaRPr lang="es-MX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r="45069"/>
          <a:stretch/>
        </p:blipFill>
        <p:spPr>
          <a:xfrm>
            <a:off x="7446441" y="2203181"/>
            <a:ext cx="3114153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1185634"/>
            <a:ext cx="7000875" cy="3848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96230" y="6471754"/>
            <a:ext cx="3654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400" dirty="0"/>
              <a:t>Y. Coquerel, </a:t>
            </a:r>
            <a:r>
              <a:rPr lang="nn-NO" sz="1400" i="1" dirty="0"/>
              <a:t>et al., Org. Lett.</a:t>
            </a:r>
            <a:r>
              <a:rPr lang="nn-NO" sz="1400" dirty="0"/>
              <a:t> </a:t>
            </a:r>
            <a:r>
              <a:rPr lang="nn-NO" sz="1400" b="1" dirty="0"/>
              <a:t>2015</a:t>
            </a:r>
            <a:r>
              <a:rPr lang="nn-NO" sz="1400" dirty="0"/>
              <a:t>, </a:t>
            </a:r>
            <a:r>
              <a:rPr lang="nn-NO" sz="1400" i="1" dirty="0"/>
              <a:t>17</a:t>
            </a:r>
            <a:r>
              <a:rPr lang="nn-NO" sz="1400" dirty="0"/>
              <a:t>, 3374−77.</a:t>
            </a:r>
            <a:endParaRPr lang="es-MX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009275" y="5514105"/>
            <a:ext cx="4168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Two </a:t>
            </a:r>
            <a:r>
              <a:rPr lang="en-US" sz="2000" b="1" dirty="0" err="1"/>
              <a:t>aryne</a:t>
            </a:r>
            <a:r>
              <a:rPr lang="en-US" sz="2000" b="1" dirty="0"/>
              <a:t> Diels-Alder were involved!</a:t>
            </a:r>
          </a:p>
        </p:txBody>
      </p:sp>
    </p:spTree>
    <p:extLst>
      <p:ext uri="{BB962C8B-B14F-4D97-AF65-F5344CB8AC3E}">
        <p14:creationId xmlns:p14="http://schemas.microsoft.com/office/powerpoint/2010/main" val="126973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707862" y="263809"/>
            <a:ext cx="2789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[3 + 2] CYCLOADDITIONS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25192"/>
              </p:ext>
            </p:extLst>
          </p:nvPr>
        </p:nvGraphicFramePr>
        <p:xfrm>
          <a:off x="3944865" y="1016454"/>
          <a:ext cx="4315154" cy="122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CS ChemDraw Drawing" r:id="rId3" imgW="2157577" imgH="612122" progId="ChemDraw.Document.6.0">
                  <p:embed/>
                </p:oleObj>
              </mc:Choice>
              <mc:Fallback>
                <p:oleObj name="CS ChemDraw Drawing" r:id="rId3" imgW="2157577" imgH="6121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4865" y="1016454"/>
                        <a:ext cx="4315154" cy="1224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828" y="2799129"/>
            <a:ext cx="1466850" cy="15906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557" y="2718167"/>
            <a:ext cx="990600" cy="1752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036" y="2989631"/>
            <a:ext cx="1485900" cy="12096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815" y="2813416"/>
            <a:ext cx="1419225" cy="15621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305520" y="4826025"/>
            <a:ext cx="95938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Regiocontrol</a:t>
            </a:r>
            <a:r>
              <a:rPr lang="en-US" sz="2000" dirty="0"/>
              <a:t> is the principal issue to be solved in this kind of reactions.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Arynes</a:t>
            </a:r>
            <a:r>
              <a:rPr lang="en-US" sz="2000" dirty="0"/>
              <a:t> produced by the milder methods are chosen for this transformations.</a:t>
            </a:r>
          </a:p>
          <a:p>
            <a:pPr algn="ctr"/>
            <a:endParaRPr lang="es-MX" sz="2000" dirty="0"/>
          </a:p>
          <a:p>
            <a:pPr algn="ctr"/>
            <a:r>
              <a:rPr lang="en-US" sz="2000" dirty="0"/>
              <a:t>No synthesis of any natural product using [3 + 2] cycloadditions has been reported to date.</a:t>
            </a:r>
          </a:p>
        </p:txBody>
      </p:sp>
    </p:spTree>
    <p:extLst>
      <p:ext uri="{BB962C8B-B14F-4D97-AF65-F5344CB8AC3E}">
        <p14:creationId xmlns:p14="http://schemas.microsoft.com/office/powerpoint/2010/main" val="416898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707862" y="263809"/>
            <a:ext cx="2789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[3 + 2] CYCLOADDITIONS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84" y="1026120"/>
            <a:ext cx="4093845" cy="11001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27" y="2386859"/>
            <a:ext cx="5547360" cy="335280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6102442" y="879536"/>
            <a:ext cx="0" cy="52112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90" y="1053266"/>
            <a:ext cx="4537710" cy="104584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372320" y="6488721"/>
            <a:ext cx="346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L. Shi, </a:t>
            </a:r>
            <a:r>
              <a:rPr lang="en-US" sz="1400" i="1" dirty="0"/>
              <a:t>et al., J. Org. Chem.</a:t>
            </a:r>
            <a:r>
              <a:rPr lang="en-US" sz="1400" dirty="0"/>
              <a:t> </a:t>
            </a:r>
            <a:r>
              <a:rPr lang="en-US" sz="1400" b="1" dirty="0"/>
              <a:t>2015</a:t>
            </a:r>
            <a:r>
              <a:rPr lang="en-US" sz="1400" dirty="0"/>
              <a:t>, </a:t>
            </a:r>
            <a:r>
              <a:rPr lang="en-US" sz="1400" i="1" dirty="0"/>
              <a:t>80</a:t>
            </a:r>
            <a:r>
              <a:rPr lang="en-US" sz="1400" dirty="0"/>
              <a:t>, 5928-33.</a:t>
            </a:r>
            <a:endParaRPr lang="es-MX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70" y="2370355"/>
            <a:ext cx="39433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883568" y="263809"/>
            <a:ext cx="443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[2 + 2] CYCLOADDITIONS WITH ALKENES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65019"/>
              </p:ext>
            </p:extLst>
          </p:nvPr>
        </p:nvGraphicFramePr>
        <p:xfrm>
          <a:off x="4093703" y="1119642"/>
          <a:ext cx="4046510" cy="121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" name="CS ChemDraw Drawing" r:id="rId3" imgW="2023255" imgH="609180" progId="ChemDraw.Document.6.0">
                  <p:embed/>
                </p:oleObj>
              </mc:Choice>
              <mc:Fallback>
                <p:oleObj name="CS ChemDraw Drawing" r:id="rId3" imgW="2023255" imgH="6091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3703" y="1119642"/>
                        <a:ext cx="4046510" cy="121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080094" y="2677612"/>
            <a:ext cx="1007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kind of reaction works best using olefins bearing </a:t>
            </a:r>
            <a:r>
              <a:rPr lang="en-US" sz="2000" dirty="0" err="1"/>
              <a:t>electrodonating</a:t>
            </a:r>
            <a:r>
              <a:rPr lang="en-US" sz="2000" dirty="0"/>
              <a:t> substituents. 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46890"/>
              </p:ext>
            </p:extLst>
          </p:nvPr>
        </p:nvGraphicFramePr>
        <p:xfrm>
          <a:off x="3065463" y="4976831"/>
          <a:ext cx="61087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" name="CS ChemDraw Drawing" r:id="rId5" imgW="3050673" imgH="722271" progId="ChemDraw.Document.6.0">
                  <p:embed/>
                </p:oleObj>
              </mc:Choice>
              <mc:Fallback>
                <p:oleObj name="CS ChemDraw Drawing" r:id="rId5" imgW="3050673" imgH="722271" progId="ChemDraw.Document.6.0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5463" y="4976831"/>
                        <a:ext cx="6108700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072836" y="4354011"/>
            <a:ext cx="1007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Byphenylene</a:t>
            </a:r>
            <a:r>
              <a:rPr lang="en-US" sz="2000" dirty="0"/>
              <a:t> is a common detected side-product.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43241"/>
              </p:ext>
            </p:extLst>
          </p:nvPr>
        </p:nvGraphicFramePr>
        <p:xfrm>
          <a:off x="3633290" y="3414476"/>
          <a:ext cx="4949290" cy="73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" name="CS ChemDraw Drawing" r:id="rId7" imgW="2474645" imgH="365340" progId="ChemDraw.Document.6.0">
                  <p:embed/>
                </p:oleObj>
              </mc:Choice>
              <mc:Fallback>
                <p:oleObj name="CS ChemDraw Drawing" r:id="rId7" imgW="2474645" imgH="365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3290" y="3414476"/>
                        <a:ext cx="4949290" cy="73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8429901" y="1521680"/>
            <a:ext cx="360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Easy access to </a:t>
            </a:r>
            <a:r>
              <a:rPr lang="en-US" sz="2000" dirty="0" err="1"/>
              <a:t>benzocyclobutene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187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32" y="238127"/>
            <a:ext cx="6590348" cy="14982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75393" y="206081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/>
              <a:t>R. P. </a:t>
            </a:r>
            <a:r>
              <a:rPr lang="es-MX" sz="1400" dirty="0" err="1"/>
              <a:t>Hsung</a:t>
            </a:r>
            <a:r>
              <a:rPr lang="es-MX" sz="1400" dirty="0"/>
              <a:t>, </a:t>
            </a:r>
            <a:r>
              <a:rPr lang="es-MX" sz="1400" i="1" dirty="0"/>
              <a:t>et al.,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Lett</a:t>
            </a:r>
            <a:r>
              <a:rPr lang="es-MX" sz="1400" i="1" dirty="0"/>
              <a:t>.</a:t>
            </a:r>
            <a:r>
              <a:rPr lang="es-MX" sz="1400" dirty="0"/>
              <a:t>, </a:t>
            </a:r>
            <a:r>
              <a:rPr lang="es-MX" sz="1400" b="1" dirty="0"/>
              <a:t>2009</a:t>
            </a:r>
            <a:r>
              <a:rPr lang="es-MX" sz="1400" dirty="0"/>
              <a:t>, </a:t>
            </a:r>
            <a:r>
              <a:rPr lang="es-MX" sz="1400" i="1" dirty="0"/>
              <a:t>11</a:t>
            </a:r>
            <a:r>
              <a:rPr lang="es-MX" sz="1400" dirty="0"/>
              <a:t>, 3666-69.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17" y="2524267"/>
            <a:ext cx="7605713" cy="36909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51606" y="643474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/>
              <a:t>R. P. </a:t>
            </a:r>
            <a:r>
              <a:rPr lang="es-MX" sz="1400" dirty="0" err="1"/>
              <a:t>Hsung</a:t>
            </a:r>
            <a:r>
              <a:rPr lang="es-MX" sz="1400" dirty="0"/>
              <a:t>, </a:t>
            </a:r>
            <a:r>
              <a:rPr lang="es-MX" sz="1400" i="1" dirty="0"/>
              <a:t>et al.,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Lett</a:t>
            </a:r>
            <a:r>
              <a:rPr lang="es-MX" sz="1400" i="1" dirty="0"/>
              <a:t>.</a:t>
            </a:r>
            <a:r>
              <a:rPr lang="es-MX" sz="1400" dirty="0"/>
              <a:t>, </a:t>
            </a:r>
            <a:r>
              <a:rPr lang="es-MX" sz="1400" b="1" dirty="0"/>
              <a:t>2012</a:t>
            </a:r>
            <a:r>
              <a:rPr lang="es-MX" sz="1400" dirty="0"/>
              <a:t>, </a:t>
            </a:r>
            <a:r>
              <a:rPr lang="es-MX" sz="1400" i="1" dirty="0"/>
              <a:t>14</a:t>
            </a:r>
            <a:r>
              <a:rPr lang="es-MX" sz="1400" dirty="0"/>
              <a:t>, 2742–2745.</a:t>
            </a:r>
            <a:endParaRPr lang="es-MX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826170" y="783771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Stable products</a:t>
            </a:r>
          </a:p>
        </p:txBody>
      </p:sp>
    </p:spTree>
    <p:extLst>
      <p:ext uri="{BB962C8B-B14F-4D97-AF65-F5344CB8AC3E}">
        <p14:creationId xmlns:p14="http://schemas.microsoft.com/office/powerpoint/2010/main" val="260027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98538"/>
              </p:ext>
            </p:extLst>
          </p:nvPr>
        </p:nvGraphicFramePr>
        <p:xfrm>
          <a:off x="3995284" y="854856"/>
          <a:ext cx="4220834" cy="96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CS ChemDraw Drawing" r:id="rId3" imgW="2110417" imgH="481374" progId="ChemDraw.Document.6.0">
                  <p:embed/>
                </p:oleObj>
              </mc:Choice>
              <mc:Fallback>
                <p:oleObj name="CS ChemDraw Drawing" r:id="rId3" imgW="2110417" imgH="4813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284" y="854856"/>
                        <a:ext cx="4220834" cy="96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164555" y="263809"/>
            <a:ext cx="1875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ENE REACTIONS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87504" y="2065645"/>
            <a:ext cx="702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Few useful synthetic procedures have been published in this area.</a:t>
            </a:r>
          </a:p>
          <a:p>
            <a:pPr algn="ctr"/>
            <a:r>
              <a:rPr lang="en-US" sz="2000" dirty="0"/>
              <a:t>Reports with alkenes, alkynes; intra- e intermolecular versions.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07" y="3047319"/>
            <a:ext cx="7869555" cy="18688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64322" y="5287879"/>
            <a:ext cx="5676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Propargyl</a:t>
            </a:r>
            <a:r>
              <a:rPr lang="en-US" dirty="0"/>
              <a:t> chlorides and bromides can be used.</a:t>
            </a:r>
          </a:p>
          <a:p>
            <a:pPr algn="ctr"/>
            <a:r>
              <a:rPr lang="en-US" dirty="0"/>
              <a:t>Internal alkynes are also good substrates.</a:t>
            </a:r>
          </a:p>
          <a:p>
            <a:pPr algn="ctr"/>
            <a:r>
              <a:rPr lang="en-US" dirty="0"/>
              <a:t>The reaction also works with substituted </a:t>
            </a:r>
            <a:r>
              <a:rPr lang="en-US" dirty="0" err="1"/>
              <a:t>aryne</a:t>
            </a:r>
            <a:r>
              <a:rPr lang="en-US" dirty="0"/>
              <a:t> precursors.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163" y="3435938"/>
            <a:ext cx="2234565" cy="109156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286464" y="4731458"/>
            <a:ext cx="25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Interesting side-products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75628" y="6474883"/>
            <a:ext cx="7853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C. H. </a:t>
            </a:r>
            <a:r>
              <a:rPr lang="es-MX" sz="1400" dirty="0" err="1"/>
              <a:t>Cheng</a:t>
            </a:r>
            <a:r>
              <a:rPr lang="es-MX" sz="1400" dirty="0"/>
              <a:t>, </a:t>
            </a:r>
            <a:r>
              <a:rPr lang="es-MX" sz="1400" i="1" dirty="0"/>
              <a:t>et al., J. Am. </a:t>
            </a:r>
            <a:r>
              <a:rPr lang="es-MX" sz="1400" i="1" dirty="0" err="1"/>
              <a:t>Chem</a:t>
            </a:r>
            <a:r>
              <a:rPr lang="es-MX" sz="1400" i="1" dirty="0"/>
              <a:t>. Soc.</a:t>
            </a:r>
            <a:r>
              <a:rPr lang="es-MX" sz="1400" dirty="0"/>
              <a:t>, </a:t>
            </a:r>
            <a:r>
              <a:rPr lang="es-MX" sz="1400" b="1" dirty="0"/>
              <a:t>2006</a:t>
            </a:r>
            <a:r>
              <a:rPr lang="es-MX" sz="1400" dirty="0"/>
              <a:t>, </a:t>
            </a:r>
            <a:r>
              <a:rPr lang="es-MX" sz="1400" i="1" dirty="0"/>
              <a:t>128</a:t>
            </a:r>
            <a:r>
              <a:rPr lang="es-MX" sz="1400" dirty="0"/>
              <a:t>, 2232–33.</a:t>
            </a:r>
          </a:p>
        </p:txBody>
      </p:sp>
    </p:spTree>
    <p:extLst>
      <p:ext uri="{BB962C8B-B14F-4D97-AF65-F5344CB8AC3E}">
        <p14:creationId xmlns:p14="http://schemas.microsoft.com/office/powerpoint/2010/main" val="302525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3412971" y="6413698"/>
            <a:ext cx="5415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M. F. </a:t>
            </a:r>
            <a:r>
              <a:rPr lang="en-US" sz="1400" dirty="0" err="1"/>
              <a:t>Greaney</a:t>
            </a:r>
            <a:r>
              <a:rPr lang="en-US" sz="1400" dirty="0"/>
              <a:t>, </a:t>
            </a:r>
            <a:r>
              <a:rPr lang="en-US" sz="1400" i="1" dirty="0"/>
              <a:t>et al., </a:t>
            </a:r>
            <a:r>
              <a:rPr lang="en-US" sz="1400" i="1" dirty="0" err="1"/>
              <a:t>Angew</a:t>
            </a:r>
            <a:r>
              <a:rPr lang="en-US" sz="1400" i="1" dirty="0"/>
              <a:t>. Chem. </a:t>
            </a:r>
            <a:r>
              <a:rPr lang="es-MX" sz="1400" i="1" dirty="0" err="1"/>
              <a:t>Int</a:t>
            </a:r>
            <a:r>
              <a:rPr lang="es-MX" sz="1400" i="1" dirty="0"/>
              <a:t>. Ed.</a:t>
            </a:r>
            <a:r>
              <a:rPr lang="es-MX" sz="1400" dirty="0"/>
              <a:t>, </a:t>
            </a:r>
            <a:r>
              <a:rPr lang="en-US" sz="1400" b="1" dirty="0"/>
              <a:t>2012</a:t>
            </a:r>
            <a:r>
              <a:rPr lang="en-US" sz="1400" dirty="0"/>
              <a:t>, </a:t>
            </a:r>
            <a:r>
              <a:rPr lang="es-MX" sz="1400" i="1" dirty="0"/>
              <a:t>51</a:t>
            </a:r>
            <a:r>
              <a:rPr lang="es-MX" sz="1400" dirty="0"/>
              <a:t>, 1006–1009.</a:t>
            </a:r>
            <a:endParaRPr lang="es-MX" sz="11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089" y="498246"/>
            <a:ext cx="7368540" cy="15773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48824" y="2496457"/>
            <a:ext cx="4694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Good procedure for </a:t>
            </a:r>
            <a:r>
              <a:rPr lang="en-US" sz="2000" i="1" dirty="0"/>
              <a:t>C2</a:t>
            </a:r>
            <a:r>
              <a:rPr lang="en-US" sz="2000" dirty="0"/>
              <a:t>-arylation of anilines</a:t>
            </a:r>
          </a:p>
          <a:p>
            <a:pPr algn="ctr"/>
            <a:r>
              <a:rPr lang="en-US" sz="2000" i="1" dirty="0"/>
              <a:t>C4</a:t>
            </a:r>
            <a:r>
              <a:rPr lang="en-US" sz="2000" dirty="0"/>
              <a:t>-arylation product was not detected</a:t>
            </a:r>
          </a:p>
          <a:p>
            <a:pPr algn="ctr"/>
            <a:r>
              <a:rPr lang="en-US" sz="2000" dirty="0"/>
              <a:t>Hetero-</a:t>
            </a:r>
            <a:r>
              <a:rPr lang="en-US" sz="2000" dirty="0" err="1"/>
              <a:t>ene</a:t>
            </a:r>
            <a:r>
              <a:rPr lang="en-US" sz="2000" dirty="0"/>
              <a:t> reaction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77369"/>
              </p:ext>
            </p:extLst>
          </p:nvPr>
        </p:nvGraphicFramePr>
        <p:xfrm>
          <a:off x="1106488" y="3952875"/>
          <a:ext cx="132715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name="CS ChemDraw Drawing" r:id="rId4" imgW="1020681" imgH="1619434" progId="ChemDraw.Document.6.0">
                  <p:embed/>
                </p:oleObj>
              </mc:Choice>
              <mc:Fallback>
                <p:oleObj name="CS ChemDraw Drawing" r:id="rId4" imgW="1020681" imgH="16194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6488" y="3952875"/>
                        <a:ext cx="1327150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91623"/>
              </p:ext>
            </p:extLst>
          </p:nvPr>
        </p:nvGraphicFramePr>
        <p:xfrm>
          <a:off x="3013075" y="4279900"/>
          <a:ext cx="50927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5" name="CS ChemDraw Drawing" r:id="rId6" imgW="3917661" imgH="1119562" progId="ChemDraw.Document.6.0">
                  <p:embed/>
                </p:oleObj>
              </mc:Choice>
              <mc:Fallback>
                <p:oleObj name="CS ChemDraw Drawing" r:id="rId6" imgW="3917661" imgH="11195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3075" y="4279900"/>
                        <a:ext cx="5092700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41965"/>
              </p:ext>
            </p:extLst>
          </p:nvPr>
        </p:nvGraphicFramePr>
        <p:xfrm>
          <a:off x="8712201" y="3142304"/>
          <a:ext cx="3210596" cy="317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" name="CS ChemDraw Drawing" r:id="rId8" imgW="2675497" imgH="2648186" progId="ChemDraw.Document.6.0">
                  <p:embed/>
                </p:oleObj>
              </mc:Choice>
              <mc:Fallback>
                <p:oleObj name="CS ChemDraw Drawing" r:id="rId8" imgW="2675497" imgH="26481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12201" y="3142304"/>
                        <a:ext cx="3210596" cy="317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50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r>
              <a:rPr lang="es-MX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00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Introduction</a:t>
            </a:r>
          </a:p>
          <a:p>
            <a:endParaRPr lang="en-US" b="1" dirty="0"/>
          </a:p>
          <a:p>
            <a:r>
              <a:rPr lang="en-US" b="1" dirty="0" err="1"/>
              <a:t>Aryne</a:t>
            </a:r>
            <a:r>
              <a:rPr lang="en-US" b="1" dirty="0"/>
              <a:t> Generation</a:t>
            </a:r>
          </a:p>
          <a:p>
            <a:endParaRPr lang="en-US" b="1" dirty="0"/>
          </a:p>
          <a:p>
            <a:r>
              <a:rPr lang="en-US" b="1" dirty="0" err="1"/>
              <a:t>Arynes</a:t>
            </a:r>
            <a:r>
              <a:rPr lang="en-US" b="1" dirty="0"/>
              <a:t> in Pericyclic Reactions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 err="1"/>
              <a:t>Arynes</a:t>
            </a:r>
            <a:r>
              <a:rPr lang="en-US" b="1" dirty="0"/>
              <a:t> in Nucleophilic Reactions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Summary and Outlook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67088"/>
            <a:ext cx="7315200" cy="43624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47519" y="362858"/>
            <a:ext cx="853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/>
              <a:t>NUCLEOPHILIC ADDITION REACTIONS TO ARYNES</a:t>
            </a:r>
          </a:p>
        </p:txBody>
      </p:sp>
    </p:spTree>
    <p:extLst>
      <p:ext uri="{BB962C8B-B14F-4D97-AF65-F5344CB8AC3E}">
        <p14:creationId xmlns:p14="http://schemas.microsoft.com/office/powerpoint/2010/main" val="29416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769384" y="263809"/>
            <a:ext cx="2666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PROTON ABSTRACTION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7876"/>
              </p:ext>
            </p:extLst>
          </p:nvPr>
        </p:nvGraphicFramePr>
        <p:xfrm>
          <a:off x="2223512" y="1025298"/>
          <a:ext cx="7758688" cy="101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9" name="CS ChemDraw Drawing" r:id="rId3" imgW="3879344" imgH="509962" progId="ChemDraw.Document.6.0">
                  <p:embed/>
                </p:oleObj>
              </mc:Choice>
              <mc:Fallback>
                <p:oleObj name="CS ChemDraw Drawing" r:id="rId3" imgW="3879344" imgH="509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3512" y="1025298"/>
                        <a:ext cx="7758688" cy="1019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472938" y="2327249"/>
            <a:ext cx="9259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Metal-free method to prepare </a:t>
            </a:r>
            <a:r>
              <a:rPr lang="en-US" sz="2000" dirty="0" err="1"/>
              <a:t>byphenyls</a:t>
            </a:r>
            <a:r>
              <a:rPr lang="en-US" sz="2000" dirty="0"/>
              <a:t>, anilines, </a:t>
            </a:r>
            <a:r>
              <a:rPr lang="en-US" sz="2000" dirty="0" err="1"/>
              <a:t>phenylethers</a:t>
            </a:r>
            <a:r>
              <a:rPr lang="en-US" sz="2000" dirty="0"/>
              <a:t>, </a:t>
            </a:r>
            <a:r>
              <a:rPr lang="en-US" sz="2000" dirty="0" err="1"/>
              <a:t>phenylthioethers</a:t>
            </a:r>
            <a:r>
              <a:rPr lang="en-US" sz="2000" dirty="0"/>
              <a:t>, etc.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46111" y="3744724"/>
            <a:ext cx="971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This strategy could be used as alternative to Buchwald-</a:t>
            </a:r>
            <a:r>
              <a:rPr lang="en-US" sz="2000" dirty="0" err="1"/>
              <a:t>Hartwig</a:t>
            </a:r>
            <a:r>
              <a:rPr lang="en-US" sz="2000" dirty="0"/>
              <a:t> and </a:t>
            </a:r>
            <a:r>
              <a:rPr lang="en-US" sz="2000" dirty="0" err="1"/>
              <a:t>Sonogashira</a:t>
            </a:r>
            <a:r>
              <a:rPr lang="en-US" sz="2000" dirty="0"/>
              <a:t> reactions.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66321"/>
              </p:ext>
            </p:extLst>
          </p:nvPr>
        </p:nvGraphicFramePr>
        <p:xfrm>
          <a:off x="1040946" y="4571998"/>
          <a:ext cx="4411160" cy="114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0" name="CS ChemDraw Drawing" r:id="rId5" imgW="2940773" imgH="760108" progId="ChemDraw.Document.6.0">
                  <p:embed/>
                </p:oleObj>
              </mc:Choice>
              <mc:Fallback>
                <p:oleObj name="CS ChemDraw Drawing" r:id="rId5" imgW="2940773" imgH="7601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0946" y="4571998"/>
                        <a:ext cx="4411160" cy="114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637673"/>
              </p:ext>
            </p:extLst>
          </p:nvPr>
        </p:nvGraphicFramePr>
        <p:xfrm>
          <a:off x="6252710" y="4559385"/>
          <a:ext cx="4925921" cy="11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1" name="CS ChemDraw Drawing" r:id="rId7" imgW="3283947" imgH="776925" progId="ChemDraw.Document.6.0">
                  <p:embed/>
                </p:oleObj>
              </mc:Choice>
              <mc:Fallback>
                <p:oleObj name="CS ChemDraw Drawing" r:id="rId7" imgW="3283947" imgH="7769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2710" y="4559385"/>
                        <a:ext cx="4925921" cy="116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44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56391"/>
              </p:ext>
            </p:extLst>
          </p:nvPr>
        </p:nvGraphicFramePr>
        <p:xfrm>
          <a:off x="1187450" y="261484"/>
          <a:ext cx="9817100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0" name="CS ChemDraw Drawing" r:id="rId3" imgW="8925902" imgH="2181948" progId="ChemDraw.Document.6.0">
                  <p:embed/>
                </p:oleObj>
              </mc:Choice>
              <mc:Fallback>
                <p:oleObj name="CS ChemDraw Drawing" r:id="rId3" imgW="8925902" imgH="21819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261484"/>
                        <a:ext cx="9817100" cy="23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470029" y="2843183"/>
            <a:ext cx="327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M. </a:t>
            </a:r>
            <a:r>
              <a:rPr lang="es-MX" sz="1400" dirty="0" err="1"/>
              <a:t>Beller</a:t>
            </a:r>
            <a:r>
              <a:rPr lang="es-MX" sz="1400" dirty="0"/>
              <a:t>, </a:t>
            </a:r>
            <a:r>
              <a:rPr lang="es-MX" sz="1400" i="1" dirty="0"/>
              <a:t>J.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Chem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2001</a:t>
            </a:r>
            <a:r>
              <a:rPr lang="es-MX" sz="1400" dirty="0"/>
              <a:t>, </a:t>
            </a:r>
            <a:r>
              <a:rPr lang="es-MX" sz="1400" i="1" dirty="0"/>
              <a:t>66</a:t>
            </a:r>
            <a:r>
              <a:rPr lang="es-MX" sz="1400" dirty="0"/>
              <a:t>, 1403-12.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1172202" y="3362643"/>
            <a:ext cx="98166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10022"/>
              </p:ext>
            </p:extLst>
          </p:nvPr>
        </p:nvGraphicFramePr>
        <p:xfrm>
          <a:off x="2397932" y="3625156"/>
          <a:ext cx="7394207" cy="256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1" name="CS ChemDraw Drawing" r:id="rId5" imgW="6722006" imgH="2331194" progId="ChemDraw.Document.6.0">
                  <p:embed/>
                </p:oleObj>
              </mc:Choice>
              <mc:Fallback>
                <p:oleObj name="CS ChemDraw Drawing" r:id="rId5" imgW="6722006" imgH="2331194" progId="ChemDraw.Document.6.0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7932" y="3625156"/>
                        <a:ext cx="7394207" cy="256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4496767" y="6451979"/>
            <a:ext cx="3182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O. </a:t>
            </a:r>
            <a:r>
              <a:rPr lang="es-MX" sz="1400" dirty="0" err="1"/>
              <a:t>Daugulis</a:t>
            </a:r>
            <a:r>
              <a:rPr lang="es-MX" sz="1400" dirty="0"/>
              <a:t>,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Lett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2011</a:t>
            </a:r>
            <a:r>
              <a:rPr lang="es-MX" sz="1400" dirty="0"/>
              <a:t>, </a:t>
            </a:r>
            <a:r>
              <a:rPr lang="es-MX" sz="1400" i="1" dirty="0"/>
              <a:t>13</a:t>
            </a:r>
            <a:r>
              <a:rPr lang="es-MX" sz="1400" dirty="0"/>
              <a:t>, 4172-75.</a:t>
            </a:r>
          </a:p>
        </p:txBody>
      </p:sp>
    </p:spTree>
    <p:extLst>
      <p:ext uri="{BB962C8B-B14F-4D97-AF65-F5344CB8AC3E}">
        <p14:creationId xmlns:p14="http://schemas.microsoft.com/office/powerpoint/2010/main" val="196086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90972"/>
              </p:ext>
            </p:extLst>
          </p:nvPr>
        </p:nvGraphicFramePr>
        <p:xfrm>
          <a:off x="2411413" y="504825"/>
          <a:ext cx="7364412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CS ChemDraw Drawing" r:id="rId3" imgW="6695900" imgH="1848559" progId="ChemDraw.Document.6.0">
                  <p:embed/>
                </p:oleObj>
              </mc:Choice>
              <mc:Fallback>
                <p:oleObj name="CS ChemDraw Drawing" r:id="rId3" imgW="6695900" imgH="1848559" progId="ChemDraw.Document.6.0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413" y="504825"/>
                        <a:ext cx="7364412" cy="203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1172202" y="3362643"/>
            <a:ext cx="98166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309112" y="2880249"/>
            <a:ext cx="362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O. </a:t>
            </a:r>
            <a:r>
              <a:rPr lang="es-MX" sz="1400" dirty="0" err="1"/>
              <a:t>Daugulis</a:t>
            </a:r>
            <a:r>
              <a:rPr lang="es-MX" sz="1400" dirty="0"/>
              <a:t>, </a:t>
            </a:r>
            <a:r>
              <a:rPr lang="es-MX" sz="1400" i="1" dirty="0"/>
              <a:t>et al.,</a:t>
            </a:r>
            <a:r>
              <a:rPr lang="es-MX" sz="1400" dirty="0"/>
              <a:t>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Lett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2011</a:t>
            </a:r>
            <a:r>
              <a:rPr lang="es-MX" sz="1400" dirty="0"/>
              <a:t>, </a:t>
            </a:r>
            <a:r>
              <a:rPr lang="es-MX" sz="1400" i="1" dirty="0"/>
              <a:t>13</a:t>
            </a:r>
            <a:r>
              <a:rPr lang="es-MX" sz="1400" dirty="0"/>
              <a:t>, 4172-75.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675" y="4021297"/>
            <a:ext cx="7296150" cy="16764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36765" y="6413698"/>
            <a:ext cx="4142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R. C. </a:t>
            </a:r>
            <a:r>
              <a:rPr lang="en-US" sz="1400" dirty="0" err="1"/>
              <a:t>Larock</a:t>
            </a:r>
            <a:r>
              <a:rPr lang="en-US" sz="1400" dirty="0"/>
              <a:t>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J. Org. Chem.</a:t>
            </a:r>
            <a:r>
              <a:rPr lang="en-US" sz="1400" dirty="0"/>
              <a:t>, </a:t>
            </a:r>
            <a:r>
              <a:rPr lang="en-US" sz="1400" b="1" dirty="0"/>
              <a:t>2006</a:t>
            </a:r>
            <a:r>
              <a:rPr lang="en-US" sz="1400" dirty="0"/>
              <a:t>, </a:t>
            </a:r>
            <a:r>
              <a:rPr lang="en-US" sz="1400" i="1" dirty="0"/>
              <a:t>71</a:t>
            </a:r>
            <a:r>
              <a:rPr lang="en-US" sz="1400" dirty="0"/>
              <a:t>, 3198–3209.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25330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01538" y="6471754"/>
            <a:ext cx="424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400" dirty="0"/>
              <a:t>N. K. Garg, </a:t>
            </a:r>
            <a:r>
              <a:rPr lang="nn-NO" sz="1400" i="1" dirty="0"/>
              <a:t>et al., J. Am. Chem. Soc.</a:t>
            </a:r>
            <a:r>
              <a:rPr lang="nn-NO" sz="1400" dirty="0"/>
              <a:t> </a:t>
            </a:r>
            <a:r>
              <a:rPr lang="nn-NO" sz="1400" b="1" dirty="0"/>
              <a:t>2014</a:t>
            </a:r>
            <a:r>
              <a:rPr lang="nn-NO" sz="1400" dirty="0"/>
              <a:t>, </a:t>
            </a:r>
            <a:r>
              <a:rPr lang="nn-NO" sz="1400" i="1" dirty="0"/>
              <a:t>136</a:t>
            </a:r>
            <a:r>
              <a:rPr lang="nn-NO" sz="1400" dirty="0"/>
              <a:t>, 3036−39.</a:t>
            </a:r>
            <a:endParaRPr lang="es-MX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60" y="1366386"/>
            <a:ext cx="9063990" cy="414909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634514" y="5612747"/>
            <a:ext cx="269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Antiviral, anticancer, and</a:t>
            </a:r>
          </a:p>
          <a:p>
            <a:pPr algn="ctr"/>
            <a:r>
              <a:rPr lang="en-US" b="1" dirty="0"/>
              <a:t>insecticidal activity.</a:t>
            </a:r>
          </a:p>
        </p:txBody>
      </p:sp>
    </p:spTree>
    <p:extLst>
      <p:ext uri="{BB962C8B-B14F-4D97-AF65-F5344CB8AC3E}">
        <p14:creationId xmlns:p14="http://schemas.microsoft.com/office/powerpoint/2010/main" val="4095341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228372" y="263809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THREE COMPONENT REACTIONS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05515"/>
              </p:ext>
            </p:extLst>
          </p:nvPr>
        </p:nvGraphicFramePr>
        <p:xfrm>
          <a:off x="2566988" y="890588"/>
          <a:ext cx="70723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" name="CS ChemDraw Drawing" r:id="rId3" imgW="3536591" imgH="499452" progId="ChemDraw.Document.6.0">
                  <p:embed/>
                </p:oleObj>
              </mc:Choice>
              <mc:Fallback>
                <p:oleObj name="CS ChemDraw Drawing" r:id="rId3" imgW="3536591" imgH="499452" progId="ChemDraw.Document.6.0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988" y="890588"/>
                        <a:ext cx="7072312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34956" y="3697512"/>
            <a:ext cx="6934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Useful procedure for obtaining </a:t>
            </a:r>
            <a:r>
              <a:rPr lang="en-US" sz="2000" i="1" dirty="0"/>
              <a:t>o</a:t>
            </a:r>
            <a:r>
              <a:rPr lang="en-US" sz="2000" dirty="0"/>
              <a:t>-</a:t>
            </a:r>
            <a:r>
              <a:rPr lang="en-US" sz="2000" dirty="0" err="1"/>
              <a:t>disubstituted</a:t>
            </a:r>
            <a:r>
              <a:rPr lang="en-US" sz="2000" dirty="0"/>
              <a:t> </a:t>
            </a:r>
            <a:r>
              <a:rPr lang="en-US" sz="2000" dirty="0" err="1"/>
              <a:t>arene</a:t>
            </a:r>
            <a:r>
              <a:rPr lang="en-US" sz="2000" dirty="0"/>
              <a:t> derivatives.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Several electrophiles and nucleophiles can be used.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45339"/>
              </p:ext>
            </p:extLst>
          </p:nvPr>
        </p:nvGraphicFramePr>
        <p:xfrm>
          <a:off x="1245081" y="5067787"/>
          <a:ext cx="3791802" cy="16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6" name="CS ChemDraw Drawing" r:id="rId5" imgW="2916771" imgH="1243164" progId="ChemDraw.Document.6.0">
                  <p:embed/>
                </p:oleObj>
              </mc:Choice>
              <mc:Fallback>
                <p:oleObj name="CS ChemDraw Drawing" r:id="rId5" imgW="2916771" imgH="12431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5081" y="5067787"/>
                        <a:ext cx="3791802" cy="161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481586"/>
              </p:ext>
            </p:extLst>
          </p:nvPr>
        </p:nvGraphicFramePr>
        <p:xfrm>
          <a:off x="6379482" y="5186660"/>
          <a:ext cx="3904566" cy="137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7" name="CS ChemDraw Drawing" r:id="rId7" imgW="3003512" imgH="1060284" progId="ChemDraw.Document.6.0">
                  <p:embed/>
                </p:oleObj>
              </mc:Choice>
              <mc:Fallback>
                <p:oleObj name="CS ChemDraw Drawing" r:id="rId7" imgW="3003512" imgH="1060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9482" y="5186660"/>
                        <a:ext cx="3904566" cy="1378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54323"/>
              </p:ext>
            </p:extLst>
          </p:nvPr>
        </p:nvGraphicFramePr>
        <p:xfrm>
          <a:off x="792163" y="2209800"/>
          <a:ext cx="106203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8" name="CS ChemDraw Drawing" r:id="rId9" imgW="5310570" imgH="519211" progId="ChemDraw.Document.6.0">
                  <p:embed/>
                </p:oleObj>
              </mc:Choice>
              <mc:Fallback>
                <p:oleObj name="CS ChemDraw Drawing" r:id="rId9" imgW="5310570" imgH="519211" progId="ChemDraw.Document.6.0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2163" y="2209800"/>
                        <a:ext cx="106203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19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22220"/>
              </p:ext>
            </p:extLst>
          </p:nvPr>
        </p:nvGraphicFramePr>
        <p:xfrm>
          <a:off x="2628900" y="237446"/>
          <a:ext cx="697706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" name="CS ChemDraw Drawing" r:id="rId3" imgW="6342199" imgH="959805" progId="ChemDraw.Document.6.0">
                  <p:embed/>
                </p:oleObj>
              </mc:Choice>
              <mc:Fallback>
                <p:oleObj name="CS ChemDraw Drawing" r:id="rId3" imgW="6342199" imgH="959805" progId="ChemDraw.Document.6.0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900" y="237446"/>
                        <a:ext cx="6977063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957297"/>
              </p:ext>
            </p:extLst>
          </p:nvPr>
        </p:nvGraphicFramePr>
        <p:xfrm>
          <a:off x="2773363" y="1409700"/>
          <a:ext cx="668813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5" name="CS ChemDraw Drawing" r:id="rId5" imgW="6081976" imgH="1808620" progId="ChemDraw.Document.6.0">
                  <p:embed/>
                </p:oleObj>
              </mc:Choice>
              <mc:Fallback>
                <p:oleObj name="CS ChemDraw Drawing" r:id="rId5" imgW="6081976" imgH="1808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3363" y="1409700"/>
                        <a:ext cx="6688137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877111" y="3468914"/>
            <a:ext cx="4479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A. G. M. </a:t>
            </a:r>
            <a:r>
              <a:rPr lang="es-MX" sz="1400" dirty="0" err="1"/>
              <a:t>Barrett</a:t>
            </a:r>
            <a:r>
              <a:rPr lang="es-MX" sz="1400" dirty="0"/>
              <a:t>, </a:t>
            </a:r>
            <a:r>
              <a:rPr lang="es-MX" sz="1400" i="1" dirty="0"/>
              <a:t>et al., </a:t>
            </a:r>
            <a:r>
              <a:rPr lang="de-DE" sz="1400" i="1" dirty="0"/>
              <a:t>J. Am. Chem. Soc.</a:t>
            </a:r>
            <a:r>
              <a:rPr lang="de-DE" sz="1400" dirty="0"/>
              <a:t> </a:t>
            </a:r>
            <a:r>
              <a:rPr lang="de-DE" sz="1400" b="1" dirty="0"/>
              <a:t>2006</a:t>
            </a:r>
            <a:r>
              <a:rPr lang="de-DE" sz="1400" dirty="0"/>
              <a:t>, </a:t>
            </a:r>
            <a:r>
              <a:rPr lang="de-DE" sz="1400" i="1" dirty="0"/>
              <a:t>128</a:t>
            </a:r>
            <a:r>
              <a:rPr lang="de-DE" sz="1400" dirty="0"/>
              <a:t>, 14042.</a:t>
            </a:r>
            <a:endParaRPr lang="es-MX" sz="14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1172202" y="3914186"/>
            <a:ext cx="98166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10875"/>
              </p:ext>
            </p:extLst>
          </p:nvPr>
        </p:nvGraphicFramePr>
        <p:xfrm>
          <a:off x="2660263" y="4076411"/>
          <a:ext cx="6873130" cy="70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6" name="CS ChemDraw Drawing" r:id="rId7" imgW="6248300" imgH="644074" progId="ChemDraw.Document.6.0">
                  <p:embed/>
                </p:oleObj>
              </mc:Choice>
              <mc:Fallback>
                <p:oleObj name="CS ChemDraw Drawing" r:id="rId7" imgW="6248300" imgH="6440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0263" y="4076411"/>
                        <a:ext cx="6873130" cy="708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287562" y="6457593"/>
            <a:ext cx="3585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400" dirty="0"/>
              <a:t>Tokuyama, </a:t>
            </a:r>
            <a:r>
              <a:rPr lang="nn-NO" sz="1400" i="1" dirty="0"/>
              <a:t>et al.,</a:t>
            </a:r>
            <a:r>
              <a:rPr lang="nn-NO" sz="1400" dirty="0"/>
              <a:t> </a:t>
            </a:r>
            <a:r>
              <a:rPr lang="nn-NO" sz="1400" i="1" dirty="0"/>
              <a:t>Org. Lett.</a:t>
            </a:r>
            <a:r>
              <a:rPr lang="nn-NO" sz="1400" dirty="0"/>
              <a:t>, </a:t>
            </a:r>
            <a:r>
              <a:rPr lang="nn-NO" sz="1400" b="1" dirty="0"/>
              <a:t>2013</a:t>
            </a:r>
            <a:r>
              <a:rPr lang="nn-NO" sz="1400" dirty="0"/>
              <a:t>,</a:t>
            </a:r>
            <a:r>
              <a:rPr lang="nn-NO" sz="1400" i="1" dirty="0"/>
              <a:t> 15</a:t>
            </a:r>
            <a:r>
              <a:rPr lang="nn-NO" sz="1400" dirty="0"/>
              <a:t>, 1946-49.</a:t>
            </a:r>
            <a:endParaRPr lang="es-MX" sz="1400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77447"/>
              </p:ext>
            </p:extLst>
          </p:nvPr>
        </p:nvGraphicFramePr>
        <p:xfrm>
          <a:off x="1914095" y="5010738"/>
          <a:ext cx="8418298" cy="111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" name="CS ChemDraw Drawing" r:id="rId9" imgW="7652998" imgH="1009834" progId="ChemDraw.Document.6.0">
                  <p:embed/>
                </p:oleObj>
              </mc:Choice>
              <mc:Fallback>
                <p:oleObj name="CS ChemDraw Drawing" r:id="rId9" imgW="7652998" imgH="1009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4095" y="5010738"/>
                        <a:ext cx="8418298" cy="111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9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3074719" y="64434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err="1"/>
              <a:t>Kunai</a:t>
            </a:r>
            <a:r>
              <a:rPr lang="es-MX" sz="1400" dirty="0"/>
              <a:t>,</a:t>
            </a:r>
            <a:r>
              <a:rPr lang="es-MX" sz="1400" i="1" dirty="0"/>
              <a:t> et al., </a:t>
            </a:r>
            <a:r>
              <a:rPr lang="es-MX" sz="1400" i="1" dirty="0" err="1"/>
              <a:t>Angew</a:t>
            </a:r>
            <a:r>
              <a:rPr lang="es-MX" sz="1400" i="1" dirty="0"/>
              <a:t>. </a:t>
            </a:r>
            <a:r>
              <a:rPr lang="es-MX" sz="1400" i="1" dirty="0" err="1"/>
              <a:t>Chem</a:t>
            </a:r>
            <a:r>
              <a:rPr lang="es-MX" sz="1400" i="1" dirty="0"/>
              <a:t>. </a:t>
            </a:r>
            <a:r>
              <a:rPr lang="es-MX" sz="1400" i="1" dirty="0" err="1"/>
              <a:t>Int</a:t>
            </a:r>
            <a:r>
              <a:rPr lang="es-MX" sz="1400" i="1" dirty="0"/>
              <a:t>. Ed.</a:t>
            </a:r>
            <a:r>
              <a:rPr lang="es-MX" sz="1400" dirty="0"/>
              <a:t>, </a:t>
            </a:r>
            <a:r>
              <a:rPr lang="es-MX" sz="1400" b="1" dirty="0"/>
              <a:t>2004</a:t>
            </a:r>
            <a:r>
              <a:rPr lang="es-MX" sz="1400" dirty="0"/>
              <a:t>, </a:t>
            </a:r>
            <a:r>
              <a:rPr lang="es-MX" sz="1400" i="1" dirty="0"/>
              <a:t>43</a:t>
            </a:r>
            <a:r>
              <a:rPr lang="es-MX" sz="1400" dirty="0"/>
              <a:t>, 3935-38.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99226"/>
              </p:ext>
            </p:extLst>
          </p:nvPr>
        </p:nvGraphicFramePr>
        <p:xfrm>
          <a:off x="1847468" y="470514"/>
          <a:ext cx="8528408" cy="137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4" name="CS ChemDraw Drawing" r:id="rId3" imgW="6560314" imgH="1060284" progId="ChemDraw.Document.6.0">
                  <p:embed/>
                </p:oleObj>
              </mc:Choice>
              <mc:Fallback>
                <p:oleObj name="CS ChemDraw Drawing" r:id="rId3" imgW="6560314" imgH="1060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468" y="470514"/>
                        <a:ext cx="8528408" cy="1378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448054" y="5715268"/>
            <a:ext cx="532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Only sterically hindered </a:t>
            </a:r>
            <a:r>
              <a:rPr lang="en-US" dirty="0" err="1"/>
              <a:t>isocyanide</a:t>
            </a:r>
            <a:r>
              <a:rPr lang="en-US" dirty="0"/>
              <a:t> could be used.</a:t>
            </a:r>
          </a:p>
          <a:p>
            <a:pPr algn="ctr"/>
            <a:r>
              <a:rPr lang="en-US" dirty="0"/>
              <a:t>All tested substituted </a:t>
            </a:r>
            <a:r>
              <a:rPr lang="en-US" dirty="0" err="1"/>
              <a:t>aryne</a:t>
            </a:r>
            <a:r>
              <a:rPr lang="en-US" dirty="0"/>
              <a:t> precursors gave low yields.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229737"/>
              </p:ext>
            </p:extLst>
          </p:nvPr>
        </p:nvGraphicFramePr>
        <p:xfrm>
          <a:off x="2014328" y="2229408"/>
          <a:ext cx="8194687" cy="348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5" name="CS ChemDraw Drawing" r:id="rId5" imgW="7125815" imgH="3031183" progId="ChemDraw.Document.6.0">
                  <p:embed/>
                </p:oleObj>
              </mc:Choice>
              <mc:Fallback>
                <p:oleObj name="CS ChemDraw Drawing" r:id="rId5" imgW="7125815" imgH="3031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4328" y="2229408"/>
                        <a:ext cx="8194687" cy="3485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48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5221879" y="263809"/>
            <a:ext cx="1761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/>
              <a:t>σ</a:t>
            </a:r>
            <a:r>
              <a:rPr lang="es-MX" sz="2800" b="1" dirty="0"/>
              <a:t> </a:t>
            </a:r>
            <a:r>
              <a:rPr lang="es-MX" sz="2000" b="1" dirty="0"/>
              <a:t>- INSERTION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80007"/>
              </p:ext>
            </p:extLst>
          </p:nvPr>
        </p:nvGraphicFramePr>
        <p:xfrm>
          <a:off x="2503110" y="787029"/>
          <a:ext cx="7198660" cy="141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" name="CS ChemDraw Drawing" r:id="rId3" imgW="3599330" imgH="709658" progId="ChemDraw.Document.6.0">
                  <p:embed/>
                </p:oleObj>
              </mc:Choice>
              <mc:Fallback>
                <p:oleObj name="CS ChemDraw Drawing" r:id="rId3" imgW="3599330" imgH="7096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3110" y="787029"/>
                        <a:ext cx="7198660" cy="1419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370352" y="2473292"/>
            <a:ext cx="9464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Nucleophile and electrophile are attached directly.</a:t>
            </a:r>
          </a:p>
          <a:p>
            <a:pPr algn="ctr"/>
            <a:r>
              <a:rPr lang="en-US" sz="2000" dirty="0" err="1"/>
              <a:t>Aryne</a:t>
            </a:r>
            <a:r>
              <a:rPr lang="en-US" sz="2000" dirty="0"/>
              <a:t> is inserted between Nu and E.</a:t>
            </a:r>
          </a:p>
          <a:p>
            <a:pPr algn="ctr"/>
            <a:r>
              <a:rPr lang="en-US" sz="2000" dirty="0">
                <a:latin typeface="Symbol" panose="05050102010706020507" pitchFamily="18" charset="2"/>
              </a:rPr>
              <a:t>b</a:t>
            </a:r>
            <a:r>
              <a:rPr lang="en-US" sz="2000" dirty="0"/>
              <a:t>-</a:t>
            </a:r>
            <a:r>
              <a:rPr lang="en-US" sz="2000" dirty="0" err="1"/>
              <a:t>Ketoesters</a:t>
            </a:r>
            <a:r>
              <a:rPr lang="en-US" sz="2000" dirty="0"/>
              <a:t>, 1,3-dinitriles, 1,3-diesters, </a:t>
            </a:r>
            <a:r>
              <a:rPr lang="en-US" sz="2000" dirty="0" err="1"/>
              <a:t>ureas</a:t>
            </a:r>
            <a:r>
              <a:rPr lang="en-US" sz="2000" dirty="0"/>
              <a:t>, </a:t>
            </a:r>
            <a:r>
              <a:rPr lang="en-US" sz="2000" dirty="0" err="1"/>
              <a:t>trifluoroacetamides</a:t>
            </a:r>
            <a:r>
              <a:rPr lang="en-US" sz="2000" dirty="0"/>
              <a:t>, etc. are usually used.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346" y="4442729"/>
            <a:ext cx="7856220" cy="172212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067456" y="645076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S. J. </a:t>
            </a:r>
            <a:r>
              <a:rPr lang="en-US" sz="1400" dirty="0" err="1"/>
              <a:t>Danishefsky</a:t>
            </a:r>
            <a:r>
              <a:rPr lang="en-US" sz="1400" dirty="0"/>
              <a:t>, </a:t>
            </a:r>
            <a:r>
              <a:rPr lang="en-US" sz="1400" i="1" dirty="0"/>
              <a:t>et al., J. Am. Chem. Soc.</a:t>
            </a:r>
            <a:r>
              <a:rPr lang="en-US" sz="1400" dirty="0"/>
              <a:t>, </a:t>
            </a:r>
            <a:r>
              <a:rPr lang="en-US" sz="1400" b="1" dirty="0"/>
              <a:t>1996</a:t>
            </a:r>
            <a:r>
              <a:rPr lang="en-US" sz="1400" dirty="0"/>
              <a:t>, </a:t>
            </a:r>
            <a:r>
              <a:rPr lang="en-US" sz="1400" i="1" dirty="0"/>
              <a:t>118</a:t>
            </a:r>
            <a:r>
              <a:rPr lang="en-US" sz="1400" dirty="0"/>
              <a:t>, </a:t>
            </a:r>
            <a:r>
              <a:rPr lang="es-MX" sz="1400" dirty="0"/>
              <a:t>9509-25.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618029" y="3828078"/>
            <a:ext cx="299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/>
              <a:t>Carbon-carbon</a:t>
            </a:r>
            <a:r>
              <a:rPr lang="es-MX" sz="2000" b="1" dirty="0"/>
              <a:t> </a:t>
            </a:r>
            <a:r>
              <a:rPr lang="el-GR" sz="2000" b="1" dirty="0"/>
              <a:t>σ</a:t>
            </a:r>
            <a:r>
              <a:rPr lang="es-MX" sz="2000" b="1" dirty="0"/>
              <a:t>-</a:t>
            </a:r>
            <a:r>
              <a:rPr lang="es-MX" sz="2000" b="1" dirty="0" err="1"/>
              <a:t>insertion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0329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2797632"/>
            <a:ext cx="6924675" cy="3352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01142" y="6445710"/>
            <a:ext cx="478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B. M. Stoltz, </a:t>
            </a:r>
            <a:r>
              <a:rPr lang="nb-NO" sz="1400" i="1" dirty="0"/>
              <a:t>et al.,</a:t>
            </a:r>
            <a:r>
              <a:rPr lang="nb-NO" sz="1400" dirty="0"/>
              <a:t> </a:t>
            </a:r>
            <a:r>
              <a:rPr lang="nb-NO" sz="1400" i="1" dirty="0"/>
              <a:t>Org. Lett.</a:t>
            </a:r>
            <a:r>
              <a:rPr lang="nb-NO" sz="1400" dirty="0"/>
              <a:t> </a:t>
            </a:r>
            <a:r>
              <a:rPr lang="nb-NO" sz="1400" b="1" dirty="0"/>
              <a:t>2010</a:t>
            </a:r>
            <a:r>
              <a:rPr lang="nb-NO" sz="1400" dirty="0"/>
              <a:t>, </a:t>
            </a:r>
            <a:r>
              <a:rPr lang="nb-NO" sz="1400" i="1" dirty="0"/>
              <a:t>12</a:t>
            </a:r>
            <a:r>
              <a:rPr lang="nb-NO" sz="1400" dirty="0"/>
              <a:t>, </a:t>
            </a:r>
            <a:r>
              <a:rPr lang="es-MX" sz="1400" dirty="0"/>
              <a:t>1612.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05885"/>
              </p:ext>
            </p:extLst>
          </p:nvPr>
        </p:nvGraphicFramePr>
        <p:xfrm>
          <a:off x="2271820" y="445180"/>
          <a:ext cx="7652324" cy="164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CS ChemDraw Drawing" r:id="rId4" imgW="5465946" imgH="1174636" progId="ChemDraw.Document.6.0">
                  <p:embed/>
                </p:oleObj>
              </mc:Choice>
              <mc:Fallback>
                <p:oleObj name="CS ChemDraw Drawing" r:id="rId4" imgW="5465946" imgH="1174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1820" y="445180"/>
                        <a:ext cx="7652324" cy="164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3077027" y="218894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400" dirty="0"/>
              <a:t>B. M. Stoltz, </a:t>
            </a:r>
            <a:r>
              <a:rPr lang="de-DE" sz="1400" i="1" dirty="0"/>
              <a:t>et al., J. Am. Chem. Soc.</a:t>
            </a:r>
            <a:r>
              <a:rPr lang="de-DE" sz="1400" dirty="0"/>
              <a:t> </a:t>
            </a:r>
            <a:r>
              <a:rPr lang="es-MX" sz="1400" b="1" dirty="0"/>
              <a:t>2006</a:t>
            </a:r>
            <a:r>
              <a:rPr lang="es-MX" sz="1400" dirty="0"/>
              <a:t>, </a:t>
            </a:r>
            <a:r>
              <a:rPr lang="es-MX" sz="1400" i="1" dirty="0"/>
              <a:t>128</a:t>
            </a:r>
            <a:r>
              <a:rPr lang="es-MX" sz="1400" dirty="0"/>
              <a:t>, 11752.</a:t>
            </a:r>
          </a:p>
        </p:txBody>
      </p:sp>
    </p:spTree>
    <p:extLst>
      <p:ext uri="{BB962C8B-B14F-4D97-AF65-F5344CB8AC3E}">
        <p14:creationId xmlns:p14="http://schemas.microsoft.com/office/powerpoint/2010/main" val="379110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9738"/>
              </p:ext>
            </p:extLst>
          </p:nvPr>
        </p:nvGraphicFramePr>
        <p:xfrm>
          <a:off x="1131887" y="1172690"/>
          <a:ext cx="120491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CS ChemDraw Drawing" r:id="rId3" imgW="482971" imgH="799627" progId="ChemDraw.Document.6.0">
                  <p:embed/>
                </p:oleObj>
              </mc:Choice>
              <mc:Fallback>
                <p:oleObj name="CS ChemDraw Drawing" r:id="rId3" imgW="482971" imgH="7996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887" y="1172690"/>
                        <a:ext cx="1204912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77518" y="174175"/>
            <a:ext cx="287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/>
              <a:t>INTRODUCTION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20946"/>
              </p:ext>
            </p:extLst>
          </p:nvPr>
        </p:nvGraphicFramePr>
        <p:xfrm>
          <a:off x="9607550" y="1460500"/>
          <a:ext cx="18589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CS ChemDraw Drawing" r:id="rId5" imgW="1240481" imgH="948874" progId="ChemDraw.Document.6.0">
                  <p:embed/>
                </p:oleObj>
              </mc:Choice>
              <mc:Fallback>
                <p:oleObj name="CS ChemDraw Drawing" r:id="rId5" imgW="1240481" imgH="948874" progId="ChemDraw.Document.6.0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07550" y="1460500"/>
                        <a:ext cx="1858963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40655"/>
              </p:ext>
            </p:extLst>
          </p:nvPr>
        </p:nvGraphicFramePr>
        <p:xfrm>
          <a:off x="4448027" y="1461159"/>
          <a:ext cx="3160572" cy="11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CS ChemDraw Drawing" r:id="rId7" imgW="2107048" imgH="738667" progId="ChemDraw.Document.6.0">
                  <p:embed/>
                </p:oleObj>
              </mc:Choice>
              <mc:Fallback>
                <p:oleObj name="CS ChemDraw Drawing" r:id="rId7" imgW="2107048" imgH="7386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8027" y="1461159"/>
                        <a:ext cx="3160572" cy="110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799361" y="5336215"/>
            <a:ext cx="245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G. Wittig, </a:t>
            </a:r>
            <a:r>
              <a:rPr lang="de-DE" sz="1400" i="1" dirty="0"/>
              <a:t>Naturwissenschaften </a:t>
            </a:r>
            <a:r>
              <a:rPr lang="de-DE" sz="1400" b="1" dirty="0"/>
              <a:t>1942</a:t>
            </a:r>
            <a:r>
              <a:rPr lang="de-DE" sz="1400" dirty="0"/>
              <a:t>, </a:t>
            </a:r>
            <a:r>
              <a:rPr lang="de-DE" sz="1400" i="1" dirty="0"/>
              <a:t>30</a:t>
            </a:r>
            <a:r>
              <a:rPr lang="de-DE" sz="1400" dirty="0"/>
              <a:t>, 696-703.</a:t>
            </a:r>
            <a:endParaRPr lang="es-MX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818743" y="3643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42372"/>
              </p:ext>
            </p:extLst>
          </p:nvPr>
        </p:nvGraphicFramePr>
        <p:xfrm>
          <a:off x="1822450" y="3678238"/>
          <a:ext cx="858837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CS ChemDraw Drawing" r:id="rId9" imgW="4292837" imgH="778186" progId="ChemDraw.Document.6.0">
                  <p:embed/>
                </p:oleObj>
              </mc:Choice>
              <mc:Fallback>
                <p:oleObj name="CS ChemDraw Drawing" r:id="rId9" imgW="4292837" imgH="7781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2450" y="3678238"/>
                        <a:ext cx="8588375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/>
          <p:cNvSpPr/>
          <p:nvPr/>
        </p:nvSpPr>
        <p:spPr>
          <a:xfrm>
            <a:off x="1062342" y="5336215"/>
            <a:ext cx="2859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W. E. Bachmann, </a:t>
            </a:r>
            <a:r>
              <a:rPr lang="de-DE" sz="1400" i="1" dirty="0"/>
              <a:t>et al.,</a:t>
            </a:r>
            <a:r>
              <a:rPr lang="de-DE" sz="1400" dirty="0"/>
              <a:t> </a:t>
            </a:r>
            <a:r>
              <a:rPr lang="de-DE" sz="1400" i="1" dirty="0"/>
              <a:t>J. Am. Chem. Soc. </a:t>
            </a:r>
            <a:r>
              <a:rPr lang="de-DE" sz="1400" b="1" dirty="0"/>
              <a:t>1927</a:t>
            </a:r>
            <a:r>
              <a:rPr lang="de-DE" sz="1400" dirty="0"/>
              <a:t>, </a:t>
            </a:r>
            <a:r>
              <a:rPr lang="de-DE" sz="1400" i="1" dirty="0"/>
              <a:t>49</a:t>
            </a:r>
            <a:r>
              <a:rPr lang="de-DE" sz="1400" dirty="0"/>
              <a:t>, 2089–98.</a:t>
            </a:r>
            <a:endParaRPr lang="es-MX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274183" y="5336215"/>
            <a:ext cx="240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J. D. Roberts,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J. Am. Chem. Soc. </a:t>
            </a:r>
            <a:r>
              <a:rPr lang="en-US" sz="1400" b="1" dirty="0"/>
              <a:t>1953</a:t>
            </a:r>
            <a:r>
              <a:rPr lang="en-US" sz="1400" dirty="0"/>
              <a:t>, </a:t>
            </a:r>
            <a:r>
              <a:rPr lang="en-US" sz="1400" i="1" dirty="0"/>
              <a:t>75</a:t>
            </a:r>
            <a:r>
              <a:rPr lang="en-US" sz="1400" dirty="0"/>
              <a:t>, 3290-91.</a:t>
            </a:r>
            <a:endParaRPr lang="es-MX" sz="1400" dirty="0"/>
          </a:p>
        </p:txBody>
      </p:sp>
      <p:sp>
        <p:nvSpPr>
          <p:cNvPr id="12" name="Flecha derecha 11"/>
          <p:cNvSpPr/>
          <p:nvPr/>
        </p:nvSpPr>
        <p:spPr>
          <a:xfrm>
            <a:off x="3595700" y="4131307"/>
            <a:ext cx="1081818" cy="254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17"/>
          <p:cNvSpPr/>
          <p:nvPr/>
        </p:nvSpPr>
        <p:spPr>
          <a:xfrm>
            <a:off x="7015474" y="4124605"/>
            <a:ext cx="1081818" cy="254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1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076119" y="108208"/>
            <a:ext cx="403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/>
              <a:t>Heteroatom-heteroatom</a:t>
            </a:r>
            <a:r>
              <a:rPr lang="es-MX" sz="2000" b="1" dirty="0"/>
              <a:t> </a:t>
            </a:r>
            <a:r>
              <a:rPr lang="el-GR" sz="2000" b="1" dirty="0"/>
              <a:t>σ</a:t>
            </a:r>
            <a:r>
              <a:rPr lang="es-MX" sz="2000" b="1" dirty="0"/>
              <a:t>-</a:t>
            </a:r>
            <a:r>
              <a:rPr lang="es-MX" sz="2000" b="1" dirty="0" err="1"/>
              <a:t>insertion</a:t>
            </a:r>
            <a:endParaRPr lang="es-MX" sz="2000" dirty="0"/>
          </a:p>
        </p:txBody>
      </p:sp>
      <p:sp>
        <p:nvSpPr>
          <p:cNvPr id="8" name="Rectángulo 7"/>
          <p:cNvSpPr/>
          <p:nvPr/>
        </p:nvSpPr>
        <p:spPr>
          <a:xfrm>
            <a:off x="2612569" y="3519404"/>
            <a:ext cx="6981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A. </a:t>
            </a:r>
            <a:r>
              <a:rPr lang="es-MX" sz="1400" dirty="0" err="1"/>
              <a:t>Kunai</a:t>
            </a:r>
            <a:r>
              <a:rPr lang="es-MX" sz="1400" dirty="0"/>
              <a:t>,</a:t>
            </a:r>
            <a:r>
              <a:rPr lang="es-MX" sz="1400" i="1" dirty="0"/>
              <a:t> et al., </a:t>
            </a:r>
            <a:r>
              <a:rPr lang="es-MX" sz="1400" i="1" dirty="0" err="1"/>
              <a:t>Chem</a:t>
            </a:r>
            <a:r>
              <a:rPr lang="es-MX" sz="1400" i="1" dirty="0"/>
              <a:t>. </a:t>
            </a:r>
            <a:r>
              <a:rPr lang="es-MX" sz="1400" i="1" dirty="0" err="1"/>
              <a:t>Commun</a:t>
            </a:r>
            <a:r>
              <a:rPr lang="es-MX" sz="1400" i="1" dirty="0"/>
              <a:t>.</a:t>
            </a:r>
            <a:r>
              <a:rPr lang="es-MX" sz="1400" dirty="0"/>
              <a:t>, </a:t>
            </a:r>
            <a:r>
              <a:rPr lang="es-MX" sz="1400" b="1" dirty="0"/>
              <a:t>2004</a:t>
            </a:r>
            <a:r>
              <a:rPr lang="es-MX" sz="1400" dirty="0"/>
              <a:t>, 1980-81.</a:t>
            </a:r>
          </a:p>
          <a:p>
            <a:pPr algn="ctr"/>
            <a:r>
              <a:rPr lang="es-MX" sz="1400" dirty="0"/>
              <a:t>A. </a:t>
            </a:r>
            <a:r>
              <a:rPr lang="es-MX" sz="1400" dirty="0" err="1"/>
              <a:t>Kunai</a:t>
            </a:r>
            <a:r>
              <a:rPr lang="es-MX" sz="1400" dirty="0"/>
              <a:t>, </a:t>
            </a:r>
            <a:r>
              <a:rPr lang="es-MX" sz="1400" i="1" dirty="0"/>
              <a:t>et al., </a:t>
            </a:r>
            <a:r>
              <a:rPr lang="es-MX" sz="1400" i="1" dirty="0" err="1"/>
              <a:t>Chem</a:t>
            </a:r>
            <a:r>
              <a:rPr lang="es-MX" sz="1400" i="1" dirty="0"/>
              <a:t>. </a:t>
            </a:r>
            <a:r>
              <a:rPr lang="es-MX" sz="1400" i="1" dirty="0" err="1"/>
              <a:t>Commun</a:t>
            </a:r>
            <a:r>
              <a:rPr lang="es-MX" sz="1400" i="1" dirty="0"/>
              <a:t>.</a:t>
            </a:r>
            <a:r>
              <a:rPr lang="es-MX" sz="1400" dirty="0"/>
              <a:t>, </a:t>
            </a:r>
            <a:r>
              <a:rPr lang="es-MX" sz="1400" b="1" dirty="0"/>
              <a:t>2005</a:t>
            </a:r>
            <a:r>
              <a:rPr lang="es-MX" sz="1400" dirty="0"/>
              <a:t>, 3454-56.</a:t>
            </a:r>
          </a:p>
          <a:p>
            <a:pPr algn="ctr"/>
            <a:r>
              <a:rPr lang="es-MX" sz="1400" dirty="0"/>
              <a:t>K. </a:t>
            </a:r>
            <a:r>
              <a:rPr lang="es-MX" sz="1400" dirty="0" err="1"/>
              <a:t>Takaki</a:t>
            </a:r>
            <a:r>
              <a:rPr lang="es-MX" sz="1400" dirty="0"/>
              <a:t>, </a:t>
            </a:r>
            <a:r>
              <a:rPr lang="es-MX" sz="1400" i="1" dirty="0"/>
              <a:t>et al.,</a:t>
            </a:r>
            <a:r>
              <a:rPr lang="es-MX" sz="1400" dirty="0"/>
              <a:t> </a:t>
            </a:r>
            <a:r>
              <a:rPr lang="es-MX" sz="1400" i="1" dirty="0" err="1"/>
              <a:t>Angew</a:t>
            </a:r>
            <a:r>
              <a:rPr lang="es-MX" sz="1400" i="1" dirty="0"/>
              <a:t>. </a:t>
            </a:r>
            <a:r>
              <a:rPr lang="es-MX" sz="1400" i="1" dirty="0" err="1"/>
              <a:t>Chem</a:t>
            </a:r>
            <a:r>
              <a:rPr lang="es-MX" sz="1400" i="1" dirty="0"/>
              <a:t>. </a:t>
            </a:r>
            <a:r>
              <a:rPr lang="es-MX" sz="1400" i="1" dirty="0" err="1"/>
              <a:t>Int</a:t>
            </a:r>
            <a:r>
              <a:rPr lang="es-MX" sz="1400" i="1" dirty="0"/>
              <a:t>. Ed.</a:t>
            </a:r>
            <a:r>
              <a:rPr lang="es-MX" sz="1400" dirty="0"/>
              <a:t>, </a:t>
            </a:r>
            <a:r>
              <a:rPr lang="es-MX" sz="1400" b="1" dirty="0"/>
              <a:t>2013</a:t>
            </a:r>
            <a:r>
              <a:rPr lang="es-MX" sz="1400" dirty="0"/>
              <a:t>, </a:t>
            </a:r>
            <a:r>
              <a:rPr lang="es-MX" sz="1400" i="1" dirty="0"/>
              <a:t>52</a:t>
            </a:r>
            <a:r>
              <a:rPr lang="es-MX" sz="1400" dirty="0"/>
              <a:t>, 8629-32.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39991"/>
            <a:ext cx="7505700" cy="27622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346171" y="4404256"/>
            <a:ext cx="3514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/>
              <a:t>Heteroatom-carbon</a:t>
            </a:r>
            <a:r>
              <a:rPr lang="es-MX" sz="2000" b="1" dirty="0"/>
              <a:t> </a:t>
            </a:r>
            <a:r>
              <a:rPr lang="el-GR" sz="2000" b="1" dirty="0"/>
              <a:t>σ</a:t>
            </a:r>
            <a:r>
              <a:rPr lang="es-MX" sz="2000" b="1" dirty="0"/>
              <a:t>-</a:t>
            </a:r>
            <a:r>
              <a:rPr lang="es-MX" sz="2000" b="1" dirty="0" err="1"/>
              <a:t>insertion</a:t>
            </a:r>
            <a:endParaRPr lang="es-MX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876800"/>
            <a:ext cx="5667375" cy="13716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01142" y="6445710"/>
            <a:ext cx="478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R. C. Larock, </a:t>
            </a:r>
            <a:r>
              <a:rPr lang="nb-NO" sz="1400" i="1" dirty="0"/>
              <a:t>et al.,</a:t>
            </a:r>
            <a:r>
              <a:rPr lang="nb-NO" sz="1400" dirty="0"/>
              <a:t> </a:t>
            </a:r>
            <a:r>
              <a:rPr lang="nb-NO" sz="1400" i="1" dirty="0"/>
              <a:t>J. Am. Chem. Soc.</a:t>
            </a:r>
            <a:r>
              <a:rPr lang="nb-NO" sz="1400" dirty="0"/>
              <a:t> </a:t>
            </a:r>
            <a:r>
              <a:rPr lang="nb-NO" sz="1400" b="1" dirty="0"/>
              <a:t>2006</a:t>
            </a:r>
            <a:r>
              <a:rPr lang="nb-NO" sz="1400" dirty="0"/>
              <a:t>, </a:t>
            </a:r>
            <a:r>
              <a:rPr lang="nb-NO" sz="1400" i="1" dirty="0"/>
              <a:t>125</a:t>
            </a:r>
            <a:r>
              <a:rPr lang="nb-NO" sz="1400" dirty="0"/>
              <a:t>, </a:t>
            </a:r>
            <a:r>
              <a:rPr lang="es-MX" sz="1400" dirty="0"/>
              <a:t>13112-13113.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99930" y="5204638"/>
            <a:ext cx="2829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CF</a:t>
            </a:r>
            <a:r>
              <a:rPr lang="en-US" sz="1600" baseline="-25000" dirty="0"/>
              <a:t>3</a:t>
            </a:r>
            <a:r>
              <a:rPr lang="en-US" sz="1600" dirty="0"/>
              <a:t> crucial for the reaction</a:t>
            </a:r>
          </a:p>
          <a:p>
            <a:pPr algn="ctr"/>
            <a:r>
              <a:rPr lang="en-US" sz="1600" dirty="0"/>
              <a:t>Limited to secondary substrates</a:t>
            </a:r>
          </a:p>
        </p:txBody>
      </p:sp>
    </p:spTree>
    <p:extLst>
      <p:ext uri="{BB962C8B-B14F-4D97-AF65-F5344CB8AC3E}">
        <p14:creationId xmlns:p14="http://schemas.microsoft.com/office/powerpoint/2010/main" val="124355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289973" y="263809"/>
            <a:ext cx="162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ANNULATION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100087"/>
              </p:ext>
            </p:extLst>
          </p:nvPr>
        </p:nvGraphicFramePr>
        <p:xfrm>
          <a:off x="2320925" y="876300"/>
          <a:ext cx="75628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6" name="CS ChemDraw Drawing" r:id="rId3" imgW="3782076" imgH="621372" progId="ChemDraw.Document.6.0">
                  <p:embed/>
                </p:oleObj>
              </mc:Choice>
              <mc:Fallback>
                <p:oleObj name="CS ChemDraw Drawing" r:id="rId3" imgW="3782076" imgH="621372" progId="ChemDraw.Document.6.0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925" y="876300"/>
                        <a:ext cx="7562850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97721" y="2330106"/>
            <a:ext cx="8809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Useful for building 4-, 5- or 6-membered ring systems.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Reaction condition optimization is crucial for the success of these transformations.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29131" y="3504550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[2 + 2] </a:t>
            </a:r>
            <a:r>
              <a:rPr lang="es-MX" sz="2000" b="1" dirty="0" err="1"/>
              <a:t>Annulation</a:t>
            </a:r>
            <a:r>
              <a:rPr lang="es-MX" sz="2000" b="1" dirty="0"/>
              <a:t> </a:t>
            </a:r>
            <a:r>
              <a:rPr lang="es-MX" sz="2000" b="1" dirty="0" err="1"/>
              <a:t>reactions</a:t>
            </a:r>
            <a:endParaRPr lang="es-MX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32" y="3963984"/>
            <a:ext cx="7856220" cy="1257300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84030"/>
              </p:ext>
            </p:extLst>
          </p:nvPr>
        </p:nvGraphicFramePr>
        <p:xfrm>
          <a:off x="5562602" y="5022071"/>
          <a:ext cx="1066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7" name="CS ChemDraw Drawing" r:id="rId6" imgW="1066577" imgH="1244845" progId="ChemDraw.Document.6.0">
                  <p:embed/>
                </p:oleObj>
              </mc:Choice>
              <mc:Fallback>
                <p:oleObj name="CS ChemDraw Drawing" r:id="rId6" imgW="1066577" imgH="12448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2" y="5022071"/>
                        <a:ext cx="10668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3054356" y="645374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/>
              <a:t>P. </a:t>
            </a:r>
            <a:r>
              <a:rPr lang="es-MX" sz="1400" dirty="0" err="1"/>
              <a:t>Caubere</a:t>
            </a:r>
            <a:r>
              <a:rPr lang="es-MX" sz="1400" dirty="0"/>
              <a:t>, </a:t>
            </a:r>
            <a:r>
              <a:rPr lang="es-MX" sz="1400" i="1" dirty="0"/>
              <a:t>et al.,</a:t>
            </a:r>
            <a:r>
              <a:rPr lang="es-MX" sz="1400" dirty="0"/>
              <a:t> </a:t>
            </a:r>
            <a:r>
              <a:rPr lang="en-US" sz="1400" i="1" dirty="0"/>
              <a:t>J. Org. Chem. </a:t>
            </a:r>
            <a:r>
              <a:rPr lang="en-US" sz="1400" b="1" dirty="0"/>
              <a:t>1991</a:t>
            </a:r>
            <a:r>
              <a:rPr lang="en-US" sz="1400" i="1" dirty="0"/>
              <a:t>, 56</a:t>
            </a:r>
            <a:r>
              <a:rPr lang="en-US" sz="1400" dirty="0"/>
              <a:t>, 4078–4081.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1132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558156" y="325921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[3 + 2] Annulation reactions</a:t>
            </a:r>
            <a:endParaRPr lang="en-U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4" y="1091065"/>
            <a:ext cx="6510338" cy="1757363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74888"/>
              </p:ext>
            </p:extLst>
          </p:nvPr>
        </p:nvGraphicFramePr>
        <p:xfrm>
          <a:off x="7426733" y="1187271"/>
          <a:ext cx="1533589" cy="156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7" name="CS ChemDraw Drawing" r:id="rId4" imgW="1394172" imgH="1422680" progId="ChemDraw.Document.6.0">
                  <p:embed/>
                </p:oleObj>
              </mc:Choice>
              <mc:Fallback>
                <p:oleObj name="CS ChemDraw Drawing" r:id="rId4" imgW="1394172" imgH="1422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6733" y="1187271"/>
                        <a:ext cx="1533589" cy="1564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114630" y="1369581"/>
            <a:ext cx="295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Moderate yields.</a:t>
            </a:r>
          </a:p>
          <a:p>
            <a:pPr algn="ctr"/>
            <a:r>
              <a:rPr lang="en-US" dirty="0"/>
              <a:t>Low scope.</a:t>
            </a:r>
          </a:p>
          <a:p>
            <a:pPr algn="ctr"/>
            <a:r>
              <a:rPr lang="en-US" dirty="0"/>
              <a:t>It works only with malonates or acetoacetates.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10716" y="3149600"/>
            <a:ext cx="418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R. C. </a:t>
            </a:r>
            <a:r>
              <a:rPr lang="en-US" sz="1400" dirty="0" err="1"/>
              <a:t>Larock</a:t>
            </a:r>
            <a:r>
              <a:rPr lang="en-US" sz="1400" dirty="0"/>
              <a:t>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J. Org. Chem.</a:t>
            </a:r>
            <a:r>
              <a:rPr lang="en-US" sz="1400" dirty="0"/>
              <a:t>, </a:t>
            </a:r>
            <a:r>
              <a:rPr lang="en-US" sz="1400" b="1" dirty="0"/>
              <a:t>2012</a:t>
            </a:r>
            <a:r>
              <a:rPr lang="en-US" sz="1400" dirty="0"/>
              <a:t>, </a:t>
            </a:r>
            <a:r>
              <a:rPr lang="en-US" sz="1400" i="1" dirty="0"/>
              <a:t>77</a:t>
            </a:r>
            <a:r>
              <a:rPr lang="en-US" sz="1400" dirty="0"/>
              <a:t>, 2743–2755.</a:t>
            </a:r>
            <a:endParaRPr lang="es-MX" sz="1400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10105"/>
              </p:ext>
            </p:extLst>
          </p:nvPr>
        </p:nvGraphicFramePr>
        <p:xfrm>
          <a:off x="1344755" y="3990829"/>
          <a:ext cx="9560543" cy="121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8" name="CS ChemDraw Drawing" r:id="rId6" imgW="6828959" imgH="869836" progId="ChemDraw.Document.6.0">
                  <p:embed/>
                </p:oleObj>
              </mc:Choice>
              <mc:Fallback>
                <p:oleObj name="CS ChemDraw Drawing" r:id="rId6" imgW="6828959" imgH="8698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4755" y="3990829"/>
                        <a:ext cx="9560543" cy="121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745522" y="5408220"/>
            <a:ext cx="784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Regiospecific</a:t>
            </a:r>
            <a:r>
              <a:rPr lang="en-US" dirty="0"/>
              <a:t> method for preparing 2,3-disusbstituted indoles in high yields.</a:t>
            </a:r>
          </a:p>
          <a:p>
            <a:pPr algn="ctr"/>
            <a:r>
              <a:rPr lang="en-US" dirty="0"/>
              <a:t>Acidic conditions were needed to promote dehydration.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342807" y="6413698"/>
            <a:ext cx="3564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J. Zhu,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Chem. </a:t>
            </a:r>
            <a:r>
              <a:rPr lang="en-US" sz="1400" i="1" dirty="0" err="1"/>
              <a:t>Commun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2013</a:t>
            </a:r>
            <a:r>
              <a:rPr lang="en-US" sz="1400" dirty="0"/>
              <a:t>, 10284-86.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258563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4561"/>
              </p:ext>
            </p:extLst>
          </p:nvPr>
        </p:nvGraphicFramePr>
        <p:xfrm>
          <a:off x="1427163" y="1346200"/>
          <a:ext cx="9385300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CS ChemDraw Drawing" r:id="rId3" imgW="7220136" imgH="3401148" progId="ChemDraw.Document.6.0">
                  <p:embed/>
                </p:oleObj>
              </mc:Choice>
              <mc:Fallback>
                <p:oleObj name="CS ChemDraw Drawing" r:id="rId3" imgW="7220136" imgH="3401148" progId="ChemDraw.Document.6.0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7163" y="1346200"/>
                        <a:ext cx="9385300" cy="44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330249" y="6471754"/>
            <a:ext cx="358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400" dirty="0"/>
              <a:t>N. P. Argade, </a:t>
            </a:r>
            <a:r>
              <a:rPr lang="nn-NO" sz="1400" i="1" dirty="0"/>
              <a:t>et al., Org. Lett.</a:t>
            </a:r>
            <a:r>
              <a:rPr lang="nn-NO" sz="1400" dirty="0"/>
              <a:t> </a:t>
            </a:r>
            <a:r>
              <a:rPr lang="nn-NO" sz="1400" b="1" dirty="0"/>
              <a:t>2013</a:t>
            </a:r>
            <a:r>
              <a:rPr lang="nn-NO" sz="1400" dirty="0"/>
              <a:t>, </a:t>
            </a:r>
            <a:r>
              <a:rPr lang="nn-NO" sz="1400" i="1" dirty="0"/>
              <a:t>15</a:t>
            </a:r>
            <a:r>
              <a:rPr lang="nn-NO" sz="1400" dirty="0"/>
              <a:t>, 4006-9.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58156" y="325921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[3 + 2] Annulation reactions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74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7947240" y="65894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[4 + 2] Annulation reactions</a:t>
            </a:r>
            <a:endParaRPr lang="en-US" sz="2000" dirty="0"/>
          </a:p>
        </p:txBody>
      </p:sp>
      <p:sp>
        <p:nvSpPr>
          <p:cNvPr id="6" name="Rectángulo 5"/>
          <p:cNvSpPr/>
          <p:nvPr/>
        </p:nvSpPr>
        <p:spPr>
          <a:xfrm>
            <a:off x="2735941" y="6472462"/>
            <a:ext cx="6778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B. M. </a:t>
            </a:r>
            <a:r>
              <a:rPr lang="es-MX" sz="1400" dirty="0" err="1"/>
              <a:t>Stoltz</a:t>
            </a:r>
            <a:r>
              <a:rPr lang="es-MX" sz="1400" dirty="0"/>
              <a:t>, </a:t>
            </a:r>
            <a:r>
              <a:rPr lang="es-MX" sz="1400" i="1" dirty="0"/>
              <a:t>et al., J. Am. </a:t>
            </a:r>
            <a:r>
              <a:rPr lang="es-MX" sz="1400" i="1" dirty="0" err="1"/>
              <a:t>Chem</a:t>
            </a:r>
            <a:r>
              <a:rPr lang="es-MX" sz="1400" i="1" dirty="0"/>
              <a:t>. Soc.</a:t>
            </a:r>
            <a:r>
              <a:rPr lang="es-MX" sz="1400" dirty="0"/>
              <a:t>, </a:t>
            </a:r>
            <a:r>
              <a:rPr lang="es-MX" sz="1400" b="1" dirty="0"/>
              <a:t>2008</a:t>
            </a:r>
            <a:r>
              <a:rPr lang="es-MX" sz="1400" dirty="0"/>
              <a:t>, </a:t>
            </a:r>
            <a:r>
              <a:rPr lang="es-MX" sz="1400" i="1" dirty="0"/>
              <a:t>130</a:t>
            </a:r>
            <a:r>
              <a:rPr lang="es-MX" sz="1400" dirty="0"/>
              <a:t>, 1558-59.</a:t>
            </a:r>
          </a:p>
        </p:txBody>
      </p:sp>
      <p:pic>
        <p:nvPicPr>
          <p:cNvPr id="23554" name="Picture 2" descr="Abstra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47" y="566284"/>
            <a:ext cx="5629958" cy="12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6125026" y="2612575"/>
            <a:ext cx="0" cy="3599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66493"/>
              </p:ext>
            </p:extLst>
          </p:nvPr>
        </p:nvGraphicFramePr>
        <p:xfrm>
          <a:off x="688038" y="969361"/>
          <a:ext cx="1873732" cy="105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6" name="CS ChemDraw Drawing" r:id="rId4" imgW="1441332" imgH="812239" progId="ChemDraw.Document.6.0">
                  <p:embed/>
                </p:oleObj>
              </mc:Choice>
              <mc:Fallback>
                <p:oleObj name="CS ChemDraw Drawing" r:id="rId4" imgW="1441332" imgH="812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038" y="969361"/>
                        <a:ext cx="1873732" cy="1055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94898" y="65894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[3 + 2] Annulation reactions</a:t>
            </a:r>
            <a:endParaRPr lang="en-US" sz="2000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53769"/>
              </p:ext>
            </p:extLst>
          </p:nvPr>
        </p:nvGraphicFramePr>
        <p:xfrm>
          <a:off x="1229177" y="2671761"/>
          <a:ext cx="3660808" cy="251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7" name="CS ChemDraw Drawing" r:id="rId6" imgW="3050673" imgH="2094922" progId="ChemDraw.Document.6.0">
                  <p:embed/>
                </p:oleObj>
              </mc:Choice>
              <mc:Fallback>
                <p:oleObj name="CS ChemDraw Drawing" r:id="rId6" imgW="3050673" imgH="20949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9177" y="2671761"/>
                        <a:ext cx="3660808" cy="2513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170363" y="5315020"/>
            <a:ext cx="1778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Only </a:t>
            </a:r>
            <a:r>
              <a:rPr lang="en-US"/>
              <a:t>4 examples</a:t>
            </a:r>
            <a:endParaRPr lang="en-US" dirty="0"/>
          </a:p>
          <a:p>
            <a:pPr algn="ctr"/>
            <a:r>
              <a:rPr lang="en-US" dirty="0"/>
              <a:t>Moderate yields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738962"/>
              </p:ext>
            </p:extLst>
          </p:nvPr>
        </p:nvGraphicFramePr>
        <p:xfrm>
          <a:off x="7209263" y="2257741"/>
          <a:ext cx="3867469" cy="120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8" name="CS ChemDraw Drawing" r:id="rId8" imgW="3222891" imgH="1002687" progId="ChemDraw.Document.6.0">
                  <p:embed/>
                </p:oleObj>
              </mc:Choice>
              <mc:Fallback>
                <p:oleObj name="CS ChemDraw Drawing" r:id="rId8" imgW="3222891" imgH="1002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09263" y="2257741"/>
                        <a:ext cx="3867469" cy="1203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9681029" y="899134"/>
            <a:ext cx="133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Broad scope</a:t>
            </a:r>
          </a:p>
          <a:p>
            <a:pPr algn="ctr"/>
            <a:r>
              <a:rPr lang="en-US" dirty="0"/>
              <a:t>High yields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017870" y="1895339"/>
            <a:ext cx="421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err="1"/>
              <a:t>Conditions</a:t>
            </a:r>
            <a:r>
              <a:rPr lang="es-MX" sz="1400" dirty="0"/>
              <a:t>: 1 </a:t>
            </a:r>
            <a:r>
              <a:rPr lang="es-MX" sz="1400" dirty="0" err="1"/>
              <a:t>eq</a:t>
            </a:r>
            <a:r>
              <a:rPr lang="es-MX" sz="1400" dirty="0"/>
              <a:t> SM, 2 </a:t>
            </a:r>
            <a:r>
              <a:rPr lang="es-MX" sz="1400" dirty="0" err="1"/>
              <a:t>eq</a:t>
            </a:r>
            <a:r>
              <a:rPr lang="es-MX" sz="1400" dirty="0"/>
              <a:t> </a:t>
            </a:r>
            <a:r>
              <a:rPr lang="es-MX" sz="1400" dirty="0" err="1"/>
              <a:t>aryne</a:t>
            </a:r>
            <a:r>
              <a:rPr lang="es-MX" sz="1400" dirty="0"/>
              <a:t> precursor, TBAT, THF, </a:t>
            </a:r>
            <a:r>
              <a:rPr lang="es-MX" sz="1400" dirty="0" err="1"/>
              <a:t>rt</a:t>
            </a:r>
            <a:endParaRPr lang="es-MX" sz="1400" dirty="0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51620"/>
              </p:ext>
            </p:extLst>
          </p:nvPr>
        </p:nvGraphicFramePr>
        <p:xfrm>
          <a:off x="6734175" y="3401790"/>
          <a:ext cx="49403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9" name="CS ChemDraw Drawing" r:id="rId10" imgW="4940447" imgH="3005118" progId="ChemDraw.Document.6.0">
                  <p:embed/>
                </p:oleObj>
              </mc:Choice>
              <mc:Fallback>
                <p:oleObj name="CS ChemDraw Drawing" r:id="rId10" imgW="4940447" imgH="30051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34175" y="3401790"/>
                        <a:ext cx="4940300" cy="300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055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2735941" y="6356350"/>
            <a:ext cx="6778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B. M. </a:t>
            </a:r>
            <a:r>
              <a:rPr lang="es-MX" sz="1400" dirty="0" err="1"/>
              <a:t>Stoltz</a:t>
            </a:r>
            <a:r>
              <a:rPr lang="es-MX" sz="1400" dirty="0"/>
              <a:t>, </a:t>
            </a:r>
            <a:r>
              <a:rPr lang="es-MX" sz="1400" i="1" dirty="0"/>
              <a:t>et al., J. Am. </a:t>
            </a:r>
            <a:r>
              <a:rPr lang="es-MX" sz="1400" i="1" dirty="0" err="1"/>
              <a:t>Chem</a:t>
            </a:r>
            <a:r>
              <a:rPr lang="es-MX" sz="1400" i="1" dirty="0"/>
              <a:t>. Soc.</a:t>
            </a:r>
            <a:r>
              <a:rPr lang="es-MX" sz="1400" dirty="0"/>
              <a:t>, </a:t>
            </a:r>
            <a:r>
              <a:rPr lang="es-MX" sz="1400" b="1" dirty="0"/>
              <a:t>2008</a:t>
            </a:r>
            <a:r>
              <a:rPr lang="es-MX" sz="1400" dirty="0"/>
              <a:t>, </a:t>
            </a:r>
            <a:r>
              <a:rPr lang="es-MX" sz="1400" i="1" dirty="0"/>
              <a:t>130</a:t>
            </a:r>
            <a:r>
              <a:rPr lang="es-MX" sz="1400" dirty="0"/>
              <a:t>, 1558-59.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47" y="1161598"/>
            <a:ext cx="7594282" cy="44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85691"/>
              </p:ext>
            </p:extLst>
          </p:nvPr>
        </p:nvGraphicFramePr>
        <p:xfrm>
          <a:off x="5516780" y="1118020"/>
          <a:ext cx="1153740" cy="132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CS ChemDraw Drawing" r:id="rId3" imgW="461496" imgH="530142" progId="ChemDraw.Document.6.0">
                  <p:embed/>
                </p:oleObj>
              </mc:Choice>
              <mc:Fallback>
                <p:oleObj name="CS ChemDraw Drawing" r:id="rId3" imgW="461496" imgH="530142" progId="ChemDraw.Document.6.0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6780" y="1118020"/>
                        <a:ext cx="1153740" cy="132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echa izquierda y derecha 10"/>
          <p:cNvSpPr/>
          <p:nvPr/>
        </p:nvSpPr>
        <p:spPr>
          <a:xfrm>
            <a:off x="4810003" y="2679512"/>
            <a:ext cx="2625351" cy="846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028170" y="2902875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Reactivity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25016" y="2902875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Electrophiles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28866" y="2902875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Dienophiles</a:t>
            </a:r>
          </a:p>
        </p:txBody>
      </p:sp>
      <p:sp>
        <p:nvSpPr>
          <p:cNvPr id="12" name="Flecha izquierda y derecha 11"/>
          <p:cNvSpPr/>
          <p:nvPr/>
        </p:nvSpPr>
        <p:spPr>
          <a:xfrm>
            <a:off x="4810002" y="3755709"/>
            <a:ext cx="2625351" cy="846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5028169" y="3979072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828866" y="3827757"/>
            <a:ext cx="218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Harsh reaction</a:t>
            </a:r>
          </a:p>
          <a:p>
            <a:pPr algn="ctr"/>
            <a:r>
              <a:rPr lang="en-US" sz="2000" b="1" dirty="0"/>
              <a:t>conditions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25015" y="3825184"/>
            <a:ext cx="218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Mild reaction</a:t>
            </a:r>
          </a:p>
          <a:p>
            <a:pPr algn="ctr"/>
            <a:r>
              <a:rPr lang="en-US" sz="2000" b="1" dirty="0"/>
              <a:t>conditions</a:t>
            </a:r>
          </a:p>
        </p:txBody>
      </p:sp>
      <p:sp>
        <p:nvSpPr>
          <p:cNvPr id="16" name="Flecha izquierda y derecha 15"/>
          <p:cNvSpPr/>
          <p:nvPr/>
        </p:nvSpPr>
        <p:spPr>
          <a:xfrm>
            <a:off x="4810002" y="4834561"/>
            <a:ext cx="2625351" cy="846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5028169" y="5057924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field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828866" y="4906609"/>
            <a:ext cx="218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New synthetic procedures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525015" y="5057924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Total synthesis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763813" y="174175"/>
            <a:ext cx="4706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1894794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796018" y="174175"/>
            <a:ext cx="2641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CONCLUSIONS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41953" y="1698888"/>
            <a:ext cx="4131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Recent</a:t>
            </a:r>
            <a:r>
              <a:rPr lang="en-US" sz="2000" dirty="0"/>
              <a:t> renaissance in their chemistry.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14892" y="2403339"/>
            <a:ext cx="8185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New mild generation methods has increased the </a:t>
            </a:r>
            <a:r>
              <a:rPr lang="en-US" sz="2000" dirty="0" err="1"/>
              <a:t>aryne</a:t>
            </a:r>
            <a:r>
              <a:rPr lang="en-US" sz="2000" dirty="0"/>
              <a:t>-based methodologies.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79397" y="3107790"/>
            <a:ext cx="805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TMS-aryl-</a:t>
            </a:r>
            <a:r>
              <a:rPr lang="en-US" sz="2000" dirty="0" err="1"/>
              <a:t>triflates</a:t>
            </a:r>
            <a:r>
              <a:rPr lang="en-US" sz="2000" dirty="0"/>
              <a:t> is the most preferred method for preparing </a:t>
            </a:r>
            <a:r>
              <a:rPr lang="en-US" sz="2000" dirty="0" err="1"/>
              <a:t>arynes</a:t>
            </a:r>
            <a:r>
              <a:rPr lang="en-US" sz="2000" dirty="0"/>
              <a:t> </a:t>
            </a:r>
            <a:r>
              <a:rPr lang="en-US" sz="2000" i="1" dirty="0"/>
              <a:t>in situ</a:t>
            </a:r>
            <a:r>
              <a:rPr lang="en-US" sz="20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79052" y="3812242"/>
            <a:ext cx="965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Arynes</a:t>
            </a:r>
            <a:r>
              <a:rPr lang="en-US" sz="2000" dirty="0"/>
              <a:t> react as electrophiles and also in pericyclic reactions because their low-lying LUMO.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7006" y="4512054"/>
            <a:ext cx="11279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Their utility in total synthesis has been proved (to date, more than 80 natural products).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In spite of </a:t>
            </a:r>
            <a:r>
              <a:rPr lang="en-US" sz="2000" dirty="0" err="1"/>
              <a:t>benzynes</a:t>
            </a:r>
            <a:r>
              <a:rPr lang="en-US" sz="2000" dirty="0"/>
              <a:t> are intrinsically unstable and highly reactive, organic synthesis exploits these qualities.</a:t>
            </a:r>
          </a:p>
        </p:txBody>
      </p:sp>
    </p:spTree>
    <p:extLst>
      <p:ext uri="{BB962C8B-B14F-4D97-AF65-F5344CB8AC3E}">
        <p14:creationId xmlns:p14="http://schemas.microsoft.com/office/powerpoint/2010/main" val="165853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463523" y="485130"/>
            <a:ext cx="727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First experimental observations that supported </a:t>
            </a:r>
            <a:r>
              <a:rPr lang="en-US" sz="2000" b="1" dirty="0" err="1"/>
              <a:t>benzyne</a:t>
            </a:r>
            <a:r>
              <a:rPr lang="en-US" sz="2000" b="1" dirty="0"/>
              <a:t> existence: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37" y="1357590"/>
            <a:ext cx="6105525" cy="1143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25" y="3048430"/>
            <a:ext cx="3962400" cy="1057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187" y="3038906"/>
            <a:ext cx="4314825" cy="10763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61638" y="6463642"/>
            <a:ext cx="4290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J. D. Roberts,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J. Am. Chem. Soc. </a:t>
            </a:r>
            <a:r>
              <a:rPr lang="en-US" sz="1400" b="1" dirty="0"/>
              <a:t>1953</a:t>
            </a:r>
            <a:r>
              <a:rPr lang="en-US" sz="1400" dirty="0"/>
              <a:t>, </a:t>
            </a:r>
            <a:r>
              <a:rPr lang="en-US" sz="1400" i="1" dirty="0"/>
              <a:t>75</a:t>
            </a:r>
            <a:r>
              <a:rPr lang="en-US" sz="1400" dirty="0"/>
              <a:t>, 3290-91.</a:t>
            </a:r>
            <a:endParaRPr lang="es-MX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368" y="4577329"/>
            <a:ext cx="4476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14C labeling experiment shows equal distribution of produc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60" y="873330"/>
            <a:ext cx="8770833" cy="14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000348" y="2273465"/>
            <a:ext cx="197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Practically</a:t>
            </a:r>
            <a:r>
              <a:rPr lang="es-MX" dirty="0"/>
              <a:t> 1:1 ratio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52467" y="2777469"/>
            <a:ext cx="4199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J. D. Roberts, </a:t>
            </a:r>
            <a:r>
              <a:rPr lang="en-US" sz="1400" i="1" dirty="0"/>
              <a:t>et al.,</a:t>
            </a:r>
            <a:r>
              <a:rPr lang="en-US" sz="1400" dirty="0"/>
              <a:t> </a:t>
            </a:r>
            <a:r>
              <a:rPr lang="en-US" sz="1400" i="1" dirty="0"/>
              <a:t>J. Am. Chem. Soc. </a:t>
            </a:r>
            <a:r>
              <a:rPr lang="en-US" sz="1400" b="1" dirty="0"/>
              <a:t>1953</a:t>
            </a:r>
            <a:r>
              <a:rPr lang="en-US" sz="1400" dirty="0"/>
              <a:t>, </a:t>
            </a:r>
            <a:r>
              <a:rPr lang="en-US" sz="1400" i="1" dirty="0"/>
              <a:t>75</a:t>
            </a:r>
            <a:r>
              <a:rPr lang="en-US" sz="1400" dirty="0"/>
              <a:t>, 3290-1.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49382" y="3310654"/>
            <a:ext cx="1170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“These facts as well as the orientation data for various substituents can be accommodated by an elimination-addition mechanism involving at least transitory existence of an electrically neutral “</a:t>
            </a:r>
            <a:r>
              <a:rPr lang="en-US" sz="2000" b="1" dirty="0" err="1"/>
              <a:t>benzyne</a:t>
            </a:r>
            <a:r>
              <a:rPr lang="en-US" sz="2000" b="1" dirty="0"/>
              <a:t>” intermediate”</a:t>
            </a:r>
            <a:endParaRPr lang="es-MX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515205" y="137939"/>
            <a:ext cx="7212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baseline="30000" dirty="0"/>
              <a:t>14</a:t>
            </a:r>
            <a:r>
              <a:rPr lang="en-US" sz="2000" b="1" dirty="0"/>
              <a:t>C labelling experiment to demonstrate the existence of </a:t>
            </a:r>
            <a:r>
              <a:rPr lang="en-US" sz="2000" b="1" dirty="0" err="1"/>
              <a:t>benzyne</a:t>
            </a:r>
            <a:r>
              <a:rPr lang="en-US" sz="2000" b="1" dirty="0"/>
              <a:t>.</a:t>
            </a:r>
            <a:endParaRPr lang="es-MX" sz="2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062515" y="19185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27676"/>
              </p:ext>
            </p:extLst>
          </p:nvPr>
        </p:nvGraphicFramePr>
        <p:xfrm>
          <a:off x="1761610" y="5218857"/>
          <a:ext cx="821934" cy="84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CS ChemDraw Drawing" r:id="rId4" imgW="410967" imgH="424618" progId="ChemDraw.Document.6.0">
                  <p:embed/>
                </p:oleObj>
              </mc:Choice>
              <mc:Fallback>
                <p:oleObj name="CS ChemDraw Drawing" r:id="rId4" imgW="410967" imgH="424618" progId="ChemDraw.Document.6.0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1610" y="5218857"/>
                        <a:ext cx="821934" cy="849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568285" y="4580039"/>
            <a:ext cx="5106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Further experimental evidence of its existence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62515" y="5181810"/>
            <a:ext cx="7663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IR</a:t>
            </a:r>
            <a:r>
              <a:rPr lang="es-MX" dirty="0"/>
              <a:t> </a:t>
            </a:r>
            <a:r>
              <a:rPr lang="es-MX" sz="1400" dirty="0"/>
              <a:t>J. G. </a:t>
            </a:r>
            <a:r>
              <a:rPr lang="pl-PL" sz="1400" dirty="0"/>
              <a:t>Radziszewski, </a:t>
            </a:r>
            <a:r>
              <a:rPr lang="es-MX" sz="1400" i="1" dirty="0"/>
              <a:t>et al.,</a:t>
            </a:r>
            <a:r>
              <a:rPr lang="pl-PL" sz="1400" i="1" dirty="0"/>
              <a:t> J. Am. Chem. Soc.</a:t>
            </a:r>
            <a:r>
              <a:rPr lang="pl-PL" sz="1400" dirty="0"/>
              <a:t> </a:t>
            </a:r>
            <a:r>
              <a:rPr lang="pl-PL" sz="1400" b="1" dirty="0"/>
              <a:t>1992</a:t>
            </a:r>
            <a:r>
              <a:rPr lang="pl-PL" sz="1400" dirty="0"/>
              <a:t>, </a:t>
            </a:r>
            <a:r>
              <a:rPr lang="pl-PL" sz="1400" i="1" dirty="0"/>
              <a:t>114</a:t>
            </a:r>
            <a:r>
              <a:rPr lang="pl-PL" sz="1400" dirty="0"/>
              <a:t>, 52–57</a:t>
            </a:r>
            <a:r>
              <a:rPr lang="es-MX" sz="1400" dirty="0"/>
              <a:t>.</a:t>
            </a:r>
          </a:p>
          <a:p>
            <a:r>
              <a:rPr lang="es-MX" b="1" dirty="0" err="1"/>
              <a:t>Photoelectron</a:t>
            </a:r>
            <a:r>
              <a:rPr lang="es-MX" b="1" dirty="0"/>
              <a:t> </a:t>
            </a:r>
            <a:r>
              <a:rPr lang="en-US" sz="1400" dirty="0"/>
              <a:t>W. C. </a:t>
            </a:r>
            <a:r>
              <a:rPr lang="en-US" sz="1400" dirty="0" err="1"/>
              <a:t>Lineberger</a:t>
            </a:r>
            <a:r>
              <a:rPr lang="en-US" sz="1400" dirty="0"/>
              <a:t>, </a:t>
            </a:r>
            <a:r>
              <a:rPr lang="en-US" sz="1400" i="1" dirty="0"/>
              <a:t>et al., J. Am. Chem. Soc.</a:t>
            </a:r>
            <a:r>
              <a:rPr lang="en-US" sz="1400" dirty="0"/>
              <a:t> </a:t>
            </a:r>
            <a:r>
              <a:rPr lang="en-US" sz="1400" b="1" dirty="0"/>
              <a:t>1998</a:t>
            </a:r>
            <a:r>
              <a:rPr lang="en-US" sz="1400" dirty="0"/>
              <a:t>, </a:t>
            </a:r>
            <a:r>
              <a:rPr lang="en-US" sz="1400" i="1" dirty="0"/>
              <a:t>120</a:t>
            </a:r>
            <a:r>
              <a:rPr lang="en-US" sz="1400" dirty="0"/>
              <a:t>, 5279–5290.</a:t>
            </a:r>
            <a:endParaRPr lang="es-MX" sz="1400" b="1" dirty="0"/>
          </a:p>
          <a:p>
            <a:r>
              <a:rPr lang="es-MX" b="1" dirty="0"/>
              <a:t>NMR</a:t>
            </a:r>
            <a:r>
              <a:rPr lang="es-MX" dirty="0"/>
              <a:t> </a:t>
            </a:r>
            <a:r>
              <a:rPr lang="es-MX" sz="1400" dirty="0"/>
              <a:t>R. </a:t>
            </a:r>
            <a:r>
              <a:rPr lang="en-US" sz="1400" dirty="0" err="1"/>
              <a:t>Warmuth</a:t>
            </a:r>
            <a:r>
              <a:rPr lang="en-US" sz="1400" dirty="0"/>
              <a:t>, </a:t>
            </a:r>
            <a:r>
              <a:rPr lang="en-US" sz="1400" i="1" dirty="0"/>
              <a:t>Chem. </a:t>
            </a:r>
            <a:r>
              <a:rPr lang="en-US" sz="1400" i="1" dirty="0" err="1"/>
              <a:t>Commun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1998</a:t>
            </a:r>
            <a:r>
              <a:rPr lang="en-US" sz="1400" dirty="0"/>
              <a:t>, 59–60.</a:t>
            </a:r>
            <a:endParaRPr lang="es-MX" sz="1400" b="1" dirty="0"/>
          </a:p>
        </p:txBody>
      </p:sp>
      <p:pic>
        <p:nvPicPr>
          <p:cNvPr id="31751" name="Picture 7" descr="http://www.periodicoabc.mx/sites/default/files/5r151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5" y="5355359"/>
            <a:ext cx="920853" cy="5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1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8" descr="Homo-lumo gap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78" y="735630"/>
            <a:ext cx="3180022" cy="31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474237" y="335520"/>
            <a:ext cx="3291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Why are </a:t>
            </a:r>
            <a:r>
              <a:rPr lang="en-US" sz="2000" b="1" dirty="0" err="1"/>
              <a:t>arynes</a:t>
            </a:r>
            <a:r>
              <a:rPr lang="en-US" sz="2000" b="1" dirty="0"/>
              <a:t> too reactive?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64" y="1493789"/>
            <a:ext cx="4806315" cy="2245995"/>
          </a:xfrm>
          <a:prstGeom prst="rect">
            <a:avLst/>
          </a:prstGeom>
        </p:spPr>
      </p:pic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90981"/>
              </p:ext>
            </p:extLst>
          </p:nvPr>
        </p:nvGraphicFramePr>
        <p:xfrm>
          <a:off x="5634038" y="4449760"/>
          <a:ext cx="9239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CS ChemDraw Drawing" r:id="rId5" imgW="461496" imgH="519211" progId="ChemDraw.Document.6.0">
                  <p:embed/>
                </p:oleObj>
              </mc:Choice>
              <mc:Fallback>
                <p:oleObj name="CS ChemDraw Drawing" r:id="rId5" imgW="461496" imgH="519211" progId="ChemDraw.Document.6.0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4038" y="4449760"/>
                        <a:ext cx="92392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echa derecha 8"/>
          <p:cNvSpPr/>
          <p:nvPr/>
        </p:nvSpPr>
        <p:spPr>
          <a:xfrm>
            <a:off x="5764938" y="5546614"/>
            <a:ext cx="2400050" cy="4209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Flecha derecha 11"/>
          <p:cNvSpPr/>
          <p:nvPr/>
        </p:nvSpPr>
        <p:spPr>
          <a:xfrm rot="10800000">
            <a:off x="3828350" y="5541907"/>
            <a:ext cx="2183329" cy="4209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8550736" y="5305166"/>
            <a:ext cx="215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Nucleophilic</a:t>
            </a:r>
          </a:p>
          <a:p>
            <a:pPr algn="ctr"/>
            <a:r>
              <a:rPr lang="en-US" b="1" dirty="0"/>
              <a:t>addition</a:t>
            </a:r>
          </a:p>
          <a:p>
            <a:pPr algn="ctr"/>
            <a:r>
              <a:rPr lang="en-US" b="1" dirty="0"/>
              <a:t>reactions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15399" y="544371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Pericyclic</a:t>
            </a:r>
          </a:p>
          <a:p>
            <a:pPr algn="ctr"/>
            <a:r>
              <a:rPr lang="en-US" b="1" dirty="0"/>
              <a:t>reactions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530204" y="5550302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Reactivity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459422" y="4188150"/>
            <a:ext cx="260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N. G. Rondan, </a:t>
            </a:r>
            <a:r>
              <a:rPr lang="es-MX" sz="1400" i="1" dirty="0"/>
              <a:t>et al., </a:t>
            </a:r>
            <a:r>
              <a:rPr lang="es-MX" sz="1400" i="1" dirty="0" err="1"/>
              <a:t>Tetrahedron</a:t>
            </a:r>
            <a:r>
              <a:rPr lang="es-MX" sz="1400" i="1" dirty="0"/>
              <a:t> </a:t>
            </a:r>
            <a:r>
              <a:rPr lang="nn-NO" sz="1400" i="1" dirty="0"/>
              <a:t>Lett.</a:t>
            </a:r>
            <a:r>
              <a:rPr lang="nn-NO" sz="1400" dirty="0"/>
              <a:t> </a:t>
            </a:r>
            <a:r>
              <a:rPr lang="nn-NO" sz="1400" b="1" dirty="0"/>
              <a:t>1979</a:t>
            </a:r>
            <a:r>
              <a:rPr lang="nn-NO" sz="1400" dirty="0"/>
              <a:t>, </a:t>
            </a:r>
            <a:r>
              <a:rPr lang="nn-NO" sz="1400" i="1" dirty="0"/>
              <a:t>20</a:t>
            </a:r>
            <a:r>
              <a:rPr lang="nn-NO" sz="1400" dirty="0"/>
              <a:t>, 3237 – 3240.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281882" y="6333800"/>
            <a:ext cx="362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err="1"/>
              <a:t>Transition</a:t>
            </a:r>
            <a:r>
              <a:rPr lang="es-MX" b="1" dirty="0"/>
              <a:t> metal-</a:t>
            </a:r>
            <a:r>
              <a:rPr lang="es-MX" b="1" dirty="0" err="1"/>
              <a:t>catalyzed</a:t>
            </a:r>
            <a:r>
              <a:rPr lang="es-MX" b="1" dirty="0"/>
              <a:t> </a:t>
            </a:r>
            <a:r>
              <a:rPr lang="es-MX" b="1" dirty="0" err="1"/>
              <a:t>reactions</a:t>
            </a:r>
            <a:endParaRPr lang="es-MX" b="1" dirty="0"/>
          </a:p>
        </p:txBody>
      </p:sp>
      <p:sp>
        <p:nvSpPr>
          <p:cNvPr id="19" name="Flecha derecha 18"/>
          <p:cNvSpPr/>
          <p:nvPr/>
        </p:nvSpPr>
        <p:spPr>
          <a:xfrm rot="5400000">
            <a:off x="5842601" y="5894771"/>
            <a:ext cx="502245" cy="4209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359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98" y="796359"/>
            <a:ext cx="6515100" cy="5029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79554" y="174175"/>
            <a:ext cx="367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/>
              <a:t>ARYNE GENERATION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7537" y="2972357"/>
            <a:ext cx="220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Elimination reactions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296391" y="5879296"/>
            <a:ext cx="9641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T. </a:t>
            </a:r>
            <a:r>
              <a:rPr lang="es-MX" sz="1400" dirty="0" err="1"/>
              <a:t>Kitamura</a:t>
            </a:r>
            <a:r>
              <a:rPr lang="es-MX" sz="1400" dirty="0"/>
              <a:t>, </a:t>
            </a:r>
            <a:r>
              <a:rPr lang="es-MX" sz="1400" i="1" dirty="0"/>
              <a:t>et al.,</a:t>
            </a:r>
            <a:r>
              <a:rPr lang="fr-FR" sz="1400" i="1" dirty="0"/>
              <a:t> J. </a:t>
            </a:r>
            <a:r>
              <a:rPr lang="fr-FR" sz="1400" i="1" dirty="0" err="1"/>
              <a:t>Chem</a:t>
            </a:r>
            <a:r>
              <a:rPr lang="fr-FR" sz="1400" i="1" dirty="0"/>
              <a:t>. Soc., </a:t>
            </a:r>
            <a:r>
              <a:rPr lang="fr-FR" sz="1400" i="1" dirty="0" err="1"/>
              <a:t>Chem</a:t>
            </a:r>
            <a:r>
              <a:rPr lang="fr-FR" sz="1400" i="1" dirty="0"/>
              <a:t>. Commun.</a:t>
            </a:r>
            <a:r>
              <a:rPr lang="fr-FR" sz="1400" dirty="0"/>
              <a:t> </a:t>
            </a:r>
            <a:r>
              <a:rPr lang="fr-FR" sz="1400" b="1" dirty="0"/>
              <a:t>1995</a:t>
            </a:r>
            <a:r>
              <a:rPr lang="fr-FR" sz="1400" dirty="0"/>
              <a:t>, 983. C. D. Campbell, </a:t>
            </a:r>
            <a:r>
              <a:rPr lang="es-MX" sz="1400" i="1" dirty="0"/>
              <a:t>et al., J. </a:t>
            </a:r>
            <a:r>
              <a:rPr lang="es-MX" sz="1400" i="1" dirty="0" err="1"/>
              <a:t>Chem</a:t>
            </a:r>
            <a:r>
              <a:rPr lang="es-MX" sz="1400" i="1" dirty="0"/>
              <a:t>. Soc., C</a:t>
            </a:r>
            <a:r>
              <a:rPr lang="es-MX" sz="1400" dirty="0"/>
              <a:t> </a:t>
            </a:r>
            <a:r>
              <a:rPr lang="es-MX" sz="1400" b="1" dirty="0"/>
              <a:t>1969</a:t>
            </a:r>
            <a:r>
              <a:rPr lang="es-MX" sz="1400" dirty="0"/>
              <a:t>, 742. T. </a:t>
            </a:r>
            <a:r>
              <a:rPr lang="es-MX" sz="1400" dirty="0" err="1"/>
              <a:t>Matsumoto</a:t>
            </a:r>
            <a:r>
              <a:rPr lang="es-MX" sz="1400" dirty="0"/>
              <a:t>, </a:t>
            </a:r>
            <a:r>
              <a:rPr lang="es-MX" sz="1400" i="1" dirty="0"/>
              <a:t>et al., </a:t>
            </a:r>
            <a:r>
              <a:rPr lang="es-MX" sz="1400" i="1" dirty="0" err="1"/>
              <a:t>Tetrahedron</a:t>
            </a:r>
            <a:r>
              <a:rPr lang="es-MX" sz="1400" i="1" dirty="0"/>
              <a:t> </a:t>
            </a:r>
            <a:r>
              <a:rPr lang="es-MX" sz="1400" i="1" dirty="0" err="1"/>
              <a:t>Lett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1991</a:t>
            </a:r>
            <a:r>
              <a:rPr lang="es-MX" sz="1400" dirty="0"/>
              <a:t>, </a:t>
            </a:r>
            <a:r>
              <a:rPr lang="es-MX" sz="1400" i="1" dirty="0"/>
              <a:t>32</a:t>
            </a:r>
            <a:r>
              <a:rPr lang="es-MX" sz="1400" dirty="0"/>
              <a:t>, 6735. </a:t>
            </a:r>
            <a:r>
              <a:rPr lang="de-DE" sz="1400" dirty="0"/>
              <a:t>L. Friedman, </a:t>
            </a:r>
            <a:r>
              <a:rPr lang="es-MX" sz="1400" i="1" dirty="0"/>
              <a:t>et al., </a:t>
            </a:r>
            <a:r>
              <a:rPr lang="de-DE" sz="1400" i="1" dirty="0"/>
              <a:t>J. Am. Chem. Soc.</a:t>
            </a:r>
            <a:r>
              <a:rPr lang="de-DE" sz="1400" dirty="0"/>
              <a:t> </a:t>
            </a:r>
            <a:r>
              <a:rPr lang="de-DE" sz="1400" b="1" dirty="0"/>
              <a:t>1963</a:t>
            </a:r>
            <a:r>
              <a:rPr lang="de-DE" sz="1400" dirty="0"/>
              <a:t>, </a:t>
            </a:r>
            <a:r>
              <a:rPr lang="de-DE" sz="1400" i="1" dirty="0"/>
              <a:t>85</a:t>
            </a:r>
            <a:r>
              <a:rPr lang="de-DE" sz="1400" dirty="0"/>
              <a:t>, 1792. </a:t>
            </a:r>
            <a:r>
              <a:rPr lang="es-MX" sz="1400" dirty="0"/>
              <a:t>L. Friedman, </a:t>
            </a:r>
            <a:r>
              <a:rPr lang="es-MX" sz="1400" i="1" dirty="0"/>
              <a:t>et al.,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Synth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1968</a:t>
            </a:r>
            <a:r>
              <a:rPr lang="es-MX" sz="1400" dirty="0"/>
              <a:t>, </a:t>
            </a:r>
            <a:r>
              <a:rPr lang="es-MX" sz="1400" i="1" dirty="0"/>
              <a:t>48</a:t>
            </a:r>
            <a:r>
              <a:rPr lang="es-MX" sz="1400" dirty="0"/>
              <a:t>, 12. G. </a:t>
            </a:r>
            <a:r>
              <a:rPr lang="es-MX" sz="1400" dirty="0" err="1"/>
              <a:t>Wittig</a:t>
            </a:r>
            <a:r>
              <a:rPr lang="es-MX" sz="1400" dirty="0"/>
              <a:t> </a:t>
            </a:r>
            <a:r>
              <a:rPr lang="es-MX" sz="1400" i="1" dirty="0"/>
              <a:t>et al., </a:t>
            </a:r>
            <a:r>
              <a:rPr lang="es-MX" sz="1400" i="1" dirty="0" err="1"/>
              <a:t>Org</a:t>
            </a:r>
            <a:r>
              <a:rPr lang="es-MX" sz="1400" i="1" dirty="0"/>
              <a:t>. </a:t>
            </a:r>
            <a:r>
              <a:rPr lang="es-MX" sz="1400" i="1" dirty="0" err="1"/>
              <a:t>Synth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1967</a:t>
            </a:r>
            <a:r>
              <a:rPr lang="es-MX" sz="1400" dirty="0"/>
              <a:t>, </a:t>
            </a:r>
            <a:r>
              <a:rPr lang="es-MX" sz="1400" i="1" dirty="0"/>
              <a:t>47</a:t>
            </a:r>
            <a:r>
              <a:rPr lang="es-MX" sz="1400" dirty="0"/>
              <a:t>, 4.  R. W. </a:t>
            </a:r>
            <a:r>
              <a:rPr lang="es-MX" sz="1400" dirty="0" err="1"/>
              <a:t>Hoffmann</a:t>
            </a:r>
            <a:r>
              <a:rPr lang="es-MX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Dehydrobenzene</a:t>
            </a:r>
            <a:r>
              <a:rPr lang="en-US" sz="1400" dirty="0"/>
              <a:t> and </a:t>
            </a:r>
            <a:r>
              <a:rPr lang="en-US" sz="1400" dirty="0" err="1"/>
              <a:t>Cycloalkynes</a:t>
            </a:r>
            <a:r>
              <a:rPr lang="en-US" sz="1400" dirty="0"/>
              <a:t>;</a:t>
            </a:r>
            <a:r>
              <a:rPr lang="en-US" sz="1400" i="1" dirty="0"/>
              <a:t> Academic Press: New York,</a:t>
            </a:r>
            <a:r>
              <a:rPr lang="en-US" sz="1400" dirty="0"/>
              <a:t> </a:t>
            </a:r>
            <a:r>
              <a:rPr lang="pl-PL" sz="1400" b="1" dirty="0"/>
              <a:t>1967</a:t>
            </a:r>
            <a:r>
              <a:rPr lang="pl-PL" sz="1400" dirty="0"/>
              <a:t>.</a:t>
            </a:r>
            <a:r>
              <a:rPr lang="es-MX" sz="1400" dirty="0"/>
              <a:t> T.</a:t>
            </a:r>
            <a:r>
              <a:rPr lang="pl-PL" sz="1400" dirty="0"/>
              <a:t> Kitamura, </a:t>
            </a:r>
            <a:r>
              <a:rPr lang="pl-PL" sz="1400" i="1" dirty="0"/>
              <a:t>Aust. J. Chem.</a:t>
            </a:r>
            <a:r>
              <a:rPr lang="pl-PL" sz="1400" dirty="0"/>
              <a:t> </a:t>
            </a:r>
            <a:r>
              <a:rPr lang="pl-PL" sz="1400" b="1" dirty="0"/>
              <a:t>2010</a:t>
            </a:r>
            <a:r>
              <a:rPr lang="pl-PL" sz="1400" dirty="0"/>
              <a:t>, </a:t>
            </a:r>
            <a:r>
              <a:rPr lang="pl-PL" sz="1400" i="1" dirty="0"/>
              <a:t>63</a:t>
            </a:r>
            <a:r>
              <a:rPr lang="pl-PL" sz="1400" dirty="0"/>
              <a:t>, 987. </a:t>
            </a:r>
            <a:r>
              <a:rPr lang="es-MX" sz="1400" dirty="0"/>
              <a:t>A. M. </a:t>
            </a:r>
            <a:r>
              <a:rPr lang="pl-PL" sz="1400" dirty="0"/>
              <a:t>Dyke, </a:t>
            </a:r>
            <a:r>
              <a:rPr lang="es-MX" sz="1400" i="1" dirty="0"/>
              <a:t>et al., </a:t>
            </a:r>
            <a:r>
              <a:rPr lang="es-MX" sz="1400" i="1" dirty="0" err="1"/>
              <a:t>Synthesis</a:t>
            </a:r>
            <a:r>
              <a:rPr lang="es-MX" sz="1400" dirty="0"/>
              <a:t> </a:t>
            </a:r>
            <a:r>
              <a:rPr lang="es-MX" sz="1400" b="1" dirty="0"/>
              <a:t>2006</a:t>
            </a:r>
            <a:r>
              <a:rPr lang="es-MX" sz="1400" dirty="0"/>
              <a:t>, 4093. H. </a:t>
            </a:r>
            <a:r>
              <a:rPr lang="es-MX" sz="1400" dirty="0" err="1"/>
              <a:t>Kobayashi</a:t>
            </a:r>
            <a:r>
              <a:rPr lang="es-MX" sz="1400" dirty="0"/>
              <a:t>, </a:t>
            </a:r>
            <a:r>
              <a:rPr lang="es-MX" sz="1400" i="1" dirty="0"/>
              <a:t>et al.,</a:t>
            </a:r>
            <a:r>
              <a:rPr lang="es-MX" sz="1400" dirty="0"/>
              <a:t> </a:t>
            </a:r>
            <a:r>
              <a:rPr lang="es-MX" sz="1400" i="1" dirty="0" err="1"/>
              <a:t>Chem</a:t>
            </a:r>
            <a:r>
              <a:rPr lang="es-MX" sz="1400" i="1" dirty="0"/>
              <a:t>. </a:t>
            </a:r>
            <a:r>
              <a:rPr lang="es-MX" sz="1400" i="1" dirty="0" err="1"/>
              <a:t>Lett</a:t>
            </a:r>
            <a:r>
              <a:rPr lang="es-MX" sz="1400" i="1" dirty="0"/>
              <a:t>.</a:t>
            </a:r>
            <a:r>
              <a:rPr lang="es-MX" sz="1400" dirty="0"/>
              <a:t> </a:t>
            </a:r>
            <a:r>
              <a:rPr lang="es-MX" sz="1400" b="1" dirty="0"/>
              <a:t>1983</a:t>
            </a:r>
            <a:r>
              <a:rPr lang="es-MX" sz="1400" dirty="0"/>
              <a:t>, 1211.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171543" y="3715657"/>
            <a:ext cx="1045028" cy="856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9493384" y="3682163"/>
            <a:ext cx="146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Cost:</a:t>
            </a:r>
          </a:p>
          <a:p>
            <a:pPr algn="ctr"/>
            <a:r>
              <a:rPr lang="en-US" dirty="0"/>
              <a:t>5g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99 CHF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TCI provider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42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650742" y="476936"/>
            <a:ext cx="5133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Preparation of the most used </a:t>
            </a:r>
            <a:r>
              <a:rPr lang="en-US" sz="2000" b="1" dirty="0" err="1"/>
              <a:t>aryne</a:t>
            </a:r>
            <a:r>
              <a:rPr lang="en-US" sz="2000" b="1" dirty="0"/>
              <a:t> precursors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120" y="1228421"/>
            <a:ext cx="5203508" cy="12087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06523" y="1619088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Original method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64" y="2927662"/>
            <a:ext cx="5646420" cy="15654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91011" y="3499564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Optimized method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07" y="4983614"/>
            <a:ext cx="7003733" cy="124301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45619" y="5206868"/>
            <a:ext cx="262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Method for preparing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different </a:t>
            </a:r>
            <a:r>
              <a:rPr lang="en-US" dirty="0" err="1">
                <a:solidFill>
                  <a:srgbClr val="0070C0"/>
                </a:solidFill>
              </a:rPr>
              <a:t>aryne</a:t>
            </a:r>
            <a:r>
              <a:rPr lang="en-US" dirty="0">
                <a:solidFill>
                  <a:srgbClr val="0070C0"/>
                </a:solidFill>
              </a:rPr>
              <a:t> precursors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23398" y="2087338"/>
            <a:ext cx="227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Y. </a:t>
            </a:r>
            <a:r>
              <a:rPr lang="es-MX" sz="1400" dirty="0" err="1"/>
              <a:t>Himeshima</a:t>
            </a:r>
            <a:r>
              <a:rPr lang="es-MX" sz="1400" i="1" dirty="0"/>
              <a:t>, et al.</a:t>
            </a:r>
            <a:r>
              <a:rPr lang="es-MX" sz="1400" dirty="0"/>
              <a:t>,</a:t>
            </a:r>
          </a:p>
          <a:p>
            <a:pPr algn="ctr"/>
            <a:r>
              <a:rPr lang="es-MX" sz="1400" i="1" dirty="0" err="1"/>
              <a:t>Chem</a:t>
            </a:r>
            <a:r>
              <a:rPr lang="es-MX" sz="1400" i="1" dirty="0"/>
              <a:t>. </a:t>
            </a:r>
            <a:r>
              <a:rPr lang="es-MX" sz="1400" i="1" dirty="0" err="1"/>
              <a:t>Lett</a:t>
            </a:r>
            <a:r>
              <a:rPr lang="es-MX" sz="1400" i="1" dirty="0"/>
              <a:t>., </a:t>
            </a:r>
            <a:r>
              <a:rPr lang="es-MX" sz="1400" dirty="0"/>
              <a:t>1983, </a:t>
            </a:r>
            <a:r>
              <a:rPr lang="es-MX" sz="1400" i="1" dirty="0"/>
              <a:t>8</a:t>
            </a:r>
            <a:r>
              <a:rPr lang="es-MX" sz="1400" dirty="0"/>
              <a:t>, 1211-4.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3793" y="3947354"/>
            <a:ext cx="4167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N. K. </a:t>
            </a:r>
            <a:r>
              <a:rPr lang="sv-SE" sz="1400" dirty="0"/>
              <a:t>Garg, </a:t>
            </a:r>
            <a:r>
              <a:rPr lang="sv-SE" sz="1400" i="1" dirty="0"/>
              <a:t>et al.,</a:t>
            </a:r>
            <a:r>
              <a:rPr lang="sv-SE" sz="1400" dirty="0"/>
              <a:t> </a:t>
            </a:r>
            <a:r>
              <a:rPr lang="sv-SE" sz="1400" i="1" dirty="0"/>
              <a:t>J. Org. Chem.</a:t>
            </a:r>
            <a:r>
              <a:rPr lang="sv-SE" sz="1400" dirty="0"/>
              <a:t>, </a:t>
            </a:r>
            <a:r>
              <a:rPr lang="sv-SE" sz="1400" b="1" dirty="0"/>
              <a:t>2009</a:t>
            </a:r>
            <a:r>
              <a:rPr lang="sv-SE" sz="1400" dirty="0"/>
              <a:t>, </a:t>
            </a:r>
            <a:r>
              <a:rPr lang="sv-SE" sz="1400" i="1" dirty="0"/>
              <a:t>74</a:t>
            </a:r>
            <a:r>
              <a:rPr lang="sv-SE" sz="1400" dirty="0"/>
              <a:t>, 8842-3.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40114" y="5918850"/>
            <a:ext cx="3034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D. Peña,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i="1" dirty="0"/>
              <a:t>Synthesis</a:t>
            </a:r>
            <a:r>
              <a:rPr lang="en-US" sz="1400" dirty="0"/>
              <a:t>, </a:t>
            </a:r>
            <a:r>
              <a:rPr lang="en-US" sz="1400" b="1" dirty="0"/>
              <a:t>2002</a:t>
            </a:r>
            <a:r>
              <a:rPr lang="en-US" sz="1400" dirty="0"/>
              <a:t>, 1454-8.</a:t>
            </a:r>
          </a:p>
        </p:txBody>
      </p:sp>
    </p:spTree>
    <p:extLst>
      <p:ext uri="{BB962C8B-B14F-4D97-AF65-F5344CB8AC3E}">
        <p14:creationId xmlns:p14="http://schemas.microsoft.com/office/powerpoint/2010/main" val="369454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http://sciencewatch.innerve8ltd.netdna-cdn.com/sites/sw/files/sw-article/media/aryne-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10" y="718217"/>
            <a:ext cx="6472975" cy="45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70439" y="5641527"/>
            <a:ext cx="285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(Title, abstract, or keywords)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02142" y="6413698"/>
            <a:ext cx="782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http://sciencewatch.com/articles/chemists-adding-arynes-hunt-cures</a:t>
            </a:r>
          </a:p>
        </p:txBody>
      </p:sp>
    </p:spTree>
    <p:extLst>
      <p:ext uri="{BB962C8B-B14F-4D97-AF65-F5344CB8AC3E}">
        <p14:creationId xmlns:p14="http://schemas.microsoft.com/office/powerpoint/2010/main" val="228473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1692</Words>
  <Application>Microsoft Office PowerPoint</Application>
  <PresentationFormat>Panorámica</PresentationFormat>
  <Paragraphs>212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Wingdings</vt:lpstr>
      <vt:lpstr>Office Theme</vt:lpstr>
      <vt:lpstr>CS ChemDraw Drawing</vt:lpstr>
      <vt:lpstr>Arynes in Pericyclic  and Nucleophilic Reactions</vt:lpstr>
      <vt:lpstr>Table of Contents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of Arynes in Organic Synthesis</dc:title>
  <dc:creator>Rubén Omar Torres Ochoa</dc:creator>
  <cp:lastModifiedBy>Rubén Omar Torres Ochoa</cp:lastModifiedBy>
  <cp:revision>328</cp:revision>
  <dcterms:created xsi:type="dcterms:W3CDTF">2016-04-10T15:47:02Z</dcterms:created>
  <dcterms:modified xsi:type="dcterms:W3CDTF">2016-04-14T15:07:14Z</dcterms:modified>
</cp:coreProperties>
</file>