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5" r:id="rId3"/>
    <p:sldId id="257" r:id="rId4"/>
    <p:sldId id="258" r:id="rId5"/>
    <p:sldId id="272" r:id="rId6"/>
    <p:sldId id="259" r:id="rId7"/>
    <p:sldId id="310" r:id="rId8"/>
    <p:sldId id="268" r:id="rId9"/>
    <p:sldId id="287" r:id="rId10"/>
    <p:sldId id="288" r:id="rId11"/>
    <p:sldId id="289" r:id="rId12"/>
    <p:sldId id="277" r:id="rId13"/>
    <p:sldId id="278" r:id="rId14"/>
    <p:sldId id="279" r:id="rId15"/>
    <p:sldId id="281" r:id="rId16"/>
    <p:sldId id="282" r:id="rId17"/>
    <p:sldId id="305" r:id="rId18"/>
    <p:sldId id="284" r:id="rId19"/>
    <p:sldId id="285" r:id="rId20"/>
    <p:sldId id="301" r:id="rId21"/>
    <p:sldId id="302" r:id="rId22"/>
    <p:sldId id="265" r:id="rId23"/>
    <p:sldId id="303" r:id="rId24"/>
    <p:sldId id="283" r:id="rId25"/>
    <p:sldId id="304" r:id="rId26"/>
    <p:sldId id="275" r:id="rId27"/>
    <p:sldId id="262" r:id="rId28"/>
    <p:sldId id="290" r:id="rId29"/>
    <p:sldId id="313" r:id="rId30"/>
    <p:sldId id="291" r:id="rId31"/>
    <p:sldId id="294" r:id="rId32"/>
    <p:sldId id="314" r:id="rId33"/>
  </p:sldIdLst>
  <p:sldSz cx="9144000" cy="6858000" type="screen4x3"/>
  <p:notesSz cx="9874250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oup Zhu" initials="G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26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4D0FA-552E-4BA7-9E80-07C83218002B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9C2BD-C944-45D6-B230-A3DC83349AC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233D0-AE46-491C-8D3F-5D9C24408276}" type="datetimeFigureOut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CF67B-F9F5-4806-A437-F104B9CBB1F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4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F840-567E-46B3-89B1-A2E4FE6E40D3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03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5F39A-0FD1-4A9C-B085-ECA84401A18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BCE1-AF7F-4406-A9FC-CA3B88AE6E3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C3E-646C-4C3A-957B-6BC0FC175D7E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1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E799-7401-495F-ADEF-000F18AC1870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A72D-30F3-4A81-BAB5-2E1D2D57D149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D727-B383-41F1-A579-8C971ECCC7A0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2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52252-E28C-492D-B485-8128EA3A5A46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3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1D52-90F6-45AF-A734-6C863F0C9950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1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01E0-73CF-42D6-9AD8-271387711026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6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3A206-CB1B-46F4-AAA0-B92A2E1179CA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F9DE7-7B05-471D-A7EE-3B9DDCA73F1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0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Palladium Catalyzed C-H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Amination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224136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Presented by Ala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Bunescu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1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year PhD student, LSPN, EPFL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PhD supervisor : Prof. Jieping Zhu</a:t>
            </a:r>
          </a:p>
          <a:p>
            <a:pPr algn="l"/>
            <a:endParaRPr lang="en-US" sz="1800" dirty="0" smtClean="0"/>
          </a:p>
          <a:p>
            <a:pPr algn="l"/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115616" y="1062885"/>
            <a:ext cx="7056784" cy="1944216"/>
          </a:xfrm>
          <a:prstGeom prst="rect">
            <a:avLst/>
          </a:prstGeom>
          <a:solidFill>
            <a:schemeClr val="tx2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9912"/>
            <a:ext cx="5626968" cy="878808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Propese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Mechanism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022960"/>
              </p:ext>
            </p:extLst>
          </p:nvPr>
        </p:nvGraphicFramePr>
        <p:xfrm>
          <a:off x="1714500" y="1125538"/>
          <a:ext cx="5859463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CS ChemDraw Drawing" r:id="rId3" imgW="4992327" imgH="3314250" progId="ChemDraw.Document.6.0">
                  <p:embed/>
                </p:oleObj>
              </mc:Choice>
              <mc:Fallback>
                <p:oleObj name="CS ChemDraw Drawing" r:id="rId3" imgW="4992327" imgH="3314250" progId="ChemDraw.Document.6.0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125538"/>
                        <a:ext cx="5859463" cy="388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211960" y="206084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51288" y="285293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28184" y="286576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68769" y="429309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39752" y="216945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467544" y="4930717"/>
            <a:ext cx="8229600" cy="1545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Electrophylic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C-H activation excluded:</a:t>
            </a: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group in position 3 give just 41% yield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lower temperature just 2’-acetamino- 4-metoxybiphenyl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metoxy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group in 2)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cyclizide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in73% (inductive effect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499882"/>
              </p:ext>
            </p:extLst>
          </p:nvPr>
        </p:nvGraphicFramePr>
        <p:xfrm>
          <a:off x="1029842" y="921762"/>
          <a:ext cx="6508254" cy="3932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CS ChemDraw Drawing" r:id="rId3" imgW="5527190" imgH="3340440" progId="ChemDraw.Document.6.0">
                  <p:embed/>
                </p:oleObj>
              </mc:Choice>
              <mc:Fallback>
                <p:oleObj name="CS ChemDraw Drawing" r:id="rId3" imgW="5527190" imgH="3340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842" y="921762"/>
                        <a:ext cx="6508254" cy="3932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16893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C-H amination to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oxindole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Pd(0)/Pd(II)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4929" y="5921117"/>
            <a:ext cx="8229600" cy="392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Murakami, M.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Chemistry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38, 328-329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35453" y="794181"/>
            <a:ext cx="4968552" cy="126637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6373935" y="3431206"/>
            <a:ext cx="1260140" cy="46166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(61%)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(65%)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766416" y="3431205"/>
            <a:ext cx="1260140" cy="46166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(30%)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(63%)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124316" y="3523538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82%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200103" y="3523538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84%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200103" y="4854377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97%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124316" y="4854378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39%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283969" y="4105235"/>
            <a:ext cx="3888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Non-substituted substrates failed: Thorpe-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ngold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effect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4 retarded the process : no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for C-H activation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Proposed mechanism: via six membered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palladacycle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(0)/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(II)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77346" y="1700808"/>
            <a:ext cx="4484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1                                                                                                  2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403648" y="3172571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3                                            4                                                 5                                              6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16661" y="4577378"/>
            <a:ext cx="4484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7                                                      8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466368"/>
              </p:ext>
            </p:extLst>
          </p:nvPr>
        </p:nvGraphicFramePr>
        <p:xfrm>
          <a:off x="1146757" y="1225739"/>
          <a:ext cx="6809619" cy="3302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CS ChemDraw Drawing" r:id="rId3" imgW="5539346" imgH="2686500" progId="ChemDraw.Document.6.0">
                  <p:embed/>
                </p:oleObj>
              </mc:Choice>
              <mc:Fallback>
                <p:oleObj name="CS ChemDraw Drawing" r:id="rId3" imgW="5539346" imgH="26865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6757" y="1225739"/>
                        <a:ext cx="6809619" cy="3302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Oxidative Pd(II) C-H Bond Amination to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Carbazole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(II)/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(IV)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7544" y="6151181"/>
            <a:ext cx="2133600" cy="365125"/>
          </a:xfrm>
        </p:spPr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75360" y="5990335"/>
            <a:ext cx="3937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Gaunt,M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J.Am.Chem.Soc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b="1" dirty="0" smtClean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16184–16186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1720" y="1196752"/>
            <a:ext cx="4968552" cy="14401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2775176" y="4784654"/>
            <a:ext cx="1512168" cy="861774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(85%)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Me  (86%)</a:t>
            </a:r>
            <a:r>
              <a:rPr lang="en-US" sz="1200" b="1" baseline="30000" dirty="0" err="1" smtClean="0">
                <a:latin typeface="Times New Roman" pitchFamily="18" charset="0"/>
                <a:cs typeface="Times New Roman" pitchFamily="18" charset="0"/>
              </a:rPr>
              <a:t>b,a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F  (79%)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CO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Me(95%)</a:t>
            </a:r>
            <a:r>
              <a:rPr lang="en-US" sz="1400" b="1" baseline="30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698460" y="4789979"/>
            <a:ext cx="1512168" cy="46166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(81%)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CO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Me(94%)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740056" y="4789979"/>
            <a:ext cx="1512168" cy="46166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Me (56%)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(75%)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51424" y="4789979"/>
            <a:ext cx="1512168" cy="861774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(96%)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i-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(96%)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Allyl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(79%)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Me (80%)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650249" y="5646428"/>
            <a:ext cx="16658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aseline="30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Mixture C10/C4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carbazole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isomer 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51424" y="5653215"/>
            <a:ext cx="1085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aseline="30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Use of 1eq of </a:t>
            </a: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AcOH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55286" y="29249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Times New Roman" pitchFamily="18" charset="0"/>
                <a:cs typeface="Times New Roman" pitchFamily="18" charset="0"/>
              </a:rPr>
              <a:t>Scope of reaction</a:t>
            </a:r>
            <a:endParaRPr lang="en-US" sz="1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36978" y="2276872"/>
            <a:ext cx="4091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1                                                                               2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288876" y="4512980"/>
            <a:ext cx="6739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3                                                 4                                                5                                                      6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00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" y="34183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Proposed Mechanism: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(II)/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(IV)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940" y="3573016"/>
            <a:ext cx="8435280" cy="2409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Experimental observation:</a:t>
            </a:r>
          </a:p>
          <a:p>
            <a:pPr marL="0" indent="0"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Electron rich substrate react faster: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-electrophilic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mechanism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-stronger interaction of C-H with the metal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 ray of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trinuclear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complex</a:t>
            </a:r>
          </a:p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IIa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can be transformed to the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carbazole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OAc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PhMe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rt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 oxidation  in DMSO or in presence of coordinating additive (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: monomeric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paladacycle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64" y="1014764"/>
            <a:ext cx="5688632" cy="208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600" y="942756"/>
            <a:ext cx="6768752" cy="24482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836928"/>
              </p:ext>
            </p:extLst>
          </p:nvPr>
        </p:nvGraphicFramePr>
        <p:xfrm>
          <a:off x="1052626" y="1178515"/>
          <a:ext cx="7126287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CS ChemDraw Drawing" r:id="rId3" imgW="6039092" imgH="3899610" progId="ChemDraw.Document.6.0">
                  <p:embed/>
                </p:oleObj>
              </mc:Choice>
              <mc:Fallback>
                <p:oleObj name="CS ChemDraw Drawing" r:id="rId3" imgW="6039092" imgH="3899610" progId="ChemDraw.Document.6.0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626" y="1178515"/>
                        <a:ext cx="7126287" cy="460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247" y="22628"/>
            <a:ext cx="8229600" cy="671330"/>
          </a:xfrm>
        </p:spPr>
        <p:txBody>
          <a:bodyPr>
            <a:normAutofit fontScale="90000"/>
          </a:bodyPr>
          <a:lstStyle/>
          <a:p>
            <a:pPr algn="l"/>
            <a:r>
              <a:rPr lang="fr-CH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Pd(II) </a:t>
            </a:r>
            <a:r>
              <a:rPr lang="en-US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fr-CH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Activation to β</a:t>
            </a:r>
            <a:r>
              <a:rPr lang="fr-CH" sz="4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γ, </a:t>
            </a:r>
            <a:r>
              <a:rPr lang="fr-CH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δ-lactame</a:t>
            </a:r>
            <a:endParaRPr lang="en-US" sz="40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9830" y="6428504"/>
            <a:ext cx="2133600" cy="365125"/>
          </a:xfrm>
        </p:spPr>
        <p:txBody>
          <a:bodyPr/>
          <a:lstStyle/>
          <a:p>
            <a:fld id="{4FDF9DE7-7B05-471D-A7EE-3B9DDCA73F1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40770" y="1052736"/>
            <a:ext cx="5502155" cy="12961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830" y="6428504"/>
            <a:ext cx="2133600" cy="365125"/>
          </a:xfrm>
        </p:spPr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2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0830" y="6428504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ZoneTexte 28"/>
          <p:cNvSpPr txBox="1"/>
          <p:nvPr/>
        </p:nvSpPr>
        <p:spPr>
          <a:xfrm>
            <a:off x="1142334" y="5913134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88%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820893" y="5913134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72%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955855" y="3724743"/>
            <a:ext cx="1260140" cy="677108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(94%)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OBn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(95%)</a:t>
            </a: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34414" y="3709355"/>
            <a:ext cx="1260140" cy="646331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R: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(90%)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(88%)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F(86%)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225047" y="3724743"/>
            <a:ext cx="1260140" cy="646331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(58%)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Et (60%)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iPr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(62%)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914843" y="3909409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78%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242926" y="3894020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91%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048884" y="5913130"/>
            <a:ext cx="1107291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CH 72%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074041" y="5903423"/>
            <a:ext cx="1041913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CH 68%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72779" y="4725144"/>
            <a:ext cx="3506134" cy="1072105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786194" y="6237458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, J.-Q.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J.Am.Chem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Soc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130, 14058–14059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27763" y="122651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γ, </a:t>
            </a:r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δ-lactame </a:t>
            </a:r>
            <a:r>
              <a:rPr lang="fr-CH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1024432" y="3360135"/>
            <a:ext cx="7291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3                                       4                                            5                                 6                               7 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284551" y="1909643"/>
            <a:ext cx="4414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1                                                                                         2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71879" y="5520250"/>
            <a:ext cx="662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8                                              9                                                     10                                           11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933" y="116632"/>
            <a:ext cx="8229600" cy="764704"/>
          </a:xfrm>
        </p:spPr>
        <p:txBody>
          <a:bodyPr>
            <a:normAutofit/>
          </a:bodyPr>
          <a:lstStyle/>
          <a:p>
            <a:pPr algn="l"/>
            <a:r>
              <a:rPr lang="fr-CH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Pd(II) 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fr-CH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Activation to β, γ, δ-lactame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One-pot procedure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Reductive elimination of R-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from five membered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palladacycle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Strained transition state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512" y="1407396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b="1" u="sng" dirty="0" smtClean="0">
                <a:latin typeface="Times New Roman" pitchFamily="18" charset="0"/>
                <a:cs typeface="Times New Roman" pitchFamily="18" charset="0"/>
              </a:rPr>
              <a:t>β-lactame</a:t>
            </a:r>
            <a:endParaRPr lang="en-US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505867"/>
              </p:ext>
            </p:extLst>
          </p:nvPr>
        </p:nvGraphicFramePr>
        <p:xfrm>
          <a:off x="467544" y="2060848"/>
          <a:ext cx="7992888" cy="10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CS ChemDraw Drawing" r:id="rId3" imgW="5726818" imgH="761670" progId="">
                  <p:embed/>
                </p:oleObj>
              </mc:Choice>
              <mc:Fallback>
                <p:oleObj name="CS ChemDraw Drawing" r:id="rId3" imgW="5726818" imgH="761670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60848"/>
                        <a:ext cx="7992888" cy="1063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7308304" y="3106525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68%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1971118"/>
            <a:ext cx="8064896" cy="14578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971600" y="2844912"/>
            <a:ext cx="662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1                                                                                          2                                                                        3 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Proposed Mechanism: </a:t>
            </a:r>
            <a:r>
              <a:rPr lang="en-US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(II)/</a:t>
            </a:r>
            <a:r>
              <a:rPr lang="en-US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(IV)</a:t>
            </a:r>
            <a:endParaRPr lang="en-US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365700"/>
              </p:ext>
            </p:extLst>
          </p:nvPr>
        </p:nvGraphicFramePr>
        <p:xfrm>
          <a:off x="899592" y="4581128"/>
          <a:ext cx="6912768" cy="112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CS ChemDraw Drawing" r:id="rId3" imgW="5168994" imgH="837810" progId="">
                  <p:embed/>
                </p:oleObj>
              </mc:Choice>
              <mc:Fallback>
                <p:oleObj name="CS ChemDraw Drawing" r:id="rId3" imgW="5168994" imgH="83781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581128"/>
                        <a:ext cx="6912768" cy="1121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56497" y="2348880"/>
            <a:ext cx="80085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Experimental observation/ hypothesis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(OAc)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give 10% of desired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oxindole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source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 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ē or 2ē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PdCl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ligand exchange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AgOAc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Sequential chlorination –amination excluded: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41457" y="5840943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40%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660232" y="5840943"/>
            <a:ext cx="1296144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Not observed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99128" y="1004593"/>
            <a:ext cx="5765160" cy="10562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39" y="1017419"/>
            <a:ext cx="5123401" cy="98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1941718" y="1740031"/>
            <a:ext cx="662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1                                                2                                                   3 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99128" y="5563944"/>
            <a:ext cx="662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4                                                                                            5                                            6   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69269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C-H activation via </a:t>
            </a:r>
            <a:r>
              <a:rPr lang="en-US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nitrene</a:t>
            </a:r>
            <a:r>
              <a:rPr lang="en-US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insertion 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372200" y="6309320"/>
            <a:ext cx="2133600" cy="365125"/>
          </a:xfrm>
        </p:spPr>
        <p:txBody>
          <a:bodyPr/>
          <a:lstStyle/>
          <a:p>
            <a:fld id="{4FDF9DE7-7B05-471D-A7EE-3B9DDCA73F1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576" y="692696"/>
            <a:ext cx="7056784" cy="13681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99510"/>
            <a:ext cx="8229600" cy="4309939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Sp3 C-H amination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Probe to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nitrene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intermediacy:</a:t>
            </a: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Proposed mechanism: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cyclopalladation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then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nitrene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insertion into Pd-C  bond or Pd(II)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nitrene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(II)/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(IV) is not excluded</a:t>
            </a: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15616" y="3573016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88%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707904" y="3572466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89%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940152" y="3572465"/>
            <a:ext cx="86409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93%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51107" y="4218223"/>
            <a:ext cx="2376264" cy="1015663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Oxidation to form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nitrene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Curtius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Rearrangement to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isocyanate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Pd-catalyzed o-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methoxylation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576" y="623731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dirty="0"/>
              <a:t>Chi-Ming </a:t>
            </a:r>
            <a:r>
              <a:rPr lang="it-IT" sz="1400" dirty="0" smtClean="0"/>
              <a:t>Che </a:t>
            </a:r>
            <a:r>
              <a:rPr lang="it-IT" sz="1400" i="1" dirty="0" smtClean="0"/>
              <a:t>J.Am. Chem. Soc</a:t>
            </a:r>
            <a:r>
              <a:rPr lang="it-IT" sz="1400" dirty="0" smtClean="0"/>
              <a:t>, </a:t>
            </a:r>
            <a:r>
              <a:rPr lang="it-IT" sz="1400" b="1" dirty="0" smtClean="0"/>
              <a:t>2006</a:t>
            </a:r>
            <a:r>
              <a:rPr lang="it-IT" sz="1400" dirty="0"/>
              <a:t>, </a:t>
            </a:r>
            <a:r>
              <a:rPr lang="it-IT" sz="1400" i="1" dirty="0"/>
              <a:t>128,</a:t>
            </a:r>
            <a:r>
              <a:rPr lang="it-IT" sz="1400" dirty="0"/>
              <a:t> 9048-9049</a:t>
            </a:r>
            <a:endParaRPr lang="en-US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342186" y="1556792"/>
            <a:ext cx="559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1                                                                                                                             2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15616" y="3296017"/>
            <a:ext cx="559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4                                                            5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55576" y="5095387"/>
            <a:ext cx="559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6                                                                             7                                            8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414195"/>
              </p:ext>
            </p:extLst>
          </p:nvPr>
        </p:nvGraphicFramePr>
        <p:xfrm>
          <a:off x="786409" y="811776"/>
          <a:ext cx="7159607" cy="4422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CS ChemDraw Drawing" r:id="rId3" imgW="6045305" imgH="3733290" progId="ChemDraw.Document.6.0">
                  <p:embed/>
                </p:oleObj>
              </mc:Choice>
              <mc:Fallback>
                <p:oleObj name="CS ChemDraw Drawing" r:id="rId3" imgW="6045305" imgH="37332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6409" y="811776"/>
                        <a:ext cx="7159607" cy="4422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6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772400" cy="1362075"/>
          </a:xfrm>
        </p:spPr>
        <p:txBody>
          <a:bodyPr/>
          <a:lstStyle/>
          <a:p>
            <a:r>
              <a:rPr lang="en-US" cap="none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Examples: Type of oxidant</a:t>
            </a:r>
            <a:endParaRPr lang="en-US" cap="none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722313" y="2564905"/>
            <a:ext cx="7772400" cy="30243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External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Oxidant: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bystanding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oxidant: definition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baystanding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oxidant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Example1: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Indoline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synthesis via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(II)/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(IV)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Internal Oxidant: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Example1: N-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Nosyl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carbamate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Example2: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Oxime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esters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0803" y="0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External Oxidant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(II)/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(IV)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2553147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Octahedral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IV: lack of selectivity</a:t>
            </a:r>
          </a:p>
          <a:p>
            <a:endParaRPr lang="fr-CH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18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CH" sz="1800" dirty="0" err="1" smtClean="0">
                <a:latin typeface="Times New Roman" pitchFamily="18" charset="0"/>
                <a:cs typeface="Times New Roman" pitchFamily="18" charset="0"/>
              </a:rPr>
              <a:t>ystanding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1800" dirty="0" err="1" smtClean="0">
                <a:latin typeface="Times New Roman" pitchFamily="18" charset="0"/>
                <a:cs typeface="Times New Roman" pitchFamily="18" charset="0"/>
              </a:rPr>
              <a:t>oxidant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“A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reagent that participates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in electron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transfer to increase the oxidation state of a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transition metal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species but is not incorporated into the final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product during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subsequent reductive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elimination”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Why F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bystanding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oxidant</a:t>
            </a:r>
            <a:r>
              <a:rPr lang="fr-CH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fr-CH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7" name="Groupe 6"/>
          <p:cNvGrpSpPr/>
          <p:nvPr/>
        </p:nvGrpSpPr>
        <p:grpSpPr>
          <a:xfrm>
            <a:off x="2079203" y="1298278"/>
            <a:ext cx="4680520" cy="1584175"/>
            <a:chOff x="2045699" y="1196752"/>
            <a:chExt cx="4680520" cy="1584175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916" y="1298278"/>
              <a:ext cx="4143375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045699" y="1196752"/>
              <a:ext cx="4680520" cy="158417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827584" y="5908630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J.-Q. 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Angew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. Chem. Int. Ed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50, 1478 – 1491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Questions:</a:t>
            </a:r>
            <a:endParaRPr lang="en-US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the mechanism of C-H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are the limits of C-H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52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568952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+: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Bystanding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Oxidants 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(II)/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(IV) 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Catalysis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CuCl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NCS, NBS, NIS,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IOAc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PhICl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source of X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 halogenating agent C-H activation reactions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CH" sz="20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CH" sz="2000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problematic:</a:t>
            </a:r>
          </a:p>
          <a:p>
            <a:pPr marL="0" indent="0">
              <a:buNone/>
            </a:pPr>
            <a:r>
              <a:rPr lang="fr-CH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331640" y="3559368"/>
            <a:ext cx="6336704" cy="120032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reagent : strong sigma donor ligand hamper the C-H activation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Highly electronegative, low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polarizability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attenuate the reductive elimination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942" y="116632"/>
            <a:ext cx="8964488" cy="864096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C-H amination  using F</a:t>
            </a:r>
            <a:r>
              <a:rPr lang="en-US" sz="3600" b="1" u="sng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Ce</a:t>
            </a:r>
            <a:r>
              <a:rPr lang="en-US" sz="3600" b="1" u="sng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4+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 oxidant: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Indoline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synthesis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708920"/>
            <a:ext cx="8228681" cy="2170674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Using classical oxidation agent 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NCS, NBS, NIS,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IOAc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give halogenation/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acetoxylation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side product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22 examples, yield 53-91% when F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two electron oxidant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is used: large number of functionalities are tolerated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Br,Cl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F, CN, NO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quinoline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low yield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9 examples, yield 40-80% when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5775" y="6309320"/>
            <a:ext cx="2133600" cy="365125"/>
          </a:xfrm>
        </p:spPr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52775" y="630932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1775" y="6309320"/>
            <a:ext cx="2133600" cy="365125"/>
          </a:xfrm>
        </p:spPr>
        <p:txBody>
          <a:bodyPr/>
          <a:lstStyle/>
          <a:p>
            <a:fld id="{4FDF9DE7-7B05-471D-A7EE-3B9DDCA73F1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55887" y="1250102"/>
            <a:ext cx="4968552" cy="12961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56149"/>
              </p:ext>
            </p:extLst>
          </p:nvPr>
        </p:nvGraphicFramePr>
        <p:xfrm>
          <a:off x="1662894" y="1321911"/>
          <a:ext cx="455453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8" name="CS ChemDraw Drawing" r:id="rId3" imgW="3724053" imgH="941490" progId="">
                  <p:embed/>
                </p:oleObj>
              </mc:Choice>
              <mc:Fallback>
                <p:oleObj name="CS ChemDraw Drawing" r:id="rId3" imgW="3724053" imgH="941490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894" y="1321911"/>
                        <a:ext cx="4554538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784479" y="1519477"/>
            <a:ext cx="1728192" cy="1015663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Oxidant: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710072"/>
              </p:ext>
            </p:extLst>
          </p:nvPr>
        </p:nvGraphicFramePr>
        <p:xfrm>
          <a:off x="6930443" y="1588443"/>
          <a:ext cx="147002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9" name="CS ChemDraw Drawing" r:id="rId5" imgW="1470334" imgH="817830" progId="">
                  <p:embed/>
                </p:oleObj>
              </mc:Choice>
              <mc:Fallback>
                <p:oleObj name="CS ChemDraw Drawing" r:id="rId5" imgW="1470334" imgH="817830" progId="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443" y="1588443"/>
                        <a:ext cx="1470025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83" y="4548074"/>
            <a:ext cx="3816424" cy="147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6103168"/>
            <a:ext cx="4082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 J., Q. 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J. Am. Chem.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Soc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de-DE" sz="1400" b="1" dirty="0" smtClean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131, 10806–10807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07704" y="2256275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1                                                                                               2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30442" y="2298374"/>
            <a:ext cx="1734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                  4       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0587"/>
            <a:ext cx="8784976" cy="760430"/>
          </a:xfrm>
        </p:spPr>
        <p:txBody>
          <a:bodyPr>
            <a:noAutofit/>
          </a:bodyPr>
          <a:lstStyle/>
          <a:p>
            <a:pPr algn="l"/>
            <a:r>
              <a:rPr lang="fr-CH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External</a:t>
            </a:r>
            <a:r>
              <a:rPr lang="fr-CH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CH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oxidant</a:t>
            </a:r>
            <a:r>
              <a:rPr lang="fr-CH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free 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oxidative</a:t>
            </a:r>
            <a:r>
              <a:rPr lang="fr-CH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amination</a:t>
            </a:r>
            <a:r>
              <a:rPr lang="fr-CH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CH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873012" y="6154587"/>
            <a:ext cx="6500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fr-CH" sz="1400" dirty="0" smtClean="0">
                <a:latin typeface="Times New Roman" pitchFamily="18" charset="0"/>
                <a:cs typeface="Times New Roman" pitchFamily="18" charset="0"/>
              </a:rPr>
              <a:t>, J. M., </a:t>
            </a:r>
            <a:r>
              <a:rPr lang="fr-CH" sz="1400" i="1" dirty="0" smtClean="0">
                <a:latin typeface="Times New Roman" pitchFamily="18" charset="0"/>
                <a:cs typeface="Times New Roman" pitchFamily="18" charset="0"/>
              </a:rPr>
              <a:t>J. Am. </a:t>
            </a:r>
            <a:r>
              <a:rPr lang="fr-CH" sz="1400" i="1" dirty="0" err="1" smtClean="0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fr-CH" sz="1400" i="1" dirty="0" smtClean="0">
                <a:latin typeface="Times New Roman" pitchFamily="18" charset="0"/>
                <a:cs typeface="Times New Roman" pitchFamily="18" charset="0"/>
              </a:rPr>
              <a:t>. Soc</a:t>
            </a:r>
            <a:r>
              <a:rPr lang="fr-CH" sz="1400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b="1" dirty="0" smtClean="0">
                <a:latin typeface="Times New Roman" pitchFamily="18" charset="0"/>
                <a:cs typeface="Times New Roman" pitchFamily="18" charset="0"/>
              </a:rPr>
              <a:t>2010,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132, 12862–12864</a:t>
            </a:r>
            <a:endParaRPr lang="fr-CH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09739"/>
              </p:ext>
            </p:extLst>
          </p:nvPr>
        </p:nvGraphicFramePr>
        <p:xfrm>
          <a:off x="742950" y="768350"/>
          <a:ext cx="7240588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CS ChemDraw Drawing" r:id="rId3" imgW="5833521" imgH="3882600" progId="ChemDraw.Document.6.0">
                  <p:embed/>
                </p:oleObj>
              </mc:Choice>
              <mc:Fallback>
                <p:oleObj name="CS ChemDraw Drawing" r:id="rId3" imgW="5833521" imgH="3882600" progId="ChemDraw.Document.6.0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768350"/>
                        <a:ext cx="7240588" cy="481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861744" y="764704"/>
            <a:ext cx="7004545" cy="17159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3958976" y="2127204"/>
            <a:ext cx="1440160" cy="307777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oxidant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3598936" y="1705028"/>
            <a:ext cx="36004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933752" y="3818784"/>
            <a:ext cx="1386024" cy="646331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t-Bu (84%)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Me (52%)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(57%)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671004" y="3911116"/>
            <a:ext cx="1386024" cy="46166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Troc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(87%)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(70%)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334352" y="3842647"/>
            <a:ext cx="1386024" cy="646331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(45%)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F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(66%)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Br(68%)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33752" y="5726257"/>
            <a:ext cx="693012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85%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942428" y="5726257"/>
            <a:ext cx="693012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72%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720184" y="5726256"/>
            <a:ext cx="693012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68%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680858" y="5726255"/>
            <a:ext cx="693012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72%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161210" y="1628800"/>
            <a:ext cx="559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1                                        2                                                                                                3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29165" y="3541785"/>
            <a:ext cx="559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4                                                                      5                                                                6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29165" y="5451660"/>
            <a:ext cx="5898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8                                             9                                          10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Proposed mechanism: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(II)/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(IV) or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nitrene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933056"/>
            <a:ext cx="8229600" cy="2049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Experimental observation: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Isotope effect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=3.7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Stoichiometric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amidation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cyclopaladated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intermediate afford 45% of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Anilide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stabilized reactive intermediary species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Treating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 presence of K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(generate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nitrene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give 74% desired compound</a:t>
            </a:r>
            <a:endParaRPr lang="en-US" sz="1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93" y="1484784"/>
            <a:ext cx="5616624" cy="190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932040" y="2924242"/>
            <a:ext cx="2016224" cy="46166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Nitrene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insertion or </a:t>
            </a:r>
          </a:p>
          <a:p>
            <a:pPr algn="ctr"/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(III)/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(IV) intermediate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688042" y="215834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707904" y="2729759"/>
            <a:ext cx="617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a-</a:t>
            </a:r>
            <a:r>
              <a:rPr lang="en-US" sz="1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16115" y="321414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156176" y="264724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0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138" y="44624"/>
            <a:ext cx="8844350" cy="103137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External-oxidant free oxidative </a:t>
            </a:r>
            <a:r>
              <a:rPr lang="en-US" sz="40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amination</a:t>
            </a:r>
            <a:r>
              <a:rPr lang="en-US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Indole</a:t>
            </a:r>
            <a:r>
              <a:rPr lang="en-US" sz="4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synthesis</a:t>
            </a:r>
            <a:endParaRPr lang="en-US" sz="40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51520" y="6096029"/>
            <a:ext cx="479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Hartwig J., F. 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J. Am. Chem.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Soc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de-DE" sz="1400" b="1" dirty="0" smtClean="0"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, 132, 3676–3677</a:t>
            </a:r>
            <a:endParaRPr lang="fr-CH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63688" y="4509120"/>
            <a:ext cx="1386024" cy="1015663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Me (65%)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F (61%)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(63%)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Br(60%)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(40%)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023746"/>
              </p:ext>
            </p:extLst>
          </p:nvPr>
        </p:nvGraphicFramePr>
        <p:xfrm>
          <a:off x="1723004" y="1340768"/>
          <a:ext cx="5939186" cy="3112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CS ChemDraw Drawing" r:id="rId3" imgW="4731649" imgH="2479140" progId="">
                  <p:embed/>
                </p:oleObj>
              </mc:Choice>
              <mc:Fallback>
                <p:oleObj name="CS ChemDraw Drawing" r:id="rId3" imgW="4731649" imgH="247914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004" y="1340768"/>
                        <a:ext cx="5939186" cy="31120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426475" y="1268760"/>
            <a:ext cx="6235715" cy="14401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4355976" y="4507322"/>
            <a:ext cx="1386024" cy="46166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Me (65%)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Et (51%)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88224" y="4509120"/>
            <a:ext cx="1386024" cy="46166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n=1(41%)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n=2 (51%)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3149712" y="1795898"/>
            <a:ext cx="36004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149712" y="2359647"/>
            <a:ext cx="1440160" cy="307777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Internal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oxidant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066659" y="3696750"/>
            <a:ext cx="559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3                                                        4                                                               5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67744" y="2112112"/>
            <a:ext cx="4934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1                                                                                               2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820"/>
            <a:ext cx="8229600" cy="751884"/>
          </a:xfrm>
        </p:spPr>
        <p:txBody>
          <a:bodyPr>
            <a:normAutofit fontScale="90000"/>
          </a:bodyPr>
          <a:lstStyle/>
          <a:p>
            <a:r>
              <a:rPr lang="en-US" b="1" u="sng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Proposed mechanism Pd(0)/Pd(II)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2973" y="4011504"/>
            <a:ext cx="6923112" cy="2101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Experimental observation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was isolated (X-Ray structure)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Complex (1%) catalyzed the reaction with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 58%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By heating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indole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obtained in 31%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338914" y="1052735"/>
            <a:ext cx="1942420" cy="58477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N-O bond oxidative addition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71302" y="2945471"/>
            <a:ext cx="1656184" cy="338554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Tautomerization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8462" y="3095617"/>
            <a:ext cx="1584176" cy="338554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C-H activation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907749"/>
              </p:ext>
            </p:extLst>
          </p:nvPr>
        </p:nvGraphicFramePr>
        <p:xfrm>
          <a:off x="2595563" y="977900"/>
          <a:ext cx="3649662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3" name="CS ChemDraw Drawing" r:id="rId3" imgW="3204587" imgH="2785320" progId="ChemDraw.Document.6.0">
                  <p:embed/>
                </p:oleObj>
              </mc:Choice>
              <mc:Fallback>
                <p:oleObj name="CS ChemDraw Drawing" r:id="rId3" imgW="3204587" imgH="2785320" progId="ChemDraw.Document.6.0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3" y="977900"/>
                        <a:ext cx="3649662" cy="317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69340" y="1037245"/>
            <a:ext cx="1942420" cy="58477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C-N bond reductive elimination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76056" y="1616905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74324" y="155679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76056" y="2637694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016815" y="386577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74324" y="2718792"/>
            <a:ext cx="57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434139"/>
              </p:ext>
            </p:extLst>
          </p:nvPr>
        </p:nvGraphicFramePr>
        <p:xfrm>
          <a:off x="6773146" y="4255433"/>
          <a:ext cx="1162415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" name="CS ChemDraw Drawing" r:id="rId5" imgW="1077020" imgH="1266300" progId="">
                  <p:embed/>
                </p:oleObj>
              </mc:Choice>
              <mc:Fallback>
                <p:oleObj name="CS ChemDraw Drawing" r:id="rId5" imgW="1077020" imgH="1266300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146" y="4255433"/>
                        <a:ext cx="1162415" cy="1368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6929079" y="5325681"/>
            <a:ext cx="573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53672" y="4173553"/>
            <a:ext cx="1401363" cy="153191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7772400" cy="1362075"/>
          </a:xfrm>
        </p:spPr>
        <p:txBody>
          <a:bodyPr/>
          <a:lstStyle/>
          <a:p>
            <a:r>
              <a:rPr lang="en-US" cap="none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Type of C-H bond</a:t>
            </a:r>
            <a:endParaRPr lang="en-US" cap="none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2564904"/>
            <a:ext cx="7772400" cy="2178471"/>
          </a:xfrm>
        </p:spPr>
        <p:txBody>
          <a:bodyPr>
            <a:normAutofit lnSpcReduction="10000"/>
          </a:bodyPr>
          <a:lstStyle/>
          <a:p>
            <a:endParaRPr 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C(sp</a:t>
            </a:r>
            <a:r>
              <a:rPr lang="en-US" sz="3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)-H </a:t>
            </a:r>
            <a:endParaRPr lang="en-US" sz="3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Allylic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Aromatic</a:t>
            </a:r>
            <a:endParaRPr lang="fr-CH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30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C3E-646C-4C3A-957B-6BC0FC175D7E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467544" y="537321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catlyzed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addition of nitrogen nucleophiles to the alkene is not included in this talk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648072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Sp3-CH Amination : from aniline to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indoline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732" y="5949280"/>
            <a:ext cx="8229600" cy="493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1400" dirty="0" err="1" smtClean="0">
                <a:latin typeface="Times New Roman" pitchFamily="18" charset="0"/>
                <a:cs typeface="Times New Roman" pitchFamily="18" charset="0"/>
              </a:rPr>
              <a:t>Glorius</a:t>
            </a:r>
            <a:r>
              <a:rPr lang="fr-CH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H" sz="1400" i="1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de-DE" sz="1400" i="1" dirty="0" err="1">
                <a:latin typeface="Times New Roman" pitchFamily="18" charset="0"/>
                <a:cs typeface="Times New Roman" pitchFamily="18" charset="0"/>
              </a:rPr>
              <a:t>Angew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. Chem. Int. 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Ed., </a:t>
            </a:r>
            <a:r>
              <a:rPr lang="de-DE" sz="1400" b="1" dirty="0" smtClean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48, 6892 –6895</a:t>
            </a:r>
            <a:endParaRPr lang="fr-CH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118957"/>
              </p:ext>
            </p:extLst>
          </p:nvPr>
        </p:nvGraphicFramePr>
        <p:xfrm>
          <a:off x="935038" y="846138"/>
          <a:ext cx="7273925" cy="35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CS ChemDraw Drawing" r:id="rId3" imgW="5321619" imgH="2589030" progId="ChemDraw.Document.6.0">
                  <p:embed/>
                </p:oleObj>
              </mc:Choice>
              <mc:Fallback>
                <p:oleObj name="CS ChemDraw Drawing" r:id="rId3" imgW="5321619" imgH="2589030" progId="ChemDraw.Document.6.0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846138"/>
                        <a:ext cx="7273925" cy="353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409675" y="836712"/>
            <a:ext cx="6235715" cy="1656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8493" y="2852936"/>
            <a:ext cx="2304256" cy="1728192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63888" y="2852936"/>
            <a:ext cx="2880320" cy="1584176"/>
          </a:xfrm>
          <a:prstGeom prst="rect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6952378" y="4260778"/>
            <a:ext cx="1386024" cy="830997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: H(73%)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Me(80%)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Et (59%)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iPr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(24%)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657542" y="4122279"/>
            <a:ext cx="693012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48:52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409675" y="4298612"/>
            <a:ext cx="786061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39 :0%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15616" y="252977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C(sp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C(sp</a:t>
            </a:r>
            <a:r>
              <a:rPr lang="en-US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)-H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3856235" y="2554199"/>
            <a:ext cx="2295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C(sp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benzylic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C-H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768034" y="4869160"/>
            <a:ext cx="524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Large variety of groups is tolerated: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CHO, ketone…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07339" y="3733735"/>
            <a:ext cx="6817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3                          4                                                  5                                      6                                               7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59776" y="1818119"/>
            <a:ext cx="559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1                                                                                                                2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353242"/>
              </p:ext>
            </p:extLst>
          </p:nvPr>
        </p:nvGraphicFramePr>
        <p:xfrm>
          <a:off x="1062038" y="1063625"/>
          <a:ext cx="6338887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CS ChemDraw Drawing" r:id="rId3" imgW="5806237" imgH="4023000" progId="">
                  <p:embed/>
                </p:oleObj>
              </mc:Choice>
              <mc:Fallback>
                <p:oleObj name="CS ChemDraw Drawing" r:id="rId3" imgW="5806237" imgH="402300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38" y="1063625"/>
                        <a:ext cx="6338887" cy="439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intramolecular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C-H amination: syn-1,3 and 1,2-Aminoalcohols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592" y="6105761"/>
            <a:ext cx="8614792" cy="633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White,C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J.Am.Chem.Soc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129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7274-7276; 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White,C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J.Am.Chem.Soc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11707-11711</a:t>
            </a: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toichiometric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amination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Hegedus,L.S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. Am. Chem. SOC. </a:t>
            </a:r>
            <a:r>
              <a:rPr lang="de-DE" sz="1400" b="1" dirty="0">
                <a:latin typeface="Times New Roman" pitchFamily="18" charset="0"/>
                <a:cs typeface="Times New Roman" pitchFamily="18" charset="0"/>
              </a:rPr>
              <a:t>1981, </a:t>
            </a:r>
            <a:r>
              <a:rPr lang="de-DE" sz="1400" i="1" dirty="0">
                <a:latin typeface="Times New Roman" pitchFamily="18" charset="0"/>
                <a:cs typeface="Times New Roman" pitchFamily="18" charset="0"/>
              </a:rPr>
              <a:t>103, 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3037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Trost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B.M.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Tetrahedron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1977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33, 2615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36354" y="1052737"/>
            <a:ext cx="4851187" cy="11521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77091" y="3344218"/>
            <a:ext cx="4851187" cy="116490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3563888" y="2420888"/>
            <a:ext cx="1512168" cy="646331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iPr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(76%,7/1*)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tBu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(8%, 18/1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nPr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(59%, 1.6/1)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9292" y="3067219"/>
            <a:ext cx="1058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anti:syn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300192" y="5459430"/>
            <a:ext cx="1440160" cy="646331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R: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(80%, 6/1)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200" b="1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(84%, 6.3/1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Et (87%, 4.3/1)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115616" y="5445224"/>
            <a:ext cx="1080120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76%, 3.4/1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790491" y="5445224"/>
            <a:ext cx="1080120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67%, 4.5/1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499992" y="5445224"/>
            <a:ext cx="1080120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76%, 3.4/1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627784" y="4089165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4                                                                      5 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522239" y="1772816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1                                                                                2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547664" y="5184004"/>
            <a:ext cx="5904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6                                            7                                          8                                           9                  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536127" y="2926215"/>
            <a:ext cx="550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1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4624"/>
            <a:ext cx="8640960" cy="3397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Possible mechanism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C-H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amination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/ isomerization of double bond   followed by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aminopalladation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Alkene 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give very poor yield (9% for Z, 20% for E)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Proposed mechanism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632022"/>
              </p:ext>
            </p:extLst>
          </p:nvPr>
        </p:nvGraphicFramePr>
        <p:xfrm>
          <a:off x="1403648" y="767115"/>
          <a:ext cx="5808662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0" name="CS ChemDraw Drawing" r:id="rId3" imgW="5519626" imgH="1220400" progId="">
                  <p:embed/>
                </p:oleObj>
              </mc:Choice>
              <mc:Fallback>
                <p:oleObj name="CS ChemDraw Drawing" r:id="rId3" imgW="5519626" imgH="122040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767115"/>
                        <a:ext cx="5808662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905096"/>
              </p:ext>
            </p:extLst>
          </p:nvPr>
        </p:nvGraphicFramePr>
        <p:xfrm>
          <a:off x="2690101" y="3068960"/>
          <a:ext cx="3929270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" name="CS ChemDraw Drawing" r:id="rId5" imgW="3687855" imgH="2838780" progId="">
                  <p:embed/>
                </p:oleObj>
              </mc:Choice>
              <mc:Fallback>
                <p:oleObj name="CS ChemDraw Drawing" r:id="rId5" imgW="3687855" imgH="283878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101" y="3068960"/>
                        <a:ext cx="3929270" cy="30243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6794557" y="3435497"/>
            <a:ext cx="1296144" cy="523220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Electrophilic</a:t>
            </a:r>
          </a:p>
          <a:p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cleavage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794557" y="5202900"/>
            <a:ext cx="1296144" cy="523220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Acid/Base exchange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82036" y="5205438"/>
            <a:ext cx="1728192" cy="523220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Times New Roman" pitchFamily="18" charset="0"/>
                <a:cs typeface="Times New Roman" pitchFamily="18" charset="0"/>
              </a:rPr>
              <a:t>Nucleophilic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functionalization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45885" y="3442440"/>
            <a:ext cx="1944216" cy="738664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Catalyst and endogenous base regeneration</a:t>
            </a:r>
            <a:endParaRPr lang="en-US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736721" y="396953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950881" y="390410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024408" y="574552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584051" y="519004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554197" y="503411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706325" y="62492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976706"/>
              </p:ext>
            </p:extLst>
          </p:nvPr>
        </p:nvGraphicFramePr>
        <p:xfrm>
          <a:off x="5689067" y="2161579"/>
          <a:ext cx="9556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" name="CS ChemDraw Drawing" r:id="rId7" imgW="955190" imgH="817830" progId="">
                  <p:embed/>
                </p:oleObj>
              </mc:Choice>
              <mc:Fallback>
                <p:oleObj name="CS ChemDraw Drawing" r:id="rId7" imgW="955190" imgH="817830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067" y="2161579"/>
                        <a:ext cx="955675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ZoneTexte 45"/>
          <p:cNvSpPr txBox="1"/>
          <p:nvPr/>
        </p:nvSpPr>
        <p:spPr>
          <a:xfrm>
            <a:off x="1546132" y="1556792"/>
            <a:ext cx="5595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1                                                                     2                                                         3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950881" y="27809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12817"/>
            <a:ext cx="8229600" cy="777521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Pd-Catalyzed direct C-H amination: Mechanistic overview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Examples found in literature:</a:t>
            </a:r>
          </a:p>
          <a:p>
            <a:pPr lvl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Mechanistical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pathway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Type of oxidant: internal/external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Type of C-H bond: sp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aromatic( Inter/Intra Molecular)</a:t>
            </a:r>
          </a:p>
          <a:p>
            <a:pPr marL="457200" lvl="1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2C15-3E14-4B79-9646-07C097E0E67C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79" y="8546"/>
            <a:ext cx="8229600" cy="972182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Allylic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intermolecular 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amination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798" y="836712"/>
            <a:ext cx="8423673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eterobimetallic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catalysis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Lewis Acid catalysis Cr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bind to BQ –π-Allyl complex increasing his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electrophilicity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Bronsted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base activation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Exogenous base will increase the concentration of deprotonated nucleophile nitrogen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444999"/>
              </p:ext>
            </p:extLst>
          </p:nvPr>
        </p:nvGraphicFramePr>
        <p:xfrm>
          <a:off x="866975" y="1704442"/>
          <a:ext cx="6480175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CS ChemDraw Drawing" r:id="rId3" imgW="5024473" imgH="2983770" progId="">
                  <p:embed/>
                </p:oleObj>
              </mc:Choice>
              <mc:Fallback>
                <p:oleObj name="CS ChemDraw Drawing" r:id="rId3" imgW="5024473" imgH="298377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975" y="1704442"/>
                        <a:ext cx="6480175" cy="385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5877272"/>
            <a:ext cx="66247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White, C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J.Am.Chem.Soc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3316-3318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White, C.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J.Am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 Chem. Soc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131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11701–11706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905" y="1700808"/>
            <a:ext cx="6492203" cy="14401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7200" y="4300117"/>
            <a:ext cx="6492203" cy="14401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2057937" y="5315077"/>
            <a:ext cx="1080120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pKa~3.5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43608" y="2636912"/>
            <a:ext cx="597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1                                   2                                                                                          3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87624" y="5038077"/>
            <a:ext cx="61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4                                                                                                                             5 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17472"/>
              </p:ext>
            </p:extLst>
          </p:nvPr>
        </p:nvGraphicFramePr>
        <p:xfrm>
          <a:off x="1129088" y="828638"/>
          <a:ext cx="6727385" cy="383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5" name="CS ChemDraw Drawing" r:id="rId3" imgW="5888358" imgH="3361500" progId="ChemDraw.Document.6.0">
                  <p:embed/>
                </p:oleObj>
              </mc:Choice>
              <mc:Fallback>
                <p:oleObj name="CS ChemDraw Drawing" r:id="rId3" imgW="5888358" imgH="3361500" progId="ChemDraw.Document.6.0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088" y="828638"/>
                        <a:ext cx="6727385" cy="38398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0054" y="44624"/>
            <a:ext cx="9001001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Aromatic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intramolecular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amination with amine </a:t>
            </a:r>
            <a:endParaRPr lang="en-US" sz="36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6165304"/>
            <a:ext cx="7848872" cy="320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Jin-</a:t>
            </a:r>
            <a:r>
              <a:rPr lang="en-US" sz="1400" dirty="0" err="1" smtClean="0"/>
              <a:t>Quan</a:t>
            </a:r>
            <a:r>
              <a:rPr lang="en-US" sz="1400" dirty="0" smtClean="0"/>
              <a:t> Yu, JACS, 2011</a:t>
            </a:r>
            <a:endParaRPr lang="en-US" sz="1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1135" y="6409475"/>
            <a:ext cx="2133600" cy="365125"/>
          </a:xfrm>
        </p:spPr>
        <p:txBody>
          <a:bodyPr/>
          <a:lstStyle/>
          <a:p>
            <a:fld id="{ECAEAC3E-646C-4C3A-957B-6BC0FC175D7E}" type="datetime1">
              <a:rPr lang="en-US" smtClean="0"/>
              <a:pPr/>
              <a:t>6/6/2011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38135" y="640947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7135" y="6409475"/>
            <a:ext cx="2133600" cy="365125"/>
          </a:xfrm>
        </p:spPr>
        <p:txBody>
          <a:bodyPr/>
          <a:lstStyle/>
          <a:p>
            <a:fld id="{4FDF9DE7-7B05-471D-A7EE-3B9DDCA73F1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69271" y="836712"/>
            <a:ext cx="6264696" cy="129614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1288425" y="3459758"/>
            <a:ext cx="1368152" cy="830997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R: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(79%)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Br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(56%)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(60%)</a:t>
            </a:r>
            <a:endParaRPr lang="en-US" sz="12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Me(82%)     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313487" y="3335443"/>
            <a:ext cx="792088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73%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104849" y="3335443"/>
            <a:ext cx="792088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80%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833041" y="3335158"/>
            <a:ext cx="792088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75%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09531" y="4668453"/>
            <a:ext cx="792088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97%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926603" y="4668453"/>
            <a:ext cx="792088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78%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201559" y="5521175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1011610" y="4967177"/>
            <a:ext cx="75928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external oxidant is required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Reaction work as well with amine in presence of benzoyl peroxide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CsF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base,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cycloppaladation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Pd(II)/Pd(IV) or electrophilic amination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catalyzed as the reaction: N-O bond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oxidative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addition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621565" y="1927865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1                                   2                                                                             3 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77282" y="3079811"/>
            <a:ext cx="6623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4                                                  5                                            6                                           7 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563889" y="4391454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8                                                  9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2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Thank you for your attention!</a:t>
            </a:r>
            <a:endParaRPr lang="en-US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07288" cy="1143000"/>
          </a:xfrm>
        </p:spPr>
        <p:txBody>
          <a:bodyPr>
            <a:noAutofit/>
          </a:bodyPr>
          <a:lstStyle/>
          <a:p>
            <a:pPr marL="514350" indent="-514350" algn="l"/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-Catalyzed direct C-H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amination</a:t>
            </a:r>
            <a:endParaRPr lang="en-US" sz="3600" b="1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Advantages: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Atom economy /low energy starting material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Direct route to complex product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alternative approach for Buchwald-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Hartwig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Amination</a:t>
            </a:r>
          </a:p>
          <a:p>
            <a:pPr marL="0" indent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Desavantages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Inert nature of most C-H carbon bonds: harsh conditions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equirement of site selectivity: directory group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Absence of generality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F62B-678F-4BE7-8AE8-F4531450BEE9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386945"/>
            <a:ext cx="8229600" cy="2151112"/>
          </a:xfrm>
        </p:spPr>
        <p:txBody>
          <a:bodyPr>
            <a:noAutofit/>
          </a:bodyPr>
          <a:lstStyle/>
          <a:p>
            <a:pPr algn="l"/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Pd-Catalyzed direct C-H </a:t>
            </a:r>
            <a:r>
              <a:rPr lang="en-US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amination: </a:t>
            </a:r>
            <a:r>
              <a:rPr lang="en-US" sz="3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Mechanistical</a:t>
            </a:r>
            <a:r>
              <a:rPr lang="en-US" sz="3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Overview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D727-B383-41F1-A579-8C971ECCC7A0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835696" y="3573016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Reductive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functionalization pathway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Electrophilic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functionalization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pathway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2948" cy="576064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Reductive Functionalization Pathway</a:t>
            </a:r>
            <a:endParaRPr lang="en-US" sz="3600" b="1" u="sng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II/0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Catalytic Cycle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65C2-4192-45AC-8FBD-754A7A3C63CF}" type="datetime1">
              <a:rPr lang="en-US" smtClean="0"/>
              <a:pPr/>
              <a:t>6/6/2011</a:t>
            </a:fld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872088"/>
              </p:ext>
            </p:extLst>
          </p:nvPr>
        </p:nvGraphicFramePr>
        <p:xfrm>
          <a:off x="2058863" y="2674949"/>
          <a:ext cx="4594225" cy="309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CS ChemDraw Drawing" r:id="rId3" imgW="3058445" imgH="2061720" progId="">
                  <p:embed/>
                </p:oleObj>
              </mc:Choice>
              <mc:Fallback>
                <p:oleObj name="CS ChemDraw Drawing" r:id="rId3" imgW="3058445" imgH="2061720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863" y="2674949"/>
                        <a:ext cx="4594225" cy="309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914330" y="2262781"/>
            <a:ext cx="1944216" cy="338554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Pd </a:t>
            </a:r>
            <a:r>
              <a:rPr lang="en-US" sz="1600" b="1" i="1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Oxidation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306213" y="2262781"/>
            <a:ext cx="1942420" cy="338554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C-H activation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306213" y="5573466"/>
            <a:ext cx="1944216" cy="338554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Ligand Exchange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14330" y="5450355"/>
            <a:ext cx="1944216" cy="58477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Reductive Elimination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20697" y="328498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796136" y="450912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355976" y="577352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74165" y="316786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23728" y="494116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55976" y="481656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" y="44624"/>
            <a:ext cx="8229600" cy="70609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Electrophilic  Functionalization Pathway</a:t>
            </a:r>
            <a:endParaRPr lang="en-US" sz="36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350" y="938042"/>
            <a:ext cx="8229600" cy="23762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Direct electrophilic Functionalization of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Paladacycle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One or Two electron Oxidation of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Palladacycle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614A9-F80C-4E2D-B005-2CD329CCDB98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171479"/>
              </p:ext>
            </p:extLst>
          </p:nvPr>
        </p:nvGraphicFramePr>
        <p:xfrm>
          <a:off x="1922463" y="1722438"/>
          <a:ext cx="5343525" cy="458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name="CS ChemDraw Drawing" r:id="rId3" imgW="3982030" imgH="3414690" progId="ChemDraw.Document.6.0">
                  <p:embed/>
                </p:oleObj>
              </mc:Choice>
              <mc:Fallback>
                <p:oleObj name="CS ChemDraw Drawing" r:id="rId3" imgW="3982030" imgH="3414690" progId="ChemDraw.Document.6.0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1722438"/>
                        <a:ext cx="5343525" cy="458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358604" y="3443956"/>
            <a:ext cx="2059026" cy="338554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C-H activation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67744" y="1432193"/>
            <a:ext cx="1224136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C-H activation</a:t>
            </a:r>
            <a:endParaRPr 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270372" y="1432192"/>
            <a:ext cx="2088232" cy="276999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Direct Electrophilic cleavage</a:t>
            </a:r>
            <a:endParaRPr lang="en-US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58604" y="5085184"/>
            <a:ext cx="2059026" cy="1077218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Pd(II) oxidation :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Two / one electron oxidant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Internal oxidant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/external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oxidant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67544" y="4365104"/>
            <a:ext cx="2059026" cy="584775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Reductive Elimination</a:t>
            </a:r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99039" y="213285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40754" y="214310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16216" y="212428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55126" y="386104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882440" y="472514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447764" y="350551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526570" y="421449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635896" y="472514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26363" y="372441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772400" cy="1362075"/>
          </a:xfrm>
        </p:spPr>
        <p:txBody>
          <a:bodyPr/>
          <a:lstStyle/>
          <a:p>
            <a:r>
              <a:rPr lang="en-US" cap="none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Examples: Type of Mechanism</a:t>
            </a:r>
            <a:endParaRPr lang="en-US" cap="none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(0)/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(II): 2 examples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(II)/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(IV): 2 examples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Nitrene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insertion: 1 example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C3E-646C-4C3A-957B-6BC0FC175D7E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1500" y="44624"/>
            <a:ext cx="8928992" cy="764704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C-H Amination to </a:t>
            </a:r>
            <a:r>
              <a:rPr lang="en-US" sz="36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carbazole</a:t>
            </a:r>
            <a:r>
              <a:rPr lang="en-US" sz="36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Pd(0)/Pd(II)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EAC3E-646C-4C3A-957B-6BC0FC175D7E}" type="datetime1">
              <a:rPr lang="en-US" smtClean="0"/>
              <a:pPr/>
              <a:t>6/6/2011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F9DE7-7B05-471D-A7EE-3B9DDCA73F1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79712" y="1196752"/>
            <a:ext cx="5112568" cy="15841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2771800" y="4360650"/>
            <a:ext cx="1512168" cy="646331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R: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(81%)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F (78%)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CF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(95%)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21727" y="4368049"/>
            <a:ext cx="1512168" cy="1015663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R: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(97%)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F (87%)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CF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(94%)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SMe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(82%)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NO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(72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%)</a:t>
            </a:r>
            <a:r>
              <a:rPr lang="en-US" sz="1200" b="1" baseline="30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99592" y="4368048"/>
            <a:ext cx="1512168" cy="646331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R: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(92%)</a:t>
            </a: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 F (94%)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CF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(88%)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860032" y="4368049"/>
            <a:ext cx="1512168" cy="830997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30000"/>
                </a:schemeClr>
              </a:gs>
              <a:gs pos="90000">
                <a:schemeClr val="accent1">
                  <a:tint val="44500"/>
                  <a:satMod val="160000"/>
                  <a:alpha val="50000"/>
                  <a:lumMod val="38000"/>
                  <a:lumOff val="62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968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R:  Me (82%)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OMe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(41%)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CF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(86%)</a:t>
            </a:r>
            <a:endParaRPr lang="en-US" sz="12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   CO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sz="1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(99%)      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90125" y="5517232"/>
            <a:ext cx="5958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Buchwald, S.L. </a:t>
            </a:r>
            <a:r>
              <a:rPr lang="de-DE" sz="1400" i="1" dirty="0" smtClean="0">
                <a:latin typeface="Times New Roman" pitchFamily="18" charset="0"/>
                <a:cs typeface="Times New Roman" pitchFamily="18" charset="0"/>
              </a:rPr>
              <a:t>J. Am. </a:t>
            </a:r>
            <a:r>
              <a:rPr lang="de-DE" sz="1400" i="1" dirty="0" err="1" smtClean="0">
                <a:latin typeface="Times New Roman" pitchFamily="18" charset="0"/>
                <a:cs typeface="Times New Roman" pitchFamily="18" charset="0"/>
              </a:rPr>
              <a:t>Chem.Soc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de-DE" sz="1400" b="1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, 127, 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14560-14561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Buchwald, </a:t>
            </a:r>
            <a:r>
              <a:rPr lang="de-DE" sz="1400" dirty="0">
                <a:latin typeface="Times New Roman" pitchFamily="18" charset="0"/>
                <a:cs typeface="Times New Roman" pitchFamily="18" charset="0"/>
              </a:rPr>
              <a:t>S.L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J. Org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. Chem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73,7603-7610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36961" y="2420888"/>
            <a:ext cx="4484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1                                                                                                  2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640284" y="4076379"/>
            <a:ext cx="7036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3                                                 4                                                5                                                            6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473538"/>
              </p:ext>
            </p:extLst>
          </p:nvPr>
        </p:nvGraphicFramePr>
        <p:xfrm>
          <a:off x="1263542" y="1200151"/>
          <a:ext cx="6764842" cy="3014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CS ChemDraw Drawing" r:id="rId3" imgW="5725198" imgH="2550690" progId="ChemDraw.Document.6.0">
                  <p:embed/>
                </p:oleObj>
              </mc:Choice>
              <mc:Fallback>
                <p:oleObj name="CS ChemDraw Drawing" r:id="rId3" imgW="5725198" imgH="2550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3542" y="1200151"/>
                        <a:ext cx="6764842" cy="3014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1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15395</TotalTime>
  <Words>1964</Words>
  <Application>Microsoft Office PowerPoint</Application>
  <PresentationFormat>Affichage à l'écran (4:3)</PresentationFormat>
  <Paragraphs>453</Paragraphs>
  <Slides>32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Thème Office</vt:lpstr>
      <vt:lpstr>CS ChemDraw Drawing</vt:lpstr>
      <vt:lpstr>Palladium Catalyzed C-H Amination</vt:lpstr>
      <vt:lpstr>Questions:</vt:lpstr>
      <vt:lpstr>Plan</vt:lpstr>
      <vt:lpstr>Pd-Catalyzed direct C-H amination</vt:lpstr>
      <vt:lpstr>Pd-Catalyzed direct C-H amination: Mechanistical Overview </vt:lpstr>
      <vt:lpstr>Reductive Functionalization Pathway</vt:lpstr>
      <vt:lpstr>Electrophilic  Functionalization Pathway</vt:lpstr>
      <vt:lpstr>Examples: Type of Mechanism</vt:lpstr>
      <vt:lpstr>C-H Amination to carbazole: Pd(0)/Pd(II)</vt:lpstr>
      <vt:lpstr>Propese Mechanism</vt:lpstr>
      <vt:lpstr>C-H amination to oxindole: Pd(0)/Pd(II)</vt:lpstr>
      <vt:lpstr>Oxidative Pd(II) C-H Bond Amination to Carbazole : Pd(II)/Pd(IV)</vt:lpstr>
      <vt:lpstr>Proposed Mechanism: Pd(II)/Pd(IV)</vt:lpstr>
      <vt:lpstr>Pd(II) C-H Activation to β, γ, δ-lactame</vt:lpstr>
      <vt:lpstr>Pd(II) C-H Activation to β, γ, δ-lactame</vt:lpstr>
      <vt:lpstr>Proposed Mechanism: Pd(II)/Pd(IV)</vt:lpstr>
      <vt:lpstr> C-H activation via nitrene insertion </vt:lpstr>
      <vt:lpstr>Examples: Type of oxidant</vt:lpstr>
      <vt:lpstr>External Oxidant Pd(II)/Pd(IV)</vt:lpstr>
      <vt:lpstr>F+: Bystanding Oxidants in Pd(II)/Pd(IV) Catalysis</vt:lpstr>
      <vt:lpstr>C-H amination  using F+ and Ce4+as oxidant: Indoline synthesis</vt:lpstr>
      <vt:lpstr>External-oxidant free oxidative amination:</vt:lpstr>
      <vt:lpstr>Proposed mechanism: Pd(II)/Pd(IV) or nitrene:</vt:lpstr>
      <vt:lpstr>External-oxidant free oxidative amination:  Indole synthesis</vt:lpstr>
      <vt:lpstr>Proposed mechanism Pd(0)/Pd(II)</vt:lpstr>
      <vt:lpstr>Type of C-H bond</vt:lpstr>
      <vt:lpstr>Sp3-CH Amination : from aniline to indoline</vt:lpstr>
      <vt:lpstr>Allylic intramolecular C-H amination: syn-1,3 and 1,2-Aminoalcohols</vt:lpstr>
      <vt:lpstr>Présentation PowerPoint</vt:lpstr>
      <vt:lpstr>Allylic intermolecular C-H amination</vt:lpstr>
      <vt:lpstr>Aromatic intramolecular amination with amine </vt:lpstr>
      <vt:lpstr>Présentation PowerPoint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Palladium Catalyzed C-H Amination</dc:title>
  <dc:creator>Group Zhu</dc:creator>
  <cp:lastModifiedBy>Group Zhu</cp:lastModifiedBy>
  <cp:revision>273</cp:revision>
  <cp:lastPrinted>2011-06-06T10:26:12Z</cp:lastPrinted>
  <dcterms:created xsi:type="dcterms:W3CDTF">2011-05-14T13:50:48Z</dcterms:created>
  <dcterms:modified xsi:type="dcterms:W3CDTF">2011-06-06T17:20:00Z</dcterms:modified>
</cp:coreProperties>
</file>