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76" r:id="rId3"/>
    <p:sldId id="292" r:id="rId4"/>
    <p:sldId id="289" r:id="rId5"/>
    <p:sldId id="278" r:id="rId6"/>
    <p:sldId id="294" r:id="rId7"/>
    <p:sldId id="296" r:id="rId8"/>
    <p:sldId id="290" r:id="rId9"/>
    <p:sldId id="295" r:id="rId10"/>
    <p:sldId id="298" r:id="rId11"/>
    <p:sldId id="280" r:id="rId12"/>
    <p:sldId id="287" r:id="rId13"/>
    <p:sldId id="281" r:id="rId14"/>
    <p:sldId id="285" r:id="rId15"/>
    <p:sldId id="291" r:id="rId16"/>
    <p:sldId id="279" r:id="rId17"/>
    <p:sldId id="288" r:id="rId18"/>
    <p:sldId id="297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918D7-F9BB-48A1-90B6-A04416B998C4}" type="datetimeFigureOut">
              <a:rPr lang="fr-FR" smtClean="0"/>
              <a:t>02/07/2012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3A7E4-F2E9-416A-8964-6FD7975974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4999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B593-4B79-49DD-9608-A4650C2E7997}" type="datetime1">
              <a:rPr lang="fr-FR" smtClean="0"/>
              <a:t>03/07/2012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CB7B6-B845-4C44-AC4A-EA6A0C4457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CE13-1C4A-4064-BE40-C53130F3D9B0}" type="datetime1">
              <a:rPr lang="fr-FR" smtClean="0"/>
              <a:t>03/07/2012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CB7B6-B845-4C44-AC4A-EA6A0C4457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525AE-4B5D-4138-BAA3-AAD61564469F}" type="datetime1">
              <a:rPr lang="fr-FR" smtClean="0"/>
              <a:t>03/07/2012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CB7B6-B845-4C44-AC4A-EA6A0C4457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B7776-D08C-46F9-87E9-A4C678B81EF7}" type="datetime1">
              <a:rPr lang="fr-FR" smtClean="0"/>
              <a:t>03/07/2012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CB7B6-B845-4C44-AC4A-EA6A0C4457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0861-69A6-4DB9-BA33-1ED36F9EEC61}" type="datetime1">
              <a:rPr lang="fr-FR" smtClean="0"/>
              <a:t>03/07/2012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CB7B6-B845-4C44-AC4A-EA6A0C4457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64E0-9A41-4B46-931F-6A60C7D74CFB}" type="datetime1">
              <a:rPr lang="fr-FR" smtClean="0"/>
              <a:t>03/07/2012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CB7B6-B845-4C44-AC4A-EA6A0C4457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E4789-FE64-4A32-AA57-A6071A41DBDA}" type="datetime1">
              <a:rPr lang="fr-FR" smtClean="0"/>
              <a:t>03/07/2012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CB7B6-B845-4C44-AC4A-EA6A0C4457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E1B13-F1F0-40D9-A36B-DE7933D6675D}" type="datetime1">
              <a:rPr lang="fr-FR" smtClean="0"/>
              <a:t>03/07/2012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CB7B6-B845-4C44-AC4A-EA6A0C4457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5404-473B-4050-B84B-C4DC8620C9C7}" type="datetime1">
              <a:rPr lang="fr-FR" smtClean="0"/>
              <a:t>03/07/2012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CB7B6-B845-4C44-AC4A-EA6A0C4457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5A20-E2ED-4ABD-9FC1-F28ADDAEEB31}" type="datetime1">
              <a:rPr lang="fr-FR" smtClean="0"/>
              <a:t>03/07/2012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CB7B6-B845-4C44-AC4A-EA6A0C4457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784E-E553-4DD8-AF6B-D8F65CF13D65}" type="datetime1">
              <a:rPr lang="fr-FR" smtClean="0"/>
              <a:t>03/07/2012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CB7B6-B845-4C44-AC4A-EA6A0C4457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203AC-4571-4218-91BC-BAED806A74DF}" type="datetime1">
              <a:rPr lang="fr-FR" smtClean="0"/>
              <a:t>03/07/2012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CB7B6-B845-4C44-AC4A-EA6A0C4457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4.png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19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2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073056" cy="1023333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/>
        </p:nvSpPr>
        <p:spPr>
          <a:xfrm>
            <a:off x="540668" y="2060848"/>
            <a:ext cx="8062664" cy="1080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Isocyanoacetate</a:t>
            </a:r>
            <a:r>
              <a:rPr lang="en-US" dirty="0" smtClean="0"/>
              <a:t> Reactivity :</a:t>
            </a:r>
          </a:p>
          <a:p>
            <a:endParaRPr lang="en-US" dirty="0" smtClean="0"/>
          </a:p>
          <a:p>
            <a:r>
              <a:rPr lang="en-US" sz="3200" dirty="0" err="1" smtClean="0"/>
              <a:t>Stereocontroled</a:t>
            </a:r>
            <a:r>
              <a:rPr lang="en-US" sz="3200" dirty="0" smtClean="0"/>
              <a:t> Formation of </a:t>
            </a:r>
            <a:r>
              <a:rPr lang="en-US" sz="3200" dirty="0" err="1" smtClean="0"/>
              <a:t>Oxazoline</a:t>
            </a:r>
            <a:endParaRPr lang="fr-CH" sz="3200" dirty="0"/>
          </a:p>
        </p:txBody>
      </p:sp>
      <p:sp>
        <p:nvSpPr>
          <p:cNvPr id="7" name="Sous-titre 2"/>
          <p:cNvSpPr>
            <a:spLocks noGrp="1"/>
          </p:cNvSpPr>
          <p:nvPr/>
        </p:nvSpPr>
        <p:spPr>
          <a:xfrm>
            <a:off x="1371600" y="4581128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i="1" dirty="0" smtClean="0"/>
              <a:t>03 </a:t>
            </a:r>
            <a:r>
              <a:rPr lang="en-US" sz="1800" i="1" dirty="0" err="1" smtClean="0"/>
              <a:t>july</a:t>
            </a:r>
            <a:r>
              <a:rPr lang="en-US" sz="1800" i="1" dirty="0" smtClean="0"/>
              <a:t> </a:t>
            </a:r>
            <a:r>
              <a:rPr lang="en-US" sz="1800" i="1" dirty="0" smtClean="0"/>
              <a:t>2012</a:t>
            </a:r>
            <a:endParaRPr lang="fr-CH" sz="1800" dirty="0"/>
          </a:p>
          <a:p>
            <a:endParaRPr lang="fr-CH" sz="1800" dirty="0"/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618562"/>
              </p:ext>
            </p:extLst>
          </p:nvPr>
        </p:nvGraphicFramePr>
        <p:xfrm>
          <a:off x="2555776" y="3573016"/>
          <a:ext cx="4225925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CS ChemDraw Drawing" r:id="rId4" imgW="4225690" imgH="598590" progId="ChemDraw.Document.6.0">
                  <p:embed/>
                </p:oleObj>
              </mc:Choice>
              <mc:Fallback>
                <p:oleObj name="CS ChemDraw Drawing" r:id="rId4" imgW="4225690" imgH="5985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55776" y="3573016"/>
                        <a:ext cx="4225925" cy="598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 txBox="1">
            <a:spLocks/>
          </p:cNvSpPr>
          <p:nvPr/>
        </p:nvSpPr>
        <p:spPr>
          <a:xfrm>
            <a:off x="2411760" y="274638"/>
            <a:ext cx="627504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 err="1" smtClean="0"/>
              <a:t>Enantioselective</a:t>
            </a:r>
            <a:endParaRPr lang="fr-CH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073056" cy="1023333"/>
          </a:xfrm>
          <a:prstGeom prst="rect">
            <a:avLst/>
          </a:prstGeom>
        </p:spPr>
      </p:pic>
      <p:cxnSp>
        <p:nvCxnSpPr>
          <p:cNvPr id="12" name="Connecteur droit 11"/>
          <p:cNvCxnSpPr/>
          <p:nvPr/>
        </p:nvCxnSpPr>
        <p:spPr>
          <a:xfrm>
            <a:off x="2699792" y="1268760"/>
            <a:ext cx="64442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539552" y="1751991"/>
            <a:ext cx="5862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Ito</a:t>
            </a:r>
            <a:r>
              <a:rPr lang="fr-CH" dirty="0" smtClean="0"/>
              <a:t> and </a:t>
            </a:r>
            <a:r>
              <a:rPr lang="fr-CH" dirty="0" err="1" smtClean="0"/>
              <a:t>Hayashi</a:t>
            </a:r>
            <a:r>
              <a:rPr lang="fr-CH" dirty="0" smtClean="0"/>
              <a:t>: Use of </a:t>
            </a:r>
            <a:r>
              <a:rPr lang="fr-CH" dirty="0" err="1" smtClean="0"/>
              <a:t>ferrocenylphosphine</a:t>
            </a:r>
            <a:r>
              <a:rPr lang="fr-CH" dirty="0" smtClean="0"/>
              <a:t> Gold(I) </a:t>
            </a:r>
            <a:r>
              <a:rPr lang="fr-CH" dirty="0" err="1" smtClean="0"/>
              <a:t>complex</a:t>
            </a:r>
            <a:endParaRPr lang="fr-CH" dirty="0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0746880"/>
              </p:ext>
            </p:extLst>
          </p:nvPr>
        </p:nvGraphicFramePr>
        <p:xfrm>
          <a:off x="757238" y="2656346"/>
          <a:ext cx="7929562" cy="183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0" name="CS ChemDraw Drawing" r:id="rId4" imgW="7929212" imgH="1830060" progId="ChemDraw.Document.6.0">
                  <p:embed/>
                </p:oleObj>
              </mc:Choice>
              <mc:Fallback>
                <p:oleObj name="CS ChemDraw Drawing" r:id="rId4" imgW="7929212" imgH="18300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7238" y="2656346"/>
                        <a:ext cx="7929562" cy="1830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6713182" y="4468470"/>
            <a:ext cx="2167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i="1" dirty="0" smtClean="0"/>
              <a:t>JACS</a:t>
            </a:r>
            <a:r>
              <a:rPr lang="fr-CH" dirty="0" smtClean="0"/>
              <a:t> </a:t>
            </a:r>
            <a:r>
              <a:rPr lang="fr-CH" b="1" dirty="0" smtClean="0"/>
              <a:t>1986</a:t>
            </a:r>
            <a:r>
              <a:rPr lang="fr-CH" dirty="0" smtClean="0"/>
              <a:t>, </a:t>
            </a:r>
            <a:r>
              <a:rPr lang="fr-CH" i="1" dirty="0" smtClean="0"/>
              <a:t>108</a:t>
            </a:r>
            <a:r>
              <a:rPr lang="fr-CH" dirty="0" smtClean="0"/>
              <a:t>, 6405</a:t>
            </a:r>
            <a:endParaRPr lang="fr-CH" dirty="0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648372"/>
              </p:ext>
            </p:extLst>
          </p:nvPr>
        </p:nvGraphicFramePr>
        <p:xfrm>
          <a:off x="884332" y="5157192"/>
          <a:ext cx="30226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1" name="CS ChemDraw Drawing" r:id="rId6" imgW="3023328" imgH="972000" progId="ChemDraw.Document.6.0">
                  <p:embed/>
                </p:oleObj>
              </mc:Choice>
              <mc:Fallback>
                <p:oleObj name="CS ChemDraw Drawing" r:id="rId6" imgW="3023328" imgH="9720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84332" y="5157192"/>
                        <a:ext cx="3022600" cy="971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4196983" y="5805264"/>
            <a:ext cx="4675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Central and </a:t>
            </a:r>
            <a:r>
              <a:rPr lang="fr-CH" dirty="0" err="1" smtClean="0"/>
              <a:t>planar</a:t>
            </a:r>
            <a:r>
              <a:rPr lang="fr-CH" dirty="0" smtClean="0"/>
              <a:t> </a:t>
            </a:r>
            <a:r>
              <a:rPr lang="fr-CH" dirty="0" err="1" smtClean="0"/>
              <a:t>chirality</a:t>
            </a:r>
            <a:r>
              <a:rPr lang="fr-CH" dirty="0"/>
              <a:t> </a:t>
            </a:r>
            <a:r>
              <a:rPr lang="fr-CH" dirty="0" smtClean="0"/>
              <a:t>: </a:t>
            </a:r>
            <a:r>
              <a:rPr lang="fr-CH" dirty="0" err="1" smtClean="0"/>
              <a:t>Need</a:t>
            </a:r>
            <a:r>
              <a:rPr lang="fr-CH" dirty="0" smtClean="0"/>
              <a:t> to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oposite</a:t>
            </a:r>
            <a:endParaRPr lang="fr-CH" dirty="0"/>
          </a:p>
        </p:txBody>
      </p:sp>
      <p:sp>
        <p:nvSpPr>
          <p:cNvPr id="8" name="ZoneTexte 7"/>
          <p:cNvSpPr txBox="1"/>
          <p:nvPr/>
        </p:nvSpPr>
        <p:spPr>
          <a:xfrm>
            <a:off x="1198311" y="6216699"/>
            <a:ext cx="1527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 smtClean="0"/>
              <a:t>(R)-(S) ligand</a:t>
            </a:r>
            <a:endParaRPr lang="fr-CH" sz="1400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CB7B6-B845-4C44-AC4A-EA6A0C445746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333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 txBox="1">
            <a:spLocks/>
          </p:cNvSpPr>
          <p:nvPr/>
        </p:nvSpPr>
        <p:spPr>
          <a:xfrm>
            <a:off x="2411760" y="274638"/>
            <a:ext cx="627504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 err="1" smtClean="0"/>
              <a:t>Catalyst</a:t>
            </a:r>
            <a:r>
              <a:rPr lang="fr-CH" dirty="0" smtClean="0"/>
              <a:t> </a:t>
            </a:r>
            <a:r>
              <a:rPr lang="fr-CH" dirty="0" err="1" smtClean="0"/>
              <a:t>synthesis</a:t>
            </a:r>
            <a:endParaRPr lang="fr-CH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073056" cy="1023333"/>
          </a:xfrm>
          <a:prstGeom prst="rect">
            <a:avLst/>
          </a:prstGeom>
        </p:spPr>
      </p:pic>
      <p:cxnSp>
        <p:nvCxnSpPr>
          <p:cNvPr id="12" name="Connecteur droit 11"/>
          <p:cNvCxnSpPr/>
          <p:nvPr/>
        </p:nvCxnSpPr>
        <p:spPr>
          <a:xfrm>
            <a:off x="2699792" y="1268760"/>
            <a:ext cx="64442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576" y="1993934"/>
            <a:ext cx="5038335" cy="144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760" y="3861048"/>
            <a:ext cx="4653966" cy="182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78880" y="6165304"/>
            <a:ext cx="4406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 err="1" smtClean="0"/>
              <a:t>Kumada</a:t>
            </a:r>
            <a:r>
              <a:rPr lang="fr-CH" dirty="0" smtClean="0"/>
              <a:t>,</a:t>
            </a:r>
            <a:r>
              <a:rPr lang="fr-CH" i="1" dirty="0" smtClean="0"/>
              <a:t> Bull. </a:t>
            </a:r>
            <a:r>
              <a:rPr lang="fr-CH" i="1" dirty="0" err="1" smtClean="0"/>
              <a:t>Chem</a:t>
            </a:r>
            <a:r>
              <a:rPr lang="fr-CH" i="1" dirty="0" smtClean="0"/>
              <a:t>. Soc. </a:t>
            </a:r>
            <a:r>
              <a:rPr lang="fr-CH" i="1" dirty="0" err="1" smtClean="0"/>
              <a:t>Jpn</a:t>
            </a:r>
            <a:r>
              <a:rPr lang="fr-CH" i="1" dirty="0" smtClean="0"/>
              <a:t>.</a:t>
            </a:r>
            <a:r>
              <a:rPr lang="fr-CH" dirty="0" smtClean="0"/>
              <a:t> </a:t>
            </a:r>
            <a:r>
              <a:rPr lang="fr-CH" b="1" dirty="0" smtClean="0"/>
              <a:t>1980</a:t>
            </a:r>
            <a:r>
              <a:rPr lang="fr-CH" dirty="0" smtClean="0"/>
              <a:t>, </a:t>
            </a:r>
            <a:r>
              <a:rPr lang="fr-CH" i="1" dirty="0" smtClean="0"/>
              <a:t>53</a:t>
            </a:r>
            <a:r>
              <a:rPr lang="fr-CH" dirty="0" smtClean="0"/>
              <a:t>, 1138</a:t>
            </a:r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CB7B6-B845-4C44-AC4A-EA6A0C445746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798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 txBox="1">
            <a:spLocks/>
          </p:cNvSpPr>
          <p:nvPr/>
        </p:nvSpPr>
        <p:spPr>
          <a:xfrm>
            <a:off x="2411760" y="274638"/>
            <a:ext cx="627504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 err="1" smtClean="0"/>
              <a:t>Silver</a:t>
            </a:r>
            <a:r>
              <a:rPr lang="fr-CH" dirty="0" smtClean="0"/>
              <a:t> </a:t>
            </a:r>
            <a:r>
              <a:rPr lang="fr-CH" dirty="0" err="1" smtClean="0"/>
              <a:t>catalyzed</a:t>
            </a:r>
            <a:endParaRPr lang="fr-CH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073056" cy="1023333"/>
          </a:xfrm>
          <a:prstGeom prst="rect">
            <a:avLst/>
          </a:prstGeom>
        </p:spPr>
      </p:pic>
      <p:cxnSp>
        <p:nvCxnSpPr>
          <p:cNvPr id="12" name="Connecteur droit 11"/>
          <p:cNvCxnSpPr/>
          <p:nvPr/>
        </p:nvCxnSpPr>
        <p:spPr>
          <a:xfrm>
            <a:off x="2699792" y="1268760"/>
            <a:ext cx="64442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2673524" y="1773332"/>
            <a:ext cx="3643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Silver</a:t>
            </a:r>
            <a:r>
              <a:rPr lang="fr-CH" dirty="0" smtClean="0"/>
              <a:t> = </a:t>
            </a:r>
            <a:r>
              <a:rPr lang="fr-CH" dirty="0" err="1" smtClean="0"/>
              <a:t>huge</a:t>
            </a:r>
            <a:r>
              <a:rPr lang="fr-CH" dirty="0" smtClean="0"/>
              <a:t> </a:t>
            </a:r>
            <a:r>
              <a:rPr lang="fr-CH" dirty="0" err="1" smtClean="0"/>
              <a:t>decrease</a:t>
            </a:r>
            <a:r>
              <a:rPr lang="fr-CH" dirty="0" smtClean="0"/>
              <a:t> of </a:t>
            </a:r>
            <a:r>
              <a:rPr lang="fr-CH" dirty="0" err="1" smtClean="0"/>
              <a:t>selectivity</a:t>
            </a:r>
            <a:r>
              <a:rPr lang="fr-CH" dirty="0" smtClean="0"/>
              <a:t> !</a:t>
            </a:r>
            <a:endParaRPr lang="fr-CH" dirty="0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4366587"/>
              </p:ext>
            </p:extLst>
          </p:nvPr>
        </p:nvGraphicFramePr>
        <p:xfrm>
          <a:off x="1979712" y="2420888"/>
          <a:ext cx="5915025" cy="353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0" name="CS ChemDraw Drawing" r:id="rId4" imgW="5914291" imgH="3536730" progId="ChemDraw.Document.6.0">
                  <p:embed/>
                </p:oleObj>
              </mc:Choice>
              <mc:Fallback>
                <p:oleObj name="CS ChemDraw Drawing" r:id="rId4" imgW="5914291" imgH="3536730" progId="ChemDraw.Document.6.0">
                  <p:embed/>
                  <p:pic>
                    <p:nvPicPr>
                      <p:cNvPr id="0" name="Obje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2420888"/>
                        <a:ext cx="5915025" cy="353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5076056" y="6237312"/>
            <a:ext cx="388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 err="1" smtClean="0"/>
              <a:t>Hayashi</a:t>
            </a:r>
            <a:r>
              <a:rPr lang="fr-CH" dirty="0" smtClean="0"/>
              <a:t> and </a:t>
            </a:r>
            <a:r>
              <a:rPr lang="fr-CH" dirty="0" err="1" smtClean="0"/>
              <a:t>Ito</a:t>
            </a:r>
            <a:r>
              <a:rPr lang="fr-CH" dirty="0" smtClean="0"/>
              <a:t>,</a:t>
            </a:r>
            <a:r>
              <a:rPr lang="fr-CH" i="1" dirty="0" smtClean="0"/>
              <a:t> </a:t>
            </a:r>
            <a:r>
              <a:rPr lang="fr-CH" i="1" dirty="0" err="1" smtClean="0"/>
              <a:t>Tet</a:t>
            </a:r>
            <a:r>
              <a:rPr lang="fr-CH" i="1" dirty="0" smtClean="0"/>
              <a:t> </a:t>
            </a:r>
            <a:r>
              <a:rPr lang="fr-CH" i="1" dirty="0" err="1" smtClean="0"/>
              <a:t>Lett</a:t>
            </a:r>
            <a:r>
              <a:rPr lang="fr-CH" dirty="0" smtClean="0"/>
              <a:t> </a:t>
            </a:r>
            <a:r>
              <a:rPr lang="fr-CH" b="1" dirty="0" smtClean="0"/>
              <a:t>1991</a:t>
            </a:r>
            <a:r>
              <a:rPr lang="fr-CH" dirty="0" smtClean="0"/>
              <a:t>, </a:t>
            </a:r>
            <a:r>
              <a:rPr lang="fr-CH" i="1" dirty="0" smtClean="0"/>
              <a:t>32</a:t>
            </a:r>
            <a:r>
              <a:rPr lang="fr-CH" dirty="0" smtClean="0"/>
              <a:t>, 2799</a:t>
            </a:r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CB7B6-B845-4C44-AC4A-EA6A0C445746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822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 txBox="1">
            <a:spLocks/>
          </p:cNvSpPr>
          <p:nvPr/>
        </p:nvSpPr>
        <p:spPr>
          <a:xfrm>
            <a:off x="2411760" y="274638"/>
            <a:ext cx="627504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 err="1" smtClean="0"/>
              <a:t>Silver</a:t>
            </a:r>
            <a:r>
              <a:rPr lang="fr-CH" dirty="0" smtClean="0"/>
              <a:t> </a:t>
            </a:r>
            <a:r>
              <a:rPr lang="fr-CH" dirty="0" err="1" smtClean="0"/>
              <a:t>catalyzed</a:t>
            </a:r>
            <a:endParaRPr lang="fr-CH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073056" cy="1023333"/>
          </a:xfrm>
          <a:prstGeom prst="rect">
            <a:avLst/>
          </a:prstGeom>
        </p:spPr>
      </p:pic>
      <p:cxnSp>
        <p:nvCxnSpPr>
          <p:cNvPr id="12" name="Connecteur droit 11"/>
          <p:cNvCxnSpPr/>
          <p:nvPr/>
        </p:nvCxnSpPr>
        <p:spPr>
          <a:xfrm>
            <a:off x="2699792" y="1268760"/>
            <a:ext cx="64442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251520" y="1435986"/>
            <a:ext cx="5278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Dixon : </a:t>
            </a:r>
            <a:r>
              <a:rPr lang="fr-CH" dirty="0" err="1" smtClean="0"/>
              <a:t>Cinchona</a:t>
            </a:r>
            <a:r>
              <a:rPr lang="fr-CH" dirty="0" smtClean="0"/>
              <a:t> </a:t>
            </a:r>
            <a:r>
              <a:rPr lang="fr-CH" dirty="0" err="1" smtClean="0"/>
              <a:t>devived</a:t>
            </a:r>
            <a:r>
              <a:rPr lang="fr-CH" dirty="0" smtClean="0"/>
              <a:t> </a:t>
            </a:r>
            <a:r>
              <a:rPr lang="fr-CH" dirty="0" err="1" smtClean="0"/>
              <a:t>amino</a:t>
            </a:r>
            <a:r>
              <a:rPr lang="fr-CH" dirty="0" smtClean="0"/>
              <a:t> phosphine </a:t>
            </a:r>
            <a:r>
              <a:rPr lang="fr-CH" dirty="0" err="1" smtClean="0"/>
              <a:t>precatalyst</a:t>
            </a:r>
            <a:endParaRPr lang="fr-CH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779" y="1988840"/>
            <a:ext cx="5559341" cy="128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345" y="4941168"/>
            <a:ext cx="3494625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27432"/>
              </p:ext>
            </p:extLst>
          </p:nvPr>
        </p:nvGraphicFramePr>
        <p:xfrm>
          <a:off x="1640869" y="3276828"/>
          <a:ext cx="6257925" cy="157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2" name="CS ChemDraw Drawing" r:id="rId6" imgW="6258710" imgH="1572480" progId="ChemDraw.Document.6.0">
                  <p:embed/>
                </p:oleObj>
              </mc:Choice>
              <mc:Fallback>
                <p:oleObj name="CS ChemDraw Drawing" r:id="rId6" imgW="6258710" imgH="15724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40869" y="3276828"/>
                        <a:ext cx="6257925" cy="1573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6578114" y="6084004"/>
            <a:ext cx="2167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i="1" dirty="0" smtClean="0"/>
              <a:t>JACS</a:t>
            </a:r>
            <a:r>
              <a:rPr lang="fr-CH" dirty="0" smtClean="0"/>
              <a:t> </a:t>
            </a:r>
            <a:r>
              <a:rPr lang="fr-CH" b="1" dirty="0" smtClean="0"/>
              <a:t>2011</a:t>
            </a:r>
            <a:r>
              <a:rPr lang="fr-CH" dirty="0"/>
              <a:t>, </a:t>
            </a:r>
            <a:r>
              <a:rPr lang="fr-CH" i="1" dirty="0" smtClean="0"/>
              <a:t>133</a:t>
            </a:r>
            <a:r>
              <a:rPr lang="fr-CH" dirty="0" smtClean="0"/>
              <a:t>, 1710</a:t>
            </a:r>
            <a:endParaRPr lang="fr-CH" dirty="0"/>
          </a:p>
        </p:txBody>
      </p:sp>
      <p:sp>
        <p:nvSpPr>
          <p:cNvPr id="3" name="ZoneTexte 2"/>
          <p:cNvSpPr txBox="1"/>
          <p:nvPr/>
        </p:nvSpPr>
        <p:spPr>
          <a:xfrm>
            <a:off x="935227" y="2448168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Idea</a:t>
            </a:r>
            <a:r>
              <a:rPr lang="fr-CH" dirty="0" smtClean="0"/>
              <a:t> :</a:t>
            </a:r>
            <a:endParaRPr lang="fr-CH" dirty="0"/>
          </a:p>
        </p:txBody>
      </p:sp>
      <p:sp>
        <p:nvSpPr>
          <p:cNvPr id="4" name="ZoneTexte 3"/>
          <p:cNvSpPr txBox="1"/>
          <p:nvPr/>
        </p:nvSpPr>
        <p:spPr>
          <a:xfrm>
            <a:off x="133553" y="5558730"/>
            <a:ext cx="2749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Postulated</a:t>
            </a:r>
            <a:r>
              <a:rPr lang="fr-CH" dirty="0" smtClean="0"/>
              <a:t> activation mode</a:t>
            </a:r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CB7B6-B845-4C44-AC4A-EA6A0C445746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149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 txBox="1">
            <a:spLocks/>
          </p:cNvSpPr>
          <p:nvPr/>
        </p:nvSpPr>
        <p:spPr>
          <a:xfrm>
            <a:off x="2411760" y="274638"/>
            <a:ext cx="627504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 smtClean="0"/>
              <a:t>Palladium / </a:t>
            </a:r>
            <a:r>
              <a:rPr lang="fr-CH" dirty="0" err="1" smtClean="0"/>
              <a:t>Platinium</a:t>
            </a:r>
            <a:endParaRPr lang="fr-CH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073056" cy="1023333"/>
          </a:xfrm>
          <a:prstGeom prst="rect">
            <a:avLst/>
          </a:prstGeom>
        </p:spPr>
      </p:pic>
      <p:cxnSp>
        <p:nvCxnSpPr>
          <p:cNvPr id="12" name="Connecteur droit 11"/>
          <p:cNvCxnSpPr/>
          <p:nvPr/>
        </p:nvCxnSpPr>
        <p:spPr>
          <a:xfrm>
            <a:off x="2699792" y="1268760"/>
            <a:ext cx="64442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251520" y="1475492"/>
            <a:ext cx="2409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Pd or Pt pincer </a:t>
            </a:r>
            <a:r>
              <a:rPr lang="fr-CH" dirty="0" err="1" smtClean="0"/>
              <a:t>complex</a:t>
            </a:r>
            <a:endParaRPr lang="fr-CH" dirty="0"/>
          </a:p>
        </p:txBody>
      </p:sp>
      <p:sp>
        <p:nvSpPr>
          <p:cNvPr id="2" name="ZoneTexte 1"/>
          <p:cNvSpPr txBox="1"/>
          <p:nvPr/>
        </p:nvSpPr>
        <p:spPr>
          <a:xfrm>
            <a:off x="496144" y="1872788"/>
            <a:ext cx="3348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First </a:t>
            </a:r>
            <a:r>
              <a:rPr lang="fr-CH" dirty="0" err="1" smtClean="0"/>
              <a:t>reported</a:t>
            </a:r>
            <a:r>
              <a:rPr lang="fr-CH" dirty="0" smtClean="0"/>
              <a:t> in 1993 by </a:t>
            </a:r>
            <a:r>
              <a:rPr lang="fr-CH" dirty="0" err="1" smtClean="0"/>
              <a:t>Pregosin</a:t>
            </a:r>
            <a:endParaRPr lang="fr-CH" dirty="0"/>
          </a:p>
        </p:txBody>
      </p:sp>
      <p:sp>
        <p:nvSpPr>
          <p:cNvPr id="7" name="Rectangle 6"/>
          <p:cNvSpPr/>
          <p:nvPr/>
        </p:nvSpPr>
        <p:spPr>
          <a:xfrm>
            <a:off x="4932040" y="6383367"/>
            <a:ext cx="4057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 err="1" smtClean="0"/>
              <a:t>Pregosin</a:t>
            </a:r>
            <a:r>
              <a:rPr lang="fr-CH" dirty="0" smtClean="0"/>
              <a:t>,</a:t>
            </a:r>
            <a:r>
              <a:rPr lang="fr-CH" i="1" dirty="0" smtClean="0"/>
              <a:t> </a:t>
            </a:r>
            <a:r>
              <a:rPr lang="fr-CH" i="1" dirty="0" err="1" smtClean="0"/>
              <a:t>Helv</a:t>
            </a:r>
            <a:r>
              <a:rPr lang="fr-CH" i="1" dirty="0" smtClean="0"/>
              <a:t>. </a:t>
            </a:r>
            <a:r>
              <a:rPr lang="fr-CH" i="1" dirty="0" err="1" smtClean="0"/>
              <a:t>Chim</a:t>
            </a:r>
            <a:r>
              <a:rPr lang="fr-CH" i="1" dirty="0" smtClean="0"/>
              <a:t>. Acta</a:t>
            </a:r>
            <a:r>
              <a:rPr lang="fr-CH" dirty="0" smtClean="0"/>
              <a:t> </a:t>
            </a:r>
            <a:r>
              <a:rPr lang="fr-CH" b="1" dirty="0" smtClean="0"/>
              <a:t>1993</a:t>
            </a:r>
            <a:r>
              <a:rPr lang="fr-CH" dirty="0" smtClean="0"/>
              <a:t>, </a:t>
            </a:r>
            <a:r>
              <a:rPr lang="fr-CH" i="1" dirty="0" smtClean="0"/>
              <a:t>76</a:t>
            </a:r>
            <a:r>
              <a:rPr lang="fr-CH" dirty="0" smtClean="0"/>
              <a:t>, 2239</a:t>
            </a:r>
            <a:endParaRPr lang="fr-CH" dirty="0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996863"/>
              </p:ext>
            </p:extLst>
          </p:nvPr>
        </p:nvGraphicFramePr>
        <p:xfrm>
          <a:off x="250825" y="2243138"/>
          <a:ext cx="5264150" cy="1363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2" name="CS ChemDraw Drawing" r:id="rId4" imgW="5264891" imgH="1363770" progId="ChemDraw.Document.6.0">
                  <p:embed/>
                </p:oleObj>
              </mc:Choice>
              <mc:Fallback>
                <p:oleObj name="CS ChemDraw Drawing" r:id="rId4" imgW="5264891" imgH="136377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0825" y="2243138"/>
                        <a:ext cx="5264150" cy="1363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6444208" y="2132856"/>
            <a:ext cx="2042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Very</a:t>
            </a:r>
            <a:r>
              <a:rPr lang="fr-CH" dirty="0" smtClean="0"/>
              <a:t> </a:t>
            </a:r>
            <a:r>
              <a:rPr lang="fr-CH" dirty="0" err="1" smtClean="0"/>
              <a:t>low</a:t>
            </a:r>
            <a:r>
              <a:rPr lang="fr-CH" dirty="0" smtClean="0"/>
              <a:t> </a:t>
            </a:r>
            <a:r>
              <a:rPr lang="fr-CH" dirty="0" err="1" smtClean="0"/>
              <a:t>ee</a:t>
            </a:r>
            <a:r>
              <a:rPr lang="fr-CH" dirty="0" smtClean="0"/>
              <a:t> (&lt; 15%)</a:t>
            </a:r>
            <a:endParaRPr lang="fr-CH" dirty="0"/>
          </a:p>
        </p:txBody>
      </p:sp>
      <p:pic>
        <p:nvPicPr>
          <p:cNvPr id="13324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686696"/>
            <a:ext cx="2435225" cy="290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5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62367"/>
            <a:ext cx="3063875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CB7B6-B845-4C44-AC4A-EA6A0C445746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303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 txBox="1">
            <a:spLocks/>
          </p:cNvSpPr>
          <p:nvPr/>
        </p:nvSpPr>
        <p:spPr>
          <a:xfrm>
            <a:off x="2411760" y="274638"/>
            <a:ext cx="627504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/>
              <a:t>Palladium / </a:t>
            </a:r>
            <a:r>
              <a:rPr lang="fr-CH" dirty="0" err="1" smtClean="0"/>
              <a:t>Platinium</a:t>
            </a:r>
            <a:endParaRPr lang="fr-CH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073056" cy="1023333"/>
          </a:xfrm>
          <a:prstGeom prst="rect">
            <a:avLst/>
          </a:prstGeom>
        </p:spPr>
      </p:pic>
      <p:cxnSp>
        <p:nvCxnSpPr>
          <p:cNvPr id="12" name="Connecteur droit 11"/>
          <p:cNvCxnSpPr/>
          <p:nvPr/>
        </p:nvCxnSpPr>
        <p:spPr>
          <a:xfrm>
            <a:off x="2699792" y="1268760"/>
            <a:ext cx="64442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251520" y="1475492"/>
            <a:ext cx="2409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Pd or Pt pincer </a:t>
            </a:r>
            <a:r>
              <a:rPr lang="fr-CH" dirty="0" err="1" smtClean="0"/>
              <a:t>complex</a:t>
            </a:r>
            <a:endParaRPr lang="fr-CH" dirty="0"/>
          </a:p>
        </p:txBody>
      </p:sp>
      <p:sp>
        <p:nvSpPr>
          <p:cNvPr id="2" name="ZoneTexte 1"/>
          <p:cNvSpPr txBox="1"/>
          <p:nvPr/>
        </p:nvSpPr>
        <p:spPr>
          <a:xfrm>
            <a:off x="383626" y="2020769"/>
            <a:ext cx="334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Explanation</a:t>
            </a:r>
            <a:r>
              <a:rPr lang="fr-CH" dirty="0" smtClean="0"/>
              <a:t> : </a:t>
            </a:r>
            <a:r>
              <a:rPr lang="fr-CH" dirty="0" err="1" smtClean="0"/>
              <a:t>why</a:t>
            </a:r>
            <a:r>
              <a:rPr lang="fr-CH" dirty="0" smtClean="0"/>
              <a:t> the </a:t>
            </a:r>
            <a:r>
              <a:rPr lang="fr-CH" dirty="0" err="1" smtClean="0"/>
              <a:t>ee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so</a:t>
            </a:r>
            <a:r>
              <a:rPr lang="fr-CH" dirty="0" smtClean="0"/>
              <a:t> </a:t>
            </a:r>
            <a:r>
              <a:rPr lang="fr-CH" dirty="0" err="1" smtClean="0"/>
              <a:t>low</a:t>
            </a:r>
            <a:endParaRPr lang="fr-CH" dirty="0"/>
          </a:p>
        </p:txBody>
      </p:sp>
      <p:sp>
        <p:nvSpPr>
          <p:cNvPr id="7" name="Rectangle 6"/>
          <p:cNvSpPr/>
          <p:nvPr/>
        </p:nvSpPr>
        <p:spPr>
          <a:xfrm>
            <a:off x="4644007" y="5949280"/>
            <a:ext cx="4383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 err="1" smtClean="0"/>
              <a:t>Pregosin</a:t>
            </a:r>
            <a:r>
              <a:rPr lang="fr-CH" dirty="0" smtClean="0"/>
              <a:t>,</a:t>
            </a:r>
            <a:r>
              <a:rPr lang="fr-CH" i="1" dirty="0" smtClean="0"/>
              <a:t> J. </a:t>
            </a:r>
            <a:r>
              <a:rPr lang="fr-CH" i="1" dirty="0" err="1" smtClean="0"/>
              <a:t>Organomet</a:t>
            </a:r>
            <a:r>
              <a:rPr lang="fr-CH" i="1" dirty="0" smtClean="0"/>
              <a:t>. </a:t>
            </a:r>
            <a:r>
              <a:rPr lang="fr-CH" i="1" dirty="0" err="1" smtClean="0"/>
              <a:t>Chem</a:t>
            </a:r>
            <a:r>
              <a:rPr lang="fr-CH" i="1" dirty="0" smtClean="0"/>
              <a:t>.</a:t>
            </a:r>
            <a:r>
              <a:rPr lang="fr-CH" dirty="0" smtClean="0"/>
              <a:t> </a:t>
            </a:r>
            <a:r>
              <a:rPr lang="fr-CH" b="1" dirty="0" smtClean="0"/>
              <a:t>1996</a:t>
            </a:r>
            <a:r>
              <a:rPr lang="fr-CH" dirty="0" smtClean="0"/>
              <a:t>, </a:t>
            </a:r>
            <a:r>
              <a:rPr lang="fr-CH" i="1" dirty="0" smtClean="0"/>
              <a:t>507</a:t>
            </a:r>
            <a:r>
              <a:rPr lang="fr-CH" dirty="0" smtClean="0"/>
              <a:t>, 85</a:t>
            </a:r>
            <a:endParaRPr lang="fr-CH" dirty="0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2875735"/>
              </p:ext>
            </p:extLst>
          </p:nvPr>
        </p:nvGraphicFramePr>
        <p:xfrm>
          <a:off x="2195736" y="2996952"/>
          <a:ext cx="4464050" cy="125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4" name="CS ChemDraw Drawing" r:id="rId4" imgW="4464757" imgH="1250910" progId="ChemDraw.Document.6.0">
                  <p:embed/>
                </p:oleObj>
              </mc:Choice>
              <mc:Fallback>
                <p:oleObj name="CS ChemDraw Drawing" r:id="rId4" imgW="4464757" imgH="12509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95736" y="2996952"/>
                        <a:ext cx="4464050" cy="1250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1835696" y="4880570"/>
            <a:ext cx="5289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NMR </a:t>
            </a:r>
            <a:r>
              <a:rPr lang="fr-CH" dirty="0" err="1" smtClean="0"/>
              <a:t>studies</a:t>
            </a:r>
            <a:r>
              <a:rPr lang="fr-CH" dirty="0" smtClean="0"/>
              <a:t> shows </a:t>
            </a:r>
            <a:r>
              <a:rPr lang="fr-CH" dirty="0" err="1" smtClean="0"/>
              <a:t>that</a:t>
            </a:r>
            <a:r>
              <a:rPr lang="fr-CH" dirty="0" smtClean="0"/>
              <a:t> </a:t>
            </a:r>
            <a:r>
              <a:rPr lang="fr-CH" dirty="0" err="1" smtClean="0"/>
              <a:t>isocyanide</a:t>
            </a:r>
            <a:r>
              <a:rPr lang="fr-CH" dirty="0" smtClean="0"/>
              <a:t> </a:t>
            </a:r>
            <a:r>
              <a:rPr lang="fr-CH" dirty="0" err="1" smtClean="0"/>
              <a:t>displace</a:t>
            </a:r>
            <a:r>
              <a:rPr lang="fr-CH" dirty="0" smtClean="0"/>
              <a:t> the ligand</a:t>
            </a:r>
            <a:endParaRPr lang="fr-CH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CB7B6-B845-4C44-AC4A-EA6A0C445746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520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 txBox="1">
            <a:spLocks/>
          </p:cNvSpPr>
          <p:nvPr/>
        </p:nvSpPr>
        <p:spPr>
          <a:xfrm>
            <a:off x="2411760" y="274638"/>
            <a:ext cx="627504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 err="1" smtClean="0"/>
              <a:t>Cooperative</a:t>
            </a:r>
            <a:r>
              <a:rPr lang="fr-CH" dirty="0" smtClean="0"/>
              <a:t> </a:t>
            </a:r>
            <a:r>
              <a:rPr lang="fr-CH" dirty="0" err="1" smtClean="0"/>
              <a:t>catalysis</a:t>
            </a:r>
            <a:endParaRPr lang="fr-CH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073056" cy="1023333"/>
          </a:xfrm>
          <a:prstGeom prst="rect">
            <a:avLst/>
          </a:prstGeom>
        </p:spPr>
      </p:pic>
      <p:cxnSp>
        <p:nvCxnSpPr>
          <p:cNvPr id="12" name="Connecteur droit 11"/>
          <p:cNvCxnSpPr/>
          <p:nvPr/>
        </p:nvCxnSpPr>
        <p:spPr>
          <a:xfrm>
            <a:off x="2699792" y="1268760"/>
            <a:ext cx="64442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395536" y="1809690"/>
            <a:ext cx="610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/>
              <a:t>Kyungsoo</a:t>
            </a:r>
            <a:r>
              <a:rPr lang="fr-CH" dirty="0"/>
              <a:t> </a:t>
            </a:r>
            <a:r>
              <a:rPr lang="fr-CH" dirty="0" smtClean="0"/>
              <a:t>Oh </a:t>
            </a:r>
            <a:r>
              <a:rPr lang="fr-CH" dirty="0" err="1" smtClean="0"/>
              <a:t>described</a:t>
            </a:r>
            <a:r>
              <a:rPr lang="fr-CH" dirty="0" smtClean="0"/>
              <a:t> a </a:t>
            </a:r>
            <a:r>
              <a:rPr lang="fr-CH" dirty="0" err="1" smtClean="0"/>
              <a:t>cooperative</a:t>
            </a:r>
            <a:r>
              <a:rPr lang="fr-CH" dirty="0" smtClean="0"/>
              <a:t> </a:t>
            </a:r>
            <a:r>
              <a:rPr lang="fr-CH" dirty="0" err="1" smtClean="0"/>
              <a:t>catalysis</a:t>
            </a:r>
            <a:r>
              <a:rPr lang="fr-CH" dirty="0" smtClean="0"/>
              <a:t> </a:t>
            </a:r>
            <a:r>
              <a:rPr lang="fr-CH" dirty="0" err="1" smtClean="0"/>
              <a:t>approch</a:t>
            </a:r>
            <a:r>
              <a:rPr lang="fr-CH" dirty="0" smtClean="0"/>
              <a:t> in 2011</a:t>
            </a:r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962225"/>
              </p:ext>
            </p:extLst>
          </p:nvPr>
        </p:nvGraphicFramePr>
        <p:xfrm>
          <a:off x="611560" y="2564904"/>
          <a:ext cx="7910512" cy="267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3" name="CS ChemDraw Drawing" r:id="rId4" imgW="7910843" imgH="2672730" progId="ChemDraw.Document.6.0">
                  <p:embed/>
                </p:oleObj>
              </mc:Choice>
              <mc:Fallback>
                <p:oleObj name="CS ChemDraw Drawing" r:id="rId4" imgW="7910843" imgH="26727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1560" y="2564904"/>
                        <a:ext cx="7910512" cy="2673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2991249"/>
              </p:ext>
            </p:extLst>
          </p:nvPr>
        </p:nvGraphicFramePr>
        <p:xfrm>
          <a:off x="1291329" y="4581128"/>
          <a:ext cx="3484563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4" name="CS ChemDraw Drawing" r:id="rId6" imgW="3484985" imgH="2133000" progId="ChemDraw.Document.6.0">
                  <p:embed/>
                </p:oleObj>
              </mc:Choice>
              <mc:Fallback>
                <p:oleObj name="CS ChemDraw Drawing" r:id="rId6" imgW="3484985" imgH="21330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91329" y="4581128"/>
                        <a:ext cx="3484563" cy="213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6633995" y="6133946"/>
            <a:ext cx="1973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i="1" dirty="0" smtClean="0"/>
              <a:t>JOC</a:t>
            </a:r>
            <a:r>
              <a:rPr lang="fr-CH" dirty="0" smtClean="0"/>
              <a:t> </a:t>
            </a:r>
            <a:r>
              <a:rPr lang="fr-CH" b="1" dirty="0" smtClean="0"/>
              <a:t>2011</a:t>
            </a:r>
            <a:r>
              <a:rPr lang="fr-CH" dirty="0" smtClean="0"/>
              <a:t>, </a:t>
            </a:r>
            <a:r>
              <a:rPr lang="fr-CH" i="1" dirty="0" smtClean="0"/>
              <a:t>13</a:t>
            </a:r>
            <a:r>
              <a:rPr lang="fr-CH" dirty="0" smtClean="0"/>
              <a:t>, 1306</a:t>
            </a:r>
            <a:endParaRPr lang="fr-CH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CB7B6-B845-4C44-AC4A-EA6A0C445746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811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 txBox="1">
            <a:spLocks/>
          </p:cNvSpPr>
          <p:nvPr/>
        </p:nvSpPr>
        <p:spPr>
          <a:xfrm>
            <a:off x="2411760" y="274638"/>
            <a:ext cx="627504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 err="1" smtClean="0"/>
              <a:t>Others</a:t>
            </a:r>
            <a:r>
              <a:rPr lang="fr-CH" dirty="0" smtClean="0"/>
              <a:t> </a:t>
            </a:r>
            <a:r>
              <a:rPr lang="fr-CH" dirty="0" err="1" smtClean="0"/>
              <a:t>Metals</a:t>
            </a:r>
            <a:endParaRPr lang="fr-CH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073056" cy="1023333"/>
          </a:xfrm>
          <a:prstGeom prst="rect">
            <a:avLst/>
          </a:prstGeom>
        </p:spPr>
      </p:pic>
      <p:cxnSp>
        <p:nvCxnSpPr>
          <p:cNvPr id="12" name="Connecteur droit 11"/>
          <p:cNvCxnSpPr/>
          <p:nvPr/>
        </p:nvCxnSpPr>
        <p:spPr>
          <a:xfrm>
            <a:off x="2699792" y="1268760"/>
            <a:ext cx="64442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276300" y="1921313"/>
            <a:ext cx="6408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This </a:t>
            </a:r>
            <a:r>
              <a:rPr lang="fr-CH" dirty="0" err="1" smtClean="0"/>
              <a:t>reaction</a:t>
            </a:r>
            <a:r>
              <a:rPr lang="fr-CH" dirty="0" smtClean="0"/>
              <a:t> </a:t>
            </a:r>
            <a:r>
              <a:rPr lang="fr-CH" dirty="0" err="1" smtClean="0"/>
              <a:t>works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many</a:t>
            </a:r>
            <a:r>
              <a:rPr lang="fr-CH" dirty="0" smtClean="0"/>
              <a:t> transitions </a:t>
            </a:r>
            <a:r>
              <a:rPr lang="fr-CH" dirty="0" err="1" smtClean="0"/>
              <a:t>metal</a:t>
            </a:r>
            <a:r>
              <a:rPr lang="fr-CH" dirty="0"/>
              <a:t> </a:t>
            </a:r>
            <a:r>
              <a:rPr lang="fr-CH" dirty="0" smtClean="0"/>
              <a:t>as Zn, Ru, Rh, Ni</a:t>
            </a: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25347"/>
              </p:ext>
            </p:extLst>
          </p:nvPr>
        </p:nvGraphicFramePr>
        <p:xfrm>
          <a:off x="2411760" y="5013176"/>
          <a:ext cx="412432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0" name="CS ChemDraw Drawing" r:id="rId4" imgW="4123579" imgH="591030" progId="ChemDraw.Document.6.0">
                  <p:embed/>
                </p:oleObj>
              </mc:Choice>
              <mc:Fallback>
                <p:oleObj name="CS ChemDraw Drawing" r:id="rId4" imgW="4123579" imgH="591030" progId="ChemDraw.Document.6.0">
                  <p:embed/>
                  <p:pic>
                    <p:nvPicPr>
                      <p:cNvPr id="0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5013176"/>
                        <a:ext cx="4124325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CB7B6-B845-4C44-AC4A-EA6A0C445746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60773" y="3131676"/>
            <a:ext cx="1825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Use of </a:t>
            </a:r>
            <a:r>
              <a:rPr lang="fr-CH" dirty="0" err="1" smtClean="0"/>
              <a:t>oxazoline</a:t>
            </a:r>
            <a:r>
              <a:rPr lang="fr-CH" dirty="0" smtClean="0"/>
              <a:t> :</a:t>
            </a:r>
            <a:endParaRPr lang="fr-CH" dirty="0"/>
          </a:p>
        </p:txBody>
      </p:sp>
      <p:sp>
        <p:nvSpPr>
          <p:cNvPr id="6" name="ZoneTexte 5"/>
          <p:cNvSpPr txBox="1"/>
          <p:nvPr/>
        </p:nvSpPr>
        <p:spPr>
          <a:xfrm>
            <a:off x="260351" y="3727717"/>
            <a:ext cx="33737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SzPct val="50000"/>
              <a:buFont typeface="Wingdings" pitchFamily="2" charset="2"/>
              <a:buChar char="q"/>
            </a:pPr>
            <a:r>
              <a:rPr lang="fr-CH" dirty="0" smtClean="0"/>
              <a:t>Ligand</a:t>
            </a:r>
          </a:p>
          <a:p>
            <a:pPr marL="285750" indent="-285750">
              <a:buSzPct val="50000"/>
              <a:buFont typeface="Wingdings" pitchFamily="2" charset="2"/>
              <a:buChar char="q"/>
            </a:pPr>
            <a:endParaRPr lang="fr-CH" dirty="0" smtClean="0"/>
          </a:p>
          <a:p>
            <a:pPr marL="285750" indent="-285750">
              <a:buSzPct val="50000"/>
              <a:buFont typeface="Wingdings" pitchFamily="2" charset="2"/>
              <a:buChar char="q"/>
            </a:pPr>
            <a:r>
              <a:rPr lang="fr-CH" dirty="0" err="1" smtClean="0"/>
              <a:t>Hydrolysis</a:t>
            </a:r>
            <a:r>
              <a:rPr lang="fr-CH" dirty="0" smtClean="0"/>
              <a:t> to serine </a:t>
            </a:r>
            <a:r>
              <a:rPr lang="fr-CH" dirty="0" err="1" smtClean="0"/>
              <a:t>derivatives</a:t>
            </a:r>
            <a:endParaRPr lang="fr-CH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395536" y="2708920"/>
            <a:ext cx="7848872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88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 txBox="1">
            <a:spLocks/>
          </p:cNvSpPr>
          <p:nvPr/>
        </p:nvSpPr>
        <p:spPr>
          <a:xfrm>
            <a:off x="2411760" y="274638"/>
            <a:ext cx="627504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 smtClean="0"/>
              <a:t>Conclusion</a:t>
            </a:r>
            <a:endParaRPr lang="fr-CH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073056" cy="1023333"/>
          </a:xfrm>
          <a:prstGeom prst="rect">
            <a:avLst/>
          </a:prstGeom>
        </p:spPr>
      </p:pic>
      <p:cxnSp>
        <p:nvCxnSpPr>
          <p:cNvPr id="12" name="Connecteur droit 11"/>
          <p:cNvCxnSpPr/>
          <p:nvPr/>
        </p:nvCxnSpPr>
        <p:spPr>
          <a:xfrm>
            <a:off x="2699792" y="1268760"/>
            <a:ext cx="64442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CB7B6-B845-4C44-AC4A-EA6A0C445746}" type="slidenum">
              <a:rPr lang="fr-FR" smtClean="0"/>
              <a:pPr/>
              <a:t>18</a:t>
            </a:fld>
            <a:endParaRPr lang="fr-FR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2889367"/>
              </p:ext>
            </p:extLst>
          </p:nvPr>
        </p:nvGraphicFramePr>
        <p:xfrm>
          <a:off x="2608659" y="2132856"/>
          <a:ext cx="39624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1" name="CS ChemDraw Drawing" r:id="rId4" imgW="3962040" imgH="696060" progId="ChemDraw.Document.6.0">
                  <p:embed/>
                </p:oleObj>
              </mc:Choice>
              <mc:Fallback>
                <p:oleObj name="CS ChemDraw Drawing" r:id="rId4" imgW="3962040" imgH="6960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08659" y="2132856"/>
                        <a:ext cx="3962400" cy="69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412701" y="3356992"/>
            <a:ext cx="39981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dirty="0" err="1" smtClean="0"/>
              <a:t>Metal</a:t>
            </a:r>
            <a:r>
              <a:rPr lang="fr-CH" dirty="0" smtClean="0"/>
              <a:t> </a:t>
            </a:r>
            <a:r>
              <a:rPr lang="fr-CH" dirty="0" err="1" smtClean="0"/>
              <a:t>catalyzed</a:t>
            </a:r>
            <a:endParaRPr lang="fr-CH" dirty="0"/>
          </a:p>
          <a:p>
            <a:endParaRPr lang="fr-CH" dirty="0" smtClean="0"/>
          </a:p>
          <a:p>
            <a:pPr marL="285750" indent="-285750">
              <a:buSzPct val="50000"/>
              <a:buFont typeface="Wingdings" pitchFamily="2" charset="2"/>
              <a:buChar char="q"/>
            </a:pPr>
            <a:r>
              <a:rPr lang="fr-CH" dirty="0" smtClean="0"/>
              <a:t>First </a:t>
            </a:r>
            <a:r>
              <a:rPr lang="fr-CH" dirty="0" err="1" smtClean="0"/>
              <a:t>with</a:t>
            </a:r>
            <a:r>
              <a:rPr lang="fr-CH" dirty="0" smtClean="0"/>
              <a:t> Cu</a:t>
            </a:r>
            <a:r>
              <a:rPr lang="fr-CH" baseline="-25000" dirty="0" smtClean="0"/>
              <a:t>2</a:t>
            </a:r>
            <a:r>
              <a:rPr lang="fr-CH" dirty="0" smtClean="0"/>
              <a:t>O</a:t>
            </a:r>
          </a:p>
          <a:p>
            <a:pPr marL="285750" indent="-285750">
              <a:buSzPct val="50000"/>
              <a:buFont typeface="Wingdings" pitchFamily="2" charset="2"/>
              <a:buChar char="q"/>
            </a:pPr>
            <a:r>
              <a:rPr lang="fr-CH" dirty="0" err="1" smtClean="0"/>
              <a:t>Nowdays</a:t>
            </a:r>
            <a:r>
              <a:rPr lang="fr-CH" dirty="0" smtClean="0"/>
              <a:t>, </a:t>
            </a:r>
            <a:r>
              <a:rPr lang="fr-CH" dirty="0" err="1" smtClean="0"/>
              <a:t>many</a:t>
            </a:r>
            <a:r>
              <a:rPr lang="fr-CH" dirty="0" smtClean="0"/>
              <a:t> transition </a:t>
            </a:r>
            <a:r>
              <a:rPr lang="fr-CH" dirty="0" err="1" smtClean="0"/>
              <a:t>metal</a:t>
            </a:r>
            <a:r>
              <a:rPr lang="fr-CH" dirty="0" smtClean="0"/>
              <a:t> (Au, Ag, Cu, Pd, Pt, Zn, Ni, Rh, Ru, Co)</a:t>
            </a:r>
          </a:p>
          <a:p>
            <a:pPr marL="285750" indent="-285750">
              <a:buSzPct val="50000"/>
              <a:buFont typeface="Wingdings" pitchFamily="2" charset="2"/>
              <a:buChar char="q"/>
            </a:pPr>
            <a:r>
              <a:rPr lang="fr-CH" dirty="0" err="1" smtClean="0"/>
              <a:t>Kinetic</a:t>
            </a:r>
            <a:r>
              <a:rPr lang="fr-CH" dirty="0" smtClean="0"/>
              <a:t> control</a:t>
            </a:r>
          </a:p>
          <a:p>
            <a:pPr marL="285750" indent="-285750">
              <a:buSzPct val="50000"/>
              <a:buFont typeface="Wingdings" pitchFamily="2" charset="2"/>
              <a:buChar char="q"/>
            </a:pPr>
            <a:r>
              <a:rPr lang="fr-CH" dirty="0" err="1" smtClean="0"/>
              <a:t>Enantiomeric</a:t>
            </a:r>
            <a:r>
              <a:rPr lang="fr-CH" dirty="0" smtClean="0"/>
              <a:t> applications </a:t>
            </a:r>
            <a:r>
              <a:rPr lang="fr-CH" dirty="0" err="1" smtClean="0"/>
              <a:t>with</a:t>
            </a:r>
            <a:r>
              <a:rPr lang="fr-CH" dirty="0" smtClean="0"/>
              <a:t> Au and Ag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572000" y="3356992"/>
            <a:ext cx="39981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dirty="0" smtClean="0"/>
              <a:t>Base </a:t>
            </a:r>
            <a:r>
              <a:rPr lang="fr-CH" dirty="0" err="1" smtClean="0"/>
              <a:t>catalyzed</a:t>
            </a:r>
            <a:endParaRPr lang="fr-CH" dirty="0"/>
          </a:p>
          <a:p>
            <a:endParaRPr lang="fr-CH" dirty="0" smtClean="0"/>
          </a:p>
          <a:p>
            <a:pPr marL="285750" indent="-285750">
              <a:buSzPct val="50000"/>
              <a:buFont typeface="Wingdings" pitchFamily="2" charset="2"/>
              <a:buChar char="q"/>
            </a:pPr>
            <a:r>
              <a:rPr lang="fr-CH" dirty="0" smtClean="0"/>
              <a:t>First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BuLi</a:t>
            </a:r>
            <a:r>
              <a:rPr lang="fr-CH" dirty="0" smtClean="0"/>
              <a:t> or </a:t>
            </a:r>
            <a:r>
              <a:rPr lang="fr-CH" dirty="0" err="1" smtClean="0"/>
              <a:t>NaCN</a:t>
            </a:r>
            <a:endParaRPr lang="fr-CH" dirty="0" smtClean="0"/>
          </a:p>
          <a:p>
            <a:pPr marL="285750" indent="-285750">
              <a:buSzPct val="50000"/>
              <a:buFont typeface="Wingdings" pitchFamily="2" charset="2"/>
              <a:buChar char="q"/>
            </a:pPr>
            <a:r>
              <a:rPr lang="fr-CH" dirty="0" err="1" smtClean="0"/>
              <a:t>Nowdays</a:t>
            </a:r>
            <a:r>
              <a:rPr lang="fr-CH" dirty="0" smtClean="0"/>
              <a:t>, non </a:t>
            </a:r>
            <a:r>
              <a:rPr lang="fr-CH" dirty="0" err="1" smtClean="0"/>
              <a:t>ionic</a:t>
            </a:r>
            <a:r>
              <a:rPr lang="fr-CH" dirty="0" smtClean="0"/>
              <a:t> base</a:t>
            </a:r>
          </a:p>
          <a:p>
            <a:pPr marL="285750" indent="-285750">
              <a:buSzPct val="50000"/>
              <a:buFont typeface="Wingdings" pitchFamily="2" charset="2"/>
              <a:buChar char="q"/>
            </a:pPr>
            <a:r>
              <a:rPr lang="fr-CH" dirty="0" err="1" smtClean="0"/>
              <a:t>Thermodynamic</a:t>
            </a:r>
            <a:r>
              <a:rPr lang="fr-CH" dirty="0" smtClean="0"/>
              <a:t> control (</a:t>
            </a:r>
            <a:r>
              <a:rPr lang="fr-CH" dirty="0" err="1" smtClean="0"/>
              <a:t>trans</a:t>
            </a:r>
            <a:r>
              <a:rPr lang="fr-CH" dirty="0" smtClean="0"/>
              <a:t> </a:t>
            </a:r>
            <a:r>
              <a:rPr lang="fr-CH" dirty="0" err="1" smtClean="0"/>
              <a:t>selectivity</a:t>
            </a:r>
            <a:r>
              <a:rPr lang="fr-CH" dirty="0" smtClean="0"/>
              <a:t>)</a:t>
            </a:r>
          </a:p>
          <a:p>
            <a:pPr marL="285750" indent="-285750">
              <a:buSzPct val="50000"/>
              <a:buFont typeface="Wingdings" pitchFamily="2" charset="2"/>
              <a:buChar char="q"/>
            </a:pPr>
            <a:r>
              <a:rPr lang="fr-CH" dirty="0" err="1" smtClean="0"/>
              <a:t>Enantiomeric</a:t>
            </a:r>
            <a:r>
              <a:rPr lang="fr-CH" dirty="0" smtClean="0"/>
              <a:t> application </a:t>
            </a:r>
            <a:r>
              <a:rPr lang="fr-CH" dirty="0" err="1" smtClean="0"/>
              <a:t>cinchona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97276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 txBox="1">
            <a:spLocks/>
          </p:cNvSpPr>
          <p:nvPr/>
        </p:nvSpPr>
        <p:spPr>
          <a:xfrm>
            <a:off x="2411760" y="274638"/>
            <a:ext cx="627504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 smtClean="0"/>
              <a:t>Introduction</a:t>
            </a:r>
            <a:endParaRPr lang="fr-CH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073056" cy="1023333"/>
          </a:xfrm>
          <a:prstGeom prst="rect">
            <a:avLst/>
          </a:prstGeom>
        </p:spPr>
      </p:pic>
      <p:cxnSp>
        <p:nvCxnSpPr>
          <p:cNvPr id="12" name="Connecteur droit 11"/>
          <p:cNvCxnSpPr/>
          <p:nvPr/>
        </p:nvCxnSpPr>
        <p:spPr>
          <a:xfrm>
            <a:off x="2699792" y="1268760"/>
            <a:ext cx="64442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251520" y="1997889"/>
            <a:ext cx="2387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Structure and </a:t>
            </a:r>
            <a:r>
              <a:rPr lang="fr-CH" dirty="0" err="1" smtClean="0"/>
              <a:t>reactivity</a:t>
            </a:r>
            <a:endParaRPr lang="fr-CH" dirty="0"/>
          </a:p>
        </p:txBody>
      </p:sp>
      <p:graphicFrame>
        <p:nvGraphicFramePr>
          <p:cNvPr id="14" name="Obje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2510861"/>
              </p:ext>
            </p:extLst>
          </p:nvPr>
        </p:nvGraphicFramePr>
        <p:xfrm>
          <a:off x="1907704" y="3140968"/>
          <a:ext cx="5348633" cy="19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CS ChemDraw Drawing" r:id="rId4" imgW="4457194" imgH="1647000" progId="ChemDraw.Document.6.0">
                  <p:embed/>
                </p:oleObj>
              </mc:Choice>
              <mc:Fallback>
                <p:oleObj name="CS ChemDraw Drawing" r:id="rId4" imgW="4457194" imgH="16470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7704" y="3140968"/>
                        <a:ext cx="5348633" cy="197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CB7B6-B845-4C44-AC4A-EA6A0C445746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21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 txBox="1">
            <a:spLocks/>
          </p:cNvSpPr>
          <p:nvPr/>
        </p:nvSpPr>
        <p:spPr>
          <a:xfrm>
            <a:off x="2411760" y="274638"/>
            <a:ext cx="627504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 smtClean="0"/>
              <a:t>Introduction</a:t>
            </a:r>
            <a:endParaRPr lang="fr-CH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073056" cy="1023333"/>
          </a:xfrm>
          <a:prstGeom prst="rect">
            <a:avLst/>
          </a:prstGeom>
        </p:spPr>
      </p:pic>
      <p:cxnSp>
        <p:nvCxnSpPr>
          <p:cNvPr id="12" name="Connecteur droit 11"/>
          <p:cNvCxnSpPr/>
          <p:nvPr/>
        </p:nvCxnSpPr>
        <p:spPr>
          <a:xfrm>
            <a:off x="2699792" y="1268760"/>
            <a:ext cx="64442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251520" y="1844824"/>
            <a:ext cx="2387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Structure and </a:t>
            </a:r>
            <a:r>
              <a:rPr lang="fr-CH" dirty="0" err="1" smtClean="0"/>
              <a:t>reactivity</a:t>
            </a:r>
            <a:endParaRPr lang="fr-CH" dirty="0"/>
          </a:p>
        </p:txBody>
      </p:sp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7529674"/>
              </p:ext>
            </p:extLst>
          </p:nvPr>
        </p:nvGraphicFramePr>
        <p:xfrm>
          <a:off x="539552" y="2029490"/>
          <a:ext cx="7893050" cy="377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" name="CS ChemDraw Drawing" r:id="rId4" imgW="7893825" imgH="3780540" progId="ChemDraw.Document.6.0">
                  <p:embed/>
                </p:oleObj>
              </mc:Choice>
              <mc:Fallback>
                <p:oleObj name="CS ChemDraw Drawing" r:id="rId4" imgW="7893825" imgH="37805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2029490"/>
                        <a:ext cx="7893050" cy="3779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CB7B6-B845-4C44-AC4A-EA6A0C445746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268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 txBox="1">
            <a:spLocks/>
          </p:cNvSpPr>
          <p:nvPr/>
        </p:nvSpPr>
        <p:spPr>
          <a:xfrm>
            <a:off x="2411760" y="274638"/>
            <a:ext cx="627504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 smtClean="0"/>
              <a:t>Base </a:t>
            </a:r>
            <a:r>
              <a:rPr lang="fr-CH" dirty="0" err="1" smtClean="0"/>
              <a:t>catalyzed</a:t>
            </a:r>
            <a:endParaRPr lang="fr-CH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073056" cy="1023333"/>
          </a:xfrm>
          <a:prstGeom prst="rect">
            <a:avLst/>
          </a:prstGeom>
        </p:spPr>
      </p:pic>
      <p:cxnSp>
        <p:nvCxnSpPr>
          <p:cNvPr id="12" name="Connecteur droit 11"/>
          <p:cNvCxnSpPr/>
          <p:nvPr/>
        </p:nvCxnSpPr>
        <p:spPr>
          <a:xfrm>
            <a:off x="2699792" y="1268760"/>
            <a:ext cx="64442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316292" y="1700808"/>
            <a:ext cx="4253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Schöllkopf</a:t>
            </a:r>
            <a:r>
              <a:rPr lang="fr-CH" dirty="0" smtClean="0"/>
              <a:t>: </a:t>
            </a:r>
            <a:r>
              <a:rPr lang="fr-CH" dirty="0" err="1" smtClean="0"/>
              <a:t>Reaction</a:t>
            </a:r>
            <a:r>
              <a:rPr lang="fr-CH" dirty="0" smtClean="0"/>
              <a:t> </a:t>
            </a:r>
            <a:r>
              <a:rPr lang="fr-CH" dirty="0" err="1" smtClean="0"/>
              <a:t>through</a:t>
            </a:r>
            <a:r>
              <a:rPr lang="fr-CH" dirty="0"/>
              <a:t> </a:t>
            </a:r>
            <a:r>
              <a:rPr lang="fr-CH" dirty="0" smtClean="0"/>
              <a:t>action of base</a:t>
            </a:r>
            <a:endParaRPr lang="fr-CH" dirty="0"/>
          </a:p>
        </p:txBody>
      </p:sp>
      <p:sp>
        <p:nvSpPr>
          <p:cNvPr id="7" name="ZoneTexte 6"/>
          <p:cNvSpPr txBox="1"/>
          <p:nvPr/>
        </p:nvSpPr>
        <p:spPr>
          <a:xfrm>
            <a:off x="590391" y="2492896"/>
            <a:ext cx="266630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SzPct val="50000"/>
              <a:buFont typeface="Wingdings" pitchFamily="2" charset="2"/>
              <a:buChar char="q"/>
            </a:pPr>
            <a:r>
              <a:rPr lang="fr-CH" i="1" dirty="0" err="1" smtClean="0"/>
              <a:t>Tet</a:t>
            </a:r>
            <a:r>
              <a:rPr lang="fr-CH" i="1" dirty="0" smtClean="0"/>
              <a:t>. </a:t>
            </a:r>
            <a:r>
              <a:rPr lang="fr-CH" i="1" dirty="0" err="1" smtClean="0"/>
              <a:t>Lett</a:t>
            </a:r>
            <a:r>
              <a:rPr lang="fr-CH" dirty="0" smtClean="0"/>
              <a:t> </a:t>
            </a:r>
            <a:r>
              <a:rPr lang="fr-CH" b="1" dirty="0" smtClean="0"/>
              <a:t>1968</a:t>
            </a:r>
            <a:r>
              <a:rPr lang="fr-CH" dirty="0" smtClean="0"/>
              <a:t>, </a:t>
            </a:r>
            <a:r>
              <a:rPr lang="fr-CH" i="1" dirty="0" smtClean="0"/>
              <a:t>59</a:t>
            </a:r>
            <a:r>
              <a:rPr lang="fr-CH" dirty="0" smtClean="0"/>
              <a:t>, 6231</a:t>
            </a:r>
          </a:p>
          <a:p>
            <a:pPr marL="285750" indent="-285750">
              <a:buSzPct val="50000"/>
              <a:buFont typeface="Wingdings" pitchFamily="2" charset="2"/>
              <a:buChar char="q"/>
            </a:pPr>
            <a:endParaRPr lang="fr-CH" dirty="0"/>
          </a:p>
          <a:p>
            <a:pPr marL="285750" indent="-285750">
              <a:buSzPct val="50000"/>
              <a:buFont typeface="Wingdings" pitchFamily="2" charset="2"/>
              <a:buChar char="q"/>
            </a:pPr>
            <a:endParaRPr lang="fr-CH" dirty="0" smtClean="0"/>
          </a:p>
          <a:p>
            <a:pPr marL="285750" indent="-285750">
              <a:buSzPct val="50000"/>
              <a:buFont typeface="Wingdings" pitchFamily="2" charset="2"/>
              <a:buChar char="q"/>
            </a:pPr>
            <a:endParaRPr lang="fr-CH" dirty="0"/>
          </a:p>
          <a:p>
            <a:pPr marL="285750" indent="-285750">
              <a:buSzPct val="50000"/>
              <a:buFont typeface="Wingdings" pitchFamily="2" charset="2"/>
              <a:buChar char="q"/>
            </a:pPr>
            <a:endParaRPr lang="fr-CH" dirty="0" smtClean="0"/>
          </a:p>
          <a:p>
            <a:pPr marL="285750" indent="-285750">
              <a:buSzPct val="50000"/>
              <a:buFont typeface="Wingdings" pitchFamily="2" charset="2"/>
              <a:buChar char="q"/>
            </a:pPr>
            <a:endParaRPr lang="fr-CH" dirty="0" smtClean="0"/>
          </a:p>
          <a:p>
            <a:pPr marL="285750" indent="-285750">
              <a:buSzPct val="50000"/>
              <a:buFont typeface="Wingdings" pitchFamily="2" charset="2"/>
              <a:buChar char="q"/>
            </a:pPr>
            <a:endParaRPr lang="fr-CH" dirty="0" smtClean="0"/>
          </a:p>
          <a:p>
            <a:pPr marL="285750" indent="-285750">
              <a:buSzPct val="50000"/>
              <a:buFont typeface="Wingdings" pitchFamily="2" charset="2"/>
              <a:buChar char="q"/>
            </a:pPr>
            <a:r>
              <a:rPr lang="fr-CH" i="1" dirty="0" smtClean="0"/>
              <a:t>ACIE</a:t>
            </a:r>
            <a:r>
              <a:rPr lang="fr-CH" dirty="0" smtClean="0"/>
              <a:t> </a:t>
            </a:r>
            <a:r>
              <a:rPr lang="fr-CH" b="1" dirty="0" smtClean="0"/>
              <a:t>1970</a:t>
            </a:r>
            <a:r>
              <a:rPr lang="fr-CH" dirty="0" smtClean="0"/>
              <a:t>, </a:t>
            </a:r>
            <a:r>
              <a:rPr lang="fr-CH" i="1" dirty="0" smtClean="0"/>
              <a:t>9</a:t>
            </a:r>
            <a:r>
              <a:rPr lang="fr-CH" dirty="0" smtClean="0"/>
              <a:t>, 300</a:t>
            </a:r>
            <a:endParaRPr lang="fr-CH" dirty="0"/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8813844"/>
              </p:ext>
            </p:extLst>
          </p:nvPr>
        </p:nvGraphicFramePr>
        <p:xfrm>
          <a:off x="1691680" y="3171601"/>
          <a:ext cx="6189662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4" name="CS ChemDraw Drawing" r:id="rId4" imgW="6190096" imgH="950670" progId="ChemDraw.Document.6.0">
                  <p:embed/>
                </p:oleObj>
              </mc:Choice>
              <mc:Fallback>
                <p:oleObj name="CS ChemDraw Drawing" r:id="rId4" imgW="6190096" imgH="95067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91680" y="3171601"/>
                        <a:ext cx="6189662" cy="950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48657"/>
              </p:ext>
            </p:extLst>
          </p:nvPr>
        </p:nvGraphicFramePr>
        <p:xfrm>
          <a:off x="2704936" y="5301208"/>
          <a:ext cx="4225925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5" name="CS ChemDraw Drawing" r:id="rId6" imgW="4225690" imgH="580230" progId="ChemDraw.Document.6.0">
                  <p:embed/>
                </p:oleObj>
              </mc:Choice>
              <mc:Fallback>
                <p:oleObj name="CS ChemDraw Drawing" r:id="rId6" imgW="4225690" imgH="5802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04936" y="5301208"/>
                        <a:ext cx="4225925" cy="579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CB7B6-B845-4C44-AC4A-EA6A0C445746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867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 txBox="1">
            <a:spLocks/>
          </p:cNvSpPr>
          <p:nvPr/>
        </p:nvSpPr>
        <p:spPr>
          <a:xfrm>
            <a:off x="2411760" y="274638"/>
            <a:ext cx="627504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 err="1" smtClean="0"/>
              <a:t>Organocatalyzed</a:t>
            </a:r>
            <a:endParaRPr lang="fr-CH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073056" cy="1023333"/>
          </a:xfrm>
          <a:prstGeom prst="rect">
            <a:avLst/>
          </a:prstGeom>
        </p:spPr>
      </p:pic>
      <p:cxnSp>
        <p:nvCxnSpPr>
          <p:cNvPr id="12" name="Connecteur droit 11"/>
          <p:cNvCxnSpPr/>
          <p:nvPr/>
        </p:nvCxnSpPr>
        <p:spPr>
          <a:xfrm>
            <a:off x="2699792" y="1268760"/>
            <a:ext cx="64442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316292" y="3563724"/>
            <a:ext cx="6627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In 2009 Gong </a:t>
            </a:r>
            <a:r>
              <a:rPr lang="fr-CH" dirty="0" err="1" smtClean="0"/>
              <a:t>described</a:t>
            </a:r>
            <a:r>
              <a:rPr lang="fr-CH" dirty="0" smtClean="0"/>
              <a:t> the first </a:t>
            </a:r>
            <a:r>
              <a:rPr lang="fr-CH" dirty="0" err="1" smtClean="0"/>
              <a:t>organocatalyzed</a:t>
            </a:r>
            <a:r>
              <a:rPr lang="fr-CH" dirty="0" smtClean="0"/>
              <a:t> </a:t>
            </a:r>
            <a:r>
              <a:rPr lang="fr-CH" dirty="0" err="1" smtClean="0"/>
              <a:t>oxazoline</a:t>
            </a:r>
            <a:r>
              <a:rPr lang="fr-CH" dirty="0" smtClean="0"/>
              <a:t> formation</a:t>
            </a: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094214"/>
              </p:ext>
            </p:extLst>
          </p:nvPr>
        </p:nvGraphicFramePr>
        <p:xfrm>
          <a:off x="899592" y="4451087"/>
          <a:ext cx="7681912" cy="178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4" name="CS ChemDraw Drawing" r:id="rId4" imgW="7682041" imgH="1781190" progId="ChemDraw.Document.6.0">
                  <p:embed/>
                </p:oleObj>
              </mc:Choice>
              <mc:Fallback>
                <p:oleObj name="CS ChemDraw Drawing" r:id="rId4" imgW="7682041" imgH="17811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99592" y="4451087"/>
                        <a:ext cx="7681912" cy="178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6495231" y="6309320"/>
            <a:ext cx="1921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i="1" dirty="0" err="1" smtClean="0"/>
              <a:t>Synlett</a:t>
            </a:r>
            <a:r>
              <a:rPr lang="fr-CH" dirty="0" smtClean="0"/>
              <a:t> </a:t>
            </a:r>
            <a:r>
              <a:rPr lang="fr-CH" b="1" dirty="0" smtClean="0"/>
              <a:t>2009</a:t>
            </a:r>
            <a:r>
              <a:rPr lang="fr-CH" dirty="0" smtClean="0"/>
              <a:t>, 2191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CB7B6-B845-4C44-AC4A-EA6A0C445746}" type="slidenum">
              <a:rPr lang="fr-FR" smtClean="0"/>
              <a:pPr/>
              <a:t>5</a:t>
            </a:fld>
            <a:endParaRPr lang="fr-FR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319257"/>
              </p:ext>
            </p:extLst>
          </p:nvPr>
        </p:nvGraphicFramePr>
        <p:xfrm>
          <a:off x="1698492" y="1972767"/>
          <a:ext cx="3859213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5" name="CS ChemDraw Drawing" r:id="rId6" imgW="3859930" imgH="592380" progId="ChemDraw.Document.6.0">
                  <p:embed/>
                </p:oleObj>
              </mc:Choice>
              <mc:Fallback>
                <p:oleObj name="CS ChemDraw Drawing" r:id="rId6" imgW="3859930" imgH="592380" progId="ChemDraw.Document.6.0">
                  <p:embed/>
                  <p:pic>
                    <p:nvPicPr>
                      <p:cNvPr id="0" name="Obje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8492" y="1972767"/>
                        <a:ext cx="3859213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76896"/>
            <a:ext cx="1142737" cy="1448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316292" y="1502450"/>
            <a:ext cx="3045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Verkade</a:t>
            </a:r>
            <a:r>
              <a:rPr lang="fr-CH" dirty="0" smtClean="0"/>
              <a:t>: use of non </a:t>
            </a:r>
            <a:r>
              <a:rPr lang="fr-CH" dirty="0" err="1" smtClean="0"/>
              <a:t>ionic</a:t>
            </a:r>
            <a:r>
              <a:rPr lang="fr-CH" dirty="0" smtClean="0"/>
              <a:t> base</a:t>
            </a:r>
            <a:endParaRPr lang="fr-CH" dirty="0"/>
          </a:p>
        </p:txBody>
      </p:sp>
      <p:sp>
        <p:nvSpPr>
          <p:cNvPr id="16" name="Rectangle 15"/>
          <p:cNvSpPr/>
          <p:nvPr/>
        </p:nvSpPr>
        <p:spPr>
          <a:xfrm>
            <a:off x="1979712" y="2740278"/>
            <a:ext cx="2435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i="1" dirty="0" err="1" smtClean="0"/>
              <a:t>Tet</a:t>
            </a:r>
            <a:r>
              <a:rPr lang="fr-CH" i="1" dirty="0" smtClean="0"/>
              <a:t>. </a:t>
            </a:r>
            <a:r>
              <a:rPr lang="fr-CH" i="1" dirty="0" err="1" smtClean="0"/>
              <a:t>Lett</a:t>
            </a:r>
            <a:r>
              <a:rPr lang="fr-CH" i="1" dirty="0" smtClean="0"/>
              <a:t>.</a:t>
            </a:r>
            <a:r>
              <a:rPr lang="fr-CH" dirty="0" smtClean="0"/>
              <a:t> </a:t>
            </a:r>
            <a:r>
              <a:rPr lang="fr-CH" b="1" dirty="0" smtClean="0"/>
              <a:t>2001</a:t>
            </a:r>
            <a:r>
              <a:rPr lang="fr-CH" dirty="0" smtClean="0"/>
              <a:t>, </a:t>
            </a:r>
            <a:r>
              <a:rPr lang="fr-CH" i="1" dirty="0" smtClean="0"/>
              <a:t>42</a:t>
            </a:r>
            <a:r>
              <a:rPr lang="fr-CH" dirty="0" smtClean="0"/>
              <a:t>, 6263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6624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 txBox="1">
            <a:spLocks/>
          </p:cNvSpPr>
          <p:nvPr/>
        </p:nvSpPr>
        <p:spPr>
          <a:xfrm>
            <a:off x="2411760" y="274638"/>
            <a:ext cx="627504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 err="1" smtClean="0"/>
              <a:t>From</a:t>
            </a:r>
            <a:r>
              <a:rPr lang="fr-CH" dirty="0" smtClean="0"/>
              <a:t> chiral </a:t>
            </a:r>
            <a:r>
              <a:rPr lang="fr-CH" dirty="0" err="1" smtClean="0"/>
              <a:t>substrate</a:t>
            </a:r>
            <a:endParaRPr lang="fr-CH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073056" cy="1023333"/>
          </a:xfrm>
          <a:prstGeom prst="rect">
            <a:avLst/>
          </a:prstGeom>
        </p:spPr>
      </p:pic>
      <p:cxnSp>
        <p:nvCxnSpPr>
          <p:cNvPr id="12" name="Connecteur droit 11"/>
          <p:cNvCxnSpPr/>
          <p:nvPr/>
        </p:nvCxnSpPr>
        <p:spPr>
          <a:xfrm>
            <a:off x="2699792" y="1268760"/>
            <a:ext cx="64442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43" y="2636912"/>
            <a:ext cx="3558034" cy="238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062" y="2204864"/>
            <a:ext cx="365673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CB7B6-B845-4C44-AC4A-EA6A0C445746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572000" y="5896669"/>
            <a:ext cx="4226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 smtClean="0"/>
              <a:t>Alvarez-Ibarra</a:t>
            </a:r>
            <a:r>
              <a:rPr lang="fr-CH" i="1" dirty="0" smtClean="0"/>
              <a:t> </a:t>
            </a:r>
            <a:r>
              <a:rPr lang="fr-CH" i="1" dirty="0" err="1" smtClean="0"/>
              <a:t>Tetrahedron</a:t>
            </a:r>
            <a:r>
              <a:rPr lang="fr-CH" dirty="0" smtClean="0"/>
              <a:t> </a:t>
            </a:r>
            <a:r>
              <a:rPr lang="fr-CH" b="1" dirty="0" smtClean="0"/>
              <a:t>1999</a:t>
            </a:r>
            <a:r>
              <a:rPr lang="fr-CH" dirty="0" smtClean="0"/>
              <a:t>, </a:t>
            </a:r>
            <a:r>
              <a:rPr lang="fr-CH" i="1" dirty="0" smtClean="0"/>
              <a:t>55</a:t>
            </a:r>
            <a:r>
              <a:rPr lang="fr-CH" dirty="0" smtClean="0"/>
              <a:t>, 3041</a:t>
            </a:r>
            <a:endParaRPr lang="fr-CH" dirty="0"/>
          </a:p>
        </p:txBody>
      </p:sp>
      <p:sp>
        <p:nvSpPr>
          <p:cNvPr id="6" name="ZoneTexte 5"/>
          <p:cNvSpPr txBox="1"/>
          <p:nvPr/>
        </p:nvSpPr>
        <p:spPr>
          <a:xfrm>
            <a:off x="611560" y="1700808"/>
            <a:ext cx="5938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Diastereoselective</a:t>
            </a:r>
            <a:r>
              <a:rPr lang="fr-CH" dirty="0" smtClean="0"/>
              <a:t> </a:t>
            </a:r>
            <a:r>
              <a:rPr lang="fr-CH" dirty="0" err="1" smtClean="0"/>
              <a:t>reaction</a:t>
            </a:r>
            <a:r>
              <a:rPr lang="fr-CH" dirty="0" smtClean="0"/>
              <a:t> </a:t>
            </a:r>
            <a:r>
              <a:rPr lang="fr-CH" dirty="0" err="1" smtClean="0"/>
              <a:t>from</a:t>
            </a:r>
            <a:r>
              <a:rPr lang="fr-CH" dirty="0" smtClean="0"/>
              <a:t> non-</a:t>
            </a:r>
            <a:r>
              <a:rPr lang="fr-CH" dirty="0" err="1" smtClean="0"/>
              <a:t>enolizable</a:t>
            </a:r>
            <a:r>
              <a:rPr lang="fr-CH" dirty="0" smtClean="0"/>
              <a:t> chiral </a:t>
            </a:r>
            <a:r>
              <a:rPr lang="fr-CH" dirty="0" err="1" smtClean="0"/>
              <a:t>ketone</a:t>
            </a:r>
            <a:endParaRPr lang="fr-CH" dirty="0"/>
          </a:p>
        </p:txBody>
      </p:sp>
      <p:sp>
        <p:nvSpPr>
          <p:cNvPr id="7" name="ZoneTexte 6"/>
          <p:cNvSpPr txBox="1"/>
          <p:nvPr/>
        </p:nvSpPr>
        <p:spPr>
          <a:xfrm>
            <a:off x="5174028" y="4511674"/>
            <a:ext cx="3851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 err="1" smtClean="0"/>
              <a:t>Diastereoselectivity</a:t>
            </a:r>
            <a:r>
              <a:rPr lang="fr-CH" sz="1400" dirty="0" smtClean="0"/>
              <a:t> </a:t>
            </a:r>
            <a:r>
              <a:rPr lang="fr-CH" sz="1400" dirty="0" err="1" smtClean="0"/>
              <a:t>increase</a:t>
            </a:r>
            <a:r>
              <a:rPr lang="fr-CH" sz="1400" dirty="0" smtClean="0"/>
              <a:t> </a:t>
            </a:r>
            <a:r>
              <a:rPr lang="fr-CH" sz="1400" dirty="0" err="1" smtClean="0"/>
              <a:t>with</a:t>
            </a:r>
            <a:r>
              <a:rPr lang="fr-CH" sz="1400" dirty="0" smtClean="0"/>
              <a:t> the </a:t>
            </a:r>
            <a:r>
              <a:rPr lang="fr-CH" sz="1400" dirty="0" err="1" smtClean="0"/>
              <a:t>coordinative</a:t>
            </a:r>
            <a:r>
              <a:rPr lang="fr-CH" sz="1400" dirty="0" smtClean="0"/>
              <a:t> </a:t>
            </a:r>
            <a:r>
              <a:rPr lang="fr-CH" sz="1400" dirty="0" err="1" smtClean="0"/>
              <a:t>ability</a:t>
            </a:r>
            <a:r>
              <a:rPr lang="fr-CH" sz="1400" dirty="0" smtClean="0"/>
              <a:t> of conter anion (K</a:t>
            </a:r>
            <a:r>
              <a:rPr lang="fr-CH" sz="1400" baseline="30000" dirty="0" smtClean="0"/>
              <a:t>+</a:t>
            </a:r>
            <a:r>
              <a:rPr lang="fr-CH" sz="1400" dirty="0" smtClean="0"/>
              <a:t>&gt;Na</a:t>
            </a:r>
            <a:r>
              <a:rPr lang="fr-CH" sz="1400" baseline="30000" dirty="0"/>
              <a:t>+</a:t>
            </a:r>
            <a:r>
              <a:rPr lang="fr-CH" sz="1400" dirty="0" smtClean="0"/>
              <a:t>&gt;&gt;Li</a:t>
            </a:r>
            <a:r>
              <a:rPr lang="fr-CH" sz="1400" baseline="30000" dirty="0" smtClean="0"/>
              <a:t>+ </a:t>
            </a:r>
            <a:r>
              <a:rPr lang="fr-CH" sz="1400" dirty="0" smtClean="0"/>
              <a:t>84/16, 80/20, 66/34) </a:t>
            </a:r>
          </a:p>
          <a:p>
            <a:r>
              <a:rPr lang="fr-CH" sz="1400" dirty="0" err="1"/>
              <a:t>Diastereoselectivity</a:t>
            </a:r>
            <a:r>
              <a:rPr lang="fr-CH" sz="1400" dirty="0"/>
              <a:t> </a:t>
            </a:r>
            <a:r>
              <a:rPr lang="fr-CH" sz="1400" dirty="0" err="1" smtClean="0"/>
              <a:t>decrease</a:t>
            </a:r>
            <a:r>
              <a:rPr lang="fr-CH" sz="1400" dirty="0" smtClean="0"/>
              <a:t> </a:t>
            </a:r>
            <a:r>
              <a:rPr lang="fr-CH" sz="1400" dirty="0" err="1"/>
              <a:t>with</a:t>
            </a:r>
            <a:r>
              <a:rPr lang="fr-CH" sz="1400" dirty="0"/>
              <a:t> the </a:t>
            </a:r>
            <a:r>
              <a:rPr lang="fr-CH" sz="1400" dirty="0" err="1" smtClean="0"/>
              <a:t>solvent</a:t>
            </a:r>
            <a:r>
              <a:rPr lang="fr-CH" sz="1400" dirty="0" smtClean="0"/>
              <a:t> size (</a:t>
            </a:r>
            <a:r>
              <a:rPr lang="fr-CH" sz="1400" dirty="0" err="1" smtClean="0"/>
              <a:t>MeOH</a:t>
            </a:r>
            <a:r>
              <a:rPr lang="fr-CH" sz="1400" dirty="0" smtClean="0"/>
              <a:t> &lt; </a:t>
            </a:r>
            <a:r>
              <a:rPr lang="fr-CH" sz="1400" dirty="0" err="1" smtClean="0"/>
              <a:t>EtOH</a:t>
            </a:r>
            <a:r>
              <a:rPr lang="fr-CH" sz="1400" dirty="0" smtClean="0"/>
              <a:t> &lt; </a:t>
            </a:r>
            <a:r>
              <a:rPr lang="fr-CH" sz="1400" dirty="0" err="1" smtClean="0"/>
              <a:t>tBuOH</a:t>
            </a:r>
            <a:r>
              <a:rPr lang="fr-CH" sz="1400" dirty="0" smtClean="0"/>
              <a:t> 84/16</a:t>
            </a:r>
            <a:r>
              <a:rPr lang="fr-CH" sz="1400" dirty="0"/>
              <a:t>, </a:t>
            </a:r>
            <a:r>
              <a:rPr lang="fr-CH" sz="1400" dirty="0" smtClean="0"/>
              <a:t>84/16, 59/41) </a:t>
            </a:r>
            <a:endParaRPr lang="fr-CH" sz="1400" dirty="0"/>
          </a:p>
          <a:p>
            <a:endParaRPr lang="fr-CH" sz="1400" dirty="0"/>
          </a:p>
        </p:txBody>
      </p:sp>
    </p:spTree>
    <p:extLst>
      <p:ext uri="{BB962C8B-B14F-4D97-AF65-F5344CB8AC3E}">
        <p14:creationId xmlns:p14="http://schemas.microsoft.com/office/powerpoint/2010/main" val="186293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 txBox="1">
            <a:spLocks/>
          </p:cNvSpPr>
          <p:nvPr/>
        </p:nvSpPr>
        <p:spPr>
          <a:xfrm>
            <a:off x="2411760" y="274638"/>
            <a:ext cx="627504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 smtClean="0"/>
              <a:t>Main aspect</a:t>
            </a:r>
            <a:endParaRPr lang="fr-CH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073056" cy="1023333"/>
          </a:xfrm>
          <a:prstGeom prst="rect">
            <a:avLst/>
          </a:prstGeom>
        </p:spPr>
      </p:pic>
      <p:cxnSp>
        <p:nvCxnSpPr>
          <p:cNvPr id="12" name="Connecteur droit 11"/>
          <p:cNvCxnSpPr/>
          <p:nvPr/>
        </p:nvCxnSpPr>
        <p:spPr>
          <a:xfrm>
            <a:off x="2699792" y="1268760"/>
            <a:ext cx="64442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971600" y="2492896"/>
            <a:ext cx="615675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SzPct val="50000"/>
              <a:buFont typeface="Wingdings" pitchFamily="2" charset="2"/>
              <a:buChar char="q"/>
            </a:pPr>
            <a:r>
              <a:rPr lang="fr-CH" dirty="0" err="1" smtClean="0"/>
              <a:t>Thermodynamic</a:t>
            </a:r>
            <a:r>
              <a:rPr lang="fr-CH" dirty="0" smtClean="0"/>
              <a:t> control = </a:t>
            </a:r>
            <a:r>
              <a:rPr lang="fr-CH" dirty="0" err="1" smtClean="0"/>
              <a:t>Trans</a:t>
            </a:r>
            <a:r>
              <a:rPr lang="fr-CH" dirty="0" smtClean="0"/>
              <a:t> </a:t>
            </a:r>
            <a:r>
              <a:rPr lang="fr-CH" dirty="0" err="1" smtClean="0"/>
              <a:t>oxazoline</a:t>
            </a:r>
            <a:r>
              <a:rPr lang="fr-CH" dirty="0" smtClean="0"/>
              <a:t> as major </a:t>
            </a:r>
            <a:r>
              <a:rPr lang="fr-CH" dirty="0" err="1" smtClean="0"/>
              <a:t>product</a:t>
            </a:r>
            <a:endParaRPr lang="fr-CH" dirty="0" smtClean="0"/>
          </a:p>
          <a:p>
            <a:pPr marL="285750" indent="-285750">
              <a:buSzPct val="50000"/>
              <a:buFont typeface="Wingdings" pitchFamily="2" charset="2"/>
              <a:buChar char="q"/>
            </a:pPr>
            <a:endParaRPr lang="fr-CH" dirty="0" smtClean="0"/>
          </a:p>
          <a:p>
            <a:pPr marL="285750" indent="-285750">
              <a:buSzPct val="50000"/>
              <a:buFont typeface="Wingdings" pitchFamily="2" charset="2"/>
              <a:buChar char="q"/>
            </a:pPr>
            <a:r>
              <a:rPr lang="fr-CH" dirty="0" err="1" smtClean="0"/>
              <a:t>Highly</a:t>
            </a:r>
            <a:r>
              <a:rPr lang="fr-CH" dirty="0" smtClean="0"/>
              <a:t> </a:t>
            </a:r>
            <a:r>
              <a:rPr lang="fr-CH" dirty="0" err="1" smtClean="0"/>
              <a:t>selective</a:t>
            </a:r>
            <a:r>
              <a:rPr lang="fr-CH" dirty="0" smtClean="0"/>
              <a:t> to the </a:t>
            </a:r>
            <a:r>
              <a:rPr lang="fr-CH" dirty="0" err="1" smtClean="0"/>
              <a:t>trans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aldehyde</a:t>
            </a:r>
            <a:endParaRPr lang="fr-CH" dirty="0" smtClean="0"/>
          </a:p>
          <a:p>
            <a:pPr marL="285750" indent="-285750">
              <a:buSzPct val="50000"/>
              <a:buFont typeface="Wingdings" pitchFamily="2" charset="2"/>
              <a:buChar char="q"/>
            </a:pPr>
            <a:endParaRPr lang="fr-CH" dirty="0" smtClean="0"/>
          </a:p>
          <a:p>
            <a:pPr marL="285750" indent="-285750">
              <a:buSzPct val="50000"/>
              <a:buFont typeface="Wingdings" pitchFamily="2" charset="2"/>
              <a:buChar char="q"/>
            </a:pPr>
            <a:r>
              <a:rPr lang="fr-CH" dirty="0" err="1" smtClean="0"/>
              <a:t>Linear</a:t>
            </a:r>
            <a:r>
              <a:rPr lang="fr-CH" dirty="0" smtClean="0"/>
              <a:t> </a:t>
            </a:r>
            <a:r>
              <a:rPr lang="fr-CH" dirty="0" err="1" smtClean="0"/>
              <a:t>ketone</a:t>
            </a:r>
            <a:r>
              <a:rPr lang="fr-CH" dirty="0" smtClean="0"/>
              <a:t> </a:t>
            </a:r>
            <a:r>
              <a:rPr lang="fr-CH" dirty="0" err="1" smtClean="0"/>
              <a:t>needs</a:t>
            </a:r>
            <a:r>
              <a:rPr lang="fr-CH" dirty="0" smtClean="0"/>
              <a:t> </a:t>
            </a:r>
            <a:r>
              <a:rPr lang="fr-CH" dirty="0" err="1" smtClean="0"/>
              <a:t>heating</a:t>
            </a:r>
            <a:r>
              <a:rPr lang="fr-CH" dirty="0" smtClean="0"/>
              <a:t> to </a:t>
            </a:r>
            <a:r>
              <a:rPr lang="fr-CH" dirty="0" err="1" smtClean="0"/>
              <a:t>achieve</a:t>
            </a:r>
            <a:r>
              <a:rPr lang="fr-CH" dirty="0" smtClean="0"/>
              <a:t> good </a:t>
            </a:r>
            <a:r>
              <a:rPr lang="fr-CH" dirty="0" err="1" smtClean="0"/>
              <a:t>yields</a:t>
            </a:r>
            <a:endParaRPr lang="fr-CH" dirty="0" smtClean="0"/>
          </a:p>
          <a:p>
            <a:pPr marL="285750" indent="-285750">
              <a:buSzPct val="50000"/>
              <a:buFont typeface="Wingdings" pitchFamily="2" charset="2"/>
              <a:buChar char="q"/>
            </a:pPr>
            <a:endParaRPr lang="fr-CH" dirty="0" smtClean="0"/>
          </a:p>
          <a:p>
            <a:pPr marL="285750" indent="-285750">
              <a:buSzPct val="50000"/>
              <a:buFont typeface="Wingdings" pitchFamily="2" charset="2"/>
              <a:buChar char="q"/>
            </a:pPr>
            <a:r>
              <a:rPr lang="fr-CH" dirty="0" err="1" smtClean="0"/>
              <a:t>Problem</a:t>
            </a:r>
            <a:r>
              <a:rPr lang="fr-CH" dirty="0" smtClean="0"/>
              <a:t> of </a:t>
            </a:r>
            <a:r>
              <a:rPr lang="fr-CH" dirty="0" err="1" smtClean="0"/>
              <a:t>reactivity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enolizable</a:t>
            </a:r>
            <a:r>
              <a:rPr lang="fr-CH" dirty="0" smtClean="0"/>
              <a:t> </a:t>
            </a:r>
            <a:r>
              <a:rPr lang="fr-CH" dirty="0" err="1" smtClean="0"/>
              <a:t>ketone</a:t>
            </a:r>
            <a:r>
              <a:rPr lang="fr-CH" dirty="0" smtClean="0"/>
              <a:t> (</a:t>
            </a:r>
            <a:r>
              <a:rPr lang="fr-CH" dirty="0" err="1" smtClean="0"/>
              <a:t>deprotonation</a:t>
            </a:r>
            <a:r>
              <a:rPr lang="fr-CH" dirty="0" smtClean="0"/>
              <a:t>)</a:t>
            </a:r>
          </a:p>
          <a:p>
            <a:pPr marL="285750" indent="-285750">
              <a:buSzPct val="50000"/>
              <a:buFont typeface="Wingdings" pitchFamily="2" charset="2"/>
              <a:buChar char="q"/>
            </a:pPr>
            <a:endParaRPr lang="fr-CH" dirty="0"/>
          </a:p>
          <a:p>
            <a:pPr marL="285750" indent="-285750">
              <a:buSzPct val="50000"/>
              <a:buFont typeface="Wingdings" pitchFamily="2" charset="2"/>
              <a:buChar char="q"/>
            </a:pPr>
            <a:r>
              <a:rPr lang="fr-CH" dirty="0" smtClean="0"/>
              <a:t>Non </a:t>
            </a:r>
            <a:r>
              <a:rPr lang="fr-CH" dirty="0" err="1" smtClean="0"/>
              <a:t>enolyzable</a:t>
            </a:r>
            <a:r>
              <a:rPr lang="fr-CH" dirty="0" smtClean="0"/>
              <a:t> 1-3 </a:t>
            </a:r>
            <a:r>
              <a:rPr lang="fr-CH" dirty="0" err="1" smtClean="0"/>
              <a:t>diketone</a:t>
            </a:r>
            <a:r>
              <a:rPr lang="fr-CH" dirty="0" smtClean="0"/>
              <a:t> </a:t>
            </a:r>
            <a:r>
              <a:rPr lang="fr-CH" dirty="0" err="1" smtClean="0"/>
              <a:t>suffers</a:t>
            </a:r>
            <a:r>
              <a:rPr lang="fr-CH" dirty="0" smtClean="0"/>
              <a:t> of retro-</a:t>
            </a:r>
            <a:r>
              <a:rPr lang="fr-CH" dirty="0" err="1" smtClean="0"/>
              <a:t>Claisen</a:t>
            </a:r>
            <a:endParaRPr lang="fr-CH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CB7B6-B845-4C44-AC4A-EA6A0C445746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99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 txBox="1">
            <a:spLocks/>
          </p:cNvSpPr>
          <p:nvPr/>
        </p:nvSpPr>
        <p:spPr>
          <a:xfrm>
            <a:off x="2411760" y="274638"/>
            <a:ext cx="627504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 smtClean="0"/>
              <a:t>First report</a:t>
            </a:r>
            <a:endParaRPr lang="fr-CH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073056" cy="1023333"/>
          </a:xfrm>
          <a:prstGeom prst="rect">
            <a:avLst/>
          </a:prstGeom>
        </p:spPr>
      </p:pic>
      <p:cxnSp>
        <p:nvCxnSpPr>
          <p:cNvPr id="12" name="Connecteur droit 11"/>
          <p:cNvCxnSpPr/>
          <p:nvPr/>
        </p:nvCxnSpPr>
        <p:spPr>
          <a:xfrm>
            <a:off x="2699792" y="1268760"/>
            <a:ext cx="64442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352534" y="1965553"/>
            <a:ext cx="3706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Saegusa</a:t>
            </a:r>
            <a:r>
              <a:rPr lang="fr-CH" dirty="0" smtClean="0"/>
              <a:t> and </a:t>
            </a:r>
            <a:r>
              <a:rPr lang="fr-CH" dirty="0" err="1" smtClean="0"/>
              <a:t>Ito</a:t>
            </a:r>
            <a:r>
              <a:rPr lang="fr-CH" dirty="0" smtClean="0"/>
              <a:t>: use of </a:t>
            </a:r>
            <a:r>
              <a:rPr lang="fr-CH" dirty="0" err="1" smtClean="0"/>
              <a:t>catalytic</a:t>
            </a:r>
            <a:r>
              <a:rPr lang="fr-CH" dirty="0" smtClean="0"/>
              <a:t> Cu</a:t>
            </a:r>
            <a:r>
              <a:rPr lang="fr-CH" baseline="-25000" dirty="0"/>
              <a:t>2</a:t>
            </a:r>
            <a:r>
              <a:rPr lang="fr-CH" dirty="0" smtClean="0"/>
              <a:t>O</a:t>
            </a:r>
            <a:endParaRPr lang="fr-CH" baseline="-25000" dirty="0" smtClean="0"/>
          </a:p>
          <a:p>
            <a:r>
              <a:rPr lang="fr-CH" i="1" dirty="0" smtClean="0"/>
              <a:t>	</a:t>
            </a:r>
            <a:endParaRPr lang="fr-CH" dirty="0"/>
          </a:p>
        </p:txBody>
      </p:sp>
      <p:sp>
        <p:nvSpPr>
          <p:cNvPr id="3" name="Rectangle 2"/>
          <p:cNvSpPr/>
          <p:nvPr/>
        </p:nvSpPr>
        <p:spPr>
          <a:xfrm>
            <a:off x="6575995" y="3501008"/>
            <a:ext cx="1973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i="1" dirty="0"/>
              <a:t>JOC</a:t>
            </a:r>
            <a:r>
              <a:rPr lang="fr-CH" dirty="0"/>
              <a:t> </a:t>
            </a:r>
            <a:r>
              <a:rPr lang="fr-CH" b="1" dirty="0"/>
              <a:t>1971</a:t>
            </a:r>
            <a:r>
              <a:rPr lang="fr-CH" dirty="0"/>
              <a:t>, </a:t>
            </a:r>
            <a:r>
              <a:rPr lang="fr-CH" i="1" dirty="0"/>
              <a:t>36</a:t>
            </a:r>
            <a:r>
              <a:rPr lang="fr-CH" dirty="0"/>
              <a:t>, 3316</a:t>
            </a:r>
            <a:endParaRPr lang="fr-CH" dirty="0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2654625"/>
              </p:ext>
            </p:extLst>
          </p:nvPr>
        </p:nvGraphicFramePr>
        <p:xfrm>
          <a:off x="2051720" y="2780928"/>
          <a:ext cx="4224337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0" name="CS ChemDraw Drawing" r:id="rId4" imgW="4224069" imgH="595620" progId="ChemDraw.Document.6.0">
                  <p:embed/>
                </p:oleObj>
              </mc:Choice>
              <mc:Fallback>
                <p:oleObj name="CS ChemDraw Drawing" r:id="rId4" imgW="4224069" imgH="5956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51720" y="2780928"/>
                        <a:ext cx="4224337" cy="595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CB7B6-B845-4C44-AC4A-EA6A0C445746}" type="slidenum">
              <a:rPr lang="fr-FR" smtClean="0"/>
              <a:pPr/>
              <a:t>8</a:t>
            </a:fld>
            <a:endParaRPr lang="fr-FR"/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8114819"/>
              </p:ext>
            </p:extLst>
          </p:nvPr>
        </p:nvGraphicFramePr>
        <p:xfrm>
          <a:off x="1619672" y="4806444"/>
          <a:ext cx="5880100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1" name="CS ChemDraw Drawing" r:id="rId6" imgW="5880524" imgH="668790" progId="ChemDraw.Document.6.0">
                  <p:embed/>
                </p:oleObj>
              </mc:Choice>
              <mc:Fallback>
                <p:oleObj name="CS ChemDraw Drawing" r:id="rId6" imgW="5880524" imgH="6687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19672" y="4806444"/>
                        <a:ext cx="5880100" cy="668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6713183" y="5661248"/>
            <a:ext cx="2320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i="1" dirty="0" err="1" smtClean="0"/>
              <a:t>Tet</a:t>
            </a:r>
            <a:r>
              <a:rPr lang="fr-CH" i="1" dirty="0" smtClean="0"/>
              <a:t> </a:t>
            </a:r>
            <a:r>
              <a:rPr lang="fr-CH" i="1" dirty="0" err="1" smtClean="0"/>
              <a:t>Lett</a:t>
            </a:r>
            <a:r>
              <a:rPr lang="fr-CH" dirty="0" smtClean="0"/>
              <a:t> </a:t>
            </a:r>
            <a:r>
              <a:rPr lang="fr-CH" b="1" dirty="0" smtClean="0"/>
              <a:t>2006</a:t>
            </a:r>
            <a:r>
              <a:rPr lang="fr-CH" dirty="0" smtClean="0"/>
              <a:t>, </a:t>
            </a:r>
            <a:r>
              <a:rPr lang="fr-CH" i="1" dirty="0" smtClean="0"/>
              <a:t>47</a:t>
            </a:r>
            <a:r>
              <a:rPr lang="fr-CH" dirty="0" smtClean="0"/>
              <a:t>, 8641</a:t>
            </a:r>
            <a:endParaRPr lang="fr-CH" dirty="0"/>
          </a:p>
        </p:txBody>
      </p:sp>
      <p:sp>
        <p:nvSpPr>
          <p:cNvPr id="14" name="ZoneTexte 13"/>
          <p:cNvSpPr txBox="1"/>
          <p:nvPr/>
        </p:nvSpPr>
        <p:spPr>
          <a:xfrm>
            <a:off x="251520" y="4221088"/>
            <a:ext cx="6647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Kirschner</a:t>
            </a:r>
            <a:r>
              <a:rPr lang="fr-CH" dirty="0" smtClean="0"/>
              <a:t>: </a:t>
            </a:r>
            <a:r>
              <a:rPr lang="fr-CH" dirty="0" err="1" smtClean="0"/>
              <a:t>Highly</a:t>
            </a:r>
            <a:r>
              <a:rPr lang="fr-CH" dirty="0" smtClean="0"/>
              <a:t> efficient </a:t>
            </a:r>
            <a:r>
              <a:rPr lang="fr-CH" dirty="0" err="1" smtClean="0"/>
              <a:t>diastereoselective</a:t>
            </a:r>
            <a:r>
              <a:rPr lang="fr-CH" dirty="0" smtClean="0"/>
              <a:t> formation of </a:t>
            </a:r>
            <a:r>
              <a:rPr lang="fr-CH" dirty="0" err="1" smtClean="0"/>
              <a:t>oxazoline</a:t>
            </a:r>
            <a:r>
              <a:rPr lang="fr-CH" i="1" dirty="0" smtClean="0"/>
              <a:t>	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50779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 txBox="1">
            <a:spLocks/>
          </p:cNvSpPr>
          <p:nvPr/>
        </p:nvSpPr>
        <p:spPr>
          <a:xfrm>
            <a:off x="2411760" y="274638"/>
            <a:ext cx="627504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 err="1" smtClean="0"/>
              <a:t>Mecanism</a:t>
            </a:r>
            <a:endParaRPr lang="fr-CH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073056" cy="1023333"/>
          </a:xfrm>
          <a:prstGeom prst="rect">
            <a:avLst/>
          </a:prstGeom>
        </p:spPr>
      </p:pic>
      <p:cxnSp>
        <p:nvCxnSpPr>
          <p:cNvPr id="12" name="Connecteur droit 11"/>
          <p:cNvCxnSpPr/>
          <p:nvPr/>
        </p:nvCxnSpPr>
        <p:spPr>
          <a:xfrm>
            <a:off x="2699792" y="1268760"/>
            <a:ext cx="64442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611560" y="1791355"/>
            <a:ext cx="115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Mecanism</a:t>
            </a:r>
            <a:endParaRPr lang="fr-CH" dirty="0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845630"/>
              </p:ext>
            </p:extLst>
          </p:nvPr>
        </p:nvGraphicFramePr>
        <p:xfrm>
          <a:off x="3779912" y="1976021"/>
          <a:ext cx="3937000" cy="453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5" name="CS ChemDraw Drawing" r:id="rId4" imgW="3937728" imgH="4536540" progId="ChemDraw.Document.6.0">
                  <p:embed/>
                </p:oleObj>
              </mc:Choice>
              <mc:Fallback>
                <p:oleObj name="CS ChemDraw Drawing" r:id="rId4" imgW="3937728" imgH="45365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79912" y="1976021"/>
                        <a:ext cx="3937000" cy="4537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CB7B6-B845-4C44-AC4A-EA6A0C445746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95536" y="3645024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 smtClean="0"/>
              <a:t>Metal</a:t>
            </a:r>
            <a:r>
              <a:rPr lang="fr-CH" dirty="0" smtClean="0"/>
              <a:t> coordination </a:t>
            </a:r>
            <a:r>
              <a:rPr lang="fr-CH" dirty="0" err="1" smtClean="0"/>
              <a:t>increase</a:t>
            </a:r>
            <a:r>
              <a:rPr lang="fr-CH" dirty="0" smtClean="0"/>
              <a:t> </a:t>
            </a:r>
            <a:r>
              <a:rPr lang="fr-CH" dirty="0" err="1" smtClean="0"/>
              <a:t>acidity</a:t>
            </a:r>
            <a:r>
              <a:rPr lang="fr-CH" dirty="0" smtClean="0"/>
              <a:t> of </a:t>
            </a:r>
            <a:r>
              <a:rPr lang="fr-CH" dirty="0" smtClean="0">
                <a:latin typeface="Symbol" pitchFamily="18" charset="2"/>
              </a:rPr>
              <a:t>a</a:t>
            </a:r>
            <a:r>
              <a:rPr lang="fr-CH" dirty="0" smtClean="0"/>
              <a:t>-proton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02936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2134</TotalTime>
  <Words>486</Words>
  <Application>Microsoft Office PowerPoint</Application>
  <PresentationFormat>Affichage à l'écran (4:3)</PresentationFormat>
  <Paragraphs>111</Paragraphs>
  <Slides>18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0" baseType="lpstr">
      <vt:lpstr>Thème Office</vt:lpstr>
      <vt:lpstr>CS ChemDraw Drawing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X40-Laptop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X40-Laptop</dc:creator>
  <cp:lastModifiedBy>Group Zhu</cp:lastModifiedBy>
  <cp:revision>90</cp:revision>
  <dcterms:created xsi:type="dcterms:W3CDTF">2012-02-25T10:38:36Z</dcterms:created>
  <dcterms:modified xsi:type="dcterms:W3CDTF">2012-07-03T14:53:22Z</dcterms:modified>
</cp:coreProperties>
</file>