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256" r:id="rId3"/>
    <p:sldId id="258" r:id="rId4"/>
    <p:sldId id="262" r:id="rId5"/>
    <p:sldId id="329" r:id="rId6"/>
    <p:sldId id="272" r:id="rId7"/>
    <p:sldId id="267" r:id="rId8"/>
    <p:sldId id="269" r:id="rId9"/>
    <p:sldId id="268" r:id="rId10"/>
    <p:sldId id="273" r:id="rId11"/>
    <p:sldId id="278" r:id="rId12"/>
    <p:sldId id="280" r:id="rId13"/>
    <p:sldId id="281" r:id="rId14"/>
    <p:sldId id="274" r:id="rId15"/>
    <p:sldId id="279" r:id="rId16"/>
    <p:sldId id="332" r:id="rId17"/>
    <p:sldId id="282" r:id="rId18"/>
    <p:sldId id="287" r:id="rId19"/>
    <p:sldId id="284" r:id="rId20"/>
    <p:sldId id="285" r:id="rId21"/>
    <p:sldId id="286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31" r:id="rId44"/>
    <p:sldId id="26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2F6D5-B944-5C46-AC35-D70A7357E1DE}" type="datetimeFigureOut">
              <a:rPr lang="en-US" smtClean="0"/>
              <a:pPr/>
              <a:t>28/01/19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BAB00-F952-004A-A8E2-3CB3A5E44B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42D9-50A7-4A41-971E-E3F9862CE52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Scusate</a:t>
            </a:r>
            <a:r>
              <a:rPr lang="en-US" dirty="0" smtClean="0"/>
              <a:t>, ma non </a:t>
            </a:r>
            <a:r>
              <a:rPr lang="en-US" dirty="0" err="1" smtClean="0"/>
              <a:t>siamo</a:t>
            </a:r>
            <a:r>
              <a:rPr lang="en-US" dirty="0" smtClean="0"/>
              <a:t> </a:t>
            </a:r>
            <a:r>
              <a:rPr lang="en-US" dirty="0" err="1" smtClean="0"/>
              <a:t>riusciti</a:t>
            </a:r>
            <a:r>
              <a:rPr lang="en-US" dirty="0" smtClean="0"/>
              <a:t> a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baseline="0" dirty="0" smtClean="0"/>
              <a:t> di lei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lavora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serio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dovuti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ricorrere</a:t>
            </a:r>
            <a:r>
              <a:rPr lang="en-US" baseline="0" dirty="0" smtClean="0"/>
              <a:t> ad un </a:t>
            </a:r>
            <a:r>
              <a:rPr lang="en-US" baseline="0" dirty="0" err="1" smtClean="0"/>
              <a:t>fotomontaggio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AB00-F952-004A-A8E2-3CB3A5E44B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9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canoni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classici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voce non </a:t>
            </a:r>
            <a:r>
              <a:rPr lang="en-US" baseline="0" dirty="0" err="1" smtClean="0"/>
              <a:t>trova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collocazione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AB00-F952-004A-A8E2-3CB3A5E44B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canoni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classici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voce non </a:t>
            </a:r>
            <a:r>
              <a:rPr lang="en-US" baseline="0" dirty="0" err="1" smtClean="0"/>
              <a:t>trova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collocazione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AB00-F952-004A-A8E2-3CB3A5E44B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canoni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classici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voce non </a:t>
            </a:r>
            <a:r>
              <a:rPr lang="en-US" baseline="0" dirty="0" err="1" smtClean="0"/>
              <a:t>trova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collocazione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AB00-F952-004A-A8E2-3CB3A5E44B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canoni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classici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voce non </a:t>
            </a:r>
            <a:r>
              <a:rPr lang="en-US" baseline="0" dirty="0" err="1" smtClean="0"/>
              <a:t>trova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collocazione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BAB00-F952-004A-A8E2-3CB3A5E44B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This map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09E9E-CB7E-4B6F-B6BC-E9F5BC2B5936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422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This map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09E9E-CB7E-4B6F-B6BC-E9F5BC2B5936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42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28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010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66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78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90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319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54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20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049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95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73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28/01/19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38BC5-BDC3-4542-9DB1-BCB9607A151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28/01/19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7D8D-5FD6-4E2A-A457-129DCF602C14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51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file:///C:\Users\Jack\Desktop\Cri%20Final\Cri_chat_Matteo_2.5x.avi" TargetMode="External"/><Relationship Id="rId4" Type="http://schemas.openxmlformats.org/officeDocument/2006/relationships/video" Target="file:///C:\Users\Jack\Desktop\Cri%20Final\Cri_chat_Matteo_2.5x.avi" TargetMode="Externa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microsoft.com/office/2007/relationships/media" Target="file:///C:\Users\Jack\Desktop\Cri%20Final\Cri_chat_2.5x.avi" TargetMode="External"/><Relationship Id="rId2" Type="http://schemas.openxmlformats.org/officeDocument/2006/relationships/video" Target="file:///C:\Users\Jack\Desktop\Cri%20Final\Cri_chat_2.5x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gif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microsoft.com/office/2007/relationships/hdphoto" Target="../media/hdphoto3.wdp"/><Relationship Id="rId5" Type="http://schemas.openxmlformats.org/officeDocument/2006/relationships/image" Target="../media/image41.gif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microsoft.com/office/2007/relationships/hdphoto" Target="../media/hdphoto4.wdp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microsoft.com/office/2007/relationships/hdphoto" Target="../media/hdphoto4.wdp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6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6.jpeg"/><Relationship Id="rId8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6.jpeg"/><Relationship Id="rId9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6.jpeg"/><Relationship Id="rId9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6.jpeg"/><Relationship Id="rId9" Type="http://schemas.openxmlformats.org/officeDocument/2006/relationships/image" Target="../media/image49.jpeg"/><Relationship Id="rId10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6.jpeg"/><Relationship Id="rId9" Type="http://schemas.openxmlformats.org/officeDocument/2006/relationships/image" Target="../media/image49.jpeg"/><Relationship Id="rId10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Relationship Id="rId11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Relationship Id="rId11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jpeg"/><Relationship Id="rId13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jpeg"/><Relationship Id="rId13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jpeg"/><Relationship Id="rId13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jpeg"/><Relationship Id="rId13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jpeg"/><Relationship Id="rId13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jpeg"/><Relationship Id="rId13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microsoft.com/office/2007/relationships/hdphoto" Target="../media/hdphoto4.wdp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jpeg"/><Relationship Id="rId9" Type="http://schemas.openxmlformats.org/officeDocument/2006/relationships/image" Target="../media/image46.jpeg"/><Relationship Id="rId10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Special Tribute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a </a:t>
            </a:r>
            <a:r>
              <a:rPr lang="en-US" dirty="0"/>
              <a:t>Very Special Person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38772" y="3067200"/>
            <a:ext cx="3110278" cy="864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1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… With a little bit of biology…</a:t>
            </a:r>
            <a:endParaRPr lang="en-US" sz="4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20591"/>
          <a:stretch/>
        </p:blipFill>
        <p:spPr>
          <a:xfrm>
            <a:off x="2185831" y="1349046"/>
            <a:ext cx="4778772" cy="50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… A little bit of physics…</a:t>
            </a:r>
            <a:endParaRPr lang="en-US" sz="4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965" y="1346880"/>
            <a:ext cx="7413839" cy="49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245" y="1346880"/>
            <a:ext cx="7370852" cy="4934376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i="1" dirty="0" smtClean="0"/>
              <a:t>… A little bit of interaction with peers…</a:t>
            </a:r>
            <a:endParaRPr lang="en-US" sz="4000" i="1" dirty="0"/>
          </a:p>
        </p:txBody>
      </p:sp>
      <p:pic>
        <p:nvPicPr>
          <p:cNvPr id="2051" name="Picture 3" descr="C:\Users\iberetta\Desktop\Online\Coff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04" y="5106694"/>
            <a:ext cx="2526196" cy="9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beretta\Desktop\Online\On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04" y="5904935"/>
            <a:ext cx="2526196" cy="9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0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18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67" y="1362382"/>
            <a:ext cx="6529090" cy="4896818"/>
          </a:xfrm>
          <a:prstGeom prst="rect">
            <a:avLst/>
          </a:prstGeom>
        </p:spPr>
      </p:pic>
      <p:pic>
        <p:nvPicPr>
          <p:cNvPr id="5" name="Picture 4" descr="IMG_11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67" y="1362382"/>
            <a:ext cx="6529090" cy="4896818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… And a lot of hard work in the lab…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16281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i Researche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/>
          <a:stretch/>
        </p:blipFill>
        <p:spPr>
          <a:xfrm>
            <a:off x="911910" y="414720"/>
            <a:ext cx="7235284" cy="5951938"/>
          </a:xfrm>
          <a:prstGeom prst="rect">
            <a:avLst/>
          </a:prstGeom>
        </p:spPr>
      </p:pic>
      <p:pic>
        <p:nvPicPr>
          <p:cNvPr id="4" name="Picture 3" descr="C:\Users\iberetta\Desktop\Online\Coff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04" y="5106694"/>
            <a:ext cx="2526196" cy="9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beretta\Desktop\Online\On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04" y="5904935"/>
            <a:ext cx="2526196" cy="9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0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The nightmare of her colleagues</a:t>
            </a:r>
            <a:endParaRPr lang="en-US" sz="4400" i="1" dirty="0"/>
          </a:p>
        </p:txBody>
      </p:sp>
      <p:pic>
        <p:nvPicPr>
          <p:cNvPr id="3" name="Cri_chat_2.5x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749" y="1185610"/>
            <a:ext cx="3977265" cy="4376990"/>
          </a:xfrm>
          <a:prstGeom prst="rect">
            <a:avLst/>
          </a:prstGeom>
        </p:spPr>
      </p:pic>
      <p:pic>
        <p:nvPicPr>
          <p:cNvPr id="4" name="Cri_chat_Matteo_2.5x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883150" y="1198310"/>
            <a:ext cx="3790950" cy="437699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 smtClean="0"/>
              <a:t>Time estimated to display everything: 2 months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5052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So… What’s next?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42709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19608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… She is no longer considered as a constructive member of her team…</a:t>
            </a:r>
            <a:endParaRPr lang="en-US" sz="4400" i="1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4164" y="54720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… So new careers are needed!</a:t>
            </a:r>
            <a:endParaRPr lang="en-US" sz="4400" i="1" dirty="0"/>
          </a:p>
        </p:txBody>
      </p:sp>
      <p:pic>
        <p:nvPicPr>
          <p:cNvPr id="2" name="Picture 1" descr="DSC_00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4966"/>
          <a:stretch/>
        </p:blipFill>
        <p:spPr>
          <a:xfrm>
            <a:off x="2998407" y="1593600"/>
            <a:ext cx="3138525" cy="42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8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Singer?</a:t>
            </a:r>
            <a:endParaRPr lang="en-US" sz="4400" i="1" dirty="0"/>
          </a:p>
        </p:txBody>
      </p:sp>
      <p:pic>
        <p:nvPicPr>
          <p:cNvPr id="4" name="Picture 3" descr="393364_2524273100052_1279163762_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16162" r="48979"/>
          <a:stretch/>
        </p:blipFill>
        <p:spPr>
          <a:xfrm>
            <a:off x="639339" y="1520640"/>
            <a:ext cx="4109917" cy="4818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3127" y="1864291"/>
            <a:ext cx="1912027" cy="40934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Cristina</a:t>
            </a:r>
          </a:p>
          <a:p>
            <a:endParaRPr lang="en-US" sz="20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Soprano</a:t>
            </a:r>
            <a:endParaRPr lang="en-US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Mezzo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-soprano</a:t>
            </a:r>
          </a:p>
          <a:p>
            <a:endParaRPr lang="en-US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Contralto</a:t>
            </a:r>
            <a:endParaRPr lang="en-US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Tenor</a:t>
            </a:r>
            <a:endParaRPr lang="en-US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Baritone</a:t>
            </a:r>
            <a:endParaRPr lang="en-US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Bass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78060" y="3746640"/>
            <a:ext cx="1270030" cy="358999"/>
          </a:xfrm>
          <a:prstGeom prst="rightArrow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8 0.0007 L 0.00018 0.27795 " pathEditMode="relative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27795 L -2.05974E-6 -0.1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2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"/>
                            </p:stCondLst>
                            <p:childTnLst>
                              <p:par>
                                <p:cTn id="4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692E-6 -0.1745 L -4.71692E-6 0.1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00"/>
                            </p:stCondLst>
                            <p:childTnLst>
                              <p:par>
                                <p:cTn id="4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692E-6 0.17449 L -4.71692E-6 -0.2677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8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Cartoonist?</a:t>
            </a:r>
            <a:endParaRPr lang="en-US" sz="4400" i="1" dirty="0"/>
          </a:p>
        </p:txBody>
      </p:sp>
      <p:pic>
        <p:nvPicPr>
          <p:cNvPr id="2" name="Picture 1" descr="MatteoInIndi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792">
            <a:off x="624642" y="1767339"/>
            <a:ext cx="4994806" cy="3338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badant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474">
            <a:off x="3192263" y="2204696"/>
            <a:ext cx="5059468" cy="3331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Matteo in campeggio con Michele e Jac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2374">
            <a:off x="2965813" y="1256788"/>
            <a:ext cx="3469567" cy="5221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l chiaro futuro di IB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8225" b="7371"/>
          <a:stretch/>
        </p:blipFill>
        <p:spPr>
          <a:xfrm rot="1489097">
            <a:off x="1201825" y="2000302"/>
            <a:ext cx="5246143" cy="3632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206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l="1818" t="2944" r="1458" b="2297"/>
          <a:stretch/>
        </p:blipFill>
        <p:spPr>
          <a:xfrm>
            <a:off x="2151279" y="326593"/>
            <a:ext cx="4846846" cy="3345407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Cri_04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6558" r="1932" b="9595"/>
          <a:stretch/>
        </p:blipFill>
        <p:spPr>
          <a:xfrm>
            <a:off x="916913" y="3918410"/>
            <a:ext cx="3570321" cy="2771299"/>
          </a:xfrm>
          <a:prstGeom prst="rect">
            <a:avLst/>
          </a:prstGeom>
        </p:spPr>
      </p:pic>
      <p:pic>
        <p:nvPicPr>
          <p:cNvPr id="6" name="Cri sho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88489" y="602932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Jack\Desktop\Cri Final\38914486_vu_meter_bello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3" y="4508501"/>
            <a:ext cx="3159457" cy="17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2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/>
              <a:t>(De)motivational Speaker?</a:t>
            </a:r>
            <a:endParaRPr lang="en-US" sz="4400" i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3987" y="1746585"/>
            <a:ext cx="4445567" cy="432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784368">
            <a:off x="458249" y="1732746"/>
            <a:ext cx="2915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Ivan, your sweater looks like it has been taken out of a trash bin (23/9/2012)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983634">
            <a:off x="5864929" y="1424819"/>
            <a:ext cx="3318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Andrea, there will probably be a day in which you say something meaningful, but I'm not sure about it (6/8/2009)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1331816">
            <a:off x="232148" y="4604089"/>
            <a:ext cx="2585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Jack, nanotubes are not a problem, but your </a:t>
            </a:r>
            <a:r>
              <a:rPr lang="en-US" sz="2400" dirty="0" err="1" smtClean="0"/>
              <a:t>lazyness</a:t>
            </a:r>
            <a:r>
              <a:rPr lang="en-US" sz="2400" dirty="0" smtClean="0"/>
              <a:t> is one (4/1/2010)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698464">
            <a:off x="7021204" y="5053054"/>
            <a:ext cx="196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Guys: f**k!</a:t>
            </a:r>
          </a:p>
          <a:p>
            <a:r>
              <a:rPr lang="en-US" sz="2400" dirty="0" smtClean="0"/>
              <a:t>(everyday)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270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5052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… Maybe teaching?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405295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9983" y="1257479"/>
            <a:ext cx="8433937" cy="5501891"/>
            <a:chOff x="170511" y="1257479"/>
            <a:chExt cx="8433937" cy="5501891"/>
          </a:xfrm>
        </p:grpSpPr>
        <p:grpSp>
          <p:nvGrpSpPr>
            <p:cNvPr id="2" name="Group 1"/>
            <p:cNvGrpSpPr/>
            <p:nvPr/>
          </p:nvGrpSpPr>
          <p:grpSpPr>
            <a:xfrm>
              <a:off x="3347864" y="1257479"/>
              <a:ext cx="5256584" cy="5501891"/>
              <a:chOff x="3347864" y="1052736"/>
              <a:chExt cx="5256584" cy="5501891"/>
            </a:xfrm>
          </p:grpSpPr>
          <p:pic>
            <p:nvPicPr>
              <p:cNvPr id="2050" name="Picture 2" descr="http://2.bp.blogspot.com/-CuJlAoE3IU4/T__lJejrjtI/AAAAAAAABso/oAVtyKCKskU/s1600/maestra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1052736"/>
                <a:ext cx="5256584" cy="5501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08414" y="1331375"/>
                <a:ext cx="653796" cy="792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" name="Picture 2" descr="http://www.cantonellaia.it/img/planisfero.gi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11" y="1698528"/>
              <a:ext cx="3231359" cy="16979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6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6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6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6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Geography 101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699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antonellaia.it/img/planisfer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0" y="1268760"/>
            <a:ext cx="8488504" cy="44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71800" y="5151585"/>
            <a:ext cx="2056356" cy="1360165"/>
            <a:chOff x="3143250" y="2251509"/>
            <a:chExt cx="3097567" cy="21776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ounded Rectangular Callout 2"/>
          <p:cNvSpPr/>
          <p:nvPr/>
        </p:nvSpPr>
        <p:spPr>
          <a:xfrm>
            <a:off x="4842030" y="4689140"/>
            <a:ext cx="2108460" cy="911400"/>
          </a:xfrm>
          <a:prstGeom prst="wedgeRoundRectCallout">
            <a:avLst>
              <a:gd name="adj1" fmla="val -51552"/>
              <a:gd name="adj2" fmla="val 820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There are some parts I have never heard of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11660" y="4020420"/>
            <a:ext cx="2108460" cy="911400"/>
          </a:xfrm>
          <a:prstGeom prst="wedgeRoundRectCallout">
            <a:avLst>
              <a:gd name="adj1" fmla="val 41810"/>
              <a:gd name="adj2" fmla="val 959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This map is wrong.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552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71800" y="5151585"/>
            <a:ext cx="2056356" cy="1360165"/>
            <a:chOff x="3143250" y="2251509"/>
            <a:chExt cx="3097567" cy="21776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ounded Rectangular Callout 7"/>
          <p:cNvSpPr/>
          <p:nvPr/>
        </p:nvSpPr>
        <p:spPr>
          <a:xfrm>
            <a:off x="4842030" y="4689140"/>
            <a:ext cx="2108460" cy="911400"/>
          </a:xfrm>
          <a:prstGeom prst="wedgeRoundRectCallout">
            <a:avLst>
              <a:gd name="adj1" fmla="val -51552"/>
              <a:gd name="adj2" fmla="val 820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Now it’s ok!!!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43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1143000"/>
          </a:xfrm>
        </p:spPr>
        <p:txBody>
          <a:bodyPr/>
          <a:lstStyle/>
          <a:p>
            <a:r>
              <a:rPr lang="it-IT" dirty="0" smtClean="0"/>
              <a:t>The fantastic world of Cri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ounded Rectangular Callout 6"/>
          <p:cNvSpPr/>
          <p:nvPr/>
        </p:nvSpPr>
        <p:spPr>
          <a:xfrm>
            <a:off x="3446875" y="3293985"/>
            <a:ext cx="1350150" cy="898773"/>
          </a:xfrm>
          <a:prstGeom prst="wedgeRoundRectCallout">
            <a:avLst>
              <a:gd name="adj1" fmla="val 43814"/>
              <a:gd name="adj2" fmla="val 825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Are you ready?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6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6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6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6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45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ounded Rectangular Callout 6"/>
          <p:cNvSpPr/>
          <p:nvPr/>
        </p:nvSpPr>
        <p:spPr>
          <a:xfrm>
            <a:off x="4887035" y="3654025"/>
            <a:ext cx="1350150" cy="493728"/>
          </a:xfrm>
          <a:prstGeom prst="wedgeRoundRectCallout">
            <a:avLst>
              <a:gd name="adj1" fmla="val 6873"/>
              <a:gd name="adj2" fmla="val 1077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7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703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ounded Rectangular Callout 6"/>
          <p:cNvSpPr/>
          <p:nvPr/>
        </p:nvSpPr>
        <p:spPr>
          <a:xfrm>
            <a:off x="4887035" y="3654025"/>
            <a:ext cx="1350150" cy="493728"/>
          </a:xfrm>
          <a:prstGeom prst="wedgeRoundRectCallout">
            <a:avLst>
              <a:gd name="adj1" fmla="val 6873"/>
              <a:gd name="adj2" fmla="val 1077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24636" y="3804531"/>
            <a:ext cx="2191043" cy="974619"/>
            <a:chOff x="1424636" y="3804531"/>
            <a:chExt cx="2191043" cy="974619"/>
          </a:xfrm>
        </p:grpSpPr>
        <p:pic>
          <p:nvPicPr>
            <p:cNvPr id="8" name="Picture 6" descr="http://speradisole.files.wordpress.com/2011/06/che-guevara123297655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745" y="4173863"/>
              <a:ext cx="486826" cy="60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24636" y="3804531"/>
              <a:ext cx="2191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CUBA</a:t>
              </a:r>
              <a:endParaRPr lang="it-IT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8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8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8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8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25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ounded Rectangular Callout 6"/>
          <p:cNvSpPr/>
          <p:nvPr/>
        </p:nvSpPr>
        <p:spPr>
          <a:xfrm>
            <a:off x="3446875" y="3699030"/>
            <a:ext cx="1350150" cy="493728"/>
          </a:xfrm>
          <a:prstGeom prst="wedgeRoundRectCallout">
            <a:avLst>
              <a:gd name="adj1" fmla="val 43814"/>
              <a:gd name="adj2" fmla="val 825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Chez Xu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9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9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9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9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33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ounded Rectangular Callout 6"/>
          <p:cNvSpPr/>
          <p:nvPr/>
        </p:nvSpPr>
        <p:spPr>
          <a:xfrm>
            <a:off x="4977045" y="3790367"/>
            <a:ext cx="1350150" cy="493728"/>
          </a:xfrm>
          <a:prstGeom prst="wedgeRoundRectCallout">
            <a:avLst>
              <a:gd name="adj1" fmla="val 6873"/>
              <a:gd name="adj2" fmla="val 1041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15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9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9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9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9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94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056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Cristina’s through the years…</a:t>
            </a:r>
            <a:endParaRPr lang="en-US" sz="5400" i="1" dirty="0"/>
          </a:p>
        </p:txBody>
      </p:sp>
      <p:pic>
        <p:nvPicPr>
          <p:cNvPr id="4" name="Picture 3" descr="cri-veli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t="14229" r="20815" b="1762"/>
          <a:stretch/>
        </p:blipFill>
        <p:spPr>
          <a:xfrm>
            <a:off x="274551" y="1412160"/>
            <a:ext cx="2147401" cy="4249280"/>
          </a:xfrm>
          <a:prstGeom prst="rect">
            <a:avLst/>
          </a:prstGeom>
        </p:spPr>
      </p:pic>
      <p:pic>
        <p:nvPicPr>
          <p:cNvPr id="6" name="Picture 5" descr="483073_10151163161412020_1901673303_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19150" r="9127" b="24157"/>
          <a:stretch/>
        </p:blipFill>
        <p:spPr>
          <a:xfrm>
            <a:off x="2421952" y="1412160"/>
            <a:ext cx="4128233" cy="4184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027" y="5596344"/>
            <a:ext cx="1479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latin typeface="+mj-lt"/>
              </a:rPr>
              <a:t>1995</a:t>
            </a:r>
            <a:endParaRPr lang="it-IT" sz="5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9687" y="5604688"/>
            <a:ext cx="14446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5400" dirty="0">
                <a:solidFill>
                  <a:prstClr val="white"/>
                </a:solidFill>
                <a:latin typeface="+mj-lt"/>
              </a:rPr>
              <a:t>2012</a:t>
            </a:r>
          </a:p>
        </p:txBody>
      </p:sp>
      <p:pic>
        <p:nvPicPr>
          <p:cNvPr id="1032" name="Picture 8" descr="http://4.bp.blogspot.com/_7tOdzsXcY-g/TPNvqQDhhKI/AAAAAAAABYU/JPLktoU-miM/s1600/tuare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85" y="1412160"/>
            <a:ext cx="2366433" cy="41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11088" y="5596344"/>
            <a:ext cx="19066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5400" dirty="0" smtClean="0">
                <a:solidFill>
                  <a:prstClr val="white"/>
                </a:solidFill>
                <a:latin typeface="+mj-lt"/>
              </a:rPr>
              <a:t>2031 ?</a:t>
            </a:r>
            <a:endParaRPr lang="it-IT" sz="54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15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ounded Rectangular Callout 6"/>
          <p:cNvSpPr/>
          <p:nvPr/>
        </p:nvSpPr>
        <p:spPr>
          <a:xfrm>
            <a:off x="3941930" y="3429000"/>
            <a:ext cx="1350150" cy="538733"/>
          </a:xfrm>
          <a:prstGeom prst="wedgeRoundRectCallout">
            <a:avLst>
              <a:gd name="adj1" fmla="val 29229"/>
              <a:gd name="adj2" fmla="val 1221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Corner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16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0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0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0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0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62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977045" y="3790367"/>
            <a:ext cx="1350150" cy="493728"/>
          </a:xfrm>
          <a:prstGeom prst="wedgeRoundRectCallout">
            <a:avLst>
              <a:gd name="adj1" fmla="val 6873"/>
              <a:gd name="adj2" fmla="val 1041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19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2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0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0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0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0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9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761910" y="3520337"/>
            <a:ext cx="1350150" cy="493728"/>
          </a:xfrm>
          <a:prstGeom prst="wedgeRoundRectCallout">
            <a:avLst>
              <a:gd name="adj1" fmla="val 33882"/>
              <a:gd name="adj2" fmla="val 1344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3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1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1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1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1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70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977045" y="3790367"/>
            <a:ext cx="1350150" cy="493728"/>
          </a:xfrm>
          <a:prstGeom prst="wedgeRoundRectCallout">
            <a:avLst>
              <a:gd name="adj1" fmla="val 6873"/>
              <a:gd name="adj2" fmla="val 1041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Rectangle 27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1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1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1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1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484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3569104" y="3832117"/>
            <a:ext cx="1350150" cy="493728"/>
          </a:xfrm>
          <a:prstGeom prst="wedgeRoundRectCallout">
            <a:avLst>
              <a:gd name="adj1" fmla="val 38684"/>
              <a:gd name="adj2" fmla="val 1097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Africa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47699" y="28086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pic>
        <p:nvPicPr>
          <p:cNvPr id="10242" name="Picture 2" descr="http://nuke.cralabi.it/Portals/0/afr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5" y="3140436"/>
            <a:ext cx="603578" cy="4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2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2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2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2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10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47699" y="28086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pic>
        <p:nvPicPr>
          <p:cNvPr id="10242" name="Picture 2" descr="http://nuke.cralabi.it/Portals/0/afr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5" y="3140436"/>
            <a:ext cx="603578" cy="4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ular Callout 27"/>
          <p:cNvSpPr/>
          <p:nvPr/>
        </p:nvSpPr>
        <p:spPr>
          <a:xfrm>
            <a:off x="4977045" y="3790367"/>
            <a:ext cx="1350150" cy="493728"/>
          </a:xfrm>
          <a:prstGeom prst="wedgeRoundRectCallout">
            <a:avLst>
              <a:gd name="adj1" fmla="val 6873"/>
              <a:gd name="adj2" fmla="val 1041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3222" y="2955770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6648" y="3263107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2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2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2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2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06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47699" y="28086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pic>
        <p:nvPicPr>
          <p:cNvPr id="10242" name="Picture 2" descr="http://nuke.cralabi.it/Portals/0/afr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5" y="3140436"/>
            <a:ext cx="603578" cy="4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ular Callout 27"/>
          <p:cNvSpPr/>
          <p:nvPr/>
        </p:nvSpPr>
        <p:spPr>
          <a:xfrm>
            <a:off x="3638498" y="3804531"/>
            <a:ext cx="1350150" cy="479564"/>
          </a:xfrm>
          <a:prstGeom prst="wedgeRoundRectCallout">
            <a:avLst>
              <a:gd name="adj1" fmla="val 31501"/>
              <a:gd name="adj2" fmla="val 1097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Surfers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3222" y="2955770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6648" y="3263107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media.giantbomb.com/uploads/0/1176/230441-thehoff_super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71" y="4554125"/>
            <a:ext cx="533048" cy="6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35527" y="41927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SURFERS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813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47699" y="28086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pic>
        <p:nvPicPr>
          <p:cNvPr id="10242" name="Picture 2" descr="http://nuke.cralabi.it/Portals/0/afr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5" y="3140436"/>
            <a:ext cx="603578" cy="4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83222" y="2955770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6648" y="3263107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media.giantbomb.com/uploads/0/1176/230441-thehoff_super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71" y="4554125"/>
            <a:ext cx="533048" cy="6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35527" y="41927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SURFERS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4977045" y="3790367"/>
            <a:ext cx="1350150" cy="493728"/>
          </a:xfrm>
          <a:prstGeom prst="wedgeRoundRectCallout">
            <a:avLst>
              <a:gd name="adj1" fmla="val 6873"/>
              <a:gd name="adj2" fmla="val 1041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8354" y="9537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591780" y="1261062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5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47699" y="28086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pic>
        <p:nvPicPr>
          <p:cNvPr id="10242" name="Picture 2" descr="http://nuke.cralabi.it/Portals/0/afr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5" y="3140436"/>
            <a:ext cx="603578" cy="4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83222" y="2955770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6648" y="3263107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media.giantbomb.com/uploads/0/1176/230441-thehoff_super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71" y="4554125"/>
            <a:ext cx="533048" cy="6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35527" y="41927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SURFERS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3761910" y="3790367"/>
            <a:ext cx="1350150" cy="493728"/>
          </a:xfrm>
          <a:prstGeom prst="wedgeRoundRectCallout">
            <a:avLst>
              <a:gd name="adj1" fmla="val 30474"/>
              <a:gd name="adj2" fmla="val 957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8354" y="9537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591780" y="1261062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6585" y="45541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29546" y="4861462"/>
            <a:ext cx="1127219" cy="3530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8" name="Rectangle 37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142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47699" y="28086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pic>
        <p:nvPicPr>
          <p:cNvPr id="10242" name="Picture 2" descr="http://nuke.cralabi.it/Portals/0/afr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5" y="3140436"/>
            <a:ext cx="603578" cy="4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83222" y="2955770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6648" y="3263107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media.giantbomb.com/uploads/0/1176/230441-thehoff_super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71" y="4554125"/>
            <a:ext cx="533048" cy="6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35527" y="41927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SURFERS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4977045" y="3790367"/>
            <a:ext cx="1350150" cy="493728"/>
          </a:xfrm>
          <a:prstGeom prst="wedgeRoundRectCallout">
            <a:avLst>
              <a:gd name="adj1" fmla="val 6873"/>
              <a:gd name="adj2" fmla="val 1041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8354" y="9537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591780" y="1261062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6585" y="45541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29546" y="4861462"/>
            <a:ext cx="1127219" cy="3530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59543" y="4454823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452504" y="3804531"/>
            <a:ext cx="563609" cy="6117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999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-804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Cristina’s yearbook…</a:t>
            </a:r>
            <a:endParaRPr lang="en-US" sz="54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989318" y="1218240"/>
            <a:ext cx="3386746" cy="5287680"/>
            <a:chOff x="2686934" y="336960"/>
            <a:chExt cx="3810090" cy="6168960"/>
          </a:xfrm>
        </p:grpSpPr>
        <p:sp>
          <p:nvSpPr>
            <p:cNvPr id="7" name="Rectangle 6"/>
            <p:cNvSpPr/>
            <p:nvPr/>
          </p:nvSpPr>
          <p:spPr>
            <a:xfrm>
              <a:off x="2686934" y="336960"/>
              <a:ext cx="3810090" cy="616896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sz="20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16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1600" dirty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16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endParaRPr lang="en-US" sz="1600" dirty="0" smtClean="0">
                <a:solidFill>
                  <a:schemeClr val="bg1"/>
                </a:solidFill>
                <a:latin typeface="Avenir Black"/>
                <a:cs typeface="Avenir Black"/>
              </a:endParaRPr>
            </a:p>
            <a:p>
              <a:r>
                <a:rPr lang="en-US" sz="2000" dirty="0">
                  <a:solidFill>
                    <a:schemeClr val="bg1"/>
                  </a:solidFill>
                  <a:latin typeface="Avenir Black"/>
                  <a:cs typeface="Avenir Black"/>
                </a:rPr>
                <a:t>	</a:t>
              </a:r>
              <a:r>
                <a:rPr lang="en-US" sz="2000" dirty="0" smtClean="0">
                  <a:solidFill>
                    <a:schemeClr val="bg1"/>
                  </a:solidFill>
                  <a:latin typeface="Avenir Black"/>
                  <a:cs typeface="Avenir Black"/>
                </a:rPr>
                <a:t>Cristina</a:t>
              </a:r>
              <a:br>
                <a:rPr lang="en-US" sz="2000" dirty="0" smtClean="0">
                  <a:solidFill>
                    <a:schemeClr val="bg1"/>
                  </a:solidFill>
                  <a:latin typeface="Avenir Black"/>
                  <a:cs typeface="Avenir Black"/>
                </a:rPr>
              </a:br>
              <a:r>
                <a:rPr lang="en-US" sz="2000" dirty="0" smtClean="0">
                  <a:solidFill>
                    <a:schemeClr val="bg1"/>
                  </a:solidFill>
                  <a:latin typeface="Avenir Black"/>
                  <a:cs typeface="Avenir Black"/>
                </a:rPr>
                <a:t>	</a:t>
              </a:r>
              <a:r>
                <a:rPr lang="en-US" sz="2000" dirty="0" err="1" smtClean="0">
                  <a:solidFill>
                    <a:schemeClr val="bg1"/>
                  </a:solidFill>
                  <a:latin typeface="Avenir Black"/>
                  <a:cs typeface="Avenir Black"/>
                </a:rPr>
                <a:t>Boero</a:t>
              </a:r>
              <a:endParaRPr lang="en-US" sz="2000" dirty="0">
                <a:solidFill>
                  <a:schemeClr val="bg1"/>
                </a:solidFill>
                <a:latin typeface="Avenir Black"/>
                <a:cs typeface="Avenir Black"/>
              </a:endParaRPr>
            </a:p>
          </p:txBody>
        </p:sp>
        <p:pic>
          <p:nvPicPr>
            <p:cNvPr id="8" name="Picture 7" descr="cri-birba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" r="9048" b="8675"/>
            <a:stretch/>
          </p:blipFill>
          <p:spPr>
            <a:xfrm>
              <a:off x="2897524" y="898560"/>
              <a:ext cx="3385675" cy="48038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5844" y="5745829"/>
              <a:ext cx="7312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  <a:latin typeface="Avenir Black"/>
                  <a:cs typeface="Avenir Black"/>
                </a:rPr>
                <a:t>11</a:t>
              </a:r>
              <a:endParaRPr lang="en-US" sz="3600" dirty="0">
                <a:solidFill>
                  <a:srgbClr val="000000"/>
                </a:solidFill>
                <a:latin typeface="Avenir Black"/>
                <a:cs typeface="Avenir Black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603038">
              <a:off x="2875785" y="494280"/>
              <a:ext cx="983181" cy="119016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632554" y="1248494"/>
            <a:ext cx="2776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</a:rPr>
              <a:t>		         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TORINO</a:t>
            </a:r>
          </a:p>
        </p:txBody>
      </p:sp>
    </p:spTree>
    <p:extLst>
      <p:ext uri="{BB962C8B-B14F-4D97-AF65-F5344CB8AC3E}">
        <p14:creationId xmlns:p14="http://schemas.microsoft.com/office/powerpoint/2010/main" val="42407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47699" y="28086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pic>
        <p:nvPicPr>
          <p:cNvPr id="10242" name="Picture 2" descr="http://nuke.cralabi.it/Portals/0/afr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5" y="3140436"/>
            <a:ext cx="603578" cy="4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83222" y="2955770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6648" y="3263107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media.giantbomb.com/uploads/0/1176/230441-thehoff_super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71" y="4554125"/>
            <a:ext cx="533048" cy="6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35527" y="41927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SURFERS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3752776" y="3804531"/>
            <a:ext cx="1350150" cy="493728"/>
          </a:xfrm>
          <a:prstGeom prst="wedgeRoundRectCallout">
            <a:avLst>
              <a:gd name="adj1" fmla="val 26370"/>
              <a:gd name="adj2" fmla="val 1097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8354" y="9537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591780" y="1261062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6585" y="45541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29546" y="4861462"/>
            <a:ext cx="1127219" cy="3530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59543" y="4454823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452504" y="3804531"/>
            <a:ext cx="563609" cy="6117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1570" y="1283409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194531" y="1590746"/>
            <a:ext cx="249621" cy="8077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46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3674" cy="44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12058" y="4368683"/>
            <a:ext cx="2056356" cy="1360165"/>
            <a:chOff x="3143250" y="2251509"/>
            <a:chExt cx="3097567" cy="217761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2428875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012129">
              <a:off x="4158396" y="2251509"/>
              <a:ext cx="2082421" cy="183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http://speradisole.files.wordpress.com/2011/06/che-guevara1232976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45" y="4173863"/>
            <a:ext cx="486826" cy="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4636" y="3804531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CUBA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853825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CHEZ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XU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 descr="http://www.giallozafferano.it/images/ricette/11/1191/Ravioli_cinesi_450ingrO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8" y="2500156"/>
            <a:ext cx="676806" cy="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282190" y="3293985"/>
            <a:ext cx="1170130" cy="13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323968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565" y="3158970"/>
            <a:ext cx="810090" cy="6393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00" y="374403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2530" name="Picture 2" descr="http://upload.wikimedia.org/wikipedia/commons/thumb/6/62/Batumi_Georgia_2012.jpg/250px-Batumi_Georgia_2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2050" y="1988840"/>
            <a:ext cx="491040" cy="491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166955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BATUMI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02170" y="1358771"/>
            <a:ext cx="990110" cy="900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2280" y="11694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pic>
        <p:nvPicPr>
          <p:cNvPr id="23" name="Picture 2" descr="http://www.greenpassgolf.net/img_logo_itinerari/Torin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033845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6151" y="1664513"/>
            <a:ext cx="21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TORINO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0817" y="1752146"/>
            <a:ext cx="219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SPEAKER’S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CORNER</a:t>
            </a:r>
          </a:p>
        </p:txBody>
      </p:sp>
      <p:pic>
        <p:nvPicPr>
          <p:cNvPr id="26" name="Picture 2" descr="http://www.urban75.org/london/images/speakers-corner-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81" y="2327625"/>
            <a:ext cx="627914" cy="4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747699" y="2808651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pic>
        <p:nvPicPr>
          <p:cNvPr id="10242" name="Picture 2" descr="http://nuke.cralabi.it/Portals/0/afr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5" y="3140436"/>
            <a:ext cx="603578" cy="4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83222" y="2955770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6648" y="3263107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media.giantbomb.com/uploads/0/1176/230441-thehoff_super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71" y="4554125"/>
            <a:ext cx="533048" cy="6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35527" y="4192758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libri"/>
              </a:rPr>
              <a:t>SURFERS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3752776" y="3804531"/>
            <a:ext cx="1350150" cy="493728"/>
          </a:xfrm>
          <a:prstGeom prst="wedgeRoundRectCallout">
            <a:avLst>
              <a:gd name="adj1" fmla="val 26370"/>
              <a:gd name="adj2" fmla="val 1097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alibri"/>
              </a:rPr>
              <a:t>Calcutta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8354" y="9537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591780" y="1261062"/>
            <a:ext cx="1029031" cy="3317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6585" y="4554125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29546" y="4861462"/>
            <a:ext cx="1127219" cy="3530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59543" y="4454823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452504" y="3804531"/>
            <a:ext cx="563609" cy="6117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1570" y="1283409"/>
            <a:ext cx="12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  <a:latin typeface="Calibri"/>
              </a:rPr>
              <a:t>CALCUTTA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194531" y="1590746"/>
            <a:ext cx="249621" cy="8077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56565" y="953725"/>
            <a:ext cx="7830870" cy="4725525"/>
            <a:chOff x="656581" y="806227"/>
            <a:chExt cx="7830870" cy="4725525"/>
          </a:xfrm>
        </p:grpSpPr>
        <p:sp>
          <p:nvSpPr>
            <p:cNvPr id="42" name="TextBox 41"/>
            <p:cNvSpPr txBox="1"/>
            <p:nvPr/>
          </p:nvSpPr>
          <p:spPr>
            <a:xfrm>
              <a:off x="2409388" y="2123855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26911" y="3236497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66671" y="3330355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33155" y="2507125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84511" y="1786342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22166" y="4668043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6591" y="3956577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12076" y="3656907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12176" y="3317215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91304" y="1676112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69193" y="875604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12076" y="2327105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6581" y="2460921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9218" y="5162420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71816" y="4622360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60517" y="2581039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2246" y="5072410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72316" y="3686547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09303" y="1217227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2166" y="806227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27311" y="1919068"/>
              <a:ext cx="121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prstClr val="black"/>
                  </a:solidFill>
                  <a:latin typeface="Calibri"/>
                </a:rPr>
                <a:t>CALCUTTA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0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984202" y="0"/>
              <a:ext cx="159798" cy="6858000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4492101" y="-4332303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4492101" y="2365899"/>
              <a:ext cx="159798" cy="8824404"/>
            </a:xfrm>
            <a:prstGeom prst="rect">
              <a:avLst/>
            </a:prstGeom>
            <a:blipFill>
              <a:blip r:embed="rId13" cstate="print"/>
              <a:tile tx="0" ty="0" sx="40000" sy="4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39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52400" y="2681056"/>
            <a:ext cx="8839200" cy="219574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No.</a:t>
            </a:r>
          </a:p>
          <a:p>
            <a:pPr algn="ctr"/>
            <a:r>
              <a:rPr lang="en-US" sz="5400" i="1" dirty="0" smtClean="0"/>
              <a:t>Nothing is better than staying here one more year and keep on saving science!!!</a:t>
            </a:r>
          </a:p>
          <a:p>
            <a:pPr algn="ctr"/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57464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o_di_Cristin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88" y="345600"/>
            <a:ext cx="4763227" cy="6175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35052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Congratulations, Dr. </a:t>
            </a:r>
            <a:r>
              <a:rPr lang="en-US" sz="5400" i="1" dirty="0" err="1" smtClean="0"/>
              <a:t>Boero</a:t>
            </a:r>
            <a:r>
              <a:rPr lang="en-US" sz="5400" i="1" dirty="0" smtClean="0"/>
              <a:t>!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57464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-sacrafam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9"/>
          <a:stretch/>
        </p:blipFill>
        <p:spPr>
          <a:xfrm>
            <a:off x="723160" y="1089996"/>
            <a:ext cx="7596836" cy="5148876"/>
          </a:xfrm>
          <a:prstGeom prst="rect">
            <a:avLst/>
          </a:prstGeom>
        </p:spPr>
      </p:pic>
      <p:pic>
        <p:nvPicPr>
          <p:cNvPr id="2050" name="Picture 2" descr="http://www.demi-art.com/public/images/3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96" y="1089996"/>
            <a:ext cx="2095500" cy="30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emetz-patrick.com/foto/preview/70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0" y="1089996"/>
            <a:ext cx="2291414" cy="20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olfi.com/images/shop/56954_293_2_N_0_0_0_35272961/16808-11-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8834" y="3178212"/>
            <a:ext cx="190574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3160" y="2705100"/>
            <a:ext cx="483340" cy="35592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sx="1000" sy="1000" rotWithShape="0">
              <a:schemeClr val="tx1"/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60" name="Picture 12" descr="http://www.presepipampa.it/imgresize/265/1200/upload/prodotti_upl-immagine_9445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4135636"/>
            <a:ext cx="1579471" cy="21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1089996"/>
            <a:ext cx="3517900" cy="124680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sx="1000" sy="1000" rotWithShape="0">
              <a:srgbClr val="000000"/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5139577" y="2081698"/>
            <a:ext cx="1106396" cy="14811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sx="1000" sy="1000" rotWithShape="0">
              <a:srgbClr val="000000"/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5671297" y="2705100"/>
            <a:ext cx="574675" cy="14811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sx="1000" sy="1000" rotWithShape="0">
              <a:srgbClr val="000000"/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7249180" y="4038600"/>
            <a:ext cx="1070816" cy="220697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sx="1000" sy="1000" rotWithShape="0">
              <a:srgbClr val="000000"/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5041901" y="4783175"/>
            <a:ext cx="672352" cy="14811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sx="1000" sy="1000" rotWithShape="0">
              <a:srgbClr val="000000"/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0" y="-804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Prayerful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34521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-pall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9045" r="4094"/>
          <a:stretch/>
        </p:blipFill>
        <p:spPr>
          <a:xfrm rot="20969306">
            <a:off x="554094" y="1491803"/>
            <a:ext cx="5773925" cy="4342611"/>
          </a:xfrm>
          <a:prstGeom prst="rect">
            <a:avLst/>
          </a:prstGeom>
        </p:spPr>
      </p:pic>
      <p:pic>
        <p:nvPicPr>
          <p:cNvPr id="3" name="Picture 2" descr="cri-razz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998">
            <a:off x="4764123" y="1219525"/>
            <a:ext cx="3423966" cy="5098041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-1232544" y="-719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Active </a:t>
            </a:r>
            <a:endParaRPr lang="en-US" sz="5400" i="1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40734" y="-719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&amp; Curious 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20228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-piscin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7268" b="19561"/>
          <a:stretch/>
        </p:blipFill>
        <p:spPr>
          <a:xfrm>
            <a:off x="665511" y="1084524"/>
            <a:ext cx="7976320" cy="5285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918524">
            <a:off x="3485087" y="3678172"/>
            <a:ext cx="5841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+mj-lt"/>
              </a:rPr>
              <a:t>Enjoy the Silence!!!</a:t>
            </a:r>
            <a:endParaRPr lang="it-IT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-719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Athletic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08318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i-canc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072">
            <a:off x="681703" y="1748077"/>
            <a:ext cx="5663100" cy="3808478"/>
          </a:xfrm>
          <a:prstGeom prst="rect">
            <a:avLst/>
          </a:prstGeom>
        </p:spPr>
      </p:pic>
      <p:pic>
        <p:nvPicPr>
          <p:cNvPr id="2" name="Picture 1" descr="cri-panter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409">
            <a:off x="4981666" y="1494530"/>
            <a:ext cx="3108587" cy="4621979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-719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Eccentric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75119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50520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i="1" dirty="0" smtClean="0"/>
              <a:t>… And then the </a:t>
            </a:r>
            <a:r>
              <a:rPr lang="en-US" sz="5400" i="1" dirty="0" err="1" smtClean="0"/>
              <a:t>Ph.D</a:t>
            </a:r>
            <a:r>
              <a:rPr lang="en-US" sz="5400" i="1" dirty="0" smtClean="0"/>
              <a:t> came…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3393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642</TotalTime>
  <Words>550</Words>
  <Application>Microsoft Macintosh PowerPoint</Application>
  <PresentationFormat>On-screen Show (4:3)</PresentationFormat>
  <Paragraphs>290</Paragraphs>
  <Slides>43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Paper</vt:lpstr>
      <vt:lpstr>Office Theme</vt:lpstr>
      <vt:lpstr>A Special Tribute  To a Very Special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Geography 101</vt:lpstr>
      <vt:lpstr>PowerPoint Presentation</vt:lpstr>
      <vt:lpstr>PowerPoint Presentation</vt:lpstr>
      <vt:lpstr>The fantastic world of Cri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Special Tribute  For a Very Special Person</dc:title>
  <dc:creator>Ivan Beretta</dc:creator>
  <cp:lastModifiedBy>Aya Ibrahim</cp:lastModifiedBy>
  <cp:revision>83</cp:revision>
  <dcterms:created xsi:type="dcterms:W3CDTF">2012-11-19T20:55:27Z</dcterms:created>
  <dcterms:modified xsi:type="dcterms:W3CDTF">2019-01-28T14:33:14Z</dcterms:modified>
</cp:coreProperties>
</file>