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96D2-8148-6E41-AA8C-A33B91F02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2DD7-67B1-B84A-AAFA-7B8EC4BD7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2DC8-8628-624A-87F5-513D9237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962-09B3-2043-AC44-1195FAB9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23A43-0569-E74A-87B7-3D4469C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701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A964-79B4-2447-95A2-A70A4984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9F299-7ADC-C445-928A-CD0840C8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E90D4-E93E-824E-A9CB-DD65CE6F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FCCCD-DFA9-994B-BFA7-823605C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E55A7-9453-2F48-A25F-D91F9FE7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829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7CBA8-2034-CC49-ACA0-8AFBB18AA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200BF-8719-714A-A6D6-C23A1389B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3D242-1DD2-F84E-8E96-889012BF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081C-589D-6A45-ACEE-7DA1A942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8395-2872-A54D-A2F6-5CF04207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653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FC8F-3C9B-8440-AE56-F0C471E6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36BE-D259-C647-8E1F-07326AC9E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7115-088F-054F-8A83-3C68B27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5004-2BBB-8846-8628-2D32F42C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2ECC0-D738-BE49-8194-68E3F9A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77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9264-98ED-FA4A-9090-BCA6C910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3A528-91C2-F14D-BF9F-8B935D96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D04B-AE3E-CE46-99E0-71E22E88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26739-F7F9-4049-B9EB-B8DD8F06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0933E-79A5-E042-8239-D47FBEA8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203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2A1A-869C-A948-8879-9FBD882D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DBD5-650B-9344-807F-80CC656B0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3E94D-F52C-E849-A15C-B16098394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DB77D-3D4C-6543-A597-988D53F0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D97D4-B424-9A4D-8CC3-453E122E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D112-5127-EE40-902E-FDD06441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864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CEBA-98FA-CD48-86E7-76BBB667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2C120-5FAE-9640-B27D-D1AB5822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0D3AA-7CFC-0C49-9965-48DF78AE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0FF87-5B89-FE4F-98AC-6BEE08325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8F7C4-A8E9-9A4F-B234-6831CEC4B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DC135-8166-AF44-868A-4F7E85BF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2BC05-DF7A-B748-BC09-1878F941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13EC6-19ED-5A43-82C7-508E7388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941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A10E-5921-FE4B-B8E1-BA5E87E1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34CEA-CDB5-AF4A-8B88-943A6C1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3AAC3-CA55-274D-8131-05BF7B22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5504F-F044-7D4B-B09A-68BCC201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950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B4077-DE5F-FC49-B17E-60A30240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A2F7E-186B-AA42-9653-9752289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7CA70-4C94-3E4B-B003-20C42525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4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ACF4-347D-D141-B1A3-41374844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5BB2-8D32-BF4A-BE09-FB8B6B74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6A3E1-70B5-0F45-BCCA-D76A55AB6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BB54B-06C7-8841-81F5-A497FCD4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BC31B-4CF5-3F45-8F62-728E71AE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55D1-37EB-B146-9860-F5D09897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557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D40B-ABDE-6D4C-A420-FAED084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DE201-AE8B-534C-B9C7-EBCA71F74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5068F-2AF2-E340-A4FD-CBDC64CE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F1D85-EB3D-E64B-8F4D-2E5B57BE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6BEB4-59B3-134B-BB3D-41CF0EA0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3CECA-2CA4-9744-8B00-C411FC34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88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12BF9-A415-0D4C-9EF0-347E318D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06E4-AA37-EF4B-9C0C-D4087B40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57C53-0F4D-324F-A1DA-F5A79CCE4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5E8A-A75C-8243-B1BC-7EC11801A0B2}" type="datetimeFigureOut">
              <a:rPr lang="en-CH" smtClean="0"/>
              <a:t>18.03.21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7ECC-04F8-824A-8B15-5A826BE20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B6FA7-DD7B-C442-B79E-F4A4ED2DB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00D3-9DF8-0643-AC9A-DEB006D169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34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B950ED-14DA-0343-B2AE-91EE9926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989" y="6214523"/>
            <a:ext cx="2279904" cy="494474"/>
          </a:xfrm>
        </p:spPr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Mitali Banerjee</a:t>
            </a:r>
          </a:p>
        </p:txBody>
      </p:sp>
      <p:pic>
        <p:nvPicPr>
          <p:cNvPr id="4" name="Picture 2" descr="Geometric Computing Laboratory">
            <a:extLst>
              <a:ext uri="{FF2B5EF4-FFF2-40B4-BE49-F238E27FC236}">
                <a16:creationId xmlns:a16="http://schemas.microsoft.com/office/drawing/2014/main" id="{EFB2EAF9-BE3D-5C48-9F13-D91483D5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" y="280714"/>
            <a:ext cx="2332595" cy="6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age1image760100400">
            <a:extLst>
              <a:ext uri="{FF2B5EF4-FFF2-40B4-BE49-F238E27FC236}">
                <a16:creationId xmlns:a16="http://schemas.microsoft.com/office/drawing/2014/main" id="{9FCAA6A2-8568-BC42-A8AB-4E654755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50" y="118352"/>
            <a:ext cx="1341120" cy="8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B1C58A-664B-FE43-AE37-D71804A1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825" y="82945"/>
            <a:ext cx="46444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ericanTypewriter" panose="02090604020004020304" pitchFamily="18" charset="77"/>
              </a:rPr>
              <a:t>Laboratory of Quantum Physics: Topology and Correlations </a:t>
            </a:r>
            <a:endParaRPr kumimoji="0" lang="en-CH" altLang="en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Stacking monolayer and bilayer graphene sheets with a twist leads to new collective electronic states, including a rare form of magnetism.">
            <a:extLst>
              <a:ext uri="{FF2B5EF4-FFF2-40B4-BE49-F238E27FC236}">
                <a16:creationId xmlns:a16="http://schemas.microsoft.com/office/drawing/2014/main" id="{5D3A3F57-7DC1-BE44-AF60-7F4CCDC6E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7582"/>
          <a:stretch/>
        </p:blipFill>
        <p:spPr bwMode="auto">
          <a:xfrm>
            <a:off x="761610" y="4328160"/>
            <a:ext cx="3319215" cy="14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ic-angle twisted bilayer graphene yields multiple electronic and exotic  states">
            <a:extLst>
              <a:ext uri="{FF2B5EF4-FFF2-40B4-BE49-F238E27FC236}">
                <a16:creationId xmlns:a16="http://schemas.microsoft.com/office/drawing/2014/main" id="{DE0FAFBF-2D98-0349-80F7-F42193CA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32" y="2082202"/>
            <a:ext cx="2745352" cy="38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ion of electrons against hexagonal pattern">
            <a:extLst>
              <a:ext uri="{FF2B5EF4-FFF2-40B4-BE49-F238E27FC236}">
                <a16:creationId xmlns:a16="http://schemas.microsoft.com/office/drawing/2014/main" id="{676450C4-3B1D-4F48-82F6-E17B6304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84" y="2122672"/>
            <a:ext cx="2729483" cy="18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260BB5F-8E7A-AD44-A448-594D44D3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33" y="1547118"/>
            <a:ext cx="3562542" cy="20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5DC972-E76B-F248-A3F4-EC4517CF81D0}"/>
              </a:ext>
            </a:extLst>
          </p:cNvPr>
          <p:cNvSpPr/>
          <p:nvPr/>
        </p:nvSpPr>
        <p:spPr>
          <a:xfrm>
            <a:off x="9036791" y="3032500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effectLst/>
                <a:latin typeface="AdvPSA5B8"/>
              </a:rPr>
              <a:t>Matter </a:t>
            </a:r>
            <a:r>
              <a:rPr lang="en-GB" sz="800" b="1" dirty="0">
                <a:effectLst/>
                <a:latin typeface="AdvPSA5B9"/>
              </a:rPr>
              <a:t>3</a:t>
            </a:r>
            <a:r>
              <a:rPr lang="en-GB" sz="800" dirty="0">
                <a:effectLst/>
                <a:latin typeface="AdvPSA5B8"/>
              </a:rPr>
              <a:t>, 1361, (2020)</a:t>
            </a:r>
            <a:endParaRPr lang="en-GB" dirty="0"/>
          </a:p>
        </p:txBody>
      </p:sp>
      <p:pic>
        <p:nvPicPr>
          <p:cNvPr id="1036" name="Picture 12" descr="Illustration featuring a lattice of clear hexagons and a lattice of blue and yellow hexagons, superimposed on undulating waves">
            <a:extLst>
              <a:ext uri="{FF2B5EF4-FFF2-40B4-BE49-F238E27FC236}">
                <a16:creationId xmlns:a16="http://schemas.microsoft.com/office/drawing/2014/main" id="{A792B425-0459-CB4E-9268-51A385AB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51" y="3708405"/>
            <a:ext cx="2279905" cy="22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C68E9B-26AA-274B-8DE4-12C41B2BD617}"/>
              </a:ext>
            </a:extLst>
          </p:cNvPr>
          <p:cNvSpPr txBox="1">
            <a:spLocks/>
          </p:cNvSpPr>
          <p:nvPr/>
        </p:nvSpPr>
        <p:spPr>
          <a:xfrm>
            <a:off x="2971800" y="1052448"/>
            <a:ext cx="5401333" cy="829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chemeClr val="accent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Twist in the tale !!! </a:t>
            </a:r>
            <a:endParaRPr lang="en-CH" sz="4400" b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734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B3E79A-6B19-8D4C-AA50-400F8C134CB8}"/>
              </a:ext>
            </a:extLst>
          </p:cNvPr>
          <p:cNvSpPr txBox="1"/>
          <p:nvPr/>
        </p:nvSpPr>
        <p:spPr>
          <a:xfrm>
            <a:off x="979440" y="219456"/>
            <a:ext cx="454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Twisted tri-layer graphene</a:t>
            </a:r>
          </a:p>
        </p:txBody>
      </p:sp>
      <p:pic>
        <p:nvPicPr>
          <p:cNvPr id="10242" name="Picture 2" descr="Tunable strongly coupled superconductivity in magic-angle twisted trilayer  graphene | Nature">
            <a:extLst>
              <a:ext uri="{FF2B5EF4-FFF2-40B4-BE49-F238E27FC236}">
                <a16:creationId xmlns:a16="http://schemas.microsoft.com/office/drawing/2014/main" id="{6C16132C-52D0-7C41-AD2C-A8AAD3DE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54" y="804231"/>
            <a:ext cx="6193092" cy="5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6A60E-264E-6247-B767-33E53F3C05EC}"/>
              </a:ext>
            </a:extLst>
          </p:cNvPr>
          <p:cNvSpPr/>
          <p:nvPr/>
        </p:nvSpPr>
        <p:spPr>
          <a:xfrm>
            <a:off x="9192546" y="6320108"/>
            <a:ext cx="239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strike="noStrike" dirty="0">
                <a:solidFill>
                  <a:srgbClr val="555555"/>
                </a:solidFill>
                <a:effectLst/>
                <a:latin typeface="inherit"/>
              </a:rPr>
              <a:t>Nature</a:t>
            </a:r>
            <a:r>
              <a:rPr lang="en-GB" b="0" i="0" strike="noStrike" dirty="0">
                <a:solidFill>
                  <a:srgbClr val="555555"/>
                </a:solidFill>
                <a:effectLst/>
                <a:latin typeface="inherit"/>
              </a:rPr>
              <a:t> </a:t>
            </a:r>
            <a:r>
              <a:rPr lang="en-GB" sz="1600" b="1" i="0" u="none" strike="noStrike" dirty="0">
                <a:solidFill>
                  <a:srgbClr val="555555"/>
                </a:solidFill>
                <a:effectLst/>
                <a:latin typeface="Roboto"/>
              </a:rPr>
              <a:t>590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Roboto"/>
              </a:rPr>
              <a:t>, </a:t>
            </a:r>
            <a:r>
              <a:rPr lang="en-GB" sz="1600" b="0" i="0" u="none" strike="noStrike" dirty="0">
                <a:solidFill>
                  <a:srgbClr val="555555"/>
                </a:solidFill>
                <a:effectLst/>
                <a:latin typeface="Roboto"/>
              </a:rPr>
              <a:t>249 (2021)</a:t>
            </a:r>
          </a:p>
        </p:txBody>
      </p:sp>
    </p:spTree>
    <p:extLst>
      <p:ext uri="{BB962C8B-B14F-4D97-AF65-F5344CB8AC3E}">
        <p14:creationId xmlns:p14="http://schemas.microsoft.com/office/powerpoint/2010/main" val="401113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azon.com: Inspirational Wall Art, Albert Einstein Quote: Logic Will Get  You From A to Z… Motivational Wall Art Posters - 8x10 Unframed, Positive  Quotes Print, a Unique Gift Idea for Home and">
            <a:extLst>
              <a:ext uri="{FF2B5EF4-FFF2-40B4-BE49-F238E27FC236}">
                <a16:creationId xmlns:a16="http://schemas.microsoft.com/office/drawing/2014/main" id="{570F92C8-F25C-DE43-9297-CED613761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3536" r="3406" b="2855"/>
          <a:stretch/>
        </p:blipFill>
        <p:spPr bwMode="auto">
          <a:xfrm>
            <a:off x="3486150" y="514350"/>
            <a:ext cx="4729163" cy="5872163"/>
          </a:xfrm>
          <a:prstGeom prst="rect">
            <a:avLst/>
          </a:prstGeom>
          <a:noFill/>
          <a:effectLst>
            <a:glow rad="685800">
              <a:schemeClr val="accent2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7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rrelated Quantum Materials (CQM) | Aalto University">
            <a:extLst>
              <a:ext uri="{FF2B5EF4-FFF2-40B4-BE49-F238E27FC236}">
                <a16:creationId xmlns:a16="http://schemas.microsoft.com/office/drawing/2014/main" id="{591120D8-49E4-8B40-94DB-2DEE2F5F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68400"/>
            <a:ext cx="104013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6349F2-27C4-7245-A478-9EAD2694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829691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Correlated Quantum materials</a:t>
            </a:r>
            <a:endParaRPr lang="en-CH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7632A-A561-4349-AFED-AECDE056676C}"/>
              </a:ext>
            </a:extLst>
          </p:cNvPr>
          <p:cNvSpPr/>
          <p:nvPr/>
        </p:nvSpPr>
        <p:spPr>
          <a:xfrm>
            <a:off x="7851793" y="6282039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dirty="0">
                <a:effectLst/>
                <a:latin typeface="-apple-system"/>
              </a:rPr>
              <a:t>Courtesy </a:t>
            </a:r>
            <a:r>
              <a:rPr lang="en-GB" b="0" i="1" u="none" strike="noStrike" dirty="0">
                <a:solidFill>
                  <a:schemeClr val="accent1"/>
                </a:solidFill>
                <a:effectLst/>
                <a:latin typeface="-apple-system"/>
              </a:rPr>
              <a:t>Jose Lado </a:t>
            </a:r>
            <a:r>
              <a:rPr lang="en-GB" b="0" u="none" strike="noStrike" dirty="0">
                <a:solidFill>
                  <a:schemeClr val="accent1"/>
                </a:solidFill>
                <a:effectLst/>
                <a:latin typeface="-apple-system"/>
              </a:rPr>
              <a:t>(Aalto University)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748C-DB95-5345-8457-0966B65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829691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van der Waals materials</a:t>
            </a:r>
            <a:endParaRPr lang="en-CH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Diagram showing the stacking of multiple Van der Waals materials in... |  Download Scientific Diagram">
            <a:extLst>
              <a:ext uri="{FF2B5EF4-FFF2-40B4-BE49-F238E27FC236}">
                <a16:creationId xmlns:a16="http://schemas.microsoft.com/office/drawing/2014/main" id="{DDAA2C83-8F1F-4043-9E31-59F6674D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89" y="906653"/>
            <a:ext cx="9477622" cy="55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3E1EE0-4C27-6A46-A98B-DDD9A5832D66}"/>
              </a:ext>
            </a:extLst>
          </p:cNvPr>
          <p:cNvSpPr/>
          <p:nvPr/>
        </p:nvSpPr>
        <p:spPr>
          <a:xfrm>
            <a:off x="8936150" y="6308209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dirty="0">
                <a:effectLst/>
                <a:latin typeface="-apple-system"/>
              </a:rPr>
              <a:t>Nature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 499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, 419 (2013)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2513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wo-dimensional van der Waals materials: Physics Today: Vol 69, No 9">
            <a:extLst>
              <a:ext uri="{FF2B5EF4-FFF2-40B4-BE49-F238E27FC236}">
                <a16:creationId xmlns:a16="http://schemas.microsoft.com/office/drawing/2014/main" id="{95D224B3-D6CC-D940-B115-C875F538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698500"/>
            <a:ext cx="81407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1961AE-7A26-4241-88B2-DC5B1D87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829691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van der Waals materials</a:t>
            </a:r>
            <a:endParaRPr lang="en-CH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D7848-DEE8-8B4A-9E6C-621477AAA110}"/>
              </a:ext>
            </a:extLst>
          </p:cNvPr>
          <p:cNvSpPr/>
          <p:nvPr/>
        </p:nvSpPr>
        <p:spPr>
          <a:xfrm>
            <a:off x="8107825" y="6269212"/>
            <a:ext cx="2746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dirty="0">
                <a:effectLst/>
                <a:latin typeface="-apple-system"/>
              </a:rPr>
              <a:t>Physics Today 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69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, 38 (2016)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408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udy examines spontaneous symmetry breaking in twisted double bilayer graphene">
            <a:extLst>
              <a:ext uri="{FF2B5EF4-FFF2-40B4-BE49-F238E27FC236}">
                <a16:creationId xmlns:a16="http://schemas.microsoft.com/office/drawing/2014/main" id="{B9267FEA-54B1-4649-AD5F-905F365F9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3111" r="2000" b="15377"/>
          <a:stretch/>
        </p:blipFill>
        <p:spPr bwMode="auto">
          <a:xfrm>
            <a:off x="8079518" y="1211633"/>
            <a:ext cx="2488562" cy="17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FFAC5D-AFC2-BE4A-A803-B34394B85DCD}"/>
              </a:ext>
            </a:extLst>
          </p:cNvPr>
          <p:cNvGrpSpPr/>
          <p:nvPr/>
        </p:nvGrpSpPr>
        <p:grpSpPr>
          <a:xfrm>
            <a:off x="804672" y="966723"/>
            <a:ext cx="6481104" cy="4324605"/>
            <a:chOff x="804672" y="966723"/>
            <a:chExt cx="5926171" cy="3854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8E05F7-B7F3-3047-9764-35073C579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03" r="2933"/>
            <a:stretch/>
          </p:blipFill>
          <p:spPr>
            <a:xfrm>
              <a:off x="804672" y="966723"/>
              <a:ext cx="5926171" cy="38548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ABEE70-8FB8-B942-B48B-1E52E3C682DC}"/>
                </a:ext>
              </a:extLst>
            </p:cNvPr>
            <p:cNvSpPr/>
            <p:nvPr/>
          </p:nvSpPr>
          <p:spPr>
            <a:xfrm>
              <a:off x="804672" y="1023691"/>
              <a:ext cx="438912" cy="37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F5A46B-2E8D-D04C-A1C2-E101FAD38921}"/>
                </a:ext>
              </a:extLst>
            </p:cNvPr>
            <p:cNvSpPr/>
            <p:nvPr/>
          </p:nvSpPr>
          <p:spPr>
            <a:xfrm>
              <a:off x="4029456" y="1005184"/>
              <a:ext cx="438912" cy="37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78554A-ECD7-DB4A-A189-930E67FE8086}"/>
              </a:ext>
            </a:extLst>
          </p:cNvPr>
          <p:cNvGrpSpPr/>
          <p:nvPr/>
        </p:nvGrpSpPr>
        <p:grpSpPr>
          <a:xfrm>
            <a:off x="7229855" y="2796594"/>
            <a:ext cx="4730891" cy="2228020"/>
            <a:chOff x="7303007" y="2870997"/>
            <a:chExt cx="4730891" cy="22280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E38775-AD95-5D43-87E7-40475C125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72"/>
            <a:stretch/>
          </p:blipFill>
          <p:spPr>
            <a:xfrm>
              <a:off x="7303007" y="3060192"/>
              <a:ext cx="4730891" cy="20388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73F723-2122-9848-8467-EC8114D528A3}"/>
                </a:ext>
              </a:extLst>
            </p:cNvPr>
            <p:cNvSpPr/>
            <p:nvPr/>
          </p:nvSpPr>
          <p:spPr>
            <a:xfrm>
              <a:off x="7303007" y="2870997"/>
              <a:ext cx="426721" cy="37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427B0-852B-2F4F-816F-CDAED0466329}"/>
                </a:ext>
              </a:extLst>
            </p:cNvPr>
            <p:cNvSpPr/>
            <p:nvPr/>
          </p:nvSpPr>
          <p:spPr>
            <a:xfrm>
              <a:off x="8658835" y="3050611"/>
              <a:ext cx="438912" cy="37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3297FD-902A-AC40-8483-C71F3C7D8242}"/>
                </a:ext>
              </a:extLst>
            </p:cNvPr>
            <p:cNvSpPr/>
            <p:nvPr/>
          </p:nvSpPr>
          <p:spPr>
            <a:xfrm>
              <a:off x="10234119" y="3050611"/>
              <a:ext cx="438912" cy="378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87EC97-100B-7544-A727-345633549150}"/>
              </a:ext>
            </a:extLst>
          </p:cNvPr>
          <p:cNvSpPr txBox="1"/>
          <p:nvPr/>
        </p:nvSpPr>
        <p:spPr>
          <a:xfrm>
            <a:off x="1243584" y="341376"/>
            <a:ext cx="1832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Graphene</a:t>
            </a:r>
          </a:p>
        </p:txBody>
      </p:sp>
    </p:spTree>
    <p:extLst>
      <p:ext uri="{BB962C8B-B14F-4D97-AF65-F5344CB8AC3E}">
        <p14:creationId xmlns:p14="http://schemas.microsoft.com/office/powerpoint/2010/main" val="365520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E855E73-E11A-AA4B-96CF-2D548A90D5A3}"/>
              </a:ext>
            </a:extLst>
          </p:cNvPr>
          <p:cNvGrpSpPr/>
          <p:nvPr/>
        </p:nvGrpSpPr>
        <p:grpSpPr>
          <a:xfrm>
            <a:off x="3651504" y="164592"/>
            <a:ext cx="5080624" cy="6473952"/>
            <a:chOff x="3236976" y="164592"/>
            <a:chExt cx="5080624" cy="647395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113B61DF-E985-FF41-9601-5F8DE8B9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856" y="219456"/>
              <a:ext cx="5032744" cy="641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049BA-039B-694F-94EC-345CEC068080}"/>
                </a:ext>
              </a:extLst>
            </p:cNvPr>
            <p:cNvSpPr/>
            <p:nvPr/>
          </p:nvSpPr>
          <p:spPr>
            <a:xfrm>
              <a:off x="3236976" y="225552"/>
              <a:ext cx="353568" cy="20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D1C263-0479-A44A-8B96-CD80F6ABB5BD}"/>
                </a:ext>
              </a:extLst>
            </p:cNvPr>
            <p:cNvSpPr/>
            <p:nvPr/>
          </p:nvSpPr>
          <p:spPr>
            <a:xfrm>
              <a:off x="6004560" y="164592"/>
              <a:ext cx="353568" cy="20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51AEF4-7E1F-A84F-B6B5-D825F45D870C}"/>
                </a:ext>
              </a:extLst>
            </p:cNvPr>
            <p:cNvSpPr/>
            <p:nvPr/>
          </p:nvSpPr>
          <p:spPr>
            <a:xfrm>
              <a:off x="3284856" y="2072640"/>
              <a:ext cx="353568" cy="20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AF1F41-9779-B543-B286-DF9085C0CEF2}"/>
              </a:ext>
            </a:extLst>
          </p:cNvPr>
          <p:cNvSpPr txBox="1"/>
          <p:nvPr/>
        </p:nvSpPr>
        <p:spPr>
          <a:xfrm>
            <a:off x="979440" y="219456"/>
            <a:ext cx="2798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Other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3965C-787E-1D4A-9987-7EB59367BC90}"/>
              </a:ext>
            </a:extLst>
          </p:cNvPr>
          <p:cNvSpPr/>
          <p:nvPr/>
        </p:nvSpPr>
        <p:spPr>
          <a:xfrm>
            <a:off x="8107825" y="6269212"/>
            <a:ext cx="383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dirty="0">
                <a:effectLst/>
                <a:latin typeface="-apple-system"/>
              </a:rPr>
              <a:t>Nature Nanotechnology</a:t>
            </a:r>
            <a:r>
              <a:rPr lang="en-GB" b="0" i="0" u="none" strike="noStrike" dirty="0">
                <a:effectLst/>
                <a:latin typeface="-apple-system"/>
              </a:rPr>
              <a:t> </a:t>
            </a:r>
            <a:r>
              <a:rPr lang="en-GB" b="1" i="0" u="none" strike="noStrike" dirty="0">
                <a:effectLst/>
                <a:latin typeface="-apple-system"/>
              </a:rPr>
              <a:t> 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13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, 986(2016)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9953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materials | Free Full-Text | Nanostructured Graphene: An Active  Component in Optoelectronic Devices">
            <a:extLst>
              <a:ext uri="{FF2B5EF4-FFF2-40B4-BE49-F238E27FC236}">
                <a16:creationId xmlns:a16="http://schemas.microsoft.com/office/drawing/2014/main" id="{5219879F-D6ED-6045-B177-21927D7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64" y="1059508"/>
            <a:ext cx="5836600" cy="56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DCA60-39AF-B34B-A740-FB8F422EB20E}"/>
              </a:ext>
            </a:extLst>
          </p:cNvPr>
          <p:cNvSpPr txBox="1"/>
          <p:nvPr/>
        </p:nvSpPr>
        <p:spPr>
          <a:xfrm>
            <a:off x="979440" y="219456"/>
            <a:ext cx="3834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Single Layer graphene</a:t>
            </a:r>
          </a:p>
        </p:txBody>
      </p:sp>
    </p:spTree>
    <p:extLst>
      <p:ext uri="{BB962C8B-B14F-4D97-AF65-F5344CB8AC3E}">
        <p14:creationId xmlns:p14="http://schemas.microsoft.com/office/powerpoint/2010/main" val="170547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sport characteristics in bilayer graphene of different angles.... |  Download Scientific Diagram">
            <a:extLst>
              <a:ext uri="{FF2B5EF4-FFF2-40B4-BE49-F238E27FC236}">
                <a16:creationId xmlns:a16="http://schemas.microsoft.com/office/drawing/2014/main" id="{C7DF15DF-2FD2-0142-965B-FF80FFC3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747592"/>
            <a:ext cx="7632192" cy="56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7097C-69EF-4A43-9396-A843E0638843}"/>
              </a:ext>
            </a:extLst>
          </p:cNvPr>
          <p:cNvSpPr txBox="1"/>
          <p:nvPr/>
        </p:nvSpPr>
        <p:spPr>
          <a:xfrm>
            <a:off x="979440" y="219456"/>
            <a:ext cx="3113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Bi-layer graphene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0953A-853F-6E46-9E86-6DEEE11E9289}"/>
              </a:ext>
            </a:extLst>
          </p:cNvPr>
          <p:cNvSpPr/>
          <p:nvPr/>
        </p:nvSpPr>
        <p:spPr>
          <a:xfrm>
            <a:off x="7727573" y="6445996"/>
            <a:ext cx="404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strike="noStrike" dirty="0">
                <a:solidFill>
                  <a:srgbClr val="555555"/>
                </a:solidFill>
                <a:effectLst/>
                <a:latin typeface="inherit"/>
              </a:rPr>
              <a:t>Nature Communications</a:t>
            </a:r>
            <a:r>
              <a:rPr lang="en-GB" b="0" i="0" strike="noStrike" dirty="0">
                <a:solidFill>
                  <a:srgbClr val="555555"/>
                </a:solidFill>
                <a:effectLst/>
                <a:latin typeface="Roboto"/>
              </a:rPr>
              <a:t> </a:t>
            </a:r>
            <a:r>
              <a:rPr lang="en-GB" b="1" i="0" u="none" strike="noStrike" dirty="0">
                <a:solidFill>
                  <a:srgbClr val="555555"/>
                </a:solidFill>
                <a:effectLst/>
                <a:latin typeface="Roboto"/>
              </a:rPr>
              <a:t>5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Roboto"/>
              </a:rPr>
              <a:t>, 5742 (2014)</a:t>
            </a:r>
          </a:p>
        </p:txBody>
      </p:sp>
    </p:spTree>
    <p:extLst>
      <p:ext uri="{BB962C8B-B14F-4D97-AF65-F5344CB8AC3E}">
        <p14:creationId xmlns:p14="http://schemas.microsoft.com/office/powerpoint/2010/main" val="94416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26D6B-0E7C-AE4E-821D-14C2843DE405}"/>
              </a:ext>
            </a:extLst>
          </p:cNvPr>
          <p:cNvSpPr txBox="1"/>
          <p:nvPr/>
        </p:nvSpPr>
        <p:spPr>
          <a:xfrm>
            <a:off x="979440" y="219456"/>
            <a:ext cx="4572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chemeClr val="accent6"/>
                </a:solidFill>
              </a:rPr>
              <a:t>Twisted bi-layer graphene</a:t>
            </a:r>
          </a:p>
        </p:txBody>
      </p:sp>
      <p:pic>
        <p:nvPicPr>
          <p:cNvPr id="9218" name="Picture 2" descr="&#10;(">
            <a:extLst>
              <a:ext uri="{FF2B5EF4-FFF2-40B4-BE49-F238E27FC236}">
                <a16:creationId xmlns:a16="http://schemas.microsoft.com/office/drawing/2014/main" id="{F775C71F-2CB6-384D-8246-1F992055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958850"/>
            <a:ext cx="78994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530B23-B3B8-B748-AA25-7FA38304FEC0}"/>
              </a:ext>
            </a:extLst>
          </p:cNvPr>
          <p:cNvSpPr/>
          <p:nvPr/>
        </p:nvSpPr>
        <p:spPr>
          <a:xfrm>
            <a:off x="9019925" y="6324076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strike="noStrike" dirty="0">
                <a:solidFill>
                  <a:srgbClr val="555555"/>
                </a:solidFill>
                <a:effectLst/>
                <a:latin typeface="inherit"/>
              </a:rPr>
              <a:t>Science </a:t>
            </a:r>
            <a:r>
              <a:rPr lang="en-GB" b="1" i="0" u="none" strike="noStrike" dirty="0">
                <a:solidFill>
                  <a:srgbClr val="555555"/>
                </a:solidFill>
                <a:effectLst/>
                <a:latin typeface="Roboto"/>
              </a:rPr>
              <a:t>363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Roboto"/>
              </a:rPr>
              <a:t>, 1059 (2019)</a:t>
            </a:r>
          </a:p>
        </p:txBody>
      </p:sp>
    </p:spTree>
    <p:extLst>
      <p:ext uri="{BB962C8B-B14F-4D97-AF65-F5344CB8AC3E}">
        <p14:creationId xmlns:p14="http://schemas.microsoft.com/office/powerpoint/2010/main" val="396911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98</Words>
  <Application>Microsoft Macintosh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-apple-system</vt:lpstr>
      <vt:lpstr>AdvPSA5B8</vt:lpstr>
      <vt:lpstr>AdvPSA5B9</vt:lpstr>
      <vt:lpstr>AmericanTypewriter</vt:lpstr>
      <vt:lpstr>APPLE CHANCERY</vt:lpstr>
      <vt:lpstr>Arial</vt:lpstr>
      <vt:lpstr>Calibri</vt:lpstr>
      <vt:lpstr>Calibri Light</vt:lpstr>
      <vt:lpstr>inherit</vt:lpstr>
      <vt:lpstr>Roboto</vt:lpstr>
      <vt:lpstr>Times New Roman</vt:lpstr>
      <vt:lpstr>Office Theme</vt:lpstr>
      <vt:lpstr>PowerPoint Presentation</vt:lpstr>
      <vt:lpstr>Correlated Quantum materials</vt:lpstr>
      <vt:lpstr>van der Waals materials</vt:lpstr>
      <vt:lpstr>van der Waals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mitali.banerjee</dc:creator>
  <cp:lastModifiedBy>mitali.banerjee</cp:lastModifiedBy>
  <cp:revision>13</cp:revision>
  <dcterms:created xsi:type="dcterms:W3CDTF">2021-03-18T11:43:00Z</dcterms:created>
  <dcterms:modified xsi:type="dcterms:W3CDTF">2021-03-18T16:46:17Z</dcterms:modified>
</cp:coreProperties>
</file>