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8" r:id="rId3"/>
    <p:sldId id="543" r:id="rId4"/>
    <p:sldId id="545" r:id="rId5"/>
    <p:sldId id="546" r:id="rId6"/>
    <p:sldId id="259" r:id="rId7"/>
    <p:sldId id="260" r:id="rId8"/>
    <p:sldId id="261" r:id="rId9"/>
    <p:sldId id="290" r:id="rId10"/>
    <p:sldId id="280" r:id="rId11"/>
    <p:sldId id="272" r:id="rId12"/>
    <p:sldId id="288" r:id="rId13"/>
    <p:sldId id="281" r:id="rId14"/>
    <p:sldId id="282" r:id="rId15"/>
    <p:sldId id="284" r:id="rId16"/>
    <p:sldId id="273" r:id="rId17"/>
    <p:sldId id="289" r:id="rId18"/>
    <p:sldId id="285" r:id="rId19"/>
    <p:sldId id="292" r:id="rId20"/>
    <p:sldId id="286" r:id="rId21"/>
    <p:sldId id="287" r:id="rId22"/>
    <p:sldId id="548" r:id="rId23"/>
    <p:sldId id="266" r:id="rId24"/>
    <p:sldId id="549" r:id="rId25"/>
    <p:sldId id="275" r:id="rId26"/>
    <p:sldId id="269" r:id="rId27"/>
    <p:sldId id="550" r:id="rId28"/>
    <p:sldId id="256" r:id="rId29"/>
    <p:sldId id="547" r:id="rId30"/>
    <p:sldId id="551" r:id="rId31"/>
    <p:sldId id="552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149" d="100"/>
          <a:sy n="149" d="100"/>
        </p:scale>
        <p:origin x="560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2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3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8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2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9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3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E8D14-89AD-594A-98D0-33604BAC3103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D84D-3242-2542-98B1-D8AC1C4B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emf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4.wmf"/><Relationship Id="rId3" Type="http://schemas.openxmlformats.org/officeDocument/2006/relationships/image" Target="../media/image36.pn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3.wmf"/><Relationship Id="rId5" Type="http://schemas.openxmlformats.org/officeDocument/2006/relationships/image" Target="../media/image38.pn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7.png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svg"/><Relationship Id="rId2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Lecture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Microscopy</a:t>
            </a:r>
          </a:p>
        </p:txBody>
      </p:sp>
    </p:spTree>
    <p:extLst>
      <p:ext uri="{BB962C8B-B14F-4D97-AF65-F5344CB8AC3E}">
        <p14:creationId xmlns:p14="http://schemas.microsoft.com/office/powerpoint/2010/main" val="275481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BPM in </a:t>
            </a:r>
            <a:r>
              <a:rPr lang="en-US" dirty="0" err="1">
                <a:solidFill>
                  <a:srgbClr val="3366FF"/>
                </a:solidFill>
              </a:rPr>
              <a:t>inhomegeneous</a:t>
            </a:r>
            <a:r>
              <a:rPr lang="en-US" dirty="0">
                <a:solidFill>
                  <a:srgbClr val="3366FF"/>
                </a:solidFill>
              </a:rPr>
              <a:t> media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20056"/>
              </p:ext>
            </p:extLst>
          </p:nvPr>
        </p:nvGraphicFramePr>
        <p:xfrm>
          <a:off x="1034516" y="1404704"/>
          <a:ext cx="7087413" cy="130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Equation" r:id="rId3" imgW="2413000" imgH="444500" progId="Equation.DSMT4">
                  <p:embed/>
                </p:oleObj>
              </mc:Choice>
              <mc:Fallback>
                <p:oleObj name="Equation" r:id="rId3" imgW="24130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516" y="1404704"/>
                        <a:ext cx="7087413" cy="1305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632523"/>
              </p:ext>
            </p:extLst>
          </p:nvPr>
        </p:nvGraphicFramePr>
        <p:xfrm>
          <a:off x="3975100" y="2527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7" name="Equation" r:id="rId5" imgW="127000" imgH="190500" progId="Equation.DSMT4">
                  <p:embed/>
                </p:oleObj>
              </mc:Choice>
              <mc:Fallback>
                <p:oleObj name="Equation" r:id="rId5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5100" y="2527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822673"/>
              </p:ext>
            </p:extLst>
          </p:nvPr>
        </p:nvGraphicFramePr>
        <p:xfrm>
          <a:off x="3975100" y="2527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Equation" r:id="rId7" imgW="127000" imgH="190500" progId="Equation.DSMT4">
                  <p:embed/>
                </p:oleObj>
              </mc:Choice>
              <mc:Fallback>
                <p:oleObj name="Equation" r:id="rId7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5100" y="2527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692324"/>
              </p:ext>
            </p:extLst>
          </p:nvPr>
        </p:nvGraphicFramePr>
        <p:xfrm>
          <a:off x="1023909" y="2968560"/>
          <a:ext cx="6459068" cy="236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Equation" r:id="rId8" imgW="3403600" imgH="1244600" progId="Equation.DSMT4">
                  <p:embed/>
                </p:oleObj>
              </mc:Choice>
              <mc:Fallback>
                <p:oleObj name="Equation" r:id="rId8" imgW="3403600" imgH="1244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3909" y="2968560"/>
                        <a:ext cx="6459068" cy="236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33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 BPM through a cell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r="18124"/>
          <a:stretch/>
        </p:blipFill>
        <p:spPr>
          <a:xfrm>
            <a:off x="1244950" y="1002518"/>
            <a:ext cx="2961043" cy="3807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19197"/>
          <a:stretch/>
        </p:blipFill>
        <p:spPr>
          <a:xfrm>
            <a:off x="5011956" y="1002518"/>
            <a:ext cx="2920701" cy="38076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90743" y="4231054"/>
            <a:ext cx="3516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12588" y="3954055"/>
            <a:ext cx="736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5 µm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43593" y="4231054"/>
            <a:ext cx="3516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65438" y="3954055"/>
            <a:ext cx="736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5 µm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3" y="4590868"/>
            <a:ext cx="750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HCT-116 Cancer colon cell</a:t>
            </a:r>
          </a:p>
        </p:txBody>
      </p:sp>
    </p:spTree>
    <p:extLst>
      <p:ext uri="{BB962C8B-B14F-4D97-AF65-F5344CB8AC3E}">
        <p14:creationId xmlns:p14="http://schemas.microsoft.com/office/powerpoint/2010/main" val="2906082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Z-stack of colon cancer cell</a:t>
            </a:r>
          </a:p>
        </p:txBody>
      </p:sp>
      <p:pic>
        <p:nvPicPr>
          <p:cNvPr id="4" name="3D_cel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2" y="1234335"/>
            <a:ext cx="6170613" cy="3394075"/>
          </a:xfrm>
        </p:spPr>
      </p:pic>
    </p:spTree>
    <p:extLst>
      <p:ext uri="{BB962C8B-B14F-4D97-AF65-F5344CB8AC3E}">
        <p14:creationId xmlns:p14="http://schemas.microsoft.com/office/powerpoint/2010/main" val="20075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563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 BPM through a cell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19197"/>
          <a:stretch/>
        </p:blipFill>
        <p:spPr>
          <a:xfrm>
            <a:off x="2502053" y="1146357"/>
            <a:ext cx="2920701" cy="38076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82106" y="2891405"/>
            <a:ext cx="1164812" cy="177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2695" y="1988127"/>
            <a:ext cx="0" cy="187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6855" y="1988127"/>
            <a:ext cx="0" cy="187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6095" y="1983376"/>
            <a:ext cx="0" cy="187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88" y="2988184"/>
            <a:ext cx="2842816" cy="2132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88" y="866250"/>
            <a:ext cx="2842816" cy="2132924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742764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71364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13819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442419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650236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78836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21291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49891" y="148902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572000" y="1478038"/>
            <a:ext cx="0" cy="302029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06546" y="2888981"/>
            <a:ext cx="3100636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1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133572" y="2000894"/>
            <a:ext cx="10097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5952" y="3536597"/>
            <a:ext cx="102718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72215" y="1998797"/>
            <a:ext cx="121975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143350" y="2783356"/>
            <a:ext cx="1223297" cy="760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11719" y="1996074"/>
            <a:ext cx="1054911" cy="27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618380" y="3567915"/>
            <a:ext cx="1048248" cy="144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4155125" y="1444699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29984" y="745011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2528" y="744692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4988" y="95258"/>
            <a:ext cx="6930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66FF"/>
                </a:solidFill>
              </a:rPr>
              <a:t>Phase Contrast Microscope for a cell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61686" y="2283668"/>
            <a:ext cx="133740" cy="253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1968" y="2783356"/>
            <a:ext cx="121975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395085" y="2006782"/>
            <a:ext cx="1223297" cy="760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95083" y="2678765"/>
            <a:ext cx="0" cy="1707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637040" y="1457103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92280" y="744692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94979" y="735068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100631" y="1172130"/>
            <a:ext cx="7620" cy="332994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87463" y="1172130"/>
            <a:ext cx="7620" cy="332994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34742" y="1288801"/>
            <a:ext cx="1521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Circular</a:t>
            </a:r>
          </a:p>
          <a:p>
            <a:pPr algn="ctr"/>
            <a:r>
              <a:rPr lang="en-US" sz="2000" dirty="0"/>
              <a:t>Phase Plate </a:t>
            </a:r>
            <a:r>
              <a:rPr lang="en-US" sz="2000" dirty="0" err="1"/>
              <a:t>exp</a:t>
            </a:r>
            <a:r>
              <a:rPr lang="en-US" sz="2000" dirty="0"/>
              <a:t>(j</a:t>
            </a:r>
            <a:r>
              <a:rPr lang="el-GR" sz="2000" dirty="0">
                <a:sym typeface="Euclid Symbol" panose="05050102010706020507" pitchFamily="18" charset="2"/>
              </a:rPr>
              <a:t>π</a:t>
            </a:r>
            <a:r>
              <a:rPr lang="en-US" sz="2000" dirty="0">
                <a:sym typeface="Euclid Symbol" panose="05050102010706020507" pitchFamily="18" charset="2"/>
              </a:rPr>
              <a:t>/2</a:t>
            </a:r>
            <a:r>
              <a:rPr lang="en-US" sz="2000" dirty="0"/>
              <a:t>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691949" y="1172130"/>
            <a:ext cx="7620" cy="332994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r="31490"/>
          <a:stretch/>
        </p:blipFill>
        <p:spPr>
          <a:xfrm>
            <a:off x="566288" y="1009050"/>
            <a:ext cx="1986526" cy="329322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1597558" y="1735981"/>
            <a:ext cx="21044" cy="179918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85299" y="1723240"/>
            <a:ext cx="7708" cy="186136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45734" y="830022"/>
            <a:ext cx="120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after</a:t>
            </a:r>
          </a:p>
          <a:p>
            <a:pPr algn="ctr"/>
            <a:r>
              <a:rPr lang="en-US" dirty="0"/>
              <a:t>cell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530529" y="1208017"/>
            <a:ext cx="119406" cy="4653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35403" y="3903486"/>
            <a:ext cx="1768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want to focus to this plane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74142" y="3584602"/>
            <a:ext cx="200413" cy="24027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1719556" y="2086601"/>
            <a:ext cx="64710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340735" y="1492429"/>
            <a:ext cx="140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Back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propagate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727766" y="2731838"/>
            <a:ext cx="1354207" cy="11766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520201" y="2776970"/>
            <a:ext cx="109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Goes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to BPM</a:t>
            </a:r>
          </a:p>
        </p:txBody>
      </p:sp>
    </p:spTree>
    <p:extLst>
      <p:ext uri="{BB962C8B-B14F-4D97-AF65-F5344CB8AC3E}">
        <p14:creationId xmlns:p14="http://schemas.microsoft.com/office/powerpoint/2010/main" val="191594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39211" y="88400"/>
            <a:ext cx="6930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66FF"/>
                </a:solidFill>
              </a:rPr>
              <a:t>Phase Contrast Microscope for a cell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971843" y="654261"/>
            <a:ext cx="2654863" cy="1699526"/>
            <a:chOff x="3100631" y="735068"/>
            <a:chExt cx="4598938" cy="3767002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3133572" y="2000894"/>
              <a:ext cx="1009776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125952" y="3536597"/>
              <a:ext cx="1027186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172215" y="1998796"/>
              <a:ext cx="1219751" cy="784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143348" y="2783355"/>
              <a:ext cx="1223297" cy="76046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611717" y="1996074"/>
              <a:ext cx="1054911" cy="272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618380" y="3567914"/>
              <a:ext cx="1048248" cy="1443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4155123" y="1444699"/>
              <a:ext cx="419" cy="2784802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329982" y="745011"/>
              <a:ext cx="619125" cy="1296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72528" y="744692"/>
              <a:ext cx="619125" cy="1296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5391966" y="2783355"/>
              <a:ext cx="1219751" cy="784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5395083" y="2006781"/>
              <a:ext cx="1223297" cy="76046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395083" y="2678764"/>
              <a:ext cx="0" cy="17074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6637038" y="1457103"/>
              <a:ext cx="419" cy="2784802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92278" y="744692"/>
              <a:ext cx="619125" cy="1296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94977" y="735068"/>
              <a:ext cx="619125" cy="1296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3100631" y="1172130"/>
              <a:ext cx="7620" cy="332994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87463" y="1172129"/>
              <a:ext cx="7620" cy="332994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691949" y="1172130"/>
              <a:ext cx="7620" cy="332994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" y="946740"/>
            <a:ext cx="2639595" cy="19804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1992" b="8024"/>
          <a:stretch/>
        </p:blipFill>
        <p:spPr>
          <a:xfrm>
            <a:off x="5467942" y="2576790"/>
            <a:ext cx="2728869" cy="24448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r="11696" b="7217"/>
          <a:stretch/>
        </p:blipFill>
        <p:spPr>
          <a:xfrm>
            <a:off x="2431472" y="2570647"/>
            <a:ext cx="2763982" cy="2479938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1371461" y="2985925"/>
            <a:ext cx="886830" cy="58854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54242" y="3109987"/>
            <a:ext cx="1404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Back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propagate</a:t>
            </a:r>
          </a:p>
        </p:txBody>
      </p:sp>
    </p:spTree>
    <p:extLst>
      <p:ext uri="{BB962C8B-B14F-4D97-AF65-F5344CB8AC3E}">
        <p14:creationId xmlns:p14="http://schemas.microsoft.com/office/powerpoint/2010/main" val="319987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Differential </a:t>
            </a:r>
            <a:r>
              <a:rPr lang="en-US" sz="3600" dirty="0" err="1">
                <a:solidFill>
                  <a:srgbClr val="3366FF"/>
                </a:solidFill>
              </a:rPr>
              <a:t>Interferometric</a:t>
            </a:r>
            <a:r>
              <a:rPr lang="en-US" sz="3600" dirty="0">
                <a:solidFill>
                  <a:srgbClr val="3366FF"/>
                </a:solidFill>
              </a:rPr>
              <a:t> Contrast (DIC)</a:t>
            </a:r>
            <a:r>
              <a:rPr lang="en-US" sz="3600" dirty="0"/>
              <a:t>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456983"/>
              </p:ext>
            </p:extLst>
          </p:nvPr>
        </p:nvGraphicFramePr>
        <p:xfrm>
          <a:off x="93663" y="3706813"/>
          <a:ext cx="8710612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7" name="Equation" r:id="rId3" imgW="3289300" imgH="469900" progId="Equation.DSMT4">
                  <p:embed/>
                </p:oleObj>
              </mc:Choice>
              <mc:Fallback>
                <p:oleObj name="Equation" r:id="rId3" imgW="3289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663" y="3706813"/>
                        <a:ext cx="8710612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loud 19"/>
          <p:cNvSpPr/>
          <p:nvPr/>
        </p:nvSpPr>
        <p:spPr>
          <a:xfrm>
            <a:off x="2493459" y="1569774"/>
            <a:ext cx="727587" cy="1494496"/>
          </a:xfrm>
          <a:prstGeom prst="cloud">
            <a:avLst/>
          </a:prstGeom>
          <a:solidFill>
            <a:srgbClr val="C6D9F1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19343" y="1750793"/>
            <a:ext cx="538921" cy="10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019343" y="2999098"/>
            <a:ext cx="538921" cy="10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30244" y="1750793"/>
            <a:ext cx="1021502" cy="6338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27277" y="2384679"/>
            <a:ext cx="1024471" cy="61441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2" y="2377941"/>
            <a:ext cx="1531099" cy="61441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85802" y="1744055"/>
            <a:ext cx="1537035" cy="6338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213932" y="1744678"/>
            <a:ext cx="538921" cy="10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213931" y="2991287"/>
            <a:ext cx="538921" cy="10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/>
          <p:cNvSpPr/>
          <p:nvPr/>
        </p:nvSpPr>
        <p:spPr>
          <a:xfrm>
            <a:off x="2490460" y="1824571"/>
            <a:ext cx="727587" cy="1494496"/>
          </a:xfrm>
          <a:prstGeom prst="cloud">
            <a:avLst/>
          </a:prstGeom>
          <a:solidFill>
            <a:srgbClr val="C6D9F1"/>
          </a:solidFill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641234" y="2376869"/>
            <a:ext cx="538921" cy="1073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287916" y="1545256"/>
            <a:ext cx="886" cy="33961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652863"/>
              </p:ext>
            </p:extLst>
          </p:nvPr>
        </p:nvGraphicFramePr>
        <p:xfrm>
          <a:off x="3031144" y="1197989"/>
          <a:ext cx="496133" cy="38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Equation" r:id="rId5" imgW="215640" imgH="177480" progId="Equation.DSMT4">
                  <p:embed/>
                </p:oleObj>
              </mc:Choice>
              <mc:Fallback>
                <p:oleObj name="Equation" r:id="rId5" imgW="215640" imgH="177480" progId="Equation.DSMT4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1144" y="1197989"/>
                        <a:ext cx="496133" cy="3864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r="12438"/>
          <a:stretch/>
        </p:blipFill>
        <p:spPr>
          <a:xfrm>
            <a:off x="5472545" y="1175070"/>
            <a:ext cx="2457118" cy="24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Oval 5"/>
          <p:cNvSpPr>
            <a:spLocks/>
          </p:cNvSpPr>
          <p:nvPr/>
        </p:nvSpPr>
        <p:spPr bwMode="auto">
          <a:xfrm>
            <a:off x="1813175" y="1622414"/>
            <a:ext cx="250031" cy="1513582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6547" name="Line 30"/>
          <p:cNvSpPr>
            <a:spLocks noChangeShapeType="1"/>
          </p:cNvSpPr>
          <p:nvPr/>
        </p:nvSpPr>
        <p:spPr bwMode="auto">
          <a:xfrm>
            <a:off x="446932" y="2372508"/>
            <a:ext cx="1482328" cy="676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548" name="Line 31"/>
          <p:cNvSpPr>
            <a:spLocks noChangeShapeType="1"/>
          </p:cNvSpPr>
          <p:nvPr/>
        </p:nvSpPr>
        <p:spPr bwMode="auto">
          <a:xfrm rot="10800000" flipH="1">
            <a:off x="446932" y="1756360"/>
            <a:ext cx="1500188" cy="6161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549" name="Line 32"/>
          <p:cNvSpPr>
            <a:spLocks noChangeShapeType="1"/>
          </p:cNvSpPr>
          <p:nvPr/>
        </p:nvSpPr>
        <p:spPr bwMode="auto">
          <a:xfrm>
            <a:off x="1947120" y="1756358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550" name="Line 33"/>
          <p:cNvSpPr>
            <a:spLocks noChangeShapeType="1"/>
          </p:cNvSpPr>
          <p:nvPr/>
        </p:nvSpPr>
        <p:spPr bwMode="auto">
          <a:xfrm>
            <a:off x="1938190" y="3042233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6552" name="Line 39"/>
          <p:cNvSpPr>
            <a:spLocks noChangeShapeType="1"/>
          </p:cNvSpPr>
          <p:nvPr/>
        </p:nvSpPr>
        <p:spPr bwMode="auto">
          <a:xfrm rot="10800000">
            <a:off x="5848456" y="1326477"/>
            <a:ext cx="2155597" cy="105265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438380" y="1622414"/>
            <a:ext cx="25673" cy="1513582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9213" y="1622414"/>
            <a:ext cx="25673" cy="1513582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3280" y="1666986"/>
            <a:ext cx="25673" cy="1513582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9213" y="1476748"/>
            <a:ext cx="148790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29260" y="1476748"/>
            <a:ext cx="148791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562" name="TextBox 21"/>
          <p:cNvSpPr txBox="1">
            <a:spLocks noChangeArrowheads="1"/>
          </p:cNvSpPr>
          <p:nvPr/>
        </p:nvSpPr>
        <p:spPr bwMode="auto">
          <a:xfrm>
            <a:off x="1203723" y="967331"/>
            <a:ext cx="466970" cy="4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/>
              <a:t>F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36566" name="TextBox 25"/>
          <p:cNvSpPr txBox="1">
            <a:spLocks noChangeArrowheads="1"/>
          </p:cNvSpPr>
          <p:nvPr/>
        </p:nvSpPr>
        <p:spPr bwMode="auto">
          <a:xfrm>
            <a:off x="2518698" y="70513"/>
            <a:ext cx="3368468" cy="52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900" dirty="0">
                <a:solidFill>
                  <a:srgbClr val="0000FF"/>
                </a:solidFill>
              </a:rPr>
              <a:t>4F Imaging System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84885" y="3353657"/>
            <a:ext cx="2979167" cy="1841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585928" y="540276"/>
            <a:ext cx="4628595" cy="3333403"/>
            <a:chOff x="4684738" y="1183742"/>
            <a:chExt cx="3043907" cy="2188331"/>
          </a:xfrm>
        </p:grpSpPr>
        <p:sp>
          <p:nvSpPr>
            <p:cNvPr id="236546" name="Oval 6"/>
            <p:cNvSpPr>
              <a:spLocks/>
            </p:cNvSpPr>
            <p:nvPr/>
          </p:nvSpPr>
          <p:spPr bwMode="auto">
            <a:xfrm>
              <a:off x="6036469" y="1640830"/>
              <a:ext cx="250031" cy="1513582"/>
            </a:xfrm>
            <a:prstGeom prst="ellipse">
              <a:avLst/>
            </a:prstGeom>
            <a:solidFill>
              <a:srgbClr val="BBE8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36551" name="Line 38"/>
            <p:cNvSpPr>
              <a:spLocks noChangeShapeType="1"/>
            </p:cNvSpPr>
            <p:nvPr/>
          </p:nvSpPr>
          <p:spPr bwMode="auto">
            <a:xfrm flipH="1">
              <a:off x="6107906" y="2390924"/>
              <a:ext cx="1482328" cy="675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4684738" y="1495165"/>
              <a:ext cx="148790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154787" y="1495165"/>
              <a:ext cx="148791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564" name="TextBox 23"/>
            <p:cNvSpPr txBox="1">
              <a:spLocks noChangeArrowheads="1"/>
            </p:cNvSpPr>
            <p:nvPr/>
          </p:nvSpPr>
          <p:spPr bwMode="auto">
            <a:xfrm>
              <a:off x="5131222" y="1183742"/>
              <a:ext cx="307094" cy="29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30" tIns="40815" rIns="81630" bIns="40815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r>
                <a:rPr lang="en-US" dirty="0"/>
                <a:t>F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236565" name="TextBox 24"/>
            <p:cNvSpPr txBox="1">
              <a:spLocks noChangeArrowheads="1"/>
            </p:cNvSpPr>
            <p:nvPr/>
          </p:nvSpPr>
          <p:spPr bwMode="auto">
            <a:xfrm>
              <a:off x="6451699" y="1211368"/>
              <a:ext cx="307094" cy="29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30" tIns="40815" rIns="81630" bIns="40815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r>
                <a:rPr lang="en-US" dirty="0"/>
                <a:t>F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4749478" y="3352819"/>
              <a:ext cx="2979167" cy="192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569" name="TextBox 31"/>
          <p:cNvSpPr txBox="1">
            <a:spLocks noChangeArrowheads="1"/>
          </p:cNvSpPr>
          <p:nvPr/>
        </p:nvSpPr>
        <p:spPr bwMode="auto">
          <a:xfrm>
            <a:off x="1151405" y="3696055"/>
            <a:ext cx="1555710" cy="82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008000"/>
                </a:solidFill>
              </a:rPr>
              <a:t>Fourier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Transform</a:t>
            </a:r>
          </a:p>
        </p:txBody>
      </p:sp>
      <p:sp>
        <p:nvSpPr>
          <p:cNvPr id="236570" name="TextBox 32"/>
          <p:cNvSpPr txBox="1">
            <a:spLocks noChangeArrowheads="1"/>
          </p:cNvSpPr>
          <p:nvPr/>
        </p:nvSpPr>
        <p:spPr bwMode="auto">
          <a:xfrm>
            <a:off x="5385863" y="4106600"/>
            <a:ext cx="1555710" cy="82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Fourier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Transform</a:t>
            </a:r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>
            <a:off x="3464051" y="1756358"/>
            <a:ext cx="21773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524744" y="3043266"/>
            <a:ext cx="21773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2338237" y="967334"/>
            <a:ext cx="466970" cy="4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/>
              <a:t>F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68290" y="4415614"/>
            <a:ext cx="1491739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M=-F</a:t>
            </a:r>
            <a:r>
              <a:rPr lang="en-US" sz="2800" baseline="-25000" dirty="0"/>
              <a:t>2</a:t>
            </a:r>
            <a:r>
              <a:rPr lang="en-US" sz="2800" dirty="0"/>
              <a:t>/F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7397586" y="1904682"/>
            <a:ext cx="1098482" cy="892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14523" y="14767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5926" y="1904682"/>
            <a:ext cx="60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MTF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24744" y="1853205"/>
            <a:ext cx="0" cy="11385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88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6035" b="7698"/>
          <a:stretch/>
        </p:blipFill>
        <p:spPr>
          <a:xfrm>
            <a:off x="6309362" y="1070956"/>
            <a:ext cx="2739205" cy="2188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b="7973"/>
          <a:stretch/>
        </p:blipFill>
        <p:spPr>
          <a:xfrm>
            <a:off x="3226525" y="1070955"/>
            <a:ext cx="2916482" cy="218169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686052" y="3506615"/>
            <a:ext cx="1384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r="6350" b="7698"/>
          <a:stretch/>
        </p:blipFill>
        <p:spPr>
          <a:xfrm>
            <a:off x="235134" y="1070953"/>
            <a:ext cx="2723969" cy="2188230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105152" y="3506615"/>
            <a:ext cx="1384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280"/>
              </p:ext>
            </p:extLst>
          </p:nvPr>
        </p:nvGraphicFramePr>
        <p:xfrm>
          <a:off x="6800851" y="290017"/>
          <a:ext cx="1077056" cy="630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8" name="Equation" r:id="rId6" imgW="660240" imgH="393480" progId="Equation.DSMT4">
                  <p:embed/>
                </p:oleObj>
              </mc:Choice>
              <mc:Fallback>
                <p:oleObj name="Equation" r:id="rId6" imgW="66024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1" y="290017"/>
                        <a:ext cx="1077056" cy="630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658218"/>
              </p:ext>
            </p:extLst>
          </p:nvPr>
        </p:nvGraphicFramePr>
        <p:xfrm>
          <a:off x="5253277" y="293851"/>
          <a:ext cx="1056085" cy="63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9" name="Equation" r:id="rId8" imgW="647640" imgH="393480" progId="Equation.DSMT4">
                  <p:embed/>
                </p:oleObj>
              </mc:Choice>
              <mc:Fallback>
                <p:oleObj name="Equation" r:id="rId8" imgW="647640" imgH="39348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277" y="293851"/>
                        <a:ext cx="1056085" cy="6310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>
          <a:xfrm flipH="1">
            <a:off x="1607211" y="1730446"/>
            <a:ext cx="1058" cy="42034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891540" y="2147794"/>
            <a:ext cx="715672" cy="204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13909"/>
              </p:ext>
            </p:extLst>
          </p:nvPr>
        </p:nvGraphicFramePr>
        <p:xfrm>
          <a:off x="923197" y="3840131"/>
          <a:ext cx="1368028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0" name="Equation" r:id="rId10" imgW="838080" imgH="660240" progId="Equation.DSMT4">
                  <p:embed/>
                </p:oleObj>
              </mc:Choice>
              <mc:Fallback>
                <p:oleObj name="Equation" r:id="rId10" imgW="838080" imgH="6602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197" y="3840131"/>
                        <a:ext cx="1368028" cy="1057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833215"/>
              </p:ext>
            </p:extLst>
          </p:nvPr>
        </p:nvGraphicFramePr>
        <p:xfrm>
          <a:off x="3911206" y="3833884"/>
          <a:ext cx="1388269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" name="Equation" r:id="rId12" imgW="850680" imgH="660240" progId="Equation.DSMT4">
                  <p:embed/>
                </p:oleObj>
              </mc:Choice>
              <mc:Fallback>
                <p:oleObj name="Equation" r:id="rId12" imgW="850680" imgH="660240" progId="Equation.DSMT4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206" y="3833884"/>
                        <a:ext cx="1388269" cy="1057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580301"/>
              </p:ext>
            </p:extLst>
          </p:nvPr>
        </p:nvGraphicFramePr>
        <p:xfrm>
          <a:off x="6992541" y="3839837"/>
          <a:ext cx="1368028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2" name="Equation" r:id="rId14" imgW="838080" imgH="660240" progId="Equation.DSMT4">
                  <p:embed/>
                </p:oleObj>
              </mc:Choice>
              <mc:Fallback>
                <p:oleObj name="Equation" r:id="rId14" imgW="838080" imgH="660240" progId="Equation.DSMT4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541" y="3839837"/>
                        <a:ext cx="1368028" cy="1057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-1428749" y="212756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3366FF"/>
                </a:solidFill>
              </a:rPr>
              <a:t>Axial resolution 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55206" y="3506615"/>
            <a:ext cx="12357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13671" y="3232071"/>
            <a:ext cx="352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94911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Confocal </a:t>
            </a:r>
            <a:r>
              <a:rPr lang="en-US" dirty="0" err="1">
                <a:solidFill>
                  <a:srgbClr val="0000FF"/>
                </a:solidFill>
              </a:rPr>
              <a:t>vs</a:t>
            </a:r>
            <a:r>
              <a:rPr lang="en-US" dirty="0">
                <a:solidFill>
                  <a:srgbClr val="0000FF"/>
                </a:solidFill>
              </a:rPr>
              <a:t> Wide field images </a:t>
            </a:r>
          </a:p>
        </p:txBody>
      </p:sp>
      <p:pic>
        <p:nvPicPr>
          <p:cNvPr id="3" name="Picture 3" descr="confocalintro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15" y="1117701"/>
            <a:ext cx="51054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76769" y="5542826"/>
            <a:ext cx="225475" cy="1808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66350" indent="-179365"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717461" indent="-143492"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004446" indent="-143492"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291430" indent="-143492"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1578414" indent="-14349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1865399" indent="-14349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2152383" indent="-14349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2439368" indent="-14349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D2BCF79-8F1C-1D44-9182-EAA118E4505B}" type="slidenum">
              <a:rPr lang="en-US" sz="1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  <a:sym typeface="Calibri" charset="0"/>
              </a:rPr>
              <a:pPr/>
              <a:t>2</a:t>
            </a:fld>
            <a:endParaRPr lang="en-US" sz="1000">
              <a:solidFill>
                <a:schemeClr val="tx1"/>
              </a:solidFill>
              <a:latin typeface="Calibri" charset="0"/>
              <a:ea typeface="MS PGothic" charset="0"/>
              <a:cs typeface="MS PGothic" charset="0"/>
              <a:sym typeface="Calibri" charset="0"/>
            </a:endParaRPr>
          </a:p>
        </p:txBody>
      </p:sp>
      <p:sp>
        <p:nvSpPr>
          <p:cNvPr id="212994" name="Oval 5"/>
          <p:cNvSpPr>
            <a:spLocks/>
          </p:cNvSpPr>
          <p:nvPr/>
        </p:nvSpPr>
        <p:spPr bwMode="auto">
          <a:xfrm>
            <a:off x="4381130" y="1399730"/>
            <a:ext cx="250031" cy="1513582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2995" name="Line 30"/>
          <p:cNvSpPr>
            <a:spLocks noChangeShapeType="1"/>
          </p:cNvSpPr>
          <p:nvPr/>
        </p:nvSpPr>
        <p:spPr bwMode="auto">
          <a:xfrm>
            <a:off x="3014886" y="2149822"/>
            <a:ext cx="1482328" cy="676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2996" name="Line 31"/>
          <p:cNvSpPr>
            <a:spLocks noChangeShapeType="1"/>
          </p:cNvSpPr>
          <p:nvPr/>
        </p:nvSpPr>
        <p:spPr bwMode="auto">
          <a:xfrm rot="10800000" flipH="1">
            <a:off x="3014886" y="1533675"/>
            <a:ext cx="1500188" cy="6161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2997" name="Line 33"/>
          <p:cNvSpPr>
            <a:spLocks noChangeShapeType="1"/>
          </p:cNvSpPr>
          <p:nvPr/>
        </p:nvSpPr>
        <p:spPr bwMode="auto">
          <a:xfrm flipV="1">
            <a:off x="4506144" y="2140615"/>
            <a:ext cx="1990204" cy="6789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9331" y="1399730"/>
            <a:ext cx="25673" cy="1513582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27164" y="1254063"/>
            <a:ext cx="148791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7216" y="1254064"/>
            <a:ext cx="1897559" cy="133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001" name="TextBox 10"/>
          <p:cNvSpPr txBox="1">
            <a:spLocks noChangeArrowheads="1"/>
          </p:cNvSpPr>
          <p:nvPr/>
        </p:nvSpPr>
        <p:spPr bwMode="auto">
          <a:xfrm>
            <a:off x="3746004" y="853833"/>
            <a:ext cx="432856" cy="4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/>
              <a:t>z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13002" name="TextBox 11"/>
          <p:cNvSpPr txBox="1">
            <a:spLocks noChangeArrowheads="1"/>
          </p:cNvSpPr>
          <p:nvPr/>
        </p:nvSpPr>
        <p:spPr bwMode="auto">
          <a:xfrm>
            <a:off x="5050506" y="853833"/>
            <a:ext cx="432856" cy="4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0" tIns="40815" rIns="81630" bIns="40815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/>
              <a:t>z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13003" name="Line 33"/>
          <p:cNvSpPr>
            <a:spLocks noChangeShapeType="1"/>
          </p:cNvSpPr>
          <p:nvPr/>
        </p:nvSpPr>
        <p:spPr bwMode="auto">
          <a:xfrm>
            <a:off x="4515074" y="1537024"/>
            <a:ext cx="1929928" cy="6035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052839" y="1393032"/>
            <a:ext cx="25673" cy="1513582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005" name="TextBox 1"/>
          <p:cNvSpPr txBox="1">
            <a:spLocks noChangeArrowheads="1"/>
          </p:cNvSpPr>
          <p:nvPr/>
        </p:nvSpPr>
        <p:spPr bwMode="auto">
          <a:xfrm>
            <a:off x="3204642" y="369188"/>
            <a:ext cx="2414440" cy="44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397" tIns="28698" rIns="57397" bIns="28698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500">
                <a:solidFill>
                  <a:srgbClr val="0000FF"/>
                </a:solidFill>
              </a:rPr>
              <a:t>Imaging System</a:t>
            </a:r>
          </a:p>
        </p:txBody>
      </p:sp>
      <p:graphicFrame>
        <p:nvGraphicFramePr>
          <p:cNvPr id="213006" name="Object 2"/>
          <p:cNvGraphicFramePr>
            <a:graphicFrameLocks noChangeAspect="1"/>
          </p:cNvGraphicFramePr>
          <p:nvPr/>
        </p:nvGraphicFramePr>
        <p:xfrm>
          <a:off x="3052840" y="3366214"/>
          <a:ext cx="2734717" cy="747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Equation" r:id="rId3" imgW="1358900" imgH="495300" progId="Equation.DSMT4">
                  <p:embed/>
                </p:oleObj>
              </mc:Choice>
              <mc:Fallback>
                <p:oleObj name="Equation" r:id="rId3" imgW="1358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840" y="3366214"/>
                        <a:ext cx="2734717" cy="747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loud 15"/>
          <p:cNvSpPr/>
          <p:nvPr/>
        </p:nvSpPr>
        <p:spPr bwMode="auto">
          <a:xfrm>
            <a:off x="2952378" y="1698594"/>
            <a:ext cx="252264" cy="910828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7397" tIns="28698" rIns="57397" bIns="28698"/>
          <a:lstStyle/>
          <a:p>
            <a:pPr>
              <a:defRPr/>
            </a:pPr>
            <a:endParaRPr lang="en-US"/>
          </a:p>
        </p:txBody>
      </p:sp>
      <p:sp>
        <p:nvSpPr>
          <p:cNvPr id="213008" name="TextBox 1"/>
          <p:cNvSpPr txBox="1">
            <a:spLocks noChangeArrowheads="1"/>
          </p:cNvSpPr>
          <p:nvPr/>
        </p:nvSpPr>
        <p:spPr bwMode="auto">
          <a:xfrm>
            <a:off x="9995672" y="-195895"/>
            <a:ext cx="115915" cy="427288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397" tIns="28698" rIns="57397" bIns="28698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331640" y="1926301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331640" y="2154008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331640" y="2381715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Cloud 22"/>
          <p:cNvSpPr/>
          <p:nvPr/>
        </p:nvSpPr>
        <p:spPr bwMode="auto">
          <a:xfrm flipV="1">
            <a:off x="6242970" y="1660086"/>
            <a:ext cx="353839" cy="987847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7397" tIns="28698" rIns="57397" bIns="28698"/>
          <a:lstStyle/>
          <a:p>
            <a:pPr>
              <a:defRPr/>
            </a:pPr>
            <a:endParaRPr lang="en-US"/>
          </a:p>
        </p:txBody>
      </p:sp>
      <p:sp>
        <p:nvSpPr>
          <p:cNvPr id="213013" name="TextBox 25"/>
          <p:cNvSpPr txBox="1">
            <a:spLocks noChangeArrowheads="1"/>
          </p:cNvSpPr>
          <p:nvPr/>
        </p:nvSpPr>
        <p:spPr bwMode="auto">
          <a:xfrm>
            <a:off x="7205142" y="2420225"/>
            <a:ext cx="935676" cy="4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397" tIns="28698" rIns="57397" bIns="28698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300">
                <a:solidFill>
                  <a:srgbClr val="0000FF"/>
                </a:solidFill>
              </a:rPr>
              <a:t>Image</a:t>
            </a:r>
          </a:p>
        </p:txBody>
      </p:sp>
      <p:sp>
        <p:nvSpPr>
          <p:cNvPr id="213014" name="TextBox 26"/>
          <p:cNvSpPr txBox="1">
            <a:spLocks noChangeArrowheads="1"/>
          </p:cNvSpPr>
          <p:nvPr/>
        </p:nvSpPr>
        <p:spPr bwMode="auto">
          <a:xfrm>
            <a:off x="1990204" y="2799457"/>
            <a:ext cx="968368" cy="4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397" tIns="28698" rIns="57397" bIns="28698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300">
                <a:solidFill>
                  <a:srgbClr val="0000FF"/>
                </a:solidFill>
              </a:rPr>
              <a:t>Object</a:t>
            </a:r>
          </a:p>
        </p:txBody>
      </p:sp>
      <p:sp>
        <p:nvSpPr>
          <p:cNvPr id="213015" name="TextBox 28"/>
          <p:cNvSpPr txBox="1">
            <a:spLocks noChangeArrowheads="1"/>
          </p:cNvSpPr>
          <p:nvPr/>
        </p:nvSpPr>
        <p:spPr bwMode="auto">
          <a:xfrm>
            <a:off x="471041" y="1128489"/>
            <a:ext cx="1607816" cy="4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397" tIns="28698" rIns="57397" bIns="28698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300">
                <a:solidFill>
                  <a:srgbClr val="0000FF"/>
                </a:solidFill>
              </a:rPr>
              <a:t>Illumination</a:t>
            </a:r>
          </a:p>
        </p:txBody>
      </p:sp>
      <p:cxnSp>
        <p:nvCxnSpPr>
          <p:cNvPr id="12" name="Straight Arrow Connector 11"/>
          <p:cNvCxnSpPr>
            <a:stCxn id="213014" idx="0"/>
          </p:cNvCxnSpPr>
          <p:nvPr/>
        </p:nvCxnSpPr>
        <p:spPr bwMode="auto">
          <a:xfrm flipV="1">
            <a:off x="2474388" y="2534081"/>
            <a:ext cx="376416" cy="265376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281412" y="1470888"/>
            <a:ext cx="202035" cy="341561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4023" name="Straight Arrow Connector 214022"/>
          <p:cNvCxnSpPr>
            <a:stCxn id="213013" idx="1"/>
          </p:cNvCxnSpPr>
          <p:nvPr/>
        </p:nvCxnSpPr>
        <p:spPr bwMode="auto">
          <a:xfrm flipH="1" flipV="1">
            <a:off x="6698382" y="2381718"/>
            <a:ext cx="506760" cy="244457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B6CF813-E0DB-7B4E-A1F5-A874073319D5}"/>
              </a:ext>
            </a:extLst>
          </p:cNvPr>
          <p:cNvSpPr txBox="1"/>
          <p:nvPr/>
        </p:nvSpPr>
        <p:spPr>
          <a:xfrm>
            <a:off x="2758634" y="4250230"/>
            <a:ext cx="3244991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Diffraction limited resolution</a:t>
            </a:r>
          </a:p>
          <a:p>
            <a:pPr algn="ctr"/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n-US" dirty="0">
                <a:solidFill>
                  <a:srgbClr val="FF0000"/>
                </a:solidFill>
              </a:rPr>
              <a:t>x = </a:t>
            </a:r>
            <a:r>
              <a:rPr lang="el-GR" dirty="0">
                <a:solidFill>
                  <a:srgbClr val="FF0000"/>
                </a:solidFill>
              </a:rPr>
              <a:t>λ/</a:t>
            </a:r>
            <a:r>
              <a:rPr lang="en-US" dirty="0">
                <a:solidFill>
                  <a:srgbClr val="FF0000"/>
                </a:solidFill>
              </a:rPr>
              <a:t>(2 NA)</a:t>
            </a:r>
            <a:r>
              <a:rPr lang="en-US" dirty="0"/>
              <a:t>  where NA = n sin</a:t>
            </a:r>
            <a:r>
              <a:rPr lang="el-GR" dirty="0"/>
              <a:t>θ</a:t>
            </a:r>
            <a:endParaRPr lang="en-CH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757B62-B39D-C844-9984-61B653C19590}"/>
              </a:ext>
            </a:extLst>
          </p:cNvPr>
          <p:cNvCxnSpPr/>
          <p:nvPr/>
        </p:nvCxnSpPr>
        <p:spPr>
          <a:xfrm>
            <a:off x="5067656" y="2168394"/>
            <a:ext cx="11145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8F2BF1-A5E3-A64E-8DBE-6BA01826D44A}"/>
              </a:ext>
            </a:extLst>
          </p:cNvPr>
          <p:cNvSpPr txBox="1"/>
          <p:nvPr/>
        </p:nvSpPr>
        <p:spPr>
          <a:xfrm>
            <a:off x="5283016" y="184051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1770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/>
          <p:cNvSpPr/>
          <p:nvPr/>
        </p:nvSpPr>
        <p:spPr>
          <a:xfrm>
            <a:off x="4206069" y="2072530"/>
            <a:ext cx="868794" cy="18497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2616152" y="111226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7095" y="111226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59733" y="2092546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59735" y="2867050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25713" y="2092546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925294" y="2936437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2950102" y="1474650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616079" y="2153506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16081" y="2928010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2060" y="2153506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281640" y="2997397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306658" y="1474650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622455" y="1761997"/>
            <a:ext cx="5715" cy="249745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970022" y="2928010"/>
            <a:ext cx="1272541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312892" y="1324744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81239" y="2692084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7966801" y="1983468"/>
            <a:ext cx="506" cy="92790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968661" y="3069470"/>
            <a:ext cx="506" cy="92790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Manual Operation 56"/>
          <p:cNvSpPr/>
          <p:nvPr/>
        </p:nvSpPr>
        <p:spPr>
          <a:xfrm rot="16200000">
            <a:off x="8011894" y="2851630"/>
            <a:ext cx="366566" cy="291533"/>
          </a:xfrm>
          <a:prstGeom prst="flowChartManualOpe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4256295" y="2179100"/>
            <a:ext cx="768347" cy="1420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778484" y="3408696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366FF"/>
                </a:solidFill>
              </a:rPr>
              <a:t>Confocal</a:t>
            </a:r>
            <a:r>
              <a:rPr lang="en-US" dirty="0"/>
              <a:t>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957285" y="2350824"/>
            <a:ext cx="1324357" cy="557998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7285" y="2908820"/>
            <a:ext cx="1324357" cy="690555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307077" y="2350825"/>
            <a:ext cx="2714303" cy="701473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307077" y="2997397"/>
            <a:ext cx="2618087" cy="601981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260239" y="2179101"/>
            <a:ext cx="0" cy="169126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81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24"/>
          <p:cNvSpPr/>
          <p:nvPr/>
        </p:nvSpPr>
        <p:spPr>
          <a:xfrm>
            <a:off x="4328563" y="1767219"/>
            <a:ext cx="868794" cy="1849730"/>
          </a:xfrm>
          <a:prstGeom prst="cloud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2616152" y="111226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7095" y="111226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59733" y="2092546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59735" y="2867050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25713" y="2092546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925294" y="2936437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2950102" y="1474650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616079" y="2153506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16081" y="2928010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2060" y="2153506"/>
            <a:ext cx="1690367" cy="8438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281640" y="2997397"/>
            <a:ext cx="1690786" cy="77450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306658" y="1474650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7966801" y="1983468"/>
            <a:ext cx="506" cy="92790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968661" y="3069470"/>
            <a:ext cx="506" cy="927907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Manual Operation 56"/>
          <p:cNvSpPr/>
          <p:nvPr/>
        </p:nvSpPr>
        <p:spPr>
          <a:xfrm rot="16200000">
            <a:off x="8011894" y="2851630"/>
            <a:ext cx="366566" cy="291533"/>
          </a:xfrm>
          <a:prstGeom prst="flowChartManualOpe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3260025" y="4142449"/>
            <a:ext cx="284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Scanning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the sample in XYZ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622455" y="1761997"/>
            <a:ext cx="5715" cy="249745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970022" y="2928010"/>
            <a:ext cx="1272541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12892" y="1324744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81239" y="2692084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256295" y="2179100"/>
            <a:ext cx="768347" cy="14202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78484" y="3408696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366FF"/>
                </a:solidFill>
              </a:rPr>
              <a:t>Confocal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4162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FFA0-0C2A-4A43-985B-A6EC928C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2031"/>
            <a:ext cx="8229600" cy="857250"/>
          </a:xfrm>
        </p:spPr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STED superresolution microscopy</a:t>
            </a:r>
          </a:p>
        </p:txBody>
      </p:sp>
    </p:spTree>
    <p:extLst>
      <p:ext uri="{BB962C8B-B14F-4D97-AF65-F5344CB8AC3E}">
        <p14:creationId xmlns:p14="http://schemas.microsoft.com/office/powerpoint/2010/main" val="6467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48" y="2933403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48" y="977802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2933403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977802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34" y="2933403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34" y="977801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9" name="Rectangle 9"/>
          <p:cNvSpPr>
            <a:spLocks/>
          </p:cNvSpPr>
          <p:nvPr/>
        </p:nvSpPr>
        <p:spPr bwMode="auto">
          <a:xfrm>
            <a:off x="3918688" y="669727"/>
            <a:ext cx="141461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6590418" y="669727"/>
            <a:ext cx="5658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 dirty="0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0971" name="Rectangle 11"/>
          <p:cNvSpPr>
            <a:spLocks/>
          </p:cNvSpPr>
          <p:nvPr/>
        </p:nvSpPr>
        <p:spPr bwMode="auto">
          <a:xfrm>
            <a:off x="2164405" y="669727"/>
            <a:ext cx="4360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0972" name="Rectangle 12"/>
          <p:cNvSpPr>
            <a:spLocks/>
          </p:cNvSpPr>
          <p:nvPr/>
        </p:nvSpPr>
        <p:spPr bwMode="auto">
          <a:xfrm rot="-5400000">
            <a:off x="777581" y="1804495"/>
            <a:ext cx="976964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0973" name="Rectangle 13"/>
          <p:cNvSpPr>
            <a:spLocks/>
          </p:cNvSpPr>
          <p:nvPr/>
        </p:nvSpPr>
        <p:spPr bwMode="auto">
          <a:xfrm rot="-5400000">
            <a:off x="777999" y="3760516"/>
            <a:ext cx="977801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40974" name="Rectangle 14"/>
          <p:cNvSpPr>
            <a:spLocks/>
          </p:cNvSpPr>
          <p:nvPr/>
        </p:nvSpPr>
        <p:spPr bwMode="auto">
          <a:xfrm>
            <a:off x="1323827" y="468809"/>
            <a:ext cx="79829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/>
            <a:r>
              <a:rPr lang="en-US" sz="1350" dirty="0" err="1">
                <a:ea typeface="ＭＳ Ｐゴシック" charset="0"/>
                <a:cs typeface="Arial" charset="0"/>
              </a:rPr>
              <a:t>λ</a:t>
            </a:r>
            <a:r>
              <a:rPr lang="en-US" sz="1350" dirty="0">
                <a:ea typeface="ＭＳ Ｐゴシック" charset="0"/>
                <a:cs typeface="Arial" charset="0"/>
              </a:rPr>
              <a:t> = 800nm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1143000" y="0"/>
            <a:ext cx="6172200" cy="857250"/>
          </a:xfrm>
          <a:prstGeom prst="rect">
            <a:avLst/>
          </a:prstGeom>
          <a:ln/>
        </p:spPr>
        <p:txBody>
          <a:bodyPr vert="horz" lIns="68580" tIns="34290" rIns="87746" bIns="3429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Donut beam with plane phase</a:t>
            </a:r>
            <a:endParaRPr lang="en-GB" sz="2400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10451" y="4886325"/>
            <a:ext cx="590550" cy="257175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13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7" name="Rectangle 13"/>
          <p:cNvSpPr>
            <a:spLocks/>
          </p:cNvSpPr>
          <p:nvPr/>
        </p:nvSpPr>
        <p:spPr bwMode="auto">
          <a:xfrm>
            <a:off x="3918688" y="669727"/>
            <a:ext cx="141461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1998" name="Rectangle 14"/>
          <p:cNvSpPr>
            <a:spLocks/>
          </p:cNvSpPr>
          <p:nvPr/>
        </p:nvSpPr>
        <p:spPr bwMode="auto">
          <a:xfrm>
            <a:off x="6590418" y="669727"/>
            <a:ext cx="5658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1999" name="Rectangle 15"/>
          <p:cNvSpPr>
            <a:spLocks/>
          </p:cNvSpPr>
          <p:nvPr/>
        </p:nvSpPr>
        <p:spPr bwMode="auto">
          <a:xfrm>
            <a:off x="2164405" y="669727"/>
            <a:ext cx="4360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Input</a:t>
            </a:r>
          </a:p>
        </p:txBody>
      </p:sp>
      <p:pic>
        <p:nvPicPr>
          <p:cNvPr id="9" name="vortex_r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028" y="2933402"/>
            <a:ext cx="1899683" cy="1902021"/>
          </a:xfrm>
          <a:prstGeom prst="rect">
            <a:avLst/>
          </a:prstGeom>
        </p:spPr>
      </p:pic>
      <p:sp>
        <p:nvSpPr>
          <p:cNvPr id="42000" name="Rectangle 16"/>
          <p:cNvSpPr>
            <a:spLocks/>
          </p:cNvSpPr>
          <p:nvPr/>
        </p:nvSpPr>
        <p:spPr bwMode="auto">
          <a:xfrm rot="-5400000">
            <a:off x="777581" y="1804495"/>
            <a:ext cx="976964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 rot="-5400000">
            <a:off x="777999" y="3760516"/>
            <a:ext cx="977801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143000" y="0"/>
            <a:ext cx="6172200" cy="857250"/>
          </a:xfrm>
          <a:prstGeom prst="rect">
            <a:avLst/>
          </a:prstGeom>
          <a:ln/>
        </p:spPr>
        <p:txBody>
          <a:bodyPr vert="horz" lIns="68580" tIns="34290" rIns="87746" bIns="3429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Ring with a “particular” phase</a:t>
            </a:r>
            <a:endParaRPr lang="en-GB" sz="2400" dirty="0"/>
          </a:p>
        </p:txBody>
      </p:sp>
      <p:pic>
        <p:nvPicPr>
          <p:cNvPr id="28" name="Picture 27" descr="Screen Shot 2013-10-22 at 19.52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83" y="977801"/>
            <a:ext cx="1902023" cy="1907441"/>
          </a:xfrm>
          <a:prstGeom prst="rect">
            <a:avLst/>
          </a:prstGeom>
        </p:spPr>
      </p:pic>
      <p:pic>
        <p:nvPicPr>
          <p:cNvPr id="29" name="Picture 28" descr="Screen Shot 2013-10-22 at 19.53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84" y="2933403"/>
            <a:ext cx="1904727" cy="1902022"/>
          </a:xfrm>
          <a:prstGeom prst="rect">
            <a:avLst/>
          </a:prstGeom>
        </p:spPr>
      </p:pic>
      <p:pic>
        <p:nvPicPr>
          <p:cNvPr id="30" name="Picture 29" descr="Screen Shot 2013-10-22 at 19.53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4" y="977801"/>
            <a:ext cx="2416039" cy="1904535"/>
          </a:xfrm>
          <a:prstGeom prst="rect">
            <a:avLst/>
          </a:prstGeom>
        </p:spPr>
      </p:pic>
      <p:pic>
        <p:nvPicPr>
          <p:cNvPr id="31" name="Picture 30" descr="Screen Shot 2013-10-22 at 19.53.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48" y="977802"/>
            <a:ext cx="1902023" cy="1902023"/>
          </a:xfrm>
          <a:prstGeom prst="rect">
            <a:avLst/>
          </a:prstGeom>
        </p:spPr>
      </p:pic>
      <p:pic>
        <p:nvPicPr>
          <p:cNvPr id="32" name="Picture 31" descr="Screen Shot 2013-10-22 at 19.53.5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4" y="2933403"/>
            <a:ext cx="2416039" cy="1922071"/>
          </a:xfrm>
          <a:prstGeom prst="rect">
            <a:avLst/>
          </a:prstGeom>
        </p:spPr>
      </p:pic>
      <p:pic>
        <p:nvPicPr>
          <p:cNvPr id="33" name="Picture 32" descr="Screen Shot 2013-10-22 at 19.54.1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48" y="2933404"/>
            <a:ext cx="1899683" cy="1910523"/>
          </a:xfrm>
          <a:prstGeom prst="rect">
            <a:avLst/>
          </a:prstGeom>
        </p:spPr>
      </p:pic>
      <p:sp>
        <p:nvSpPr>
          <p:cNvPr id="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10451" y="4886325"/>
            <a:ext cx="590550" cy="257175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6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34" y="2933403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34" y="977801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48" y="2933403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48" y="977802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2933403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977802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93" name="Rectangle 9"/>
          <p:cNvSpPr>
            <a:spLocks/>
          </p:cNvSpPr>
          <p:nvPr/>
        </p:nvSpPr>
        <p:spPr bwMode="auto">
          <a:xfrm>
            <a:off x="1509527" y="2437805"/>
            <a:ext cx="55784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solidFill>
                  <a:srgbClr val="FFFFFF"/>
                </a:solidFill>
                <a:ea typeface="ＭＳ Ｐゴシック" charset="0"/>
                <a:cs typeface="Arial" charset="0"/>
              </a:rPr>
              <a:t>100μm</a:t>
            </a: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1598414" y="2752577"/>
            <a:ext cx="381744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350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3580805" y="2752577"/>
            <a:ext cx="488900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350"/>
          </a:p>
        </p:txBody>
      </p:sp>
      <p:sp>
        <p:nvSpPr>
          <p:cNvPr id="41996" name="Rectangle 12"/>
          <p:cNvSpPr>
            <a:spLocks/>
          </p:cNvSpPr>
          <p:nvPr/>
        </p:nvSpPr>
        <p:spPr bwMode="auto">
          <a:xfrm>
            <a:off x="3570449" y="2437805"/>
            <a:ext cx="5129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solidFill>
                  <a:srgbClr val="FFFFFF"/>
                </a:solidFill>
                <a:ea typeface="ＭＳ Ｐゴシック" charset="0"/>
                <a:cs typeface="Arial" charset="0"/>
              </a:rPr>
              <a:t>20mm</a:t>
            </a:r>
          </a:p>
        </p:txBody>
      </p:sp>
      <p:sp>
        <p:nvSpPr>
          <p:cNvPr id="41997" name="Rectangle 13"/>
          <p:cNvSpPr>
            <a:spLocks/>
          </p:cNvSpPr>
          <p:nvPr/>
        </p:nvSpPr>
        <p:spPr bwMode="auto">
          <a:xfrm>
            <a:off x="3918688" y="669727"/>
            <a:ext cx="141461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1998" name="Rectangle 14"/>
          <p:cNvSpPr>
            <a:spLocks/>
          </p:cNvSpPr>
          <p:nvPr/>
        </p:nvSpPr>
        <p:spPr bwMode="auto">
          <a:xfrm>
            <a:off x="6590418" y="669727"/>
            <a:ext cx="5658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1999" name="Rectangle 15"/>
          <p:cNvSpPr>
            <a:spLocks/>
          </p:cNvSpPr>
          <p:nvPr/>
        </p:nvSpPr>
        <p:spPr bwMode="auto">
          <a:xfrm>
            <a:off x="2164405" y="669727"/>
            <a:ext cx="4360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 rot="-5400000">
            <a:off x="777581" y="1804495"/>
            <a:ext cx="976964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 rot="-5400000">
            <a:off x="777999" y="3760516"/>
            <a:ext cx="977801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42002" name="Rectangle 18"/>
          <p:cNvSpPr>
            <a:spLocks/>
          </p:cNvSpPr>
          <p:nvPr/>
        </p:nvSpPr>
        <p:spPr bwMode="auto">
          <a:xfrm>
            <a:off x="1323827" y="468809"/>
            <a:ext cx="79829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/>
            <a:r>
              <a:rPr lang="en-US" sz="1350"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143000" y="0"/>
            <a:ext cx="6172200" cy="857250"/>
          </a:xfrm>
          <a:prstGeom prst="rect">
            <a:avLst/>
          </a:prstGeom>
          <a:ln/>
        </p:spPr>
        <p:txBody>
          <a:bodyPr vert="horz" lIns="68580" tIns="34290" rIns="87746" bIns="3429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Vortex</a:t>
            </a:r>
            <a:endParaRPr lang="en-GB" sz="2400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10451" y="4886325"/>
            <a:ext cx="590550" cy="257175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7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2906614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83" y="944315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51" y="2906614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51" y="944315"/>
            <a:ext cx="1902023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40" y="2906614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43" y="952652"/>
            <a:ext cx="2416039" cy="190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1" name="Rectangle 9"/>
          <p:cNvSpPr>
            <a:spLocks/>
          </p:cNvSpPr>
          <p:nvPr/>
        </p:nvSpPr>
        <p:spPr bwMode="auto">
          <a:xfrm>
            <a:off x="1509527" y="2437805"/>
            <a:ext cx="55784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solidFill>
                  <a:srgbClr val="FFFFFF"/>
                </a:solidFill>
                <a:ea typeface="ＭＳ Ｐゴシック" charset="0"/>
                <a:cs typeface="Arial" charset="0"/>
              </a:rPr>
              <a:t>100μm</a:t>
            </a: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1598414" y="2752577"/>
            <a:ext cx="381744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350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3580805" y="2752577"/>
            <a:ext cx="488900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350"/>
          </a:p>
        </p:txBody>
      </p:sp>
      <p:sp>
        <p:nvSpPr>
          <p:cNvPr id="44044" name="Rectangle 12"/>
          <p:cNvSpPr>
            <a:spLocks/>
          </p:cNvSpPr>
          <p:nvPr/>
        </p:nvSpPr>
        <p:spPr bwMode="auto">
          <a:xfrm>
            <a:off x="3570449" y="2437805"/>
            <a:ext cx="5129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solidFill>
                  <a:srgbClr val="FFFFFF"/>
                </a:solidFill>
                <a:ea typeface="ＭＳ Ｐゴシック" charset="0"/>
                <a:cs typeface="Arial" charset="0"/>
              </a:rPr>
              <a:t>20mm</a:t>
            </a:r>
          </a:p>
        </p:txBody>
      </p:sp>
      <p:sp>
        <p:nvSpPr>
          <p:cNvPr id="44045" name="Rectangle 13"/>
          <p:cNvSpPr>
            <a:spLocks/>
          </p:cNvSpPr>
          <p:nvPr/>
        </p:nvSpPr>
        <p:spPr bwMode="auto">
          <a:xfrm>
            <a:off x="1323827" y="468809"/>
            <a:ext cx="79829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/>
            <a:r>
              <a:rPr lang="en-US" sz="1350"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44046" name="Rectangle 14"/>
          <p:cNvSpPr>
            <a:spLocks/>
          </p:cNvSpPr>
          <p:nvPr/>
        </p:nvSpPr>
        <p:spPr bwMode="auto">
          <a:xfrm>
            <a:off x="3918688" y="669727"/>
            <a:ext cx="141461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4047" name="Rectangle 15"/>
          <p:cNvSpPr>
            <a:spLocks/>
          </p:cNvSpPr>
          <p:nvPr/>
        </p:nvSpPr>
        <p:spPr bwMode="auto">
          <a:xfrm>
            <a:off x="6590418" y="669727"/>
            <a:ext cx="5658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4048" name="Rectangle 16"/>
          <p:cNvSpPr>
            <a:spLocks/>
          </p:cNvSpPr>
          <p:nvPr/>
        </p:nvSpPr>
        <p:spPr bwMode="auto">
          <a:xfrm>
            <a:off x="2164405" y="669727"/>
            <a:ext cx="4360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0479" bIns="0">
            <a:spAutoFit/>
          </a:bodyPr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4049" name="Rectangle 17"/>
          <p:cNvSpPr>
            <a:spLocks/>
          </p:cNvSpPr>
          <p:nvPr/>
        </p:nvSpPr>
        <p:spPr bwMode="auto">
          <a:xfrm rot="-5400000">
            <a:off x="777581" y="1804495"/>
            <a:ext cx="976964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4050" name="Rectangle 18"/>
          <p:cNvSpPr>
            <a:spLocks/>
          </p:cNvSpPr>
          <p:nvPr/>
        </p:nvSpPr>
        <p:spPr bwMode="auto">
          <a:xfrm rot="-5400000">
            <a:off x="777999" y="3760516"/>
            <a:ext cx="977801" cy="23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30137" algn="ctr"/>
            <a:r>
              <a:rPr lang="en-US" sz="1350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143000" y="0"/>
            <a:ext cx="6172200" cy="857250"/>
          </a:xfrm>
          <a:prstGeom prst="rect">
            <a:avLst/>
          </a:prstGeom>
          <a:ln/>
        </p:spPr>
        <p:txBody>
          <a:bodyPr vert="horz" lIns="68580" tIns="34290" rIns="87746" bIns="3429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Converging vortex, cannot fill the center</a:t>
            </a:r>
            <a:endParaRPr lang="en-GB" sz="2400" dirty="0"/>
          </a:p>
        </p:txBody>
      </p:sp>
      <p:sp>
        <p:nvSpPr>
          <p:cNvPr id="22" name="Rectangle 1"/>
          <p:cNvSpPr>
            <a:spLocks/>
          </p:cNvSpPr>
          <p:nvPr/>
        </p:nvSpPr>
        <p:spPr bwMode="auto">
          <a:xfrm>
            <a:off x="1143000" y="4886325"/>
            <a:ext cx="9039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3349" bIns="0" anchor="ctr"/>
          <a:lstStyle/>
          <a:p>
            <a:pPr marL="42863"/>
            <a:r>
              <a:rPr lang="en-US" sz="1050" dirty="0">
                <a:ea typeface="ＭＳ Ｐゴシック" charset="0"/>
                <a:cs typeface="ＭＳ Ｐゴシック" charset="0"/>
              </a:rPr>
              <a:t>D. </a:t>
            </a:r>
            <a:r>
              <a:rPr lang="en-US" sz="1050" dirty="0" err="1">
                <a:ea typeface="ＭＳ Ｐゴシック" charset="0"/>
                <a:cs typeface="ＭＳ Ｐゴシック" charset="0"/>
              </a:rPr>
              <a:t>Psaltis</a:t>
            </a:r>
            <a:r>
              <a:rPr lang="en-US" sz="1050" dirty="0">
                <a:ea typeface="ＭＳ Ｐゴシック" charset="0"/>
                <a:cs typeface="ＭＳ Ｐゴシック" charset="0"/>
              </a:rPr>
              <a:t>, </a:t>
            </a:r>
            <a:r>
              <a:rPr lang="en-US" sz="1050" dirty="0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Optical Waves Propagation</a:t>
            </a:r>
            <a:r>
              <a:rPr lang="en-US" sz="1050" dirty="0">
                <a:ea typeface="ＭＳ Ｐゴシック" charset="0"/>
                <a:cs typeface="ＭＳ Ｐゴシック" charset="0"/>
              </a:rPr>
              <a:t> – EPFL, Fall semester 2013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10451" y="4886325"/>
            <a:ext cx="590550" cy="257175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7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4761-520B-9D4C-8EC6-E699033D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029D-8A3C-A04E-8525-15348AC88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85173-04A4-1E4C-9A45-06B0F86B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7" y="0"/>
            <a:ext cx="88120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983F568-9354-42B9-A8C6-C8C47F60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6505" y="1393471"/>
            <a:ext cx="2812636" cy="21605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D14A3CB-D141-4BD1-90CE-39BE5227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1015" y="1393472"/>
            <a:ext cx="1901279" cy="187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65372-23D6-4724-B104-CD9AA071A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337" y="2447085"/>
            <a:ext cx="1131497" cy="141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29E6B-F97D-4DF2-9180-B3F1314A3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3932" y="1397593"/>
            <a:ext cx="550034" cy="21529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9DC4DE-945F-41B4-B95D-2903C1693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2477" y="2272526"/>
            <a:ext cx="377114" cy="37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38359B-3ABF-4840-807E-32D7C6A7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087" y="1508585"/>
            <a:ext cx="982203" cy="57360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DAA90AC-CA56-4ED4-A251-73650EB79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3932" y="1608242"/>
            <a:ext cx="549957" cy="21526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675DC86-05B2-4A0E-A308-3F2F4F4D7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00717" y="2272527"/>
            <a:ext cx="377114" cy="377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64118-2BA6-4B83-AAE8-5E24533D1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3086" y="2914206"/>
            <a:ext cx="982203" cy="5736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F34D78A-AA3E-47A4-9550-8A67BA367D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73932" y="1180477"/>
            <a:ext cx="549957" cy="215268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52A93D6-8C16-4669-8DA0-493270F273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51027" y="2272527"/>
            <a:ext cx="377114" cy="3771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C125CD-8CE9-4DC1-9F20-3F5234B213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361" y="4089076"/>
            <a:ext cx="1578989" cy="435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389D4F-2178-43E8-8F40-EF6666451B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58018" y="4086378"/>
            <a:ext cx="1571844" cy="435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2AD019-10B7-4FC2-BAAE-748EC0FAAF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79531" y="4086378"/>
            <a:ext cx="1578989" cy="435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C6047-332C-49B2-937C-D730E35AE5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65258" y="4086378"/>
            <a:ext cx="1578989" cy="435830"/>
          </a:xfrm>
          <a:prstGeom prst="rect">
            <a:avLst/>
          </a:prstGeom>
        </p:spPr>
      </p:pic>
      <p:sp>
        <p:nvSpPr>
          <p:cNvPr id="27" name="Plus Sign 26">
            <a:extLst>
              <a:ext uri="{FF2B5EF4-FFF2-40B4-BE49-F238E27FC236}">
                <a16:creationId xmlns:a16="http://schemas.microsoft.com/office/drawing/2014/main" id="{9C45B9A7-46BA-40A0-B34D-D265DB9AD0CC}"/>
              </a:ext>
            </a:extLst>
          </p:cNvPr>
          <p:cNvSpPr/>
          <p:nvPr/>
        </p:nvSpPr>
        <p:spPr>
          <a:xfrm>
            <a:off x="2205554" y="4176663"/>
            <a:ext cx="255260" cy="255260"/>
          </a:xfrm>
          <a:prstGeom prst="mathPlus">
            <a:avLst>
              <a:gd name="adj1" fmla="val 128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1A03664B-AE6D-483B-BC95-BC966420FCE6}"/>
              </a:ext>
            </a:extLst>
          </p:cNvPr>
          <p:cNvSpPr/>
          <p:nvPr/>
        </p:nvSpPr>
        <p:spPr>
          <a:xfrm>
            <a:off x="4427066" y="4176663"/>
            <a:ext cx="255260" cy="255260"/>
          </a:xfrm>
          <a:prstGeom prst="mathPlus">
            <a:avLst>
              <a:gd name="adj1" fmla="val 128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/>
          </a:p>
        </p:txBody>
      </p:sp>
      <p:sp>
        <p:nvSpPr>
          <p:cNvPr id="29" name="Equals 28">
            <a:extLst>
              <a:ext uri="{FF2B5EF4-FFF2-40B4-BE49-F238E27FC236}">
                <a16:creationId xmlns:a16="http://schemas.microsoft.com/office/drawing/2014/main" id="{5311941A-C191-4E7B-9F0B-B51940B435A0}"/>
              </a:ext>
            </a:extLst>
          </p:cNvPr>
          <p:cNvSpPr/>
          <p:nvPr/>
        </p:nvSpPr>
        <p:spPr>
          <a:xfrm>
            <a:off x="6655724" y="4249282"/>
            <a:ext cx="212332" cy="142592"/>
          </a:xfrm>
          <a:prstGeom prst="mathEqual">
            <a:avLst>
              <a:gd name="adj1" fmla="val 20180"/>
              <a:gd name="adj2" fmla="val 318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35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F7492FD-8533-EF43-A044-A99B3CD6F2EE}"/>
              </a:ext>
            </a:extLst>
          </p:cNvPr>
          <p:cNvSpPr txBox="1">
            <a:spLocks/>
          </p:cNvSpPr>
          <p:nvPr/>
        </p:nvSpPr>
        <p:spPr>
          <a:xfrm>
            <a:off x="265814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>
                <a:solidFill>
                  <a:srgbClr val="0070C0"/>
                </a:solidFill>
              </a:rPr>
              <a:t>Ptychography</a:t>
            </a:r>
            <a:endParaRPr lang="en-C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FD82-2402-1845-9290-B821CF12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205979"/>
            <a:ext cx="8229600" cy="857250"/>
          </a:xfrm>
        </p:spPr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Ptychography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8A597-7224-894A-885C-EB92D57C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063229"/>
            <a:ext cx="70612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4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Box 1">
            <a:extLst>
              <a:ext uri="{FF2B5EF4-FFF2-40B4-BE49-F238E27FC236}">
                <a16:creationId xmlns:a16="http://schemas.microsoft.com/office/drawing/2014/main" id="{C67A11D1-028F-F342-AEE8-2CB3A27EC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760" y="1989926"/>
            <a:ext cx="1393031" cy="14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4" tIns="28802" rIns="57604" bIns="28802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CH" sz="1529">
                <a:latin typeface="Adobe Caslon Pro Bold" charset="0"/>
              </a:rPr>
              <a:t>Let</a:t>
            </a:r>
            <a:r>
              <a:rPr lang="en-US" altLang="en-US" sz="1529">
                <a:latin typeface="Adobe Caslon Pro Bold" charset="0"/>
              </a:rPr>
              <a:t>’</a:t>
            </a:r>
            <a:r>
              <a:rPr lang="en-US" altLang="en-CH" sz="1529">
                <a:latin typeface="Adobe Caslon Pro Bold" charset="0"/>
              </a:rPr>
              <a:t>s try to simulate an imaging system with a halftone image input!</a:t>
            </a:r>
          </a:p>
        </p:txBody>
      </p:sp>
      <p:pic>
        <p:nvPicPr>
          <p:cNvPr id="231426" name="Picture 2">
            <a:extLst>
              <a:ext uri="{FF2B5EF4-FFF2-40B4-BE49-F238E27FC236}">
                <a16:creationId xmlns:a16="http://schemas.microsoft.com/office/drawing/2014/main" id="{685C190A-71F7-9945-BC09-52BEBAF5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47" y="189198"/>
            <a:ext cx="3656707" cy="487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6C71B-6701-D341-8B53-43649A5E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56" y="22361"/>
            <a:ext cx="6622993" cy="50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6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A83861-FDA8-3845-894E-4ECFF6E41AD1}"/>
              </a:ext>
            </a:extLst>
          </p:cNvPr>
          <p:cNvSpPr txBox="1">
            <a:spLocks/>
          </p:cNvSpPr>
          <p:nvPr/>
        </p:nvSpPr>
        <p:spPr>
          <a:xfrm>
            <a:off x="265814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>
                <a:solidFill>
                  <a:srgbClr val="0070C0"/>
                </a:solidFill>
              </a:rPr>
              <a:t>Ptychography</a:t>
            </a:r>
          </a:p>
        </p:txBody>
      </p:sp>
      <p:pic>
        <p:nvPicPr>
          <p:cNvPr id="17410" name="Picture 2" descr="Fourier Ptychographic Microscopy (FPM) with an LED array source: (a)... |  Download Scientific Diagram">
            <a:extLst>
              <a:ext uri="{FF2B5EF4-FFF2-40B4-BE49-F238E27FC236}">
                <a16:creationId xmlns:a16="http://schemas.microsoft.com/office/drawing/2014/main" id="{4EAE291A-98E4-9E4C-A69A-7E555D50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9" y="1063229"/>
            <a:ext cx="6026565" cy="3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5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3">
            <a:extLst>
              <a:ext uri="{FF2B5EF4-FFF2-40B4-BE49-F238E27FC236}">
                <a16:creationId xmlns:a16="http://schemas.microsoft.com/office/drawing/2014/main" id="{6AAD7910-AE5E-E04F-94A0-8AA5230A2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6" y="145666"/>
            <a:ext cx="2057735" cy="20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4">
            <a:extLst>
              <a:ext uri="{FF2B5EF4-FFF2-40B4-BE49-F238E27FC236}">
                <a16:creationId xmlns:a16="http://schemas.microsoft.com/office/drawing/2014/main" id="{65DC7333-82C9-7D4F-852B-4827A8E0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92" y="153200"/>
            <a:ext cx="2056897" cy="20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Picture 5">
            <a:extLst>
              <a:ext uri="{FF2B5EF4-FFF2-40B4-BE49-F238E27FC236}">
                <a16:creationId xmlns:a16="http://schemas.microsoft.com/office/drawing/2014/main" id="{5843BA7A-2417-F345-B538-430B8A86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45" y="2143125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7" name="TextBox 6">
            <a:extLst>
              <a:ext uri="{FF2B5EF4-FFF2-40B4-BE49-F238E27FC236}">
                <a16:creationId xmlns:a16="http://schemas.microsoft.com/office/drawing/2014/main" id="{DF045E02-C15A-9548-B55D-EB5FADD7A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616" y="7534"/>
            <a:ext cx="1241641" cy="2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604" tIns="28802" rIns="57604" bIns="28802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266" dirty="0"/>
              <a:t>Sampled image</a:t>
            </a:r>
          </a:p>
        </p:txBody>
      </p:sp>
      <p:sp>
        <p:nvSpPr>
          <p:cNvPr id="233479" name="TextBox 9">
            <a:extLst>
              <a:ext uri="{FF2B5EF4-FFF2-40B4-BE49-F238E27FC236}">
                <a16:creationId xmlns:a16="http://schemas.microsoft.com/office/drawing/2014/main" id="{6AE938D3-C447-5F42-B5F0-1C8EE3933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878" y="7534"/>
            <a:ext cx="983558" cy="2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604" tIns="28802" rIns="57604" bIns="28802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CH" sz="1266"/>
              <a:t>Fourier filter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CE30C-61B9-5C40-A0AC-F750667D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BEFB-18B7-3C4F-B386-2BEB3F80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H" dirty="0"/>
              <a:t>Microscopy</a:t>
            </a:r>
          </a:p>
          <a:p>
            <a:r>
              <a:rPr lang="en-CH" dirty="0"/>
              <a:t>Phase contrast (bright field, dark field)</a:t>
            </a:r>
          </a:p>
          <a:p>
            <a:r>
              <a:rPr lang="en-CH" dirty="0"/>
              <a:t>Differential Interferometric Contrast (DIC)</a:t>
            </a:r>
          </a:p>
          <a:p>
            <a:r>
              <a:rPr lang="en-CH" dirty="0"/>
              <a:t>Confocal microscopy</a:t>
            </a:r>
          </a:p>
          <a:p>
            <a:r>
              <a:rPr lang="en-CH" dirty="0"/>
              <a:t>Superresolution (STED) </a:t>
            </a:r>
          </a:p>
          <a:p>
            <a:r>
              <a:rPr lang="en-CH" dirty="0"/>
              <a:t>Ptychography</a:t>
            </a:r>
          </a:p>
        </p:txBody>
      </p:sp>
    </p:spTree>
    <p:extLst>
      <p:ext uri="{BB962C8B-B14F-4D97-AF65-F5344CB8AC3E}">
        <p14:creationId xmlns:p14="http://schemas.microsoft.com/office/powerpoint/2010/main" val="210412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H="1">
            <a:off x="2892803" y="2013872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0803" y="2013872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83240" y="1262108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1240" y="1338574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66853" y="124338"/>
            <a:ext cx="625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66FF"/>
                </a:solidFill>
              </a:rPr>
              <a:t>Bright Field Microscope for an amplitude object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302"/>
            <a:ext cx="2438964" cy="1829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36" y="2491311"/>
            <a:ext cx="2438964" cy="18299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274096" y="2555565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74096" y="4100584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84154" y="2555565"/>
            <a:ext cx="121975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80608" y="3340124"/>
            <a:ext cx="1223297" cy="760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03905" y="3340125"/>
            <a:ext cx="1828249" cy="7604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03905" y="2555565"/>
            <a:ext cx="1835337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928609" y="2556334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928608" y="4099257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2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H="1">
            <a:off x="2892803" y="1805084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0803" y="1805084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83240" y="1366502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1240" y="1366502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4939" y="201442"/>
            <a:ext cx="744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366FF"/>
                </a:solidFill>
              </a:rPr>
              <a:t>Bright Field Microscope image  for a phase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4994"/>
            <a:ext cx="2274094" cy="1706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410992"/>
            <a:ext cx="2293143" cy="1720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15" y="2311313"/>
            <a:ext cx="2362220" cy="177234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2274096" y="2346777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74096" y="3891796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84154" y="2346777"/>
            <a:ext cx="121975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880608" y="3131336"/>
            <a:ext cx="1223297" cy="760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3905" y="3131337"/>
            <a:ext cx="1828249" cy="7604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103905" y="2346777"/>
            <a:ext cx="1835337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28609" y="2347546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28608" y="3890470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36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3240" y="983724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1240" y="983723"/>
            <a:ext cx="619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66825" y="-67075"/>
            <a:ext cx="670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66FF"/>
                </a:solidFill>
              </a:rPr>
              <a:t>Dark Field Microscope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0196"/>
            <a:ext cx="2274094" cy="1706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76194"/>
            <a:ext cx="2293143" cy="17205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8803" y="1488968"/>
            <a:ext cx="1503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Circular</a:t>
            </a:r>
          </a:p>
          <a:p>
            <a:pPr algn="ctr"/>
            <a:r>
              <a:rPr lang="en-US" sz="2400" dirty="0"/>
              <a:t>Block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89" y="2128226"/>
            <a:ext cx="2631290" cy="1974219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2274096" y="2311978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74096" y="3856999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84154" y="2311979"/>
            <a:ext cx="121975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880605" y="3096539"/>
            <a:ext cx="1214648" cy="7604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95253" y="3096539"/>
            <a:ext cx="1836898" cy="7604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126731" y="2311979"/>
            <a:ext cx="1812511" cy="784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28609" y="2312749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28608" y="3855672"/>
            <a:ext cx="643513" cy="13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2892803" y="1770285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0803" y="1770285"/>
            <a:ext cx="419" cy="2784802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10990" y="3012822"/>
            <a:ext cx="0" cy="1707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26731" y="2285167"/>
            <a:ext cx="173965" cy="692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083923"/>
              </p:ext>
            </p:extLst>
          </p:nvPr>
        </p:nvGraphicFramePr>
        <p:xfrm>
          <a:off x="3076609" y="4222414"/>
          <a:ext cx="2991002" cy="874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Equation" r:id="rId6" imgW="825500" imgH="241300" progId="Equation.DSMT4">
                  <p:embed/>
                </p:oleObj>
              </mc:Choice>
              <mc:Fallback>
                <p:oleObj name="Equation" r:id="rId6" imgW="8255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6609" y="4222414"/>
                        <a:ext cx="2991002" cy="874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4300694" y="4358463"/>
            <a:ext cx="539490" cy="56625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75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2208-68DA-234A-A940-DAEC073065C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29378" name="Picture 5" descr="Screen Shot 2017-10-09 at 19.2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1" y="786929"/>
            <a:ext cx="5063133" cy="6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9" name="Picture 6" descr="Screen Shot 2017-10-09 at 19.26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2" y="-86227"/>
            <a:ext cx="5063133" cy="104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Picture 10" descr="Screen Shot 2017-10-09 at 19.28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2" y="2375018"/>
            <a:ext cx="4556373" cy="14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11" descr="Screen Shot 2017-10-09 at 19.28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0" y="1318525"/>
            <a:ext cx="7353598" cy="113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12" descr="Screen Shot 2017-10-09 at 19.30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57" y="3781379"/>
            <a:ext cx="4709294" cy="11067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3" name="Rectangle 13"/>
          <p:cNvSpPr>
            <a:spLocks noChangeArrowheads="1"/>
          </p:cNvSpPr>
          <p:nvPr/>
        </p:nvSpPr>
        <p:spPr bwMode="auto">
          <a:xfrm>
            <a:off x="976686" y="3407234"/>
            <a:ext cx="2279303" cy="493923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2344043" y="2344044"/>
            <a:ext cx="556990" cy="645449"/>
          </a:xfrm>
          <a:prstGeom prst="line">
            <a:avLst/>
          </a:prstGeom>
          <a:solidFill>
            <a:srgbClr val="4F81BD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9385" name="TextBox 17"/>
          <p:cNvSpPr txBox="1">
            <a:spLocks noChangeArrowheads="1"/>
          </p:cNvSpPr>
          <p:nvPr/>
        </p:nvSpPr>
        <p:spPr bwMode="auto">
          <a:xfrm>
            <a:off x="2901034" y="2230190"/>
            <a:ext cx="480745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~0</a:t>
            </a:r>
          </a:p>
        </p:txBody>
      </p:sp>
    </p:spTree>
    <p:extLst>
      <p:ext uri="{BB962C8B-B14F-4D97-AF65-F5344CB8AC3E}">
        <p14:creationId xmlns:p14="http://schemas.microsoft.com/office/powerpoint/2010/main" val="1824999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303</Words>
  <Application>Microsoft Macintosh PowerPoint</Application>
  <PresentationFormat>On-screen Show (16:9)</PresentationFormat>
  <Paragraphs>133</Paragraphs>
  <Slides>31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Adobe Caslon Pro Bold</vt:lpstr>
      <vt:lpstr>Arial</vt:lpstr>
      <vt:lpstr>Arial Italic</vt:lpstr>
      <vt:lpstr>Calibri</vt:lpstr>
      <vt:lpstr>Office Theme</vt:lpstr>
      <vt:lpstr>Equation</vt:lpstr>
      <vt:lpstr>Lecture 6</vt:lpstr>
      <vt:lpstr>PowerPoint Presentation</vt:lpstr>
      <vt:lpstr>PowerPoint Presentation</vt:lpstr>
      <vt:lpstr>PowerPoint Presentation</vt:lpstr>
      <vt:lpstr>Today</vt:lpstr>
      <vt:lpstr>PowerPoint Presentation</vt:lpstr>
      <vt:lpstr>PowerPoint Presentation</vt:lpstr>
      <vt:lpstr>PowerPoint Presentation</vt:lpstr>
      <vt:lpstr>PowerPoint Presentation</vt:lpstr>
      <vt:lpstr>BPM in inhomegeneous media</vt:lpstr>
      <vt:lpstr> BPM through a cell </vt:lpstr>
      <vt:lpstr>Z-stack of colon cancer cell</vt:lpstr>
      <vt:lpstr> BPM through a cell </vt:lpstr>
      <vt:lpstr>PowerPoint Presentation</vt:lpstr>
      <vt:lpstr>PowerPoint Presentation</vt:lpstr>
      <vt:lpstr>Differential Interferometric Contrast (DIC) </vt:lpstr>
      <vt:lpstr>PowerPoint Presentation</vt:lpstr>
      <vt:lpstr>PowerPoint Presentation</vt:lpstr>
      <vt:lpstr>Confocal vs Wide field images </vt:lpstr>
      <vt:lpstr>PowerPoint Presentation</vt:lpstr>
      <vt:lpstr>PowerPoint Presentation</vt:lpstr>
      <vt:lpstr>STED superresolution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Ptychography</vt:lpstr>
      <vt:lpstr>PowerPoint Presentation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 Psaltis</dc:creator>
  <cp:lastModifiedBy>Psaltis Demetri</cp:lastModifiedBy>
  <cp:revision>65</cp:revision>
  <dcterms:created xsi:type="dcterms:W3CDTF">2020-03-06T13:46:14Z</dcterms:created>
  <dcterms:modified xsi:type="dcterms:W3CDTF">2022-03-31T16:33:09Z</dcterms:modified>
</cp:coreProperties>
</file>