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1" r:id="rId5"/>
    <p:sldId id="282" r:id="rId6"/>
    <p:sldId id="294" r:id="rId7"/>
    <p:sldId id="283" r:id="rId8"/>
    <p:sldId id="284" r:id="rId9"/>
    <p:sldId id="259" r:id="rId10"/>
    <p:sldId id="268" r:id="rId11"/>
    <p:sldId id="289" r:id="rId12"/>
    <p:sldId id="275" r:id="rId13"/>
    <p:sldId id="269" r:id="rId14"/>
    <p:sldId id="270" r:id="rId15"/>
    <p:sldId id="271" r:id="rId16"/>
    <p:sldId id="276" r:id="rId17"/>
    <p:sldId id="278" r:id="rId18"/>
    <p:sldId id="279" r:id="rId19"/>
    <p:sldId id="261" r:id="rId20"/>
    <p:sldId id="301" r:id="rId21"/>
    <p:sldId id="262" r:id="rId22"/>
    <p:sldId id="291" r:id="rId23"/>
    <p:sldId id="290" r:id="rId24"/>
    <p:sldId id="274" r:id="rId25"/>
    <p:sldId id="267" r:id="rId26"/>
    <p:sldId id="273" r:id="rId27"/>
    <p:sldId id="299" r:id="rId28"/>
    <p:sldId id="300" r:id="rId29"/>
    <p:sldId id="298" r:id="rId30"/>
    <p:sldId id="263" r:id="rId31"/>
    <p:sldId id="286" r:id="rId32"/>
    <p:sldId id="265" r:id="rId33"/>
    <p:sldId id="288" r:id="rId34"/>
    <p:sldId id="29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2DD4-E68F-4BEF-8900-D5AAD832B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C000"/>
                </a:solidFill>
                <a:latin typeface="Eras Light ITC" panose="020B04020305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95BB3-F460-4EF6-962E-C265922CC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FF23-C11A-46E1-B36C-09C4F190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0CFE-6ED6-434B-A825-06EDE4A7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566C-34E0-456C-9F87-E3892E584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27916-36A6-400B-A0BB-2B68EA8DE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04" y="150409"/>
            <a:ext cx="2287195" cy="666020"/>
          </a:xfrm>
          <a:prstGeom prst="rect">
            <a:avLst/>
          </a:prstGeom>
          <a:effectLst>
            <a:outerShdw blurRad="190500" algn="ctr" rotWithShape="0">
              <a:schemeClr val="bg1"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30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D6DA-B4FF-44CA-8090-37465CCF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B0EB8-BE5A-4E09-920E-E39F796E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61530-7FFC-4578-B305-30C15EDB9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90874-BE56-47F2-A980-B0D806A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15CBC-C03E-4D55-904C-6DB74F08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7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6D93B-CAD7-46F8-B6D7-79A6735E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B4A8F-10FA-4011-8C23-CCDE10D22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E3665-9E70-48F5-B36E-4DD3B98E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BDF7-1929-4F21-80A5-0FFDF492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2797A-7FDC-4CF5-A095-21285DF6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8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8A60-A577-4FF5-ACC2-53FFEC26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CC54-2B18-408F-9FB4-E8AD74A84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6C0DE-E253-4E2F-950E-309B869A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F9E1-2C8B-4602-98CA-0290B897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4A7CA-E88F-449A-B2AC-EF7160D4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FA0565-B4DE-4FB9-94B9-D2E5183E1CE9}"/>
              </a:ext>
            </a:extLst>
          </p:cNvPr>
          <p:cNvSpPr/>
          <p:nvPr userDrawn="1"/>
        </p:nvSpPr>
        <p:spPr>
          <a:xfrm>
            <a:off x="838200" y="1001486"/>
            <a:ext cx="105156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00000">
                <a:schemeClr val="bg1"/>
              </a:gs>
              <a:gs pos="9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D7A38-5E81-409E-8EB0-972EA7144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8034" y="136525"/>
            <a:ext cx="1451532" cy="422679"/>
          </a:xfrm>
          <a:prstGeom prst="rect">
            <a:avLst/>
          </a:prstGeom>
          <a:effectLst>
            <a:outerShdw blurRad="101600" algn="ctr" rotWithShape="0">
              <a:schemeClr val="bg1">
                <a:alpha val="9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95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7D2E-BE95-4239-BC16-3F3B0E72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69897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84F84-F9C0-4759-966C-D7703E7DB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C2B5B-745E-4E73-91D9-3916BCF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0894F-1E11-4467-9FC7-649656BE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D6A5D-B9EA-4025-A630-EDDA8281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AE3E0-3A52-4509-96DD-85BCBE2F5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034" y="136525"/>
            <a:ext cx="1451532" cy="422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0EA91-7E68-4A98-B4FB-C4E5CCB80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15" y="1682750"/>
            <a:ext cx="3410969" cy="10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A6E7-A40C-4FC8-B73B-909EC6EE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2D8C8-94CD-4B13-BAF2-4E9AD6FC8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40C76-712D-4610-B747-91D25EFB4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C7FD0-0318-47C2-95D0-76DB7433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E3716-30DD-4252-AE99-CF6ADFB5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8B2FB-C737-494B-BBC6-DCB9BD35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1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54AF-8DAD-4EBE-986A-FC1E0677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F69E7-F957-45D4-8792-F44DC260D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A0947-7445-485A-9A98-EA4342741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D7551-02E1-4A4D-BDC7-88FB45E1CF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557F3-B16A-4FCD-A124-D791C150C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63EA3D-EAD5-4035-98E0-4B4006EB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1E34E-3890-40B5-823E-60B3E903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FC676-73D5-4E88-AAAF-2A915F97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0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DC44-B059-40BB-A04E-3506CBF6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66981-B809-409C-ACD4-6FFE4E50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0F86-2A9C-4783-8DCE-D1F7EB7A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99369-92C3-42E2-A254-660B96BA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498CC-00B2-4006-8446-E8C046C1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CA3F-F2F3-4FC4-9723-44E914DE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C963B-1CCC-41EB-A1A8-DD3B8B4C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A8ED5-B2AE-4363-8C16-39393A9A6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034" y="136525"/>
            <a:ext cx="1451532" cy="4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5E02C-556E-42D3-B796-FA44EB611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BD54A-5606-4EFF-8BA6-5AB91145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00AA4-5387-4527-951A-B1148E789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AF7D0-298F-4C0E-87A4-428E04D6F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7D9DA-1EE4-4F77-9A2F-5B5AF14B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4CC20-5E22-4AC4-A91F-03880B56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4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5A70-F687-49A3-B35D-EB8EDAE8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DC2A57-C22E-4F3A-AD2A-1EADCF697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CF4E0-C1E8-4766-BD79-2FA9DE2FC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6A0A-39BA-4A16-80CE-EB04E27B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9B03D-E712-4117-9D7E-111C8EFF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CB475-2808-46F0-A235-53D617F2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E5693D-74BF-4A18-B329-F66F5866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64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2836B-902D-41B1-9E1A-D86443B2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97429"/>
            <a:ext cx="10515600" cy="4979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9DD57-5D7B-4259-9409-E04B7AC3A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FFE0-6CC5-4902-A6B8-2AD80D46B10B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89450-D3E6-4015-BB30-BF68ACF63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45E3-731D-43C5-B415-D2896C914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22640-05F3-44BE-9554-9ED6482A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9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FC000"/>
          </a:solidFill>
          <a:latin typeface="Eras Bold ITC" panose="020B0907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Eras Medium ITC" panose="020B06020305040208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Eras Medium ITC" panose="020B06020305040208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Eras Medium ITC" panose="020B06020305040208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Eras Medium ITC" panose="020B06020305040208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Eras Medium ITC" panose="020B06020305040208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7.e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3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8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7.e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3.emf"/><Relationship Id="rId7" Type="http://schemas.openxmlformats.org/officeDocument/2006/relationships/image" Target="../media/image20.wmf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5005-584A-47EB-BBC4-EFA0D45AC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33804"/>
            <a:ext cx="9144000" cy="1136879"/>
          </a:xfrm>
        </p:spPr>
        <p:txBody>
          <a:bodyPr>
            <a:normAutofit/>
          </a:bodyPr>
          <a:lstStyle/>
          <a:p>
            <a:r>
              <a:rPr lang="en-US" sz="4800" dirty="0"/>
              <a:t>Geometrical Optics &amp; Ray Tracing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B7E80-4D34-4515-ACDA-53FF358CD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3038"/>
            <a:ext cx="9144000" cy="1136880"/>
          </a:xfrm>
        </p:spPr>
        <p:txBody>
          <a:bodyPr>
            <a:normAutofit/>
          </a:bodyPr>
          <a:lstStyle/>
          <a:p>
            <a:r>
              <a:rPr lang="en-US" sz="2000" dirty="0"/>
              <a:t>MICRO-421 Imaging Optics</a:t>
            </a:r>
          </a:p>
          <a:p>
            <a:r>
              <a:rPr lang="en-US" sz="2000" dirty="0"/>
              <a:t>Lecture #6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E309D-46DA-4C45-8EE9-840112F7B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290" y="210494"/>
            <a:ext cx="4011419" cy="3871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AA66CB-6E5A-4F7D-8336-38FAD73A7248}"/>
              </a:ext>
            </a:extLst>
          </p:cNvPr>
          <p:cNvSpPr/>
          <p:nvPr/>
        </p:nvSpPr>
        <p:spPr>
          <a:xfrm>
            <a:off x="869028" y="5028226"/>
            <a:ext cx="10453942" cy="4571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rgbClr val="FF0000"/>
              </a:gs>
              <a:gs pos="100000">
                <a:srgbClr val="FF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7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2B4F012-298E-4780-AB84-43AD1D1E468A}"/>
              </a:ext>
            </a:extLst>
          </p:cNvPr>
          <p:cNvSpPr/>
          <p:nvPr/>
        </p:nvSpPr>
        <p:spPr>
          <a:xfrm>
            <a:off x="838200" y="1874982"/>
            <a:ext cx="6317673" cy="3796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56354-97CD-4B87-9CC5-D68F4B86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Aberration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79791-56DA-4213-AA8F-03BEFD3A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06" y="1874981"/>
            <a:ext cx="3748694" cy="379614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7A9EAB6-EF92-4062-AB30-F691450A0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28" y="2115126"/>
            <a:ext cx="6038808" cy="3315855"/>
          </a:xfrm>
        </p:spPr>
      </p:pic>
    </p:spTree>
    <p:extLst>
      <p:ext uri="{BB962C8B-B14F-4D97-AF65-F5344CB8AC3E}">
        <p14:creationId xmlns:p14="http://schemas.microsoft.com/office/powerpoint/2010/main" val="103854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D9EBF-AD80-4980-9F9A-378A48E0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Aberration in Simple Optics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B558B-9CA3-408C-A49C-02A7978A9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83228"/>
            <a:ext cx="3799113" cy="3701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BB99A-DA3D-4652-844A-382A2308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31" y="1883228"/>
            <a:ext cx="6839710" cy="37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6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29165-F7AA-49E6-989A-DCA63B95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Astigmatism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C15D67-5414-4095-B235-36CE38CD3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089733"/>
            <a:ext cx="6954881" cy="3509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35403-0C26-4F0F-ADB5-15AB17A2D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32"/>
          <a:stretch/>
        </p:blipFill>
        <p:spPr>
          <a:xfrm>
            <a:off x="7914983" y="2089733"/>
            <a:ext cx="3796725" cy="35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9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9CCF-A70C-4F41-965C-47C0B113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A65E19-036D-478C-AB02-198E44B38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1140"/>
            <a:ext cx="6513945" cy="3691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41448-74E2-4BB0-9C23-F0511F42C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55" y="1941140"/>
            <a:ext cx="3691236" cy="36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3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7FF9-3BDF-4ACA-8B97-0840B659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DF7009-406A-4C44-AE65-409E8CC62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1902"/>
            <a:ext cx="6549068" cy="3235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CDB1C2-15DE-4D9B-99E6-500CDB1E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73" y="2231901"/>
            <a:ext cx="4313759" cy="32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9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F4CF-81DB-4EB1-A378-C705C9D5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Curvature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46B77E-284B-4CBD-AE5D-686C76ACE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0967"/>
            <a:ext cx="6569236" cy="3836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319C8-5DB4-4DF5-A93E-4C7B191B9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345" y="1940966"/>
            <a:ext cx="3788690" cy="38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2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E3E385-DFA1-4026-945A-C694B9AC79EA}"/>
              </a:ext>
            </a:extLst>
          </p:cNvPr>
          <p:cNvSpPr>
            <a:spLocks noChangeAspect="1"/>
          </p:cNvSpPr>
          <p:nvPr/>
        </p:nvSpPr>
        <p:spPr>
          <a:xfrm>
            <a:off x="838200" y="1745984"/>
            <a:ext cx="5544127" cy="410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06A9F-4B1D-4A64-B052-0E5C52CE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 Aberration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98F902-8187-4640-8782-CB9400FB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087" y="1826472"/>
            <a:ext cx="4447002" cy="2000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6C00D7-A627-4366-A811-7F32F81C5E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409" y="3857129"/>
            <a:ext cx="4455102" cy="18792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8491B9-00A9-4BD9-BF9D-1D54AA041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699" y="1745984"/>
            <a:ext cx="5125076" cy="41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B8967-B3BB-4BF4-8445-2698911F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Achromatic Lens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51B3BA-5E9F-4E33-AF7F-85EA494AF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220686"/>
            <a:ext cx="5442195" cy="32784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8152A6-2A06-49B6-9BDF-675610237409}"/>
              </a:ext>
            </a:extLst>
          </p:cNvPr>
          <p:cNvGrpSpPr/>
          <p:nvPr/>
        </p:nvGrpSpPr>
        <p:grpSpPr>
          <a:xfrm>
            <a:off x="6411025" y="2220686"/>
            <a:ext cx="5220427" cy="3287485"/>
            <a:chOff x="6411025" y="2220686"/>
            <a:chExt cx="5220427" cy="328748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A54227-D2EE-4598-A42E-082B258555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11025" y="2220686"/>
              <a:ext cx="5220427" cy="3287485"/>
              <a:chOff x="1468582" y="4082473"/>
              <a:chExt cx="3810000" cy="239929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4BE08BE-E36C-4F09-9695-B18AFBCB6B52}"/>
                  </a:ext>
                </a:extLst>
              </p:cNvPr>
              <p:cNvSpPr/>
              <p:nvPr/>
            </p:nvSpPr>
            <p:spPr>
              <a:xfrm>
                <a:off x="1468582" y="4082473"/>
                <a:ext cx="3810000" cy="2399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D74AFDF4-5475-4DEE-846C-B8E3AC506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68582" y="4082473"/>
                <a:ext cx="3810000" cy="2381250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05CC9E-75F3-4934-8E11-DB8AE67BD36B}"/>
                </a:ext>
              </a:extLst>
            </p:cNvPr>
            <p:cNvSpPr/>
            <p:nvPr/>
          </p:nvSpPr>
          <p:spPr>
            <a:xfrm>
              <a:off x="6604986" y="2220686"/>
              <a:ext cx="292075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EAC028-5F66-4643-B399-0996BFEE2CF1}"/>
                </a:ext>
              </a:extLst>
            </p:cNvPr>
            <p:cNvSpPr txBox="1"/>
            <p:nvPr/>
          </p:nvSpPr>
          <p:spPr>
            <a:xfrm>
              <a:off x="6519919" y="2261275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crown glass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9347A8-35F2-40FA-A311-339F10410CE6}"/>
                </a:ext>
              </a:extLst>
            </p:cNvPr>
            <p:cNvSpPr txBox="1"/>
            <p:nvPr/>
          </p:nvSpPr>
          <p:spPr>
            <a:xfrm>
              <a:off x="8729578" y="2285646"/>
              <a:ext cx="1062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flint glass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37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042CA-6ACA-4E21-B4BF-674CD16D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Geometrical Optics and Ray Tracing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57A87-98AB-4AA3-BAFF-FFFA7DDC1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599" y="4193308"/>
            <a:ext cx="6023429" cy="229457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Eras Demi ITC" panose="020B0805030504020804" pitchFamily="34" charset="0"/>
              </a:rPr>
              <a:t>In the old days …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2D tracing of a few important rays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Recalculate everything for iterative design change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latin typeface="Eras Demi ITC" panose="020B0805030504020804" pitchFamily="34" charset="0"/>
              </a:rPr>
              <a:t>Modern computer programs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Full 3D tracing of hundreds to millions of rays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Comprehensive material database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Automatic iterative design optimization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Performance and tolerance analysis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A66088-1462-42C8-AF37-8ECD2BE37657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197429"/>
            <a:ext cx="4568988" cy="2949074"/>
            <a:chOff x="696480" y="1812203"/>
            <a:chExt cx="5238750" cy="3381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E48165-FA5A-411E-98B9-273B85186680}"/>
                </a:ext>
              </a:extLst>
            </p:cNvPr>
            <p:cNvSpPr/>
            <p:nvPr/>
          </p:nvSpPr>
          <p:spPr>
            <a:xfrm>
              <a:off x="696480" y="1812203"/>
              <a:ext cx="5238750" cy="338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3ECC45-C741-4C47-AB9B-C2C87C99F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80" y="1812203"/>
              <a:ext cx="5238750" cy="338137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D065E7-CCEC-4F4E-9AE6-0CC1147FD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69" y="4193309"/>
            <a:ext cx="4568988" cy="2195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04313-7617-4D2F-9AB5-8A81E45E5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1196576"/>
            <a:ext cx="5239658" cy="29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1B36-AA8C-442F-A6F3-0F374727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Ray Tracing to PSF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73657-979E-45CD-B0BB-05E9C88E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829"/>
            <a:ext cx="4735286" cy="51162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Eras Demi ITC" panose="020B0805030504020804" pitchFamily="34" charset="0"/>
              </a:rPr>
              <a:t>Where ray optics fails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29494F-B0D6-4701-AD2E-5D10A670F63B}"/>
              </a:ext>
            </a:extLst>
          </p:cNvPr>
          <p:cNvSpPr txBox="1">
            <a:spLocks/>
          </p:cNvSpPr>
          <p:nvPr/>
        </p:nvSpPr>
        <p:spPr>
          <a:xfrm>
            <a:off x="6456218" y="1349830"/>
            <a:ext cx="5049982" cy="350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Eras Demi ITC" panose="020B0805030504020804" pitchFamily="34" charset="0"/>
              </a:rPr>
              <a:t>Ray optics</a:t>
            </a:r>
          </a:p>
          <a:p>
            <a:r>
              <a:rPr lang="en-US" sz="2400" dirty="0"/>
              <a:t> Fails where diffraction is important</a:t>
            </a:r>
          </a:p>
          <a:p>
            <a:r>
              <a:rPr lang="en-US" sz="2400" dirty="0"/>
              <a:t>Cannot predict optical behavior at focus (spot diagrams help)</a:t>
            </a:r>
          </a:p>
          <a:p>
            <a:pPr marL="0" indent="0">
              <a:buNone/>
            </a:pPr>
            <a:r>
              <a:rPr lang="en-US" sz="2400" dirty="0">
                <a:latin typeface="Eras Demi ITC" panose="020B0805030504020804" pitchFamily="34" charset="0"/>
              </a:rPr>
              <a:t>Solution</a:t>
            </a:r>
          </a:p>
          <a:p>
            <a:pPr lvl="1"/>
            <a:r>
              <a:rPr lang="en-US" sz="2000" dirty="0"/>
              <a:t>Approximate PSF from spot diagram</a:t>
            </a:r>
          </a:p>
          <a:p>
            <a:pPr lvl="1"/>
            <a:r>
              <a:rPr lang="en-US" sz="2000" dirty="0"/>
              <a:t>Evaluate PSF from aperture wave front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E276C9-D3B0-47E4-B945-0E1907BB8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54" y="4719788"/>
            <a:ext cx="3373581" cy="1674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28E1A9-3223-44FB-B25C-9DE738888E6C}"/>
              </a:ext>
            </a:extLst>
          </p:cNvPr>
          <p:cNvSpPr txBox="1"/>
          <p:nvPr/>
        </p:nvSpPr>
        <p:spPr>
          <a:xfrm>
            <a:off x="8460509" y="6099108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Spot Diagram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8279C-DA40-4F53-816E-BA55AE4DF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628"/>
            <a:ext cx="5387955" cy="411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9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C3087-B158-4E22-B974-8BB59BF5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941" y="1099931"/>
            <a:ext cx="8427359" cy="5621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0DDC5-B486-4BFC-9BA3-0306CDC4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AD41-532C-4CC8-93F0-EF5799DA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184" y="1683529"/>
            <a:ext cx="6795454" cy="4431290"/>
          </a:xfrm>
        </p:spPr>
        <p:txBody>
          <a:bodyPr>
            <a:normAutofit/>
          </a:bodyPr>
          <a:lstStyle/>
          <a:p>
            <a:r>
              <a:rPr lang="en-US" dirty="0"/>
              <a:t>Introduction to geometrical optics</a:t>
            </a:r>
          </a:p>
          <a:p>
            <a:r>
              <a:rPr lang="en-US" dirty="0"/>
              <a:t>Imaging aberrations</a:t>
            </a:r>
          </a:p>
          <a:p>
            <a:r>
              <a:rPr lang="en-US" dirty="0"/>
              <a:t>Ray tracing and optical design software</a:t>
            </a:r>
          </a:p>
          <a:p>
            <a:r>
              <a:rPr lang="en-US" dirty="0"/>
              <a:t>From ray tracing to PSF</a:t>
            </a:r>
          </a:p>
          <a:p>
            <a:r>
              <a:rPr lang="en-US" dirty="0"/>
              <a:t>Numerical aberration correction</a:t>
            </a:r>
          </a:p>
          <a:p>
            <a:r>
              <a:rPr lang="en-US" dirty="0"/>
              <a:t>Example: Aspheric lens imaging</a:t>
            </a:r>
          </a:p>
        </p:txBody>
      </p:sp>
    </p:spTree>
    <p:extLst>
      <p:ext uri="{BB962C8B-B14F-4D97-AF65-F5344CB8AC3E}">
        <p14:creationId xmlns:p14="http://schemas.microsoft.com/office/powerpoint/2010/main" val="392191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9FC5F-3242-4422-98E3-B35B47F2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Design Optimization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462B5D-E8E6-467B-BABA-C6DBEA17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2742" y="5532582"/>
            <a:ext cx="4731058" cy="917150"/>
          </a:xfrm>
        </p:spPr>
        <p:txBody>
          <a:bodyPr>
            <a:noAutofit/>
          </a:bodyPr>
          <a:lstStyle/>
          <a:p>
            <a:r>
              <a:rPr lang="en-US" sz="2600" dirty="0"/>
              <a:t>Material database</a:t>
            </a:r>
          </a:p>
          <a:p>
            <a:r>
              <a:rPr lang="en-US" sz="2600" dirty="0"/>
              <a:t>Stock design library</a:t>
            </a:r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E5E70C-EB96-47B9-BFEC-FF9D84764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4985"/>
            <a:ext cx="5514975" cy="3714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843EC4-3927-46CB-9165-B47069550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44018"/>
            <a:ext cx="10633364" cy="1478709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F4287EF-D56B-4C0D-9ECE-7081A3C1AA44}"/>
              </a:ext>
            </a:extLst>
          </p:cNvPr>
          <p:cNvSpPr txBox="1">
            <a:spLocks/>
          </p:cNvSpPr>
          <p:nvPr/>
        </p:nvSpPr>
        <p:spPr>
          <a:xfrm>
            <a:off x="6622742" y="2765257"/>
            <a:ext cx="4731058" cy="1788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Aberration evaluated based on ray-tracing</a:t>
            </a:r>
          </a:p>
          <a:p>
            <a:r>
              <a:rPr lang="en-US" dirty="0"/>
              <a:t>Merit function minimization with boundary conditions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89F6C28-E269-479A-B22A-46A880CDB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510329"/>
              </p:ext>
            </p:extLst>
          </p:nvPr>
        </p:nvGraphicFramePr>
        <p:xfrm>
          <a:off x="7845271" y="4592357"/>
          <a:ext cx="2286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5" imgW="2286000" imgH="787320" progId="Equation.DSMT4">
                  <p:embed/>
                </p:oleObj>
              </mc:Choice>
              <mc:Fallback>
                <p:oleObj name="Equation" r:id="rId5" imgW="22860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45271" y="4592357"/>
                        <a:ext cx="22860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857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A22DB-AE2A-423C-83F2-71D4550D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Optical Design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7208-4AD1-4A7E-BA0B-C0D86D48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9986"/>
            <a:ext cx="11093460" cy="252913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Eras Demi ITC" panose="020B0805030504020804" pitchFamily="34" charset="0"/>
              </a:rPr>
              <a:t>Common Features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2D and 3D modeling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Ray tracing tools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Performance Analysis from optical structures: aberrations, PSF, MTF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Automatic structural optimization to minimize aberrations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Database of material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B56B7-5D8D-4A3E-BF05-A01E9CE5D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237676"/>
            <a:ext cx="3446416" cy="2392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F7E083-231F-41B5-BFFA-59DAF07C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15" y="1235496"/>
            <a:ext cx="4049331" cy="239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47D43-2544-4D7C-A36D-1A74D1964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5" y="1237677"/>
            <a:ext cx="3443035" cy="2390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1B6205-D61E-4776-9B30-CD7190F11FEB}"/>
              </a:ext>
            </a:extLst>
          </p:cNvPr>
          <p:cNvSpPr txBox="1"/>
          <p:nvPr/>
        </p:nvSpPr>
        <p:spPr>
          <a:xfrm>
            <a:off x="1597843" y="3680274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  <a:t>Synopsys Code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43A5A-E68E-4721-B1C6-5FCC1EE7E02B}"/>
              </a:ext>
            </a:extLst>
          </p:cNvPr>
          <p:cNvSpPr txBox="1"/>
          <p:nvPr/>
        </p:nvSpPr>
        <p:spPr>
          <a:xfrm>
            <a:off x="5887838" y="3680274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  <a:t>ZEMAX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A3F6E-8083-4977-8218-6AC28DE28208}"/>
              </a:ext>
            </a:extLst>
          </p:cNvPr>
          <p:cNvSpPr txBox="1"/>
          <p:nvPr/>
        </p:nvSpPr>
        <p:spPr>
          <a:xfrm>
            <a:off x="9804421" y="368027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Demi ITC" panose="020B0805030504020804" pitchFamily="34" charset="0"/>
              </a:rPr>
              <a:t>OSLO</a:t>
            </a:r>
          </a:p>
        </p:txBody>
      </p:sp>
    </p:spTree>
    <p:extLst>
      <p:ext uri="{BB962C8B-B14F-4D97-AF65-F5344CB8AC3E}">
        <p14:creationId xmlns:p14="http://schemas.microsoft.com/office/powerpoint/2010/main" val="3271160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F9F85-A20D-4BB8-973C-9062BAED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ZEMAX User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F235B5-1529-44E2-BFE4-1049E870B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5" y="1230050"/>
            <a:ext cx="9797143" cy="5302704"/>
          </a:xfrm>
        </p:spPr>
      </p:pic>
    </p:spTree>
    <p:extLst>
      <p:ext uri="{BB962C8B-B14F-4D97-AF65-F5344CB8AC3E}">
        <p14:creationId xmlns:p14="http://schemas.microsoft.com/office/powerpoint/2010/main" val="2284084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1AFC-1696-4295-9429-6180586F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 Diagrams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2E7956-C692-44A8-AD04-1DC46092C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" b="4686"/>
          <a:stretch/>
        </p:blipFill>
        <p:spPr>
          <a:xfrm>
            <a:off x="2102024" y="1349376"/>
            <a:ext cx="8478889" cy="5072226"/>
          </a:xfrm>
        </p:spPr>
      </p:pic>
    </p:spTree>
    <p:extLst>
      <p:ext uri="{BB962C8B-B14F-4D97-AF65-F5344CB8AC3E}">
        <p14:creationId xmlns:p14="http://schemas.microsoft.com/office/powerpoint/2010/main" val="320398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B0A4-21A5-4421-BD45-4480FD98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Optical Aberrations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0C4B5D-1A60-46B4-A1C6-34A23E9F6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1" y="2272940"/>
            <a:ext cx="10488597" cy="3194988"/>
          </a:xfrm>
        </p:spPr>
      </p:pic>
    </p:spTree>
    <p:extLst>
      <p:ext uri="{BB962C8B-B14F-4D97-AF65-F5344CB8AC3E}">
        <p14:creationId xmlns:p14="http://schemas.microsoft.com/office/powerpoint/2010/main" val="2882728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E02550B-9061-4E5D-9EF2-F2939FA27777}"/>
              </a:ext>
            </a:extLst>
          </p:cNvPr>
          <p:cNvSpPr/>
          <p:nvPr/>
        </p:nvSpPr>
        <p:spPr>
          <a:xfrm>
            <a:off x="838200" y="1627415"/>
            <a:ext cx="4974771" cy="384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FA498-2F34-4899-B3FC-67176DED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Imaging Optical Systems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A9B8BBA-2F40-4725-834E-AE8F36686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r="7277"/>
          <a:stretch/>
        </p:blipFill>
        <p:spPr>
          <a:xfrm>
            <a:off x="838201" y="1835897"/>
            <a:ext cx="4974770" cy="3452692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A718E4-5F63-47D8-AC73-357B2958E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11342" r="15850" b="11100"/>
          <a:stretch/>
        </p:blipFill>
        <p:spPr>
          <a:xfrm>
            <a:off x="5896581" y="1627415"/>
            <a:ext cx="5957961" cy="384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1FECD-24BD-4C3C-820C-E9EB2853ACA0}"/>
              </a:ext>
            </a:extLst>
          </p:cNvPr>
          <p:cNvSpPr txBox="1"/>
          <p:nvPr/>
        </p:nvSpPr>
        <p:spPr>
          <a:xfrm>
            <a:off x="838200" y="5587994"/>
            <a:ext cx="497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Eras Medium ITC" panose="020B0602030504020804" pitchFamily="34" charset="0"/>
              </a:rPr>
              <a:t>Nikon Photographic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2FD98-21D4-41DF-BE48-FBC52DCF229A}"/>
              </a:ext>
            </a:extLst>
          </p:cNvPr>
          <p:cNvSpPr txBox="1"/>
          <p:nvPr/>
        </p:nvSpPr>
        <p:spPr>
          <a:xfrm>
            <a:off x="5896581" y="5583217"/>
            <a:ext cx="5957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Eras Medium ITC" panose="020B0602030504020804" pitchFamily="34" charset="0"/>
              </a:rPr>
              <a:t>Olympus Oil-immersion Microscope Objective</a:t>
            </a:r>
          </a:p>
        </p:txBody>
      </p:sp>
    </p:spTree>
    <p:extLst>
      <p:ext uri="{BB962C8B-B14F-4D97-AF65-F5344CB8AC3E}">
        <p14:creationId xmlns:p14="http://schemas.microsoft.com/office/powerpoint/2010/main" val="3197530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15F0-7F8E-4E9A-A733-4D567EDD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Imaging Optical Systems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8BD8ED-64D9-49BF-A426-A7966FA16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727" y="1407113"/>
            <a:ext cx="4075547" cy="1819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ZEISS 1977 S-planar 10/0.28</a:t>
            </a:r>
          </a:p>
          <a:p>
            <a:r>
              <a:rPr lang="en-US" sz="2400" dirty="0"/>
              <a:t>1 µm feature size</a:t>
            </a:r>
          </a:p>
          <a:p>
            <a:r>
              <a:rPr lang="en-US" sz="2400" dirty="0"/>
              <a:t>Used in the first wafer stepper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16295E-176F-45BF-BF08-465398D04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r="4546" b="46122"/>
          <a:stretch/>
        </p:blipFill>
        <p:spPr>
          <a:xfrm>
            <a:off x="838200" y="1207267"/>
            <a:ext cx="6585527" cy="2018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1564A4-0CC6-449E-B04C-051FE9B29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26187"/>
            <a:ext cx="6585527" cy="3411847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71F1F65-6389-4D23-8420-DB86C1D41620}"/>
              </a:ext>
            </a:extLst>
          </p:cNvPr>
          <p:cNvSpPr txBox="1">
            <a:spLocks/>
          </p:cNvSpPr>
          <p:nvPr/>
        </p:nvSpPr>
        <p:spPr>
          <a:xfrm>
            <a:off x="7423727" y="3631814"/>
            <a:ext cx="4075547" cy="2602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ZEISS 2004 patent</a:t>
            </a:r>
            <a:br>
              <a:rPr lang="en-US" sz="2400" dirty="0"/>
            </a:br>
            <a:r>
              <a:rPr lang="en-US" sz="2400" dirty="0"/>
              <a:t>US6791761B2</a:t>
            </a:r>
          </a:p>
          <a:p>
            <a:r>
              <a:rPr lang="en-US" sz="2400" dirty="0"/>
              <a:t>0.7 NA</a:t>
            </a:r>
          </a:p>
          <a:p>
            <a:r>
              <a:rPr lang="en-US" sz="2400" dirty="0"/>
              <a:t>Excimer laser source</a:t>
            </a:r>
          </a:p>
          <a:p>
            <a:r>
              <a:rPr lang="en-US" sz="2400" dirty="0"/>
              <a:t>157 nm wavelength</a:t>
            </a:r>
          </a:p>
          <a:p>
            <a:r>
              <a:rPr lang="en-US" sz="2400" dirty="0"/>
              <a:t>Diffraction limit: 224 nm</a:t>
            </a:r>
          </a:p>
        </p:txBody>
      </p:sp>
    </p:spTree>
    <p:extLst>
      <p:ext uri="{BB962C8B-B14F-4D97-AF65-F5344CB8AC3E}">
        <p14:creationId xmlns:p14="http://schemas.microsoft.com/office/powerpoint/2010/main" val="3349814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5869-CCF7-437D-BA7E-445C0D22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Aberration on the Hubble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823A3-BE85-4061-A54B-2E951F5D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41" y="1189146"/>
            <a:ext cx="4796631" cy="52871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Eras Demi ITC" panose="020B0805030504020804" pitchFamily="34" charset="0"/>
              </a:rPr>
              <a:t>Hubble space telescope</a:t>
            </a:r>
          </a:p>
          <a:p>
            <a:r>
              <a:rPr lang="en-US" dirty="0"/>
              <a:t>Low-Earth orbit satellite</a:t>
            </a:r>
          </a:p>
          <a:p>
            <a:r>
              <a:rPr lang="en-US" dirty="0"/>
              <a:t>Launched in 1990</a:t>
            </a:r>
          </a:p>
          <a:p>
            <a:r>
              <a:rPr lang="en-US" dirty="0"/>
              <a:t>2.4-m f/24 main reflector</a:t>
            </a:r>
          </a:p>
          <a:p>
            <a:r>
              <a:rPr lang="en-US" dirty="0"/>
              <a:t>UV, visible, NIR images</a:t>
            </a:r>
          </a:p>
          <a:p>
            <a:r>
              <a:rPr lang="en-US" dirty="0"/>
              <a:t>Numerous breakthroughs in astrophysics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Eras Demi ITC" panose="020B0805030504020804" pitchFamily="34" charset="0"/>
              </a:rPr>
              <a:t>Reflector flaw</a:t>
            </a:r>
          </a:p>
          <a:p>
            <a:r>
              <a:rPr lang="en-US" dirty="0"/>
              <a:t>Outer perimeter too flat by 2 µm</a:t>
            </a:r>
          </a:p>
          <a:p>
            <a:r>
              <a:rPr lang="en-US" dirty="0"/>
              <a:t>Severe spherical aberration</a:t>
            </a:r>
          </a:p>
          <a:p>
            <a:r>
              <a:rPr lang="en-US" dirty="0"/>
              <a:t>Corrected in 1993 by mission STS-61</a:t>
            </a:r>
          </a:p>
          <a:p>
            <a:r>
              <a:rPr lang="en-US" dirty="0"/>
              <a:t> Servicing cost: $500 million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C67BE-2575-4B72-BA41-E32268F4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8282"/>
            <a:ext cx="4388195" cy="5117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E3251-EA45-40D0-9A0E-36D49714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766" y="3612750"/>
            <a:ext cx="2521258" cy="24424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3895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5869-CCF7-437D-BA7E-445C0D22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Aberration on the Hubble Telescope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7E0746E-5B2E-4727-B61F-BBD56F563947}"/>
              </a:ext>
            </a:extLst>
          </p:cNvPr>
          <p:cNvSpPr txBox="1">
            <a:spLocks/>
          </p:cNvSpPr>
          <p:nvPr/>
        </p:nvSpPr>
        <p:spPr>
          <a:xfrm>
            <a:off x="1062184" y="5473000"/>
            <a:ext cx="4680528" cy="73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 Spiral galaxy M100</a:t>
            </a:r>
          </a:p>
          <a:p>
            <a:pPr marL="0" indent="0" algn="ctr">
              <a:buNone/>
            </a:pPr>
            <a:r>
              <a:rPr lang="en-US" sz="2400" dirty="0"/>
              <a:t>Before STS-61 servicing mission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5AACFC98-08A2-4DDB-A258-2B8D41A3FA21}"/>
              </a:ext>
            </a:extLst>
          </p:cNvPr>
          <p:cNvSpPr txBox="1">
            <a:spLocks/>
          </p:cNvSpPr>
          <p:nvPr/>
        </p:nvSpPr>
        <p:spPr>
          <a:xfrm>
            <a:off x="6199909" y="5473000"/>
            <a:ext cx="4680527" cy="738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Spiral galaxy M100 </a:t>
            </a:r>
          </a:p>
          <a:p>
            <a:pPr marL="0" indent="0" algn="ctr">
              <a:buNone/>
            </a:pPr>
            <a:r>
              <a:rPr lang="en-US" sz="2400" dirty="0"/>
              <a:t>After STS-61 servicing 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CBF943-B601-4C9E-B09B-D2D116F5B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36" y="1270925"/>
            <a:ext cx="4060895" cy="41129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52400" dist="1016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C2A10-A76B-49AC-962A-236324844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36" y="1270925"/>
            <a:ext cx="4114800" cy="41129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52400" dist="1016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681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5869-CCF7-437D-BA7E-445C0D22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Aberration in Electron Microscopes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823A3-BE85-4061-A54B-2E951F5D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190" y="3844667"/>
            <a:ext cx="6561610" cy="26360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Electron beam focused by magnetic lenses in electron microscopy</a:t>
            </a:r>
          </a:p>
          <a:p>
            <a:r>
              <a:rPr lang="en-US" dirty="0"/>
              <a:t>Spherical aberration intrinsic to magnetic lenses</a:t>
            </a:r>
          </a:p>
          <a:p>
            <a:r>
              <a:rPr lang="en-US" dirty="0"/>
              <a:t>Correction methods under intense research for atomic resolution</a:t>
            </a:r>
          </a:p>
          <a:p>
            <a:r>
              <a:rPr lang="en-US" dirty="0"/>
              <a:t>Historically led to invention of holography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E5405-F801-4CA5-9830-AEE1AB4CF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97429"/>
            <a:ext cx="3826140" cy="52832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F468AC-F196-4A60-8D40-DB96C044D8AB}"/>
              </a:ext>
            </a:extLst>
          </p:cNvPr>
          <p:cNvGrpSpPr/>
          <p:nvPr/>
        </p:nvGrpSpPr>
        <p:grpSpPr>
          <a:xfrm>
            <a:off x="4927107" y="1215185"/>
            <a:ext cx="6312023" cy="2415783"/>
            <a:chOff x="4927107" y="1215185"/>
            <a:chExt cx="6312023" cy="2415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52AE41-BF52-4003-BEF4-6458A13C5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57" t="2457" r="1747" b="27266"/>
            <a:stretch/>
          </p:blipFill>
          <p:spPr>
            <a:xfrm>
              <a:off x="4927107" y="1278383"/>
              <a:ext cx="6312023" cy="231707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2514C3-923C-4DE7-B2E3-2AD8B1D7E0CA}"/>
                </a:ext>
              </a:extLst>
            </p:cNvPr>
            <p:cNvSpPr/>
            <p:nvPr/>
          </p:nvSpPr>
          <p:spPr>
            <a:xfrm>
              <a:off x="7130550" y="1704538"/>
              <a:ext cx="745724" cy="71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290CE-08CD-4FA9-82DE-D6478F66DD03}"/>
                </a:ext>
              </a:extLst>
            </p:cNvPr>
            <p:cNvSpPr txBox="1"/>
            <p:nvPr/>
          </p:nvSpPr>
          <p:spPr>
            <a:xfrm>
              <a:off x="7060025" y="1278383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2 nm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38CA7E-554A-4DE0-AF40-ED17D2614044}"/>
                </a:ext>
              </a:extLst>
            </p:cNvPr>
            <p:cNvSpPr/>
            <p:nvPr/>
          </p:nvSpPr>
          <p:spPr>
            <a:xfrm>
              <a:off x="8007658" y="1215185"/>
              <a:ext cx="133165" cy="24157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89DB88-F9E8-4F4E-9D32-5F6BDA60FE5B}"/>
                </a:ext>
              </a:extLst>
            </p:cNvPr>
            <p:cNvSpPr txBox="1"/>
            <p:nvPr/>
          </p:nvSpPr>
          <p:spPr>
            <a:xfrm>
              <a:off x="5430409" y="3166064"/>
              <a:ext cx="2073003" cy="36933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Eras Demi ITC" panose="020B0805030504020804" pitchFamily="34" charset="0"/>
                </a:rPr>
                <a:t>before correction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972BBA-5FF9-46AE-837B-ABF90F0D3D19}"/>
                </a:ext>
              </a:extLst>
            </p:cNvPr>
            <p:cNvSpPr txBox="1"/>
            <p:nvPr/>
          </p:nvSpPr>
          <p:spPr>
            <a:xfrm>
              <a:off x="8823882" y="3166064"/>
              <a:ext cx="1874231" cy="36933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Eras Demi ITC" panose="020B0805030504020804" pitchFamily="34" charset="0"/>
                </a:rPr>
                <a:t>after correction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72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ABF5-905E-4493-BA21-B61FB02F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Geometrical (Ray) Optics?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36DC1C-D2F3-43AE-A0BD-03F369C0D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76" y="1865745"/>
            <a:ext cx="3959396" cy="3959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01C98-2C19-4160-9EC7-90EC55BD7D5A}"/>
              </a:ext>
            </a:extLst>
          </p:cNvPr>
          <p:cNvSpPr txBox="1"/>
          <p:nvPr/>
        </p:nvSpPr>
        <p:spPr>
          <a:xfrm>
            <a:off x="5523345" y="1213953"/>
            <a:ext cx="612370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solidFill>
                  <a:schemeClr val="bg1"/>
                </a:solidFill>
                <a:latin typeface="Eras Demi ITC" panose="020B0805030504020804" pitchFamily="34" charset="0"/>
              </a:rPr>
              <a:t>Geometrical (ray) optics</a:t>
            </a:r>
          </a:p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macroscopic-scale phenomena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light travels in straight lines (rays)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wavelength </a:t>
            </a: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  <a:sym typeface="Symbol" panose="05050102010706020507" pitchFamily="18" charset="2"/>
              </a:rPr>
              <a:t> 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, frequency </a:t>
            </a: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  <a:sym typeface="Symbol" panose="05050102010706020507" pitchFamily="18" charset="2"/>
              </a:rPr>
              <a:t>  </a:t>
            </a:r>
            <a:endParaRPr lang="en-US" dirty="0">
              <a:solidFill>
                <a:schemeClr val="bg1"/>
              </a:solidFill>
              <a:latin typeface="Eras Medium ITC" panose="020B06020305040208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explains reflection and refraction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useful for designing imaging systems</a:t>
            </a:r>
          </a:p>
          <a:p>
            <a:pPr>
              <a:spcBef>
                <a:spcPts val="1200"/>
              </a:spcBef>
            </a:pPr>
            <a:r>
              <a:rPr lang="en-US" cap="all" dirty="0">
                <a:solidFill>
                  <a:schemeClr val="bg1"/>
                </a:solidFill>
                <a:latin typeface="Eras Demi ITC" panose="020B0805030504020804" pitchFamily="34" charset="0"/>
              </a:rPr>
              <a:t>Wave optics</a:t>
            </a:r>
          </a:p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microscopic-scale phenomena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light (electromagnetic radiation) is a wave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action of light described by Maxwell's equations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explains reflection, refraction, dispersion, interference, polarization, diffraction</a:t>
            </a:r>
          </a:p>
          <a:p>
            <a:pPr>
              <a:spcBef>
                <a:spcPts val="1200"/>
              </a:spcBef>
            </a:pPr>
            <a:r>
              <a:rPr lang="en-US" cap="all" dirty="0">
                <a:solidFill>
                  <a:schemeClr val="bg1"/>
                </a:solidFill>
                <a:latin typeface="Eras Demi ITC" panose="020B0805030504020804" pitchFamily="34" charset="0"/>
              </a:rPr>
              <a:t>Quantum optics</a:t>
            </a:r>
          </a:p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atomic-scale phenomena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light is photons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has both wave-like and particle-like characteristics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used to analyze light-matter interactions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explains photoelectric effect, lasers </a:t>
            </a:r>
          </a:p>
        </p:txBody>
      </p:sp>
    </p:spTree>
    <p:extLst>
      <p:ext uri="{BB962C8B-B14F-4D97-AF65-F5344CB8AC3E}">
        <p14:creationId xmlns:p14="http://schemas.microsoft.com/office/powerpoint/2010/main" val="967249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D84FA-7AED-4509-B763-862D9844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Aberration Correction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8481-970B-4D41-9F2D-5C893642F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830" y="1197429"/>
            <a:ext cx="6955970" cy="5246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Light wave consists of both amplitude and phase</a:t>
            </a:r>
          </a:p>
          <a:p>
            <a:r>
              <a:rPr lang="en-US" dirty="0"/>
              <a:t>Photography records only light intensity (amplitude) only</a:t>
            </a:r>
          </a:p>
          <a:p>
            <a:r>
              <a:rPr lang="en-US" dirty="0"/>
              <a:t>Holography records and reconstructs both amplitude and phase, i.e. the complete wave front</a:t>
            </a:r>
          </a:p>
          <a:p>
            <a:r>
              <a:rPr lang="en-US" dirty="0"/>
              <a:t>Photography: numerical aberration correction through the aberrated PSF precalculated with ray tracing</a:t>
            </a:r>
          </a:p>
          <a:p>
            <a:r>
              <a:rPr lang="en-US" dirty="0"/>
              <a:t>Holography: numerical aberration correction through aberrated wave front precalculated with ray tracing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93B42-C4C7-44AC-939B-81EA061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7430"/>
            <a:ext cx="3334731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801686-48CF-4DE4-BB1E-20CD86D1371A}"/>
              </a:ext>
            </a:extLst>
          </p:cNvPr>
          <p:cNvSpPr/>
          <p:nvPr/>
        </p:nvSpPr>
        <p:spPr>
          <a:xfrm>
            <a:off x="5671456" y="1284513"/>
            <a:ext cx="4030167" cy="2886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B30E7-3B80-4900-A869-CAE854C5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Custom objective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3ECC7-FAFF-4198-82FC-F98F4C924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43333"/>
            <a:ext cx="4980709" cy="198365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NA=1.30</a:t>
            </a:r>
          </a:p>
          <a:p>
            <a:r>
              <a:rPr lang="en-US" dirty="0"/>
              <a:t>Glycerin or oil immersion</a:t>
            </a:r>
          </a:p>
          <a:p>
            <a:r>
              <a:rPr lang="en-US" dirty="0"/>
              <a:t>Transmission @ 400 nm ~60%</a:t>
            </a:r>
          </a:p>
          <a:p>
            <a:r>
              <a:rPr lang="en-US" dirty="0"/>
              <a:t>Working distance 0.49 mm</a:t>
            </a:r>
          </a:p>
          <a:p>
            <a:r>
              <a:rPr lang="en-US" dirty="0"/>
              <a:t>Cost: CHF 11,138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86031-752D-428F-8CF7-BA6F4041B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4514"/>
            <a:ext cx="2062690" cy="2886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024D9-9660-42FA-A0DB-19FB92FE2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527" y="1348635"/>
            <a:ext cx="3862560" cy="27661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415C0B-551D-4405-AA6A-99002D2D8226}"/>
              </a:ext>
            </a:extLst>
          </p:cNvPr>
          <p:cNvSpPr txBox="1">
            <a:spLocks/>
          </p:cNvSpPr>
          <p:nvPr/>
        </p:nvSpPr>
        <p:spPr>
          <a:xfrm>
            <a:off x="5586547" y="4443333"/>
            <a:ext cx="4980709" cy="1983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NA=0.98</a:t>
            </a:r>
          </a:p>
          <a:p>
            <a:r>
              <a:rPr lang="en-US" dirty="0"/>
              <a:t>Oil or water immersion</a:t>
            </a:r>
          </a:p>
          <a:p>
            <a:r>
              <a:rPr lang="en-US" dirty="0"/>
              <a:t>Transmission @ 400 nm &gt; 95%</a:t>
            </a:r>
          </a:p>
          <a:p>
            <a:r>
              <a:rPr lang="en-US" dirty="0"/>
              <a:t>Working distance &gt; 1 mm</a:t>
            </a:r>
          </a:p>
          <a:p>
            <a:r>
              <a:rPr lang="en-US" dirty="0"/>
              <a:t>Cost: &lt; CHF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74806-87CB-4BD8-86F5-B60B181BED77}"/>
              </a:ext>
            </a:extLst>
          </p:cNvPr>
          <p:cNvSpPr txBox="1"/>
          <p:nvPr/>
        </p:nvSpPr>
        <p:spPr>
          <a:xfrm>
            <a:off x="3058887" y="1284513"/>
            <a:ext cx="1752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ras Medium ITC" panose="020B0602030504020804" pitchFamily="34" charset="0"/>
              </a:rPr>
              <a:t>ZEISS Immersion Long-WD 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3F711-0EB6-4A81-BE58-235BD3DCF0CC}"/>
              </a:ext>
            </a:extLst>
          </p:cNvPr>
          <p:cNvSpPr txBox="1"/>
          <p:nvPr/>
        </p:nvSpPr>
        <p:spPr>
          <a:xfrm>
            <a:off x="9862458" y="1284513"/>
            <a:ext cx="1752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ras Medium ITC" panose="020B0602030504020804" pitchFamily="34" charset="0"/>
              </a:rPr>
              <a:t>In-house Design Long-WD Objective Using Stock Optics</a:t>
            </a:r>
          </a:p>
        </p:txBody>
      </p:sp>
    </p:spTree>
    <p:extLst>
      <p:ext uri="{BB962C8B-B14F-4D97-AF65-F5344CB8AC3E}">
        <p14:creationId xmlns:p14="http://schemas.microsoft.com/office/powerpoint/2010/main" val="2452237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BE68-C951-4AFB-B6A8-FA2A50C9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Aspheric Lens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CE71-95AD-458A-91AC-01BBA823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2686" y="1317172"/>
            <a:ext cx="4963885" cy="5225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Eras Demi ITC" panose="020B0805030504020804" pitchFamily="34" charset="0"/>
              </a:rPr>
              <a:t>Thorlabs molded aspheric lens</a:t>
            </a:r>
          </a:p>
          <a:p>
            <a:r>
              <a:rPr lang="en-US" sz="2400" dirty="0"/>
              <a:t>Low-cost, molded single-element objective</a:t>
            </a:r>
          </a:p>
          <a:p>
            <a:r>
              <a:rPr lang="en-US" sz="2400" dirty="0"/>
              <a:t>High-refractive index, high-dispersion glass</a:t>
            </a:r>
          </a:p>
          <a:p>
            <a:r>
              <a:rPr lang="en-US" sz="2400" dirty="0"/>
              <a:t>Up to 12th-order polynomial surface</a:t>
            </a:r>
          </a:p>
          <a:p>
            <a:r>
              <a:rPr lang="en-US" sz="2400" dirty="0"/>
              <a:t>Diffraction-limited performance under design condition</a:t>
            </a:r>
          </a:p>
          <a:p>
            <a:r>
              <a:rPr lang="en-US" sz="2400" dirty="0"/>
              <a:t>Significant high-order aberration otherwise</a:t>
            </a:r>
          </a:p>
          <a:p>
            <a:r>
              <a:rPr lang="en-US" sz="2400" dirty="0"/>
              <a:t>Widely used for fiber coupling or fiber collimation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811A1-A88F-4B96-AA25-84A21B15A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7172"/>
            <a:ext cx="5562600" cy="194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44E0DF-8948-4858-B0BB-FA1C2191998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38200" y="3352800"/>
            <a:ext cx="1643743" cy="3299798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CBD19E6-C854-4BF7-BFC5-27FACC659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648248"/>
              </p:ext>
            </p:extLst>
          </p:nvPr>
        </p:nvGraphicFramePr>
        <p:xfrm>
          <a:off x="2481943" y="3352800"/>
          <a:ext cx="4015332" cy="127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Equation" r:id="rId5" imgW="2361960" imgH="749160" progId="Equation.DSMT4">
                  <p:embed/>
                </p:oleObj>
              </mc:Choice>
              <mc:Fallback>
                <p:oleObj name="Equation" r:id="rId5" imgW="23619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1943" y="3352800"/>
                        <a:ext cx="4015332" cy="1273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D8B54C-E46A-4AAB-A6CC-1EAD0E412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962593"/>
              </p:ext>
            </p:extLst>
          </p:nvPr>
        </p:nvGraphicFramePr>
        <p:xfrm>
          <a:off x="2558142" y="4626372"/>
          <a:ext cx="3939133" cy="2026227"/>
        </p:xfrm>
        <a:graphic>
          <a:graphicData uri="http://schemas.openxmlformats.org/drawingml/2006/table">
            <a:tbl>
              <a:tblPr/>
              <a:tblGrid>
                <a:gridCol w="435429">
                  <a:extLst>
                    <a:ext uri="{9D8B030D-6E8A-4147-A177-3AD203B41FA5}">
                      <a16:colId xmlns:a16="http://schemas.microsoft.com/office/drawing/2014/main" val="820188093"/>
                    </a:ext>
                  </a:extLst>
                </a:gridCol>
                <a:gridCol w="3503704">
                  <a:extLst>
                    <a:ext uri="{9D8B030D-6E8A-4147-A177-3AD203B41FA5}">
                      <a16:colId xmlns:a16="http://schemas.microsoft.com/office/drawing/2014/main" val="3983166722"/>
                    </a:ext>
                  </a:extLst>
                </a:gridCol>
              </a:tblGrid>
              <a:tr h="3637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Eras Demi ITC" panose="020B0805030504020804" pitchFamily="34" charset="0"/>
                        </a:rPr>
                        <a:t>Definitions of Variables</a:t>
                      </a:r>
                    </a:p>
                  </a:txBody>
                  <a:tcPr marL="31086" marR="31086" marT="31086" marB="31086" anchor="b">
                    <a:lnL w="9525" cap="flat" cmpd="sng" algn="ctr">
                      <a:solidFill>
                        <a:srgbClr val="209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9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9E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636165"/>
                  </a:ext>
                </a:extLst>
              </a:tr>
              <a:tr h="3249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31086" marR="15543" marT="15543" marB="15543" anchor="ctr">
                    <a:lnL w="9525" cap="flat" cmpd="sng" algn="ctr">
                      <a:solidFill>
                        <a:srgbClr val="50A0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Eras Medium ITC" panose="020B0602030504020804" pitchFamily="34" charset="0"/>
                        </a:rPr>
                        <a:t>Sag (Surface Profile)</a:t>
                      </a:r>
                    </a:p>
                  </a:txBody>
                  <a:tcPr marL="31086" marR="15543" marT="15543" marB="15543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A0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122866"/>
                  </a:ext>
                </a:extLst>
              </a:tr>
              <a:tr h="34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31086" marR="15543" marT="15543" marB="15543" anchor="ctr">
                    <a:lnL w="9525" cap="flat" cmpd="sng" algn="ctr">
                      <a:solidFill>
                        <a:srgbClr val="50A0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Eras Medium ITC" panose="020B0602030504020804" pitchFamily="34" charset="0"/>
                        </a:rPr>
                        <a:t>Radial Distance from Optical Axis</a:t>
                      </a:r>
                    </a:p>
                  </a:txBody>
                  <a:tcPr marL="31086" marR="15543" marT="15543" marB="15543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0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05271"/>
                  </a:ext>
                </a:extLst>
              </a:tr>
              <a:tr h="3249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31086" marR="15543" marT="15543" marB="15543" anchor="ctr">
                    <a:lnL w="9525" cap="flat" cmpd="sng" algn="ctr">
                      <a:solidFill>
                        <a:srgbClr val="A083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Eras Medium ITC" panose="020B0602030504020804" pitchFamily="34" charset="0"/>
                        </a:rPr>
                        <a:t>Radius of Curvature</a:t>
                      </a:r>
                    </a:p>
                  </a:txBody>
                  <a:tcPr marL="31086" marR="15543" marT="15543" marB="15543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82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015923"/>
                  </a:ext>
                </a:extLst>
              </a:tr>
              <a:tr h="3249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31086" marR="15543" marT="15543" marB="15543" anchor="ctr">
                    <a:lnL w="9525" cap="flat" cmpd="sng" algn="ctr">
                      <a:solidFill>
                        <a:srgbClr val="7083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Eras Medium ITC" panose="020B0602030504020804" pitchFamily="34" charset="0"/>
                        </a:rPr>
                        <a:t>Conic Constant</a:t>
                      </a:r>
                    </a:p>
                  </a:txBody>
                  <a:tcPr marL="31086" marR="15543" marT="15543" marB="15543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82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577055"/>
                  </a:ext>
                </a:extLst>
              </a:tr>
              <a:tr h="34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86" marR="15543" marT="15543" marB="15543" anchor="ctr">
                    <a:lnL w="9525" cap="flat" cmpd="sng" algn="ctr">
                      <a:solidFill>
                        <a:srgbClr val="2083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4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i="1" dirty="0">
                          <a:effectLst/>
                          <a:latin typeface="Eras Medium ITC" panose="020B0602030504020804" pitchFamily="34" charset="0"/>
                        </a:rPr>
                        <a:t>2n</a:t>
                      </a:r>
                      <a:r>
                        <a:rPr lang="en-US" sz="1800" dirty="0">
                          <a:effectLst/>
                          <a:latin typeface="Eras Medium ITC" panose="020B0602030504020804" pitchFamily="34" charset="0"/>
                        </a:rPr>
                        <a:t>th Order Aspheric Coefficient</a:t>
                      </a:r>
                    </a:p>
                  </a:txBody>
                  <a:tcPr marL="31086" marR="15543" marT="15543" marB="15543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83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82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955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265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B534-E647-4947-8267-08AD66E2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Thorlabs A-240TM as an Imaging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4D092-510F-48A4-8CBC-BAD2D6A9F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584" y="1347107"/>
            <a:ext cx="7332216" cy="4650922"/>
          </a:xfrm>
        </p:spPr>
        <p:txBody>
          <a:bodyPr>
            <a:normAutofit/>
          </a:bodyPr>
          <a:lstStyle/>
          <a:p>
            <a:r>
              <a:rPr lang="en-US" sz="2400" dirty="0"/>
              <a:t>Holographic imaging of 200 nm Au nanoparticles fixed in agarose matrix</a:t>
            </a:r>
          </a:p>
          <a:p>
            <a:r>
              <a:rPr lang="en-US" sz="2400" dirty="0"/>
              <a:t>Image plane 5 mm deep into the water</a:t>
            </a:r>
          </a:p>
          <a:p>
            <a:r>
              <a:rPr lang="en-US" sz="2400" dirty="0"/>
              <a:t>5 mW He-Ne laser illumination from side</a:t>
            </a:r>
          </a:p>
          <a:p>
            <a:r>
              <a:rPr lang="en-US" sz="2400" dirty="0"/>
              <a:t>Illumination sheet ~0.3 mm thick</a:t>
            </a:r>
          </a:p>
          <a:p>
            <a:r>
              <a:rPr lang="en-US" sz="2400" dirty="0"/>
              <a:t>Severe, high-order aberration due to the presence of the thick water</a:t>
            </a:r>
          </a:p>
          <a:p>
            <a:r>
              <a:rPr lang="en-US" sz="2400" dirty="0"/>
              <a:t>Ray tracing provides aperture wave front</a:t>
            </a:r>
          </a:p>
          <a:p>
            <a:r>
              <a:rPr lang="en-US" sz="2400" dirty="0"/>
              <a:t>Aberration-corrected image shows clear particles</a:t>
            </a:r>
          </a:p>
          <a:p>
            <a:r>
              <a:rPr lang="en-US" sz="2400" dirty="0"/>
              <a:t>No particle image (speckle only) without correction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00C706-BE32-4C2C-9E2C-35D8759ADADC}"/>
              </a:ext>
            </a:extLst>
          </p:cNvPr>
          <p:cNvSpPr txBox="1">
            <a:spLocks/>
          </p:cNvSpPr>
          <p:nvPr/>
        </p:nvSpPr>
        <p:spPr>
          <a:xfrm>
            <a:off x="838200" y="3904818"/>
            <a:ext cx="2710544" cy="256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Aperture: 8 mm</a:t>
            </a:r>
          </a:p>
          <a:p>
            <a:r>
              <a:rPr lang="en-US" sz="2400" dirty="0"/>
              <a:t>EFL: 8 mm</a:t>
            </a:r>
          </a:p>
          <a:p>
            <a:r>
              <a:rPr lang="en-US" sz="2400" dirty="0"/>
              <a:t>NA: 0.5</a:t>
            </a:r>
          </a:p>
          <a:p>
            <a:r>
              <a:rPr lang="en-US" sz="2400" dirty="0"/>
              <a:t>Optimized for 250 µm window thickness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D7E60-AAFB-4F9D-922B-4178737ED6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163085"/>
            <a:ext cx="2710544" cy="25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5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 NP">
            <a:hlinkClick r:id="" action="ppaction://media"/>
            <a:extLst>
              <a:ext uri="{FF2B5EF4-FFF2-40B4-BE49-F238E27FC236}">
                <a16:creationId xmlns:a16="http://schemas.microsoft.com/office/drawing/2014/main" id="{6363A9B6-8DBC-41A1-B4BA-CEA28BC0C6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9672" y="1302521"/>
            <a:ext cx="4979987" cy="4979988"/>
          </a:xfrm>
          <a:ln w="190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A1BBD-254B-4452-9589-474E9963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Thorlabs A-240TM as an Imaging Objective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88293-D876-42B3-A32A-9F1BF9E56D3A}"/>
              </a:ext>
            </a:extLst>
          </p:cNvPr>
          <p:cNvSpPr/>
          <p:nvPr/>
        </p:nvSpPr>
        <p:spPr>
          <a:xfrm>
            <a:off x="7059853" y="6039930"/>
            <a:ext cx="1055915" cy="65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3E8B2-4823-46EE-A2AD-D946296BCC7F}"/>
              </a:ext>
            </a:extLst>
          </p:cNvPr>
          <p:cNvSpPr txBox="1"/>
          <p:nvPr/>
        </p:nvSpPr>
        <p:spPr>
          <a:xfrm>
            <a:off x="7229383" y="5639820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25713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2A8A0B-A437-4D34-AF2C-629A23D32C33}"/>
              </a:ext>
            </a:extLst>
          </p:cNvPr>
          <p:cNvSpPr txBox="1"/>
          <p:nvPr/>
        </p:nvSpPr>
        <p:spPr>
          <a:xfrm>
            <a:off x="3149520" y="2875002"/>
            <a:ext cx="58929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C000"/>
                </a:solidFill>
                <a:latin typeface="Eras Bold ITC" panose="020B0907030504020204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391F7-401B-44D9-A7EC-4AAB7F09D3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4467" y="1385459"/>
            <a:ext cx="2863065" cy="834315"/>
          </a:xfrm>
          <a:prstGeom prst="rect">
            <a:avLst/>
          </a:prstGeom>
          <a:effectLst>
            <a:outerShdw blurRad="152400" dir="2700000" algn="tl" rotWithShape="0">
              <a:schemeClr val="bg1"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4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F831B-0323-496B-96F3-58A0539199C0}"/>
              </a:ext>
            </a:extLst>
          </p:cNvPr>
          <p:cNvSpPr/>
          <p:nvPr/>
        </p:nvSpPr>
        <p:spPr>
          <a:xfrm>
            <a:off x="4202544" y="2121923"/>
            <a:ext cx="1136074" cy="3903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567CE9-6960-49F2-AC2E-8BFE620EAF46}"/>
              </a:ext>
            </a:extLst>
          </p:cNvPr>
          <p:cNvSpPr/>
          <p:nvPr/>
        </p:nvSpPr>
        <p:spPr>
          <a:xfrm>
            <a:off x="9074726" y="2140029"/>
            <a:ext cx="1136074" cy="3903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ADF7F-1553-4257-AD62-C7331D86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Rays vs Wave Fronts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6A08C8-6DD6-40F6-8B99-9E5C5D330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1491" y="3429000"/>
            <a:ext cx="7269018" cy="306573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2AACEB-6BAF-44E9-B848-6BD10372AA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401780"/>
              </p:ext>
            </p:extLst>
          </p:nvPr>
        </p:nvGraphicFramePr>
        <p:xfrm>
          <a:off x="1804988" y="2017713"/>
          <a:ext cx="37147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4" imgW="1485720" imgH="253800" progId="Equation.DSMT4">
                  <p:embed/>
                </p:oleObj>
              </mc:Choice>
              <mc:Fallback>
                <p:oleObj name="Equation" r:id="rId4" imgW="14857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4988" y="2017713"/>
                        <a:ext cx="371475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5F2E54E-1A76-4F31-9D15-2E479DC533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097550"/>
              </p:ext>
            </p:extLst>
          </p:nvPr>
        </p:nvGraphicFramePr>
        <p:xfrm>
          <a:off x="6608762" y="1843296"/>
          <a:ext cx="37782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6" imgW="1511280" imgH="393480" progId="Equation.DSMT4">
                  <p:embed/>
                </p:oleObj>
              </mc:Choice>
              <mc:Fallback>
                <p:oleObj name="Equation" r:id="rId6" imgW="15112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E2AACEB-6BAF-44E9-B848-6BD10372AA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8762" y="1843296"/>
                        <a:ext cx="3778250" cy="98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BDB4A1-BFAC-4163-9ECB-3054D63FC00C}"/>
              </a:ext>
            </a:extLst>
          </p:cNvPr>
          <p:cNvSpPr txBox="1"/>
          <p:nvPr/>
        </p:nvSpPr>
        <p:spPr>
          <a:xfrm>
            <a:off x="741007" y="1168669"/>
            <a:ext cx="10844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Wave front: </a:t>
            </a:r>
            <a:r>
              <a:rPr lang="en-US" sz="2400" dirty="0">
                <a:solidFill>
                  <a:schemeClr val="bg1"/>
                </a:solidFill>
                <a:latin typeface="Eras Medium ITC" panose="020B0602030504020804" pitchFamily="34" charset="0"/>
              </a:rPr>
              <a:t>a surface over which an optical disturbance has a constant phase</a:t>
            </a:r>
          </a:p>
          <a:p>
            <a:r>
              <a:rPr lang="en-US" sz="2400" dirty="0">
                <a:solidFill>
                  <a:srgbClr val="FFFF00"/>
                </a:solidFill>
                <a:latin typeface="Eras Demi ITC" panose="020B0805030504020804" pitchFamily="34" charset="0"/>
              </a:rPr>
              <a:t>Rays: </a:t>
            </a:r>
            <a:r>
              <a:rPr lang="en-US" sz="2400" dirty="0">
                <a:solidFill>
                  <a:schemeClr val="bg1"/>
                </a:solidFill>
                <a:latin typeface="Eras Medium ITC" panose="020B0602030504020804" pitchFamily="34" charset="0"/>
              </a:rPr>
              <a:t>lines normal to the wave front at every point of intersection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99EA1-EC9A-4119-8FD5-D46B28EE0456}"/>
              </a:ext>
            </a:extLst>
          </p:cNvPr>
          <p:cNvSpPr txBox="1"/>
          <p:nvPr/>
        </p:nvSpPr>
        <p:spPr>
          <a:xfrm>
            <a:off x="5573260" y="2775953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ras Demi ITC" panose="020B0805030504020804" pitchFamily="34" charset="0"/>
              </a:rPr>
              <a:t>Phase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6255F6-E593-4889-8D6C-26BD21139381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4770581" y="3006785"/>
            <a:ext cx="802679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DEA04D-CE13-4D58-93BF-1A7664934696}"/>
              </a:ext>
            </a:extLst>
          </p:cNvPr>
          <p:cNvCxnSpPr/>
          <p:nvPr/>
        </p:nvCxnSpPr>
        <p:spPr>
          <a:xfrm flipV="1">
            <a:off x="4770581" y="2582501"/>
            <a:ext cx="0" cy="4242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BE6213-0DFA-4E40-826A-F1EBDD1A7953}"/>
              </a:ext>
            </a:extLst>
          </p:cNvPr>
          <p:cNvCxnSpPr>
            <a:stCxn id="8" idx="3"/>
          </p:cNvCxnSpPr>
          <p:nvPr/>
        </p:nvCxnSpPr>
        <p:spPr>
          <a:xfrm flipV="1">
            <a:off x="6618739" y="3006785"/>
            <a:ext cx="3024024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3C42AF-8262-4231-A402-4F49B3D83B5B}"/>
              </a:ext>
            </a:extLst>
          </p:cNvPr>
          <p:cNvCxnSpPr/>
          <p:nvPr/>
        </p:nvCxnSpPr>
        <p:spPr>
          <a:xfrm flipV="1">
            <a:off x="9642763" y="2626087"/>
            <a:ext cx="0" cy="3806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B4BE-41C4-47EB-9061-97FF824D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Fermat Principle and Snell’s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6C0E1-F122-4BEF-8967-113507225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0" y="1284513"/>
            <a:ext cx="6128659" cy="14042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path taken by a ray between two given points is the path that can be traversed in the shortest optical path (OPL).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B7145-AAB1-4C79-89BE-8A5117604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1779"/>
            <a:ext cx="4419600" cy="5031722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0076B0-C37C-431B-9648-C81E8F07D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55272"/>
              </p:ext>
            </p:extLst>
          </p:nvPr>
        </p:nvGraphicFramePr>
        <p:xfrm>
          <a:off x="5508170" y="2688771"/>
          <a:ext cx="2818800" cy="50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2" name="Equation" r:id="rId4" imgW="1409400" imgH="253800" progId="Equation.DSMT4">
                  <p:embed/>
                </p:oleObj>
              </mc:Choice>
              <mc:Fallback>
                <p:oleObj name="Equation" r:id="rId4" imgW="1409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170" y="2688771"/>
                        <a:ext cx="2818800" cy="50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F4FF32F-C2DA-4270-8AEC-23D16F720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495054"/>
              </p:ext>
            </p:extLst>
          </p:nvPr>
        </p:nvGraphicFramePr>
        <p:xfrm>
          <a:off x="6149068" y="3173866"/>
          <a:ext cx="39100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3" name="Equation" r:id="rId6" imgW="1955520" imgH="330120" progId="Equation.DSMT4">
                  <p:embed/>
                </p:oleObj>
              </mc:Choice>
              <mc:Fallback>
                <p:oleObj name="Equation" r:id="rId6" imgW="1955520" imgH="3301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50076B0-C37C-431B-9648-C81E8F07D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9068" y="3173866"/>
                        <a:ext cx="3910013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:a16="http://schemas.microsoft.com/office/drawing/2014/main" id="{33AC09AA-416D-414A-AE4F-376C0146C369}"/>
              </a:ext>
            </a:extLst>
          </p:cNvPr>
          <p:cNvSpPr/>
          <p:nvPr/>
        </p:nvSpPr>
        <p:spPr>
          <a:xfrm>
            <a:off x="6324600" y="3973286"/>
            <a:ext cx="3910013" cy="101237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6D26BAC-C2D3-4685-92CA-DFAF767E33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378363"/>
              </p:ext>
            </p:extLst>
          </p:nvPr>
        </p:nvGraphicFramePr>
        <p:xfrm>
          <a:off x="7531099" y="3973286"/>
          <a:ext cx="14970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4" name="Equation" r:id="rId8" imgW="749160" imgH="393480" progId="Equation.DSMT4">
                  <p:embed/>
                </p:oleObj>
              </mc:Choice>
              <mc:Fallback>
                <p:oleObj name="Equation" r:id="rId8" imgW="74916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F4FF32F-C2DA-4270-8AEC-23D16F720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31099" y="3973286"/>
                        <a:ext cx="1497013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6ED1527-184B-4873-B2BD-FE0E1C95E0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148405"/>
              </p:ext>
            </p:extLst>
          </p:nvPr>
        </p:nvGraphicFramePr>
        <p:xfrm>
          <a:off x="7223657" y="5118781"/>
          <a:ext cx="22066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5" name="Equation" r:id="rId10" imgW="1104840" imgH="228600" progId="Equation.DSMT4">
                  <p:embed/>
                </p:oleObj>
              </mc:Choice>
              <mc:Fallback>
                <p:oleObj name="Equation" r:id="rId10" imgW="110484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6D26BAC-C2D3-4685-92CA-DFAF767E33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23657" y="5118781"/>
                        <a:ext cx="22066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7B26BD-20A2-4874-91AB-47E3E0C77FF2}"/>
              </a:ext>
            </a:extLst>
          </p:cNvPr>
          <p:cNvSpPr txBox="1">
            <a:spLocks/>
          </p:cNvSpPr>
          <p:nvPr/>
        </p:nvSpPr>
        <p:spPr>
          <a:xfrm>
            <a:off x="9677399" y="5118782"/>
            <a:ext cx="195943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Snell’s Law</a:t>
            </a:r>
          </a:p>
        </p:txBody>
      </p:sp>
    </p:spTree>
    <p:extLst>
      <p:ext uri="{BB962C8B-B14F-4D97-AF65-F5344CB8AC3E}">
        <p14:creationId xmlns:p14="http://schemas.microsoft.com/office/powerpoint/2010/main" val="1510755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65ED-370E-4B1B-8726-19AC06DE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Huygens Principle and Snell’s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D85FF-59F5-4F44-B17E-96528DB0B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90648"/>
            <a:ext cx="5257800" cy="193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Every point on a wave front is a source of secondary spherical wavelets, and the secondary wavelets superimpose to form the next wave front.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E4852D-4581-434E-B176-1CBA6AE24EFA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704513"/>
            <a:ext cx="4866937" cy="4447712"/>
            <a:chOff x="838200" y="1490647"/>
            <a:chExt cx="5100961" cy="46615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699B71-8009-4CC7-A466-9C7E52951721}"/>
                </a:ext>
              </a:extLst>
            </p:cNvPr>
            <p:cNvSpPr/>
            <p:nvPr/>
          </p:nvSpPr>
          <p:spPr>
            <a:xfrm>
              <a:off x="838200" y="1490647"/>
              <a:ext cx="5100961" cy="4661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DA0A40-FD56-49F7-8B2D-4011B373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056" y="1651247"/>
              <a:ext cx="4753564" cy="4341180"/>
            </a:xfrm>
            <a:prstGeom prst="rect">
              <a:avLst/>
            </a:prstGeom>
          </p:spPr>
        </p:pic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98B1884-5247-457B-A2AB-AA1D6663D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380646"/>
              </p:ext>
            </p:extLst>
          </p:nvPr>
        </p:nvGraphicFramePr>
        <p:xfrm>
          <a:off x="6699024" y="3429000"/>
          <a:ext cx="1638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4" imgW="1638000" imgH="799920" progId="Equation.DSMT4">
                  <p:embed/>
                </p:oleObj>
              </mc:Choice>
              <mc:Fallback>
                <p:oleObj name="Equation" r:id="rId4" imgW="1638000" imgH="799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9024" y="3429000"/>
                        <a:ext cx="16383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5FC2B1-6DF7-4A92-B744-2BE327F88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775266"/>
              </p:ext>
            </p:extLst>
          </p:nvPr>
        </p:nvGraphicFramePr>
        <p:xfrm>
          <a:off x="8677049" y="3429000"/>
          <a:ext cx="17399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Equation" r:id="rId6" imgW="1739880" imgH="799920" progId="Equation.DSMT4">
                  <p:embed/>
                </p:oleObj>
              </mc:Choice>
              <mc:Fallback>
                <p:oleObj name="Equation" r:id="rId6" imgW="1739880" imgH="799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77049" y="3429000"/>
                        <a:ext cx="17399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EB41E7A-8606-43FA-8DB7-0792ED4CF4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70999"/>
              </p:ext>
            </p:extLst>
          </p:nvPr>
        </p:nvGraphicFramePr>
        <p:xfrm>
          <a:off x="7761514" y="4383313"/>
          <a:ext cx="1651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Equation" r:id="rId8" imgW="1650960" imgH="787320" progId="Equation.DSMT4">
                  <p:embed/>
                </p:oleObj>
              </mc:Choice>
              <mc:Fallback>
                <p:oleObj name="Equation" r:id="rId8" imgW="16509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61514" y="4383313"/>
                        <a:ext cx="16510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6409E65-F5E8-4DBC-8367-829F4C5B2C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486578"/>
              </p:ext>
            </p:extLst>
          </p:nvPr>
        </p:nvGraphicFramePr>
        <p:xfrm>
          <a:off x="7518174" y="5771158"/>
          <a:ext cx="22066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10" imgW="2206858" imgH="457495" progId="Equation.DSMT4">
                  <p:embed/>
                </p:oleObj>
              </mc:Choice>
              <mc:Fallback>
                <p:oleObj name="Equation" r:id="rId10" imgW="2206858" imgH="4574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18174" y="5771158"/>
                        <a:ext cx="22066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471E7BAE-4576-4DE3-B225-81E2B370687F}"/>
              </a:ext>
            </a:extLst>
          </p:cNvPr>
          <p:cNvSpPr/>
          <p:nvPr/>
        </p:nvSpPr>
        <p:spPr>
          <a:xfrm>
            <a:off x="7053778" y="5231891"/>
            <a:ext cx="3066472" cy="539267"/>
          </a:xfrm>
          <a:prstGeom prst="downArrow">
            <a:avLst>
              <a:gd name="adj1" fmla="val 65385"/>
              <a:gd name="adj2" fmla="val 5322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E796C82-D81D-44B0-A84B-C9DEB0C2638F}"/>
              </a:ext>
            </a:extLst>
          </p:cNvPr>
          <p:cNvSpPr txBox="1">
            <a:spLocks/>
          </p:cNvSpPr>
          <p:nvPr/>
        </p:nvSpPr>
        <p:spPr>
          <a:xfrm>
            <a:off x="9851571" y="5771158"/>
            <a:ext cx="195943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Snell’s Law</a:t>
            </a:r>
          </a:p>
        </p:txBody>
      </p:sp>
    </p:spTree>
    <p:extLst>
      <p:ext uri="{BB962C8B-B14F-4D97-AF65-F5344CB8AC3E}">
        <p14:creationId xmlns:p14="http://schemas.microsoft.com/office/powerpoint/2010/main" val="374006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FBEA2-1AE0-4D03-B32D-6ED5F017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First-order (Paraxial)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2DCFB-7453-4292-B3A7-486CD81D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656" y="5268645"/>
            <a:ext cx="5045035" cy="1104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Under paraxial approximation, the emerging rays intersect at the same point P, forming a perfect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46BE2-C622-4BAE-9165-C31762EA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85391"/>
            <a:ext cx="5491578" cy="218751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08AA0F4-28AD-4D6C-B040-47254688F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177765"/>
              </p:ext>
            </p:extLst>
          </p:nvPr>
        </p:nvGraphicFramePr>
        <p:xfrm>
          <a:off x="6792913" y="2855913"/>
          <a:ext cx="424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" name="Equation" r:id="rId4" imgW="2120760" imgH="457200" progId="Equation.DSMT4">
                  <p:embed/>
                </p:oleObj>
              </mc:Choice>
              <mc:Fallback>
                <p:oleObj name="Equation" r:id="rId4" imgW="21207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92913" y="2855913"/>
                        <a:ext cx="42418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178AAD-FBA7-4354-9DDE-27C6562FFFB8}"/>
              </a:ext>
            </a:extLst>
          </p:cNvPr>
          <p:cNvSpPr txBox="1">
            <a:spLocks/>
          </p:cNvSpPr>
          <p:nvPr/>
        </p:nvSpPr>
        <p:spPr>
          <a:xfrm>
            <a:off x="6634347" y="1301593"/>
            <a:ext cx="1853871" cy="499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Snell’s law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0E00E49-C0C2-4F14-A315-5D0155670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699587"/>
              </p:ext>
            </p:extLst>
          </p:nvPr>
        </p:nvGraphicFramePr>
        <p:xfrm>
          <a:off x="8931727" y="1316511"/>
          <a:ext cx="2260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" name="Equation" r:id="rId6" imgW="1130040" imgH="228600" progId="Equation.DSMT4">
                  <p:embed/>
                </p:oleObj>
              </mc:Choice>
              <mc:Fallback>
                <p:oleObj name="Equation" r:id="rId6" imgW="113004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08AA0F4-28AD-4D6C-B040-47254688F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31727" y="1316511"/>
                        <a:ext cx="2260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rrow: Down 14">
            <a:extLst>
              <a:ext uri="{FF2B5EF4-FFF2-40B4-BE49-F238E27FC236}">
                <a16:creationId xmlns:a16="http://schemas.microsoft.com/office/drawing/2014/main" id="{0D177138-9192-4D9F-92D8-14AE0C031BAF}"/>
              </a:ext>
            </a:extLst>
          </p:cNvPr>
          <p:cNvSpPr/>
          <p:nvPr/>
        </p:nvSpPr>
        <p:spPr>
          <a:xfrm>
            <a:off x="7398490" y="1801091"/>
            <a:ext cx="3066472" cy="1008486"/>
          </a:xfrm>
          <a:prstGeom prst="downArrow">
            <a:avLst>
              <a:gd name="adj1" fmla="val 65385"/>
              <a:gd name="adj2" fmla="val 5322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7F18A1-160F-4537-9E25-769FA57C6900}"/>
              </a:ext>
            </a:extLst>
          </p:cNvPr>
          <p:cNvSpPr txBox="1">
            <a:spLocks/>
          </p:cNvSpPr>
          <p:nvPr/>
        </p:nvSpPr>
        <p:spPr>
          <a:xfrm>
            <a:off x="8004791" y="1809998"/>
            <a:ext cx="1853871" cy="4994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For small </a:t>
            </a:r>
            <a:r>
              <a:rPr lang="en-US" dirty="0">
                <a:sym typeface="Symbol" panose="05050102010706020507" pitchFamily="18" charset="2"/>
              </a:rPr>
              <a:t></a:t>
            </a:r>
            <a:endParaRPr lang="en-US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B9F2CE5-D6B6-4F7D-8793-4E03B51A3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745384"/>
              </p:ext>
            </p:extLst>
          </p:nvPr>
        </p:nvGraphicFramePr>
        <p:xfrm>
          <a:off x="8341837" y="2222335"/>
          <a:ext cx="114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" name="Equation" r:id="rId8" imgW="571320" imgH="177480" progId="Equation.DSMT4">
                  <p:embed/>
                </p:oleObj>
              </mc:Choice>
              <mc:Fallback>
                <p:oleObj name="Equation" r:id="rId8" imgW="5713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0E00E49-C0C2-4F14-A315-5D0155670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41837" y="2222335"/>
                        <a:ext cx="1143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6197C88-3886-42B2-B409-15D9186028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027829"/>
              </p:ext>
            </p:extLst>
          </p:nvPr>
        </p:nvGraphicFramePr>
        <p:xfrm>
          <a:off x="7865046" y="4354614"/>
          <a:ext cx="2133360" cy="86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" name="Equation" r:id="rId10" imgW="1066680" imgH="431640" progId="Equation.DSMT4">
                  <p:embed/>
                </p:oleObj>
              </mc:Choice>
              <mc:Fallback>
                <p:oleObj name="Equation" r:id="rId10" imgW="1066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65046" y="4354614"/>
                        <a:ext cx="2133360" cy="86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rrow: Down 16">
            <a:extLst>
              <a:ext uri="{FF2B5EF4-FFF2-40B4-BE49-F238E27FC236}">
                <a16:creationId xmlns:a16="http://schemas.microsoft.com/office/drawing/2014/main" id="{4661CE57-F65A-494A-AF8F-E8A6D994977A}"/>
              </a:ext>
            </a:extLst>
          </p:cNvPr>
          <p:cNvSpPr/>
          <p:nvPr/>
        </p:nvSpPr>
        <p:spPr>
          <a:xfrm>
            <a:off x="7380101" y="3792588"/>
            <a:ext cx="3066472" cy="539267"/>
          </a:xfrm>
          <a:prstGeom prst="downArrow">
            <a:avLst>
              <a:gd name="adj1" fmla="val 65385"/>
              <a:gd name="adj2" fmla="val 5322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71959B-DA0A-432F-ADE3-C746853D56A6}"/>
              </a:ext>
            </a:extLst>
          </p:cNvPr>
          <p:cNvSpPr txBox="1">
            <a:spLocks/>
          </p:cNvSpPr>
          <p:nvPr/>
        </p:nvSpPr>
        <p:spPr>
          <a:xfrm>
            <a:off x="10180777" y="4303861"/>
            <a:ext cx="1173019" cy="96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Eras Medium ITC" panose="020B06020305040208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Lens Maker’s Formula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395F6-E491-4FC2-AB96-8D45C998E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" y="1316511"/>
            <a:ext cx="5485310" cy="27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8630-9FF1-45C7-A609-664D93BB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Third-order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75949-1073-4EF3-B79F-FF2048437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971" y="1763484"/>
            <a:ext cx="3788229" cy="279763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Paraxial approximation becomes increasingly unsatisfactory when larger angled peripheral rays are considered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85662-F1B0-4E09-A697-509611E6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46514"/>
            <a:ext cx="6752823" cy="3421516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B343F78-6071-4641-9248-CE9833F8B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172434"/>
              </p:ext>
            </p:extLst>
          </p:nvPr>
        </p:nvGraphicFramePr>
        <p:xfrm>
          <a:off x="8033657" y="4561114"/>
          <a:ext cx="297144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4" imgW="1485720" imgH="419040" progId="Equation.DSMT4">
                  <p:embed/>
                </p:oleObj>
              </mc:Choice>
              <mc:Fallback>
                <p:oleObj name="Equation" r:id="rId4" imgW="1485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33657" y="4561114"/>
                        <a:ext cx="2971440" cy="838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42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ACE75-62D0-49BE-9B39-D08FAF59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065" y="1472118"/>
            <a:ext cx="4552306" cy="5216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2B3396-737B-42E6-A024-74311E83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Imaging Aberrations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38E2C-5864-4CAA-A475-4C4446D9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13"/>
            <a:ext cx="10515600" cy="466384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Eras Demi ITC" panose="020B0805030504020804" pitchFamily="34" charset="0"/>
              </a:rPr>
              <a:t>Monochromatic (Seidel) aberrations</a:t>
            </a:r>
          </a:p>
          <a:p>
            <a:pPr lvl="1"/>
            <a:r>
              <a:rPr lang="en-US" sz="2800" dirty="0"/>
              <a:t>Spherical aberration</a:t>
            </a:r>
          </a:p>
          <a:p>
            <a:pPr lvl="1"/>
            <a:r>
              <a:rPr lang="en-US" sz="2800" dirty="0"/>
              <a:t>Astigmatism</a:t>
            </a:r>
          </a:p>
          <a:p>
            <a:pPr lvl="1"/>
            <a:r>
              <a:rPr lang="en-US" sz="2800" dirty="0"/>
              <a:t>Coma</a:t>
            </a:r>
          </a:p>
          <a:p>
            <a:pPr lvl="1"/>
            <a:r>
              <a:rPr lang="en-US" sz="2800" dirty="0"/>
              <a:t>Distortion</a:t>
            </a:r>
          </a:p>
          <a:p>
            <a:pPr lvl="1"/>
            <a:r>
              <a:rPr lang="en-US" sz="2800" dirty="0"/>
              <a:t>Field curvature</a:t>
            </a:r>
          </a:p>
          <a:p>
            <a:r>
              <a:rPr lang="en-US" sz="3200" dirty="0">
                <a:latin typeface="Eras Demi ITC" panose="020B0805030504020804" pitchFamily="34" charset="0"/>
              </a:rPr>
              <a:t>Chromatic aberrations</a:t>
            </a:r>
          </a:p>
          <a:p>
            <a:pPr lvl="1"/>
            <a:r>
              <a:rPr lang="en-US" sz="2800" dirty="0"/>
              <a:t>Axial chromatic aberration</a:t>
            </a:r>
          </a:p>
          <a:p>
            <a:pPr lvl="1"/>
            <a:r>
              <a:rPr lang="en-US" sz="2800" dirty="0"/>
              <a:t>Lateral chromatic aberration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7147E20-FB43-46D0-8AC7-017101DF8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365685"/>
              </p:ext>
            </p:extLst>
          </p:nvPr>
        </p:nvGraphicFramePr>
        <p:xfrm>
          <a:off x="5384800" y="3251200"/>
          <a:ext cx="9144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4" imgW="914400" imgH="181440" progId="Equation.DSMT4">
                  <p:embed/>
                </p:oleObj>
              </mc:Choice>
              <mc:Fallback>
                <p:oleObj name="Equation" r:id="rId4" imgW="914400" imgH="181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4800" y="3251200"/>
                        <a:ext cx="9144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216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926</Words>
  <Application>Microsoft Office PowerPoint</Application>
  <PresentationFormat>Widescreen</PresentationFormat>
  <Paragraphs>192</Paragraphs>
  <Slides>35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Eras Bold ITC</vt:lpstr>
      <vt:lpstr>Eras Demi ITC</vt:lpstr>
      <vt:lpstr>Eras Light ITC</vt:lpstr>
      <vt:lpstr>Eras Medium ITC</vt:lpstr>
      <vt:lpstr>Symbol</vt:lpstr>
      <vt:lpstr>Times New Roman</vt:lpstr>
      <vt:lpstr>Wingdings</vt:lpstr>
      <vt:lpstr>Office Theme</vt:lpstr>
      <vt:lpstr>Equation</vt:lpstr>
      <vt:lpstr>Geometrical Optics &amp; Ray Tracing</vt:lpstr>
      <vt:lpstr>Overview</vt:lpstr>
      <vt:lpstr>What is Geometrical (Ray) Optics?</vt:lpstr>
      <vt:lpstr>Rays vs Wave Fronts</vt:lpstr>
      <vt:lpstr>Fermat Principle and Snell’s Law</vt:lpstr>
      <vt:lpstr>Huygens Principle and Snell’s Law</vt:lpstr>
      <vt:lpstr>First-order (Paraxial) Optics</vt:lpstr>
      <vt:lpstr>Third-order Optics</vt:lpstr>
      <vt:lpstr>Types of Imaging Aberrations</vt:lpstr>
      <vt:lpstr>Spherical Aberration</vt:lpstr>
      <vt:lpstr>Spherical Aberration in Simple Optics</vt:lpstr>
      <vt:lpstr>Astigmatism</vt:lpstr>
      <vt:lpstr>Coma</vt:lpstr>
      <vt:lpstr>Distortion</vt:lpstr>
      <vt:lpstr>Field Curvature</vt:lpstr>
      <vt:lpstr>Chromatic Aberration</vt:lpstr>
      <vt:lpstr>Achromatic Lens</vt:lpstr>
      <vt:lpstr>Geometrical Optics and Ray Tracing</vt:lpstr>
      <vt:lpstr>From Ray Tracing to PSF</vt:lpstr>
      <vt:lpstr>Automatic Design Optimization</vt:lpstr>
      <vt:lpstr>Commercial Optical Design Software</vt:lpstr>
      <vt:lpstr>ZEMAX User Interface</vt:lpstr>
      <vt:lpstr>Spot Diagrams</vt:lpstr>
      <vt:lpstr>Minimizing Optical Aberrations</vt:lpstr>
      <vt:lpstr>Examples of Imaging Optical Systems</vt:lpstr>
      <vt:lpstr>Examples of Imaging Optical Systems</vt:lpstr>
      <vt:lpstr>Aberration on the Hubble Telescope</vt:lpstr>
      <vt:lpstr>Aberration on the Hubble Telescope</vt:lpstr>
      <vt:lpstr>Aberration in Electron Microscopes</vt:lpstr>
      <vt:lpstr>Numerical Aberration Correction </vt:lpstr>
      <vt:lpstr>Example: Custom objective design</vt:lpstr>
      <vt:lpstr>Example: Aspheric Lens Imaging</vt:lpstr>
      <vt:lpstr>Thorlabs A-240TM as an Imaging Objective</vt:lpstr>
      <vt:lpstr>Thorlabs A-240TM as an Imaging Objective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 Pu</dc:creator>
  <cp:lastModifiedBy>Ye Pu</cp:lastModifiedBy>
  <cp:revision>167</cp:revision>
  <dcterms:created xsi:type="dcterms:W3CDTF">2020-03-23T02:01:00Z</dcterms:created>
  <dcterms:modified xsi:type="dcterms:W3CDTF">2021-04-16T09:29:37Z</dcterms:modified>
</cp:coreProperties>
</file>