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mov" ContentType="video/quicktime"/>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43"/>
  </p:notesMasterIdLst>
  <p:sldIdLst>
    <p:sldId id="257" r:id="rId4"/>
    <p:sldId id="517" r:id="rId5"/>
    <p:sldId id="306" r:id="rId6"/>
    <p:sldId id="324" r:id="rId7"/>
    <p:sldId id="314" r:id="rId8"/>
    <p:sldId id="318" r:id="rId9"/>
    <p:sldId id="315" r:id="rId10"/>
    <p:sldId id="291" r:id="rId11"/>
    <p:sldId id="294" r:id="rId12"/>
    <p:sldId id="295" r:id="rId13"/>
    <p:sldId id="269" r:id="rId14"/>
    <p:sldId id="307" r:id="rId15"/>
    <p:sldId id="321" r:id="rId16"/>
    <p:sldId id="319" r:id="rId17"/>
    <p:sldId id="320" r:id="rId18"/>
    <p:sldId id="256" r:id="rId19"/>
    <p:sldId id="518" r:id="rId20"/>
    <p:sldId id="298" r:id="rId21"/>
    <p:sldId id="282" r:id="rId22"/>
    <p:sldId id="302" r:id="rId23"/>
    <p:sldId id="300" r:id="rId24"/>
    <p:sldId id="301" r:id="rId25"/>
    <p:sldId id="519" r:id="rId26"/>
    <p:sldId id="261" r:id="rId27"/>
    <p:sldId id="262" r:id="rId28"/>
    <p:sldId id="264" r:id="rId29"/>
    <p:sldId id="268" r:id="rId30"/>
    <p:sldId id="263" r:id="rId31"/>
    <p:sldId id="265" r:id="rId32"/>
    <p:sldId id="266" r:id="rId33"/>
    <p:sldId id="520" r:id="rId34"/>
    <p:sldId id="270" r:id="rId35"/>
    <p:sldId id="260" r:id="rId36"/>
    <p:sldId id="267" r:id="rId37"/>
    <p:sldId id="326" r:id="rId38"/>
    <p:sldId id="308" r:id="rId39"/>
    <p:sldId id="309" r:id="rId40"/>
    <p:sldId id="310" r:id="rId41"/>
    <p:sldId id="31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5">
          <p15:clr>
            <a:srgbClr val="A4A3A4"/>
          </p15:clr>
        </p15:guide>
        <p15:guide id="2" pos="39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showGuides="1">
      <p:cViewPr varScale="1">
        <p:scale>
          <a:sx n="104" d="100"/>
          <a:sy n="104" d="100"/>
        </p:scale>
        <p:origin x="1218" y="114"/>
      </p:cViewPr>
      <p:guideLst>
        <p:guide orient="horz" pos="2395"/>
        <p:guide pos="3963"/>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C1C6E3-F11B-C74B-A0C1-95BDDB0177BB}" type="datetimeFigureOut">
              <a:rPr lang="en-US" smtClean="0"/>
              <a:t>3/3/2022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587EC-E9A5-174D-A741-1842FEC9F510}" type="slidenum">
              <a:rPr lang="en-US" smtClean="0"/>
              <a:t>‹#›</a:t>
            </a:fld>
            <a:endParaRPr lang="en-US"/>
          </a:p>
        </p:txBody>
      </p:sp>
    </p:spTree>
    <p:extLst>
      <p:ext uri="{BB962C8B-B14F-4D97-AF65-F5344CB8AC3E}">
        <p14:creationId xmlns:p14="http://schemas.microsoft.com/office/powerpoint/2010/main" val="37394730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tr-TR" dirty="0">
              <a:latin typeface="Calibri" charset="0"/>
              <a:ea typeface="MS PGothic" charset="0"/>
            </a:endParaRPr>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275F8A1A-C3E9-4747-A268-B571381F6EEE}" type="slidenum">
              <a:rPr lang="en-US">
                <a:solidFill>
                  <a:srgbClr val="000000"/>
                </a:solidFill>
                <a:latin typeface="Calibri" charset="0"/>
              </a:rPr>
              <a:pPr/>
              <a:t>6</a:t>
            </a:fld>
            <a:endParaRPr lang="en-US">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tr-TR" dirty="0">
              <a:latin typeface="Calibri" charset="0"/>
              <a:ea typeface="MS PGothic" charset="0"/>
            </a:endParaRPr>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275F8A1A-C3E9-4747-A268-B571381F6EEE}" type="slidenum">
              <a:rPr lang="en-US">
                <a:solidFill>
                  <a:srgbClr val="000000"/>
                </a:solidFill>
                <a:latin typeface="Calibri" charset="0"/>
              </a:rPr>
              <a:pPr/>
              <a:t>7</a:t>
            </a:fld>
            <a:endParaRPr lang="en-US">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99587EC-E9A5-174D-A741-1842FEC9F510}" type="slidenum">
              <a:rPr lang="en-US" smtClean="0"/>
              <a:t>19</a:t>
            </a:fld>
            <a:endParaRPr lang="en-US"/>
          </a:p>
        </p:txBody>
      </p:sp>
    </p:spTree>
    <p:extLst>
      <p:ext uri="{BB962C8B-B14F-4D97-AF65-F5344CB8AC3E}">
        <p14:creationId xmlns:p14="http://schemas.microsoft.com/office/powerpoint/2010/main" val="381800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eaLnBrk="1" hangingPunct="1"/>
            <a:fld id="{E952CF56-1228-D54F-9E65-2F3C5166B450}" type="slidenum">
              <a:rPr lang="en-US" sz="1200">
                <a:solidFill>
                  <a:prstClr val="black"/>
                </a:solidFill>
                <a:latin typeface="Arial" charset="0"/>
              </a:rPr>
              <a:pPr eaLnBrk="1" hangingPunct="1"/>
              <a:t>36</a:t>
            </a:fld>
            <a:endParaRPr lang="en-US" sz="1200">
              <a:solidFill>
                <a:prstClr val="black"/>
              </a:solidFill>
              <a:latin typeface="Arial" charset="0"/>
            </a:endParaRPr>
          </a:p>
        </p:txBody>
      </p:sp>
      <p:sp>
        <p:nvSpPr>
          <p:cNvPr id="81923"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6493" tIns="43247" rIns="86493" bIns="4324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eaLnBrk="1" hangingPunct="1"/>
            <a:fld id="{5E9A870C-05B1-834F-B61C-4749614AF943}" type="slidenum">
              <a:rPr lang="en-US" sz="1200">
                <a:solidFill>
                  <a:prstClr val="black"/>
                </a:solidFill>
                <a:latin typeface="Arial" charset="0"/>
              </a:rPr>
              <a:pPr eaLnBrk="1" hangingPunct="1"/>
              <a:t>37</a:t>
            </a:fld>
            <a:endParaRPr lang="en-US" sz="1200">
              <a:solidFill>
                <a:prstClr val="black"/>
              </a:solidFill>
              <a:latin typeface="Arial" charset="0"/>
            </a:endParaRPr>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it-IT"/>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lang="en-GB"/>
          </a:p>
        </p:txBody>
      </p:sp>
      <p:sp>
        <p:nvSpPr>
          <p:cNvPr id="4" name="Date Placeholder 3"/>
          <p:cNvSpPr>
            <a:spLocks noGrp="1"/>
          </p:cNvSpPr>
          <p:nvPr>
            <p:ph type="dt" sz="half" idx="10"/>
          </p:nvPr>
        </p:nvSpPr>
        <p:spPr/>
        <p:txBody>
          <a:bodyPr/>
          <a:lstStyle/>
          <a:p>
            <a:fld id="{DE0A2DBA-658B-1C40-A945-E2DA384DE0D5}" type="datetimeFigureOut">
              <a:rPr lang="en-US" smtClean="0"/>
              <a:t>3/3/2022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261358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10"/>
          </p:nvPr>
        </p:nvSpPr>
        <p:spPr/>
        <p:txBody>
          <a:bodyPr/>
          <a:lstStyle/>
          <a:p>
            <a:fld id="{DE0A2DBA-658B-1C40-A945-E2DA384DE0D5}" type="datetimeFigureOut">
              <a:rPr lang="en-US" smtClean="0"/>
              <a:t>3/3/2022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514854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it-IT"/>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10"/>
          </p:nvPr>
        </p:nvSpPr>
        <p:spPr/>
        <p:txBody>
          <a:bodyPr/>
          <a:lstStyle/>
          <a:p>
            <a:fld id="{DE0A2DBA-658B-1C40-A945-E2DA384DE0D5}" type="datetimeFigureOut">
              <a:rPr lang="en-US" smtClean="0"/>
              <a:t>3/3/2022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274662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EE0F72-DF06-6140-BA14-4BAF2A563969}" type="datetime1">
              <a:rPr lang="en-US"/>
              <a:pPr>
                <a:defRPr/>
              </a:pPr>
              <a:t>3/3/2022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6D70BB9-9DF9-0340-84AE-09C2D3C50A66}" type="slidenum">
              <a:rPr lang="en-US"/>
              <a:pPr>
                <a:defRPr/>
              </a:pPr>
              <a:t>‹#›</a:t>
            </a:fld>
            <a:endParaRPr lang="en-US"/>
          </a:p>
        </p:txBody>
      </p:sp>
    </p:spTree>
    <p:extLst>
      <p:ext uri="{BB962C8B-B14F-4D97-AF65-F5344CB8AC3E}">
        <p14:creationId xmlns:p14="http://schemas.microsoft.com/office/powerpoint/2010/main" val="3143572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5AE5A2-C44E-A74C-9BD6-DD3EE893CE01}" type="datetime1">
              <a:rPr lang="en-US"/>
              <a:pPr>
                <a:defRPr/>
              </a:pPr>
              <a:t>3/3/2022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6ECA8B-0CD4-1441-BBAE-F7064F279960}" type="slidenum">
              <a:rPr lang="en-US"/>
              <a:pPr>
                <a:defRPr/>
              </a:pPr>
              <a:t>‹#›</a:t>
            </a:fld>
            <a:endParaRPr lang="en-US"/>
          </a:p>
        </p:txBody>
      </p:sp>
    </p:spTree>
    <p:extLst>
      <p:ext uri="{BB962C8B-B14F-4D97-AF65-F5344CB8AC3E}">
        <p14:creationId xmlns:p14="http://schemas.microsoft.com/office/powerpoint/2010/main" val="8308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CE90A-5C8D-9F41-88F2-6B80303DD12C}" type="datetime1">
              <a:rPr lang="en-US"/>
              <a:pPr>
                <a:defRPr/>
              </a:pPr>
              <a:t>3/3/2022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BF4503C-CD9A-7545-BCE2-DC01881D9E32}" type="slidenum">
              <a:rPr lang="en-US"/>
              <a:pPr>
                <a:defRPr/>
              </a:pPr>
              <a:t>‹#›</a:t>
            </a:fld>
            <a:endParaRPr lang="en-US"/>
          </a:p>
        </p:txBody>
      </p:sp>
    </p:spTree>
    <p:extLst>
      <p:ext uri="{BB962C8B-B14F-4D97-AF65-F5344CB8AC3E}">
        <p14:creationId xmlns:p14="http://schemas.microsoft.com/office/powerpoint/2010/main" val="207995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DB080A-0FE2-7549-B57A-F32648BFC1F6}" type="datetime1">
              <a:rPr lang="en-US"/>
              <a:pPr>
                <a:defRPr/>
              </a:pPr>
              <a:t>3/3/2022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C2E87E2-311A-ED4B-90B9-FD590D2F993F}" type="slidenum">
              <a:rPr lang="en-US"/>
              <a:pPr>
                <a:defRPr/>
              </a:pPr>
              <a:t>‹#›</a:t>
            </a:fld>
            <a:endParaRPr lang="en-US"/>
          </a:p>
        </p:txBody>
      </p:sp>
    </p:spTree>
    <p:extLst>
      <p:ext uri="{BB962C8B-B14F-4D97-AF65-F5344CB8AC3E}">
        <p14:creationId xmlns:p14="http://schemas.microsoft.com/office/powerpoint/2010/main" val="3678021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C570356-297F-B146-885B-09BF54558694}" type="datetime1">
              <a:rPr lang="en-US"/>
              <a:pPr>
                <a:defRPr/>
              </a:pPr>
              <a:t>3/3/2022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282E28C-0565-6341-B0F9-10C0A0466C0E}" type="slidenum">
              <a:rPr lang="en-US"/>
              <a:pPr>
                <a:defRPr/>
              </a:pPr>
              <a:t>‹#›</a:t>
            </a:fld>
            <a:endParaRPr lang="en-US"/>
          </a:p>
        </p:txBody>
      </p:sp>
    </p:spTree>
    <p:extLst>
      <p:ext uri="{BB962C8B-B14F-4D97-AF65-F5344CB8AC3E}">
        <p14:creationId xmlns:p14="http://schemas.microsoft.com/office/powerpoint/2010/main" val="2924094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26EA65E-F30F-A648-95EF-6613AF1916C6}" type="datetime1">
              <a:rPr lang="en-US"/>
              <a:pPr>
                <a:defRPr/>
              </a:pPr>
              <a:t>3/3/2022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68401C4-B975-BF44-8133-EBE3D23C1248}" type="slidenum">
              <a:rPr lang="en-US"/>
              <a:pPr>
                <a:defRPr/>
              </a:pPr>
              <a:t>‹#›</a:t>
            </a:fld>
            <a:endParaRPr lang="en-US"/>
          </a:p>
        </p:txBody>
      </p:sp>
    </p:spTree>
    <p:extLst>
      <p:ext uri="{BB962C8B-B14F-4D97-AF65-F5344CB8AC3E}">
        <p14:creationId xmlns:p14="http://schemas.microsoft.com/office/powerpoint/2010/main" val="1664588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0F4599-67DD-0E42-A139-6E66D797EBAD}" type="datetime1">
              <a:rPr lang="en-US"/>
              <a:pPr>
                <a:defRPr/>
              </a:pPr>
              <a:t>3/3/2022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752C046-0F54-0E47-BE4D-91CB0966D682}" type="slidenum">
              <a:rPr lang="en-US"/>
              <a:pPr>
                <a:defRPr/>
              </a:pPr>
              <a:t>‹#›</a:t>
            </a:fld>
            <a:endParaRPr lang="en-US"/>
          </a:p>
        </p:txBody>
      </p:sp>
    </p:spTree>
    <p:extLst>
      <p:ext uri="{BB962C8B-B14F-4D97-AF65-F5344CB8AC3E}">
        <p14:creationId xmlns:p14="http://schemas.microsoft.com/office/powerpoint/2010/main" val="287288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8D82F5-B073-9846-A9D6-4E9852E922AE}" type="datetime1">
              <a:rPr lang="en-US"/>
              <a:pPr>
                <a:defRPr/>
              </a:pPr>
              <a:t>3/3/2022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3F2E1D9-29E3-A748-819C-28269BFCDB42}" type="slidenum">
              <a:rPr lang="en-US"/>
              <a:pPr>
                <a:defRPr/>
              </a:pPr>
              <a:t>‹#›</a:t>
            </a:fld>
            <a:endParaRPr lang="en-US"/>
          </a:p>
        </p:txBody>
      </p:sp>
    </p:spTree>
    <p:extLst>
      <p:ext uri="{BB962C8B-B14F-4D97-AF65-F5344CB8AC3E}">
        <p14:creationId xmlns:p14="http://schemas.microsoft.com/office/powerpoint/2010/main" val="8972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GB"/>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10"/>
          </p:nvPr>
        </p:nvSpPr>
        <p:spPr/>
        <p:txBody>
          <a:bodyPr/>
          <a:lstStyle/>
          <a:p>
            <a:fld id="{DE0A2DBA-658B-1C40-A945-E2DA384DE0D5}" type="datetimeFigureOut">
              <a:rPr lang="en-US" smtClean="0"/>
              <a:t>3/3/2022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1829868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1C2DA6-9354-BD42-BCE3-11E1608E5CD5}" type="datetime1">
              <a:rPr lang="en-US"/>
              <a:pPr>
                <a:defRPr/>
              </a:pPr>
              <a:t>3/3/2022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0C3AD7-E7F6-0C4F-931D-4E070F6D376F}" type="slidenum">
              <a:rPr lang="en-US"/>
              <a:pPr>
                <a:defRPr/>
              </a:pPr>
              <a:t>‹#›</a:t>
            </a:fld>
            <a:endParaRPr lang="en-US"/>
          </a:p>
        </p:txBody>
      </p:sp>
    </p:spTree>
    <p:extLst>
      <p:ext uri="{BB962C8B-B14F-4D97-AF65-F5344CB8AC3E}">
        <p14:creationId xmlns:p14="http://schemas.microsoft.com/office/powerpoint/2010/main" val="2333883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96E0AA-A1B8-8647-968D-730BB5098B4D}" type="datetime1">
              <a:rPr lang="en-US"/>
              <a:pPr>
                <a:defRPr/>
              </a:pPr>
              <a:t>3/3/2022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1B838A6-1E7E-7C4B-B317-DF9BA3C590E2}" type="slidenum">
              <a:rPr lang="en-US"/>
              <a:pPr>
                <a:defRPr/>
              </a:pPr>
              <a:t>‹#›</a:t>
            </a:fld>
            <a:endParaRPr lang="en-US"/>
          </a:p>
        </p:txBody>
      </p:sp>
    </p:spTree>
    <p:extLst>
      <p:ext uri="{BB962C8B-B14F-4D97-AF65-F5344CB8AC3E}">
        <p14:creationId xmlns:p14="http://schemas.microsoft.com/office/powerpoint/2010/main" val="25467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377204-D078-0544-A15D-B494EADB5622}" type="datetime1">
              <a:rPr lang="en-US"/>
              <a:pPr>
                <a:defRPr/>
              </a:pPr>
              <a:t>3/3/2022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2A12761-71EC-CA41-8F52-32C858224A47}" type="slidenum">
              <a:rPr lang="en-US"/>
              <a:pPr>
                <a:defRPr/>
              </a:pPr>
              <a:t>‹#›</a:t>
            </a:fld>
            <a:endParaRPr lang="en-US"/>
          </a:p>
        </p:txBody>
      </p:sp>
    </p:spTree>
    <p:extLst>
      <p:ext uri="{BB962C8B-B14F-4D97-AF65-F5344CB8AC3E}">
        <p14:creationId xmlns:p14="http://schemas.microsoft.com/office/powerpoint/2010/main" val="737712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1BC483-A59D-E44E-A867-CBC25F0CEFE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55106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B7F6BE-0478-4F40-9AF9-E50A64894C2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48698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B46376-EEE8-4943-8818-F063A8BB7F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754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0987EA-059C-0743-B3B2-DF315D08EA2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80365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163C4B-C9CA-274D-A06C-05CCBAD715A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95025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6D7B239-9380-4748-B522-84F600D7620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7092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1624F7B-5963-554C-88B7-DB1AC4ED486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725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it-IT"/>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DE0A2DBA-658B-1C40-A945-E2DA384DE0D5}" type="datetimeFigureOut">
              <a:rPr lang="en-US" smtClean="0"/>
              <a:t>3/3/2022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1123058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9BE3AE-5ADE-7E48-8036-049FB0B9002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9577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9DADE8-3991-F343-972D-1CC05D1391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87766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B59266-F02B-7D4C-9DF2-0B0E474752C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43635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053540-75C1-4A4E-9950-43D12956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1150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0E0E816-F143-E341-8F9D-AFB12B54C67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7744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70E363FE-9EE0-964D-9820-C133DC78C6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7812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EEC6499-CFA6-544F-B907-8ED3B8C82A4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98302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6F1822-BCDC-6040-B3F4-913A99BC20D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552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5" name="Date Placeholder 4"/>
          <p:cNvSpPr>
            <a:spLocks noGrp="1"/>
          </p:cNvSpPr>
          <p:nvPr>
            <p:ph type="dt" sz="half" idx="10"/>
          </p:nvPr>
        </p:nvSpPr>
        <p:spPr/>
        <p:txBody>
          <a:bodyPr/>
          <a:lstStyle/>
          <a:p>
            <a:fld id="{DE0A2DBA-658B-1C40-A945-E2DA384DE0D5}" type="datetimeFigureOut">
              <a:rPr lang="en-US" smtClean="0"/>
              <a:t>3/3/2022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2092566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7" name="Date Placeholder 6"/>
          <p:cNvSpPr>
            <a:spLocks noGrp="1"/>
          </p:cNvSpPr>
          <p:nvPr>
            <p:ph type="dt" sz="half" idx="10"/>
          </p:nvPr>
        </p:nvSpPr>
        <p:spPr/>
        <p:txBody>
          <a:bodyPr/>
          <a:lstStyle/>
          <a:p>
            <a:fld id="{DE0A2DBA-658B-1C40-A945-E2DA384DE0D5}" type="datetimeFigureOut">
              <a:rPr lang="en-US" smtClean="0"/>
              <a:t>3/3/2022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296719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GB"/>
          </a:p>
        </p:txBody>
      </p:sp>
      <p:sp>
        <p:nvSpPr>
          <p:cNvPr id="3" name="Date Placeholder 2"/>
          <p:cNvSpPr>
            <a:spLocks noGrp="1"/>
          </p:cNvSpPr>
          <p:nvPr>
            <p:ph type="dt" sz="half" idx="10"/>
          </p:nvPr>
        </p:nvSpPr>
        <p:spPr/>
        <p:txBody>
          <a:bodyPr/>
          <a:lstStyle/>
          <a:p>
            <a:fld id="{DE0A2DBA-658B-1C40-A945-E2DA384DE0D5}" type="datetimeFigureOut">
              <a:rPr lang="en-US" smtClean="0"/>
              <a:t>3/3/2022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168828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A2DBA-658B-1C40-A945-E2DA384DE0D5}" type="datetimeFigureOut">
              <a:rPr lang="en-US" smtClean="0"/>
              <a:t>3/3/2022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140906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it-IT"/>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DE0A2DBA-658B-1C40-A945-E2DA384DE0D5}" type="datetimeFigureOut">
              <a:rPr lang="en-US" smtClean="0"/>
              <a:t>3/3/2022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412787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it-IT"/>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DE0A2DBA-658B-1C40-A945-E2DA384DE0D5}" type="datetimeFigureOut">
              <a:rPr lang="en-US" smtClean="0"/>
              <a:t>3/3/2022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973325-AB17-8348-BF2E-980CF550F476}" type="slidenum">
              <a:rPr lang="en-GB" smtClean="0"/>
              <a:t>‹#›</a:t>
            </a:fld>
            <a:endParaRPr lang="en-GB"/>
          </a:p>
        </p:txBody>
      </p:sp>
    </p:spTree>
    <p:extLst>
      <p:ext uri="{BB962C8B-B14F-4D97-AF65-F5344CB8AC3E}">
        <p14:creationId xmlns:p14="http://schemas.microsoft.com/office/powerpoint/2010/main" val="92519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A2DBA-658B-1C40-A945-E2DA384DE0D5}" type="datetimeFigureOut">
              <a:rPr lang="en-US" smtClean="0"/>
              <a:t>3/3/2022</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73325-AB17-8348-BF2E-980CF550F476}" type="slidenum">
              <a:rPr lang="en-GB" smtClean="0"/>
              <a:t>‹#›</a:t>
            </a:fld>
            <a:endParaRPr lang="en-GB"/>
          </a:p>
        </p:txBody>
      </p:sp>
    </p:spTree>
    <p:extLst>
      <p:ext uri="{BB962C8B-B14F-4D97-AF65-F5344CB8AC3E}">
        <p14:creationId xmlns:p14="http://schemas.microsoft.com/office/powerpoint/2010/main" val="120743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fontAlgn="base">
              <a:spcBef>
                <a:spcPct val="0"/>
              </a:spcBef>
              <a:spcAft>
                <a:spcPct val="0"/>
              </a:spcAft>
              <a:defRPr/>
            </a:pPr>
            <a:fld id="{C014BB67-C9C9-1140-945E-D703A527FF51}" type="datetime1">
              <a:rPr lang="en-US">
                <a:ea typeface="MS PGothic" charset="0"/>
                <a:cs typeface="MS PGothic" charset="0"/>
              </a:rPr>
              <a:pPr fontAlgn="base">
                <a:spcBef>
                  <a:spcPct val="0"/>
                </a:spcBef>
                <a:spcAft>
                  <a:spcPct val="0"/>
                </a:spcAft>
                <a:defRPr/>
              </a:pPr>
              <a:t>3/3/2022</a:t>
            </a:fld>
            <a:endParaRPr lang="en-US">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fontAlgn="base">
              <a:spcBef>
                <a:spcPct val="0"/>
              </a:spcBef>
              <a:spcAft>
                <a:spcPct val="0"/>
              </a:spcAft>
              <a:defRPr/>
            </a:pPr>
            <a:fld id="{D6AB139A-08B9-3D41-9679-E897982D5D71}" type="slidenum">
              <a:rPr lang="en-US">
                <a:ea typeface="MS PGothic" charset="0"/>
                <a:cs typeface="MS PGothic" charset="0"/>
              </a:rPr>
              <a:pPr fontAlgn="base">
                <a:spcBef>
                  <a:spcPct val="0"/>
                </a:spcBef>
                <a:spcAft>
                  <a:spcPct val="0"/>
                </a:spcAft>
                <a:defRPr/>
              </a:pPr>
              <a:t>‹#›</a:t>
            </a:fld>
            <a:endParaRPr lang="en-US">
              <a:ea typeface="MS PGothic" charset="0"/>
              <a:cs typeface="MS PGothic" charset="0"/>
            </a:endParaRPr>
          </a:p>
        </p:txBody>
      </p:sp>
    </p:spTree>
    <p:extLst>
      <p:ext uri="{BB962C8B-B14F-4D97-AF65-F5344CB8AC3E}">
        <p14:creationId xmlns:p14="http://schemas.microsoft.com/office/powerpoint/2010/main" val="3685855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E01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宋体" charset="0"/>
                <a:cs typeface="宋体" charset="0"/>
              </a:defRPr>
            </a:lvl1pPr>
          </a:lstStyle>
          <a:p>
            <a:pPr defTabSz="914400"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宋体" charset="0"/>
                <a:cs typeface="宋体" charset="0"/>
              </a:defRPr>
            </a:lvl1pPr>
          </a:lstStyle>
          <a:p>
            <a:pPr defTabSz="914400"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宋体" charset="0"/>
                <a:cs typeface="宋体" charset="0"/>
              </a:defRPr>
            </a:lvl1pPr>
          </a:lstStyle>
          <a:p>
            <a:pPr defTabSz="914400" fontAlgn="base">
              <a:spcBef>
                <a:spcPct val="0"/>
              </a:spcBef>
              <a:spcAft>
                <a:spcPct val="0"/>
              </a:spcAft>
            </a:pPr>
            <a:fld id="{03D37A32-A1CA-2842-AFC7-10A569703504}" type="slidenum">
              <a:rPr lang="en-US" altLang="zh-CN" smtClean="0">
                <a:solidFill>
                  <a:srgbClr val="000000"/>
                </a:solidFill>
              </a:rPr>
              <a:pPr defTabSz="914400"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8269454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8.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17.e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0.emf"/><Relationship Id="rId5" Type="http://schemas.openxmlformats.org/officeDocument/2006/relationships/oleObject" Target="../embeddings/oleObject14.bin"/><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11.mp4"/><Relationship Id="rId7" Type="http://schemas.openxmlformats.org/officeDocument/2006/relationships/image" Target="../media/image52.emf"/><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4.png"/><Relationship Id="rId5" Type="http://schemas.openxmlformats.org/officeDocument/2006/relationships/slideLayout" Target="../slideLayouts/slideLayout7.xml"/><Relationship Id="rId4" Type="http://schemas.openxmlformats.org/officeDocument/2006/relationships/video" Target="../media/media11.mp4"/><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59.png"/><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psaltis/Dropbox/OpticalImagingCourse/2021/Lectrue%231/Square.mp4" TargetMode="External"/><Relationship Id="rId1" Type="http://schemas.microsoft.com/office/2007/relationships/media" Target="file://localhost/Users/psaltis/Dropbox/OpticalImagingCourse/2021/Lectrue%231/Square.mp4"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psaltis/Dropbox/OpticalImagingCourse/2021/Lectrue%231/newton.mp4" TargetMode="External"/><Relationship Id="rId1" Type="http://schemas.microsoft.com/office/2007/relationships/media" Target="file://localhost/Users/psaltis/Dropbox/OpticalImagingCourse/2021/Lectrue%231/newton.mp4"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oleObject" Target="file:///\\Users\psaltis\Documents\My%2520stuff\teaching\2020_Imaging_optis\week%25232\Macintosh%2520HD:Users:psaltis:Documents:My%2520stuff:classes:Optical_Wave_Propagation:2013:Lecture1:lecture1.docx!OLE_LINK4"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14375" y="1145234"/>
            <a:ext cx="7724180" cy="1303735"/>
          </a:xfrm>
          <a:ln/>
        </p:spPr>
        <p:txBody>
          <a:bodyPr rIns="116994"/>
          <a:lstStyle/>
          <a:p>
            <a:pPr marL="40182"/>
            <a:r>
              <a:rPr lang="en-US" sz="6300" dirty="0">
                <a:solidFill>
                  <a:srgbClr val="0070C0"/>
                </a:solidFill>
              </a:rPr>
              <a:t>Lecture 2</a:t>
            </a:r>
          </a:p>
        </p:txBody>
      </p:sp>
      <p:sp>
        <p:nvSpPr>
          <p:cNvPr id="25603" name="Rectangle 3"/>
          <p:cNvSpPr>
            <a:spLocks noGrp="1" noChangeArrowheads="1"/>
          </p:cNvSpPr>
          <p:nvPr>
            <p:ph type="body" idx="1"/>
          </p:nvPr>
        </p:nvSpPr>
        <p:spPr>
          <a:xfrm>
            <a:off x="1330523" y="3420071"/>
            <a:ext cx="6465094" cy="2196703"/>
          </a:xfrm>
          <a:ln/>
        </p:spPr>
        <p:txBody>
          <a:bodyPr rIns="116994">
            <a:normAutofit/>
          </a:bodyPr>
          <a:lstStyle/>
          <a:p>
            <a:pPr marL="0" indent="0" algn="ctr">
              <a:buNone/>
            </a:pPr>
            <a:r>
              <a:rPr lang="en-US" dirty="0" err="1"/>
              <a:t>Demetri</a:t>
            </a:r>
            <a:r>
              <a:rPr lang="en-US" dirty="0"/>
              <a:t> </a:t>
            </a:r>
            <a:r>
              <a:rPr lang="en-US" dirty="0" err="1"/>
              <a:t>Psaltis</a:t>
            </a:r>
            <a:endParaRPr lang="en-US" dirty="0"/>
          </a:p>
          <a:p>
            <a:pPr marL="0" indent="0" algn="ctr">
              <a:buNone/>
            </a:pPr>
            <a:endParaRPr lang="en-US" sz="1700" dirty="0"/>
          </a:p>
          <a:p>
            <a:pPr marL="0" indent="0" algn="ctr">
              <a:buNone/>
            </a:pPr>
            <a:r>
              <a:rPr lang="en-US" sz="1700" dirty="0"/>
              <a:t>Optics Laboratory</a:t>
            </a:r>
          </a:p>
          <a:p>
            <a:pPr marL="0" indent="0" algn="ctr">
              <a:buNone/>
            </a:pPr>
            <a:r>
              <a:rPr lang="en-US" sz="1700" dirty="0"/>
              <a:t>EPFL - Spring semester 2022</a:t>
            </a:r>
          </a:p>
        </p:txBody>
      </p:sp>
    </p:spTree>
    <p:extLst>
      <p:ext uri="{BB962C8B-B14F-4D97-AF65-F5344CB8AC3E}">
        <p14:creationId xmlns:p14="http://schemas.microsoft.com/office/powerpoint/2010/main" val="241723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134027" y="169611"/>
            <a:ext cx="389850" cy="646331"/>
          </a:xfrm>
          <a:prstGeom prst="rect">
            <a:avLst/>
          </a:prstGeom>
          <a:noFill/>
        </p:spPr>
        <p:txBody>
          <a:bodyPr wrap="none" rtlCol="0">
            <a:spAutoFit/>
          </a:bodyPr>
          <a:lstStyle/>
          <a:p>
            <a:r>
              <a:rPr lang="en-US" sz="3600" dirty="0"/>
              <a:t>x</a:t>
            </a:r>
          </a:p>
        </p:txBody>
      </p:sp>
      <p:graphicFrame>
        <p:nvGraphicFramePr>
          <p:cNvPr id="26" name="Object 25"/>
          <p:cNvGraphicFramePr>
            <a:graphicFrameLocks noChangeAspect="1"/>
          </p:cNvGraphicFramePr>
          <p:nvPr>
            <p:extLst>
              <p:ext uri="{D42A27DB-BD31-4B8C-83A1-F6EECF244321}">
                <p14:modId xmlns:p14="http://schemas.microsoft.com/office/powerpoint/2010/main" val="1237191597"/>
              </p:ext>
            </p:extLst>
          </p:nvPr>
        </p:nvGraphicFramePr>
        <p:xfrm>
          <a:off x="508924" y="3053390"/>
          <a:ext cx="7404100" cy="2776539"/>
        </p:xfrm>
        <a:graphic>
          <a:graphicData uri="http://schemas.openxmlformats.org/presentationml/2006/ole">
            <mc:AlternateContent xmlns:mc="http://schemas.openxmlformats.org/markup-compatibility/2006">
              <mc:Choice xmlns:v="urn:schemas-microsoft-com:vml" Requires="v">
                <p:oleObj spid="_x0000_s4155" name="Equation" r:id="rId3" imgW="3149600" imgH="1181100" progId="Equation.DSMT4">
                  <p:embed/>
                </p:oleObj>
              </mc:Choice>
              <mc:Fallback>
                <p:oleObj name="Equation" r:id="rId3" imgW="3149600" imgH="1181100" progId="Equation.DSMT4">
                  <p:embed/>
                  <p:pic>
                    <p:nvPicPr>
                      <p:cNvPr id="26" name="Object 25"/>
                      <p:cNvPicPr/>
                      <p:nvPr/>
                    </p:nvPicPr>
                    <p:blipFill>
                      <a:blip r:embed="rId4"/>
                      <a:stretch>
                        <a:fillRect/>
                      </a:stretch>
                    </p:blipFill>
                    <p:spPr>
                      <a:xfrm>
                        <a:off x="508924" y="3053390"/>
                        <a:ext cx="7404100" cy="2776539"/>
                      </a:xfrm>
                      <a:prstGeom prst="rect">
                        <a:avLst/>
                      </a:prstGeom>
                    </p:spPr>
                  </p:pic>
                </p:oleObj>
              </mc:Fallback>
            </mc:AlternateContent>
          </a:graphicData>
        </a:graphic>
      </p:graphicFrame>
      <p:sp>
        <p:nvSpPr>
          <p:cNvPr id="27" name="TextBox 26"/>
          <p:cNvSpPr txBox="1"/>
          <p:nvPr/>
        </p:nvSpPr>
        <p:spPr>
          <a:xfrm>
            <a:off x="3106407" y="73831"/>
            <a:ext cx="2577523" cy="646331"/>
          </a:xfrm>
          <a:prstGeom prst="rect">
            <a:avLst/>
          </a:prstGeom>
          <a:noFill/>
        </p:spPr>
        <p:txBody>
          <a:bodyPr wrap="none" rtlCol="0">
            <a:spAutoFit/>
          </a:bodyPr>
          <a:lstStyle/>
          <a:p>
            <a:r>
              <a:rPr lang="en-US" sz="3600" dirty="0">
                <a:solidFill>
                  <a:srgbClr val="0000FF"/>
                </a:solidFill>
              </a:rPr>
              <a:t>Plane Waves</a:t>
            </a:r>
          </a:p>
        </p:txBody>
      </p:sp>
      <p:cxnSp>
        <p:nvCxnSpPr>
          <p:cNvPr id="3" name="Straight Arrow Connector 2"/>
          <p:cNvCxnSpPr/>
          <p:nvPr/>
        </p:nvCxnSpPr>
        <p:spPr>
          <a:xfrm flipV="1">
            <a:off x="1267718" y="720161"/>
            <a:ext cx="0" cy="1625715"/>
          </a:xfrm>
          <a:prstGeom prst="straightConnector1">
            <a:avLst/>
          </a:prstGeom>
          <a:ln>
            <a:solidFill>
              <a:schemeClr val="tx1"/>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1270464" y="2345876"/>
            <a:ext cx="4024622" cy="2701"/>
          </a:xfrm>
          <a:prstGeom prst="straightConnector1">
            <a:avLst/>
          </a:prstGeom>
          <a:ln>
            <a:solidFill>
              <a:schemeClr val="tx1"/>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295086" y="2172995"/>
            <a:ext cx="346770" cy="584776"/>
          </a:xfrm>
          <a:prstGeom prst="rect">
            <a:avLst/>
          </a:prstGeom>
          <a:noFill/>
        </p:spPr>
        <p:txBody>
          <a:bodyPr wrap="none" rtlCol="0">
            <a:spAutoFit/>
          </a:bodyPr>
          <a:lstStyle/>
          <a:p>
            <a:r>
              <a:rPr lang="en-US" sz="3200" dirty="0"/>
              <a:t>z</a:t>
            </a:r>
          </a:p>
        </p:txBody>
      </p:sp>
      <p:graphicFrame>
        <p:nvGraphicFramePr>
          <p:cNvPr id="24" name="Object 23"/>
          <p:cNvGraphicFramePr>
            <a:graphicFrameLocks noChangeAspect="1"/>
          </p:cNvGraphicFramePr>
          <p:nvPr>
            <p:extLst>
              <p:ext uri="{D42A27DB-BD31-4B8C-83A1-F6EECF244321}">
                <p14:modId xmlns:p14="http://schemas.microsoft.com/office/powerpoint/2010/main" val="4160738069"/>
              </p:ext>
            </p:extLst>
          </p:nvPr>
        </p:nvGraphicFramePr>
        <p:xfrm>
          <a:off x="3723406" y="2806133"/>
          <a:ext cx="116543" cy="170975"/>
        </p:xfrm>
        <a:graphic>
          <a:graphicData uri="http://schemas.openxmlformats.org/presentationml/2006/ole">
            <mc:AlternateContent xmlns:mc="http://schemas.openxmlformats.org/markup-compatibility/2006">
              <mc:Choice xmlns:v="urn:schemas-microsoft-com:vml" Requires="v">
                <p:oleObj spid="_x0000_s4156" name="Equation" r:id="rId5" imgW="127000" imgH="190500" progId="Equation.DSMT4">
                  <p:embed/>
                </p:oleObj>
              </mc:Choice>
              <mc:Fallback>
                <p:oleObj name="Equation" r:id="rId5" imgW="127000" imgH="190500" progId="Equation.DSMT4">
                  <p:embed/>
                  <p:pic>
                    <p:nvPicPr>
                      <p:cNvPr id="24" name="Object 23"/>
                      <p:cNvPicPr/>
                      <p:nvPr/>
                    </p:nvPicPr>
                    <p:blipFill>
                      <a:blip r:embed="rId6"/>
                      <a:stretch>
                        <a:fillRect/>
                      </a:stretch>
                    </p:blipFill>
                    <p:spPr>
                      <a:xfrm>
                        <a:off x="3723406" y="2806133"/>
                        <a:ext cx="116543" cy="17097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11194426"/>
              </p:ext>
            </p:extLst>
          </p:nvPr>
        </p:nvGraphicFramePr>
        <p:xfrm>
          <a:off x="3723406" y="2806133"/>
          <a:ext cx="116543" cy="170975"/>
        </p:xfrm>
        <a:graphic>
          <a:graphicData uri="http://schemas.openxmlformats.org/presentationml/2006/ole">
            <mc:AlternateContent xmlns:mc="http://schemas.openxmlformats.org/markup-compatibility/2006">
              <mc:Choice xmlns:v="urn:schemas-microsoft-com:vml" Requires="v">
                <p:oleObj spid="_x0000_s4157" name="Equation" r:id="rId7" imgW="127000" imgH="190500" progId="Equation.DSMT4">
                  <p:embed/>
                </p:oleObj>
              </mc:Choice>
              <mc:Fallback>
                <p:oleObj name="Equation" r:id="rId7" imgW="127000" imgH="190500" progId="Equation.DSMT4">
                  <p:embed/>
                  <p:pic>
                    <p:nvPicPr>
                      <p:cNvPr id="25" name="Object 24"/>
                      <p:cNvPicPr/>
                      <p:nvPr/>
                    </p:nvPicPr>
                    <p:blipFill>
                      <a:blip r:embed="rId6"/>
                      <a:stretch>
                        <a:fillRect/>
                      </a:stretch>
                    </p:blipFill>
                    <p:spPr>
                      <a:xfrm>
                        <a:off x="3723406" y="2806133"/>
                        <a:ext cx="116543" cy="170975"/>
                      </a:xfrm>
                      <a:prstGeom prst="rect">
                        <a:avLst/>
                      </a:prstGeom>
                    </p:spPr>
                  </p:pic>
                </p:oleObj>
              </mc:Fallback>
            </mc:AlternateContent>
          </a:graphicData>
        </a:graphic>
      </p:graphicFrame>
      <p:cxnSp>
        <p:nvCxnSpPr>
          <p:cNvPr id="20" name="Straight Arrow Connector 19"/>
          <p:cNvCxnSpPr/>
          <p:nvPr/>
        </p:nvCxnSpPr>
        <p:spPr>
          <a:xfrm flipV="1">
            <a:off x="1256071" y="1792799"/>
            <a:ext cx="4024622" cy="5081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976387" y="689341"/>
            <a:ext cx="269454" cy="16257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rot="21123280">
            <a:off x="1850403" y="1222959"/>
            <a:ext cx="2212901" cy="1687076"/>
            <a:chOff x="1960927" y="1624630"/>
            <a:chExt cx="2411465" cy="1879740"/>
          </a:xfrm>
        </p:grpSpPr>
        <p:cxnSp>
          <p:nvCxnSpPr>
            <p:cNvPr id="29" name="Straight Connector 28"/>
            <p:cNvCxnSpPr/>
            <p:nvPr/>
          </p:nvCxnSpPr>
          <p:spPr>
            <a:xfrm flipH="1">
              <a:off x="1960927" y="1624630"/>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2564543" y="1630646"/>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3168159" y="1636662"/>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771775" y="1642678"/>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35041" y="1655651"/>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cxnSp>
        <p:nvCxnSpPr>
          <p:cNvPr id="34" name="Straight Arrow Connector 33"/>
          <p:cNvCxnSpPr/>
          <p:nvPr/>
        </p:nvCxnSpPr>
        <p:spPr>
          <a:xfrm flipV="1">
            <a:off x="1744424" y="1286590"/>
            <a:ext cx="520691" cy="7612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212142" y="1387975"/>
            <a:ext cx="449161" cy="584776"/>
          </a:xfrm>
          <a:prstGeom prst="rect">
            <a:avLst/>
          </a:prstGeom>
          <a:noFill/>
        </p:spPr>
        <p:txBody>
          <a:bodyPr wrap="none" rtlCol="0">
            <a:spAutoFit/>
          </a:bodyPr>
          <a:lstStyle/>
          <a:p>
            <a:r>
              <a:rPr lang="en-US" sz="3200" dirty="0"/>
              <a:t>z’</a:t>
            </a:r>
          </a:p>
        </p:txBody>
      </p:sp>
      <p:sp>
        <p:nvSpPr>
          <p:cNvPr id="37" name="TextBox 36"/>
          <p:cNvSpPr txBox="1"/>
          <p:nvPr/>
        </p:nvSpPr>
        <p:spPr>
          <a:xfrm>
            <a:off x="618638" y="322011"/>
            <a:ext cx="499806" cy="646331"/>
          </a:xfrm>
          <a:prstGeom prst="rect">
            <a:avLst/>
          </a:prstGeom>
          <a:noFill/>
        </p:spPr>
        <p:txBody>
          <a:bodyPr wrap="none" rtlCol="0">
            <a:spAutoFit/>
          </a:bodyPr>
          <a:lstStyle/>
          <a:p>
            <a:r>
              <a:rPr lang="en-US" sz="3600" dirty="0"/>
              <a:t>x’</a:t>
            </a:r>
          </a:p>
        </p:txBody>
      </p:sp>
      <p:sp>
        <p:nvSpPr>
          <p:cNvPr id="40" name="TextBox 39"/>
          <p:cNvSpPr txBox="1"/>
          <p:nvPr/>
        </p:nvSpPr>
        <p:spPr>
          <a:xfrm>
            <a:off x="1813998" y="767688"/>
            <a:ext cx="387446" cy="584776"/>
          </a:xfrm>
          <a:prstGeom prst="rect">
            <a:avLst/>
          </a:prstGeom>
          <a:noFill/>
        </p:spPr>
        <p:txBody>
          <a:bodyPr wrap="none" rtlCol="0">
            <a:spAutoFit/>
          </a:bodyPr>
          <a:lstStyle/>
          <a:p>
            <a:r>
              <a:rPr lang="el-GR" sz="3200" dirty="0"/>
              <a:t>λ</a:t>
            </a:r>
            <a:endParaRPr lang="en-US" sz="3200" dirty="0"/>
          </a:p>
        </p:txBody>
      </p:sp>
      <p:sp>
        <p:nvSpPr>
          <p:cNvPr id="41" name="TextBox 40"/>
          <p:cNvSpPr txBox="1"/>
          <p:nvPr/>
        </p:nvSpPr>
        <p:spPr>
          <a:xfrm>
            <a:off x="3781218" y="6218418"/>
            <a:ext cx="4562442" cy="523220"/>
          </a:xfrm>
          <a:prstGeom prst="rect">
            <a:avLst/>
          </a:prstGeom>
          <a:noFill/>
        </p:spPr>
        <p:txBody>
          <a:bodyPr wrap="none" rtlCol="0">
            <a:spAutoFit/>
          </a:bodyPr>
          <a:lstStyle/>
          <a:p>
            <a:r>
              <a:rPr lang="en-US" sz="2800" dirty="0" err="1">
                <a:solidFill>
                  <a:srgbClr val="FF0000"/>
                </a:solidFill>
              </a:rPr>
              <a:t>Eigenmodes</a:t>
            </a:r>
            <a:r>
              <a:rPr lang="en-US" sz="2800" dirty="0">
                <a:solidFill>
                  <a:srgbClr val="FF0000"/>
                </a:solidFill>
              </a:rPr>
              <a:t> and eigenvalues?</a:t>
            </a:r>
          </a:p>
        </p:txBody>
      </p:sp>
    </p:spTree>
    <p:extLst>
      <p:ext uri="{BB962C8B-B14F-4D97-AF65-F5344CB8AC3E}">
        <p14:creationId xmlns:p14="http://schemas.microsoft.com/office/powerpoint/2010/main" val="13109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44901" y="2455665"/>
            <a:ext cx="5054203" cy="1937743"/>
          </a:xfrm>
          <a:ln/>
        </p:spPr>
        <p:txBody>
          <a:bodyPr rIns="116994"/>
          <a:lstStyle/>
          <a:p>
            <a:pPr marL="40182"/>
            <a:r>
              <a:rPr lang="en-US" dirty="0">
                <a:solidFill>
                  <a:srgbClr val="0070C0"/>
                </a:solidFill>
              </a:rPr>
              <a:t>Gratings</a:t>
            </a:r>
          </a:p>
        </p:txBody>
      </p:sp>
      <p:sp>
        <p:nvSpPr>
          <p:cNvPr id="6" name="Rectangle 4"/>
          <p:cNvSpPr>
            <a:spLocks/>
          </p:cNvSpPr>
          <p:nvPr/>
        </p:nvSpPr>
        <p:spPr bwMode="auto">
          <a:xfrm>
            <a:off x="8932" y="6536533"/>
            <a:ext cx="8474273" cy="250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8" bIns="0"/>
          <a:lstStyle/>
          <a:p>
            <a:pPr marL="40182"/>
            <a:r>
              <a:rPr lang="en-US" sz="1300" dirty="0">
                <a:ea typeface="ＭＳ Ｐゴシック" charset="0"/>
                <a:cs typeface="Arial" charset="0"/>
              </a:rPr>
              <a:t>D. </a:t>
            </a:r>
            <a:r>
              <a:rPr lang="en-US" sz="1300" dirty="0" err="1">
                <a:ea typeface="ＭＳ Ｐゴシック" charset="0"/>
                <a:cs typeface="Arial" charset="0"/>
              </a:rPr>
              <a:t>Psaltis</a:t>
            </a:r>
            <a:r>
              <a:rPr lang="en-US" sz="1300" dirty="0">
                <a:ea typeface="ＭＳ Ｐゴシック" charset="0"/>
                <a:cs typeface="Arial" charset="0"/>
              </a:rPr>
              <a:t>, </a:t>
            </a:r>
            <a:r>
              <a:rPr lang="en-US" sz="1300" dirty="0">
                <a:latin typeface="Arial Italic" charset="0"/>
                <a:ea typeface="ＭＳ Ｐゴシック" charset="0"/>
                <a:cs typeface="Arial Italic" charset="0"/>
                <a:sym typeface="Arial Italic" charset="0"/>
              </a:rPr>
              <a:t>Optical Waves Propagation</a:t>
            </a:r>
            <a:r>
              <a:rPr lang="en-US" sz="1300" dirty="0">
                <a:ea typeface="ＭＳ Ｐゴシック" charset="0"/>
                <a:cs typeface="Arial" charset="0"/>
              </a:rPr>
              <a:t> - EPFL Photonics program doctoral course, Fall semester 2014</a:t>
            </a:r>
          </a:p>
        </p:txBody>
      </p:sp>
      <p:sp>
        <p:nvSpPr>
          <p:cNvPr id="7" name="Slide Number Placeholder 3"/>
          <p:cNvSpPr>
            <a:spLocks noGrp="1"/>
          </p:cNvSpPr>
          <p:nvPr>
            <p:ph type="sldNum" sz="quarter" idx="10"/>
          </p:nvPr>
        </p:nvSpPr>
        <p:spPr>
          <a:xfrm>
            <a:off x="480940" y="6498791"/>
            <a:ext cx="8633222" cy="365125"/>
          </a:xfrm>
        </p:spPr>
        <p:txBody>
          <a:bodyPr/>
          <a:lstStyle/>
          <a:p>
            <a:pPr algn="r"/>
            <a:fld id="{B346AEA9-2BA8-3A46-A5D8-B2B5F1B71AC9}" type="slidenum">
              <a:rPr lang="en-US"/>
              <a:pPr algn="r"/>
              <a:t>11</a:t>
            </a:fld>
            <a:endParaRPr lang="en-US" dirty="0"/>
          </a:p>
        </p:txBody>
      </p:sp>
    </p:spTree>
    <p:extLst>
      <p:ext uri="{BB962C8B-B14F-4D97-AF65-F5344CB8AC3E}">
        <p14:creationId xmlns:p14="http://schemas.microsoft.com/office/powerpoint/2010/main" val="300162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3530" y="3793852"/>
            <a:ext cx="3107191" cy="233128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35" y="3793853"/>
            <a:ext cx="3107191" cy="233128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1715"/>
            <a:ext cx="3118530" cy="233978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4267" y="776545"/>
            <a:ext cx="3136454" cy="235323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9184" y="768268"/>
            <a:ext cx="3118530" cy="2339789"/>
          </a:xfrm>
          <a:prstGeom prst="rect">
            <a:avLst/>
          </a:prstGeom>
        </p:spPr>
      </p:pic>
      <p:sp>
        <p:nvSpPr>
          <p:cNvPr id="13" name="TextBox 12"/>
          <p:cNvSpPr txBox="1"/>
          <p:nvPr/>
        </p:nvSpPr>
        <p:spPr>
          <a:xfrm>
            <a:off x="13934" y="3403890"/>
            <a:ext cx="1220321" cy="300082"/>
          </a:xfrm>
          <a:prstGeom prst="rect">
            <a:avLst/>
          </a:prstGeom>
          <a:noFill/>
        </p:spPr>
        <p:txBody>
          <a:bodyPr wrap="square" rtlCol="0">
            <a:spAutoFit/>
          </a:bodyPr>
          <a:lstStyle/>
          <a:p>
            <a:r>
              <a:rPr lang="en-US" sz="1350" dirty="0">
                <a:solidFill>
                  <a:srgbClr val="0070C0"/>
                </a:solidFill>
                <a:latin typeface="Calibri"/>
              </a:rPr>
              <a:t>Period: 16 </a:t>
            </a:r>
            <a:r>
              <a:rPr lang="el-GR" sz="1350" dirty="0">
                <a:solidFill>
                  <a:srgbClr val="0070C0"/>
                </a:solidFill>
                <a:latin typeface="Calibri"/>
              </a:rPr>
              <a:t>μ</a:t>
            </a:r>
            <a:r>
              <a:rPr lang="en-US" sz="1350" dirty="0">
                <a:solidFill>
                  <a:srgbClr val="0070C0"/>
                </a:solidFill>
                <a:latin typeface="Calibri"/>
              </a:rPr>
              <a:t>m</a:t>
            </a:r>
          </a:p>
        </p:txBody>
      </p:sp>
      <p:sp>
        <p:nvSpPr>
          <p:cNvPr id="14" name="TextBox 13"/>
          <p:cNvSpPr txBox="1"/>
          <p:nvPr/>
        </p:nvSpPr>
        <p:spPr>
          <a:xfrm>
            <a:off x="0" y="476463"/>
            <a:ext cx="1220321" cy="300082"/>
          </a:xfrm>
          <a:prstGeom prst="rect">
            <a:avLst/>
          </a:prstGeom>
          <a:noFill/>
        </p:spPr>
        <p:txBody>
          <a:bodyPr wrap="square" rtlCol="0">
            <a:spAutoFit/>
          </a:bodyPr>
          <a:lstStyle/>
          <a:p>
            <a:r>
              <a:rPr lang="en-US" sz="1350" dirty="0">
                <a:solidFill>
                  <a:srgbClr val="0070C0"/>
                </a:solidFill>
                <a:latin typeface="Calibri"/>
              </a:rPr>
              <a:t>Period: 24 </a:t>
            </a:r>
            <a:r>
              <a:rPr lang="el-GR" sz="1350" dirty="0">
                <a:solidFill>
                  <a:srgbClr val="0070C0"/>
                </a:solidFill>
                <a:latin typeface="Calibri"/>
              </a:rPr>
              <a:t>μ</a:t>
            </a:r>
            <a:r>
              <a:rPr lang="en-US" sz="1350" dirty="0">
                <a:solidFill>
                  <a:srgbClr val="0070C0"/>
                </a:solidFill>
                <a:latin typeface="Calibri"/>
              </a:rPr>
              <a:t>m</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7076" y="3793851"/>
            <a:ext cx="3107191" cy="2331281"/>
          </a:xfrm>
          <a:prstGeom prst="rect">
            <a:avLst/>
          </a:prstGeom>
        </p:spPr>
      </p:pic>
    </p:spTree>
    <p:extLst>
      <p:ext uri="{BB962C8B-B14F-4D97-AF65-F5344CB8AC3E}">
        <p14:creationId xmlns:p14="http://schemas.microsoft.com/office/powerpoint/2010/main" val="185469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89" name="Object 2"/>
          <p:cNvGraphicFramePr>
            <a:graphicFrameLocks noChangeAspect="1"/>
          </p:cNvGraphicFramePr>
          <p:nvPr/>
        </p:nvGraphicFramePr>
        <p:xfrm>
          <a:off x="4445000" y="2349500"/>
          <a:ext cx="127000" cy="190500"/>
        </p:xfrm>
        <a:graphic>
          <a:graphicData uri="http://schemas.openxmlformats.org/presentationml/2006/ole">
            <mc:AlternateContent xmlns:mc="http://schemas.openxmlformats.org/markup-compatibility/2006">
              <mc:Choice xmlns:v="urn:schemas-microsoft-com:vml" Requires="v">
                <p:oleObj spid="_x0000_s6222" name="Equation" r:id="rId3" imgW="0" imgH="0" progId="Equation.DSMT4">
                  <p:embed/>
                </p:oleObj>
              </mc:Choice>
              <mc:Fallback>
                <p:oleObj name="Equation" r:id="rId3" imgW="0" imgH="0" progId="Equation.DSMT4">
                  <p:embed/>
                  <p:pic>
                    <p:nvPicPr>
                      <p:cNvPr id="11468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0" y="2349500"/>
                        <a:ext cx="1270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4690" name="Object 3"/>
          <p:cNvGraphicFramePr>
            <a:graphicFrameLocks noChangeAspect="1"/>
          </p:cNvGraphicFramePr>
          <p:nvPr/>
        </p:nvGraphicFramePr>
        <p:xfrm>
          <a:off x="4445000" y="2349500"/>
          <a:ext cx="127000" cy="190500"/>
        </p:xfrm>
        <a:graphic>
          <a:graphicData uri="http://schemas.openxmlformats.org/presentationml/2006/ole">
            <mc:AlternateContent xmlns:mc="http://schemas.openxmlformats.org/markup-compatibility/2006">
              <mc:Choice xmlns:v="urn:schemas-microsoft-com:vml" Requires="v">
                <p:oleObj spid="_x0000_s6223" name="Equation" r:id="rId5" imgW="0" imgH="0" progId="Equation.DSMT4">
                  <p:embed/>
                </p:oleObj>
              </mc:Choice>
              <mc:Fallback>
                <p:oleObj name="Equation" r:id="rId5" imgW="0" imgH="0" progId="Equation.DSMT4">
                  <p:embed/>
                  <p:pic>
                    <p:nvPicPr>
                      <p:cNvPr id="11469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0" y="2349500"/>
                        <a:ext cx="1270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4691" name="Object 4"/>
          <p:cNvGraphicFramePr>
            <a:graphicFrameLocks noChangeAspect="1"/>
          </p:cNvGraphicFramePr>
          <p:nvPr/>
        </p:nvGraphicFramePr>
        <p:xfrm>
          <a:off x="4445000" y="2349500"/>
          <a:ext cx="127000" cy="190500"/>
        </p:xfrm>
        <a:graphic>
          <a:graphicData uri="http://schemas.openxmlformats.org/presentationml/2006/ole">
            <mc:AlternateContent xmlns:mc="http://schemas.openxmlformats.org/markup-compatibility/2006">
              <mc:Choice xmlns:v="urn:schemas-microsoft-com:vml" Requires="v">
                <p:oleObj spid="_x0000_s6224" name="Equation" r:id="rId6" imgW="0" imgH="0" progId="Equation.DSMT4">
                  <p:embed/>
                </p:oleObj>
              </mc:Choice>
              <mc:Fallback>
                <p:oleObj name="Equation" r:id="rId6" imgW="0" imgH="0" progId="Equation.DSMT4">
                  <p:embed/>
                  <p:pic>
                    <p:nvPicPr>
                      <p:cNvPr id="11469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0" y="2349500"/>
                        <a:ext cx="1270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4692" name="Object 5"/>
          <p:cNvGraphicFramePr>
            <a:graphicFrameLocks noChangeAspect="1"/>
          </p:cNvGraphicFramePr>
          <p:nvPr/>
        </p:nvGraphicFramePr>
        <p:xfrm>
          <a:off x="993775" y="1619250"/>
          <a:ext cx="7156450" cy="3497263"/>
        </p:xfrm>
        <a:graphic>
          <a:graphicData uri="http://schemas.openxmlformats.org/presentationml/2006/ole">
            <mc:AlternateContent xmlns:mc="http://schemas.openxmlformats.org/markup-compatibility/2006">
              <mc:Choice xmlns:v="urn:schemas-microsoft-com:vml" Requires="v">
                <p:oleObj spid="_x0000_s6225" name="Equation" r:id="rId7" imgW="0" imgH="0" progId="Equation.DSMT4">
                  <p:embed/>
                </p:oleObj>
              </mc:Choice>
              <mc:Fallback>
                <p:oleObj name="Equation" r:id="rId7" imgW="0" imgH="0" progId="Equation.DSMT4">
                  <p:embed/>
                  <p:pic>
                    <p:nvPicPr>
                      <p:cNvPr id="114692"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775" y="1619250"/>
                        <a:ext cx="7156450" cy="34972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4693" name="TextBox 6"/>
          <p:cNvSpPr txBox="1">
            <a:spLocks noChangeArrowheads="1"/>
          </p:cNvSpPr>
          <p:nvPr/>
        </p:nvSpPr>
        <p:spPr bwMode="auto">
          <a:xfrm>
            <a:off x="1365250" y="0"/>
            <a:ext cx="67849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3600">
                <a:solidFill>
                  <a:srgbClr val="3366FF"/>
                </a:solidFill>
                <a:latin typeface="Arial" charset="0"/>
              </a:rPr>
              <a:t>2D Fourier transform </a:t>
            </a:r>
          </a:p>
        </p:txBody>
      </p:sp>
    </p:spTree>
    <p:extLst>
      <p:ext uri="{BB962C8B-B14F-4D97-AF65-F5344CB8AC3E}">
        <p14:creationId xmlns:p14="http://schemas.microsoft.com/office/powerpoint/2010/main" val="850880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0289473" y="1842389"/>
            <a:ext cx="449237" cy="523220"/>
          </a:xfrm>
          <a:prstGeom prst="rect">
            <a:avLst/>
          </a:prstGeom>
          <a:noFill/>
        </p:spPr>
        <p:txBody>
          <a:bodyPr wrap="none" rtlCol="0">
            <a:spAutoFit/>
          </a:bodyPr>
          <a:lstStyle/>
          <a:p>
            <a:r>
              <a:rPr lang="en-US" sz="2800" dirty="0"/>
              <a:t>Y’</a:t>
            </a:r>
          </a:p>
        </p:txBody>
      </p:sp>
      <p:sp>
        <p:nvSpPr>
          <p:cNvPr id="2" name="Parallelogram 1"/>
          <p:cNvSpPr/>
          <p:nvPr/>
        </p:nvSpPr>
        <p:spPr>
          <a:xfrm rot="5241143" flipV="1">
            <a:off x="538626" y="2166207"/>
            <a:ext cx="1624769" cy="999025"/>
          </a:xfrm>
          <a:prstGeom prst="parallelogram">
            <a:avLst>
              <a:gd name="adj" fmla="val 51587"/>
            </a:avLst>
          </a:prstGeom>
          <a:blipFill rotWithShape="1">
            <a:blip r:embed="rId3"/>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1157883" y="1195588"/>
            <a:ext cx="0" cy="815489"/>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2091658" y="1832920"/>
            <a:ext cx="616292" cy="4084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381995" y="2540112"/>
            <a:ext cx="4930336" cy="74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840047" y="1123900"/>
            <a:ext cx="0" cy="815489"/>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773822" y="1761232"/>
            <a:ext cx="616292" cy="4084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Parallelogram 8"/>
          <p:cNvSpPr/>
          <p:nvPr/>
        </p:nvSpPr>
        <p:spPr>
          <a:xfrm rot="5241143" flipV="1">
            <a:off x="4145351" y="2114843"/>
            <a:ext cx="1624769" cy="960169"/>
          </a:xfrm>
          <a:prstGeom prst="parallelogram">
            <a:avLst>
              <a:gd name="adj" fmla="val 5158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5185890" y="2551569"/>
            <a:ext cx="1073492" cy="0"/>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51487" y="735893"/>
            <a:ext cx="340182" cy="523220"/>
          </a:xfrm>
          <a:prstGeom prst="rect">
            <a:avLst/>
          </a:prstGeom>
          <a:noFill/>
        </p:spPr>
        <p:txBody>
          <a:bodyPr wrap="none" rtlCol="0">
            <a:spAutoFit/>
          </a:bodyPr>
          <a:lstStyle/>
          <a:p>
            <a:r>
              <a:rPr lang="en-US" sz="2800" dirty="0"/>
              <a:t>x</a:t>
            </a:r>
          </a:p>
        </p:txBody>
      </p:sp>
      <p:sp>
        <p:nvSpPr>
          <p:cNvPr id="17" name="TextBox 16"/>
          <p:cNvSpPr txBox="1"/>
          <p:nvPr/>
        </p:nvSpPr>
        <p:spPr>
          <a:xfrm>
            <a:off x="2707950" y="1238011"/>
            <a:ext cx="351378" cy="523220"/>
          </a:xfrm>
          <a:prstGeom prst="rect">
            <a:avLst/>
          </a:prstGeom>
          <a:noFill/>
        </p:spPr>
        <p:txBody>
          <a:bodyPr wrap="none" rtlCol="0">
            <a:spAutoFit/>
          </a:bodyPr>
          <a:lstStyle/>
          <a:p>
            <a:r>
              <a:rPr lang="en-US" sz="2800" dirty="0"/>
              <a:t>y</a:t>
            </a:r>
          </a:p>
        </p:txBody>
      </p:sp>
      <p:sp>
        <p:nvSpPr>
          <p:cNvPr id="18" name="TextBox 17"/>
          <p:cNvSpPr txBox="1"/>
          <p:nvPr/>
        </p:nvSpPr>
        <p:spPr>
          <a:xfrm>
            <a:off x="6405333" y="1316341"/>
            <a:ext cx="436788" cy="523220"/>
          </a:xfrm>
          <a:prstGeom prst="rect">
            <a:avLst/>
          </a:prstGeom>
          <a:noFill/>
        </p:spPr>
        <p:txBody>
          <a:bodyPr wrap="none" rtlCol="0">
            <a:spAutoFit/>
          </a:bodyPr>
          <a:lstStyle/>
          <a:p>
            <a:r>
              <a:rPr lang="en-US" sz="2800" dirty="0"/>
              <a:t>y’</a:t>
            </a:r>
          </a:p>
        </p:txBody>
      </p:sp>
      <p:sp>
        <p:nvSpPr>
          <p:cNvPr id="20" name="TextBox 19"/>
          <p:cNvSpPr txBox="1"/>
          <p:nvPr/>
        </p:nvSpPr>
        <p:spPr>
          <a:xfrm>
            <a:off x="4615430" y="710887"/>
            <a:ext cx="429775" cy="523220"/>
          </a:xfrm>
          <a:prstGeom prst="rect">
            <a:avLst/>
          </a:prstGeom>
          <a:noFill/>
        </p:spPr>
        <p:txBody>
          <a:bodyPr wrap="none" rtlCol="0">
            <a:spAutoFit/>
          </a:bodyPr>
          <a:lstStyle/>
          <a:p>
            <a:r>
              <a:rPr lang="en-US" sz="2800" dirty="0"/>
              <a:t>x’</a:t>
            </a:r>
          </a:p>
        </p:txBody>
      </p:sp>
      <p:sp>
        <p:nvSpPr>
          <p:cNvPr id="21" name="TextBox 20"/>
          <p:cNvSpPr txBox="1"/>
          <p:nvPr/>
        </p:nvSpPr>
        <p:spPr>
          <a:xfrm>
            <a:off x="876794" y="3840541"/>
            <a:ext cx="638065" cy="461665"/>
          </a:xfrm>
          <a:prstGeom prst="rect">
            <a:avLst/>
          </a:prstGeom>
          <a:noFill/>
        </p:spPr>
        <p:txBody>
          <a:bodyPr wrap="none" rtlCol="0">
            <a:spAutoFit/>
          </a:bodyPr>
          <a:lstStyle/>
          <a:p>
            <a:r>
              <a:rPr lang="en-US" sz="2400" dirty="0"/>
              <a:t>Z=0</a:t>
            </a:r>
          </a:p>
        </p:txBody>
      </p:sp>
      <p:cxnSp>
        <p:nvCxnSpPr>
          <p:cNvPr id="22" name="Straight Arrow Connector 21"/>
          <p:cNvCxnSpPr/>
          <p:nvPr/>
        </p:nvCxnSpPr>
        <p:spPr>
          <a:xfrm>
            <a:off x="1195825" y="3500309"/>
            <a:ext cx="0" cy="365196"/>
          </a:xfrm>
          <a:prstGeom prst="straightConnector1">
            <a:avLst/>
          </a:prstGeom>
          <a:ln>
            <a:prstDash val="dot"/>
            <a:headEnd type="none"/>
            <a:tailEnd type="none"/>
          </a:ln>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3663629803"/>
              </p:ext>
            </p:extLst>
          </p:nvPr>
        </p:nvGraphicFramePr>
        <p:xfrm>
          <a:off x="203200" y="5435809"/>
          <a:ext cx="8823325" cy="1195387"/>
        </p:xfrm>
        <a:graphic>
          <a:graphicData uri="http://schemas.openxmlformats.org/presentationml/2006/ole">
            <mc:AlternateContent xmlns:mc="http://schemas.openxmlformats.org/markup-compatibility/2006">
              <mc:Choice xmlns:v="urn:schemas-microsoft-com:vml" Requires="v">
                <p:oleObj spid="_x0000_s5160" name="Equation" r:id="rId4" imgW="4597400" imgH="622300" progId="Equation.DSMT4">
                  <p:embed/>
                </p:oleObj>
              </mc:Choice>
              <mc:Fallback>
                <p:oleObj name="Equation" r:id="rId4" imgW="4597400" imgH="622300" progId="Equation.DSMT4">
                  <p:embed/>
                  <p:pic>
                    <p:nvPicPr>
                      <p:cNvPr id="27" name="Object 26"/>
                      <p:cNvPicPr/>
                      <p:nvPr/>
                    </p:nvPicPr>
                    <p:blipFill>
                      <a:blip r:embed="rId5"/>
                      <a:stretch>
                        <a:fillRect/>
                      </a:stretch>
                    </p:blipFill>
                    <p:spPr>
                      <a:xfrm>
                        <a:off x="203200" y="5435809"/>
                        <a:ext cx="8823325" cy="1195387"/>
                      </a:xfrm>
                      <a:prstGeom prst="rect">
                        <a:avLst/>
                      </a:prstGeom>
                      <a:ln>
                        <a:solidFill>
                          <a:srgbClr val="000000"/>
                        </a:solid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38868076"/>
              </p:ext>
            </p:extLst>
          </p:nvPr>
        </p:nvGraphicFramePr>
        <p:xfrm>
          <a:off x="2622550" y="3840541"/>
          <a:ext cx="6521450" cy="1130300"/>
        </p:xfrm>
        <a:graphic>
          <a:graphicData uri="http://schemas.openxmlformats.org/presentationml/2006/ole">
            <mc:AlternateContent xmlns:mc="http://schemas.openxmlformats.org/markup-compatibility/2006">
              <mc:Choice xmlns:v="urn:schemas-microsoft-com:vml" Requires="v">
                <p:oleObj spid="_x0000_s5161" name="Equation" r:id="rId6" imgW="3073400" imgH="533400" progId="Equation.DSMT4">
                  <p:embed/>
                </p:oleObj>
              </mc:Choice>
              <mc:Fallback>
                <p:oleObj name="Equation" r:id="rId6" imgW="3073400" imgH="533400" progId="Equation.DSMT4">
                  <p:embed/>
                  <p:pic>
                    <p:nvPicPr>
                      <p:cNvPr id="28" name="Object 27"/>
                      <p:cNvPicPr/>
                      <p:nvPr/>
                    </p:nvPicPr>
                    <p:blipFill>
                      <a:blip r:embed="rId7"/>
                      <a:stretch>
                        <a:fillRect/>
                      </a:stretch>
                    </p:blipFill>
                    <p:spPr>
                      <a:xfrm>
                        <a:off x="2622550" y="3840541"/>
                        <a:ext cx="6521450" cy="1130300"/>
                      </a:xfrm>
                      <a:prstGeom prst="rect">
                        <a:avLst/>
                      </a:prstGeom>
                      <a:ln>
                        <a:solidFill>
                          <a:schemeClr val="tx1"/>
                        </a:solidFill>
                      </a:ln>
                    </p:spPr>
                  </p:pic>
                </p:oleObj>
              </mc:Fallback>
            </mc:AlternateContent>
          </a:graphicData>
        </a:graphic>
      </p:graphicFrame>
      <p:cxnSp>
        <p:nvCxnSpPr>
          <p:cNvPr id="30" name="Curved Connector 29"/>
          <p:cNvCxnSpPr/>
          <p:nvPr/>
        </p:nvCxnSpPr>
        <p:spPr>
          <a:xfrm flipV="1">
            <a:off x="3805244" y="2894463"/>
            <a:ext cx="1034805" cy="534159"/>
          </a:xfrm>
          <a:prstGeom prst="curvedConnector3">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92186" y="3428621"/>
            <a:ext cx="422316" cy="1763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40387" y="52105"/>
            <a:ext cx="3892362" cy="707886"/>
          </a:xfrm>
          <a:prstGeom prst="rect">
            <a:avLst/>
          </a:prstGeom>
          <a:noFill/>
        </p:spPr>
        <p:txBody>
          <a:bodyPr wrap="none" rtlCol="0">
            <a:spAutoFit/>
          </a:bodyPr>
          <a:lstStyle/>
          <a:p>
            <a:r>
              <a:rPr lang="en-US" sz="4000" dirty="0">
                <a:solidFill>
                  <a:srgbClr val="0000FF"/>
                </a:solidFill>
              </a:rPr>
              <a:t>Angular spectrum</a:t>
            </a:r>
          </a:p>
        </p:txBody>
      </p:sp>
    </p:spTree>
    <p:extLst>
      <p:ext uri="{BB962C8B-B14F-4D97-AF65-F5344CB8AC3E}">
        <p14:creationId xmlns:p14="http://schemas.microsoft.com/office/powerpoint/2010/main" val="62171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1"/>
          <p:cNvSpPr txBox="1">
            <a:spLocks noChangeArrowheads="1"/>
          </p:cNvSpPr>
          <p:nvPr/>
        </p:nvSpPr>
        <p:spPr bwMode="auto">
          <a:xfrm>
            <a:off x="3525838" y="14288"/>
            <a:ext cx="22542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r>
              <a:rPr lang="en-US" sz="1800">
                <a:solidFill>
                  <a:srgbClr val="3366FF"/>
                </a:solidFill>
                <a:latin typeface="Arial" charset="0"/>
              </a:rPr>
              <a:t>Derivation of BPM </a:t>
            </a:r>
          </a:p>
        </p:txBody>
      </p:sp>
      <p:pic>
        <p:nvPicPr>
          <p:cNvPr id="112642" name="Picture 2"/>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352550" y="1227138"/>
            <a:ext cx="660082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352550" y="6045200"/>
            <a:ext cx="1992313" cy="674688"/>
          </a:xfrm>
          <a:prstGeom prst="rect">
            <a:avLst/>
          </a:prstGeom>
          <a:solidFill>
            <a:srgbClr val="FFFF00">
              <a:alpha val="21960"/>
            </a:srgbClr>
          </a:solidFill>
          <a:ln w="28575">
            <a:solidFill>
              <a:srgbClr val="FF0000"/>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a:solidFill>
                <a:schemeClr val="lt1"/>
              </a:solidFill>
              <a:latin typeface="+mn-lt"/>
              <a:ea typeface="+mn-ea"/>
              <a:cs typeface="+mn-cs"/>
            </a:endParaRPr>
          </a:p>
        </p:txBody>
      </p:sp>
      <p:pic>
        <p:nvPicPr>
          <p:cNvPr id="112644" name="Picture 4"/>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4978400" y="5894388"/>
            <a:ext cx="33416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a:off x="3622675" y="6383338"/>
            <a:ext cx="1157288"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9" name="Rectangle 8"/>
          <p:cNvSpPr>
            <a:spLocks noChangeArrowheads="1"/>
          </p:cNvSpPr>
          <p:nvPr/>
        </p:nvSpPr>
        <p:spPr bwMode="auto">
          <a:xfrm>
            <a:off x="4891088" y="6008688"/>
            <a:ext cx="3097212" cy="793750"/>
          </a:xfrm>
          <a:prstGeom prst="rect">
            <a:avLst/>
          </a:prstGeom>
          <a:solidFill>
            <a:srgbClr val="FFFF00">
              <a:alpha val="30196"/>
            </a:srgbClr>
          </a:solidFill>
          <a:ln w="28575">
            <a:solidFill>
              <a:srgbClr val="953735"/>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a:solidFill>
                <a:schemeClr val="lt1"/>
              </a:solidFill>
              <a:latin typeface="+mn-lt"/>
              <a:ea typeface="+mn-ea"/>
              <a:cs typeface="+mn-cs"/>
            </a:endParaRPr>
          </a:p>
        </p:txBody>
      </p:sp>
      <p:sp>
        <p:nvSpPr>
          <p:cNvPr id="8" name="TextBox 7"/>
          <p:cNvSpPr txBox="1"/>
          <p:nvPr/>
        </p:nvSpPr>
        <p:spPr>
          <a:xfrm>
            <a:off x="3859213" y="5894388"/>
            <a:ext cx="763587" cy="523875"/>
          </a:xfrm>
          <a:prstGeom prst="rect">
            <a:avLst/>
          </a:prstGeom>
          <a:noFill/>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r>
              <a:rPr lang="en-US" sz="2800" b="1" i="1">
                <a:solidFill>
                  <a:srgbClr val="FF0000"/>
                </a:solidFill>
                <a:effectLst>
                  <a:outerShdw blurRad="38100" dist="38100" dir="2700000" algn="tl">
                    <a:srgbClr val="DDDDDD"/>
                  </a:outerShdw>
                </a:effectLst>
                <a:latin typeface="Times New Roman" charset="0"/>
              </a:rPr>
              <a:t>FT</a:t>
            </a:r>
          </a:p>
        </p:txBody>
      </p:sp>
      <p:graphicFrame>
        <p:nvGraphicFramePr>
          <p:cNvPr id="112648" name="Object 1"/>
          <p:cNvGraphicFramePr>
            <a:graphicFrameLocks noChangeAspect="1"/>
          </p:cNvGraphicFramePr>
          <p:nvPr/>
        </p:nvGraphicFramePr>
        <p:xfrm>
          <a:off x="1530350" y="471488"/>
          <a:ext cx="3249613" cy="950912"/>
        </p:xfrm>
        <a:graphic>
          <a:graphicData uri="http://schemas.openxmlformats.org/presentationml/2006/ole">
            <mc:AlternateContent xmlns:mc="http://schemas.openxmlformats.org/markup-compatibility/2006">
              <mc:Choice xmlns:v="urn:schemas-microsoft-com:vml" Requires="v">
                <p:oleObj spid="_x0000_s7189" name="Equation" r:id="rId5" imgW="0" imgH="0" progId="Equation.DSMT4">
                  <p:embed/>
                </p:oleObj>
              </mc:Choice>
              <mc:Fallback>
                <p:oleObj name="Equation" r:id="rId5" imgW="0" imgH="0" progId="Equation.DSMT4">
                  <p:embed/>
                  <p:pic>
                    <p:nvPicPr>
                      <p:cNvPr id="112648"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0350" y="471488"/>
                        <a:ext cx="3249613" cy="95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2649" name="TextBox 2"/>
          <p:cNvSpPr txBox="1">
            <a:spLocks noChangeArrowheads="1"/>
          </p:cNvSpPr>
          <p:nvPr/>
        </p:nvSpPr>
        <p:spPr bwMode="auto">
          <a:xfrm>
            <a:off x="5800725" y="6208713"/>
            <a:ext cx="3190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1800">
                <a:latin typeface="Arial" charset="0"/>
              </a:rPr>
              <a:t>=</a:t>
            </a:r>
          </a:p>
        </p:txBody>
      </p:sp>
    </p:spTree>
    <p:extLst>
      <p:ext uri="{BB962C8B-B14F-4D97-AF65-F5344CB8AC3E}">
        <p14:creationId xmlns:p14="http://schemas.microsoft.com/office/powerpoint/2010/main" val="72890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512484992"/>
              </p:ext>
            </p:extLst>
          </p:nvPr>
        </p:nvGraphicFramePr>
        <p:xfrm>
          <a:off x="901943" y="1640605"/>
          <a:ext cx="7868906" cy="3252481"/>
        </p:xfrm>
        <a:graphic>
          <a:graphicData uri="http://schemas.openxmlformats.org/presentationml/2006/ole">
            <mc:AlternateContent xmlns:mc="http://schemas.openxmlformats.org/markup-compatibility/2006">
              <mc:Choice xmlns:v="urn:schemas-microsoft-com:vml" Requires="v">
                <p:oleObj spid="_x0000_s8213" name="Equation" r:id="rId3" imgW="3809880" imgH="1574640" progId="Equation.DSMT4">
                  <p:embed/>
                </p:oleObj>
              </mc:Choice>
              <mc:Fallback>
                <p:oleObj name="Equation" r:id="rId3" imgW="3809880" imgH="1574640" progId="Equation.DSMT4">
                  <p:embed/>
                  <p:pic>
                    <p:nvPicPr>
                      <p:cNvPr id="4" name="Object 3"/>
                      <p:cNvPicPr/>
                      <p:nvPr/>
                    </p:nvPicPr>
                    <p:blipFill>
                      <a:blip r:embed="rId4"/>
                      <a:stretch>
                        <a:fillRect/>
                      </a:stretch>
                    </p:blipFill>
                    <p:spPr>
                      <a:xfrm>
                        <a:off x="901943" y="1640605"/>
                        <a:ext cx="7868906" cy="325248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6E68ECF4-2FE5-B94F-A371-1CAC636C1524}"/>
              </a:ext>
            </a:extLst>
          </p:cNvPr>
          <p:cNvSpPr txBox="1"/>
          <p:nvPr/>
        </p:nvSpPr>
        <p:spPr>
          <a:xfrm>
            <a:off x="2261720" y="550984"/>
            <a:ext cx="4620560" cy="646331"/>
          </a:xfrm>
          <a:prstGeom prst="rect">
            <a:avLst/>
          </a:prstGeom>
          <a:noFill/>
        </p:spPr>
        <p:txBody>
          <a:bodyPr wrap="none" rtlCol="0">
            <a:spAutoFit/>
          </a:bodyPr>
          <a:lstStyle/>
          <a:p>
            <a:r>
              <a:rPr lang="x-none" sz="3600" dirty="0">
                <a:solidFill>
                  <a:srgbClr val="0070C0"/>
                </a:solidFill>
              </a:rPr>
              <a:t>Paraxial Approximation </a:t>
            </a:r>
          </a:p>
        </p:txBody>
      </p:sp>
    </p:spTree>
    <p:extLst>
      <p:ext uri="{BB962C8B-B14F-4D97-AF65-F5344CB8AC3E}">
        <p14:creationId xmlns:p14="http://schemas.microsoft.com/office/powerpoint/2010/main" val="311855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3AFF-BD04-0F4B-AA1E-36D03262BED4}"/>
              </a:ext>
            </a:extLst>
          </p:cNvPr>
          <p:cNvSpPr>
            <a:spLocks noGrp="1"/>
          </p:cNvSpPr>
          <p:nvPr>
            <p:ph type="title"/>
          </p:nvPr>
        </p:nvSpPr>
        <p:spPr>
          <a:xfrm>
            <a:off x="297180" y="2389189"/>
            <a:ext cx="8229600" cy="1143000"/>
          </a:xfrm>
        </p:spPr>
        <p:txBody>
          <a:bodyPr>
            <a:normAutofit fontScale="90000"/>
          </a:bodyPr>
          <a:lstStyle/>
          <a:p>
            <a:r>
              <a:rPr lang="en-CH" dirty="0">
                <a:solidFill>
                  <a:srgbClr val="0070C0"/>
                </a:solidFill>
              </a:rPr>
              <a:t>Imaging without lenses</a:t>
            </a:r>
            <a:br>
              <a:rPr lang="en-CH" dirty="0"/>
            </a:br>
            <a:br>
              <a:rPr lang="en-CH" dirty="0"/>
            </a:br>
            <a:r>
              <a:rPr lang="en-CH" dirty="0"/>
              <a:t>Talbot effect</a:t>
            </a:r>
          </a:p>
        </p:txBody>
      </p:sp>
    </p:spTree>
    <p:extLst>
      <p:ext uri="{BB962C8B-B14F-4D97-AF65-F5344CB8AC3E}">
        <p14:creationId xmlns:p14="http://schemas.microsoft.com/office/powerpoint/2010/main" val="39177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3"/>
            <a:ext cx="8229600" cy="1143000"/>
          </a:xfrm>
        </p:spPr>
        <p:txBody>
          <a:bodyPr/>
          <a:lstStyle/>
          <a:p>
            <a:r>
              <a:rPr lang="en-US" dirty="0">
                <a:solidFill>
                  <a:srgbClr val="0000FF"/>
                </a:solidFill>
              </a:rPr>
              <a:t>Periodic structures</a:t>
            </a:r>
          </a:p>
        </p:txBody>
      </p:sp>
      <p:graphicFrame>
        <p:nvGraphicFramePr>
          <p:cNvPr id="4" name="Object 3"/>
          <p:cNvGraphicFramePr>
            <a:graphicFrameLocks noChangeAspect="1"/>
          </p:cNvGraphicFramePr>
          <p:nvPr/>
        </p:nvGraphicFramePr>
        <p:xfrm>
          <a:off x="457202" y="846139"/>
          <a:ext cx="7610475" cy="5957888"/>
        </p:xfrm>
        <a:graphic>
          <a:graphicData uri="http://schemas.openxmlformats.org/presentationml/2006/ole">
            <mc:AlternateContent xmlns:mc="http://schemas.openxmlformats.org/markup-compatibility/2006">
              <mc:Choice xmlns:v="urn:schemas-microsoft-com:vml" Requires="v">
                <p:oleObj spid="_x0000_s9237" name="Equation" r:id="rId3" imgW="3632200" imgH="2844800" progId="Equation.DSMT4">
                  <p:embed/>
                </p:oleObj>
              </mc:Choice>
              <mc:Fallback>
                <p:oleObj name="Equation" r:id="rId3" imgW="3632200" imgH="2844800" progId="Equation.DSMT4">
                  <p:embed/>
                  <p:pic>
                    <p:nvPicPr>
                      <p:cNvPr id="4" name="Object 3"/>
                      <p:cNvPicPr/>
                      <p:nvPr/>
                    </p:nvPicPr>
                    <p:blipFill>
                      <a:blip r:embed="rId4"/>
                      <a:stretch>
                        <a:fillRect/>
                      </a:stretch>
                    </p:blipFill>
                    <p:spPr>
                      <a:xfrm>
                        <a:off x="457202" y="846139"/>
                        <a:ext cx="7610475" cy="5957888"/>
                      </a:xfrm>
                      <a:prstGeom prst="rect">
                        <a:avLst/>
                      </a:prstGeom>
                    </p:spPr>
                  </p:pic>
                </p:oleObj>
              </mc:Fallback>
            </mc:AlternateContent>
          </a:graphicData>
        </a:graphic>
      </p:graphicFrame>
    </p:spTree>
    <p:extLst>
      <p:ext uri="{BB962C8B-B14F-4D97-AF65-F5344CB8AC3E}">
        <p14:creationId xmlns:p14="http://schemas.microsoft.com/office/powerpoint/2010/main" val="1971993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480940" y="6498791"/>
            <a:ext cx="8633222" cy="365125"/>
          </a:xfrm>
        </p:spPr>
        <p:txBody>
          <a:bodyPr/>
          <a:lstStyle/>
          <a:p>
            <a:pPr algn="r"/>
            <a:fld id="{B346AEA9-2BA8-3A46-A5D8-B2B5F1B71AC9}" type="slidenum">
              <a:rPr lang="en-US"/>
              <a:pPr algn="r"/>
              <a:t>19</a:t>
            </a:fld>
            <a:endParaRPr lang="en-US" dirty="0"/>
          </a:p>
        </p:txBody>
      </p:sp>
      <p:sp>
        <p:nvSpPr>
          <p:cNvPr id="9" name="Rectangle 5"/>
          <p:cNvSpPr txBox="1">
            <a:spLocks noChangeArrowheads="1"/>
          </p:cNvSpPr>
          <p:nvPr/>
        </p:nvSpPr>
        <p:spPr>
          <a:xfrm>
            <a:off x="8930" y="1"/>
            <a:ext cx="8229600" cy="571500"/>
          </a:xfrm>
          <a:prstGeom prst="rect">
            <a:avLst/>
          </a:prstGeom>
          <a:ln/>
        </p:spPr>
        <p:txBody>
          <a:bodyPr vert="horz" lIns="91440" tIns="45720" rIns="116994"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182"/>
            <a:r>
              <a:rPr lang="en-US" sz="3600" dirty="0">
                <a:solidFill>
                  <a:srgbClr val="0070C0"/>
                </a:solidFill>
              </a:rPr>
              <a:t>Talbot Effect</a:t>
            </a:r>
          </a:p>
        </p:txBody>
      </p:sp>
      <p:pic>
        <p:nvPicPr>
          <p:cNvPr id="2" name="talbot_v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2727" y="563588"/>
            <a:ext cx="7545803" cy="628453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7" y="1000618"/>
            <a:ext cx="2202873" cy="221546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594" y="1000619"/>
            <a:ext cx="2227877" cy="2215122"/>
          </a:xfrm>
          <a:prstGeom prst="rect">
            <a:avLst/>
          </a:prstGeom>
        </p:spPr>
      </p:pic>
      <p:sp>
        <p:nvSpPr>
          <p:cNvPr id="5" name="TextBox 4"/>
          <p:cNvSpPr txBox="1"/>
          <p:nvPr/>
        </p:nvSpPr>
        <p:spPr>
          <a:xfrm>
            <a:off x="1507065" y="729795"/>
            <a:ext cx="574196" cy="307777"/>
          </a:xfrm>
          <a:prstGeom prst="rect">
            <a:avLst/>
          </a:prstGeom>
          <a:noFill/>
        </p:spPr>
        <p:txBody>
          <a:bodyPr wrap="none" rtlCol="0">
            <a:spAutoFit/>
          </a:bodyPr>
          <a:lstStyle/>
          <a:p>
            <a:r>
              <a:rPr lang="en-US" sz="1400" dirty="0"/>
              <a:t>Input</a:t>
            </a:r>
          </a:p>
        </p:txBody>
      </p:sp>
      <p:sp>
        <p:nvSpPr>
          <p:cNvPr id="16" name="TextBox 15"/>
          <p:cNvSpPr txBox="1"/>
          <p:nvPr/>
        </p:nvSpPr>
        <p:spPr>
          <a:xfrm>
            <a:off x="6762108" y="729795"/>
            <a:ext cx="708848" cy="307777"/>
          </a:xfrm>
          <a:prstGeom prst="rect">
            <a:avLst/>
          </a:prstGeom>
          <a:noFill/>
        </p:spPr>
        <p:txBody>
          <a:bodyPr wrap="none" rtlCol="0">
            <a:spAutoFit/>
          </a:bodyPr>
          <a:lstStyle/>
          <a:p>
            <a:r>
              <a:rPr lang="en-US" sz="1400" dirty="0"/>
              <a:t>Output</a:t>
            </a:r>
          </a:p>
        </p:txBody>
      </p:sp>
    </p:spTree>
    <p:extLst>
      <p:ext uri="{BB962C8B-B14F-4D97-AF65-F5344CB8AC3E}">
        <p14:creationId xmlns:p14="http://schemas.microsoft.com/office/powerpoint/2010/main" val="2207135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3E39AE24-DA83-F24F-A687-E4105A58B899}"/>
              </a:ext>
            </a:extLst>
          </p:cNvPr>
          <p:cNvSpPr>
            <a:spLocks noChangeArrowheads="1"/>
          </p:cNvSpPr>
          <p:nvPr/>
        </p:nvSpPr>
        <p:spPr bwMode="auto">
          <a:xfrm>
            <a:off x="2120505" y="1198961"/>
            <a:ext cx="5584031" cy="4016484"/>
          </a:xfrm>
          <a:prstGeom prst="rect">
            <a:avLst/>
          </a:prstGeom>
          <a:noFill/>
          <a:ln w="9525">
            <a:noFill/>
            <a:miter lim="800000"/>
            <a:headEnd/>
            <a:tailEnd/>
          </a:ln>
        </p:spPr>
        <p:txBody>
          <a:bodyPr>
            <a:spAutoFit/>
          </a:bodyPr>
          <a:lstStyle/>
          <a:p>
            <a:pPr eaLnBrk="1" hangingPunct="1">
              <a:defRPr/>
            </a:pPr>
            <a:r>
              <a:rPr lang="en-US" sz="1500" u="sng" dirty="0">
                <a:latin typeface="Calibri" charset="0"/>
                <a:ea typeface="MS PGothic" charset="0"/>
                <a:cs typeface="MS PGothic" charset="0"/>
              </a:rPr>
              <a:t>TOPICS</a:t>
            </a:r>
          </a:p>
          <a:p>
            <a:pPr eaLnBrk="1" hangingPunct="1">
              <a:defRPr/>
            </a:pPr>
            <a:endParaRPr lang="en-US" sz="1500" u="sng" dirty="0">
              <a:latin typeface="Calibri" charset="0"/>
              <a:ea typeface="MS PGothic" charset="0"/>
              <a:cs typeface="MS PGothic" charset="0"/>
            </a:endParaRPr>
          </a:p>
          <a:p>
            <a:pPr marL="385763" indent="-385763">
              <a:buFont typeface="+mj-lt"/>
              <a:buAutoNum type="arabicPeriod"/>
              <a:defRPr/>
            </a:pPr>
            <a:r>
              <a:rPr lang="en-US" sz="1500" dirty="0">
                <a:latin typeface="Calibri" charset="0"/>
                <a:ea typeface="MS PGothic" charset="0"/>
                <a:cs typeface="MS PGothic" charset="0"/>
              </a:rPr>
              <a:t>Optical beam propagation; free space                         (Feb 25) </a:t>
            </a:r>
          </a:p>
          <a:p>
            <a:pPr marL="385763" indent="-385763">
              <a:buFont typeface="+mj-lt"/>
              <a:buAutoNum type="arabicPeriod"/>
              <a:defRPr/>
            </a:pPr>
            <a:r>
              <a:rPr lang="en-US" sz="1500" dirty="0">
                <a:latin typeface="Calibri" charset="0"/>
                <a:ea typeface="MS PGothic" charset="0"/>
                <a:cs typeface="MS PGothic" charset="0"/>
              </a:rPr>
              <a:t>Plane waves, lens-less imaging                                   (March 4)</a:t>
            </a:r>
            <a:endParaRPr lang="en-US" sz="1500" dirty="0">
              <a:solidFill>
                <a:srgbClr val="FF0000"/>
              </a:solidFill>
              <a:latin typeface="Calibri" charset="0"/>
              <a:ea typeface="MS PGothic" charset="0"/>
              <a:cs typeface="MS PGothic" charset="0"/>
            </a:endParaRPr>
          </a:p>
          <a:p>
            <a:pPr marL="385763" indent="-385763">
              <a:buFont typeface="+mj-lt"/>
              <a:buAutoNum type="arabicPeriod"/>
              <a:defRPr/>
            </a:pPr>
            <a:r>
              <a:rPr lang="en-US" sz="1500" dirty="0">
                <a:latin typeface="Calibri" charset="0"/>
                <a:ea typeface="MS PGothic" charset="0"/>
                <a:cs typeface="MS PGothic" charset="0"/>
              </a:rPr>
              <a:t>Fresnel Diffraction, thin transparencies.                   (March 11) </a:t>
            </a:r>
          </a:p>
          <a:p>
            <a:pPr marL="385763" indent="-385763">
              <a:buFont typeface="+mj-lt"/>
              <a:buAutoNum type="arabicPeriod"/>
              <a:defRPr/>
            </a:pPr>
            <a:r>
              <a:rPr lang="en-US" sz="1500" dirty="0">
                <a:latin typeface="Calibri" charset="0"/>
                <a:ea typeface="MS PGothic" charset="0"/>
                <a:cs typeface="MS PGothic" charset="0"/>
              </a:rPr>
              <a:t>Imaging, lenses, eye                                                       (March 18)</a:t>
            </a:r>
          </a:p>
          <a:p>
            <a:pPr marL="385763" indent="-385763">
              <a:buFont typeface="+mj-lt"/>
              <a:buAutoNum type="arabicPeriod"/>
              <a:defRPr/>
            </a:pPr>
            <a:r>
              <a:rPr lang="en-US" sz="1500" dirty="0">
                <a:solidFill>
                  <a:srgbClr val="FF0000"/>
                </a:solidFill>
                <a:latin typeface="Calibri" charset="0"/>
                <a:ea typeface="MS PGothic" charset="0"/>
                <a:cs typeface="MS PGothic" charset="0"/>
              </a:rPr>
              <a:t>Ray optics (YE)                                                                 </a:t>
            </a:r>
            <a:r>
              <a:rPr lang="en-US" sz="1500" dirty="0">
                <a:latin typeface="Calibri" charset="0"/>
                <a:ea typeface="MS PGothic" charset="0"/>
                <a:cs typeface="MS PGothic" charset="0"/>
              </a:rPr>
              <a:t>(March 25) </a:t>
            </a:r>
          </a:p>
          <a:p>
            <a:pPr marL="385763" indent="-385763">
              <a:buFont typeface="+mj-lt"/>
              <a:buAutoNum type="arabicPeriod"/>
              <a:defRPr/>
            </a:pPr>
            <a:r>
              <a:rPr lang="en-US" sz="1500" dirty="0">
                <a:latin typeface="Calibri" charset="0"/>
                <a:ea typeface="MS PGothic" charset="0"/>
                <a:cs typeface="MS PGothic" charset="0"/>
              </a:rPr>
              <a:t>Microscopy                                                                           (April 1)  </a:t>
            </a:r>
          </a:p>
          <a:p>
            <a:pPr marL="385763" indent="-385763">
              <a:buFont typeface="+mj-lt"/>
              <a:buAutoNum type="arabicPeriod"/>
              <a:defRPr/>
            </a:pPr>
            <a:r>
              <a:rPr lang="en-US" sz="1500" dirty="0">
                <a:latin typeface="Calibri" charset="0"/>
                <a:ea typeface="MS PGothic" charset="0"/>
                <a:cs typeface="MS PGothic" charset="0"/>
              </a:rPr>
              <a:t>Waveguides,  Endoscopy                                                  </a:t>
            </a:r>
            <a:r>
              <a:rPr lang="en-US" sz="1500" dirty="0">
                <a:solidFill>
                  <a:schemeClr val="accent3">
                    <a:lumMod val="50000"/>
                  </a:schemeClr>
                </a:solidFill>
                <a:latin typeface="Calibri" charset="0"/>
                <a:ea typeface="MS PGothic" charset="0"/>
                <a:cs typeface="MS PGothic" charset="0"/>
              </a:rPr>
              <a:t>(April 8) </a:t>
            </a:r>
          </a:p>
          <a:p>
            <a:pPr marL="385763" indent="-385763">
              <a:buFont typeface="+mj-lt"/>
              <a:buAutoNum type="arabicPeriod"/>
              <a:defRPr/>
            </a:pPr>
            <a:r>
              <a:rPr lang="en-US" sz="1500" dirty="0">
                <a:solidFill>
                  <a:schemeClr val="accent3">
                    <a:lumMod val="50000"/>
                  </a:schemeClr>
                </a:solidFill>
                <a:latin typeface="Calibri" charset="0"/>
                <a:ea typeface="MS PGothic" charset="0"/>
                <a:cs typeface="MS PGothic" charset="0"/>
              </a:rPr>
              <a:t>Midterm ??                                                                        </a:t>
            </a:r>
            <a:r>
              <a:rPr lang="en-US" sz="1500" dirty="0">
                <a:latin typeface="Calibri" charset="0"/>
                <a:ea typeface="MS PGothic" charset="0"/>
                <a:cs typeface="MS PGothic" charset="0"/>
              </a:rPr>
              <a:t>(April 29) </a:t>
            </a:r>
            <a:r>
              <a:rPr lang="en-US" sz="1500" dirty="0">
                <a:solidFill>
                  <a:srgbClr val="FF0000"/>
                </a:solidFill>
                <a:latin typeface="Calibri" charset="0"/>
                <a:ea typeface="MS PGothic" charset="0"/>
                <a:cs typeface="MS PGothic" charset="0"/>
              </a:rPr>
              <a:t>                                 </a:t>
            </a:r>
          </a:p>
          <a:p>
            <a:pPr marL="385763" indent="-385763">
              <a:buFont typeface="+mj-lt"/>
              <a:buAutoNum type="arabicPeriod"/>
              <a:defRPr/>
            </a:pPr>
            <a:r>
              <a:rPr lang="en-US" sz="1500" dirty="0">
                <a:latin typeface="Calibri" charset="0"/>
                <a:ea typeface="MS PGothic" charset="0"/>
                <a:cs typeface="MS PGothic" charset="0"/>
              </a:rPr>
              <a:t>Coherence, interferometry, OCT                                       ( May 6) </a:t>
            </a:r>
          </a:p>
          <a:p>
            <a:pPr marL="385763" indent="-385763">
              <a:buFont typeface="+mj-lt"/>
              <a:buAutoNum type="arabicPeriod"/>
              <a:defRPr/>
            </a:pPr>
            <a:r>
              <a:rPr lang="en-US" sz="1500" dirty="0">
                <a:solidFill>
                  <a:srgbClr val="FF0000"/>
                </a:solidFill>
                <a:latin typeface="Calibri" charset="0"/>
                <a:ea typeface="MS PGothic" charset="0"/>
                <a:cs typeface="MS PGothic" charset="0"/>
              </a:rPr>
              <a:t>Periodic structures   Professor Makris?   </a:t>
            </a:r>
            <a:r>
              <a:rPr lang="en-US" sz="1500" dirty="0">
                <a:latin typeface="Calibri" charset="0"/>
                <a:ea typeface="MS PGothic" charset="0"/>
                <a:cs typeface="MS PGothic" charset="0"/>
              </a:rPr>
              <a:t>                       (May 13)_</a:t>
            </a:r>
          </a:p>
          <a:p>
            <a:pPr marL="385763" indent="-385763">
              <a:buFont typeface="+mj-lt"/>
              <a:buAutoNum type="arabicPeriod"/>
              <a:defRPr/>
            </a:pPr>
            <a:r>
              <a:rPr lang="en-US" sz="1500" dirty="0">
                <a:latin typeface="Calibri" charset="0"/>
                <a:ea typeface="MS PGothic" charset="0"/>
                <a:cs typeface="MS PGothic" charset="0"/>
              </a:rPr>
              <a:t>Holography </a:t>
            </a:r>
            <a:r>
              <a:rPr lang="en-US" sz="1500" dirty="0">
                <a:solidFill>
                  <a:srgbClr val="FF0000"/>
                </a:solidFill>
                <a:latin typeface="Calibri" charset="0"/>
                <a:ea typeface="MS PGothic" charset="0"/>
                <a:cs typeface="MS PGothic" charset="0"/>
              </a:rPr>
              <a:t>(</a:t>
            </a:r>
            <a:r>
              <a:rPr lang="en-US" sz="1500" dirty="0" err="1">
                <a:solidFill>
                  <a:srgbClr val="FF0000"/>
                </a:solidFill>
                <a:latin typeface="Calibri" charset="0"/>
                <a:ea typeface="MS PGothic" charset="0"/>
                <a:cs typeface="MS PGothic" charset="0"/>
              </a:rPr>
              <a:t>Lyncee</a:t>
            </a:r>
            <a:r>
              <a:rPr lang="en-US" sz="1500" dirty="0">
                <a:solidFill>
                  <a:srgbClr val="FF0000"/>
                </a:solidFill>
                <a:latin typeface="Calibri" charset="0"/>
                <a:ea typeface="MS PGothic" charset="0"/>
                <a:cs typeface="MS PGothic" charset="0"/>
              </a:rPr>
              <a:t>)                                                         </a:t>
            </a:r>
            <a:r>
              <a:rPr lang="en-US" sz="1500" dirty="0">
                <a:latin typeface="Calibri" charset="0"/>
                <a:ea typeface="MS PGothic" charset="0"/>
                <a:cs typeface="MS PGothic" charset="0"/>
              </a:rPr>
              <a:t>(May 20)</a:t>
            </a:r>
          </a:p>
          <a:p>
            <a:pPr marL="385763" indent="-385763">
              <a:buFont typeface="+mj-lt"/>
              <a:buAutoNum type="arabicPeriod"/>
              <a:defRPr/>
            </a:pPr>
            <a:r>
              <a:rPr lang="en-US" sz="1500" dirty="0">
                <a:latin typeface="Calibri" charset="0"/>
                <a:ea typeface="MS PGothic" charset="0"/>
                <a:cs typeface="MS PGothic" charset="0"/>
              </a:rPr>
              <a:t>Ptychography, Tomography.                                           (May 27) </a:t>
            </a:r>
          </a:p>
          <a:p>
            <a:pPr marL="385763" indent="-385763">
              <a:buFont typeface="+mj-lt"/>
              <a:buAutoNum type="arabicPeriod"/>
              <a:defRPr/>
            </a:pPr>
            <a:r>
              <a:rPr lang="en-US" sz="1500" dirty="0">
                <a:latin typeface="Calibri" charset="0"/>
                <a:ea typeface="MS PGothic" charset="0"/>
                <a:cs typeface="MS PGothic" charset="0"/>
              </a:rPr>
              <a:t> </a:t>
            </a:r>
            <a:r>
              <a:rPr lang="en-US" sz="1500" dirty="0">
                <a:solidFill>
                  <a:srgbClr val="008000"/>
                </a:solidFill>
                <a:latin typeface="Calibri" charset="0"/>
                <a:ea typeface="MS PGothic" charset="0"/>
                <a:cs typeface="MS PGothic" charset="0"/>
              </a:rPr>
              <a:t>Final       (written NOT oral)                                               </a:t>
            </a:r>
            <a:r>
              <a:rPr lang="en-US" sz="1500" dirty="0">
                <a:latin typeface="Calibri" charset="0"/>
                <a:ea typeface="MS PGothic" charset="0"/>
                <a:cs typeface="MS PGothic" charset="0"/>
              </a:rPr>
              <a:t>(June 3) </a:t>
            </a:r>
            <a:endParaRPr lang="en-US" sz="1500" dirty="0">
              <a:solidFill>
                <a:srgbClr val="008000"/>
              </a:solidFill>
              <a:latin typeface="Calibri" charset="0"/>
              <a:ea typeface="MS PGothic" charset="0"/>
              <a:cs typeface="MS PGothic" charset="0"/>
            </a:endParaRPr>
          </a:p>
          <a:p>
            <a:pPr>
              <a:defRPr/>
            </a:pPr>
            <a:r>
              <a:rPr lang="en-US" sz="1500" dirty="0">
                <a:latin typeface="Calibri" charset="0"/>
                <a:ea typeface="MS PGothic" charset="0"/>
                <a:cs typeface="MS PGothic" charset="0"/>
              </a:rPr>
              <a:t>                                     </a:t>
            </a:r>
          </a:p>
          <a:p>
            <a:pPr eaLnBrk="1" hangingPunct="1">
              <a:defRPr/>
            </a:pPr>
            <a:endParaRPr lang="en-US" sz="1500" dirty="0">
              <a:solidFill>
                <a:srgbClr val="008000"/>
              </a:solidFill>
              <a:latin typeface="Calibri" charset="0"/>
              <a:ea typeface="MS PGothic" charset="0"/>
              <a:cs typeface="MS PGothic"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Talbot effect explanation</a:t>
            </a:r>
          </a:p>
        </p:txBody>
      </p:sp>
      <p:graphicFrame>
        <p:nvGraphicFramePr>
          <p:cNvPr id="12" name="Object 11"/>
          <p:cNvGraphicFramePr>
            <a:graphicFrameLocks noChangeAspect="1"/>
          </p:cNvGraphicFramePr>
          <p:nvPr/>
        </p:nvGraphicFramePr>
        <p:xfrm>
          <a:off x="236970" y="1818110"/>
          <a:ext cx="8907030" cy="4904504"/>
        </p:xfrm>
        <a:graphic>
          <a:graphicData uri="http://schemas.openxmlformats.org/presentationml/2006/ole">
            <mc:AlternateContent xmlns:mc="http://schemas.openxmlformats.org/markup-compatibility/2006">
              <mc:Choice xmlns:v="urn:schemas-microsoft-com:vml" Requires="v">
                <p:oleObj spid="_x0000_s10261" name="Equation" r:id="rId3" imgW="3505200" imgH="1930400" progId="Equation.DSMT4">
                  <p:embed/>
                </p:oleObj>
              </mc:Choice>
              <mc:Fallback>
                <p:oleObj name="Equation" r:id="rId3" imgW="3505200" imgH="1930400" progId="Equation.DSMT4">
                  <p:embed/>
                  <p:pic>
                    <p:nvPicPr>
                      <p:cNvPr id="12" name="Object 11"/>
                      <p:cNvPicPr/>
                      <p:nvPr/>
                    </p:nvPicPr>
                    <p:blipFill>
                      <a:blip r:embed="rId4"/>
                      <a:stretch>
                        <a:fillRect/>
                      </a:stretch>
                    </p:blipFill>
                    <p:spPr>
                      <a:xfrm>
                        <a:off x="236970" y="1818110"/>
                        <a:ext cx="8907030" cy="4904504"/>
                      </a:xfrm>
                      <a:prstGeom prst="rect">
                        <a:avLst/>
                      </a:prstGeom>
                    </p:spPr>
                  </p:pic>
                </p:oleObj>
              </mc:Fallback>
            </mc:AlternateContent>
          </a:graphicData>
        </a:graphic>
      </p:graphicFrame>
    </p:spTree>
    <p:extLst>
      <p:ext uri="{BB962C8B-B14F-4D97-AF65-F5344CB8AC3E}">
        <p14:creationId xmlns:p14="http://schemas.microsoft.com/office/powerpoint/2010/main" val="301502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lbot_3_4x4_b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3432" y="965484"/>
            <a:ext cx="5261125" cy="5261125"/>
          </a:xfrm>
          <a:prstGeom prst="rect">
            <a:avLst/>
          </a:prstGeom>
        </p:spPr>
      </p:pic>
    </p:spTree>
    <p:extLst>
      <p:ext uri="{BB962C8B-B14F-4D97-AF65-F5344CB8AC3E}">
        <p14:creationId xmlns:p14="http://schemas.microsoft.com/office/powerpoint/2010/main" val="734080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lbot_3_4x4_f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3261" y="1299291"/>
            <a:ext cx="4414606" cy="4414607"/>
          </a:xfrm>
          <a:prstGeom prst="rect">
            <a:avLst/>
          </a:prstGeom>
        </p:spPr>
      </p:pic>
    </p:spTree>
    <p:extLst>
      <p:ext uri="{BB962C8B-B14F-4D97-AF65-F5344CB8AC3E}">
        <p14:creationId xmlns:p14="http://schemas.microsoft.com/office/powerpoint/2010/main" val="3022006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3AFF-BD04-0F4B-AA1E-36D03262BED4}"/>
              </a:ext>
            </a:extLst>
          </p:cNvPr>
          <p:cNvSpPr>
            <a:spLocks noGrp="1"/>
          </p:cNvSpPr>
          <p:nvPr>
            <p:ph type="title"/>
          </p:nvPr>
        </p:nvSpPr>
        <p:spPr>
          <a:xfrm>
            <a:off x="297180" y="2389189"/>
            <a:ext cx="8229600" cy="1143000"/>
          </a:xfrm>
        </p:spPr>
        <p:txBody>
          <a:bodyPr>
            <a:normAutofit fontScale="90000"/>
          </a:bodyPr>
          <a:lstStyle/>
          <a:p>
            <a:r>
              <a:rPr lang="en-CH" dirty="0">
                <a:solidFill>
                  <a:srgbClr val="0070C0"/>
                </a:solidFill>
              </a:rPr>
              <a:t>Imaging without lenses</a:t>
            </a:r>
            <a:br>
              <a:rPr lang="en-CH" dirty="0">
                <a:solidFill>
                  <a:srgbClr val="0070C0"/>
                </a:solidFill>
              </a:rPr>
            </a:br>
            <a:br>
              <a:rPr lang="en-CH" dirty="0">
                <a:solidFill>
                  <a:srgbClr val="0070C0"/>
                </a:solidFill>
              </a:rPr>
            </a:br>
            <a:r>
              <a:rPr lang="en-CH" dirty="0"/>
              <a:t>Near field scanning</a:t>
            </a:r>
          </a:p>
        </p:txBody>
      </p:sp>
    </p:spTree>
    <p:extLst>
      <p:ext uri="{BB962C8B-B14F-4D97-AF65-F5344CB8AC3E}">
        <p14:creationId xmlns:p14="http://schemas.microsoft.com/office/powerpoint/2010/main" val="3288222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7CD46-653B-41E0-9DE9-AE2FB2A81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935" y="2318545"/>
            <a:ext cx="2524366" cy="2745478"/>
          </a:xfrm>
          <a:prstGeom prst="rect">
            <a:avLst/>
          </a:prstGeom>
        </p:spPr>
      </p:pic>
      <p:sp>
        <p:nvSpPr>
          <p:cNvPr id="5" name="TextBox 4">
            <a:extLst>
              <a:ext uri="{FF2B5EF4-FFF2-40B4-BE49-F238E27FC236}">
                <a16:creationId xmlns:a16="http://schemas.microsoft.com/office/drawing/2014/main" id="{5C749316-BBCF-455F-A488-D6B9C9D858E2}"/>
              </a:ext>
            </a:extLst>
          </p:cNvPr>
          <p:cNvSpPr txBox="1"/>
          <p:nvPr/>
        </p:nvSpPr>
        <p:spPr>
          <a:xfrm>
            <a:off x="3470577" y="1215880"/>
            <a:ext cx="2202847" cy="415498"/>
          </a:xfrm>
          <a:prstGeom prst="rect">
            <a:avLst/>
          </a:prstGeom>
          <a:noFill/>
        </p:spPr>
        <p:txBody>
          <a:bodyPr wrap="none" rtlCol="0">
            <a:spAutoFit/>
          </a:bodyPr>
          <a:lstStyle/>
          <a:p>
            <a:pPr algn="ctr"/>
            <a:r>
              <a:rPr lang="it-IT" sz="2100" dirty="0"/>
              <a:t>Near-field imaging</a:t>
            </a:r>
            <a:endParaRPr lang="en-CH" sz="2100" dirty="0"/>
          </a:p>
        </p:txBody>
      </p:sp>
      <p:pic>
        <p:nvPicPr>
          <p:cNvPr id="6" name="Graphic 5">
            <a:extLst>
              <a:ext uri="{FF2B5EF4-FFF2-40B4-BE49-F238E27FC236}">
                <a16:creationId xmlns:a16="http://schemas.microsoft.com/office/drawing/2014/main" id="{A468ADAB-4A53-4969-8AA5-0DC1C298B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8689" y="2626810"/>
            <a:ext cx="2726041" cy="1850706"/>
          </a:xfrm>
          <a:prstGeom prst="rect">
            <a:avLst/>
          </a:prstGeom>
        </p:spPr>
      </p:pic>
    </p:spTree>
    <p:extLst>
      <p:ext uri="{BB962C8B-B14F-4D97-AF65-F5344CB8AC3E}">
        <p14:creationId xmlns:p14="http://schemas.microsoft.com/office/powerpoint/2010/main" val="313480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18AE3A-B6C9-4D7D-BCC8-06565A4690B8}"/>
              </a:ext>
            </a:extLst>
          </p:cNvPr>
          <p:cNvPicPr>
            <a:picLocks noChangeAspect="1"/>
          </p:cNvPicPr>
          <p:nvPr/>
        </p:nvPicPr>
        <p:blipFill>
          <a:blip r:embed="rId4"/>
          <a:stretch>
            <a:fillRect/>
          </a:stretch>
        </p:blipFill>
        <p:spPr>
          <a:xfrm>
            <a:off x="396315" y="3214592"/>
            <a:ext cx="2336333" cy="1557555"/>
          </a:xfrm>
          <a:prstGeom prst="rect">
            <a:avLst/>
          </a:prstGeom>
        </p:spPr>
      </p:pic>
      <p:pic>
        <p:nvPicPr>
          <p:cNvPr id="5" name="detector_position">
            <a:hlinkClick r:id="" action="ppaction://media"/>
            <a:extLst>
              <a:ext uri="{FF2B5EF4-FFF2-40B4-BE49-F238E27FC236}">
                <a16:creationId xmlns:a16="http://schemas.microsoft.com/office/drawing/2014/main" id="{B0865B89-33E4-47D4-A606-44C5EDBCD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80329" y="2335351"/>
            <a:ext cx="5715000" cy="2381250"/>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449772" y="1215880"/>
            <a:ext cx="2244462" cy="415498"/>
          </a:xfrm>
          <a:prstGeom prst="rect">
            <a:avLst/>
          </a:prstGeom>
          <a:noFill/>
        </p:spPr>
        <p:txBody>
          <a:bodyPr wrap="none" rtlCol="0">
            <a:spAutoFit/>
          </a:bodyPr>
          <a:lstStyle/>
          <a:p>
            <a:pPr algn="ctr"/>
            <a:r>
              <a:rPr lang="it-IT" sz="2100" dirty="0"/>
              <a:t>Example 1: Grating</a:t>
            </a:r>
            <a:endParaRPr lang="en-CH" sz="2100"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67AD2E0-FDAB-4687-995C-AC79F6D05CD4}"/>
                  </a:ext>
                </a:extLst>
              </p:cNvPr>
              <p:cNvSpPr txBox="1"/>
              <p:nvPr/>
            </p:nvSpPr>
            <p:spPr>
              <a:xfrm>
                <a:off x="481974" y="2335351"/>
                <a:ext cx="2395656" cy="394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𝑡</m:t>
                      </m:r>
                      <m:d>
                        <m:dPr>
                          <m:ctrlPr>
                            <a:rPr lang="it-IT" sz="1350" i="1">
                              <a:latin typeface="Cambria Math" panose="02040503050406030204" pitchFamily="18" charset="0"/>
                            </a:rPr>
                          </m:ctrlPr>
                        </m:dPr>
                        <m:e>
                          <m:r>
                            <a:rPr lang="it-IT" sz="1350" i="1">
                              <a:latin typeface="Cambria Math" panose="02040503050406030204" pitchFamily="18" charset="0"/>
                            </a:rPr>
                            <m:t>𝑥</m:t>
                          </m:r>
                        </m:e>
                      </m:d>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func>
                        <m:funcPr>
                          <m:ctrlPr>
                            <a:rPr lang="it-IT" sz="1350" i="1">
                              <a:latin typeface="Cambria Math" panose="02040503050406030204" pitchFamily="18" charset="0"/>
                            </a:rPr>
                          </m:ctrlPr>
                        </m:funcPr>
                        <m:fName>
                          <m:r>
                            <m:rPr>
                              <m:sty m:val="p"/>
                            </m:rPr>
                            <a:rPr lang="it-IT" sz="1350">
                              <a:latin typeface="Cambria Math" panose="02040503050406030204" pitchFamily="18" charset="0"/>
                            </a:rPr>
                            <m:t>cos</m:t>
                          </m:r>
                        </m:fName>
                        <m:e>
                          <m:d>
                            <m:dPr>
                              <m:ctrlPr>
                                <a:rPr lang="it-IT" sz="1350" i="1">
                                  <a:latin typeface="Cambria Math" panose="02040503050406030204" pitchFamily="18" charset="0"/>
                                </a:rPr>
                              </m:ctrlPr>
                            </m:dPr>
                            <m:e>
                              <m:r>
                                <a:rPr lang="it-IT" sz="1350" i="1">
                                  <a:latin typeface="Cambria Math" panose="02040503050406030204" pitchFamily="18" charset="0"/>
                                </a:rPr>
                                <m:t>2</m:t>
                              </m:r>
                              <m:r>
                                <a:rPr lang="it-IT" sz="1350" i="1">
                                  <a:latin typeface="Cambria Math" panose="02040503050406030204" pitchFamily="18" charset="0"/>
                                </a:rPr>
                                <m:t>𝜋</m:t>
                              </m:r>
                              <m:f>
                                <m:fPr>
                                  <m:ctrlPr>
                                    <a:rPr lang="it-IT" sz="1350" i="1">
                                      <a:latin typeface="Cambria Math" panose="02040503050406030204" pitchFamily="18" charset="0"/>
                                    </a:rPr>
                                  </m:ctrlPr>
                                </m:fPr>
                                <m:num>
                                  <m:r>
                                    <a:rPr lang="it-IT" sz="1350" i="1">
                                      <a:latin typeface="Cambria Math" panose="02040503050406030204" pitchFamily="18" charset="0"/>
                                    </a:rPr>
                                    <m:t>𝑥</m:t>
                                  </m:r>
                                </m:num>
                                <m:den>
                                  <m:r>
                                    <m:rPr>
                                      <m:sty m:val="p"/>
                                    </m:rPr>
                                    <a:rPr lang="it-IT" sz="1350">
                                      <a:latin typeface="Cambria Math" panose="02040503050406030204" pitchFamily="18" charset="0"/>
                                    </a:rPr>
                                    <m:t>Λ</m:t>
                                  </m:r>
                                </m:den>
                              </m:f>
                            </m:e>
                          </m:d>
                          <m:r>
                            <a:rPr lang="it-IT" sz="1350" i="1">
                              <a:latin typeface="Cambria Math" panose="02040503050406030204" pitchFamily="18" charset="0"/>
                            </a:rPr>
                            <m:t>, </m:t>
                          </m:r>
                          <m:r>
                            <m:rPr>
                              <m:sty m:val="p"/>
                            </m:rPr>
                            <a:rPr lang="it-IT" sz="1350">
                              <a:latin typeface="Cambria Math" panose="02040503050406030204" pitchFamily="18" charset="0"/>
                            </a:rPr>
                            <m:t>Λ</m:t>
                          </m:r>
                          <m:r>
                            <a:rPr lang="it-IT" sz="1350" i="1">
                              <a:latin typeface="Cambria Math" panose="02040503050406030204" pitchFamily="18" charset="0"/>
                            </a:rPr>
                            <m:t>=4</m:t>
                          </m:r>
                          <m:r>
                            <a:rPr lang="it-IT" sz="1350" i="1">
                              <a:latin typeface="Cambria Math" panose="02040503050406030204" pitchFamily="18" charset="0"/>
                            </a:rPr>
                            <m:t>𝜆</m:t>
                          </m:r>
                        </m:e>
                      </m:func>
                    </m:oMath>
                  </m:oMathPara>
                </a14:m>
                <a:endParaRPr lang="en-CH" sz="1350" dirty="0"/>
              </a:p>
            </p:txBody>
          </p:sp>
        </mc:Choice>
        <mc:Fallback>
          <p:sp>
            <p:nvSpPr>
              <p:cNvPr id="8" name="TextBox 7">
                <a:extLst>
                  <a:ext uri="{FF2B5EF4-FFF2-40B4-BE49-F238E27FC236}">
                    <a16:creationId xmlns:a16="http://schemas.microsoft.com/office/drawing/2014/main" id="{967AD2E0-FDAB-4687-995C-AC79F6D05CD4}"/>
                  </a:ext>
                </a:extLst>
              </p:cNvPr>
              <p:cNvSpPr txBox="1">
                <a:spLocks noRot="1" noChangeAspect="1" noMove="1" noResize="1" noEditPoints="1" noAdjustHandles="1" noChangeArrowheads="1" noChangeShapeType="1" noTextEdit="1"/>
              </p:cNvSpPr>
              <p:nvPr/>
            </p:nvSpPr>
            <p:spPr>
              <a:xfrm>
                <a:off x="481974" y="2335351"/>
                <a:ext cx="2395656" cy="394723"/>
              </a:xfrm>
              <a:prstGeom prst="rect">
                <a:avLst/>
              </a:prstGeom>
              <a:blipFill>
                <a:blip r:embed="rId6"/>
                <a:stretch>
                  <a:fillRect l="-763" t="-1538" r="-1527" b="-12308"/>
                </a:stretch>
              </a:blipFill>
            </p:spPr>
            <p:txBody>
              <a:bodyPr/>
              <a:lstStyle/>
              <a:p>
                <a:r>
                  <a:rPr lang="en-CH">
                    <a:noFill/>
                  </a:rPr>
                  <a:t> </a:t>
                </a:r>
              </a:p>
            </p:txBody>
          </p:sp>
        </mc:Fallback>
      </mc:AlternateContent>
    </p:spTree>
    <p:extLst>
      <p:ext uri="{BB962C8B-B14F-4D97-AF65-F5344CB8AC3E}">
        <p14:creationId xmlns:p14="http://schemas.microsoft.com/office/powerpoint/2010/main" val="180577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99C6A-4BC3-40BE-9FE8-72956507B291}"/>
              </a:ext>
            </a:extLst>
          </p:cNvPr>
          <p:cNvPicPr>
            <a:picLocks noChangeAspect="1"/>
          </p:cNvPicPr>
          <p:nvPr/>
        </p:nvPicPr>
        <p:blipFill>
          <a:blip r:embed="rId2"/>
          <a:stretch>
            <a:fillRect/>
          </a:stretch>
        </p:blipFill>
        <p:spPr>
          <a:xfrm>
            <a:off x="3146825" y="2335351"/>
            <a:ext cx="6007398" cy="2503082"/>
          </a:xfrm>
          <a:prstGeom prst="rect">
            <a:avLst/>
          </a:prstGeom>
        </p:spPr>
      </p:pic>
      <p:pic>
        <p:nvPicPr>
          <p:cNvPr id="3" name="Picture 2">
            <a:extLst>
              <a:ext uri="{FF2B5EF4-FFF2-40B4-BE49-F238E27FC236}">
                <a16:creationId xmlns:a16="http://schemas.microsoft.com/office/drawing/2014/main" id="{7B7CDDD3-979B-4DD0-8E2F-C8DE780B4664}"/>
              </a:ext>
            </a:extLst>
          </p:cNvPr>
          <p:cNvPicPr>
            <a:picLocks noChangeAspect="1"/>
          </p:cNvPicPr>
          <p:nvPr/>
        </p:nvPicPr>
        <p:blipFill>
          <a:blip r:embed="rId3"/>
          <a:stretch>
            <a:fillRect/>
          </a:stretch>
        </p:blipFill>
        <p:spPr>
          <a:xfrm>
            <a:off x="396315" y="3214592"/>
            <a:ext cx="2336333" cy="1557555"/>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449772" y="1215880"/>
            <a:ext cx="2244462" cy="415498"/>
          </a:xfrm>
          <a:prstGeom prst="rect">
            <a:avLst/>
          </a:prstGeom>
          <a:noFill/>
        </p:spPr>
        <p:txBody>
          <a:bodyPr wrap="none" rtlCol="0">
            <a:spAutoFit/>
          </a:bodyPr>
          <a:lstStyle/>
          <a:p>
            <a:pPr algn="ctr"/>
            <a:r>
              <a:rPr lang="it-IT" sz="2100" dirty="0"/>
              <a:t>Example 1: Grating</a:t>
            </a:r>
            <a:endParaRPr lang="en-CH" sz="2100"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67AD2E0-FDAB-4687-995C-AC79F6D05CD4}"/>
                  </a:ext>
                </a:extLst>
              </p:cNvPr>
              <p:cNvSpPr txBox="1"/>
              <p:nvPr/>
            </p:nvSpPr>
            <p:spPr>
              <a:xfrm>
                <a:off x="481974" y="2335351"/>
                <a:ext cx="2395656" cy="394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𝑡</m:t>
                      </m:r>
                      <m:d>
                        <m:dPr>
                          <m:ctrlPr>
                            <a:rPr lang="it-IT" sz="1350" i="1">
                              <a:latin typeface="Cambria Math" panose="02040503050406030204" pitchFamily="18" charset="0"/>
                            </a:rPr>
                          </m:ctrlPr>
                        </m:dPr>
                        <m:e>
                          <m:r>
                            <a:rPr lang="it-IT" sz="1350" i="1">
                              <a:latin typeface="Cambria Math" panose="02040503050406030204" pitchFamily="18" charset="0"/>
                            </a:rPr>
                            <m:t>𝑥</m:t>
                          </m:r>
                        </m:e>
                      </m:d>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func>
                        <m:funcPr>
                          <m:ctrlPr>
                            <a:rPr lang="it-IT" sz="1350" i="1">
                              <a:latin typeface="Cambria Math" panose="02040503050406030204" pitchFamily="18" charset="0"/>
                            </a:rPr>
                          </m:ctrlPr>
                        </m:funcPr>
                        <m:fName>
                          <m:r>
                            <m:rPr>
                              <m:sty m:val="p"/>
                            </m:rPr>
                            <a:rPr lang="it-IT" sz="1350">
                              <a:latin typeface="Cambria Math" panose="02040503050406030204" pitchFamily="18" charset="0"/>
                            </a:rPr>
                            <m:t>cos</m:t>
                          </m:r>
                        </m:fName>
                        <m:e>
                          <m:d>
                            <m:dPr>
                              <m:ctrlPr>
                                <a:rPr lang="it-IT" sz="1350" i="1">
                                  <a:latin typeface="Cambria Math" panose="02040503050406030204" pitchFamily="18" charset="0"/>
                                </a:rPr>
                              </m:ctrlPr>
                            </m:dPr>
                            <m:e>
                              <m:r>
                                <a:rPr lang="it-IT" sz="1350" i="1">
                                  <a:latin typeface="Cambria Math" panose="02040503050406030204" pitchFamily="18" charset="0"/>
                                </a:rPr>
                                <m:t>2</m:t>
                              </m:r>
                              <m:r>
                                <a:rPr lang="it-IT" sz="1350" i="1">
                                  <a:latin typeface="Cambria Math" panose="02040503050406030204" pitchFamily="18" charset="0"/>
                                </a:rPr>
                                <m:t>𝜋</m:t>
                              </m:r>
                              <m:f>
                                <m:fPr>
                                  <m:ctrlPr>
                                    <a:rPr lang="it-IT" sz="1350" i="1">
                                      <a:latin typeface="Cambria Math" panose="02040503050406030204" pitchFamily="18" charset="0"/>
                                    </a:rPr>
                                  </m:ctrlPr>
                                </m:fPr>
                                <m:num>
                                  <m:r>
                                    <a:rPr lang="it-IT" sz="1350" i="1">
                                      <a:latin typeface="Cambria Math" panose="02040503050406030204" pitchFamily="18" charset="0"/>
                                    </a:rPr>
                                    <m:t>𝑥</m:t>
                                  </m:r>
                                </m:num>
                                <m:den>
                                  <m:r>
                                    <m:rPr>
                                      <m:sty m:val="p"/>
                                    </m:rPr>
                                    <a:rPr lang="it-IT" sz="1350">
                                      <a:latin typeface="Cambria Math" panose="02040503050406030204" pitchFamily="18" charset="0"/>
                                    </a:rPr>
                                    <m:t>Λ</m:t>
                                  </m:r>
                                </m:den>
                              </m:f>
                            </m:e>
                          </m:d>
                          <m:r>
                            <a:rPr lang="it-IT" sz="1350" i="1">
                              <a:latin typeface="Cambria Math" panose="02040503050406030204" pitchFamily="18" charset="0"/>
                            </a:rPr>
                            <m:t>, </m:t>
                          </m:r>
                          <m:r>
                            <m:rPr>
                              <m:sty m:val="p"/>
                            </m:rPr>
                            <a:rPr lang="it-IT" sz="1350">
                              <a:latin typeface="Cambria Math" panose="02040503050406030204" pitchFamily="18" charset="0"/>
                            </a:rPr>
                            <m:t>Λ</m:t>
                          </m:r>
                          <m:r>
                            <a:rPr lang="it-IT" sz="1350" i="1">
                              <a:latin typeface="Cambria Math" panose="02040503050406030204" pitchFamily="18" charset="0"/>
                            </a:rPr>
                            <m:t>=4</m:t>
                          </m:r>
                          <m:r>
                            <a:rPr lang="it-IT" sz="1350" i="1">
                              <a:latin typeface="Cambria Math" panose="02040503050406030204" pitchFamily="18" charset="0"/>
                            </a:rPr>
                            <m:t>𝜆</m:t>
                          </m:r>
                        </m:e>
                      </m:func>
                    </m:oMath>
                  </m:oMathPara>
                </a14:m>
                <a:endParaRPr lang="en-CH" sz="1350" dirty="0"/>
              </a:p>
            </p:txBody>
          </p:sp>
        </mc:Choice>
        <mc:Fallback>
          <p:sp>
            <p:nvSpPr>
              <p:cNvPr id="8" name="TextBox 7">
                <a:extLst>
                  <a:ext uri="{FF2B5EF4-FFF2-40B4-BE49-F238E27FC236}">
                    <a16:creationId xmlns:a16="http://schemas.microsoft.com/office/drawing/2014/main" id="{967AD2E0-FDAB-4687-995C-AC79F6D05CD4}"/>
                  </a:ext>
                </a:extLst>
              </p:cNvPr>
              <p:cNvSpPr txBox="1">
                <a:spLocks noRot="1" noChangeAspect="1" noMove="1" noResize="1" noEditPoints="1" noAdjustHandles="1" noChangeArrowheads="1" noChangeShapeType="1" noTextEdit="1"/>
              </p:cNvSpPr>
              <p:nvPr/>
            </p:nvSpPr>
            <p:spPr>
              <a:xfrm>
                <a:off x="481974" y="2335351"/>
                <a:ext cx="2395656" cy="394723"/>
              </a:xfrm>
              <a:prstGeom prst="rect">
                <a:avLst/>
              </a:prstGeom>
              <a:blipFill>
                <a:blip r:embed="rId4"/>
                <a:stretch>
                  <a:fillRect l="-763" t="-1538" r="-1527" b="-12308"/>
                </a:stretch>
              </a:blipFill>
            </p:spPr>
            <p:txBody>
              <a:bodyPr/>
              <a:lstStyle/>
              <a:p>
                <a:r>
                  <a:rPr lang="en-CH">
                    <a:noFill/>
                  </a:rPr>
                  <a:t> </a:t>
                </a:r>
              </a:p>
            </p:txBody>
          </p:sp>
        </mc:Fallback>
      </mc:AlternateContent>
    </p:spTree>
    <p:extLst>
      <p:ext uri="{BB962C8B-B14F-4D97-AF65-F5344CB8AC3E}">
        <p14:creationId xmlns:p14="http://schemas.microsoft.com/office/powerpoint/2010/main" val="345500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tector_aperture">
            <a:hlinkClick r:id="" action="ppaction://media"/>
            <a:extLst>
              <a:ext uri="{FF2B5EF4-FFF2-40B4-BE49-F238E27FC236}">
                <a16:creationId xmlns:a16="http://schemas.microsoft.com/office/drawing/2014/main" id="{DA3C3DA9-FE1E-4186-8BE2-A4005B9B78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80329" y="2335351"/>
            <a:ext cx="5715000" cy="2381250"/>
          </a:xfrm>
          <a:prstGeom prst="rect">
            <a:avLst/>
          </a:prstGeom>
        </p:spPr>
      </p:pic>
      <p:pic>
        <p:nvPicPr>
          <p:cNvPr id="3" name="Picture 2">
            <a:extLst>
              <a:ext uri="{FF2B5EF4-FFF2-40B4-BE49-F238E27FC236}">
                <a16:creationId xmlns:a16="http://schemas.microsoft.com/office/drawing/2014/main" id="{2B7F2C0E-46D4-4729-A2A9-21ADA961E8ED}"/>
              </a:ext>
            </a:extLst>
          </p:cNvPr>
          <p:cNvPicPr>
            <a:picLocks noChangeAspect="1"/>
          </p:cNvPicPr>
          <p:nvPr/>
        </p:nvPicPr>
        <p:blipFill>
          <a:blip r:embed="rId5"/>
          <a:stretch>
            <a:fillRect/>
          </a:stretch>
        </p:blipFill>
        <p:spPr>
          <a:xfrm>
            <a:off x="396315" y="3214592"/>
            <a:ext cx="2336333" cy="1557555"/>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449772" y="1215880"/>
            <a:ext cx="2244462" cy="415498"/>
          </a:xfrm>
          <a:prstGeom prst="rect">
            <a:avLst/>
          </a:prstGeom>
          <a:noFill/>
        </p:spPr>
        <p:txBody>
          <a:bodyPr wrap="none" rtlCol="0">
            <a:spAutoFit/>
          </a:bodyPr>
          <a:lstStyle/>
          <a:p>
            <a:pPr algn="ctr"/>
            <a:r>
              <a:rPr lang="it-IT" sz="2100" dirty="0"/>
              <a:t>Example 1: Grating</a:t>
            </a:r>
            <a:endParaRPr lang="en-CH" sz="2100"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67AD2E0-FDAB-4687-995C-AC79F6D05CD4}"/>
                  </a:ext>
                </a:extLst>
              </p:cNvPr>
              <p:cNvSpPr txBox="1"/>
              <p:nvPr/>
            </p:nvSpPr>
            <p:spPr>
              <a:xfrm>
                <a:off x="481974" y="2335351"/>
                <a:ext cx="2395656" cy="3947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𝑡</m:t>
                      </m:r>
                      <m:d>
                        <m:dPr>
                          <m:ctrlPr>
                            <a:rPr lang="it-IT" sz="1350" i="1">
                              <a:latin typeface="Cambria Math" panose="02040503050406030204" pitchFamily="18" charset="0"/>
                            </a:rPr>
                          </m:ctrlPr>
                        </m:dPr>
                        <m:e>
                          <m:r>
                            <a:rPr lang="it-IT" sz="1350" i="1">
                              <a:latin typeface="Cambria Math" panose="02040503050406030204" pitchFamily="18" charset="0"/>
                            </a:rPr>
                            <m:t>𝑥</m:t>
                          </m:r>
                        </m:e>
                      </m:d>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r>
                        <a:rPr lang="it-IT" sz="1350" i="1">
                          <a:latin typeface="Cambria Math" panose="02040503050406030204" pitchFamily="18" charset="0"/>
                        </a:rPr>
                        <m:t>+</m:t>
                      </m:r>
                      <m:f>
                        <m:fPr>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2</m:t>
                          </m:r>
                        </m:den>
                      </m:f>
                      <m:func>
                        <m:funcPr>
                          <m:ctrlPr>
                            <a:rPr lang="it-IT" sz="1350" i="1">
                              <a:latin typeface="Cambria Math" panose="02040503050406030204" pitchFamily="18" charset="0"/>
                            </a:rPr>
                          </m:ctrlPr>
                        </m:funcPr>
                        <m:fName>
                          <m:r>
                            <m:rPr>
                              <m:sty m:val="p"/>
                            </m:rPr>
                            <a:rPr lang="it-IT" sz="1350">
                              <a:latin typeface="Cambria Math" panose="02040503050406030204" pitchFamily="18" charset="0"/>
                            </a:rPr>
                            <m:t>cos</m:t>
                          </m:r>
                        </m:fName>
                        <m:e>
                          <m:d>
                            <m:dPr>
                              <m:ctrlPr>
                                <a:rPr lang="it-IT" sz="1350" i="1">
                                  <a:latin typeface="Cambria Math" panose="02040503050406030204" pitchFamily="18" charset="0"/>
                                </a:rPr>
                              </m:ctrlPr>
                            </m:dPr>
                            <m:e>
                              <m:r>
                                <a:rPr lang="it-IT" sz="1350" i="1">
                                  <a:latin typeface="Cambria Math" panose="02040503050406030204" pitchFamily="18" charset="0"/>
                                </a:rPr>
                                <m:t>2</m:t>
                              </m:r>
                              <m:r>
                                <a:rPr lang="it-IT" sz="1350" i="1">
                                  <a:latin typeface="Cambria Math" panose="02040503050406030204" pitchFamily="18" charset="0"/>
                                </a:rPr>
                                <m:t>𝜋</m:t>
                              </m:r>
                              <m:f>
                                <m:fPr>
                                  <m:ctrlPr>
                                    <a:rPr lang="it-IT" sz="1350" i="1">
                                      <a:latin typeface="Cambria Math" panose="02040503050406030204" pitchFamily="18" charset="0"/>
                                    </a:rPr>
                                  </m:ctrlPr>
                                </m:fPr>
                                <m:num>
                                  <m:r>
                                    <a:rPr lang="it-IT" sz="1350" i="1">
                                      <a:latin typeface="Cambria Math" panose="02040503050406030204" pitchFamily="18" charset="0"/>
                                    </a:rPr>
                                    <m:t>𝑥</m:t>
                                  </m:r>
                                </m:num>
                                <m:den>
                                  <m:r>
                                    <m:rPr>
                                      <m:sty m:val="p"/>
                                    </m:rPr>
                                    <a:rPr lang="it-IT" sz="1350">
                                      <a:latin typeface="Cambria Math" panose="02040503050406030204" pitchFamily="18" charset="0"/>
                                    </a:rPr>
                                    <m:t>Λ</m:t>
                                  </m:r>
                                </m:den>
                              </m:f>
                            </m:e>
                          </m:d>
                          <m:r>
                            <a:rPr lang="it-IT" sz="1350" i="1">
                              <a:latin typeface="Cambria Math" panose="02040503050406030204" pitchFamily="18" charset="0"/>
                            </a:rPr>
                            <m:t>, </m:t>
                          </m:r>
                          <m:r>
                            <m:rPr>
                              <m:sty m:val="p"/>
                            </m:rPr>
                            <a:rPr lang="it-IT" sz="1350">
                              <a:latin typeface="Cambria Math" panose="02040503050406030204" pitchFamily="18" charset="0"/>
                            </a:rPr>
                            <m:t>Λ</m:t>
                          </m:r>
                          <m:r>
                            <a:rPr lang="it-IT" sz="1350" i="1">
                              <a:latin typeface="Cambria Math" panose="02040503050406030204" pitchFamily="18" charset="0"/>
                            </a:rPr>
                            <m:t>=4</m:t>
                          </m:r>
                          <m:r>
                            <a:rPr lang="it-IT" sz="1350" i="1">
                              <a:latin typeface="Cambria Math" panose="02040503050406030204" pitchFamily="18" charset="0"/>
                            </a:rPr>
                            <m:t>𝜆</m:t>
                          </m:r>
                        </m:e>
                      </m:func>
                    </m:oMath>
                  </m:oMathPara>
                </a14:m>
                <a:endParaRPr lang="en-CH" sz="1350" dirty="0"/>
              </a:p>
            </p:txBody>
          </p:sp>
        </mc:Choice>
        <mc:Fallback>
          <p:sp>
            <p:nvSpPr>
              <p:cNvPr id="8" name="TextBox 7">
                <a:extLst>
                  <a:ext uri="{FF2B5EF4-FFF2-40B4-BE49-F238E27FC236}">
                    <a16:creationId xmlns:a16="http://schemas.microsoft.com/office/drawing/2014/main" id="{967AD2E0-FDAB-4687-995C-AC79F6D05CD4}"/>
                  </a:ext>
                </a:extLst>
              </p:cNvPr>
              <p:cNvSpPr txBox="1">
                <a:spLocks noRot="1" noChangeAspect="1" noMove="1" noResize="1" noEditPoints="1" noAdjustHandles="1" noChangeArrowheads="1" noChangeShapeType="1" noTextEdit="1"/>
              </p:cNvSpPr>
              <p:nvPr/>
            </p:nvSpPr>
            <p:spPr>
              <a:xfrm>
                <a:off x="481974" y="2335351"/>
                <a:ext cx="2395656" cy="394723"/>
              </a:xfrm>
              <a:prstGeom prst="rect">
                <a:avLst/>
              </a:prstGeom>
              <a:blipFill>
                <a:blip r:embed="rId6"/>
                <a:stretch>
                  <a:fillRect l="-763" t="-1538" r="-1527" b="-12308"/>
                </a:stretch>
              </a:blipFill>
            </p:spPr>
            <p:txBody>
              <a:bodyPr/>
              <a:lstStyle/>
              <a:p>
                <a:r>
                  <a:rPr lang="en-CH">
                    <a:noFill/>
                  </a:rPr>
                  <a:t> </a:t>
                </a:r>
              </a:p>
            </p:txBody>
          </p:sp>
        </mc:Fallback>
      </mc:AlternateContent>
    </p:spTree>
    <p:extLst>
      <p:ext uri="{BB962C8B-B14F-4D97-AF65-F5344CB8AC3E}">
        <p14:creationId xmlns:p14="http://schemas.microsoft.com/office/powerpoint/2010/main" val="7867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2AABC-25A3-4B88-98E8-0394F4BD9DD9}"/>
              </a:ext>
            </a:extLst>
          </p:cNvPr>
          <p:cNvPicPr>
            <a:picLocks noChangeAspect="1"/>
          </p:cNvPicPr>
          <p:nvPr/>
        </p:nvPicPr>
        <p:blipFill>
          <a:blip r:embed="rId4"/>
          <a:stretch>
            <a:fillRect/>
          </a:stretch>
        </p:blipFill>
        <p:spPr>
          <a:xfrm>
            <a:off x="396315" y="3243171"/>
            <a:ext cx="2336333" cy="1528976"/>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173578" y="1215880"/>
            <a:ext cx="2796856" cy="415498"/>
          </a:xfrm>
          <a:prstGeom prst="rect">
            <a:avLst/>
          </a:prstGeom>
          <a:noFill/>
        </p:spPr>
        <p:txBody>
          <a:bodyPr wrap="none" rtlCol="0">
            <a:spAutoFit/>
          </a:bodyPr>
          <a:lstStyle/>
          <a:p>
            <a:pPr algn="ctr"/>
            <a:r>
              <a:rPr lang="it-IT" sz="2100" dirty="0"/>
              <a:t>Example 2: Point source</a:t>
            </a:r>
            <a:endParaRPr lang="en-CH" sz="21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EDE4EF8-8929-48F4-8493-A7CABBDEE249}"/>
                  </a:ext>
                </a:extLst>
              </p:cNvPr>
              <p:cNvSpPr/>
              <p:nvPr/>
            </p:nvSpPr>
            <p:spPr>
              <a:xfrm>
                <a:off x="513223" y="2390896"/>
                <a:ext cx="828240"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𝜎</m:t>
                      </m:r>
                      <m:r>
                        <a:rPr lang="it-IT" sz="1350">
                          <a:latin typeface="Cambria Math" panose="02040503050406030204" pitchFamily="18" charset="0"/>
                        </a:rPr>
                        <m:t>=</m:t>
                      </m:r>
                      <m:r>
                        <a:rPr lang="it-IT" sz="1350" i="1">
                          <a:latin typeface="Cambria Math" panose="02040503050406030204" pitchFamily="18" charset="0"/>
                        </a:rPr>
                        <m:t>𝜆</m:t>
                      </m:r>
                      <m:r>
                        <a:rPr lang="it-IT" sz="1350" i="1">
                          <a:latin typeface="Cambria Math" panose="02040503050406030204" pitchFamily="18" charset="0"/>
                        </a:rPr>
                        <m:t>/2</m:t>
                      </m:r>
                    </m:oMath>
                  </m:oMathPara>
                </a14:m>
                <a:endParaRPr lang="en-CH" sz="1350" dirty="0"/>
              </a:p>
            </p:txBody>
          </p:sp>
        </mc:Choice>
        <mc:Fallback>
          <p:sp>
            <p:nvSpPr>
              <p:cNvPr id="11" name="Rectangle 10">
                <a:extLst>
                  <a:ext uri="{FF2B5EF4-FFF2-40B4-BE49-F238E27FC236}">
                    <a16:creationId xmlns:a16="http://schemas.microsoft.com/office/drawing/2014/main" id="{AEDE4EF8-8929-48F4-8493-A7CABBDEE249}"/>
                  </a:ext>
                </a:extLst>
              </p:cNvPr>
              <p:cNvSpPr>
                <a:spLocks noRot="1" noChangeAspect="1" noMove="1" noResize="1" noEditPoints="1" noAdjustHandles="1" noChangeArrowheads="1" noChangeShapeType="1" noTextEdit="1"/>
              </p:cNvSpPr>
              <p:nvPr/>
            </p:nvSpPr>
            <p:spPr>
              <a:xfrm>
                <a:off x="513223" y="2390896"/>
                <a:ext cx="828240" cy="300082"/>
              </a:xfrm>
              <a:prstGeom prst="rect">
                <a:avLst/>
              </a:prstGeom>
              <a:blipFill>
                <a:blip r:embed="rId5"/>
                <a:stretch>
                  <a:fillRect b="-8163"/>
                </a:stretch>
              </a:blipFill>
            </p:spPr>
            <p:txBody>
              <a:bodyPr/>
              <a:lstStyle/>
              <a:p>
                <a:r>
                  <a:rPr lang="en-CH">
                    <a:noFill/>
                  </a:rPr>
                  <a:t> </a:t>
                </a:r>
              </a:p>
            </p:txBody>
          </p:sp>
        </mc:Fallback>
      </mc:AlternateContent>
      <p:pic>
        <p:nvPicPr>
          <p:cNvPr id="16" name="detector_position_psf">
            <a:hlinkClick r:id="" action="ppaction://media"/>
            <a:extLst>
              <a:ext uri="{FF2B5EF4-FFF2-40B4-BE49-F238E27FC236}">
                <a16:creationId xmlns:a16="http://schemas.microsoft.com/office/drawing/2014/main" id="{BCFED12C-954D-44C5-9608-CDDB0E37C2D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0850" y="2390897"/>
            <a:ext cx="5715000" cy="2381250"/>
          </a:xfrm>
          <a:prstGeom prst="rect">
            <a:avLst/>
          </a:prstGeom>
        </p:spPr>
      </p:pic>
    </p:spTree>
    <p:extLst>
      <p:ext uri="{BB962C8B-B14F-4D97-AF65-F5344CB8AC3E}">
        <p14:creationId xmlns:p14="http://schemas.microsoft.com/office/powerpoint/2010/main" val="111604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6DBD1D-5867-4B5C-8281-EA9F778BC24E}"/>
              </a:ext>
            </a:extLst>
          </p:cNvPr>
          <p:cNvPicPr>
            <a:picLocks noChangeAspect="1"/>
          </p:cNvPicPr>
          <p:nvPr/>
        </p:nvPicPr>
        <p:blipFill>
          <a:blip r:embed="rId2"/>
          <a:stretch>
            <a:fillRect/>
          </a:stretch>
        </p:blipFill>
        <p:spPr>
          <a:xfrm>
            <a:off x="396315" y="3243171"/>
            <a:ext cx="2336333" cy="1528976"/>
          </a:xfrm>
          <a:prstGeom prst="rect">
            <a:avLst/>
          </a:prstGeom>
        </p:spPr>
      </p:pic>
      <p:pic>
        <p:nvPicPr>
          <p:cNvPr id="17" name="Picture 16">
            <a:extLst>
              <a:ext uri="{FF2B5EF4-FFF2-40B4-BE49-F238E27FC236}">
                <a16:creationId xmlns:a16="http://schemas.microsoft.com/office/drawing/2014/main" id="{ACC4143A-9F44-4577-A45A-3D806D624A9B}"/>
              </a:ext>
            </a:extLst>
          </p:cNvPr>
          <p:cNvPicPr>
            <a:picLocks noChangeAspect="1"/>
          </p:cNvPicPr>
          <p:nvPr/>
        </p:nvPicPr>
        <p:blipFill>
          <a:blip r:embed="rId3"/>
          <a:stretch>
            <a:fillRect/>
          </a:stretch>
        </p:blipFill>
        <p:spPr>
          <a:xfrm>
            <a:off x="2990850" y="2390897"/>
            <a:ext cx="5715000" cy="2381250"/>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173578" y="1215880"/>
            <a:ext cx="2796856" cy="415498"/>
          </a:xfrm>
          <a:prstGeom prst="rect">
            <a:avLst/>
          </a:prstGeom>
          <a:noFill/>
        </p:spPr>
        <p:txBody>
          <a:bodyPr wrap="none" rtlCol="0">
            <a:spAutoFit/>
          </a:bodyPr>
          <a:lstStyle/>
          <a:p>
            <a:pPr algn="ctr"/>
            <a:r>
              <a:rPr lang="it-IT" sz="2100" dirty="0"/>
              <a:t>Example 2: Point source</a:t>
            </a:r>
            <a:endParaRPr lang="en-CH" sz="21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EDE4EF8-8929-48F4-8493-A7CABBDEE249}"/>
                  </a:ext>
                </a:extLst>
              </p:cNvPr>
              <p:cNvSpPr/>
              <p:nvPr/>
            </p:nvSpPr>
            <p:spPr>
              <a:xfrm>
                <a:off x="513223" y="2390896"/>
                <a:ext cx="828240"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𝜎</m:t>
                      </m:r>
                      <m:r>
                        <a:rPr lang="it-IT" sz="1350">
                          <a:latin typeface="Cambria Math" panose="02040503050406030204" pitchFamily="18" charset="0"/>
                        </a:rPr>
                        <m:t>=</m:t>
                      </m:r>
                      <m:r>
                        <a:rPr lang="it-IT" sz="1350" i="1">
                          <a:latin typeface="Cambria Math" panose="02040503050406030204" pitchFamily="18" charset="0"/>
                        </a:rPr>
                        <m:t>𝜆</m:t>
                      </m:r>
                      <m:r>
                        <a:rPr lang="it-IT" sz="1350" i="1">
                          <a:latin typeface="Cambria Math" panose="02040503050406030204" pitchFamily="18" charset="0"/>
                        </a:rPr>
                        <m:t>/2</m:t>
                      </m:r>
                    </m:oMath>
                  </m:oMathPara>
                </a14:m>
                <a:endParaRPr lang="en-CH" sz="1350" dirty="0"/>
              </a:p>
            </p:txBody>
          </p:sp>
        </mc:Choice>
        <mc:Fallback>
          <p:sp>
            <p:nvSpPr>
              <p:cNvPr id="11" name="Rectangle 10">
                <a:extLst>
                  <a:ext uri="{FF2B5EF4-FFF2-40B4-BE49-F238E27FC236}">
                    <a16:creationId xmlns:a16="http://schemas.microsoft.com/office/drawing/2014/main" id="{AEDE4EF8-8929-48F4-8493-A7CABBDEE249}"/>
                  </a:ext>
                </a:extLst>
              </p:cNvPr>
              <p:cNvSpPr>
                <a:spLocks noRot="1" noChangeAspect="1" noMove="1" noResize="1" noEditPoints="1" noAdjustHandles="1" noChangeArrowheads="1" noChangeShapeType="1" noTextEdit="1"/>
              </p:cNvSpPr>
              <p:nvPr/>
            </p:nvSpPr>
            <p:spPr>
              <a:xfrm>
                <a:off x="513223" y="2390896"/>
                <a:ext cx="828240" cy="300082"/>
              </a:xfrm>
              <a:prstGeom prst="rect">
                <a:avLst/>
              </a:prstGeom>
              <a:blipFill>
                <a:blip r:embed="rId4"/>
                <a:stretch>
                  <a:fillRect b="-8163"/>
                </a:stretch>
              </a:blipFill>
            </p:spPr>
            <p:txBody>
              <a:bodyPr/>
              <a:lstStyle/>
              <a:p>
                <a:r>
                  <a:rPr lang="en-CH">
                    <a:noFill/>
                  </a:rPr>
                  <a:t> </a:t>
                </a:r>
              </a:p>
            </p:txBody>
          </p:sp>
        </mc:Fallback>
      </mc:AlternateContent>
    </p:spTree>
    <p:extLst>
      <p:ext uri="{BB962C8B-B14F-4D97-AF65-F5344CB8AC3E}">
        <p14:creationId xmlns:p14="http://schemas.microsoft.com/office/powerpoint/2010/main" val="45387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dirty="0">
                <a:solidFill>
                  <a:srgbClr val="0070C0"/>
                </a:solidFill>
                <a:latin typeface="Calibri" charset="0"/>
                <a:ea typeface="MS PGothic" charset="0"/>
              </a:rPr>
              <a:t>Plan for today</a:t>
            </a:r>
          </a:p>
        </p:txBody>
      </p:sp>
      <p:sp>
        <p:nvSpPr>
          <p:cNvPr id="57346" name="Content Placeholder 2"/>
          <p:cNvSpPr>
            <a:spLocks noGrp="1"/>
          </p:cNvSpPr>
          <p:nvPr>
            <p:ph idx="1"/>
          </p:nvPr>
        </p:nvSpPr>
        <p:spPr>
          <a:xfrm>
            <a:off x="1228725" y="1924050"/>
            <a:ext cx="8229600" cy="4525963"/>
          </a:xfrm>
        </p:spPr>
        <p:txBody>
          <a:bodyPr/>
          <a:lstStyle/>
          <a:p>
            <a:pPr marL="400050" lvl="1" indent="0">
              <a:buNone/>
            </a:pPr>
            <a:endParaRPr lang="en-US" sz="2000" dirty="0">
              <a:latin typeface="Calibri" charset="0"/>
              <a:ea typeface="MS PGothic" charset="0"/>
            </a:endParaRPr>
          </a:p>
          <a:p>
            <a:pPr marL="914400" lvl="1" indent="-514350">
              <a:buFont typeface="Calibri" charset="0"/>
              <a:buAutoNum type="arabicPeriod"/>
            </a:pPr>
            <a:r>
              <a:rPr lang="en-US" sz="2000" dirty="0">
                <a:latin typeface="Calibri" charset="0"/>
                <a:ea typeface="MS PGothic" charset="0"/>
              </a:rPr>
              <a:t>Review beam propagation method (BPM)</a:t>
            </a:r>
          </a:p>
          <a:p>
            <a:pPr marL="914400" lvl="1" indent="-514350">
              <a:buFont typeface="Calibri" charset="0"/>
              <a:buAutoNum type="arabicPeriod"/>
            </a:pPr>
            <a:r>
              <a:rPr lang="en-US" sz="2000" dirty="0">
                <a:latin typeface="Calibri" charset="0"/>
                <a:ea typeface="MS PGothic" charset="0"/>
              </a:rPr>
              <a:t>Plane waves</a:t>
            </a:r>
          </a:p>
          <a:p>
            <a:pPr marL="914400" lvl="1" indent="-514350">
              <a:buFont typeface="Calibri" charset="0"/>
              <a:buAutoNum type="arabicPeriod"/>
            </a:pPr>
            <a:r>
              <a:rPr lang="en-US" sz="2000" dirty="0">
                <a:latin typeface="Calibri" charset="0"/>
                <a:ea typeface="MS PGothic" charset="0"/>
              </a:rPr>
              <a:t>Angular spectrum</a:t>
            </a:r>
          </a:p>
          <a:p>
            <a:pPr marL="914400" lvl="1" indent="-514350">
              <a:buFont typeface="Calibri" charset="0"/>
              <a:buAutoNum type="arabicPeriod"/>
            </a:pPr>
            <a:r>
              <a:rPr lang="en-US" sz="2000" dirty="0">
                <a:latin typeface="Calibri" charset="0"/>
                <a:ea typeface="MS PGothic" charset="0"/>
              </a:rPr>
              <a:t>Periodic patterns, gratings</a:t>
            </a:r>
          </a:p>
          <a:p>
            <a:pPr marL="914400" lvl="1" indent="-514350">
              <a:buFont typeface="Calibri" charset="0"/>
              <a:buAutoNum type="arabicPeriod"/>
            </a:pPr>
            <a:r>
              <a:rPr lang="en-US" sz="2000" dirty="0">
                <a:latin typeface="Calibri" charset="0"/>
                <a:ea typeface="MS PGothic" charset="0"/>
              </a:rPr>
              <a:t>Imaging without a lens: Talbot imaging</a:t>
            </a:r>
          </a:p>
          <a:p>
            <a:pPr marL="914400" lvl="1" indent="-514350">
              <a:buFont typeface="Calibri" charset="0"/>
              <a:buAutoNum type="arabicPeriod"/>
            </a:pPr>
            <a:r>
              <a:rPr lang="en-US" sz="2000" dirty="0">
                <a:latin typeface="Calibri" charset="0"/>
                <a:ea typeface="MS PGothic" charset="0"/>
              </a:rPr>
              <a:t>Imaging without a lens: Near field</a:t>
            </a:r>
          </a:p>
          <a:p>
            <a:pPr marL="914400" lvl="1" indent="-514350">
              <a:buFont typeface="Calibri" charset="0"/>
              <a:buAutoNum type="arabicPeriod"/>
            </a:pPr>
            <a:r>
              <a:rPr lang="en-US" sz="2000" dirty="0" err="1">
                <a:latin typeface="Calibri" charset="0"/>
                <a:ea typeface="MS PGothic" charset="0"/>
              </a:rPr>
              <a:t>Ulas</a:t>
            </a:r>
            <a:r>
              <a:rPr lang="en-US" sz="2000" dirty="0">
                <a:latin typeface="Calibri" charset="0"/>
                <a:ea typeface="MS PGothic" charset="0"/>
              </a:rPr>
              <a:t>: MATLAB code for grating diffraction</a:t>
            </a:r>
          </a:p>
          <a:p>
            <a:pPr marL="914400" lvl="1" indent="-514350">
              <a:buFont typeface="Calibri" charset="0"/>
              <a:buAutoNum type="arabicPeriod"/>
            </a:pPr>
            <a:r>
              <a:rPr lang="en-US" sz="2000" dirty="0">
                <a:latin typeface="Calibri" charset="0"/>
                <a:ea typeface="MS PGothic" charset="0"/>
              </a:rPr>
              <a:t>Homework</a:t>
            </a:r>
          </a:p>
        </p:txBody>
      </p:sp>
    </p:spTree>
    <p:extLst>
      <p:ext uri="{BB962C8B-B14F-4D97-AF65-F5344CB8AC3E}">
        <p14:creationId xmlns:p14="http://schemas.microsoft.com/office/powerpoint/2010/main" val="2548752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C4143A-9F44-4577-A45A-3D806D624A9B}"/>
              </a:ext>
            </a:extLst>
          </p:cNvPr>
          <p:cNvPicPr>
            <a:picLocks noChangeAspect="1"/>
          </p:cNvPicPr>
          <p:nvPr/>
        </p:nvPicPr>
        <p:blipFill>
          <a:blip r:embed="rId4"/>
          <a:stretch>
            <a:fillRect/>
          </a:stretch>
        </p:blipFill>
        <p:spPr>
          <a:xfrm>
            <a:off x="2990850" y="2390897"/>
            <a:ext cx="5715000" cy="2381250"/>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173578" y="1215880"/>
            <a:ext cx="2796856" cy="415498"/>
          </a:xfrm>
          <a:prstGeom prst="rect">
            <a:avLst/>
          </a:prstGeom>
          <a:noFill/>
        </p:spPr>
        <p:txBody>
          <a:bodyPr wrap="none" rtlCol="0">
            <a:spAutoFit/>
          </a:bodyPr>
          <a:lstStyle/>
          <a:p>
            <a:pPr algn="ctr"/>
            <a:r>
              <a:rPr lang="it-IT" sz="2100" dirty="0"/>
              <a:t>Example 2: Point source</a:t>
            </a:r>
            <a:endParaRPr lang="en-CH" sz="21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EDE4EF8-8929-48F4-8493-A7CABBDEE249}"/>
                  </a:ext>
                </a:extLst>
              </p:cNvPr>
              <p:cNvSpPr/>
              <p:nvPr/>
            </p:nvSpPr>
            <p:spPr>
              <a:xfrm>
                <a:off x="513223" y="2390896"/>
                <a:ext cx="828240"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𝜎</m:t>
                      </m:r>
                      <m:r>
                        <a:rPr lang="it-IT" sz="1350">
                          <a:latin typeface="Cambria Math" panose="02040503050406030204" pitchFamily="18" charset="0"/>
                        </a:rPr>
                        <m:t>=</m:t>
                      </m:r>
                      <m:r>
                        <a:rPr lang="it-IT" sz="1350" i="1">
                          <a:latin typeface="Cambria Math" panose="02040503050406030204" pitchFamily="18" charset="0"/>
                        </a:rPr>
                        <m:t>𝜆</m:t>
                      </m:r>
                      <m:r>
                        <a:rPr lang="it-IT" sz="1350" i="1">
                          <a:latin typeface="Cambria Math" panose="02040503050406030204" pitchFamily="18" charset="0"/>
                        </a:rPr>
                        <m:t>/2</m:t>
                      </m:r>
                    </m:oMath>
                  </m:oMathPara>
                </a14:m>
                <a:endParaRPr lang="en-CH" sz="1350" dirty="0"/>
              </a:p>
            </p:txBody>
          </p:sp>
        </mc:Choice>
        <mc:Fallback>
          <p:sp>
            <p:nvSpPr>
              <p:cNvPr id="11" name="Rectangle 10">
                <a:extLst>
                  <a:ext uri="{FF2B5EF4-FFF2-40B4-BE49-F238E27FC236}">
                    <a16:creationId xmlns:a16="http://schemas.microsoft.com/office/drawing/2014/main" id="{AEDE4EF8-8929-48F4-8493-A7CABBDEE249}"/>
                  </a:ext>
                </a:extLst>
              </p:cNvPr>
              <p:cNvSpPr>
                <a:spLocks noRot="1" noChangeAspect="1" noMove="1" noResize="1" noEditPoints="1" noAdjustHandles="1" noChangeArrowheads="1" noChangeShapeType="1" noTextEdit="1"/>
              </p:cNvSpPr>
              <p:nvPr/>
            </p:nvSpPr>
            <p:spPr>
              <a:xfrm>
                <a:off x="513223" y="2390896"/>
                <a:ext cx="828240" cy="300082"/>
              </a:xfrm>
              <a:prstGeom prst="rect">
                <a:avLst/>
              </a:prstGeom>
              <a:blipFill>
                <a:blip r:embed="rId5"/>
                <a:stretch>
                  <a:fillRect b="-8163"/>
                </a:stretch>
              </a:blipFill>
            </p:spPr>
            <p:txBody>
              <a:bodyPr/>
              <a:lstStyle/>
              <a:p>
                <a:r>
                  <a:rPr lang="en-CH">
                    <a:noFill/>
                  </a:rPr>
                  <a:t> </a:t>
                </a:r>
              </a:p>
            </p:txBody>
          </p:sp>
        </mc:Fallback>
      </mc:AlternateContent>
      <p:pic>
        <p:nvPicPr>
          <p:cNvPr id="3" name="detector_aperture_psf">
            <a:hlinkClick r:id="" action="ppaction://media"/>
            <a:extLst>
              <a:ext uri="{FF2B5EF4-FFF2-40B4-BE49-F238E27FC236}">
                <a16:creationId xmlns:a16="http://schemas.microsoft.com/office/drawing/2014/main" id="{77DBEAD5-9E14-4527-90E5-8AD90DDDE0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0850" y="2390897"/>
            <a:ext cx="5715000" cy="2381250"/>
          </a:xfrm>
          <a:prstGeom prst="rect">
            <a:avLst/>
          </a:prstGeom>
        </p:spPr>
      </p:pic>
      <p:pic>
        <p:nvPicPr>
          <p:cNvPr id="7" name="Picture 6">
            <a:extLst>
              <a:ext uri="{FF2B5EF4-FFF2-40B4-BE49-F238E27FC236}">
                <a16:creationId xmlns:a16="http://schemas.microsoft.com/office/drawing/2014/main" id="{E76F6BA3-7EF8-4AA6-B9EE-2C58544C0B2E}"/>
              </a:ext>
            </a:extLst>
          </p:cNvPr>
          <p:cNvPicPr>
            <a:picLocks noChangeAspect="1"/>
          </p:cNvPicPr>
          <p:nvPr/>
        </p:nvPicPr>
        <p:blipFill>
          <a:blip r:embed="rId7"/>
          <a:stretch>
            <a:fillRect/>
          </a:stretch>
        </p:blipFill>
        <p:spPr>
          <a:xfrm>
            <a:off x="396315" y="3228882"/>
            <a:ext cx="2336333" cy="1543265"/>
          </a:xfrm>
          <a:prstGeom prst="rect">
            <a:avLst/>
          </a:prstGeom>
        </p:spPr>
      </p:pic>
    </p:spTree>
    <p:extLst>
      <p:ext uri="{BB962C8B-B14F-4D97-AF65-F5344CB8AC3E}">
        <p14:creationId xmlns:p14="http://schemas.microsoft.com/office/powerpoint/2010/main" val="369349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tector_position_psf2">
            <a:hlinkClick r:id="" action="ppaction://media"/>
            <a:extLst>
              <a:ext uri="{FF2B5EF4-FFF2-40B4-BE49-F238E27FC236}">
                <a16:creationId xmlns:a16="http://schemas.microsoft.com/office/drawing/2014/main" id="{BA1305AF-C451-47E5-8AFA-831C67BA98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0850" y="2390897"/>
            <a:ext cx="5715000" cy="2381250"/>
          </a:xfrm>
          <a:prstGeom prst="rect">
            <a:avLst/>
          </a:prstGeom>
        </p:spPr>
      </p:pic>
      <p:pic>
        <p:nvPicPr>
          <p:cNvPr id="5" name="Picture 4">
            <a:extLst>
              <a:ext uri="{FF2B5EF4-FFF2-40B4-BE49-F238E27FC236}">
                <a16:creationId xmlns:a16="http://schemas.microsoft.com/office/drawing/2014/main" id="{780C87E8-0B51-4D43-9052-6325EFF93090}"/>
              </a:ext>
            </a:extLst>
          </p:cNvPr>
          <p:cNvPicPr>
            <a:picLocks noChangeAspect="1"/>
          </p:cNvPicPr>
          <p:nvPr/>
        </p:nvPicPr>
        <p:blipFill>
          <a:blip r:embed="rId5"/>
          <a:stretch>
            <a:fillRect/>
          </a:stretch>
        </p:blipFill>
        <p:spPr>
          <a:xfrm>
            <a:off x="395989" y="3243385"/>
            <a:ext cx="2336333" cy="1528976"/>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267835" y="1215880"/>
            <a:ext cx="2608343" cy="415498"/>
          </a:xfrm>
          <a:prstGeom prst="rect">
            <a:avLst/>
          </a:prstGeom>
          <a:noFill/>
        </p:spPr>
        <p:txBody>
          <a:bodyPr wrap="none" rtlCol="0">
            <a:spAutoFit/>
          </a:bodyPr>
          <a:lstStyle/>
          <a:p>
            <a:pPr algn="ctr"/>
            <a:r>
              <a:rPr lang="it-IT" sz="2100" dirty="0"/>
              <a:t>Example 3: Double slit</a:t>
            </a:r>
            <a:endParaRPr lang="en-CH" sz="21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EDE4EF8-8929-48F4-8493-A7CABBDEE249}"/>
                  </a:ext>
                </a:extLst>
              </p:cNvPr>
              <p:cNvSpPr/>
              <p:nvPr/>
            </p:nvSpPr>
            <p:spPr>
              <a:xfrm>
                <a:off x="513223" y="2390896"/>
                <a:ext cx="784109"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𝐷</m:t>
                      </m:r>
                      <m:r>
                        <a:rPr lang="it-IT" sz="1350">
                          <a:latin typeface="Cambria Math" panose="02040503050406030204" pitchFamily="18" charset="0"/>
                        </a:rPr>
                        <m:t>=</m:t>
                      </m:r>
                      <m:r>
                        <a:rPr lang="it-IT" sz="1350" i="1">
                          <a:latin typeface="Cambria Math" panose="02040503050406030204" pitchFamily="18" charset="0"/>
                        </a:rPr>
                        <m:t>2</m:t>
                      </m:r>
                      <m:r>
                        <a:rPr lang="it-IT" sz="1350" i="1">
                          <a:latin typeface="Cambria Math" panose="02040503050406030204" pitchFamily="18" charset="0"/>
                        </a:rPr>
                        <m:t>𝜆</m:t>
                      </m:r>
                    </m:oMath>
                  </m:oMathPara>
                </a14:m>
                <a:endParaRPr lang="en-CH" sz="1350" dirty="0"/>
              </a:p>
            </p:txBody>
          </p:sp>
        </mc:Choice>
        <mc:Fallback>
          <p:sp>
            <p:nvSpPr>
              <p:cNvPr id="11" name="Rectangle 10">
                <a:extLst>
                  <a:ext uri="{FF2B5EF4-FFF2-40B4-BE49-F238E27FC236}">
                    <a16:creationId xmlns:a16="http://schemas.microsoft.com/office/drawing/2014/main" id="{AEDE4EF8-8929-48F4-8493-A7CABBDEE249}"/>
                  </a:ext>
                </a:extLst>
              </p:cNvPr>
              <p:cNvSpPr>
                <a:spLocks noRot="1" noChangeAspect="1" noMove="1" noResize="1" noEditPoints="1" noAdjustHandles="1" noChangeArrowheads="1" noChangeShapeType="1" noTextEdit="1"/>
              </p:cNvSpPr>
              <p:nvPr/>
            </p:nvSpPr>
            <p:spPr>
              <a:xfrm>
                <a:off x="513223" y="2390896"/>
                <a:ext cx="784109" cy="300082"/>
              </a:xfrm>
              <a:prstGeom prst="rect">
                <a:avLst/>
              </a:prstGeom>
              <a:blipFill>
                <a:blip r:embed="rId6"/>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39455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tector_aperture_psf2">
            <a:hlinkClick r:id="" action="ppaction://media"/>
            <a:extLst>
              <a:ext uri="{FF2B5EF4-FFF2-40B4-BE49-F238E27FC236}">
                <a16:creationId xmlns:a16="http://schemas.microsoft.com/office/drawing/2014/main" id="{4A65D309-A4EC-45C1-97B5-D50FFFD0C0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0850" y="2386916"/>
            <a:ext cx="5715000" cy="2381250"/>
          </a:xfrm>
          <a:prstGeom prst="rect">
            <a:avLst/>
          </a:prstGeom>
        </p:spPr>
      </p:pic>
      <p:pic>
        <p:nvPicPr>
          <p:cNvPr id="4" name="Picture 3">
            <a:extLst>
              <a:ext uri="{FF2B5EF4-FFF2-40B4-BE49-F238E27FC236}">
                <a16:creationId xmlns:a16="http://schemas.microsoft.com/office/drawing/2014/main" id="{F88AABA5-6F38-428F-B2E9-BF23DF5D3C91}"/>
              </a:ext>
            </a:extLst>
          </p:cNvPr>
          <p:cNvPicPr>
            <a:picLocks noChangeAspect="1"/>
          </p:cNvPicPr>
          <p:nvPr/>
        </p:nvPicPr>
        <p:blipFill>
          <a:blip r:embed="rId5"/>
          <a:stretch>
            <a:fillRect/>
          </a:stretch>
        </p:blipFill>
        <p:spPr>
          <a:xfrm>
            <a:off x="395989" y="3224901"/>
            <a:ext cx="2336333" cy="1543265"/>
          </a:xfrm>
          <a:prstGeom prst="rect">
            <a:avLst/>
          </a:prstGeom>
        </p:spPr>
      </p:pic>
      <p:sp>
        <p:nvSpPr>
          <p:cNvPr id="2" name="TextBox 1">
            <a:extLst>
              <a:ext uri="{FF2B5EF4-FFF2-40B4-BE49-F238E27FC236}">
                <a16:creationId xmlns:a16="http://schemas.microsoft.com/office/drawing/2014/main" id="{4AE8AA01-3C94-433D-AFF7-1F8FDE2FABF8}"/>
              </a:ext>
            </a:extLst>
          </p:cNvPr>
          <p:cNvSpPr txBox="1"/>
          <p:nvPr/>
        </p:nvSpPr>
        <p:spPr>
          <a:xfrm>
            <a:off x="3267835" y="1215880"/>
            <a:ext cx="2608343" cy="415498"/>
          </a:xfrm>
          <a:prstGeom prst="rect">
            <a:avLst/>
          </a:prstGeom>
          <a:noFill/>
        </p:spPr>
        <p:txBody>
          <a:bodyPr wrap="none" rtlCol="0">
            <a:spAutoFit/>
          </a:bodyPr>
          <a:lstStyle/>
          <a:p>
            <a:pPr algn="ctr"/>
            <a:r>
              <a:rPr lang="it-IT" sz="2100" dirty="0"/>
              <a:t>Example 3: Double slit</a:t>
            </a:r>
            <a:endParaRPr lang="en-CH" sz="2100" dirty="0"/>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AEDE4EF8-8929-48F4-8493-A7CABBDEE249}"/>
                  </a:ext>
                </a:extLst>
              </p:cNvPr>
              <p:cNvSpPr/>
              <p:nvPr/>
            </p:nvSpPr>
            <p:spPr>
              <a:xfrm>
                <a:off x="513223" y="2390896"/>
                <a:ext cx="784109"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1350" i="1">
                          <a:latin typeface="Cambria Math" panose="02040503050406030204" pitchFamily="18" charset="0"/>
                        </a:rPr>
                        <m:t>𝐷</m:t>
                      </m:r>
                      <m:r>
                        <a:rPr lang="it-IT" sz="1350">
                          <a:latin typeface="Cambria Math" panose="02040503050406030204" pitchFamily="18" charset="0"/>
                        </a:rPr>
                        <m:t>=</m:t>
                      </m:r>
                      <m:r>
                        <a:rPr lang="it-IT" sz="1350" i="1">
                          <a:latin typeface="Cambria Math" panose="02040503050406030204" pitchFamily="18" charset="0"/>
                        </a:rPr>
                        <m:t>2</m:t>
                      </m:r>
                      <m:r>
                        <a:rPr lang="it-IT" sz="1350" i="1">
                          <a:latin typeface="Cambria Math" panose="02040503050406030204" pitchFamily="18" charset="0"/>
                        </a:rPr>
                        <m:t>𝜆</m:t>
                      </m:r>
                    </m:oMath>
                  </m:oMathPara>
                </a14:m>
                <a:endParaRPr lang="en-CH" sz="1350" dirty="0"/>
              </a:p>
            </p:txBody>
          </p:sp>
        </mc:Choice>
        <mc:Fallback>
          <p:sp>
            <p:nvSpPr>
              <p:cNvPr id="11" name="Rectangle 10">
                <a:extLst>
                  <a:ext uri="{FF2B5EF4-FFF2-40B4-BE49-F238E27FC236}">
                    <a16:creationId xmlns:a16="http://schemas.microsoft.com/office/drawing/2014/main" id="{AEDE4EF8-8929-48F4-8493-A7CABBDEE249}"/>
                  </a:ext>
                </a:extLst>
              </p:cNvPr>
              <p:cNvSpPr>
                <a:spLocks noRot="1" noChangeAspect="1" noMove="1" noResize="1" noEditPoints="1" noAdjustHandles="1" noChangeArrowheads="1" noChangeShapeType="1" noTextEdit="1"/>
              </p:cNvSpPr>
              <p:nvPr/>
            </p:nvSpPr>
            <p:spPr>
              <a:xfrm>
                <a:off x="513223" y="2390896"/>
                <a:ext cx="784109" cy="300082"/>
              </a:xfrm>
              <a:prstGeom prst="rect">
                <a:avLst/>
              </a:prstGeom>
              <a:blipFill>
                <a:blip r:embed="rId6"/>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5589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E19B1-C77F-406F-BF99-81784397DD1F}"/>
              </a:ext>
            </a:extLst>
          </p:cNvPr>
          <p:cNvPicPr>
            <a:picLocks noChangeAspect="1"/>
          </p:cNvPicPr>
          <p:nvPr/>
        </p:nvPicPr>
        <p:blipFill>
          <a:blip r:embed="rId4"/>
          <a:stretch>
            <a:fillRect/>
          </a:stretch>
        </p:blipFill>
        <p:spPr>
          <a:xfrm>
            <a:off x="396315" y="2419350"/>
            <a:ext cx="2336333" cy="1557555"/>
          </a:xfrm>
          <a:prstGeom prst="rect">
            <a:avLst/>
          </a:prstGeom>
        </p:spPr>
      </p:pic>
      <p:sp>
        <p:nvSpPr>
          <p:cNvPr id="4" name="TextBox 3">
            <a:extLst>
              <a:ext uri="{FF2B5EF4-FFF2-40B4-BE49-F238E27FC236}">
                <a16:creationId xmlns:a16="http://schemas.microsoft.com/office/drawing/2014/main" id="{77726427-D70D-4862-8551-D8438F2F43B3}"/>
              </a:ext>
            </a:extLst>
          </p:cNvPr>
          <p:cNvSpPr txBox="1"/>
          <p:nvPr/>
        </p:nvSpPr>
        <p:spPr>
          <a:xfrm>
            <a:off x="3517423" y="1215880"/>
            <a:ext cx="2109167" cy="415498"/>
          </a:xfrm>
          <a:prstGeom prst="rect">
            <a:avLst/>
          </a:prstGeom>
          <a:noFill/>
        </p:spPr>
        <p:txBody>
          <a:bodyPr wrap="none" rtlCol="0">
            <a:spAutoFit/>
          </a:bodyPr>
          <a:lstStyle/>
          <a:p>
            <a:pPr algn="ctr"/>
            <a:r>
              <a:rPr lang="it-IT" sz="2100" dirty="0"/>
              <a:t>Example 4: Image</a:t>
            </a:r>
            <a:endParaRPr lang="en-CH" sz="2100" dirty="0"/>
          </a:p>
        </p:txBody>
      </p:sp>
      <p:pic>
        <p:nvPicPr>
          <p:cNvPr id="9" name="Picture 8">
            <a:extLst>
              <a:ext uri="{FF2B5EF4-FFF2-40B4-BE49-F238E27FC236}">
                <a16:creationId xmlns:a16="http://schemas.microsoft.com/office/drawing/2014/main" id="{F799E194-84F9-44D8-BFA2-82797A867081}"/>
              </a:ext>
            </a:extLst>
          </p:cNvPr>
          <p:cNvPicPr>
            <a:picLocks noChangeAspect="1"/>
          </p:cNvPicPr>
          <p:nvPr/>
        </p:nvPicPr>
        <p:blipFill>
          <a:blip r:embed="rId5"/>
          <a:stretch>
            <a:fillRect/>
          </a:stretch>
        </p:blipFill>
        <p:spPr>
          <a:xfrm>
            <a:off x="114300" y="3979190"/>
            <a:ext cx="2762250" cy="2071688"/>
          </a:xfrm>
          <a:prstGeom prst="rect">
            <a:avLst/>
          </a:prstGeom>
        </p:spPr>
      </p:pic>
      <p:pic>
        <p:nvPicPr>
          <p:cNvPr id="10" name="detector_position_epfl">
            <a:hlinkClick r:id="" action="ppaction://media"/>
            <a:extLst>
              <a:ext uri="{FF2B5EF4-FFF2-40B4-BE49-F238E27FC236}">
                <a16:creationId xmlns:a16="http://schemas.microsoft.com/office/drawing/2014/main" id="{866BAA37-88C0-4019-83A3-626A9501C7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32685" y="2419350"/>
            <a:ext cx="5715000" cy="2381250"/>
          </a:xfrm>
          <a:prstGeom prst="rect">
            <a:avLst/>
          </a:prstGeom>
        </p:spPr>
      </p:pic>
    </p:spTree>
    <p:extLst>
      <p:ext uri="{BB962C8B-B14F-4D97-AF65-F5344CB8AC3E}">
        <p14:creationId xmlns:p14="http://schemas.microsoft.com/office/powerpoint/2010/main" val="32583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88080-1D24-4BA4-8783-A5D78E62FF97}"/>
              </a:ext>
            </a:extLst>
          </p:cNvPr>
          <p:cNvPicPr>
            <a:picLocks noChangeAspect="1"/>
          </p:cNvPicPr>
          <p:nvPr/>
        </p:nvPicPr>
        <p:blipFill>
          <a:blip r:embed="rId6"/>
          <a:stretch>
            <a:fillRect/>
          </a:stretch>
        </p:blipFill>
        <p:spPr>
          <a:xfrm>
            <a:off x="396315" y="2419350"/>
            <a:ext cx="2336333" cy="1557555"/>
          </a:xfrm>
          <a:prstGeom prst="rect">
            <a:avLst/>
          </a:prstGeom>
        </p:spPr>
      </p:pic>
      <p:sp>
        <p:nvSpPr>
          <p:cNvPr id="4" name="TextBox 3">
            <a:extLst>
              <a:ext uri="{FF2B5EF4-FFF2-40B4-BE49-F238E27FC236}">
                <a16:creationId xmlns:a16="http://schemas.microsoft.com/office/drawing/2014/main" id="{77726427-D70D-4862-8551-D8438F2F43B3}"/>
              </a:ext>
            </a:extLst>
          </p:cNvPr>
          <p:cNvSpPr txBox="1"/>
          <p:nvPr/>
        </p:nvSpPr>
        <p:spPr>
          <a:xfrm>
            <a:off x="3517423" y="1215880"/>
            <a:ext cx="2109167" cy="415498"/>
          </a:xfrm>
          <a:prstGeom prst="rect">
            <a:avLst/>
          </a:prstGeom>
          <a:noFill/>
        </p:spPr>
        <p:txBody>
          <a:bodyPr wrap="none" rtlCol="0">
            <a:spAutoFit/>
          </a:bodyPr>
          <a:lstStyle/>
          <a:p>
            <a:pPr algn="ctr"/>
            <a:r>
              <a:rPr lang="it-IT" sz="2100" dirty="0"/>
              <a:t>Example 4: Image</a:t>
            </a:r>
            <a:endParaRPr lang="en-CH" sz="2100" dirty="0"/>
          </a:p>
        </p:txBody>
      </p:sp>
      <p:pic>
        <p:nvPicPr>
          <p:cNvPr id="9" name="Picture 8">
            <a:extLst>
              <a:ext uri="{FF2B5EF4-FFF2-40B4-BE49-F238E27FC236}">
                <a16:creationId xmlns:a16="http://schemas.microsoft.com/office/drawing/2014/main" id="{F799E194-84F9-44D8-BFA2-82797A867081}"/>
              </a:ext>
            </a:extLst>
          </p:cNvPr>
          <p:cNvPicPr>
            <a:picLocks noChangeAspect="1"/>
          </p:cNvPicPr>
          <p:nvPr/>
        </p:nvPicPr>
        <p:blipFill>
          <a:blip r:embed="rId7"/>
          <a:stretch>
            <a:fillRect/>
          </a:stretch>
        </p:blipFill>
        <p:spPr>
          <a:xfrm>
            <a:off x="114300" y="3979190"/>
            <a:ext cx="2762250" cy="2071688"/>
          </a:xfrm>
          <a:prstGeom prst="rect">
            <a:avLst/>
          </a:prstGeom>
        </p:spPr>
      </p:pic>
      <p:pic>
        <p:nvPicPr>
          <p:cNvPr id="10" name="detector_position_epfl">
            <a:hlinkClick r:id="" action="ppaction://media"/>
            <a:extLst>
              <a:ext uri="{FF2B5EF4-FFF2-40B4-BE49-F238E27FC236}">
                <a16:creationId xmlns:a16="http://schemas.microsoft.com/office/drawing/2014/main" id="{866BAA37-88C0-4019-83A3-626A9501C73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2685" y="2419350"/>
            <a:ext cx="5715000" cy="2381250"/>
          </a:xfrm>
          <a:prstGeom prst="rect">
            <a:avLst/>
          </a:prstGeom>
        </p:spPr>
      </p:pic>
      <p:pic>
        <p:nvPicPr>
          <p:cNvPr id="5" name="detector_aperture_epfl">
            <a:hlinkClick r:id="" action="ppaction://media"/>
            <a:extLst>
              <a:ext uri="{FF2B5EF4-FFF2-40B4-BE49-F238E27FC236}">
                <a16:creationId xmlns:a16="http://schemas.microsoft.com/office/drawing/2014/main" id="{4498D325-2CED-4DDD-9831-B32098C2B87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158565" y="2419350"/>
            <a:ext cx="5715000" cy="2381250"/>
          </a:xfrm>
          <a:prstGeom prst="rect">
            <a:avLst/>
          </a:prstGeom>
        </p:spPr>
      </p:pic>
    </p:spTree>
    <p:extLst>
      <p:ext uri="{BB962C8B-B14F-4D97-AF65-F5344CB8AC3E}">
        <p14:creationId xmlns:p14="http://schemas.microsoft.com/office/powerpoint/2010/main" val="20916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ear-Field Scanning Optical Microscopy - Introduction | Olympus LS">
            <a:extLst>
              <a:ext uri="{FF2B5EF4-FFF2-40B4-BE49-F238E27FC236}">
                <a16:creationId xmlns:a16="http://schemas.microsoft.com/office/drawing/2014/main" id="{9E5DC2BA-A9E9-C948-B8AA-69C1B78C6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10" y="523126"/>
            <a:ext cx="7075170" cy="59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51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6"/>
          <p:cNvSpPr>
            <a:spLocks noGrp="1"/>
          </p:cNvSpPr>
          <p:nvPr>
            <p:ph type="sldNum" sz="quarter" idx="12"/>
          </p:nvPr>
        </p:nvSpPr>
        <p:spPr/>
        <p:txBody>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eaLnBrk="1" hangingPunct="1"/>
            <a:fld id="{ACC06B25-CA22-4348-8F59-821058CAA167}" type="slidenum">
              <a:rPr lang="en-US" altLang="zh-CN" sz="1400">
                <a:solidFill>
                  <a:srgbClr val="000000"/>
                </a:solidFill>
                <a:latin typeface="Arial" charset="0"/>
                <a:ea typeface="宋体" charset="0"/>
                <a:cs typeface="宋体" charset="0"/>
              </a:rPr>
              <a:pPr eaLnBrk="1" hangingPunct="1"/>
              <a:t>36</a:t>
            </a:fld>
            <a:endParaRPr lang="en-US" altLang="zh-CN" sz="1400">
              <a:solidFill>
                <a:srgbClr val="000000"/>
              </a:solidFill>
              <a:latin typeface="Arial" charset="0"/>
              <a:ea typeface="宋体" charset="0"/>
              <a:cs typeface="宋体" charset="0"/>
            </a:endParaRPr>
          </a:p>
        </p:txBody>
      </p:sp>
      <p:sp>
        <p:nvSpPr>
          <p:cNvPr id="1006594" name="Rectangle 1026"/>
          <p:cNvSpPr>
            <a:spLocks noGrp="1" noChangeArrowheads="1"/>
          </p:cNvSpPr>
          <p:nvPr>
            <p:ph type="title"/>
          </p:nvPr>
        </p:nvSpPr>
        <p:spPr>
          <a:xfrm>
            <a:off x="1828800" y="0"/>
            <a:ext cx="8229600" cy="1143000"/>
          </a:xfrm>
        </p:spPr>
        <p:txBody>
          <a:bodyPr/>
          <a:lstStyle/>
          <a:p>
            <a:pPr algn="l" eaLnBrk="1" hangingPunct="1"/>
            <a:r>
              <a:rPr lang="en-US" sz="2800" b="1">
                <a:solidFill>
                  <a:srgbClr val="FFA521"/>
                </a:solidFill>
                <a:latin typeface="Arial" charset="0"/>
                <a:ea typeface="ＭＳ Ｐゴシック" charset="0"/>
                <a:cs typeface="ＭＳ Ｐゴシック" charset="0"/>
              </a:rPr>
              <a:t>Optofluidic Microscope (OFM)</a:t>
            </a:r>
            <a:r>
              <a:rPr lang="en-US" sz="2800" b="1" u="sng">
                <a:solidFill>
                  <a:srgbClr val="FFA521"/>
                </a:solidFill>
                <a:effectLst>
                  <a:outerShdw blurRad="38100" dist="38100" dir="2700000" algn="tl">
                    <a:srgbClr val="000000"/>
                  </a:outerShdw>
                </a:effectLst>
                <a:latin typeface="Arial" charset="0"/>
                <a:ea typeface="ＭＳ Ｐゴシック" charset="0"/>
                <a:cs typeface="ＭＳ Ｐゴシック" charset="0"/>
              </a:rPr>
              <a:t>  </a:t>
            </a:r>
          </a:p>
        </p:txBody>
      </p:sp>
      <p:sp>
        <p:nvSpPr>
          <p:cNvPr id="80900" name="Text Box 1027"/>
          <p:cNvSpPr txBox="1">
            <a:spLocks noChangeArrowheads="1"/>
          </p:cNvSpPr>
          <p:nvPr/>
        </p:nvSpPr>
        <p:spPr bwMode="auto">
          <a:xfrm>
            <a:off x="2068513" y="19240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endParaRPr lang="en-US" sz="1800" b="1">
              <a:solidFill>
                <a:srgbClr val="000000"/>
              </a:solidFill>
              <a:latin typeface="Arial" charset="0"/>
            </a:endParaRPr>
          </a:p>
        </p:txBody>
      </p:sp>
      <p:pic>
        <p:nvPicPr>
          <p:cNvPr id="80901"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4219575"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2" name="Text Box 1029"/>
          <p:cNvSpPr txBox="1">
            <a:spLocks noChangeArrowheads="1"/>
          </p:cNvSpPr>
          <p:nvPr/>
        </p:nvSpPr>
        <p:spPr bwMode="auto">
          <a:xfrm>
            <a:off x="2244725" y="1239838"/>
            <a:ext cx="8397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600">
                <a:solidFill>
                  <a:srgbClr val="FF0431"/>
                </a:solidFill>
                <a:latin typeface="Arial" charset="0"/>
              </a:rPr>
              <a:t>sample</a:t>
            </a:r>
            <a:endParaRPr lang="en-US" sz="1600">
              <a:solidFill>
                <a:srgbClr val="000000"/>
              </a:solidFill>
              <a:latin typeface="Arial" charset="0"/>
            </a:endParaRPr>
          </a:p>
        </p:txBody>
      </p:sp>
      <p:sp>
        <p:nvSpPr>
          <p:cNvPr id="80903" name="Line 1030"/>
          <p:cNvSpPr>
            <a:spLocks noChangeShapeType="1"/>
          </p:cNvSpPr>
          <p:nvPr/>
        </p:nvSpPr>
        <p:spPr bwMode="auto">
          <a:xfrm>
            <a:off x="2930525" y="1550988"/>
            <a:ext cx="744538" cy="784225"/>
          </a:xfrm>
          <a:prstGeom prst="line">
            <a:avLst/>
          </a:prstGeom>
          <a:noFill/>
          <a:ln w="28575">
            <a:solidFill>
              <a:srgbClr val="FF3300"/>
            </a:solidFill>
            <a:round/>
            <a:headEnd/>
            <a:tailEnd type="triangle" w="lg"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0904" name="Text Box 1031"/>
          <p:cNvSpPr txBox="1">
            <a:spLocks noChangeArrowheads="1"/>
          </p:cNvSpPr>
          <p:nvPr/>
        </p:nvSpPr>
        <p:spPr bwMode="auto">
          <a:xfrm>
            <a:off x="6130925" y="2419350"/>
            <a:ext cx="9525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600">
                <a:solidFill>
                  <a:srgbClr val="FF0431"/>
                </a:solidFill>
                <a:latin typeface="Arial" charset="0"/>
              </a:rPr>
              <a:t>flow </a:t>
            </a:r>
          </a:p>
          <a:p>
            <a:pPr defTabSz="914400" eaLnBrk="1" fontAlgn="base" hangingPunct="1">
              <a:spcBef>
                <a:spcPct val="0"/>
              </a:spcBef>
              <a:spcAft>
                <a:spcPct val="0"/>
              </a:spcAft>
            </a:pPr>
            <a:r>
              <a:rPr lang="en-US" sz="1600">
                <a:solidFill>
                  <a:srgbClr val="FF0431"/>
                </a:solidFill>
                <a:latin typeface="Arial" charset="0"/>
              </a:rPr>
              <a:t>direction</a:t>
            </a:r>
          </a:p>
        </p:txBody>
      </p:sp>
      <p:sp>
        <p:nvSpPr>
          <p:cNvPr id="80905" name="Text Box 1032"/>
          <p:cNvSpPr txBox="1">
            <a:spLocks noChangeArrowheads="1"/>
          </p:cNvSpPr>
          <p:nvPr/>
        </p:nvSpPr>
        <p:spPr bwMode="auto">
          <a:xfrm>
            <a:off x="5268913" y="1143000"/>
            <a:ext cx="1200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600">
                <a:solidFill>
                  <a:srgbClr val="FF0431"/>
                </a:solidFill>
                <a:latin typeface="Arial" charset="0"/>
              </a:rPr>
              <a:t>illumination</a:t>
            </a:r>
            <a:endParaRPr lang="en-US" sz="1600">
              <a:solidFill>
                <a:srgbClr val="000000"/>
              </a:solidFill>
              <a:latin typeface="Arial" charset="0"/>
            </a:endParaRPr>
          </a:p>
        </p:txBody>
      </p:sp>
      <p:sp>
        <p:nvSpPr>
          <p:cNvPr id="80906" name="Text Box 1033"/>
          <p:cNvSpPr txBox="1">
            <a:spLocks noChangeArrowheads="1"/>
          </p:cNvSpPr>
          <p:nvPr/>
        </p:nvSpPr>
        <p:spPr bwMode="auto">
          <a:xfrm>
            <a:off x="2484438" y="2843213"/>
            <a:ext cx="10874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600">
                <a:solidFill>
                  <a:srgbClr val="FF0431"/>
                </a:solidFill>
                <a:latin typeface="Arial" charset="0"/>
              </a:rPr>
              <a:t>hole array</a:t>
            </a:r>
          </a:p>
        </p:txBody>
      </p:sp>
      <p:sp>
        <p:nvSpPr>
          <p:cNvPr id="80907" name="Text Box 1034"/>
          <p:cNvSpPr txBox="1">
            <a:spLocks noChangeArrowheads="1"/>
          </p:cNvSpPr>
          <p:nvPr/>
        </p:nvSpPr>
        <p:spPr bwMode="auto">
          <a:xfrm>
            <a:off x="5089525" y="2940050"/>
            <a:ext cx="1503363"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lnSpc>
                <a:spcPct val="80000"/>
              </a:lnSpc>
              <a:spcBef>
                <a:spcPct val="0"/>
              </a:spcBef>
              <a:spcAft>
                <a:spcPct val="0"/>
              </a:spcAft>
            </a:pPr>
            <a:r>
              <a:rPr lang="en-US" sz="1600">
                <a:solidFill>
                  <a:srgbClr val="000000"/>
                </a:solidFill>
                <a:latin typeface="Arial" charset="0"/>
              </a:rPr>
              <a:t>metal</a:t>
            </a:r>
            <a:r>
              <a:rPr lang="en-US" sz="1800">
                <a:solidFill>
                  <a:srgbClr val="000000"/>
                </a:solidFill>
                <a:latin typeface="Arial" charset="0"/>
              </a:rPr>
              <a:t> </a:t>
            </a:r>
          </a:p>
          <a:p>
            <a:pPr defTabSz="914400" eaLnBrk="1" fontAlgn="base" hangingPunct="1">
              <a:lnSpc>
                <a:spcPct val="80000"/>
              </a:lnSpc>
              <a:spcBef>
                <a:spcPct val="0"/>
              </a:spcBef>
              <a:spcAft>
                <a:spcPct val="0"/>
              </a:spcAft>
            </a:pPr>
            <a:r>
              <a:rPr lang="en-US" sz="1800">
                <a:solidFill>
                  <a:srgbClr val="000000"/>
                </a:solidFill>
                <a:latin typeface="Arial" charset="0"/>
              </a:rPr>
              <a:t>layer</a:t>
            </a:r>
          </a:p>
        </p:txBody>
      </p:sp>
      <p:sp>
        <p:nvSpPr>
          <p:cNvPr id="80908" name="Text Box 1035"/>
          <p:cNvSpPr txBox="1">
            <a:spLocks noChangeArrowheads="1"/>
          </p:cNvSpPr>
          <p:nvPr/>
        </p:nvSpPr>
        <p:spPr bwMode="auto">
          <a:xfrm>
            <a:off x="2601913" y="3581400"/>
            <a:ext cx="1866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600">
                <a:solidFill>
                  <a:srgbClr val="FF0431"/>
                </a:solidFill>
                <a:latin typeface="Arial" charset="0"/>
              </a:rPr>
              <a:t>linear array sensor</a:t>
            </a:r>
          </a:p>
        </p:txBody>
      </p:sp>
      <p:sp>
        <p:nvSpPr>
          <p:cNvPr id="80909" name="Line 1036"/>
          <p:cNvSpPr>
            <a:spLocks noChangeShapeType="1"/>
          </p:cNvSpPr>
          <p:nvPr/>
        </p:nvSpPr>
        <p:spPr bwMode="auto">
          <a:xfrm flipV="1">
            <a:off x="3675063" y="2940050"/>
            <a:ext cx="819150" cy="60325"/>
          </a:xfrm>
          <a:prstGeom prst="line">
            <a:avLst/>
          </a:prstGeom>
          <a:noFill/>
          <a:ln w="28575">
            <a:solidFill>
              <a:srgbClr val="FF3300"/>
            </a:solidFill>
            <a:round/>
            <a:headEnd/>
            <a:tailEnd type="triangle" w="lg"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0910" name="Line 1038"/>
          <p:cNvSpPr>
            <a:spLocks noChangeShapeType="1"/>
          </p:cNvSpPr>
          <p:nvPr/>
        </p:nvSpPr>
        <p:spPr bwMode="auto">
          <a:xfrm>
            <a:off x="1524000" y="3157538"/>
            <a:ext cx="841375" cy="357187"/>
          </a:xfrm>
          <a:prstGeom prst="line">
            <a:avLst/>
          </a:prstGeom>
          <a:noFill/>
          <a:ln w="25400">
            <a:solidFill>
              <a:srgbClr val="FFA521"/>
            </a:solidFill>
            <a:round/>
            <a:headEnd/>
            <a:tailEnd type="stealth"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0911" name="Line 1039"/>
          <p:cNvSpPr>
            <a:spLocks noChangeShapeType="1"/>
          </p:cNvSpPr>
          <p:nvPr/>
        </p:nvSpPr>
        <p:spPr bwMode="auto">
          <a:xfrm>
            <a:off x="1524000" y="3141663"/>
            <a:ext cx="534988" cy="1587"/>
          </a:xfrm>
          <a:prstGeom prst="line">
            <a:avLst/>
          </a:prstGeom>
          <a:noFill/>
          <a:ln w="25400">
            <a:solidFill>
              <a:srgbClr val="FFA52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0912" name="Text Box 1040"/>
          <p:cNvSpPr txBox="1">
            <a:spLocks noChangeArrowheads="1"/>
          </p:cNvSpPr>
          <p:nvPr/>
        </p:nvSpPr>
        <p:spPr bwMode="auto">
          <a:xfrm>
            <a:off x="2041525" y="2895600"/>
            <a:ext cx="298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FFA521"/>
                </a:solidFill>
                <a:latin typeface="Arial" charset="0"/>
                <a:cs typeface="Arial" charset="0"/>
              </a:rPr>
              <a:t>y</a:t>
            </a:r>
          </a:p>
        </p:txBody>
      </p:sp>
      <p:sp>
        <p:nvSpPr>
          <p:cNvPr id="80913" name="Text Box 1041"/>
          <p:cNvSpPr txBox="1">
            <a:spLocks noChangeArrowheads="1"/>
          </p:cNvSpPr>
          <p:nvPr/>
        </p:nvSpPr>
        <p:spPr bwMode="auto">
          <a:xfrm>
            <a:off x="1982788" y="3398838"/>
            <a:ext cx="298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a:solidFill>
                  <a:srgbClr val="FFA521"/>
                </a:solidFill>
                <a:latin typeface="Arial" charset="0"/>
                <a:cs typeface="Arial" charset="0"/>
              </a:rPr>
              <a:t>x</a:t>
            </a:r>
          </a:p>
        </p:txBody>
      </p:sp>
      <p:sp>
        <p:nvSpPr>
          <p:cNvPr id="80914" name="Line 1046"/>
          <p:cNvSpPr>
            <a:spLocks noChangeShapeType="1"/>
          </p:cNvSpPr>
          <p:nvPr/>
        </p:nvSpPr>
        <p:spPr bwMode="auto">
          <a:xfrm flipV="1">
            <a:off x="3744913" y="3276600"/>
            <a:ext cx="685800" cy="304800"/>
          </a:xfrm>
          <a:prstGeom prst="line">
            <a:avLst/>
          </a:prstGeom>
          <a:noFill/>
          <a:ln w="28575">
            <a:solidFill>
              <a:srgbClr val="FF043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pic>
        <p:nvPicPr>
          <p:cNvPr id="80915" name="Picture 7" descr="Picture3"/>
          <p:cNvPicPr>
            <a:picLocks noChangeAspect="1" noChangeArrowheads="1"/>
          </p:cNvPicPr>
          <p:nvPr/>
        </p:nvPicPr>
        <p:blipFill>
          <a:blip r:embed="rId4">
            <a:extLst>
              <a:ext uri="{28A0092B-C50C-407E-A947-70E740481C1C}">
                <a14:useLocalDpi xmlns:a14="http://schemas.microsoft.com/office/drawing/2010/main" val="0"/>
              </a:ext>
            </a:extLst>
          </a:blip>
          <a:srcRect l="5302" b="9375"/>
          <a:stretch>
            <a:fillRect/>
          </a:stretch>
        </p:blipFill>
        <p:spPr bwMode="auto">
          <a:xfrm>
            <a:off x="381000" y="4092575"/>
            <a:ext cx="2700338"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16"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773613"/>
            <a:ext cx="2844800"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17" name="Text Box 21"/>
          <p:cNvSpPr txBox="1">
            <a:spLocks noChangeArrowheads="1"/>
          </p:cNvSpPr>
          <p:nvPr/>
        </p:nvSpPr>
        <p:spPr bwMode="auto">
          <a:xfrm>
            <a:off x="3794125" y="5773738"/>
            <a:ext cx="5349875" cy="1084262"/>
          </a:xfrm>
          <a:prstGeom prst="rect">
            <a:avLst/>
          </a:prstGeom>
          <a:solidFill>
            <a:srgbClr val="65BDB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fontAlgn="base">
              <a:spcBef>
                <a:spcPct val="0"/>
              </a:spcBef>
              <a:spcAft>
                <a:spcPct val="0"/>
              </a:spcAft>
            </a:pPr>
            <a:r>
              <a:rPr lang="en-US" sz="1300">
                <a:solidFill>
                  <a:srgbClr val="333333"/>
                </a:solidFill>
                <a:latin typeface="Verdana" charset="0"/>
              </a:rPr>
              <a:t>Xin Heng, David Erickson, Larry R. Baugh, Zahid Yaqoob, Paul Sternberg, Demetri Psaltis, Changhuei Yang. </a:t>
            </a:r>
          </a:p>
          <a:p>
            <a:pPr defTabSz="914400" fontAlgn="base">
              <a:spcBef>
                <a:spcPct val="0"/>
              </a:spcBef>
              <a:spcAft>
                <a:spcPct val="0"/>
              </a:spcAft>
            </a:pPr>
            <a:r>
              <a:rPr lang="en-US" sz="1300" i="1">
                <a:solidFill>
                  <a:srgbClr val="333333"/>
                </a:solidFill>
                <a:latin typeface="Verdana" charset="0"/>
              </a:rPr>
              <a:t>'Optofluidic Microscopy: A Method  for Implementing High Resolution Optical Microscope On A Chip,'</a:t>
            </a:r>
            <a:r>
              <a:rPr lang="en-US" sz="1300">
                <a:solidFill>
                  <a:srgbClr val="333333"/>
                </a:solidFill>
                <a:latin typeface="Verdana" charset="0"/>
              </a:rPr>
              <a:t> </a:t>
            </a:r>
          </a:p>
          <a:p>
            <a:pPr defTabSz="914400" fontAlgn="base">
              <a:spcBef>
                <a:spcPct val="0"/>
              </a:spcBef>
              <a:spcAft>
                <a:spcPct val="0"/>
              </a:spcAft>
            </a:pPr>
            <a:r>
              <a:rPr lang="en-US" sz="1300" b="1">
                <a:solidFill>
                  <a:srgbClr val="333333"/>
                </a:solidFill>
                <a:latin typeface="Verdana" charset="0"/>
              </a:rPr>
              <a:t>Lab on a  Chip, August (2006)</a:t>
            </a:r>
          </a:p>
        </p:txBody>
      </p:sp>
      <p:sp>
        <p:nvSpPr>
          <p:cNvPr id="80918" name="TextBox 25"/>
          <p:cNvSpPr txBox="1">
            <a:spLocks noChangeArrowheads="1"/>
          </p:cNvSpPr>
          <p:nvPr/>
        </p:nvSpPr>
        <p:spPr bwMode="auto">
          <a:xfrm>
            <a:off x="3505200" y="419100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400">
                <a:solidFill>
                  <a:srgbClr val="FFFF00"/>
                </a:solidFill>
              </a:rPr>
              <a:t>OFM</a:t>
            </a:r>
          </a:p>
        </p:txBody>
      </p:sp>
      <p:sp>
        <p:nvSpPr>
          <p:cNvPr id="80919" name="TextBox 26"/>
          <p:cNvSpPr txBox="1">
            <a:spLocks noChangeArrowheads="1"/>
          </p:cNvSpPr>
          <p:nvPr/>
        </p:nvSpPr>
        <p:spPr bwMode="auto">
          <a:xfrm>
            <a:off x="3505200" y="4800600"/>
            <a:ext cx="3338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400">
                <a:solidFill>
                  <a:srgbClr val="FFFF00"/>
                </a:solidFill>
              </a:rPr>
              <a:t>Conventional microscope</a:t>
            </a:r>
          </a:p>
        </p:txBody>
      </p:sp>
    </p:spTree>
    <p:extLst>
      <p:ext uri="{BB962C8B-B14F-4D97-AF65-F5344CB8AC3E}">
        <p14:creationId xmlns:p14="http://schemas.microsoft.com/office/powerpoint/2010/main" val="3049773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lide Number Placeholder 5"/>
          <p:cNvSpPr>
            <a:spLocks noGrp="1"/>
          </p:cNvSpPr>
          <p:nvPr>
            <p:ph type="sldNum" sz="quarter" idx="12"/>
          </p:nvPr>
        </p:nvSpPr>
        <p:spPr/>
        <p:txBody>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eaLnBrk="1" hangingPunct="1"/>
            <a:fld id="{95A5BFC9-4D22-B548-8C19-FF765AE8805F}" type="slidenum">
              <a:rPr lang="en-US" altLang="zh-CN" sz="1400">
                <a:solidFill>
                  <a:srgbClr val="000000"/>
                </a:solidFill>
                <a:latin typeface="Arial" charset="0"/>
                <a:ea typeface="宋体" charset="0"/>
                <a:cs typeface="宋体" charset="0"/>
              </a:rPr>
              <a:pPr eaLnBrk="1" hangingPunct="1"/>
              <a:t>37</a:t>
            </a:fld>
            <a:endParaRPr lang="en-US" altLang="zh-CN" sz="1400">
              <a:solidFill>
                <a:srgbClr val="000000"/>
              </a:solidFill>
              <a:latin typeface="Arial" charset="0"/>
              <a:ea typeface="宋体" charset="0"/>
              <a:cs typeface="宋体" charset="0"/>
            </a:endParaRPr>
          </a:p>
        </p:txBody>
      </p:sp>
      <p:sp>
        <p:nvSpPr>
          <p:cNvPr id="82947" name="Rectangle 2"/>
          <p:cNvSpPr>
            <a:spLocks noChangeAspect="1" noChangeArrowheads="1"/>
          </p:cNvSpPr>
          <p:nvPr/>
        </p:nvSpPr>
        <p:spPr bwMode="auto">
          <a:xfrm>
            <a:off x="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691" name="Rectangle 3"/>
          <p:cNvSpPr>
            <a:spLocks noGrp="1" noChangeArrowheads="1"/>
          </p:cNvSpPr>
          <p:nvPr>
            <p:ph type="title"/>
          </p:nvPr>
        </p:nvSpPr>
        <p:spPr>
          <a:xfrm>
            <a:off x="0" y="0"/>
            <a:ext cx="4114800" cy="1143000"/>
          </a:xfrm>
        </p:spPr>
        <p:txBody>
          <a:bodyPr/>
          <a:lstStyle/>
          <a:p>
            <a:pPr algn="l" eaLnBrk="1" hangingPunct="1"/>
            <a:r>
              <a:rPr lang="en-US" sz="2800">
                <a:solidFill>
                  <a:srgbClr val="FFA521"/>
                </a:solidFill>
                <a:effectLst>
                  <a:outerShdw blurRad="38100" dist="38100" dir="2700000" algn="tl">
                    <a:srgbClr val="000000"/>
                  </a:outerShdw>
                </a:effectLst>
                <a:latin typeface="Arial" charset="0"/>
                <a:ea typeface="ＭＳ Ｐゴシック" charset="0"/>
                <a:cs typeface="ＭＳ Ｐゴシック" charset="0"/>
              </a:rPr>
              <a:t>Optofluidic Microscope</a:t>
            </a:r>
            <a:br>
              <a:rPr lang="en-US" sz="2800">
                <a:solidFill>
                  <a:srgbClr val="FFA521"/>
                </a:solidFill>
                <a:effectLst>
                  <a:outerShdw blurRad="38100" dist="38100" dir="2700000" algn="tl">
                    <a:srgbClr val="000000"/>
                  </a:outerShdw>
                </a:effectLst>
                <a:latin typeface="Arial" charset="0"/>
                <a:ea typeface="ＭＳ Ｐゴシック" charset="0"/>
                <a:cs typeface="ＭＳ Ｐゴシック" charset="0"/>
              </a:rPr>
            </a:br>
            <a:r>
              <a:rPr lang="en-US" sz="2800">
                <a:solidFill>
                  <a:srgbClr val="FFA521"/>
                </a:solidFill>
                <a:effectLst>
                  <a:outerShdw blurRad="38100" dist="38100" dir="2700000" algn="tl">
                    <a:srgbClr val="000000"/>
                  </a:outerShdw>
                </a:effectLst>
                <a:latin typeface="Arial" charset="0"/>
                <a:ea typeface="ＭＳ Ｐゴシック" charset="0"/>
                <a:cs typeface="ＭＳ Ｐゴシック" charset="0"/>
              </a:rPr>
              <a:t>    (OFM)</a:t>
            </a:r>
            <a:endParaRPr lang="en-US" sz="2400" b="1">
              <a:solidFill>
                <a:srgbClr val="FFA521"/>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82949" name="Rectangle 4"/>
          <p:cNvSpPr>
            <a:spLocks noChangeArrowheads="1"/>
          </p:cNvSpPr>
          <p:nvPr/>
        </p:nvSpPr>
        <p:spPr bwMode="auto">
          <a:xfrm>
            <a:off x="381000" y="4343400"/>
            <a:ext cx="1143000" cy="990600"/>
          </a:xfrm>
          <a:prstGeom prst="rect">
            <a:avLst/>
          </a:prstGeom>
          <a:solidFill>
            <a:schemeClr val="accent1">
              <a:alpha val="30196"/>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pic>
        <p:nvPicPr>
          <p:cNvPr id="82950" name="Picture 5"/>
          <p:cNvPicPr>
            <a:picLocks noChangeAspect="1" noChangeArrowheads="1"/>
          </p:cNvPicPr>
          <p:nvPr/>
        </p:nvPicPr>
        <p:blipFill>
          <a:blip r:embed="rId3">
            <a:extLst>
              <a:ext uri="{28A0092B-C50C-407E-A947-70E740481C1C}">
                <a14:useLocalDpi xmlns:a14="http://schemas.microsoft.com/office/drawing/2010/main" val="0"/>
              </a:ext>
            </a:extLst>
          </a:blip>
          <a:srcRect l="14063" t="16667" r="10938" b="16667"/>
          <a:stretch>
            <a:fillRect/>
          </a:stretch>
        </p:blipFill>
        <p:spPr bwMode="auto">
          <a:xfrm>
            <a:off x="6629400" y="5181600"/>
            <a:ext cx="1828800" cy="838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2951" name="Picture 6"/>
          <p:cNvPicPr>
            <a:picLocks noChangeAspect="1" noChangeArrowheads="1"/>
          </p:cNvPicPr>
          <p:nvPr/>
        </p:nvPicPr>
        <p:blipFill>
          <a:blip r:embed="rId4">
            <a:extLst>
              <a:ext uri="{28A0092B-C50C-407E-A947-70E740481C1C}">
                <a14:useLocalDpi xmlns:a14="http://schemas.microsoft.com/office/drawing/2010/main" val="0"/>
              </a:ext>
            </a:extLst>
          </a:blip>
          <a:srcRect l="14063" t="16667" r="10938" b="14583"/>
          <a:stretch>
            <a:fillRect/>
          </a:stretch>
        </p:blipFill>
        <p:spPr bwMode="auto">
          <a:xfrm>
            <a:off x="6629400" y="4200525"/>
            <a:ext cx="1828800" cy="6762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2952" name="Picture 7"/>
          <p:cNvPicPr>
            <a:picLocks noChangeAspect="1" noChangeArrowheads="1"/>
          </p:cNvPicPr>
          <p:nvPr/>
        </p:nvPicPr>
        <p:blipFill>
          <a:blip r:embed="rId5">
            <a:extLst>
              <a:ext uri="{28A0092B-C50C-407E-A947-70E740481C1C}">
                <a14:useLocalDpi xmlns:a14="http://schemas.microsoft.com/office/drawing/2010/main" val="0"/>
              </a:ext>
            </a:extLst>
          </a:blip>
          <a:srcRect l="25426" t="16667" r="10938" b="15625"/>
          <a:stretch>
            <a:fillRect/>
          </a:stretch>
        </p:blipFill>
        <p:spPr bwMode="auto">
          <a:xfrm>
            <a:off x="6629400" y="3048000"/>
            <a:ext cx="2057400" cy="76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2953" name="Text Box 8"/>
          <p:cNvSpPr txBox="1">
            <a:spLocks noChangeArrowheads="1"/>
          </p:cNvSpPr>
          <p:nvPr/>
        </p:nvSpPr>
        <p:spPr bwMode="auto">
          <a:xfrm>
            <a:off x="7543800" y="6019800"/>
            <a:ext cx="5492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FFA521"/>
                </a:solidFill>
                <a:latin typeface="Arial" charset="0"/>
                <a:cs typeface="Arial" charset="0"/>
              </a:rPr>
              <a:t>time</a:t>
            </a:r>
          </a:p>
        </p:txBody>
      </p:sp>
      <p:sp>
        <p:nvSpPr>
          <p:cNvPr id="82954" name="Text Box 9"/>
          <p:cNvSpPr txBox="1">
            <a:spLocks noChangeArrowheads="1"/>
          </p:cNvSpPr>
          <p:nvPr/>
        </p:nvSpPr>
        <p:spPr bwMode="auto">
          <a:xfrm rot="-5400000">
            <a:off x="5343525" y="3730626"/>
            <a:ext cx="2111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FFA521"/>
                </a:solidFill>
                <a:latin typeface="Arial" charset="0"/>
                <a:cs typeface="Arial" charset="0"/>
              </a:rPr>
              <a:t>Transmission changes</a:t>
            </a:r>
            <a:endParaRPr lang="en-US" sz="1400" b="1">
              <a:solidFill>
                <a:srgbClr val="000000"/>
              </a:solidFill>
              <a:latin typeface="Arial" charset="0"/>
              <a:cs typeface="Arial" charset="0"/>
            </a:endParaRPr>
          </a:p>
        </p:txBody>
      </p:sp>
      <p:sp>
        <p:nvSpPr>
          <p:cNvPr id="82955" name="Line 10"/>
          <p:cNvSpPr>
            <a:spLocks noChangeShapeType="1"/>
          </p:cNvSpPr>
          <p:nvPr/>
        </p:nvSpPr>
        <p:spPr bwMode="auto">
          <a:xfrm flipH="1">
            <a:off x="5562600" y="4800600"/>
            <a:ext cx="685800" cy="0"/>
          </a:xfrm>
          <a:prstGeom prst="line">
            <a:avLst/>
          </a:prstGeom>
          <a:noFill/>
          <a:ln w="25400">
            <a:solidFill>
              <a:srgbClr val="FFA52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pic>
        <p:nvPicPr>
          <p:cNvPr id="82956" name="Picture 11"/>
          <p:cNvPicPr>
            <a:picLocks noChangeAspect="1" noChangeArrowheads="1"/>
          </p:cNvPicPr>
          <p:nvPr/>
        </p:nvPicPr>
        <p:blipFill>
          <a:blip r:embed="rId6">
            <a:extLst>
              <a:ext uri="{28A0092B-C50C-407E-A947-70E740481C1C}">
                <a14:useLocalDpi xmlns:a14="http://schemas.microsoft.com/office/drawing/2010/main" val="0"/>
              </a:ext>
            </a:extLst>
          </a:blip>
          <a:srcRect l="14063" t="16667" r="31563" b="58333"/>
          <a:stretch>
            <a:fillRect/>
          </a:stretch>
        </p:blipFill>
        <p:spPr bwMode="auto">
          <a:xfrm>
            <a:off x="6629400" y="2133600"/>
            <a:ext cx="2209800" cy="304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2957" name="Line 12"/>
          <p:cNvSpPr>
            <a:spLocks noChangeShapeType="1"/>
          </p:cNvSpPr>
          <p:nvPr/>
        </p:nvSpPr>
        <p:spPr bwMode="auto">
          <a:xfrm flipH="1">
            <a:off x="1905000" y="4800600"/>
            <a:ext cx="685800" cy="0"/>
          </a:xfrm>
          <a:prstGeom prst="line">
            <a:avLst/>
          </a:prstGeom>
          <a:noFill/>
          <a:ln w="25400">
            <a:solidFill>
              <a:srgbClr val="FF9900"/>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58" name="Rectangle 13"/>
          <p:cNvSpPr>
            <a:spLocks noChangeArrowheads="1"/>
          </p:cNvSpPr>
          <p:nvPr/>
        </p:nvSpPr>
        <p:spPr bwMode="auto">
          <a:xfrm>
            <a:off x="3124200" y="4114800"/>
            <a:ext cx="2362200" cy="1447800"/>
          </a:xfrm>
          <a:prstGeom prst="rect">
            <a:avLst/>
          </a:prstGeom>
          <a:solidFill>
            <a:schemeClr val="accent1">
              <a:alpha val="30196"/>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702" name="Text Box 14"/>
          <p:cNvSpPr txBox="1">
            <a:spLocks noChangeArrowheads="1"/>
          </p:cNvSpPr>
          <p:nvPr/>
        </p:nvSpPr>
        <p:spPr bwMode="auto">
          <a:xfrm>
            <a:off x="3175000" y="5668963"/>
            <a:ext cx="1700213"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200" b="1">
                <a:solidFill>
                  <a:srgbClr val="FFA521"/>
                </a:solidFill>
                <a:latin typeface="Arial" charset="0"/>
                <a:cs typeface="Arial" charset="0"/>
              </a:rPr>
              <a:t>Shift forward linearly</a:t>
            </a:r>
          </a:p>
        </p:txBody>
      </p:sp>
      <p:sp>
        <p:nvSpPr>
          <p:cNvPr id="82960" name="Rectangle 15"/>
          <p:cNvSpPr>
            <a:spLocks noChangeAspect="1" noChangeArrowheads="1"/>
          </p:cNvSpPr>
          <p:nvPr/>
        </p:nvSpPr>
        <p:spPr bwMode="auto">
          <a:xfrm>
            <a:off x="6858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1" name="Rectangle 16"/>
          <p:cNvSpPr>
            <a:spLocks noChangeAspect="1" noChangeArrowheads="1"/>
          </p:cNvSpPr>
          <p:nvPr/>
        </p:nvSpPr>
        <p:spPr bwMode="auto">
          <a:xfrm>
            <a:off x="13716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2" name="Rectangle 17"/>
          <p:cNvSpPr>
            <a:spLocks noChangeAspect="1" noChangeArrowheads="1"/>
          </p:cNvSpPr>
          <p:nvPr/>
        </p:nvSpPr>
        <p:spPr bwMode="auto">
          <a:xfrm>
            <a:off x="20574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3" name="Rectangle 18"/>
          <p:cNvSpPr>
            <a:spLocks noChangeAspect="1" noChangeArrowheads="1"/>
          </p:cNvSpPr>
          <p:nvPr/>
        </p:nvSpPr>
        <p:spPr bwMode="auto">
          <a:xfrm>
            <a:off x="27432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4" name="Rectangle 19"/>
          <p:cNvSpPr>
            <a:spLocks noChangeAspect="1" noChangeArrowheads="1"/>
          </p:cNvSpPr>
          <p:nvPr/>
        </p:nvSpPr>
        <p:spPr bwMode="auto">
          <a:xfrm>
            <a:off x="34290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5" name="Rectangle 20"/>
          <p:cNvSpPr>
            <a:spLocks noChangeAspect="1" noChangeArrowheads="1"/>
          </p:cNvSpPr>
          <p:nvPr/>
        </p:nvSpPr>
        <p:spPr bwMode="auto">
          <a:xfrm>
            <a:off x="41148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6" name="Rectangle 21"/>
          <p:cNvSpPr>
            <a:spLocks noChangeAspect="1" noChangeArrowheads="1"/>
          </p:cNvSpPr>
          <p:nvPr/>
        </p:nvSpPr>
        <p:spPr bwMode="auto">
          <a:xfrm>
            <a:off x="48006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67" name="Rectangle 22"/>
          <p:cNvSpPr>
            <a:spLocks noChangeAspect="1" noChangeArrowheads="1"/>
          </p:cNvSpPr>
          <p:nvPr/>
        </p:nvSpPr>
        <p:spPr bwMode="auto">
          <a:xfrm>
            <a:off x="5486400" y="1600200"/>
            <a:ext cx="685800" cy="685800"/>
          </a:xfrm>
          <a:prstGeom prst="rect">
            <a:avLst/>
          </a:prstGeom>
          <a:solidFill>
            <a:srgbClr val="808080"/>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nvGrpSpPr>
          <p:cNvPr id="82968" name="Group 23"/>
          <p:cNvGrpSpPr>
            <a:grpSpLocks/>
          </p:cNvGrpSpPr>
          <p:nvPr/>
        </p:nvGrpSpPr>
        <p:grpSpPr bwMode="auto">
          <a:xfrm>
            <a:off x="304800" y="1600200"/>
            <a:ext cx="5562600" cy="685800"/>
            <a:chOff x="192" y="1008"/>
            <a:chExt cx="3504" cy="432"/>
          </a:xfrm>
        </p:grpSpPr>
        <p:sp>
          <p:nvSpPr>
            <p:cNvPr id="83069" name="Oval 24"/>
            <p:cNvSpPr>
              <a:spLocks noChangeAspect="1" noChangeArrowheads="1"/>
            </p:cNvSpPr>
            <p:nvPr/>
          </p:nvSpPr>
          <p:spPr bwMode="auto">
            <a:xfrm>
              <a:off x="192" y="1008"/>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0" name="Oval 25"/>
            <p:cNvSpPr>
              <a:spLocks noChangeAspect="1" noChangeArrowheads="1"/>
            </p:cNvSpPr>
            <p:nvPr/>
          </p:nvSpPr>
          <p:spPr bwMode="auto">
            <a:xfrm>
              <a:off x="624" y="1046"/>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1" name="Oval 26"/>
            <p:cNvSpPr>
              <a:spLocks noChangeAspect="1" noChangeArrowheads="1"/>
            </p:cNvSpPr>
            <p:nvPr/>
          </p:nvSpPr>
          <p:spPr bwMode="auto">
            <a:xfrm>
              <a:off x="1056" y="1094"/>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2" name="Oval 27"/>
            <p:cNvSpPr>
              <a:spLocks noChangeAspect="1" noChangeArrowheads="1"/>
            </p:cNvSpPr>
            <p:nvPr/>
          </p:nvSpPr>
          <p:spPr bwMode="auto">
            <a:xfrm>
              <a:off x="1488" y="1142"/>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3" name="Oval 28"/>
            <p:cNvSpPr>
              <a:spLocks noChangeAspect="1" noChangeArrowheads="1"/>
            </p:cNvSpPr>
            <p:nvPr/>
          </p:nvSpPr>
          <p:spPr bwMode="auto">
            <a:xfrm>
              <a:off x="1920" y="1190"/>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4" name="Oval 29"/>
            <p:cNvSpPr>
              <a:spLocks noChangeAspect="1" noChangeArrowheads="1"/>
            </p:cNvSpPr>
            <p:nvPr/>
          </p:nvSpPr>
          <p:spPr bwMode="auto">
            <a:xfrm>
              <a:off x="2352" y="1238"/>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5" name="Oval 30"/>
            <p:cNvSpPr>
              <a:spLocks noChangeAspect="1" noChangeArrowheads="1"/>
            </p:cNvSpPr>
            <p:nvPr/>
          </p:nvSpPr>
          <p:spPr bwMode="auto">
            <a:xfrm>
              <a:off x="2784" y="1286"/>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6" name="Oval 31"/>
            <p:cNvSpPr>
              <a:spLocks noChangeAspect="1" noChangeArrowheads="1"/>
            </p:cNvSpPr>
            <p:nvPr/>
          </p:nvSpPr>
          <p:spPr bwMode="auto">
            <a:xfrm>
              <a:off x="3216" y="1334"/>
              <a:ext cx="58" cy="58"/>
            </a:xfrm>
            <a:prstGeom prst="ellipse">
              <a:avLst/>
            </a:prstGeom>
            <a:solidFill>
              <a:schemeClr val="bg1"/>
            </a:solidFill>
            <a:ln w="9525">
              <a:solidFill>
                <a:schemeClr val="bg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77" name="Oval 32"/>
            <p:cNvSpPr>
              <a:spLocks noChangeAspect="1" noChangeArrowheads="1"/>
            </p:cNvSpPr>
            <p:nvPr/>
          </p:nvSpPr>
          <p:spPr bwMode="auto">
            <a:xfrm>
              <a:off x="3638" y="1382"/>
              <a:ext cx="58" cy="58"/>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2969" name="Line 33"/>
          <p:cNvSpPr>
            <a:spLocks noChangeShapeType="1"/>
          </p:cNvSpPr>
          <p:nvPr/>
        </p:nvSpPr>
        <p:spPr bwMode="auto">
          <a:xfrm>
            <a:off x="0" y="1447800"/>
            <a:ext cx="6172200" cy="0"/>
          </a:xfrm>
          <a:prstGeom prst="line">
            <a:avLst/>
          </a:prstGeom>
          <a:noFill/>
          <a:ln w="1270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70" name="Line 34"/>
          <p:cNvSpPr>
            <a:spLocks noChangeShapeType="1"/>
          </p:cNvSpPr>
          <p:nvPr/>
        </p:nvSpPr>
        <p:spPr bwMode="auto">
          <a:xfrm>
            <a:off x="0" y="2438400"/>
            <a:ext cx="6172200" cy="0"/>
          </a:xfrm>
          <a:prstGeom prst="line">
            <a:avLst/>
          </a:prstGeom>
          <a:noFill/>
          <a:ln w="1270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71" name="Rectangle 35"/>
          <p:cNvSpPr>
            <a:spLocks noChangeArrowheads="1"/>
          </p:cNvSpPr>
          <p:nvPr/>
        </p:nvSpPr>
        <p:spPr bwMode="auto">
          <a:xfrm>
            <a:off x="0" y="1524000"/>
            <a:ext cx="6172200" cy="838200"/>
          </a:xfrm>
          <a:prstGeom prst="rect">
            <a:avLst/>
          </a:prstGeom>
          <a:solidFill>
            <a:schemeClr val="accent1">
              <a:alpha val="2000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724" name="Line 36"/>
          <p:cNvSpPr>
            <a:spLocks noChangeShapeType="1"/>
          </p:cNvSpPr>
          <p:nvPr/>
        </p:nvSpPr>
        <p:spPr bwMode="auto">
          <a:xfrm>
            <a:off x="685800" y="1524000"/>
            <a:ext cx="914400" cy="0"/>
          </a:xfrm>
          <a:prstGeom prst="line">
            <a:avLst/>
          </a:prstGeom>
          <a:noFill/>
          <a:ln w="38100">
            <a:solidFill>
              <a:srgbClr val="FF5050"/>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73" name="Rectangle 37"/>
          <p:cNvSpPr>
            <a:spLocks noChangeArrowheads="1"/>
          </p:cNvSpPr>
          <p:nvPr/>
        </p:nvSpPr>
        <p:spPr bwMode="auto">
          <a:xfrm>
            <a:off x="158750" y="6110288"/>
            <a:ext cx="5305425"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800" b="1">
                <a:solidFill>
                  <a:srgbClr val="000000"/>
                </a:solidFill>
                <a:latin typeface="Arial" charset="0"/>
                <a:ea typeface="ＭＳ Ｐゴシック" charset="0"/>
                <a:cs typeface="Arial" charset="0"/>
              </a:rPr>
              <a:t>Nucleated  blood cell image is from http://www.wadsworth.org/chemheme/heme/glass/slide_011_nrbc.htm</a:t>
            </a:r>
          </a:p>
        </p:txBody>
      </p:sp>
      <p:grpSp>
        <p:nvGrpSpPr>
          <p:cNvPr id="82974" name="Group 38"/>
          <p:cNvGrpSpPr>
            <a:grpSpLocks/>
          </p:cNvGrpSpPr>
          <p:nvPr/>
        </p:nvGrpSpPr>
        <p:grpSpPr bwMode="auto">
          <a:xfrm>
            <a:off x="6019800" y="152400"/>
            <a:ext cx="2895600" cy="1387475"/>
            <a:chOff x="3696" y="144"/>
            <a:chExt cx="1920" cy="874"/>
          </a:xfrm>
        </p:grpSpPr>
        <p:grpSp>
          <p:nvGrpSpPr>
            <p:cNvPr id="83020" name="Group 39"/>
            <p:cNvGrpSpPr>
              <a:grpSpLocks/>
            </p:cNvGrpSpPr>
            <p:nvPr/>
          </p:nvGrpSpPr>
          <p:grpSpPr bwMode="auto">
            <a:xfrm>
              <a:off x="3696" y="144"/>
              <a:ext cx="1920" cy="624"/>
              <a:chOff x="1416" y="1776"/>
              <a:chExt cx="3504" cy="1296"/>
            </a:xfrm>
          </p:grpSpPr>
          <p:grpSp>
            <p:nvGrpSpPr>
              <p:cNvPr id="83023" name="Group 40"/>
              <p:cNvGrpSpPr>
                <a:grpSpLocks/>
              </p:cNvGrpSpPr>
              <p:nvPr/>
            </p:nvGrpSpPr>
            <p:grpSpPr bwMode="auto">
              <a:xfrm>
                <a:off x="2424" y="2159"/>
                <a:ext cx="403" cy="1"/>
                <a:chOff x="1584" y="816"/>
                <a:chExt cx="864" cy="0"/>
              </a:xfrm>
            </p:grpSpPr>
            <p:sp>
              <p:nvSpPr>
                <p:cNvPr id="83067" name="Line 41"/>
                <p:cNvSpPr>
                  <a:spLocks noChangeShapeType="1"/>
                </p:cNvSpPr>
                <p:nvPr/>
              </p:nvSpPr>
              <p:spPr bwMode="auto">
                <a:xfrm>
                  <a:off x="2016" y="816"/>
                  <a:ext cx="432" cy="0"/>
                </a:xfrm>
                <a:prstGeom prst="line">
                  <a:avLst/>
                </a:prstGeom>
                <a:noFill/>
                <a:ln w="25400">
                  <a:solidFill>
                    <a:srgbClr val="FF5050"/>
                  </a:solidFill>
                  <a:round/>
                  <a:headEnd/>
                  <a:tailEnd type="arrow" w="lg" len="sm"/>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8" name="Line 42"/>
                <p:cNvSpPr>
                  <a:spLocks noChangeShapeType="1"/>
                </p:cNvSpPr>
                <p:nvPr/>
              </p:nvSpPr>
              <p:spPr bwMode="auto">
                <a:xfrm>
                  <a:off x="1584" y="816"/>
                  <a:ext cx="432" cy="0"/>
                </a:xfrm>
                <a:prstGeom prst="line">
                  <a:avLst/>
                </a:prstGeom>
                <a:noFill/>
                <a:ln w="25400">
                  <a:solidFill>
                    <a:srgbClr val="FF5050"/>
                  </a:solidFill>
                  <a:round/>
                  <a:headEnd/>
                  <a:tailEnd type="arrow" w="lg" len="sm"/>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3024" name="AutoShape 43"/>
              <p:cNvSpPr>
                <a:spLocks noChangeArrowheads="1"/>
              </p:cNvSpPr>
              <p:nvPr/>
            </p:nvSpPr>
            <p:spPr bwMode="auto">
              <a:xfrm>
                <a:off x="1464" y="2640"/>
                <a:ext cx="3456" cy="240"/>
              </a:xfrm>
              <a:prstGeom prst="parallelogram">
                <a:avLst>
                  <a:gd name="adj" fmla="val 360000"/>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25" name="Rectangle 44"/>
              <p:cNvSpPr>
                <a:spLocks noChangeArrowheads="1"/>
              </p:cNvSpPr>
              <p:nvPr/>
            </p:nvSpPr>
            <p:spPr bwMode="auto">
              <a:xfrm>
                <a:off x="1464" y="2880"/>
                <a:ext cx="2592" cy="192"/>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1000" b="1">
                    <a:solidFill>
                      <a:srgbClr val="000000"/>
                    </a:solidFill>
                    <a:latin typeface="Arial" charset="0"/>
                    <a:ea typeface="ＭＳ Ｐゴシック" charset="0"/>
                    <a:cs typeface="Arial" charset="0"/>
                  </a:rPr>
                  <a:t>CCD chip</a:t>
                </a:r>
              </a:p>
            </p:txBody>
          </p:sp>
          <p:sp>
            <p:nvSpPr>
              <p:cNvPr id="83026" name="Line 45"/>
              <p:cNvSpPr>
                <a:spLocks noChangeShapeType="1"/>
              </p:cNvSpPr>
              <p:nvPr/>
            </p:nvSpPr>
            <p:spPr bwMode="auto">
              <a:xfrm flipV="1">
                <a:off x="4056" y="2832"/>
                <a:ext cx="864" cy="24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27" name="Line 46"/>
              <p:cNvSpPr>
                <a:spLocks noChangeShapeType="1"/>
              </p:cNvSpPr>
              <p:nvPr/>
            </p:nvSpPr>
            <p:spPr bwMode="auto">
              <a:xfrm>
                <a:off x="4920" y="2640"/>
                <a:ext cx="0" cy="19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nvGrpSpPr>
              <p:cNvPr id="83028" name="Group 47"/>
              <p:cNvGrpSpPr>
                <a:grpSpLocks/>
              </p:cNvGrpSpPr>
              <p:nvPr/>
            </p:nvGrpSpPr>
            <p:grpSpPr bwMode="auto">
              <a:xfrm>
                <a:off x="1464" y="2592"/>
                <a:ext cx="3456" cy="288"/>
                <a:chOff x="1296" y="1872"/>
                <a:chExt cx="3456" cy="288"/>
              </a:xfrm>
            </p:grpSpPr>
            <p:sp>
              <p:nvSpPr>
                <p:cNvPr id="83033" name="AutoShape 48"/>
                <p:cNvSpPr>
                  <a:spLocks noChangeArrowheads="1"/>
                </p:cNvSpPr>
                <p:nvPr/>
              </p:nvSpPr>
              <p:spPr bwMode="auto">
                <a:xfrm>
                  <a:off x="1296" y="1872"/>
                  <a:ext cx="3456" cy="240"/>
                </a:xfrm>
                <a:prstGeom prst="parallelogram">
                  <a:avLst>
                    <a:gd name="adj" fmla="val 360000"/>
                  </a:avLst>
                </a:prstGeom>
                <a:solidFill>
                  <a:schemeClr val="bg2">
                    <a:alpha val="59999"/>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34" name="Rectangle 49"/>
                <p:cNvSpPr>
                  <a:spLocks noChangeArrowheads="1"/>
                </p:cNvSpPr>
                <p:nvPr/>
              </p:nvSpPr>
              <p:spPr bwMode="auto">
                <a:xfrm>
                  <a:off x="1296" y="2112"/>
                  <a:ext cx="2592" cy="48"/>
                </a:xfrm>
                <a:prstGeom prst="rect">
                  <a:avLst/>
                </a:prstGeom>
                <a:solidFill>
                  <a:schemeClr val="bg2">
                    <a:alpha val="59999"/>
                  </a:schemeClr>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3035" name="Line 50"/>
                <p:cNvSpPr>
                  <a:spLocks noChangeShapeType="1"/>
                </p:cNvSpPr>
                <p:nvPr/>
              </p:nvSpPr>
              <p:spPr bwMode="auto">
                <a:xfrm flipV="1">
                  <a:off x="3888" y="1920"/>
                  <a:ext cx="864" cy="24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36" name="Line 51"/>
                <p:cNvSpPr>
                  <a:spLocks noChangeShapeType="1"/>
                </p:cNvSpPr>
                <p:nvPr/>
              </p:nvSpPr>
              <p:spPr bwMode="auto">
                <a:xfrm>
                  <a:off x="4752" y="1872"/>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nvGrpSpPr>
                <p:cNvPr id="83037" name="Group 52"/>
                <p:cNvGrpSpPr>
                  <a:grpSpLocks/>
                </p:cNvGrpSpPr>
                <p:nvPr/>
              </p:nvGrpSpPr>
              <p:grpSpPr bwMode="auto">
                <a:xfrm>
                  <a:off x="2160" y="1872"/>
                  <a:ext cx="96" cy="96"/>
                  <a:chOff x="2208" y="1584"/>
                  <a:chExt cx="96" cy="96"/>
                </a:xfrm>
              </p:grpSpPr>
              <p:sp>
                <p:nvSpPr>
                  <p:cNvPr id="83062" name="Oval 53"/>
                  <p:cNvSpPr>
                    <a:spLocks noChangeAspect="1" noChangeArrowheads="1"/>
                  </p:cNvSpPr>
                  <p:nvPr/>
                </p:nvSpPr>
                <p:spPr bwMode="auto">
                  <a:xfrm>
                    <a:off x="2208" y="1584"/>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3" name="Line 54"/>
                  <p:cNvSpPr>
                    <a:spLocks noChangeShapeType="1"/>
                  </p:cNvSpPr>
                  <p:nvPr/>
                </p:nvSpPr>
                <p:spPr bwMode="auto">
                  <a:xfrm>
                    <a:off x="2208" y="1632"/>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4" name="Line 55"/>
                  <p:cNvSpPr>
                    <a:spLocks noChangeShapeType="1"/>
                  </p:cNvSpPr>
                  <p:nvPr/>
                </p:nvSpPr>
                <p:spPr bwMode="auto">
                  <a:xfrm>
                    <a:off x="2304"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5" name="Line 56"/>
                  <p:cNvSpPr>
                    <a:spLocks noChangeShapeType="1"/>
                  </p:cNvSpPr>
                  <p:nvPr/>
                </p:nvSpPr>
                <p:spPr bwMode="auto">
                  <a:xfrm>
                    <a:off x="2208"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6" name="Oval 57"/>
                  <p:cNvSpPr>
                    <a:spLocks noChangeAspect="1" noChangeArrowheads="1"/>
                  </p:cNvSpPr>
                  <p:nvPr/>
                </p:nvSpPr>
                <p:spPr bwMode="auto">
                  <a:xfrm>
                    <a:off x="2208" y="1652"/>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3038" name="Group 58"/>
                <p:cNvGrpSpPr>
                  <a:grpSpLocks/>
                </p:cNvGrpSpPr>
                <p:nvPr/>
              </p:nvGrpSpPr>
              <p:grpSpPr bwMode="auto">
                <a:xfrm>
                  <a:off x="2544" y="1920"/>
                  <a:ext cx="96" cy="96"/>
                  <a:chOff x="2208" y="1584"/>
                  <a:chExt cx="96" cy="96"/>
                </a:xfrm>
              </p:grpSpPr>
              <p:sp>
                <p:nvSpPr>
                  <p:cNvPr id="83057" name="Oval 59"/>
                  <p:cNvSpPr>
                    <a:spLocks noChangeAspect="1" noChangeArrowheads="1"/>
                  </p:cNvSpPr>
                  <p:nvPr/>
                </p:nvSpPr>
                <p:spPr bwMode="auto">
                  <a:xfrm>
                    <a:off x="2208" y="1584"/>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8" name="Line 60"/>
                  <p:cNvSpPr>
                    <a:spLocks noChangeShapeType="1"/>
                  </p:cNvSpPr>
                  <p:nvPr/>
                </p:nvSpPr>
                <p:spPr bwMode="auto">
                  <a:xfrm>
                    <a:off x="2208" y="1632"/>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9" name="Line 61"/>
                  <p:cNvSpPr>
                    <a:spLocks noChangeShapeType="1"/>
                  </p:cNvSpPr>
                  <p:nvPr/>
                </p:nvSpPr>
                <p:spPr bwMode="auto">
                  <a:xfrm>
                    <a:off x="2304"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0" name="Line 62"/>
                  <p:cNvSpPr>
                    <a:spLocks noChangeShapeType="1"/>
                  </p:cNvSpPr>
                  <p:nvPr/>
                </p:nvSpPr>
                <p:spPr bwMode="auto">
                  <a:xfrm>
                    <a:off x="2208"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61" name="Oval 63"/>
                  <p:cNvSpPr>
                    <a:spLocks noChangeAspect="1" noChangeArrowheads="1"/>
                  </p:cNvSpPr>
                  <p:nvPr/>
                </p:nvSpPr>
                <p:spPr bwMode="auto">
                  <a:xfrm>
                    <a:off x="2208" y="1652"/>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3039" name="Group 64"/>
                <p:cNvGrpSpPr>
                  <a:grpSpLocks/>
                </p:cNvGrpSpPr>
                <p:nvPr/>
              </p:nvGrpSpPr>
              <p:grpSpPr bwMode="auto">
                <a:xfrm>
                  <a:off x="2928" y="1968"/>
                  <a:ext cx="96" cy="96"/>
                  <a:chOff x="2208" y="1584"/>
                  <a:chExt cx="96" cy="96"/>
                </a:xfrm>
              </p:grpSpPr>
              <p:sp>
                <p:nvSpPr>
                  <p:cNvPr id="83052" name="Oval 65"/>
                  <p:cNvSpPr>
                    <a:spLocks noChangeAspect="1" noChangeArrowheads="1"/>
                  </p:cNvSpPr>
                  <p:nvPr/>
                </p:nvSpPr>
                <p:spPr bwMode="auto">
                  <a:xfrm>
                    <a:off x="2208" y="1584"/>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3" name="Line 66"/>
                  <p:cNvSpPr>
                    <a:spLocks noChangeShapeType="1"/>
                  </p:cNvSpPr>
                  <p:nvPr/>
                </p:nvSpPr>
                <p:spPr bwMode="auto">
                  <a:xfrm>
                    <a:off x="2208" y="1632"/>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4" name="Line 67"/>
                  <p:cNvSpPr>
                    <a:spLocks noChangeShapeType="1"/>
                  </p:cNvSpPr>
                  <p:nvPr/>
                </p:nvSpPr>
                <p:spPr bwMode="auto">
                  <a:xfrm>
                    <a:off x="2304"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5" name="Line 68"/>
                  <p:cNvSpPr>
                    <a:spLocks noChangeShapeType="1"/>
                  </p:cNvSpPr>
                  <p:nvPr/>
                </p:nvSpPr>
                <p:spPr bwMode="auto">
                  <a:xfrm>
                    <a:off x="2208"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6" name="Oval 69"/>
                  <p:cNvSpPr>
                    <a:spLocks noChangeAspect="1" noChangeArrowheads="1"/>
                  </p:cNvSpPr>
                  <p:nvPr/>
                </p:nvSpPr>
                <p:spPr bwMode="auto">
                  <a:xfrm>
                    <a:off x="2208" y="1652"/>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3040" name="Group 70"/>
                <p:cNvGrpSpPr>
                  <a:grpSpLocks/>
                </p:cNvGrpSpPr>
                <p:nvPr/>
              </p:nvGrpSpPr>
              <p:grpSpPr bwMode="auto">
                <a:xfrm>
                  <a:off x="3312" y="2016"/>
                  <a:ext cx="96" cy="96"/>
                  <a:chOff x="2208" y="1584"/>
                  <a:chExt cx="96" cy="96"/>
                </a:xfrm>
              </p:grpSpPr>
              <p:sp>
                <p:nvSpPr>
                  <p:cNvPr id="83047" name="Oval 71"/>
                  <p:cNvSpPr>
                    <a:spLocks noChangeAspect="1" noChangeArrowheads="1"/>
                  </p:cNvSpPr>
                  <p:nvPr/>
                </p:nvSpPr>
                <p:spPr bwMode="auto">
                  <a:xfrm>
                    <a:off x="2208" y="1584"/>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8" name="Line 72"/>
                  <p:cNvSpPr>
                    <a:spLocks noChangeShapeType="1"/>
                  </p:cNvSpPr>
                  <p:nvPr/>
                </p:nvSpPr>
                <p:spPr bwMode="auto">
                  <a:xfrm>
                    <a:off x="2208" y="1632"/>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9" name="Line 73"/>
                  <p:cNvSpPr>
                    <a:spLocks noChangeShapeType="1"/>
                  </p:cNvSpPr>
                  <p:nvPr/>
                </p:nvSpPr>
                <p:spPr bwMode="auto">
                  <a:xfrm>
                    <a:off x="2304"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0" name="Line 74"/>
                  <p:cNvSpPr>
                    <a:spLocks noChangeShapeType="1"/>
                  </p:cNvSpPr>
                  <p:nvPr/>
                </p:nvSpPr>
                <p:spPr bwMode="auto">
                  <a:xfrm>
                    <a:off x="2208"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51" name="Oval 75"/>
                  <p:cNvSpPr>
                    <a:spLocks noChangeAspect="1" noChangeArrowheads="1"/>
                  </p:cNvSpPr>
                  <p:nvPr/>
                </p:nvSpPr>
                <p:spPr bwMode="auto">
                  <a:xfrm>
                    <a:off x="2208" y="1652"/>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3041" name="Group 76"/>
                <p:cNvGrpSpPr>
                  <a:grpSpLocks/>
                </p:cNvGrpSpPr>
                <p:nvPr/>
              </p:nvGrpSpPr>
              <p:grpSpPr bwMode="auto">
                <a:xfrm>
                  <a:off x="3744" y="2064"/>
                  <a:ext cx="96" cy="96"/>
                  <a:chOff x="2208" y="1584"/>
                  <a:chExt cx="96" cy="96"/>
                </a:xfrm>
              </p:grpSpPr>
              <p:sp>
                <p:nvSpPr>
                  <p:cNvPr id="83042" name="Oval 77"/>
                  <p:cNvSpPr>
                    <a:spLocks noChangeAspect="1" noChangeArrowheads="1"/>
                  </p:cNvSpPr>
                  <p:nvPr/>
                </p:nvSpPr>
                <p:spPr bwMode="auto">
                  <a:xfrm>
                    <a:off x="2208" y="1584"/>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3" name="Line 78"/>
                  <p:cNvSpPr>
                    <a:spLocks noChangeShapeType="1"/>
                  </p:cNvSpPr>
                  <p:nvPr/>
                </p:nvSpPr>
                <p:spPr bwMode="auto">
                  <a:xfrm>
                    <a:off x="2208" y="1632"/>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4" name="Line 79"/>
                  <p:cNvSpPr>
                    <a:spLocks noChangeShapeType="1"/>
                  </p:cNvSpPr>
                  <p:nvPr/>
                </p:nvSpPr>
                <p:spPr bwMode="auto">
                  <a:xfrm>
                    <a:off x="2304"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5" name="Line 80"/>
                  <p:cNvSpPr>
                    <a:spLocks noChangeShapeType="1"/>
                  </p:cNvSpPr>
                  <p:nvPr/>
                </p:nvSpPr>
                <p:spPr bwMode="auto">
                  <a:xfrm>
                    <a:off x="2208" y="1584"/>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46" name="Oval 81"/>
                  <p:cNvSpPr>
                    <a:spLocks noChangeAspect="1" noChangeArrowheads="1"/>
                  </p:cNvSpPr>
                  <p:nvPr/>
                </p:nvSpPr>
                <p:spPr bwMode="auto">
                  <a:xfrm>
                    <a:off x="2208" y="1652"/>
                    <a:ext cx="86" cy="28"/>
                  </a:xfrm>
                  <a:prstGeom prst="ellipse">
                    <a:avLst/>
                  </a:prstGeom>
                  <a:solidFill>
                    <a:schemeClr val="bg1"/>
                  </a:solidFill>
                  <a:ln w="9525">
                    <a:solidFill>
                      <a:schemeClr val="tx1"/>
                    </a:solidFill>
                    <a:round/>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sp>
            <p:nvSpPr>
              <p:cNvPr id="83029" name="Rectangle 82"/>
              <p:cNvSpPr>
                <a:spLocks noChangeArrowheads="1"/>
              </p:cNvSpPr>
              <p:nvPr/>
            </p:nvSpPr>
            <p:spPr bwMode="auto">
              <a:xfrm>
                <a:off x="2328" y="1780"/>
                <a:ext cx="2592" cy="812"/>
              </a:xfrm>
              <a:prstGeom prst="rect">
                <a:avLst/>
              </a:prstGeom>
              <a:solidFill>
                <a:schemeClr val="accent1">
                  <a:alpha val="30196"/>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30" name="Rectangle 83"/>
              <p:cNvSpPr>
                <a:spLocks noChangeArrowheads="1"/>
              </p:cNvSpPr>
              <p:nvPr/>
            </p:nvSpPr>
            <p:spPr bwMode="auto">
              <a:xfrm>
                <a:off x="1464" y="2105"/>
                <a:ext cx="2592" cy="727"/>
              </a:xfrm>
              <a:prstGeom prst="rect">
                <a:avLst/>
              </a:prstGeom>
              <a:solidFill>
                <a:schemeClr val="accent1">
                  <a:alpha val="10196"/>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31" name="Line 84"/>
              <p:cNvSpPr>
                <a:spLocks noChangeShapeType="1"/>
              </p:cNvSpPr>
              <p:nvPr/>
            </p:nvSpPr>
            <p:spPr bwMode="auto">
              <a:xfrm flipH="1">
                <a:off x="4056" y="1776"/>
                <a:ext cx="864" cy="33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32" name="Line 85"/>
              <p:cNvSpPr>
                <a:spLocks noChangeShapeType="1"/>
              </p:cNvSpPr>
              <p:nvPr/>
            </p:nvSpPr>
            <p:spPr bwMode="auto">
              <a:xfrm flipH="1">
                <a:off x="1416" y="1776"/>
                <a:ext cx="912" cy="33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3021" name="Rectangle 86"/>
            <p:cNvSpPr>
              <a:spLocks noChangeArrowheads="1"/>
            </p:cNvSpPr>
            <p:nvPr/>
          </p:nvSpPr>
          <p:spPr bwMode="auto">
            <a:xfrm>
              <a:off x="4848" y="864"/>
              <a:ext cx="655"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000" b="1">
                  <a:solidFill>
                    <a:srgbClr val="FFA521"/>
                  </a:solidFill>
                  <a:latin typeface="Arial" charset="0"/>
                  <a:ea typeface="ＭＳ Ｐゴシック" charset="0"/>
                  <a:cs typeface="Arial" charset="0"/>
                </a:rPr>
                <a:t>Opaque layer</a:t>
              </a:r>
            </a:p>
          </p:txBody>
        </p:sp>
        <p:sp>
          <p:nvSpPr>
            <p:cNvPr id="83022" name="Line 87"/>
            <p:cNvSpPr>
              <a:spLocks noChangeShapeType="1"/>
            </p:cNvSpPr>
            <p:nvPr/>
          </p:nvSpPr>
          <p:spPr bwMode="auto">
            <a:xfrm flipH="1" flipV="1">
              <a:off x="4752" y="672"/>
              <a:ext cx="144" cy="240"/>
            </a:xfrm>
            <a:prstGeom prst="line">
              <a:avLst/>
            </a:prstGeom>
            <a:noFill/>
            <a:ln w="19050">
              <a:solidFill>
                <a:schemeClr val="tx1"/>
              </a:solidFill>
              <a:round/>
              <a:headEnd/>
              <a:tailEnd type="arrow" w="lg" len="sm"/>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pic>
        <p:nvPicPr>
          <p:cNvPr id="1010776" name="Picture 88" descr="bw c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65138"/>
            <a:ext cx="41910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0777" name="Picture 89" descr="color ce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 y="1574800"/>
            <a:ext cx="8001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0778" name="Rectangle 90"/>
          <p:cNvSpPr>
            <a:spLocks noChangeArrowheads="1"/>
          </p:cNvSpPr>
          <p:nvPr/>
        </p:nvSpPr>
        <p:spPr bwMode="auto">
          <a:xfrm>
            <a:off x="6629400" y="1828800"/>
            <a:ext cx="2362200" cy="426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779" name="Line 91"/>
          <p:cNvSpPr>
            <a:spLocks noChangeShapeType="1"/>
          </p:cNvSpPr>
          <p:nvPr/>
        </p:nvSpPr>
        <p:spPr bwMode="auto">
          <a:xfrm>
            <a:off x="6781800" y="2133600"/>
            <a:ext cx="1066800" cy="3429000"/>
          </a:xfrm>
          <a:prstGeom prst="line">
            <a:avLst/>
          </a:prstGeom>
          <a:noFill/>
          <a:ln w="6350">
            <a:solidFill>
              <a:schemeClr val="tx1"/>
            </a:solidFill>
            <a:prstDash val="dash"/>
            <a:round/>
            <a:headEnd/>
            <a:tailEnd type="stealth"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pic>
        <p:nvPicPr>
          <p:cNvPr id="1010780" name="Picture 92"/>
          <p:cNvPicPr>
            <a:picLocks noChangeAspect="1" noChangeArrowheads="1"/>
          </p:cNvPicPr>
          <p:nvPr/>
        </p:nvPicPr>
        <p:blipFill>
          <a:blip r:embed="rId9">
            <a:extLst>
              <a:ext uri="{28A0092B-C50C-407E-A947-70E740481C1C}">
                <a14:useLocalDpi xmlns:a14="http://schemas.microsoft.com/office/drawing/2010/main" val="0"/>
              </a:ext>
            </a:extLst>
          </a:blip>
          <a:srcRect l="22656" t="44792" r="21875" b="39583"/>
          <a:stretch>
            <a:fillRect/>
          </a:stretch>
        </p:blipFill>
        <p:spPr bwMode="auto">
          <a:xfrm>
            <a:off x="3429000" y="4244975"/>
            <a:ext cx="1828800" cy="124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0781" name="Line 93"/>
          <p:cNvSpPr>
            <a:spLocks noChangeShapeType="1"/>
          </p:cNvSpPr>
          <p:nvPr/>
        </p:nvSpPr>
        <p:spPr bwMode="auto">
          <a:xfrm flipH="1">
            <a:off x="3276600" y="4495800"/>
            <a:ext cx="152400" cy="0"/>
          </a:xfrm>
          <a:prstGeom prst="line">
            <a:avLst/>
          </a:prstGeom>
          <a:noFill/>
          <a:ln w="19050">
            <a:solidFill>
              <a:srgbClr val="FF0000"/>
            </a:solidFill>
            <a:round/>
            <a:headEnd/>
            <a:tailEnd type="stealth"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782" name="Line 94"/>
          <p:cNvSpPr>
            <a:spLocks noChangeShapeType="1"/>
          </p:cNvSpPr>
          <p:nvPr/>
        </p:nvSpPr>
        <p:spPr bwMode="auto">
          <a:xfrm flipH="1">
            <a:off x="3276600" y="4876800"/>
            <a:ext cx="457200" cy="0"/>
          </a:xfrm>
          <a:prstGeom prst="line">
            <a:avLst/>
          </a:prstGeom>
          <a:noFill/>
          <a:ln w="19050">
            <a:solidFill>
              <a:srgbClr val="FF0000"/>
            </a:solidFill>
            <a:round/>
            <a:headEnd/>
            <a:tailEnd type="stealth"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1010783" name="Line 95"/>
          <p:cNvSpPr>
            <a:spLocks noChangeShapeType="1"/>
          </p:cNvSpPr>
          <p:nvPr/>
        </p:nvSpPr>
        <p:spPr bwMode="auto">
          <a:xfrm flipH="1">
            <a:off x="3276600" y="5257800"/>
            <a:ext cx="838200" cy="0"/>
          </a:xfrm>
          <a:prstGeom prst="line">
            <a:avLst/>
          </a:prstGeom>
          <a:noFill/>
          <a:ln w="9525">
            <a:solidFill>
              <a:srgbClr val="FF0000"/>
            </a:solidFill>
            <a:round/>
            <a:headEnd/>
            <a:tailEnd type="stealth"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nvGrpSpPr>
          <p:cNvPr id="12" name="Group 96"/>
          <p:cNvGrpSpPr>
            <a:grpSpLocks/>
          </p:cNvGrpSpPr>
          <p:nvPr/>
        </p:nvGrpSpPr>
        <p:grpSpPr bwMode="auto">
          <a:xfrm>
            <a:off x="441325" y="4419600"/>
            <a:ext cx="1101725" cy="1550988"/>
            <a:chOff x="278" y="2784"/>
            <a:chExt cx="694" cy="977"/>
          </a:xfrm>
        </p:grpSpPr>
        <p:sp>
          <p:nvSpPr>
            <p:cNvPr id="83018" name="Text Box 97"/>
            <p:cNvSpPr txBox="1">
              <a:spLocks noChangeArrowheads="1"/>
            </p:cNvSpPr>
            <p:nvPr/>
          </p:nvSpPr>
          <p:spPr bwMode="auto">
            <a:xfrm>
              <a:off x="278" y="3511"/>
              <a:ext cx="69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FF0000"/>
                  </a:solidFill>
                  <a:latin typeface="Arial" charset="0"/>
                  <a:cs typeface="Arial" charset="0"/>
                </a:rPr>
                <a:t>Final !!!</a:t>
              </a:r>
            </a:p>
          </p:txBody>
        </p:sp>
        <p:pic>
          <p:nvPicPr>
            <p:cNvPr id="83019" name="Picture 98"/>
            <p:cNvPicPr>
              <a:picLocks noChangeAspect="1" noChangeArrowheads="1"/>
            </p:cNvPicPr>
            <p:nvPr/>
          </p:nvPicPr>
          <p:blipFill>
            <a:blip r:embed="rId10">
              <a:extLst>
                <a:ext uri="{28A0092B-C50C-407E-A947-70E740481C1C}">
                  <a14:useLocalDpi xmlns:a14="http://schemas.microsoft.com/office/drawing/2010/main" val="0"/>
                </a:ext>
              </a:extLst>
            </a:blip>
            <a:srcRect l="27344" t="19792" r="20313" b="13542"/>
            <a:stretch>
              <a:fillRect/>
            </a:stretch>
          </p:blipFill>
          <p:spPr bwMode="auto">
            <a:xfrm>
              <a:off x="336" y="2784"/>
              <a:ext cx="528"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2984" name="Group 100"/>
          <p:cNvGrpSpPr>
            <a:grpSpLocks/>
          </p:cNvGrpSpPr>
          <p:nvPr/>
        </p:nvGrpSpPr>
        <p:grpSpPr bwMode="auto">
          <a:xfrm>
            <a:off x="4343400" y="533400"/>
            <a:ext cx="1066800" cy="446088"/>
            <a:chOff x="3216" y="48"/>
            <a:chExt cx="1152" cy="480"/>
          </a:xfrm>
        </p:grpSpPr>
        <p:sp>
          <p:nvSpPr>
            <p:cNvPr id="83016" name="Line 101"/>
            <p:cNvSpPr>
              <a:spLocks noChangeShapeType="1"/>
            </p:cNvSpPr>
            <p:nvPr/>
          </p:nvSpPr>
          <p:spPr bwMode="auto">
            <a:xfrm>
              <a:off x="3216" y="528"/>
              <a:ext cx="1152" cy="0"/>
            </a:xfrm>
            <a:prstGeom prst="line">
              <a:avLst/>
            </a:prstGeom>
            <a:noFill/>
            <a:ln w="9525">
              <a:solidFill>
                <a:srgbClr val="FFA52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17" name="Line 102"/>
            <p:cNvSpPr>
              <a:spLocks noChangeShapeType="1"/>
            </p:cNvSpPr>
            <p:nvPr/>
          </p:nvSpPr>
          <p:spPr bwMode="auto">
            <a:xfrm flipV="1">
              <a:off x="3216" y="48"/>
              <a:ext cx="0" cy="480"/>
            </a:xfrm>
            <a:prstGeom prst="line">
              <a:avLst/>
            </a:prstGeom>
            <a:noFill/>
            <a:ln w="9525">
              <a:solidFill>
                <a:srgbClr val="FFA521"/>
              </a:solidFill>
              <a:round/>
              <a:headEn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2985" name="Text Box 103"/>
          <p:cNvSpPr txBox="1">
            <a:spLocks noChangeArrowheads="1"/>
          </p:cNvSpPr>
          <p:nvPr/>
        </p:nvSpPr>
        <p:spPr bwMode="auto">
          <a:xfrm>
            <a:off x="5051425" y="685800"/>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FFA521"/>
                </a:solidFill>
                <a:latin typeface="Arial" charset="0"/>
                <a:cs typeface="Arial" charset="0"/>
              </a:rPr>
              <a:t>x</a:t>
            </a:r>
          </a:p>
        </p:txBody>
      </p:sp>
      <p:sp>
        <p:nvSpPr>
          <p:cNvPr id="82986" name="Text Box 104"/>
          <p:cNvSpPr txBox="1">
            <a:spLocks noChangeArrowheads="1"/>
          </p:cNvSpPr>
          <p:nvPr/>
        </p:nvSpPr>
        <p:spPr bwMode="auto">
          <a:xfrm>
            <a:off x="4038600" y="457200"/>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400" b="1">
                <a:solidFill>
                  <a:srgbClr val="FFA521"/>
                </a:solidFill>
                <a:latin typeface="Arial" charset="0"/>
                <a:cs typeface="Arial" charset="0"/>
              </a:rPr>
              <a:t>y</a:t>
            </a:r>
          </a:p>
        </p:txBody>
      </p:sp>
      <p:sp>
        <p:nvSpPr>
          <p:cNvPr id="82987" name="Rectangle 105"/>
          <p:cNvSpPr>
            <a:spLocks noChangeArrowheads="1"/>
          </p:cNvSpPr>
          <p:nvPr/>
        </p:nvSpPr>
        <p:spPr bwMode="auto">
          <a:xfrm>
            <a:off x="4038600" y="457200"/>
            <a:ext cx="1371600" cy="6096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2988" name="Text Box 106"/>
          <p:cNvSpPr txBox="1">
            <a:spLocks noChangeArrowheads="1"/>
          </p:cNvSpPr>
          <p:nvPr/>
        </p:nvSpPr>
        <p:spPr bwMode="auto">
          <a:xfrm>
            <a:off x="152400" y="2895600"/>
            <a:ext cx="5238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800" b="1">
                <a:solidFill>
                  <a:srgbClr val="FFA521"/>
                </a:solidFill>
                <a:latin typeface="Arial" charset="0"/>
                <a:cs typeface="Arial" charset="0"/>
              </a:rPr>
              <a:t>Slanted nanohole 1D array</a:t>
            </a:r>
          </a:p>
          <a:p>
            <a:pPr defTabSz="914400" eaLnBrk="1" fontAlgn="base" hangingPunct="1">
              <a:spcBef>
                <a:spcPct val="0"/>
              </a:spcBef>
              <a:spcAft>
                <a:spcPct val="0"/>
              </a:spcAft>
            </a:pPr>
            <a:r>
              <a:rPr lang="en-US" sz="1800" b="1">
                <a:solidFill>
                  <a:srgbClr val="FFA521"/>
                </a:solidFill>
                <a:latin typeface="Arial" charset="0"/>
                <a:cs typeface="Arial" charset="0"/>
              </a:rPr>
              <a:t>Improve resolution in both x and y direction !!!</a:t>
            </a:r>
          </a:p>
        </p:txBody>
      </p:sp>
      <p:grpSp>
        <p:nvGrpSpPr>
          <p:cNvPr id="82989" name="Group 107"/>
          <p:cNvGrpSpPr>
            <a:grpSpLocks/>
          </p:cNvGrpSpPr>
          <p:nvPr/>
        </p:nvGrpSpPr>
        <p:grpSpPr bwMode="auto">
          <a:xfrm>
            <a:off x="6629400" y="2895600"/>
            <a:ext cx="2209800" cy="914400"/>
            <a:chOff x="3600" y="2304"/>
            <a:chExt cx="1392" cy="864"/>
          </a:xfrm>
        </p:grpSpPr>
        <p:sp>
          <p:nvSpPr>
            <p:cNvPr id="83014" name="Line 108"/>
            <p:cNvSpPr>
              <a:spLocks noChangeShapeType="1"/>
            </p:cNvSpPr>
            <p:nvPr/>
          </p:nvSpPr>
          <p:spPr bwMode="auto">
            <a:xfrm>
              <a:off x="3600" y="3168"/>
              <a:ext cx="1392" cy="0"/>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15" name="Line 109"/>
            <p:cNvSpPr>
              <a:spLocks noChangeShapeType="1"/>
            </p:cNvSpPr>
            <p:nvPr/>
          </p:nvSpPr>
          <p:spPr bwMode="auto">
            <a:xfrm flipV="1">
              <a:off x="3600" y="2304"/>
              <a:ext cx="0" cy="864"/>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2990" name="Group 110"/>
          <p:cNvGrpSpPr>
            <a:grpSpLocks/>
          </p:cNvGrpSpPr>
          <p:nvPr/>
        </p:nvGrpSpPr>
        <p:grpSpPr bwMode="auto">
          <a:xfrm>
            <a:off x="6629400" y="1828800"/>
            <a:ext cx="2209800" cy="838200"/>
            <a:chOff x="3600" y="2304"/>
            <a:chExt cx="1392" cy="864"/>
          </a:xfrm>
        </p:grpSpPr>
        <p:sp>
          <p:nvSpPr>
            <p:cNvPr id="83012" name="Line 111"/>
            <p:cNvSpPr>
              <a:spLocks noChangeShapeType="1"/>
            </p:cNvSpPr>
            <p:nvPr/>
          </p:nvSpPr>
          <p:spPr bwMode="auto">
            <a:xfrm>
              <a:off x="3600" y="3168"/>
              <a:ext cx="1392" cy="0"/>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13" name="Line 112"/>
            <p:cNvSpPr>
              <a:spLocks noChangeShapeType="1"/>
            </p:cNvSpPr>
            <p:nvPr/>
          </p:nvSpPr>
          <p:spPr bwMode="auto">
            <a:xfrm flipV="1">
              <a:off x="3600" y="2304"/>
              <a:ext cx="0" cy="864"/>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2991" name="Group 113"/>
          <p:cNvGrpSpPr>
            <a:grpSpLocks/>
          </p:cNvGrpSpPr>
          <p:nvPr/>
        </p:nvGrpSpPr>
        <p:grpSpPr bwMode="auto">
          <a:xfrm>
            <a:off x="6629400" y="3962400"/>
            <a:ext cx="2209800" cy="914400"/>
            <a:chOff x="3600" y="2304"/>
            <a:chExt cx="1392" cy="864"/>
          </a:xfrm>
        </p:grpSpPr>
        <p:sp>
          <p:nvSpPr>
            <p:cNvPr id="83010" name="Line 114"/>
            <p:cNvSpPr>
              <a:spLocks noChangeShapeType="1"/>
            </p:cNvSpPr>
            <p:nvPr/>
          </p:nvSpPr>
          <p:spPr bwMode="auto">
            <a:xfrm>
              <a:off x="3600" y="3168"/>
              <a:ext cx="1392" cy="0"/>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11" name="Line 115"/>
            <p:cNvSpPr>
              <a:spLocks noChangeShapeType="1"/>
            </p:cNvSpPr>
            <p:nvPr/>
          </p:nvSpPr>
          <p:spPr bwMode="auto">
            <a:xfrm flipV="1">
              <a:off x="3600" y="2304"/>
              <a:ext cx="0" cy="864"/>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grpSp>
        <p:nvGrpSpPr>
          <p:cNvPr id="82992" name="Group 116"/>
          <p:cNvGrpSpPr>
            <a:grpSpLocks/>
          </p:cNvGrpSpPr>
          <p:nvPr/>
        </p:nvGrpSpPr>
        <p:grpSpPr bwMode="auto">
          <a:xfrm>
            <a:off x="6629400" y="5029200"/>
            <a:ext cx="2209800" cy="990600"/>
            <a:chOff x="3600" y="2304"/>
            <a:chExt cx="1392" cy="864"/>
          </a:xfrm>
        </p:grpSpPr>
        <p:sp>
          <p:nvSpPr>
            <p:cNvPr id="83008" name="Line 117"/>
            <p:cNvSpPr>
              <a:spLocks noChangeShapeType="1"/>
            </p:cNvSpPr>
            <p:nvPr/>
          </p:nvSpPr>
          <p:spPr bwMode="auto">
            <a:xfrm>
              <a:off x="3600" y="3168"/>
              <a:ext cx="1392" cy="0"/>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09" name="Line 118"/>
            <p:cNvSpPr>
              <a:spLocks noChangeShapeType="1"/>
            </p:cNvSpPr>
            <p:nvPr/>
          </p:nvSpPr>
          <p:spPr bwMode="auto">
            <a:xfrm flipV="1">
              <a:off x="3600" y="2304"/>
              <a:ext cx="0" cy="864"/>
            </a:xfrm>
            <a:prstGeom prst="line">
              <a:avLst/>
            </a:prstGeom>
            <a:noFill/>
            <a:ln w="19050">
              <a:solidFill>
                <a:schemeClr val="tx1"/>
              </a:solidFill>
              <a:round/>
              <a:headEnd/>
              <a:tailEnd type="arrow" w="lg" len="lg"/>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2993" name="Text Box 119"/>
          <p:cNvSpPr txBox="1">
            <a:spLocks noChangeArrowheads="1"/>
          </p:cNvSpPr>
          <p:nvPr/>
        </p:nvSpPr>
        <p:spPr bwMode="auto">
          <a:xfrm>
            <a:off x="7326313" y="4953000"/>
            <a:ext cx="681037" cy="25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latin typeface="Arial" charset="0"/>
                <a:cs typeface="Arial" charset="0"/>
              </a:rPr>
              <a:t>Hole (D)</a:t>
            </a:r>
          </a:p>
        </p:txBody>
      </p:sp>
      <p:sp>
        <p:nvSpPr>
          <p:cNvPr id="82994" name="Text Box 120"/>
          <p:cNvSpPr txBox="1">
            <a:spLocks noChangeArrowheads="1"/>
          </p:cNvSpPr>
          <p:nvPr/>
        </p:nvSpPr>
        <p:spPr bwMode="auto">
          <a:xfrm>
            <a:off x="7312025" y="3962400"/>
            <a:ext cx="681038" cy="25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latin typeface="Arial" charset="0"/>
                <a:cs typeface="Arial" charset="0"/>
              </a:rPr>
              <a:t>Hole (C)</a:t>
            </a:r>
          </a:p>
        </p:txBody>
      </p:sp>
      <p:sp>
        <p:nvSpPr>
          <p:cNvPr id="82995" name="Text Box 121"/>
          <p:cNvSpPr txBox="1">
            <a:spLocks noChangeArrowheads="1"/>
          </p:cNvSpPr>
          <p:nvPr/>
        </p:nvSpPr>
        <p:spPr bwMode="auto">
          <a:xfrm>
            <a:off x="7326313" y="2819400"/>
            <a:ext cx="681037" cy="25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latin typeface="Arial" charset="0"/>
                <a:cs typeface="Arial" charset="0"/>
              </a:rPr>
              <a:t>Hole (B)</a:t>
            </a:r>
          </a:p>
        </p:txBody>
      </p:sp>
      <p:sp>
        <p:nvSpPr>
          <p:cNvPr id="82996" name="Text Box 122"/>
          <p:cNvSpPr txBox="1">
            <a:spLocks noChangeArrowheads="1"/>
          </p:cNvSpPr>
          <p:nvPr/>
        </p:nvSpPr>
        <p:spPr bwMode="auto">
          <a:xfrm>
            <a:off x="7312025" y="1812925"/>
            <a:ext cx="681038" cy="25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latin typeface="Arial" charset="0"/>
                <a:cs typeface="Arial" charset="0"/>
              </a:rPr>
              <a:t>Hole (A)</a:t>
            </a:r>
          </a:p>
        </p:txBody>
      </p:sp>
      <p:sp>
        <p:nvSpPr>
          <p:cNvPr id="82997" name="Text Box 123"/>
          <p:cNvSpPr txBox="1">
            <a:spLocks noChangeArrowheads="1"/>
          </p:cNvSpPr>
          <p:nvPr/>
        </p:nvSpPr>
        <p:spPr bwMode="auto">
          <a:xfrm>
            <a:off x="4724400" y="2498725"/>
            <a:ext cx="67151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FFA521"/>
                </a:solidFill>
                <a:latin typeface="Arial" charset="0"/>
                <a:cs typeface="Arial" charset="0"/>
              </a:rPr>
              <a:t>Hole (D)</a:t>
            </a:r>
          </a:p>
        </p:txBody>
      </p:sp>
      <p:sp>
        <p:nvSpPr>
          <p:cNvPr id="82998" name="Text Box 124"/>
          <p:cNvSpPr txBox="1">
            <a:spLocks noChangeArrowheads="1"/>
          </p:cNvSpPr>
          <p:nvPr/>
        </p:nvSpPr>
        <p:spPr bwMode="auto">
          <a:xfrm>
            <a:off x="3367088" y="2498725"/>
            <a:ext cx="6715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FFA521"/>
                </a:solidFill>
                <a:latin typeface="Arial" charset="0"/>
                <a:cs typeface="Arial" charset="0"/>
              </a:rPr>
              <a:t>Hole (C)</a:t>
            </a:r>
          </a:p>
        </p:txBody>
      </p:sp>
      <p:sp>
        <p:nvSpPr>
          <p:cNvPr id="82999" name="Text Box 125"/>
          <p:cNvSpPr txBox="1">
            <a:spLocks noChangeArrowheads="1"/>
          </p:cNvSpPr>
          <p:nvPr/>
        </p:nvSpPr>
        <p:spPr bwMode="auto">
          <a:xfrm>
            <a:off x="1981200" y="2514600"/>
            <a:ext cx="67151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FFA521"/>
                </a:solidFill>
                <a:latin typeface="Arial" charset="0"/>
                <a:cs typeface="Arial" charset="0"/>
              </a:rPr>
              <a:t>Hole (B)</a:t>
            </a:r>
          </a:p>
        </p:txBody>
      </p:sp>
      <p:sp>
        <p:nvSpPr>
          <p:cNvPr id="83000" name="Text Box 126"/>
          <p:cNvSpPr txBox="1">
            <a:spLocks noChangeArrowheads="1"/>
          </p:cNvSpPr>
          <p:nvPr/>
        </p:nvSpPr>
        <p:spPr bwMode="auto">
          <a:xfrm>
            <a:off x="685800" y="2514600"/>
            <a:ext cx="67151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FFA521"/>
                </a:solidFill>
                <a:latin typeface="Arial" charset="0"/>
                <a:cs typeface="Arial" charset="0"/>
              </a:rPr>
              <a:t>Hole (A)</a:t>
            </a:r>
          </a:p>
        </p:txBody>
      </p:sp>
      <p:grpSp>
        <p:nvGrpSpPr>
          <p:cNvPr id="83001" name="Group 127"/>
          <p:cNvGrpSpPr>
            <a:grpSpLocks/>
          </p:cNvGrpSpPr>
          <p:nvPr/>
        </p:nvGrpSpPr>
        <p:grpSpPr bwMode="auto">
          <a:xfrm>
            <a:off x="5638800" y="2590800"/>
            <a:ext cx="685800" cy="254000"/>
            <a:chOff x="1920" y="662"/>
            <a:chExt cx="432" cy="160"/>
          </a:xfrm>
        </p:grpSpPr>
        <p:sp>
          <p:nvSpPr>
            <p:cNvPr id="83006" name="Text Box 128"/>
            <p:cNvSpPr txBox="1">
              <a:spLocks noChangeArrowheads="1"/>
            </p:cNvSpPr>
            <p:nvPr/>
          </p:nvSpPr>
          <p:spPr bwMode="auto">
            <a:xfrm>
              <a:off x="1968" y="662"/>
              <a:ext cx="350" cy="160"/>
            </a:xfrm>
            <a:prstGeom prst="rect">
              <a:avLst/>
            </a:prstGeom>
            <a:noFill/>
            <a:ln w="9525">
              <a:solidFill>
                <a:srgbClr val="FFA52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000" b="1">
                  <a:solidFill>
                    <a:srgbClr val="FFA521"/>
                  </a:solidFill>
                  <a:latin typeface="Arial" charset="0"/>
                  <a:cs typeface="Arial" charset="0"/>
                </a:rPr>
                <a:t>20 µm</a:t>
              </a:r>
            </a:p>
          </p:txBody>
        </p:sp>
        <p:sp>
          <p:nvSpPr>
            <p:cNvPr id="83007" name="Line 129"/>
            <p:cNvSpPr>
              <a:spLocks noChangeShapeType="1"/>
            </p:cNvSpPr>
            <p:nvPr/>
          </p:nvSpPr>
          <p:spPr bwMode="auto">
            <a:xfrm>
              <a:off x="1920" y="816"/>
              <a:ext cx="432" cy="0"/>
            </a:xfrm>
            <a:prstGeom prst="line">
              <a:avLst/>
            </a:prstGeom>
            <a:noFill/>
            <a:ln w="25400">
              <a:solidFill>
                <a:srgbClr val="FFA521"/>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grpSp>
      <p:sp>
        <p:nvSpPr>
          <p:cNvPr id="83002" name="AutoShape 130"/>
          <p:cNvSpPr>
            <a:spLocks noChangeArrowheads="1"/>
          </p:cNvSpPr>
          <p:nvPr/>
        </p:nvSpPr>
        <p:spPr bwMode="auto">
          <a:xfrm>
            <a:off x="7010400" y="76200"/>
            <a:ext cx="228600" cy="228600"/>
          </a:xfrm>
          <a:prstGeom prst="downArrow">
            <a:avLst>
              <a:gd name="adj1" fmla="val 50000"/>
              <a:gd name="adj2" fmla="val 25000"/>
            </a:avLst>
          </a:prstGeom>
          <a:solidFill>
            <a:srgbClr val="FFFF00">
              <a:alpha val="50195"/>
            </a:srgbClr>
          </a:solidFill>
          <a:ln w="9525">
            <a:solidFill>
              <a:srgbClr val="000000"/>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03" name="AutoShape 131"/>
          <p:cNvSpPr>
            <a:spLocks noChangeArrowheads="1"/>
          </p:cNvSpPr>
          <p:nvPr/>
        </p:nvSpPr>
        <p:spPr bwMode="auto">
          <a:xfrm>
            <a:off x="8229600" y="76200"/>
            <a:ext cx="228600" cy="228600"/>
          </a:xfrm>
          <a:prstGeom prst="downArrow">
            <a:avLst>
              <a:gd name="adj1" fmla="val 50000"/>
              <a:gd name="adj2" fmla="val 25000"/>
            </a:avLst>
          </a:prstGeom>
          <a:solidFill>
            <a:srgbClr val="FFFF00">
              <a:alpha val="50195"/>
            </a:srgbClr>
          </a:solidFill>
          <a:ln w="9525">
            <a:solidFill>
              <a:srgbClr val="000000"/>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04" name="AutoShape 132"/>
          <p:cNvSpPr>
            <a:spLocks noChangeArrowheads="1"/>
          </p:cNvSpPr>
          <p:nvPr/>
        </p:nvSpPr>
        <p:spPr bwMode="auto">
          <a:xfrm>
            <a:off x="7620000" y="76200"/>
            <a:ext cx="228600" cy="228600"/>
          </a:xfrm>
          <a:prstGeom prst="downArrow">
            <a:avLst>
              <a:gd name="adj1" fmla="val 50000"/>
              <a:gd name="adj2" fmla="val 25000"/>
            </a:avLst>
          </a:prstGeom>
          <a:solidFill>
            <a:srgbClr val="FFFF00">
              <a:alpha val="50195"/>
            </a:srgbClr>
          </a:solidFill>
          <a:ln w="9525">
            <a:solidFill>
              <a:srgbClr val="000000"/>
            </a:solidFill>
            <a:miter lim="800000"/>
            <a:headEnd/>
            <a:tailEnd/>
          </a:ln>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
        <p:nvSpPr>
          <p:cNvPr id="83005" name="Rectangle 133"/>
          <p:cNvSpPr>
            <a:spLocks noChangeArrowheads="1"/>
          </p:cNvSpPr>
          <p:nvPr/>
        </p:nvSpPr>
        <p:spPr bwMode="auto">
          <a:xfrm>
            <a:off x="5562600" y="2590800"/>
            <a:ext cx="914400" cy="304800"/>
          </a:xfrm>
          <a:prstGeom prst="rect">
            <a:avLst/>
          </a:prstGeom>
          <a:noFill/>
          <a:ln w="9525">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4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9032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fill="hold" nodeType="withEffect">
                                  <p:stCondLst>
                                    <p:cond delay="0"/>
                                  </p:stCondLst>
                                  <p:childTnLst>
                                    <p:animMotion origin="layout" path="M 2.22045E-16 -2.65896E-6 L 0.18125 -2.65896E-6 " pathEditMode="relative" rAng="0" ptsTypes="AA">
                                      <p:cBhvr>
                                        <p:cTn id="6" dur="5000" fill="hold"/>
                                        <p:tgtEl>
                                          <p:spTgt spid="1010776"/>
                                        </p:tgtEl>
                                        <p:attrNameLst>
                                          <p:attrName>ppt_x</p:attrName>
                                          <p:attrName>ppt_y</p:attrName>
                                        </p:attrNameLst>
                                      </p:cBhvr>
                                      <p:rCtr x="9063" y="0"/>
                                    </p:animMotion>
                                  </p:childTnLst>
                                </p:cTn>
                              </p:par>
                            </p:childTnLst>
                          </p:cTn>
                        </p:par>
                        <p:par>
                          <p:cTn id="7" fill="hold" nodeType="afterGroup">
                            <p:stCondLst>
                              <p:cond delay="5000"/>
                            </p:stCondLst>
                            <p:childTnLst>
                              <p:par>
                                <p:cTn id="8" presetID="2" presetClass="entr" presetSubtype="8" fill="hold" nodeType="afterEffect">
                                  <p:stCondLst>
                                    <p:cond delay="0"/>
                                  </p:stCondLst>
                                  <p:childTnLst>
                                    <p:set>
                                      <p:cBhvr>
                                        <p:cTn id="9" dur="1" fill="hold">
                                          <p:stCondLst>
                                            <p:cond delay="0"/>
                                          </p:stCondLst>
                                        </p:cTn>
                                        <p:tgtEl>
                                          <p:spTgt spid="1010777"/>
                                        </p:tgtEl>
                                        <p:attrNameLst>
                                          <p:attrName>style.visibility</p:attrName>
                                        </p:attrNameLst>
                                      </p:cBhvr>
                                      <p:to>
                                        <p:strVal val="visible"/>
                                      </p:to>
                                    </p:set>
                                    <p:anim calcmode="lin" valueType="num">
                                      <p:cBhvr additive="base">
                                        <p:cTn id="10" dur="1000" fill="hold"/>
                                        <p:tgtEl>
                                          <p:spTgt spid="1010777"/>
                                        </p:tgtEl>
                                        <p:attrNameLst>
                                          <p:attrName>ppt_x</p:attrName>
                                        </p:attrNameLst>
                                      </p:cBhvr>
                                      <p:tavLst>
                                        <p:tav tm="0">
                                          <p:val>
                                            <p:strVal val="0-#ppt_w/2"/>
                                          </p:val>
                                        </p:tav>
                                        <p:tav tm="100000">
                                          <p:val>
                                            <p:strVal val="#ppt_x"/>
                                          </p:val>
                                        </p:tav>
                                      </p:tavLst>
                                    </p:anim>
                                    <p:anim calcmode="lin" valueType="num">
                                      <p:cBhvr additive="base">
                                        <p:cTn id="11" dur="1000" fill="hold"/>
                                        <p:tgtEl>
                                          <p:spTgt spid="101077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1010724"/>
                                        </p:tgtEl>
                                        <p:attrNameLst>
                                          <p:attrName>style.visibility</p:attrName>
                                        </p:attrNameLst>
                                      </p:cBhvr>
                                      <p:to>
                                        <p:strVal val="visible"/>
                                      </p:to>
                                    </p:set>
                                    <p:anim calcmode="lin" valueType="num">
                                      <p:cBhvr additive="base">
                                        <p:cTn id="14" dur="2000" fill="hold"/>
                                        <p:tgtEl>
                                          <p:spTgt spid="1010724"/>
                                        </p:tgtEl>
                                        <p:attrNameLst>
                                          <p:attrName>ppt_x</p:attrName>
                                        </p:attrNameLst>
                                      </p:cBhvr>
                                      <p:tavLst>
                                        <p:tav tm="0">
                                          <p:val>
                                            <p:strVal val="0-#ppt_w/2"/>
                                          </p:val>
                                        </p:tav>
                                        <p:tav tm="100000">
                                          <p:val>
                                            <p:strVal val="#ppt_x"/>
                                          </p:val>
                                        </p:tav>
                                      </p:tavLst>
                                    </p:anim>
                                    <p:anim calcmode="lin" valueType="num">
                                      <p:cBhvr additive="base">
                                        <p:cTn id="15" dur="2000" fill="hold"/>
                                        <p:tgtEl>
                                          <p:spTgt spid="101072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6.93889E-18 4.50867E-6 L 0.59375 0.00369 " pathEditMode="relative" rAng="0" ptsTypes="AA">
                                      <p:cBhvr>
                                        <p:cTn id="19" dur="5000" fill="hold"/>
                                        <p:tgtEl>
                                          <p:spTgt spid="1010777"/>
                                        </p:tgtEl>
                                        <p:attrNameLst>
                                          <p:attrName>ppt_x</p:attrName>
                                          <p:attrName>ppt_y</p:attrName>
                                        </p:attrNameLst>
                                      </p:cBhvr>
                                      <p:rCtr x="29688" y="185"/>
                                    </p:animMotion>
                                  </p:childTnLst>
                                </p:cTn>
                              </p:par>
                              <p:par>
                                <p:cTn id="20" presetID="2" presetClass="exit" presetSubtype="2" fill="hold" grpId="0" nodeType="withEffect">
                                  <p:stCondLst>
                                    <p:cond delay="500"/>
                                  </p:stCondLst>
                                  <p:childTnLst>
                                    <p:anim calcmode="lin" valueType="num">
                                      <p:cBhvr additive="base">
                                        <p:cTn id="21" dur="5000"/>
                                        <p:tgtEl>
                                          <p:spTgt spid="1010778"/>
                                        </p:tgtEl>
                                        <p:attrNameLst>
                                          <p:attrName>ppt_x</p:attrName>
                                        </p:attrNameLst>
                                      </p:cBhvr>
                                      <p:tavLst>
                                        <p:tav tm="0">
                                          <p:val>
                                            <p:strVal val="ppt_x"/>
                                          </p:val>
                                        </p:tav>
                                        <p:tav tm="100000">
                                          <p:val>
                                            <p:strVal val="1+ppt_w/2"/>
                                          </p:val>
                                        </p:tav>
                                      </p:tavLst>
                                    </p:anim>
                                    <p:anim calcmode="lin" valueType="num">
                                      <p:cBhvr additive="base">
                                        <p:cTn id="22" dur="5000"/>
                                        <p:tgtEl>
                                          <p:spTgt spid="1010778"/>
                                        </p:tgtEl>
                                        <p:attrNameLst>
                                          <p:attrName>ppt_y</p:attrName>
                                        </p:attrNameLst>
                                      </p:cBhvr>
                                      <p:tavLst>
                                        <p:tav tm="0">
                                          <p:val>
                                            <p:strVal val="ppt_y"/>
                                          </p:val>
                                        </p:tav>
                                        <p:tav tm="100000">
                                          <p:val>
                                            <p:strVal val="ppt_y"/>
                                          </p:val>
                                        </p:tav>
                                      </p:tavLst>
                                    </p:anim>
                                    <p:set>
                                      <p:cBhvr>
                                        <p:cTn id="23" dur="1" fill="hold">
                                          <p:stCondLst>
                                            <p:cond delay="4999"/>
                                          </p:stCondLst>
                                        </p:cTn>
                                        <p:tgtEl>
                                          <p:spTgt spid="101077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010779"/>
                                        </p:tgtEl>
                                        <p:attrNameLst>
                                          <p:attrName>style.visibility</p:attrName>
                                        </p:attrNameLst>
                                      </p:cBhvr>
                                      <p:to>
                                        <p:strVal val="visible"/>
                                      </p:to>
                                    </p:set>
                                    <p:animEffect transition="in" filter="slide(fromBottom)">
                                      <p:cBhvr>
                                        <p:cTn id="28" dur="500"/>
                                        <p:tgtEl>
                                          <p:spTgt spid="101077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2" fill="hold" nodeType="clickEffect">
                                  <p:stCondLst>
                                    <p:cond delay="0"/>
                                  </p:stCondLst>
                                  <p:childTnLst>
                                    <p:set>
                                      <p:cBhvr>
                                        <p:cTn id="32" dur="1" fill="hold">
                                          <p:stCondLst>
                                            <p:cond delay="0"/>
                                          </p:stCondLst>
                                        </p:cTn>
                                        <p:tgtEl>
                                          <p:spTgt spid="1010780"/>
                                        </p:tgtEl>
                                        <p:attrNameLst>
                                          <p:attrName>style.visibility</p:attrName>
                                        </p:attrNameLst>
                                      </p:cBhvr>
                                      <p:to>
                                        <p:strVal val="visible"/>
                                      </p:to>
                                    </p:set>
                                    <p:animEffect transition="in" filter="slide(fromRight)">
                                      <p:cBhvr>
                                        <p:cTn id="33" dur="500"/>
                                        <p:tgtEl>
                                          <p:spTgt spid="10107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010783"/>
                                        </p:tgtEl>
                                        <p:attrNameLst>
                                          <p:attrName>style.visibility</p:attrName>
                                        </p:attrNameLst>
                                      </p:cBhvr>
                                      <p:to>
                                        <p:strVal val="visible"/>
                                      </p:to>
                                    </p:set>
                                    <p:animEffect transition="in" filter="slide(fromRight)">
                                      <p:cBhvr>
                                        <p:cTn id="38" dur="500"/>
                                        <p:tgtEl>
                                          <p:spTgt spid="1010783"/>
                                        </p:tgtEl>
                                      </p:cBhvr>
                                    </p:animEffect>
                                  </p:childTnLst>
                                </p:cTn>
                              </p:par>
                              <p:par>
                                <p:cTn id="39" presetID="12" presetClass="entr" presetSubtype="2" fill="hold" grpId="0" nodeType="withEffect">
                                  <p:stCondLst>
                                    <p:cond delay="0"/>
                                  </p:stCondLst>
                                  <p:childTnLst>
                                    <p:set>
                                      <p:cBhvr>
                                        <p:cTn id="40" dur="1" fill="hold">
                                          <p:stCondLst>
                                            <p:cond delay="0"/>
                                          </p:stCondLst>
                                        </p:cTn>
                                        <p:tgtEl>
                                          <p:spTgt spid="1010782"/>
                                        </p:tgtEl>
                                        <p:attrNameLst>
                                          <p:attrName>style.visibility</p:attrName>
                                        </p:attrNameLst>
                                      </p:cBhvr>
                                      <p:to>
                                        <p:strVal val="visible"/>
                                      </p:to>
                                    </p:set>
                                    <p:animEffect transition="in" filter="slide(fromRight)">
                                      <p:cBhvr>
                                        <p:cTn id="41" dur="500"/>
                                        <p:tgtEl>
                                          <p:spTgt spid="1010782"/>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1010781"/>
                                        </p:tgtEl>
                                        <p:attrNameLst>
                                          <p:attrName>style.visibility</p:attrName>
                                        </p:attrNameLst>
                                      </p:cBhvr>
                                      <p:to>
                                        <p:strVal val="visible"/>
                                      </p:to>
                                    </p:set>
                                    <p:animEffect transition="in" filter="slide(fromRight)">
                                      <p:cBhvr>
                                        <p:cTn id="44" dur="500"/>
                                        <p:tgtEl>
                                          <p:spTgt spid="1010781"/>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1010702"/>
                                        </p:tgtEl>
                                        <p:attrNameLst>
                                          <p:attrName>style.visibility</p:attrName>
                                        </p:attrNameLst>
                                      </p:cBhvr>
                                      <p:to>
                                        <p:strVal val="visible"/>
                                      </p:to>
                                    </p:set>
                                    <p:animEffect transition="in" filter="slide(fromRight)">
                                      <p:cBhvr>
                                        <p:cTn id="47" dur="500"/>
                                        <p:tgtEl>
                                          <p:spTgt spid="101070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702" grpId="0"/>
      <p:bldP spid="1010724" grpId="0" animBg="1"/>
      <p:bldP spid="1010778" grpId="0" animBg="1"/>
      <p:bldP spid="1010779" grpId="0" animBg="1"/>
      <p:bldP spid="1010781" grpId="0" animBg="1"/>
      <p:bldP spid="1010782" grpId="0" animBg="1"/>
      <p:bldP spid="101078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0"/>
            <a:ext cx="50593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Box 5"/>
          <p:cNvSpPr txBox="1">
            <a:spLocks noChangeArrowheads="1"/>
          </p:cNvSpPr>
          <p:nvPr/>
        </p:nvSpPr>
        <p:spPr bwMode="auto">
          <a:xfrm>
            <a:off x="609600" y="762000"/>
            <a:ext cx="268605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FF00"/>
                </a:solidFill>
              </a:rPr>
              <a:t>Integrated</a:t>
            </a:r>
          </a:p>
          <a:p>
            <a:pPr defTabSz="914400" eaLnBrk="1" fontAlgn="base" hangingPunct="1">
              <a:spcBef>
                <a:spcPct val="0"/>
              </a:spcBef>
              <a:spcAft>
                <a:spcPct val="0"/>
              </a:spcAft>
            </a:pPr>
            <a:r>
              <a:rPr lang="en-US">
                <a:solidFill>
                  <a:srgbClr val="FFFF00"/>
                </a:solidFill>
              </a:rPr>
              <a:t>OFM</a:t>
            </a:r>
          </a:p>
        </p:txBody>
      </p:sp>
      <p:sp>
        <p:nvSpPr>
          <p:cNvPr id="84996" name="TextBox 3"/>
          <p:cNvSpPr txBox="1">
            <a:spLocks noChangeArrowheads="1"/>
          </p:cNvSpPr>
          <p:nvPr/>
        </p:nvSpPr>
        <p:spPr bwMode="auto">
          <a:xfrm>
            <a:off x="0" y="4495800"/>
            <a:ext cx="39624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1200" b="1">
                <a:solidFill>
                  <a:srgbClr val="FFFF00"/>
                </a:solidFill>
              </a:rPr>
              <a:t>Lensless high-resolution on-chip optofluidic microscopes for Caenorhabditis elegans and cell imaging (pdf) Cui XQ, Lee LM, Heng X, Zhong WW, Sternberg PW, Psaltis D, Yang CH  Proceedings of the National Academy of Sciences of the United States of America, Vol. 105, pp. 10670-10675, August 2008 </a:t>
            </a:r>
            <a:endParaRPr lang="en-US" sz="1200">
              <a:solidFill>
                <a:srgbClr val="FFFF00"/>
              </a:solidFill>
            </a:endParaRPr>
          </a:p>
        </p:txBody>
      </p:sp>
    </p:spTree>
    <p:extLst>
      <p:ext uri="{BB962C8B-B14F-4D97-AF65-F5344CB8AC3E}">
        <p14:creationId xmlns:p14="http://schemas.microsoft.com/office/powerpoint/2010/main" val="334701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805863" cy="474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Box 2"/>
          <p:cNvSpPr txBox="1">
            <a:spLocks noChangeArrowheads="1"/>
          </p:cNvSpPr>
          <p:nvPr/>
        </p:nvSpPr>
        <p:spPr bwMode="auto">
          <a:xfrm>
            <a:off x="2438400" y="304800"/>
            <a:ext cx="28527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Times New Roman" charset="0"/>
                <a:ea typeface="ＭＳ Ｐゴシック" charset="0"/>
                <a:cs typeface="ＭＳ Ｐゴシック" charset="0"/>
              </a:defRPr>
            </a:lvl1pPr>
            <a:lvl2pPr marL="37931725" indent="-37474525" eaLnBrk="0" hangingPunct="0">
              <a:defRPr sz="4800">
                <a:solidFill>
                  <a:schemeClr val="tx1"/>
                </a:solidFill>
                <a:latin typeface="Times New Roman" charset="0"/>
                <a:ea typeface="ＭＳ Ｐゴシック" charset="0"/>
              </a:defRPr>
            </a:lvl2pPr>
            <a:lvl3pPr eaLnBrk="0" hangingPunct="0">
              <a:defRPr sz="4800">
                <a:solidFill>
                  <a:schemeClr val="tx1"/>
                </a:solidFill>
                <a:latin typeface="Times New Roman" charset="0"/>
                <a:ea typeface="ＭＳ Ｐゴシック" charset="0"/>
              </a:defRPr>
            </a:lvl3pPr>
            <a:lvl4pPr eaLnBrk="0" hangingPunct="0">
              <a:defRPr sz="4800">
                <a:solidFill>
                  <a:schemeClr val="tx1"/>
                </a:solidFill>
                <a:latin typeface="Times New Roman" charset="0"/>
                <a:ea typeface="ＭＳ Ｐゴシック" charset="0"/>
              </a:defRPr>
            </a:lvl4pPr>
            <a:lvl5pPr eaLnBrk="0" hangingPunct="0">
              <a:defRPr sz="4800">
                <a:solidFill>
                  <a:schemeClr val="tx1"/>
                </a:solidFill>
                <a:latin typeface="Times New Roman" charset="0"/>
                <a:ea typeface="ＭＳ Ｐゴシック" charset="0"/>
              </a:defRPr>
            </a:lvl5pPr>
            <a:lvl6pPr marL="457200" eaLnBrk="0" fontAlgn="base" hangingPunct="0">
              <a:spcBef>
                <a:spcPct val="0"/>
              </a:spcBef>
              <a:spcAft>
                <a:spcPct val="0"/>
              </a:spcAft>
              <a:defRPr sz="4800">
                <a:solidFill>
                  <a:schemeClr val="tx1"/>
                </a:solidFill>
                <a:latin typeface="Times New Roman" charset="0"/>
                <a:ea typeface="ＭＳ Ｐゴシック" charset="0"/>
              </a:defRPr>
            </a:lvl6pPr>
            <a:lvl7pPr marL="914400" eaLnBrk="0" fontAlgn="base" hangingPunct="0">
              <a:spcBef>
                <a:spcPct val="0"/>
              </a:spcBef>
              <a:spcAft>
                <a:spcPct val="0"/>
              </a:spcAft>
              <a:defRPr sz="4800">
                <a:solidFill>
                  <a:schemeClr val="tx1"/>
                </a:solidFill>
                <a:latin typeface="Times New Roman" charset="0"/>
                <a:ea typeface="ＭＳ Ｐゴシック" charset="0"/>
              </a:defRPr>
            </a:lvl7pPr>
            <a:lvl8pPr marL="1371600" eaLnBrk="0" fontAlgn="base" hangingPunct="0">
              <a:spcBef>
                <a:spcPct val="0"/>
              </a:spcBef>
              <a:spcAft>
                <a:spcPct val="0"/>
              </a:spcAft>
              <a:defRPr sz="4800">
                <a:solidFill>
                  <a:schemeClr val="tx1"/>
                </a:solidFill>
                <a:latin typeface="Times New Roman" charset="0"/>
                <a:ea typeface="ＭＳ Ｐゴシック" charset="0"/>
              </a:defRPr>
            </a:lvl8pPr>
            <a:lvl9pPr marL="1828800" eaLnBrk="0" fontAlgn="base" hangingPunct="0">
              <a:spcBef>
                <a:spcPct val="0"/>
              </a:spcBef>
              <a:spcAft>
                <a:spcPct val="0"/>
              </a:spcAft>
              <a:defRPr sz="48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FF00"/>
                </a:solidFill>
              </a:rPr>
              <a:t>Resolution</a:t>
            </a:r>
          </a:p>
        </p:txBody>
      </p:sp>
    </p:spTree>
    <p:extLst>
      <p:ext uri="{BB962C8B-B14F-4D97-AF65-F5344CB8AC3E}">
        <p14:creationId xmlns:p14="http://schemas.microsoft.com/office/powerpoint/2010/main" val="366522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82019-5E59-1443-A5AC-28C51BED81F6}"/>
              </a:ext>
            </a:extLst>
          </p:cNvPr>
          <p:cNvPicPr>
            <a:picLocks noChangeAspect="1"/>
          </p:cNvPicPr>
          <p:nvPr/>
        </p:nvPicPr>
        <p:blipFill>
          <a:blip r:embed="rId2"/>
          <a:stretch>
            <a:fillRect/>
          </a:stretch>
        </p:blipFill>
        <p:spPr>
          <a:xfrm>
            <a:off x="0" y="226821"/>
            <a:ext cx="9144000" cy="6404358"/>
          </a:xfrm>
          <a:prstGeom prst="rect">
            <a:avLst/>
          </a:prstGeom>
        </p:spPr>
      </p:pic>
    </p:spTree>
    <p:extLst>
      <p:ext uri="{BB962C8B-B14F-4D97-AF65-F5344CB8AC3E}">
        <p14:creationId xmlns:p14="http://schemas.microsoft.com/office/powerpoint/2010/main" val="385607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dirty="0">
                <a:solidFill>
                  <a:srgbClr val="0070C0"/>
                </a:solidFill>
                <a:latin typeface="Calibri" charset="0"/>
                <a:ea typeface="MS PGothic" charset="0"/>
              </a:rPr>
              <a:t>Beam propagation </a:t>
            </a:r>
            <a:r>
              <a:rPr lang="en-US" dirty="0" err="1">
                <a:solidFill>
                  <a:srgbClr val="0070C0"/>
                </a:solidFill>
                <a:latin typeface="Calibri" charset="0"/>
                <a:ea typeface="MS PGothic" charset="0"/>
              </a:rPr>
              <a:t>equationn</a:t>
            </a:r>
            <a:endParaRPr lang="en-US" dirty="0">
              <a:solidFill>
                <a:srgbClr val="0070C0"/>
              </a:solidFill>
              <a:latin typeface="Calibri" charset="0"/>
              <a:ea typeface="MS PGothic" charset="0"/>
            </a:endParaRPr>
          </a:p>
        </p:txBody>
      </p:sp>
      <p:graphicFrame>
        <p:nvGraphicFramePr>
          <p:cNvPr id="105474" name="Object 6"/>
          <p:cNvGraphicFramePr>
            <a:graphicFrameLocks noChangeAspect="1"/>
          </p:cNvGraphicFramePr>
          <p:nvPr/>
        </p:nvGraphicFramePr>
        <p:xfrm>
          <a:off x="855663" y="2008188"/>
          <a:ext cx="7124700" cy="2374900"/>
        </p:xfrm>
        <a:graphic>
          <a:graphicData uri="http://schemas.openxmlformats.org/presentationml/2006/ole">
            <mc:AlternateContent xmlns:mc="http://schemas.openxmlformats.org/markup-compatibility/2006">
              <mc:Choice xmlns:v="urn:schemas-microsoft-com:vml" Requires="v">
                <p:oleObj spid="_x0000_s1045" name="Equation" r:id="rId3" imgW="0" imgH="0" progId="Equation.DSMT4">
                  <p:embed/>
                </p:oleObj>
              </mc:Choice>
              <mc:Fallback>
                <p:oleObj name="Equation" r:id="rId3" imgW="0" imgH="0" progId="Equation.DSMT4">
                  <p:embed/>
                  <p:pic>
                    <p:nvPicPr>
                      <p:cNvPr id="1054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2008188"/>
                        <a:ext cx="71247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24178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p:cNvSpPr>
            <a:spLocks noGrp="1"/>
          </p:cNvSpPr>
          <p:nvPr>
            <p:ph type="sldNum" sz="quarter" idx="12"/>
          </p:nvPr>
        </p:nvSpPr>
        <p:spPr bwMode="auto">
          <a:xfrm>
            <a:off x="481013" y="6499225"/>
            <a:ext cx="8632825"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fld id="{A75CF1BE-00E6-674D-85E7-7E04ED45A77D}" type="slidenum">
              <a:rPr lang="en-US" sz="1200">
                <a:solidFill>
                  <a:srgbClr val="898989"/>
                </a:solidFill>
              </a:rPr>
              <a:pPr/>
              <a:t>6</a:t>
            </a:fld>
            <a:endParaRPr lang="en-US" sz="1200">
              <a:solidFill>
                <a:srgbClr val="898989"/>
              </a:solidFill>
            </a:endParaRPr>
          </a:p>
        </p:txBody>
      </p:sp>
      <p:sp>
        <p:nvSpPr>
          <p:cNvPr id="9" name="Rectangle 5"/>
          <p:cNvSpPr txBox="1">
            <a:spLocks noChangeArrowheads="1"/>
          </p:cNvSpPr>
          <p:nvPr/>
        </p:nvSpPr>
        <p:spPr>
          <a:xfrm>
            <a:off x="9525" y="0"/>
            <a:ext cx="8229600" cy="571500"/>
          </a:xfrm>
          <a:prstGeom prst="rect">
            <a:avLst/>
          </a:prstGeom>
          <a:ln/>
        </p:spPr>
        <p:txBody>
          <a:bodyPr rIns="116994"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182" fontAlgn="auto">
              <a:spcAft>
                <a:spcPts val="0"/>
              </a:spcAft>
              <a:defRPr/>
            </a:pPr>
            <a:r>
              <a:rPr lang="en-US" sz="3600" dirty="0">
                <a:solidFill>
                  <a:srgbClr val="0070C0"/>
                </a:solidFill>
              </a:rPr>
              <a:t>Diffraction Square aperture</a:t>
            </a:r>
          </a:p>
        </p:txBody>
      </p:sp>
      <p:sp>
        <p:nvSpPr>
          <p:cNvPr id="17" name="Rectangle 16"/>
          <p:cNvSpPr/>
          <p:nvPr/>
        </p:nvSpPr>
        <p:spPr>
          <a:xfrm>
            <a:off x="1098550" y="981075"/>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9" name="Rectangle 18"/>
          <p:cNvSpPr/>
          <p:nvPr/>
        </p:nvSpPr>
        <p:spPr>
          <a:xfrm>
            <a:off x="5654675" y="981075"/>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8" name="TextBox 17"/>
          <p:cNvSpPr txBox="1"/>
          <p:nvPr/>
        </p:nvSpPr>
        <p:spPr>
          <a:xfrm>
            <a:off x="1163638" y="1025525"/>
            <a:ext cx="509587"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1mm</a:t>
            </a:r>
          </a:p>
        </p:txBody>
      </p:sp>
      <p:sp>
        <p:nvSpPr>
          <p:cNvPr id="21" name="Rectangle 20"/>
          <p:cNvSpPr/>
          <p:nvPr/>
        </p:nvSpPr>
        <p:spPr>
          <a:xfrm>
            <a:off x="481013" y="3957638"/>
            <a:ext cx="719137"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2" name="TextBox 21"/>
          <p:cNvSpPr txBox="1"/>
          <p:nvPr/>
        </p:nvSpPr>
        <p:spPr>
          <a:xfrm>
            <a:off x="552450" y="4013200"/>
            <a:ext cx="587375"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20mm</a:t>
            </a:r>
          </a:p>
        </p:txBody>
      </p:sp>
      <p:sp>
        <p:nvSpPr>
          <p:cNvPr id="23" name="Rectangle 22"/>
          <p:cNvSpPr/>
          <p:nvPr/>
        </p:nvSpPr>
        <p:spPr>
          <a:xfrm rot="16200000">
            <a:off x="96838" y="6110288"/>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4" name="TextBox 23"/>
          <p:cNvSpPr txBox="1"/>
          <p:nvPr/>
        </p:nvSpPr>
        <p:spPr>
          <a:xfrm rot="16200000">
            <a:off x="306388" y="6046787"/>
            <a:ext cx="508000"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1mm</a:t>
            </a:r>
          </a:p>
        </p:txBody>
      </p:sp>
      <p:pic>
        <p:nvPicPr>
          <p:cNvPr id="4" name="Square.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087012" y="981075"/>
            <a:ext cx="4872038"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11753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p:cNvSpPr>
            <a:spLocks noGrp="1"/>
          </p:cNvSpPr>
          <p:nvPr>
            <p:ph type="sldNum" sz="quarter" idx="12"/>
          </p:nvPr>
        </p:nvSpPr>
        <p:spPr bwMode="auto">
          <a:xfrm>
            <a:off x="481013" y="6499225"/>
            <a:ext cx="8632825"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fld id="{A75CF1BE-00E6-674D-85E7-7E04ED45A77D}" type="slidenum">
              <a:rPr lang="en-US" sz="1200">
                <a:solidFill>
                  <a:srgbClr val="898989"/>
                </a:solidFill>
              </a:rPr>
              <a:pPr/>
              <a:t>7</a:t>
            </a:fld>
            <a:endParaRPr lang="en-US" sz="1200">
              <a:solidFill>
                <a:srgbClr val="898989"/>
              </a:solidFill>
            </a:endParaRPr>
          </a:p>
        </p:txBody>
      </p:sp>
      <p:sp>
        <p:nvSpPr>
          <p:cNvPr id="9" name="Rectangle 5"/>
          <p:cNvSpPr txBox="1">
            <a:spLocks noChangeArrowheads="1"/>
          </p:cNvSpPr>
          <p:nvPr/>
        </p:nvSpPr>
        <p:spPr>
          <a:xfrm>
            <a:off x="2329815" y="93663"/>
            <a:ext cx="8229600" cy="571500"/>
          </a:xfrm>
          <a:prstGeom prst="rect">
            <a:avLst/>
          </a:prstGeom>
          <a:ln/>
        </p:spPr>
        <p:txBody>
          <a:bodyPr rIns="116994"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182" algn="l" fontAlgn="auto">
              <a:spcAft>
                <a:spcPts val="0"/>
              </a:spcAft>
              <a:defRPr/>
            </a:pPr>
            <a:r>
              <a:rPr lang="en-US" sz="3600" dirty="0">
                <a:solidFill>
                  <a:srgbClr val="0070C0"/>
                </a:solidFill>
              </a:rPr>
              <a:t>Diffraction Newton</a:t>
            </a:r>
          </a:p>
        </p:txBody>
      </p:sp>
      <p:sp>
        <p:nvSpPr>
          <p:cNvPr id="17" name="Rectangle 16"/>
          <p:cNvSpPr/>
          <p:nvPr/>
        </p:nvSpPr>
        <p:spPr>
          <a:xfrm>
            <a:off x="1098550" y="981075"/>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9" name="Rectangle 18"/>
          <p:cNvSpPr/>
          <p:nvPr/>
        </p:nvSpPr>
        <p:spPr>
          <a:xfrm>
            <a:off x="5654675" y="981075"/>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8" name="TextBox 17"/>
          <p:cNvSpPr txBox="1"/>
          <p:nvPr/>
        </p:nvSpPr>
        <p:spPr>
          <a:xfrm>
            <a:off x="1163638" y="1025525"/>
            <a:ext cx="509587"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1mm</a:t>
            </a:r>
          </a:p>
        </p:txBody>
      </p:sp>
      <p:sp>
        <p:nvSpPr>
          <p:cNvPr id="21" name="Rectangle 20"/>
          <p:cNvSpPr/>
          <p:nvPr/>
        </p:nvSpPr>
        <p:spPr>
          <a:xfrm>
            <a:off x="481013" y="3957638"/>
            <a:ext cx="719137"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2" name="TextBox 21"/>
          <p:cNvSpPr txBox="1"/>
          <p:nvPr/>
        </p:nvSpPr>
        <p:spPr>
          <a:xfrm>
            <a:off x="552450" y="4013200"/>
            <a:ext cx="587375"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20mm</a:t>
            </a:r>
          </a:p>
        </p:txBody>
      </p:sp>
      <p:sp>
        <p:nvSpPr>
          <p:cNvPr id="23" name="Rectangle 22"/>
          <p:cNvSpPr/>
          <p:nvPr/>
        </p:nvSpPr>
        <p:spPr>
          <a:xfrm rot="16200000">
            <a:off x="96838" y="6110288"/>
            <a:ext cx="6477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24" name="TextBox 23"/>
          <p:cNvSpPr txBox="1"/>
          <p:nvPr/>
        </p:nvSpPr>
        <p:spPr>
          <a:xfrm rot="16200000">
            <a:off x="306388" y="6046787"/>
            <a:ext cx="508000" cy="276225"/>
          </a:xfrm>
          <a:prstGeom prst="rect">
            <a:avLst/>
          </a:prstGeom>
          <a:noFill/>
        </p:spPr>
        <p:txBody>
          <a:bodyPr wrap="none">
            <a:spAutoFit/>
          </a:bodyPr>
          <a:lstStyle/>
          <a:p>
            <a:pPr eaLnBrk="1" fontAlgn="auto" hangingPunct="1">
              <a:spcBef>
                <a:spcPts val="0"/>
              </a:spcBef>
              <a:spcAft>
                <a:spcPts val="0"/>
              </a:spcAft>
              <a:defRPr/>
            </a:pPr>
            <a:r>
              <a:rPr lang="en-GB" sz="1200" dirty="0">
                <a:solidFill>
                  <a:prstClr val="white"/>
                </a:solidFill>
                <a:latin typeface="Calibri"/>
                <a:ea typeface="+mn-ea"/>
                <a:cs typeface="+mn-cs"/>
              </a:rPr>
              <a:t>1mm</a:t>
            </a:r>
          </a:p>
        </p:txBody>
      </p:sp>
      <p:pic>
        <p:nvPicPr>
          <p:cNvPr id="3" name="newton.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46250" y="981075"/>
            <a:ext cx="4872038"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73807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7" name="Object 2"/>
          <p:cNvGraphicFramePr>
            <a:graphicFrameLocks noChangeAspect="1"/>
          </p:cNvGraphicFramePr>
          <p:nvPr/>
        </p:nvGraphicFramePr>
        <p:xfrm>
          <a:off x="1290638" y="442913"/>
          <a:ext cx="7758112" cy="6913563"/>
        </p:xfrm>
        <a:graphic>
          <a:graphicData uri="http://schemas.openxmlformats.org/presentationml/2006/ole">
            <mc:AlternateContent xmlns:mc="http://schemas.openxmlformats.org/markup-compatibility/2006">
              <mc:Choice xmlns:v="urn:schemas-microsoft-com:vml" Requires="v">
                <p:oleObj spid="_x0000_s2069" name="Document" r:id="rId3" imgW="21942857" imgH="19555556" progId="Word.Document.12">
                  <p:link updateAutomatic="1"/>
                </p:oleObj>
              </mc:Choice>
              <mc:Fallback>
                <p:oleObj name="Document" r:id="rId3" imgW="21942857" imgH="19555556" progId="Word.Document.12">
                  <p:link updateAutomatic="1"/>
                  <p:pic>
                    <p:nvPicPr>
                      <p:cNvPr id="8089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442913"/>
                        <a:ext cx="7758112"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80898" name="TextBox 1"/>
          <p:cNvSpPr txBox="1">
            <a:spLocks noChangeArrowheads="1"/>
          </p:cNvSpPr>
          <p:nvPr/>
        </p:nvSpPr>
        <p:spPr bwMode="auto">
          <a:xfrm>
            <a:off x="139702" y="73026"/>
            <a:ext cx="19297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solidFill>
                  <a:srgbClr val="0000FF"/>
                </a:solidFill>
              </a:rPr>
              <a:t>Plane waves</a:t>
            </a:r>
          </a:p>
        </p:txBody>
      </p:sp>
    </p:spTree>
    <p:extLst>
      <p:ext uri="{BB962C8B-B14F-4D97-AF65-F5344CB8AC3E}">
        <p14:creationId xmlns:p14="http://schemas.microsoft.com/office/powerpoint/2010/main" val="249932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1325960" y="765631"/>
            <a:ext cx="0" cy="18113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1328954" y="2577001"/>
            <a:ext cx="4385753" cy="30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960929" y="1624631"/>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564545" y="1630647"/>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168161" y="1636663"/>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771775" y="1642679"/>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335043" y="1655653"/>
            <a:ext cx="37351" cy="18487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960927" y="3678763"/>
            <a:ext cx="60361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116332" y="3585394"/>
            <a:ext cx="387446" cy="584776"/>
          </a:xfrm>
          <a:prstGeom prst="rect">
            <a:avLst/>
          </a:prstGeom>
          <a:noFill/>
        </p:spPr>
        <p:txBody>
          <a:bodyPr wrap="none" rtlCol="0">
            <a:spAutoFit/>
          </a:bodyPr>
          <a:lstStyle/>
          <a:p>
            <a:r>
              <a:rPr lang="el-GR" sz="3200" dirty="0"/>
              <a:t>λ</a:t>
            </a:r>
            <a:endParaRPr lang="en-US" sz="3200" dirty="0"/>
          </a:p>
        </p:txBody>
      </p:sp>
      <p:sp>
        <p:nvSpPr>
          <p:cNvPr id="22" name="TextBox 21"/>
          <p:cNvSpPr txBox="1"/>
          <p:nvPr/>
        </p:nvSpPr>
        <p:spPr>
          <a:xfrm>
            <a:off x="5714705" y="2384378"/>
            <a:ext cx="346770" cy="584776"/>
          </a:xfrm>
          <a:prstGeom prst="rect">
            <a:avLst/>
          </a:prstGeom>
          <a:noFill/>
        </p:spPr>
        <p:txBody>
          <a:bodyPr wrap="none" rtlCol="0">
            <a:spAutoFit/>
          </a:bodyPr>
          <a:lstStyle/>
          <a:p>
            <a:r>
              <a:rPr lang="en-US" sz="3200" dirty="0"/>
              <a:t>z</a:t>
            </a:r>
          </a:p>
        </p:txBody>
      </p:sp>
      <p:sp>
        <p:nvSpPr>
          <p:cNvPr id="23" name="TextBox 22"/>
          <p:cNvSpPr txBox="1"/>
          <p:nvPr/>
        </p:nvSpPr>
        <p:spPr>
          <a:xfrm>
            <a:off x="925606" y="311747"/>
            <a:ext cx="389850" cy="646331"/>
          </a:xfrm>
          <a:prstGeom prst="rect">
            <a:avLst/>
          </a:prstGeom>
          <a:noFill/>
        </p:spPr>
        <p:txBody>
          <a:bodyPr wrap="none" rtlCol="0">
            <a:spAutoFit/>
          </a:bodyPr>
          <a:lstStyle/>
          <a:p>
            <a:r>
              <a:rPr lang="en-US" sz="3600" dirty="0"/>
              <a:t>x</a:t>
            </a:r>
          </a:p>
        </p:txBody>
      </p:sp>
      <p:graphicFrame>
        <p:nvGraphicFramePr>
          <p:cNvPr id="24" name="Object 23"/>
          <p:cNvGraphicFramePr>
            <a:graphicFrameLocks noChangeAspect="1"/>
          </p:cNvGraphicFramePr>
          <p:nvPr>
            <p:extLst>
              <p:ext uri="{D42A27DB-BD31-4B8C-83A1-F6EECF244321}">
                <p14:modId xmlns:p14="http://schemas.microsoft.com/office/powerpoint/2010/main" val="785666793"/>
              </p:ext>
            </p:extLst>
          </p:nvPr>
        </p:nvGraphicFramePr>
        <p:xfrm>
          <a:off x="4001996" y="3089819"/>
          <a:ext cx="127000" cy="190500"/>
        </p:xfrm>
        <a:graphic>
          <a:graphicData uri="http://schemas.openxmlformats.org/presentationml/2006/ole">
            <mc:AlternateContent xmlns:mc="http://schemas.openxmlformats.org/markup-compatibility/2006">
              <mc:Choice xmlns:v="urn:schemas-microsoft-com:vml" Requires="v">
                <p:oleObj spid="_x0000_s3131" name="Equation" r:id="rId3" imgW="127000" imgH="190500" progId="Equation.DSMT4">
                  <p:embed/>
                </p:oleObj>
              </mc:Choice>
              <mc:Fallback>
                <p:oleObj name="Equation" r:id="rId3" imgW="127000" imgH="190500" progId="Equation.DSMT4">
                  <p:embed/>
                  <p:pic>
                    <p:nvPicPr>
                      <p:cNvPr id="24" name="Object 23"/>
                      <p:cNvPicPr/>
                      <p:nvPr/>
                    </p:nvPicPr>
                    <p:blipFill>
                      <a:blip r:embed="rId4"/>
                      <a:stretch>
                        <a:fillRect/>
                      </a:stretch>
                    </p:blipFill>
                    <p:spPr>
                      <a:xfrm>
                        <a:off x="4001996" y="3089819"/>
                        <a:ext cx="127000" cy="1905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17268383"/>
              </p:ext>
            </p:extLst>
          </p:nvPr>
        </p:nvGraphicFramePr>
        <p:xfrm>
          <a:off x="4001996" y="3089819"/>
          <a:ext cx="127000" cy="190500"/>
        </p:xfrm>
        <a:graphic>
          <a:graphicData uri="http://schemas.openxmlformats.org/presentationml/2006/ole">
            <mc:AlternateContent xmlns:mc="http://schemas.openxmlformats.org/markup-compatibility/2006">
              <mc:Choice xmlns:v="urn:schemas-microsoft-com:vml" Requires="v">
                <p:oleObj spid="_x0000_s3132" name="Equation" r:id="rId5" imgW="127000" imgH="190500" progId="Equation.DSMT4">
                  <p:embed/>
                </p:oleObj>
              </mc:Choice>
              <mc:Fallback>
                <p:oleObj name="Equation" r:id="rId5" imgW="127000" imgH="190500" progId="Equation.DSMT4">
                  <p:embed/>
                  <p:pic>
                    <p:nvPicPr>
                      <p:cNvPr id="25" name="Object 24"/>
                      <p:cNvPicPr/>
                      <p:nvPr/>
                    </p:nvPicPr>
                    <p:blipFill>
                      <a:blip r:embed="rId4"/>
                      <a:stretch>
                        <a:fillRect/>
                      </a:stretch>
                    </p:blipFill>
                    <p:spPr>
                      <a:xfrm>
                        <a:off x="4001996" y="3089819"/>
                        <a:ext cx="127000" cy="1905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959892171"/>
              </p:ext>
            </p:extLst>
          </p:nvPr>
        </p:nvGraphicFramePr>
        <p:xfrm>
          <a:off x="1683483" y="4519947"/>
          <a:ext cx="6229350" cy="1260475"/>
        </p:xfrm>
        <a:graphic>
          <a:graphicData uri="http://schemas.openxmlformats.org/presentationml/2006/ole">
            <mc:AlternateContent xmlns:mc="http://schemas.openxmlformats.org/markup-compatibility/2006">
              <mc:Choice xmlns:v="urn:schemas-microsoft-com:vml" Requires="v">
                <p:oleObj spid="_x0000_s3133" name="Equation" r:id="rId6" imgW="2260600" imgH="457200" progId="Equation.DSMT4">
                  <p:embed/>
                </p:oleObj>
              </mc:Choice>
              <mc:Fallback>
                <p:oleObj name="Equation" r:id="rId6" imgW="2260600" imgH="457200" progId="Equation.DSMT4">
                  <p:embed/>
                  <p:pic>
                    <p:nvPicPr>
                      <p:cNvPr id="26" name="Object 25"/>
                      <p:cNvPicPr/>
                      <p:nvPr/>
                    </p:nvPicPr>
                    <p:blipFill>
                      <a:blip r:embed="rId7"/>
                      <a:stretch>
                        <a:fillRect/>
                      </a:stretch>
                    </p:blipFill>
                    <p:spPr>
                      <a:xfrm>
                        <a:off x="1683483" y="4519947"/>
                        <a:ext cx="6229350" cy="1260475"/>
                      </a:xfrm>
                      <a:prstGeom prst="rect">
                        <a:avLst/>
                      </a:prstGeom>
                    </p:spPr>
                  </p:pic>
                </p:oleObj>
              </mc:Fallback>
            </mc:AlternateContent>
          </a:graphicData>
        </a:graphic>
      </p:graphicFrame>
      <p:sp>
        <p:nvSpPr>
          <p:cNvPr id="27" name="TextBox 26"/>
          <p:cNvSpPr txBox="1"/>
          <p:nvPr/>
        </p:nvSpPr>
        <p:spPr>
          <a:xfrm>
            <a:off x="3120985" y="311747"/>
            <a:ext cx="2577523" cy="646331"/>
          </a:xfrm>
          <a:prstGeom prst="rect">
            <a:avLst/>
          </a:prstGeom>
          <a:noFill/>
        </p:spPr>
        <p:txBody>
          <a:bodyPr wrap="none" rtlCol="0">
            <a:spAutoFit/>
          </a:bodyPr>
          <a:lstStyle/>
          <a:p>
            <a:r>
              <a:rPr lang="en-US" sz="3600" dirty="0">
                <a:solidFill>
                  <a:srgbClr val="0000FF"/>
                </a:solidFill>
              </a:rPr>
              <a:t>Plane Waves</a:t>
            </a:r>
          </a:p>
        </p:txBody>
      </p:sp>
    </p:spTree>
    <p:extLst>
      <p:ext uri="{BB962C8B-B14F-4D97-AF65-F5344CB8AC3E}">
        <p14:creationId xmlns:p14="http://schemas.microsoft.com/office/powerpoint/2010/main" val="3961494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TotalTime>
  <Words>601</Words>
  <Application>Microsoft Office PowerPoint</Application>
  <PresentationFormat>On-screen Show (4:3)</PresentationFormat>
  <Paragraphs>146</Paragraphs>
  <Slides>39</Slides>
  <Notes>5</Notes>
  <HiddenSlides>0</HiddenSlides>
  <MMClips>14</MMClips>
  <ScaleCrop>false</ScaleCrop>
  <HeadingPairs>
    <vt:vector size="10" baseType="variant">
      <vt:variant>
        <vt:lpstr>Fonts Used</vt:lpstr>
      </vt:variant>
      <vt:variant>
        <vt:i4>9</vt:i4>
      </vt:variant>
      <vt:variant>
        <vt:lpstr>Theme</vt:lpstr>
      </vt:variant>
      <vt:variant>
        <vt:i4>3</vt:i4>
      </vt:variant>
      <vt:variant>
        <vt:lpstr>Links</vt:lpstr>
      </vt:variant>
      <vt:variant>
        <vt:i4>1</vt:i4>
      </vt:variant>
      <vt:variant>
        <vt:lpstr>Embedded OLE Servers</vt:lpstr>
      </vt:variant>
      <vt:variant>
        <vt:i4>1</vt:i4>
      </vt:variant>
      <vt:variant>
        <vt:lpstr>Slide Titles</vt:lpstr>
      </vt:variant>
      <vt:variant>
        <vt:i4>39</vt:i4>
      </vt:variant>
    </vt:vector>
  </HeadingPairs>
  <TitlesOfParts>
    <vt:vector size="53" baseType="lpstr">
      <vt:lpstr>MS PGothic</vt:lpstr>
      <vt:lpstr>MS PGothic</vt:lpstr>
      <vt:lpstr>宋体</vt:lpstr>
      <vt:lpstr>Arial</vt:lpstr>
      <vt:lpstr>Arial Italic</vt:lpstr>
      <vt:lpstr>Calibri</vt:lpstr>
      <vt:lpstr>Cambria Math</vt:lpstr>
      <vt:lpstr>Times New Roman</vt:lpstr>
      <vt:lpstr>Verdana</vt:lpstr>
      <vt:lpstr>Office Theme</vt:lpstr>
      <vt:lpstr>2_Office Theme</vt:lpstr>
      <vt:lpstr>Default Design</vt:lpstr>
      <vt:lpstr>file:///Users/psaltis/Documents/My%2520stuff/teaching/2020_Imaging_optis/week%25232/Macintosh%2520HD:Users:psaltis:Documents:My%2520stuff:classes:Optical_Wave_Propagation:2013:Lecture1:lecture1.docx!OLE_LINK4</vt:lpstr>
      <vt:lpstr>Equation</vt:lpstr>
      <vt:lpstr>Lecture 2</vt:lpstr>
      <vt:lpstr>PowerPoint Presentation</vt:lpstr>
      <vt:lpstr>Plan for today</vt:lpstr>
      <vt:lpstr>PowerPoint Presentation</vt:lpstr>
      <vt:lpstr>Beam propagation equationn</vt:lpstr>
      <vt:lpstr>PowerPoint Presentation</vt:lpstr>
      <vt:lpstr>PowerPoint Presentation</vt:lpstr>
      <vt:lpstr>PowerPoint Presentation</vt:lpstr>
      <vt:lpstr>PowerPoint Presentation</vt:lpstr>
      <vt:lpstr>PowerPoint Presentation</vt:lpstr>
      <vt:lpstr>Gratings</vt:lpstr>
      <vt:lpstr>PowerPoint Presentation</vt:lpstr>
      <vt:lpstr>PowerPoint Presentation</vt:lpstr>
      <vt:lpstr>PowerPoint Presentation</vt:lpstr>
      <vt:lpstr>PowerPoint Presentation</vt:lpstr>
      <vt:lpstr>PowerPoint Presentation</vt:lpstr>
      <vt:lpstr>Imaging without lenses  Talbot effect</vt:lpstr>
      <vt:lpstr>Periodic structures</vt:lpstr>
      <vt:lpstr>PowerPoint Presentation</vt:lpstr>
      <vt:lpstr>Talbot effect explanation</vt:lpstr>
      <vt:lpstr>PowerPoint Presentation</vt:lpstr>
      <vt:lpstr>PowerPoint Presentation</vt:lpstr>
      <vt:lpstr>Imaging without lenses  Near field scanning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Optofluidic Microscope (OFM)  </vt:lpstr>
      <vt:lpstr>Optofluidic Microscope     (OFM)</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subject/>
  <dc:creator>Nicolino Stasio</dc:creator>
  <cp:keywords/>
  <dc:description/>
  <cp:lastModifiedBy>adminlab</cp:lastModifiedBy>
  <cp:revision>89</cp:revision>
  <dcterms:created xsi:type="dcterms:W3CDTF">2014-09-23T15:14:59Z</dcterms:created>
  <dcterms:modified xsi:type="dcterms:W3CDTF">2022-03-03T14:59:38Z</dcterms:modified>
  <cp:category/>
</cp:coreProperties>
</file>