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3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Default Extension="gif" ContentType="image/gif"/>
  <Override PartName="/ppt/notesSlides/notesSlide8.xml" ContentType="application/vnd.openxmlformats-officedocument.presentationml.notesSlide+xml"/>
  <Override PartName="/ppt/tags/tag44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93" r:id="rId3"/>
    <p:sldId id="262" r:id="rId4"/>
    <p:sldId id="265" r:id="rId5"/>
    <p:sldId id="267" r:id="rId6"/>
    <p:sldId id="266" r:id="rId7"/>
    <p:sldId id="269" r:id="rId8"/>
    <p:sldId id="270" r:id="rId9"/>
    <p:sldId id="294" r:id="rId10"/>
    <p:sldId id="271" r:id="rId11"/>
    <p:sldId id="285" r:id="rId12"/>
    <p:sldId id="286" r:id="rId13"/>
    <p:sldId id="274" r:id="rId14"/>
    <p:sldId id="276" r:id="rId15"/>
    <p:sldId id="277" r:id="rId16"/>
    <p:sldId id="295" r:id="rId17"/>
    <p:sldId id="289" r:id="rId18"/>
    <p:sldId id="288" r:id="rId19"/>
    <p:sldId id="275" r:id="rId20"/>
    <p:sldId id="296" r:id="rId21"/>
    <p:sldId id="281" r:id="rId22"/>
    <p:sldId id="279" r:id="rId23"/>
    <p:sldId id="280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CDB8E-1B90-4570-8370-7407161E244A}" type="datetimeFigureOut">
              <a:rPr lang="en-US" smtClean="0"/>
              <a:pPr/>
              <a:t>5/5/2011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D753A-9B10-4388-A844-493FDD169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C0F8-3546-448B-8417-EA1E34892676}" type="datetimeFigureOut">
              <a:rPr lang="en-US" smtClean="0"/>
              <a:pPr/>
              <a:t>5/5/2011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0AE1-6F5F-420C-BB9E-FAA334B06F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C0F8-3546-448B-8417-EA1E34892676}" type="datetimeFigureOut">
              <a:rPr lang="en-US" smtClean="0"/>
              <a:pPr/>
              <a:t>5/5/2011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0AE1-6F5F-420C-BB9E-FAA334B06F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C0F8-3546-448B-8417-EA1E34892676}" type="datetimeFigureOut">
              <a:rPr lang="en-US" smtClean="0"/>
              <a:pPr/>
              <a:t>5/5/2011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0AE1-6F5F-420C-BB9E-FAA334B06F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25651-70BE-40BF-814A-F012C5B20A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99D44-F7FE-498A-A788-4895D02C79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C7CF6-33F8-4CB1-A093-C28986BDA6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BEE1A-8D67-4E9A-824B-F31BA1C7D6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0D703-1FD0-420B-96B8-19BA80C35D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AF36F-4332-4B02-B908-083A6450BF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AF6F5-849F-4057-A1C2-D0463849E6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01CE4-86D9-477D-8E83-6CFF689B89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C0F8-3546-448B-8417-EA1E34892676}" type="datetimeFigureOut">
              <a:rPr lang="en-US" smtClean="0"/>
              <a:pPr/>
              <a:t>5/5/2011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0AE1-6F5F-420C-BB9E-FAA334B06F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DB534-EAC1-4554-97B1-FD93032E0C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67F78-C8A6-4C56-9DD1-A3E619E420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-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DF754-31DC-479A-A701-AF7C7B2002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C8D79-986E-4BE9-B480-C40C4D61B3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C0F8-3546-448B-8417-EA1E34892676}" type="datetimeFigureOut">
              <a:rPr lang="en-US" smtClean="0"/>
              <a:pPr/>
              <a:t>5/5/2011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0AE1-6F5F-420C-BB9E-FAA334B06F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C0F8-3546-448B-8417-EA1E34892676}" type="datetimeFigureOut">
              <a:rPr lang="en-US" smtClean="0"/>
              <a:pPr/>
              <a:t>5/5/2011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0AE1-6F5F-420C-BB9E-FAA334B06F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C0F8-3546-448B-8417-EA1E34892676}" type="datetimeFigureOut">
              <a:rPr lang="en-US" smtClean="0"/>
              <a:pPr/>
              <a:t>5/5/2011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0AE1-6F5F-420C-BB9E-FAA334B06F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C0F8-3546-448B-8417-EA1E34892676}" type="datetimeFigureOut">
              <a:rPr lang="en-US" smtClean="0"/>
              <a:pPr/>
              <a:t>5/5/2011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0AE1-6F5F-420C-BB9E-FAA334B06F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C0F8-3546-448B-8417-EA1E34892676}" type="datetimeFigureOut">
              <a:rPr lang="en-US" smtClean="0"/>
              <a:pPr/>
              <a:t>5/5/2011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0AE1-6F5F-420C-BB9E-FAA334B06F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C0F8-3546-448B-8417-EA1E34892676}" type="datetimeFigureOut">
              <a:rPr lang="en-US" smtClean="0"/>
              <a:pPr/>
              <a:t>5/5/2011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0AE1-6F5F-420C-BB9E-FAA334B06F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C0F8-3546-448B-8417-EA1E34892676}" type="datetimeFigureOut">
              <a:rPr lang="en-US" smtClean="0"/>
              <a:pPr/>
              <a:t>5/5/2011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0AE1-6F5F-420C-BB9E-FAA334B06F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1C0F8-3546-448B-8417-EA1E34892676}" type="datetimeFigureOut">
              <a:rPr lang="en-US" smtClean="0"/>
              <a:pPr/>
              <a:t>5/5/2011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40AE1-6F5F-420C-BB9E-FAA334B06F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77361FF-2582-473B-9AAB-7A5F36CFE8EC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906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pload.wikimedia.org/wikipedia/en/3/35/Idiap_logo.png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8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9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tags" Target="../tags/tag3.xml"/><Relationship Id="rId16" Type="http://schemas.openxmlformats.org/officeDocument/2006/relationships/image" Target="../media/image12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7.png"/><Relationship Id="rId5" Type="http://schemas.openxmlformats.org/officeDocument/2006/relationships/tags" Target="../tags/tag6.xml"/><Relationship Id="rId15" Type="http://schemas.openxmlformats.org/officeDocument/2006/relationships/image" Target="../media/image11.png"/><Relationship Id="rId10" Type="http://schemas.openxmlformats.org/officeDocument/2006/relationships/notesSlide" Target="../notesSlides/notesSlide2.xml"/><Relationship Id="rId19" Type="http://schemas.openxmlformats.org/officeDocument/2006/relationships/image" Target="../media/image15.png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tags" Target="../tags/tag11.xml"/><Relationship Id="rId16" Type="http://schemas.openxmlformats.org/officeDocument/2006/relationships/image" Target="../media/image12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png"/><Relationship Id="rId5" Type="http://schemas.openxmlformats.org/officeDocument/2006/relationships/tags" Target="../tags/tag14.xml"/><Relationship Id="rId15" Type="http://schemas.openxmlformats.org/officeDocument/2006/relationships/image" Target="../media/image11.png"/><Relationship Id="rId10" Type="http://schemas.openxmlformats.org/officeDocument/2006/relationships/notesSlide" Target="../notesSlides/notesSlide3.xml"/><Relationship Id="rId19" Type="http://schemas.openxmlformats.org/officeDocument/2006/relationships/image" Target="../media/image15.png"/><Relationship Id="rId4" Type="http://schemas.openxmlformats.org/officeDocument/2006/relationships/tags" Target="../tags/tag13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tags" Target="../tags/tag20.xml"/><Relationship Id="rId21" Type="http://schemas.openxmlformats.org/officeDocument/2006/relationships/image" Target="../media/image15.png"/><Relationship Id="rId7" Type="http://schemas.openxmlformats.org/officeDocument/2006/relationships/tags" Target="../tags/tag24.xm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tags" Target="../tags/tag19.xml"/><Relationship Id="rId16" Type="http://schemas.openxmlformats.org/officeDocument/2006/relationships/image" Target="../media/image11.png"/><Relationship Id="rId20" Type="http://schemas.openxmlformats.org/officeDocument/2006/relationships/image" Target="../media/image16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22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14.png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23.png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tags" Target="../tags/tag29.xml"/><Relationship Id="rId16" Type="http://schemas.openxmlformats.org/officeDocument/2006/relationships/image" Target="../media/image26.pn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21.png"/><Relationship Id="rId5" Type="http://schemas.openxmlformats.org/officeDocument/2006/relationships/tags" Target="../tags/tag32.xml"/><Relationship Id="rId15" Type="http://schemas.openxmlformats.org/officeDocument/2006/relationships/image" Target="../media/image25.png"/><Relationship Id="rId10" Type="http://schemas.openxmlformats.org/officeDocument/2006/relationships/image" Target="../media/image20.gif"/><Relationship Id="rId4" Type="http://schemas.openxmlformats.org/officeDocument/2006/relationships/tags" Target="../tags/tag31.xml"/><Relationship Id="rId9" Type="http://schemas.openxmlformats.org/officeDocument/2006/relationships/notesSlide" Target="../notesSlides/notesSlide6.xml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37.xml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28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23.png"/><Relationship Id="rId5" Type="http://schemas.openxmlformats.org/officeDocument/2006/relationships/tags" Target="../tags/tag39.xml"/><Relationship Id="rId10" Type="http://schemas.openxmlformats.org/officeDocument/2006/relationships/image" Target="../media/image27.png"/><Relationship Id="rId4" Type="http://schemas.openxmlformats.org/officeDocument/2006/relationships/tags" Target="../tags/tag38.xml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42.xml"/><Relationship Id="rId7" Type="http://schemas.openxmlformats.org/officeDocument/2006/relationships/image" Target="../media/image24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7.png"/><Relationship Id="rId4" Type="http://schemas.openxmlformats.org/officeDocument/2006/relationships/tags" Target="../tags/tag43.xml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enery-swiss-alps-matterhorn-lake-grindj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0175"/>
            <a:ext cx="8382000" cy="1470025"/>
          </a:xfrm>
        </p:spPr>
        <p:txBody>
          <a:bodyPr>
            <a:normAutofit/>
          </a:bodyPr>
          <a:lstStyle/>
          <a:p>
            <a:pPr algn="r"/>
            <a:r>
              <a:rPr lang="en-US" sz="4000" dirty="0" err="1" smtClean="0">
                <a:solidFill>
                  <a:srgbClr val="FFFF00"/>
                </a:solidFill>
              </a:rPr>
              <a:t>Submodular</a:t>
            </a:r>
            <a:r>
              <a:rPr lang="en-US" sz="4000" dirty="0" smtClean="0">
                <a:solidFill>
                  <a:srgbClr val="FFFF00"/>
                </a:solidFill>
              </a:rPr>
              <a:t> Dictionary Selection</a:t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for Sparse Representation</a:t>
            </a:r>
            <a:endParaRPr lang="en-US" sz="4000" i="1" dirty="0">
              <a:solidFill>
                <a:srgbClr val="FFFF00"/>
              </a:solidFill>
            </a:endParaRPr>
          </a:p>
        </p:txBody>
      </p:sp>
      <p:pic>
        <p:nvPicPr>
          <p:cNvPr id="5" name="Picture 2" descr="http://insightiitb.org/internships/wp-content/uploads/2009/07/epfl_log_rvb-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39885" y="6096000"/>
            <a:ext cx="1421629" cy="685800"/>
          </a:xfrm>
          <a:prstGeom prst="rect">
            <a:avLst/>
          </a:prstGeom>
          <a:noFill/>
        </p:spPr>
      </p:pic>
      <p:pic>
        <p:nvPicPr>
          <p:cNvPr id="6" name="Picture 2" descr="File:Idiap logo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0486" y="6096000"/>
            <a:ext cx="2559499" cy="685800"/>
          </a:xfrm>
          <a:prstGeom prst="rect">
            <a:avLst/>
          </a:prstGeom>
          <a:noFill/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096000" y="1600200"/>
            <a:ext cx="3124200" cy="1295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Volkan </a:t>
            </a:r>
            <a:r>
              <a:rPr kumimoji="0" lang="en-US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Cevher</a:t>
            </a:r>
            <a:endParaRPr kumimoji="0" lang="en-US" sz="28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volkan.cevher@epfl.ch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Laboratory</a:t>
            </a:r>
            <a:r>
              <a:rPr kumimoji="0" lang="en-US" sz="1800" b="0" i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for Information </a:t>
            </a:r>
            <a:r>
              <a:rPr lang="en-US" sz="1800" i="1" kern="0" dirty="0">
                <a:solidFill>
                  <a:sysClr val="windowText" lastClr="000000"/>
                </a:solidFill>
              </a:rPr>
              <a:t> </a:t>
            </a:r>
            <a:r>
              <a:rPr kumimoji="0" lang="en-US" sz="1800" b="0" i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and Inference Systems - </a:t>
            </a:r>
            <a:r>
              <a:rPr kumimoji="0" lang="en-US" sz="1800" b="1" i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LIONS</a:t>
            </a:r>
            <a:br>
              <a:rPr kumimoji="0" lang="en-US" sz="1800" b="1" i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800" i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&amp; </a:t>
            </a:r>
            <a:r>
              <a:rPr kumimoji="0" lang="en-US" sz="1800" i="1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Idiap</a:t>
            </a:r>
            <a:r>
              <a:rPr kumimoji="0" lang="en-US" sz="1800" i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Research Institute</a:t>
            </a:r>
            <a:r>
              <a:rPr kumimoji="0" lang="en-US" sz="1800" b="0" i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958918" y="4800600"/>
            <a:ext cx="3726405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Joint work with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800" i="1" dirty="0" smtClean="0"/>
              <a:t>Andreas Krause</a:t>
            </a:r>
            <a:endParaRPr lang="en-US" sz="2400" i="1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krausea@ethz.ch</a:t>
            </a:r>
            <a:endParaRPr lang="en-US" i="1" dirty="0" smtClean="0"/>
          </a:p>
          <a:p>
            <a:r>
              <a:rPr lang="en-US" i="1" dirty="0" smtClean="0"/>
              <a:t>Learning and Adaptive Systems Group</a:t>
            </a:r>
            <a:endParaRPr lang="en-US" b="1" dirty="0"/>
          </a:p>
        </p:txBody>
      </p:sp>
      <p:pic>
        <p:nvPicPr>
          <p:cNvPr id="41986" name="Picture 2" descr="http://globalization.kof.ethz.ch/static/images/eth_logo_prin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46871" y="6096000"/>
            <a:ext cx="2716129" cy="685800"/>
          </a:xfrm>
          <a:prstGeom prst="rect">
            <a:avLst/>
          </a:prstGeom>
          <a:noFill/>
        </p:spPr>
      </p:pic>
      <p:pic>
        <p:nvPicPr>
          <p:cNvPr id="9" name="Picture 15" descr="dsp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62365" y="6096000"/>
            <a:ext cx="107123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A Greedy Algorithm for </a:t>
            </a:r>
            <a:r>
              <a:rPr lang="en-US" sz="3200" dirty="0" err="1" smtClean="0"/>
              <a:t>Submodular</a:t>
            </a:r>
            <a:r>
              <a:rPr lang="en-US" sz="3200" dirty="0" smtClean="0"/>
              <a:t> Opt.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1816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dirty="0" smtClean="0"/>
              <a:t>	</a:t>
            </a:r>
            <a:r>
              <a:rPr lang="en-US" u="sng" dirty="0" smtClean="0"/>
              <a:t>Greedy algorithm:</a:t>
            </a:r>
            <a:br>
              <a:rPr lang="en-US" u="sng" dirty="0" smtClean="0"/>
            </a:br>
            <a:endParaRPr lang="en-US" u="sng" dirty="0" smtClean="0"/>
          </a:p>
          <a:p>
            <a:pPr lvl="1" eaLnBrk="1" hangingPunct="1"/>
            <a:r>
              <a:rPr lang="en-US" sz="2400" dirty="0" smtClean="0"/>
              <a:t>Start with</a:t>
            </a:r>
            <a:br>
              <a:rPr lang="en-US" sz="2400" dirty="0" smtClean="0"/>
            </a:br>
            <a:endParaRPr lang="en-US" sz="2400" dirty="0" smtClean="0"/>
          </a:p>
          <a:p>
            <a:pPr lvl="1" eaLnBrk="1" hangingPunct="1"/>
            <a:r>
              <a:rPr lang="en-US" sz="2400" dirty="0" smtClean="0"/>
              <a:t>For </a:t>
            </a:r>
            <a:r>
              <a:rPr lang="en-US" sz="2400" dirty="0" err="1" smtClean="0"/>
              <a:t>i</a:t>
            </a:r>
            <a:r>
              <a:rPr lang="en-US" sz="2400" dirty="0" smtClean="0"/>
              <a:t> = 1:k do</a:t>
            </a:r>
            <a:br>
              <a:rPr lang="en-US" sz="2400" dirty="0" smtClean="0"/>
            </a:br>
            <a:endParaRPr lang="en-US" sz="2400" dirty="0" smtClean="0"/>
          </a:p>
          <a:p>
            <a:pPr lvl="2" eaLnBrk="1" hangingPunct="1"/>
            <a:r>
              <a:rPr lang="en-US" dirty="0" smtClean="0"/>
              <a:t>Choose</a:t>
            </a:r>
            <a:br>
              <a:rPr lang="en-US" dirty="0" smtClean="0"/>
            </a:br>
            <a:endParaRPr lang="en-US" dirty="0" smtClean="0"/>
          </a:p>
          <a:p>
            <a:pPr lvl="2" eaLnBrk="1" hangingPunct="1"/>
            <a:endParaRPr lang="en-US" sz="900" dirty="0" smtClean="0"/>
          </a:p>
          <a:p>
            <a:pPr lvl="2" eaLnBrk="1" hangingPunct="1"/>
            <a:r>
              <a:rPr lang="en-US" dirty="0" smtClean="0"/>
              <a:t>Set  </a:t>
            </a:r>
          </a:p>
          <a:p>
            <a:pPr lvl="2" eaLnBrk="1" hangingPunct="1"/>
            <a:endParaRPr lang="en-US" sz="1800" dirty="0" smtClean="0"/>
          </a:p>
          <a:p>
            <a:pPr eaLnBrk="1" hangingPunct="1">
              <a:buFont typeface="Wingdings" charset="2"/>
              <a:buNone/>
            </a:pPr>
            <a:r>
              <a:rPr lang="en-US" dirty="0" smtClean="0"/>
              <a:t>	</a:t>
            </a:r>
          </a:p>
          <a:p>
            <a:pPr eaLnBrk="1" hangingPunct="1">
              <a:buFont typeface="Wingdings" charset="2"/>
              <a:buNone/>
            </a:pPr>
            <a:r>
              <a:rPr lang="en-US" sz="2200" dirty="0" smtClean="0"/>
              <a:t>This greedy algorithm empirically performs surprisingly well!</a:t>
            </a:r>
          </a:p>
        </p:txBody>
      </p:sp>
      <p:pic>
        <p:nvPicPr>
          <p:cNvPr id="7173" name="Picture 4" descr="latex-image-1.pd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670300"/>
            <a:ext cx="54864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5" descr="latex-image-1.pd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2133600"/>
            <a:ext cx="10922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6" descr="latex-image-1.pd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4495800"/>
            <a:ext cx="23749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5562600" y="1371600"/>
            <a:ext cx="3130182" cy="37366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dirty="0" err="1" smtClean="0"/>
              <a:t>Submodularity</a:t>
            </a:r>
            <a:r>
              <a:rPr lang="en-US" sz="3200" dirty="0" smtClean="0"/>
              <a:t> and the Greedy Algorithm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1816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endParaRPr lang="en-US" sz="1800" dirty="0" smtClean="0"/>
          </a:p>
          <a:p>
            <a:pPr eaLnBrk="1" hangingPunct="1">
              <a:buFont typeface="Wingdings" charset="2"/>
              <a:buNone/>
            </a:pPr>
            <a:r>
              <a:rPr lang="en-US" dirty="0" smtClean="0"/>
              <a:t>	</a:t>
            </a:r>
            <a:r>
              <a:rPr lang="en-US" b="1" dirty="0" smtClean="0"/>
              <a:t>Theorem </a:t>
            </a:r>
            <a:r>
              <a:rPr lang="en-US" dirty="0" smtClean="0"/>
              <a:t>[</a:t>
            </a:r>
            <a:r>
              <a:rPr lang="en-US" dirty="0" err="1" smtClean="0"/>
              <a:t>Nemhauser</a:t>
            </a:r>
            <a:r>
              <a:rPr lang="en-US" dirty="0" smtClean="0"/>
              <a:t> et al, ‘78]</a:t>
            </a:r>
          </a:p>
          <a:p>
            <a:pPr eaLnBrk="1" hangingPunct="1">
              <a:buFont typeface="Wingdings" charset="2"/>
              <a:buNone/>
            </a:pPr>
            <a:r>
              <a:rPr lang="en-US" dirty="0" smtClean="0"/>
              <a:t>	For the greedy solution A</a:t>
            </a:r>
            <a:r>
              <a:rPr lang="en-US" baseline="-25000" dirty="0" smtClean="0"/>
              <a:t>G</a:t>
            </a:r>
            <a:r>
              <a:rPr lang="en-US" dirty="0" smtClean="0"/>
              <a:t>, it holds that</a:t>
            </a:r>
          </a:p>
        </p:txBody>
      </p:sp>
      <p:pic>
        <p:nvPicPr>
          <p:cNvPr id="7176" name="Picture 7" descr="latex-image-1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362200"/>
            <a:ext cx="4978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304800" y="1295400"/>
            <a:ext cx="7162800" cy="1905000"/>
          </a:xfrm>
          <a:prstGeom prst="rect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0935" y="3364468"/>
            <a:ext cx="8025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Krause et al ‘08: For approximately </a:t>
            </a:r>
            <a:r>
              <a:rPr lang="en-US" sz="2400" dirty="0" err="1" smtClean="0"/>
              <a:t>submodular</a:t>
            </a:r>
            <a:r>
              <a:rPr lang="en-US" sz="2400" dirty="0" smtClean="0"/>
              <a:t> F:</a:t>
            </a:r>
            <a:endParaRPr lang="en-US" sz="2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346200" y="4457700"/>
            <a:ext cx="5892800" cy="647700"/>
            <a:chOff x="1346200" y="4030493"/>
            <a:chExt cx="5892800" cy="647700"/>
          </a:xfrm>
        </p:grpSpPr>
        <p:pic>
          <p:nvPicPr>
            <p:cNvPr id="10" name="Picture 7" descr="latex-image-1.pd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46200" y="4030493"/>
              <a:ext cx="49784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6496479" y="4038600"/>
              <a:ext cx="742521" cy="329184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304800" y="4800600"/>
            <a:ext cx="874329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 smtClean="0"/>
          </a:p>
          <a:p>
            <a:r>
              <a:rPr lang="en-US" sz="2400" b="1" dirty="0" smtClean="0"/>
              <a:t>Key question: </a:t>
            </a:r>
            <a:br>
              <a:rPr lang="en-US" sz="2400" b="1" dirty="0" smtClean="0"/>
            </a:br>
            <a:r>
              <a:rPr lang="en-US" sz="1000" b="1" dirty="0" smtClean="0"/>
              <a:t/>
            </a:r>
            <a:br>
              <a:rPr lang="en-US" sz="1000" b="1" dirty="0" smtClean="0"/>
            </a:br>
            <a:r>
              <a:rPr lang="en-US" sz="2400" dirty="0" smtClean="0"/>
              <a:t>How can we show that F is approximately </a:t>
            </a:r>
            <a:r>
              <a:rPr lang="en-US" sz="2400" dirty="0" err="1" smtClean="0"/>
              <a:t>submodular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 Sufficient Condition: </a:t>
            </a:r>
            <a:r>
              <a:rPr lang="en-US" i="1" dirty="0" smtClean="0"/>
              <a:t>Incoherence</a:t>
            </a:r>
          </a:p>
        </p:txBody>
      </p:sp>
      <p:sp>
        <p:nvSpPr>
          <p:cNvPr id="8196" name="Content Placeholder 5"/>
          <p:cNvSpPr>
            <a:spLocks noGrp="1"/>
          </p:cNvSpPr>
          <p:nvPr>
            <p:ph idx="1"/>
          </p:nvPr>
        </p:nvSpPr>
        <p:spPr>
          <a:xfrm>
            <a:off x="76200" y="1143000"/>
            <a:ext cx="8763000" cy="51816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dirty="0" smtClean="0"/>
              <a:t>Incoherence of columns: </a:t>
            </a:r>
          </a:p>
          <a:p>
            <a:pPr eaLnBrk="1" hangingPunct="1"/>
            <a:endParaRPr lang="en-US" sz="2000" dirty="0" smtClean="0"/>
          </a:p>
          <a:p>
            <a:pPr eaLnBrk="1" hangingPunct="1">
              <a:buFont typeface="Wingdings" charset="2"/>
              <a:buNone/>
            </a:pPr>
            <a:endParaRPr lang="en-US" sz="2000" dirty="0" smtClean="0"/>
          </a:p>
          <a:p>
            <a:pPr eaLnBrk="1" hangingPunct="1">
              <a:buFont typeface="Wingdings" charset="2"/>
              <a:buNone/>
            </a:pPr>
            <a:endParaRPr lang="en-US" sz="2000" dirty="0" smtClean="0"/>
          </a:p>
          <a:p>
            <a:pPr eaLnBrk="1" hangingPunct="1">
              <a:buFont typeface="Wingdings" charset="2"/>
              <a:buNone/>
            </a:pPr>
            <a:endParaRPr lang="en-US" sz="2000" dirty="0" smtClean="0"/>
          </a:p>
          <a:p>
            <a:pPr eaLnBrk="1" hangingPunct="1">
              <a:buFont typeface="Wingdings" charset="2"/>
              <a:buNone/>
            </a:pPr>
            <a:r>
              <a:rPr lang="en-US" dirty="0" smtClean="0"/>
              <a:t>Define: </a:t>
            </a:r>
          </a:p>
          <a:p>
            <a:pPr eaLnBrk="1" hangingPunct="1"/>
            <a:endParaRPr lang="en-US" sz="2000" dirty="0" smtClean="0"/>
          </a:p>
          <a:p>
            <a:pPr eaLnBrk="1" hangingPunct="1">
              <a:buNone/>
            </a:pPr>
            <a:r>
              <a:rPr lang="en-US" sz="2000" dirty="0" smtClean="0"/>
              <a:t>				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>
              <a:buFont typeface="Wingdings" charset="2"/>
              <a:buNone/>
            </a:pPr>
            <a:r>
              <a:rPr lang="en-US" sz="2000" b="1" dirty="0" smtClean="0"/>
              <a:t>	Proposition</a:t>
            </a:r>
            <a:r>
              <a:rPr lang="en-US" sz="2000" dirty="0" smtClean="0"/>
              <a:t>:	         is (sub)modular! Furthermore,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800" dirty="0" smtClean="0"/>
          </a:p>
          <a:p>
            <a:pPr eaLnBrk="1" hangingPunct="1">
              <a:buFont typeface="Wingdings" charset="2"/>
              <a:buNone/>
            </a:pPr>
            <a:r>
              <a:rPr lang="en-US" sz="2000" b="1" dirty="0" smtClean="0">
                <a:solidFill>
                  <a:srgbClr val="006600"/>
                </a:solidFill>
              </a:rPr>
              <a:t>	</a:t>
            </a:r>
            <a:r>
              <a:rPr lang="en-US" sz="2000" b="1" dirty="0" smtClean="0">
                <a:solidFill>
                  <a:srgbClr val="0000FF"/>
                </a:solidFill>
              </a:rPr>
              <a:t>Thus 	      is approximately </a:t>
            </a:r>
            <a:r>
              <a:rPr lang="en-US" sz="2000" b="1" dirty="0" err="1" smtClean="0">
                <a:solidFill>
                  <a:srgbClr val="0000FF"/>
                </a:solidFill>
              </a:rPr>
              <a:t>submodular</a:t>
            </a:r>
            <a:r>
              <a:rPr lang="en-US" sz="2000" b="1" dirty="0" smtClean="0">
                <a:solidFill>
                  <a:srgbClr val="0000FF"/>
                </a:solidFill>
              </a:rPr>
              <a:t>!</a:t>
            </a:r>
            <a:endParaRPr lang="en-US" sz="2000" dirty="0" smtClean="0"/>
          </a:p>
        </p:txBody>
      </p:sp>
      <p:pic>
        <p:nvPicPr>
          <p:cNvPr id="8198" name="Picture 8" descr="latex-image-1.pd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199" y="3089565"/>
            <a:ext cx="208005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9" descr="latex-image-1.pd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733800"/>
            <a:ext cx="377687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0" descr="latex-image-1.pd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5435600"/>
            <a:ext cx="3606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1" descr="latex-image-1.pd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4600" y="4826000"/>
            <a:ext cx="9906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2" descr="latex-image-1.pd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71600" y="6172200"/>
            <a:ext cx="9906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Rectangle 13"/>
          <p:cNvSpPr>
            <a:spLocks noChangeArrowheads="1"/>
          </p:cNvSpPr>
          <p:nvPr/>
        </p:nvSpPr>
        <p:spPr bwMode="auto">
          <a:xfrm>
            <a:off x="304800" y="4800600"/>
            <a:ext cx="7924800" cy="1828800"/>
          </a:xfrm>
          <a:prstGeom prst="rect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1565" y="990600"/>
            <a:ext cx="5334000" cy="260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/>
          <p:nvPr/>
        </p:nvGrpSpPr>
        <p:grpSpPr>
          <a:xfrm>
            <a:off x="259080" y="1752600"/>
            <a:ext cx="3474720" cy="975360"/>
            <a:chOff x="152400" y="1600200"/>
            <a:chExt cx="3474720" cy="975360"/>
          </a:xfrm>
        </p:grpSpPr>
        <p:pic>
          <p:nvPicPr>
            <p:cNvPr id="14" name="Picture 13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1" cstate="print"/>
            <a:srcRect r="47470"/>
            <a:stretch>
              <a:fillRect/>
            </a:stretch>
          </p:blipFill>
          <p:spPr>
            <a:xfrm>
              <a:off x="152400" y="1600200"/>
              <a:ext cx="3474720" cy="365760"/>
            </a:xfrm>
            <a:prstGeom prst="rect">
              <a:avLst/>
            </a:prstGeom>
          </p:spPr>
        </p:pic>
        <p:pic>
          <p:nvPicPr>
            <p:cNvPr id="15" name="Picture 14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 cstate="print"/>
            <a:srcRect l="52530"/>
            <a:stretch>
              <a:fillRect/>
            </a:stretch>
          </p:blipFill>
          <p:spPr>
            <a:xfrm>
              <a:off x="457200" y="2209800"/>
              <a:ext cx="3140064" cy="365760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4724400" y="3810000"/>
            <a:ext cx="34218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2000" i="1" dirty="0" smtClean="0"/>
              <a:t>modular approximation</a:t>
            </a:r>
            <a:r>
              <a:rPr lang="en-US" sz="20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 Algorithm for </a:t>
            </a:r>
            <a:r>
              <a:rPr lang="en-US" dirty="0" err="1" smtClean="0"/>
              <a:t>DiSP</a:t>
            </a:r>
            <a:r>
              <a:rPr lang="en-US" dirty="0" smtClean="0"/>
              <a:t>: </a:t>
            </a:r>
            <a:r>
              <a:rPr lang="en-US" b="1" dirty="0" smtClean="0"/>
              <a:t>SDS</a:t>
            </a:r>
            <a:r>
              <a:rPr lang="en-US" b="1" baseline="-25000" dirty="0" smtClean="0"/>
              <a:t>OMP</a:t>
            </a:r>
            <a:r>
              <a:rPr lang="en-US" dirty="0" smtClean="0"/>
              <a:t>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dirty="0" smtClean="0"/>
              <a:t>	</a:t>
            </a:r>
            <a:r>
              <a:rPr lang="en-US" b="1" dirty="0" smtClean="0"/>
              <a:t>Algorithm SDS</a:t>
            </a:r>
            <a:r>
              <a:rPr lang="en-US" b="1" baseline="-25000" dirty="0" smtClean="0"/>
              <a:t>OMP</a:t>
            </a:r>
            <a:br>
              <a:rPr lang="en-US" b="1" baseline="-25000" dirty="0" smtClean="0"/>
            </a:br>
            <a:endParaRPr lang="en-US" sz="1000" b="1" baseline="-25000" dirty="0" smtClean="0"/>
          </a:p>
          <a:p>
            <a:pPr lvl="1" eaLnBrk="1" hangingPunct="1"/>
            <a:r>
              <a:rPr lang="en-US" dirty="0" smtClean="0"/>
              <a:t>Use </a:t>
            </a:r>
            <a:r>
              <a:rPr lang="en-US" i="1" dirty="0" smtClean="0"/>
              <a:t>Orthogonal Matching Pursuit </a:t>
            </a:r>
            <a:r>
              <a:rPr lang="en-US" dirty="0" smtClean="0"/>
              <a:t>to evaluate F for fixed D</a:t>
            </a:r>
          </a:p>
          <a:p>
            <a:pPr lvl="1" eaLnBrk="1" hangingPunct="1"/>
            <a:r>
              <a:rPr lang="en-US" dirty="0" smtClean="0"/>
              <a:t>Use greedy algorithm to select columns of D</a:t>
            </a:r>
          </a:p>
          <a:p>
            <a:pPr eaLnBrk="1" hangingPunct="1"/>
            <a:endParaRPr lang="en-US" dirty="0" smtClean="0"/>
          </a:p>
          <a:p>
            <a:pPr eaLnBrk="1" hangingPunct="1">
              <a:buFont typeface="Wingdings" charset="2"/>
              <a:buNone/>
            </a:pPr>
            <a:r>
              <a:rPr lang="en-US" dirty="0" smtClean="0"/>
              <a:t>	</a:t>
            </a:r>
            <a:r>
              <a:rPr lang="en-US" b="1" dirty="0" smtClean="0"/>
              <a:t>Theorem</a:t>
            </a:r>
            <a:r>
              <a:rPr lang="en-US" dirty="0" smtClean="0"/>
              <a:t>: </a:t>
            </a:r>
          </a:p>
          <a:p>
            <a:pPr eaLnBrk="1" hangingPunct="1">
              <a:buFont typeface="Wingdings" charset="2"/>
              <a:buNone/>
            </a:pPr>
            <a:r>
              <a:rPr lang="en-US" dirty="0" smtClean="0"/>
              <a:t>	</a:t>
            </a:r>
            <a:r>
              <a:rPr lang="en-US" b="1" dirty="0" smtClean="0"/>
              <a:t>SDS</a:t>
            </a:r>
            <a:r>
              <a:rPr lang="en-US" b="1" baseline="-25000" dirty="0" smtClean="0"/>
              <a:t>OMP</a:t>
            </a:r>
            <a:r>
              <a:rPr lang="en-US" b="1" dirty="0" smtClean="0"/>
              <a:t> </a:t>
            </a:r>
            <a:r>
              <a:rPr lang="en-US" dirty="0" smtClean="0"/>
              <a:t>will produce a dictionary such that</a:t>
            </a:r>
          </a:p>
          <a:p>
            <a:pPr eaLnBrk="1" hangingPunct="1"/>
            <a:endParaRPr lang="en-US" dirty="0" smtClean="0"/>
          </a:p>
          <a:p>
            <a:pPr eaLnBrk="1" hangingPunct="1">
              <a:buFont typeface="Wingdings" charset="2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Need </a:t>
            </a:r>
            <a:r>
              <a:rPr lang="en-US" b="1" i="1" dirty="0" smtClean="0"/>
              <a:t>n</a:t>
            </a:r>
            <a:r>
              <a:rPr lang="en-US" i="1" dirty="0" smtClean="0"/>
              <a:t> </a:t>
            </a:r>
            <a:r>
              <a:rPr lang="en-US" dirty="0" smtClean="0"/>
              <a:t>and</a:t>
            </a:r>
            <a:r>
              <a:rPr lang="en-US" i="1" dirty="0" smtClean="0"/>
              <a:t> </a:t>
            </a:r>
            <a:r>
              <a:rPr lang="en-US" b="1" i="1" dirty="0" smtClean="0"/>
              <a:t>k</a:t>
            </a:r>
            <a:r>
              <a:rPr lang="en-US" dirty="0" smtClean="0"/>
              <a:t> to be much less than </a:t>
            </a:r>
            <a:r>
              <a:rPr lang="en-US" b="1" i="1" dirty="0" smtClean="0"/>
              <a:t>d</a:t>
            </a:r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r>
              <a:rPr lang="en-US" b="1" dirty="0" smtClean="0"/>
              <a:t>SDS: </a:t>
            </a:r>
            <a:r>
              <a:rPr lang="en-US" b="1" dirty="0" err="1" smtClean="0">
                <a:solidFill>
                  <a:srgbClr val="0000FF"/>
                </a:solidFill>
              </a:rPr>
              <a:t>Sparsifying</a:t>
            </a:r>
            <a:r>
              <a:rPr lang="en-US" b="1" dirty="0" smtClean="0">
                <a:solidFill>
                  <a:srgbClr val="0000FF"/>
                </a:solidFill>
              </a:rPr>
              <a:t> Dictionary Selection</a:t>
            </a:r>
          </a:p>
          <a:p>
            <a:pPr eaLnBrk="1" hangingPunct="1"/>
            <a:endParaRPr lang="en-US" dirty="0" smtClean="0"/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304800" y="2667000"/>
            <a:ext cx="7924800" cy="2286000"/>
          </a:xfrm>
          <a:prstGeom prst="rect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86200"/>
            <a:ext cx="733445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Improved Guarantees: </a:t>
            </a:r>
            <a:r>
              <a:rPr lang="en-US" b="1" dirty="0" smtClean="0"/>
              <a:t>SDS</a:t>
            </a:r>
            <a:r>
              <a:rPr lang="en-US" b="1" baseline="-25000" dirty="0" smtClean="0"/>
              <a:t>MA</a:t>
            </a:r>
            <a:endParaRPr lang="en-US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1816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dirty="0" smtClean="0"/>
              <a:t>	</a:t>
            </a:r>
            <a:r>
              <a:rPr lang="en-US" b="1" dirty="0" smtClean="0"/>
              <a:t>Algorithm SDS</a:t>
            </a:r>
            <a:r>
              <a:rPr lang="en-US" b="1" baseline="-25000" dirty="0" smtClean="0"/>
              <a:t>MA</a:t>
            </a:r>
            <a:br>
              <a:rPr lang="en-US" b="1" baseline="-25000" dirty="0" smtClean="0"/>
            </a:br>
            <a:endParaRPr lang="en-US" sz="1000" b="1" dirty="0" smtClean="0"/>
          </a:p>
          <a:p>
            <a:pPr lvl="1" eaLnBrk="1" hangingPunct="1"/>
            <a:r>
              <a:rPr lang="en-US" dirty="0" smtClean="0"/>
              <a:t>Optimize modular approximation        instead of F</a:t>
            </a:r>
          </a:p>
          <a:p>
            <a:pPr lvl="1" eaLnBrk="1" hangingPunct="1"/>
            <a:r>
              <a:rPr lang="en-US" dirty="0" smtClean="0"/>
              <a:t>Use greedy algorithm to select columns of D</a:t>
            </a:r>
          </a:p>
          <a:p>
            <a:pPr eaLnBrk="1" hangingPunct="1">
              <a:buFont typeface="Wingdings" charset="2"/>
              <a:buNone/>
            </a:pPr>
            <a:endParaRPr lang="en-US" dirty="0" smtClean="0"/>
          </a:p>
          <a:p>
            <a:pPr eaLnBrk="1" hangingPunct="1">
              <a:buFont typeface="Wingdings" charset="2"/>
              <a:buNone/>
            </a:pPr>
            <a:r>
              <a:rPr lang="en-US" dirty="0" smtClean="0"/>
              <a:t>	</a:t>
            </a:r>
            <a:r>
              <a:rPr lang="en-US" b="1" dirty="0" smtClean="0"/>
              <a:t>Theorem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b="1" dirty="0" smtClean="0"/>
              <a:t>SDS</a:t>
            </a:r>
            <a:r>
              <a:rPr lang="en-US" b="1" baseline="-25000" dirty="0" smtClean="0"/>
              <a:t>MA</a:t>
            </a:r>
            <a:r>
              <a:rPr lang="en-US" b="1" dirty="0" smtClean="0"/>
              <a:t> </a:t>
            </a:r>
            <a:r>
              <a:rPr lang="en-US" dirty="0" smtClean="0"/>
              <a:t>will produce a dictionary such that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Wingdings" charset="2"/>
              <a:buNone/>
            </a:pPr>
            <a:r>
              <a:rPr lang="en-US" dirty="0" smtClean="0"/>
              <a:t>	SDS</a:t>
            </a:r>
            <a:r>
              <a:rPr lang="en-US" baseline="-25000" dirty="0" smtClean="0"/>
              <a:t>MA 	</a:t>
            </a:r>
            <a:r>
              <a:rPr lang="en-US" dirty="0" smtClean="0"/>
              <a:t>&lt;&gt; 	</a:t>
            </a:r>
            <a:r>
              <a:rPr lang="en-US" b="1" dirty="0" smtClean="0">
                <a:solidFill>
                  <a:srgbClr val="0000FF"/>
                </a:solidFill>
              </a:rPr>
              <a:t>faster</a:t>
            </a:r>
            <a:r>
              <a:rPr lang="en-US" dirty="0" smtClean="0"/>
              <a:t> + </a:t>
            </a:r>
            <a:r>
              <a:rPr lang="en-US" b="1" dirty="0" smtClean="0">
                <a:solidFill>
                  <a:srgbClr val="0000FF"/>
                </a:solidFill>
              </a:rPr>
              <a:t>better guarantees</a:t>
            </a:r>
            <a:endParaRPr lang="en-US" dirty="0" smtClean="0"/>
          </a:p>
          <a:p>
            <a:pPr eaLnBrk="1" hangingPunct="1">
              <a:buFont typeface="Wingdings" charset="2"/>
              <a:buNone/>
            </a:pPr>
            <a:r>
              <a:rPr lang="en-US" dirty="0" smtClean="0"/>
              <a:t> 	SDS</a:t>
            </a:r>
            <a:r>
              <a:rPr lang="en-US" baseline="-25000" dirty="0" smtClean="0"/>
              <a:t>OMP</a:t>
            </a:r>
            <a:r>
              <a:rPr lang="en-US" dirty="0" smtClean="0"/>
              <a:t> 	&lt;&gt;	empirically performs better </a:t>
            </a:r>
            <a:br>
              <a:rPr lang="en-US" dirty="0" smtClean="0"/>
            </a:br>
            <a:r>
              <a:rPr lang="en-US" dirty="0" smtClean="0"/>
              <a:t>			(in particular when μ is small)</a:t>
            </a:r>
          </a:p>
        </p:txBody>
      </p:sp>
      <p:pic>
        <p:nvPicPr>
          <p:cNvPr id="10245" name="Picture 4" descr="latex-image-1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651000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04800" y="2743200"/>
            <a:ext cx="7543800" cy="2057400"/>
          </a:xfrm>
          <a:prstGeom prst="rect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10000"/>
            <a:ext cx="6898312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467273" y="26323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Improved Guarantees for both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1816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dirty="0" smtClean="0"/>
              <a:t>	</a:t>
            </a:r>
            <a:r>
              <a:rPr lang="en-US" b="1" dirty="0" smtClean="0"/>
              <a:t>SDS</a:t>
            </a:r>
            <a:r>
              <a:rPr lang="en-US" b="1" baseline="-25000" dirty="0" smtClean="0"/>
              <a:t>MA</a:t>
            </a:r>
            <a:r>
              <a:rPr lang="en-US" b="1" dirty="0" smtClean="0"/>
              <a:t> &amp; SDS</a:t>
            </a:r>
            <a:r>
              <a:rPr lang="en-US" b="1" baseline="-25000" dirty="0" smtClean="0"/>
              <a:t>OMP</a:t>
            </a:r>
            <a:br>
              <a:rPr lang="en-US" b="1" baseline="-25000" dirty="0" smtClean="0"/>
            </a:br>
            <a:endParaRPr lang="en-US" sz="1000" b="1" dirty="0" smtClean="0"/>
          </a:p>
          <a:p>
            <a:pPr lvl="1" eaLnBrk="1" hangingPunct="1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incoherence		&lt;&gt;	       restricted singular value</a:t>
            </a:r>
          </a:p>
          <a:p>
            <a:pPr lvl="1" eaLnBrk="1" hangingPunct="1"/>
            <a:endParaRPr lang="en-US" dirty="0" smtClean="0"/>
          </a:p>
          <a:p>
            <a:pPr eaLnBrk="1" hangingPunct="1">
              <a:buFont typeface="Wingdings" charset="2"/>
              <a:buNone/>
            </a:pPr>
            <a:endParaRPr lang="en-US" sz="400" dirty="0" smtClean="0"/>
          </a:p>
          <a:p>
            <a:pPr eaLnBrk="1" hangingPunct="1">
              <a:buFont typeface="Wingdings" charset="2"/>
              <a:buNone/>
            </a:pPr>
            <a:r>
              <a:rPr lang="en-US" dirty="0" smtClean="0"/>
              <a:t>	</a:t>
            </a:r>
            <a:r>
              <a:rPr lang="en-US" b="1" dirty="0" smtClean="0"/>
              <a:t>Theorem [Das &amp; </a:t>
            </a:r>
            <a:r>
              <a:rPr lang="en-US" b="1" dirty="0" err="1" smtClean="0"/>
              <a:t>Kempe</a:t>
            </a:r>
            <a:r>
              <a:rPr lang="en-US" b="1" dirty="0" smtClean="0"/>
              <a:t> ‘11]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b="1" dirty="0" smtClean="0"/>
              <a:t>SDS</a:t>
            </a:r>
            <a:r>
              <a:rPr lang="en-US" b="1" baseline="-25000" dirty="0" smtClean="0"/>
              <a:t>MA</a:t>
            </a:r>
            <a:r>
              <a:rPr lang="en-US" b="1" dirty="0" smtClean="0"/>
              <a:t> </a:t>
            </a:r>
            <a:r>
              <a:rPr lang="en-US" dirty="0" smtClean="0"/>
              <a:t>will produce a dictionary such that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Wingdings" charset="2"/>
              <a:buNone/>
            </a:pPr>
            <a:r>
              <a:rPr lang="en-US" dirty="0" smtClean="0"/>
              <a:t>	</a:t>
            </a:r>
          </a:p>
          <a:p>
            <a:pPr eaLnBrk="1" hangingPunct="1">
              <a:buFont typeface="Wingdings" charset="2"/>
              <a:buNone/>
            </a:pPr>
            <a:endParaRPr lang="en-US" dirty="0" smtClean="0"/>
          </a:p>
          <a:p>
            <a:pPr eaLnBrk="1" hangingPunct="1">
              <a:buFont typeface="Wingdings" charset="2"/>
              <a:buNone/>
            </a:pPr>
            <a:r>
              <a:rPr lang="en-US" dirty="0" smtClean="0"/>
              <a:t>	explains the good performance in practice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04800" y="2819400"/>
            <a:ext cx="7543800" cy="2057400"/>
          </a:xfrm>
          <a:prstGeom prst="rect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467273" y="26323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757031" y="4023359"/>
            <a:ext cx="6557852" cy="548587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143000" y="5410200"/>
            <a:ext cx="6248412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08527" y="-152400"/>
            <a:ext cx="8959273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Experiment: Finding a Basis in a Haystack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n-ea"/>
              </a:rPr>
              <a:t>V union of 8 </a:t>
            </a:r>
            <a:r>
              <a:rPr lang="en-US" dirty="0" err="1" smtClean="0">
                <a:ea typeface="+mn-ea"/>
              </a:rPr>
              <a:t>orthonormal</a:t>
            </a:r>
            <a:r>
              <a:rPr lang="en-US" dirty="0" smtClean="0">
                <a:ea typeface="+mn-ea"/>
              </a:rPr>
              <a:t>, 64-dimensional bases</a:t>
            </a:r>
            <a:br>
              <a:rPr lang="en-US" dirty="0" smtClean="0">
                <a:ea typeface="+mn-ea"/>
              </a:rPr>
            </a:br>
            <a:r>
              <a:rPr lang="en-US" sz="1000" dirty="0" smtClean="0">
                <a:ea typeface="+mn-ea"/>
              </a:rPr>
              <a:t> </a:t>
            </a:r>
            <a:r>
              <a:rPr lang="en-US" dirty="0" smtClean="0">
                <a:ea typeface="+mn-ea"/>
              </a:rPr>
              <a:t/>
            </a:r>
            <a:br>
              <a:rPr lang="en-US" dirty="0" smtClean="0">
                <a:ea typeface="+mn-ea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(Discrete Cosine Transform,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Haar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Daubechies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 4 &amp; 8,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Coiflets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 1, 3, 5 and Discrete Meyer)</a:t>
            </a:r>
          </a:p>
          <a:p>
            <a:pPr lvl="1" eaLnBrk="1" hangingPunct="1">
              <a:defRPr/>
            </a:pPr>
            <a:endParaRPr lang="en-US" sz="1000" dirty="0" smtClean="0">
              <a:solidFill>
                <a:schemeClr val="bg1">
                  <a:lumMod val="50000"/>
                </a:schemeClr>
              </a:solidFill>
              <a:ea typeface="+mn-ea"/>
            </a:endParaRPr>
          </a:p>
          <a:p>
            <a:pPr eaLnBrk="1" hangingPunct="1">
              <a:defRPr/>
            </a:pPr>
            <a:r>
              <a:rPr lang="en-US" dirty="0" smtClean="0">
                <a:ea typeface="+mn-ea"/>
              </a:rPr>
              <a:t>Pick dictionary        of size </a:t>
            </a:r>
            <a:r>
              <a:rPr lang="en-US" dirty="0" err="1" smtClean="0">
                <a:ea typeface="+mn-ea"/>
              </a:rPr>
              <a:t>n</a:t>
            </a:r>
            <a:r>
              <a:rPr lang="en-US" dirty="0" smtClean="0">
                <a:ea typeface="+mn-ea"/>
              </a:rPr>
              <a:t>=</a:t>
            </a:r>
            <a:r>
              <a:rPr lang="en-US" dirty="0" smtClean="0"/>
              <a:t>64</a:t>
            </a:r>
            <a:r>
              <a:rPr lang="en-US" dirty="0" smtClean="0">
                <a:ea typeface="+mn-ea"/>
              </a:rPr>
              <a:t> at random</a:t>
            </a:r>
          </a:p>
          <a:p>
            <a:pPr lvl="1" eaLnBrk="1" hangingPunct="1">
              <a:defRPr/>
            </a:pPr>
            <a:endParaRPr lang="en-US" sz="1000" dirty="0" smtClean="0">
              <a:ea typeface="+mn-ea"/>
            </a:endParaRPr>
          </a:p>
          <a:p>
            <a:pPr eaLnBrk="1" hangingPunct="1">
              <a:defRPr/>
            </a:pPr>
            <a:r>
              <a:rPr lang="en-US" dirty="0" smtClean="0">
                <a:ea typeface="+mn-ea"/>
              </a:rPr>
              <a:t>Generate 100 sparse (k=5) signals at random</a:t>
            </a:r>
          </a:p>
          <a:p>
            <a:pPr lvl="1" eaLnBrk="1" hangingPunct="1">
              <a:defRPr/>
            </a:pPr>
            <a:endParaRPr lang="en-US" sz="1000" dirty="0" smtClean="0">
              <a:ea typeface="+mn-ea"/>
            </a:endParaRPr>
          </a:p>
          <a:p>
            <a:pPr eaLnBrk="1" hangingPunct="1">
              <a:defRPr/>
            </a:pPr>
            <a:r>
              <a:rPr lang="en-US" dirty="0" smtClean="0">
                <a:ea typeface="+mn-ea"/>
              </a:rPr>
              <a:t>Use SDS to pick dictionary        of increasing size</a:t>
            </a:r>
          </a:p>
          <a:p>
            <a:pPr lvl="1" eaLnBrk="1" hangingPunct="1">
              <a:defRPr/>
            </a:pPr>
            <a:endParaRPr lang="en-US" sz="1100" dirty="0" smtClean="0">
              <a:ea typeface="+mn-ea"/>
            </a:endParaRPr>
          </a:p>
          <a:p>
            <a:pPr eaLnBrk="1" hangingPunct="1">
              <a:defRPr/>
            </a:pPr>
            <a:r>
              <a:rPr lang="en-US" dirty="0" smtClean="0">
                <a:ea typeface="+mn-ea"/>
              </a:rPr>
              <a:t>Evaluate </a:t>
            </a:r>
            <a:br>
              <a:rPr lang="en-US" dirty="0" smtClean="0">
                <a:ea typeface="+mn-ea"/>
              </a:rPr>
            </a:br>
            <a:endParaRPr lang="en-US" sz="1000" dirty="0" smtClean="0">
              <a:ea typeface="+mn-ea"/>
            </a:endParaRPr>
          </a:p>
          <a:p>
            <a:pPr lvl="1" eaLnBrk="1" hangingPunct="1">
              <a:defRPr/>
            </a:pPr>
            <a:r>
              <a:rPr lang="en-US" dirty="0" smtClean="0">
                <a:ea typeface="+mn-ea"/>
              </a:rPr>
              <a:t>fraction of correctly recovered columns</a:t>
            </a:r>
            <a:br>
              <a:rPr lang="en-US" dirty="0" smtClean="0">
                <a:ea typeface="+mn-ea"/>
              </a:rPr>
            </a:br>
            <a:endParaRPr lang="en-US" sz="1000" dirty="0" smtClean="0">
              <a:ea typeface="+mn-ea"/>
            </a:endParaRPr>
          </a:p>
          <a:p>
            <a:pPr lvl="1" eaLnBrk="1" hangingPunct="1">
              <a:defRPr/>
            </a:pPr>
            <a:r>
              <a:rPr lang="en-US" dirty="0" smtClean="0">
                <a:ea typeface="+mn-ea"/>
              </a:rPr>
              <a:t>variance reduction</a:t>
            </a:r>
            <a:endParaRPr lang="en-US" sz="1000" dirty="0" smtClean="0">
              <a:ea typeface="+mn-ea"/>
            </a:endParaRPr>
          </a:p>
        </p:txBody>
      </p:sp>
      <p:pic>
        <p:nvPicPr>
          <p:cNvPr id="11269" name="Picture 4" descr="latex-image-1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500" y="2819400"/>
            <a:ext cx="469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5" descr="latex-image-1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6500" y="4127500"/>
            <a:ext cx="3175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 Performance</a:t>
            </a:r>
            <a:endParaRPr lang="en-US" dirty="0"/>
          </a:p>
        </p:txBody>
      </p:sp>
      <p:pic>
        <p:nvPicPr>
          <p:cNvPr id="6" name="Content Placeholder 5" descr="haystack_uobsparse64_accuracy.pd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3702" r="-3702"/>
          <a:stretch>
            <a:fillRect/>
          </a:stretch>
        </p:blipFill>
        <p:spPr>
          <a:xfrm>
            <a:off x="17252" y="1524000"/>
            <a:ext cx="4554747" cy="3352800"/>
          </a:xfrm>
        </p:spPr>
      </p:pic>
      <p:pic>
        <p:nvPicPr>
          <p:cNvPr id="7" name="Picture 6" descr="haystack_uobsparse64_varred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4606" y="1524000"/>
            <a:ext cx="4240794" cy="3352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6069" y="5247382"/>
            <a:ext cx="83293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SDS</a:t>
            </a:r>
            <a:r>
              <a:rPr lang="en-US" sz="2400" baseline="-25000" dirty="0" smtClean="0"/>
              <a:t>OMP </a:t>
            </a:r>
            <a:r>
              <a:rPr lang="en-US" sz="2400" dirty="0" smtClean="0"/>
              <a:t>	&lt;&gt;	perfect reconstruction accuracy</a:t>
            </a:r>
          </a:p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2400" dirty="0" smtClean="0"/>
              <a:t>SDS</a:t>
            </a:r>
            <a:r>
              <a:rPr lang="en-US" sz="2400" baseline="-25000" dirty="0" smtClean="0"/>
              <a:t>MA 	</a:t>
            </a:r>
            <a:r>
              <a:rPr lang="en-US" sz="2400" dirty="0" smtClean="0"/>
              <a:t>&lt;&gt;	comparable the variance reduction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sz="3200" dirty="0" smtClean="0"/>
              <a:t>Battle of Bases on Natural Image Patches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Seek a dictionary among existing bases</a:t>
            </a:r>
            <a:br>
              <a:rPr lang="en-US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dirty="0" smtClean="0">
                <a:solidFill>
                  <a:schemeClr val="bg2"/>
                </a:solidFill>
              </a:rPr>
              <a:t>discrete cosine transform (DCT), wavelets (</a:t>
            </a:r>
            <a:r>
              <a:rPr lang="en-US" dirty="0" err="1" smtClean="0">
                <a:solidFill>
                  <a:schemeClr val="bg2"/>
                </a:solidFill>
              </a:rPr>
              <a:t>Haar</a:t>
            </a:r>
            <a:r>
              <a:rPr lang="en-US" dirty="0" smtClean="0">
                <a:solidFill>
                  <a:schemeClr val="bg2"/>
                </a:solidFill>
              </a:rPr>
              <a:t>, Daub4), </a:t>
            </a:r>
            <a:r>
              <a:rPr lang="en-US" dirty="0" err="1" smtClean="0">
                <a:solidFill>
                  <a:schemeClr val="bg2"/>
                </a:solidFill>
              </a:rPr>
              <a:t>Coiflets</a:t>
            </a:r>
            <a:r>
              <a:rPr lang="en-US" dirty="0" smtClean="0">
                <a:solidFill>
                  <a:schemeClr val="bg2"/>
                </a:solidFill>
              </a:rPr>
              <a:t>, </a:t>
            </a:r>
            <a:r>
              <a:rPr lang="en-US" dirty="0" err="1" smtClean="0">
                <a:solidFill>
                  <a:schemeClr val="bg2"/>
                </a:solidFill>
              </a:rPr>
              <a:t>noiselets</a:t>
            </a:r>
            <a:r>
              <a:rPr lang="en-US" dirty="0" smtClean="0">
                <a:solidFill>
                  <a:schemeClr val="bg2"/>
                </a:solidFill>
              </a:rPr>
              <a:t>, and Gabor (frame)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347" y="2575560"/>
            <a:ext cx="9210347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5075128"/>
            <a:ext cx="830580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SDS</a:t>
            </a:r>
            <a:r>
              <a:rPr lang="en-US" sz="2400" baseline="-25000" dirty="0" smtClean="0"/>
              <a:t>OMP</a:t>
            </a:r>
            <a:r>
              <a:rPr lang="en-US" sz="2400" dirty="0" smtClean="0"/>
              <a:t> prefers </a:t>
            </a:r>
            <a:r>
              <a:rPr lang="en-US" sz="2400" dirty="0" err="1" smtClean="0"/>
              <a:t>DCT+Gabor</a:t>
            </a:r>
            <a:endParaRPr lang="en-US" sz="2400" dirty="0" smtClean="0"/>
          </a:p>
          <a:p>
            <a:endParaRPr lang="en-US" sz="1100" dirty="0" smtClean="0"/>
          </a:p>
          <a:p>
            <a:r>
              <a:rPr lang="en-US" sz="2400" dirty="0" smtClean="0"/>
              <a:t>SDS</a:t>
            </a:r>
            <a:r>
              <a:rPr lang="en-US" sz="2400" baseline="-25000" dirty="0" smtClean="0"/>
              <a:t>MA </a:t>
            </a:r>
            <a:r>
              <a:rPr lang="en-US" sz="2400" dirty="0" smtClean="0"/>
              <a:t>chooses Gabor (predominantly)</a:t>
            </a:r>
          </a:p>
          <a:p>
            <a:endParaRPr lang="en-US" sz="1050" dirty="0" smtClean="0"/>
          </a:p>
          <a:p>
            <a:r>
              <a:rPr lang="en-US" sz="2400" b="1" dirty="0" smtClean="0">
                <a:solidFill>
                  <a:srgbClr val="0000FF"/>
                </a:solidFill>
              </a:rPr>
              <a:t>Optimized dictionary improves compression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sz="3200" dirty="0" err="1" smtClean="0"/>
              <a:t>Sparsity</a:t>
            </a:r>
            <a:r>
              <a:rPr lang="en-US" sz="3200" dirty="0" smtClean="0"/>
              <a:t> on Average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hard </a:t>
            </a:r>
            <a:r>
              <a:rPr lang="en-US" dirty="0" err="1" smtClean="0"/>
              <a:t>sparsity</a:t>
            </a:r>
            <a:r>
              <a:rPr lang="en-US" dirty="0" smtClean="0"/>
              <a:t>		&lt;&gt;		group </a:t>
            </a:r>
            <a:r>
              <a:rPr lang="en-US" dirty="0" err="1" smtClean="0"/>
              <a:t>sparsity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>
              <a:buNone/>
            </a:pPr>
            <a:r>
              <a:rPr lang="en-US" sz="2000" dirty="0" smtClean="0"/>
              <a:t>	cardinality constraint	&lt;&gt;		</a:t>
            </a:r>
            <a:r>
              <a:rPr lang="en-US" sz="2000" dirty="0" err="1" smtClean="0"/>
              <a:t>matroid</a:t>
            </a:r>
            <a:r>
              <a:rPr lang="en-US" sz="2000" dirty="0" smtClean="0"/>
              <a:t> constraint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438400"/>
            <a:ext cx="4807579" cy="411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142875" y="1412875"/>
            <a:ext cx="8763000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/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</a:b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Applications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du jour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C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ompressive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sensing,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inpainting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, </a:t>
            </a:r>
            <a:r>
              <a:rPr lang="en-US" sz="20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d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enoising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,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deblurring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, …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			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52400"/>
            <a:ext cx="87630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Sparse Representations</a:t>
            </a:r>
            <a:endParaRPr lang="en-US" i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3686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80200" y="1320800"/>
            <a:ext cx="254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00200" y="12192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4521454" y="1249680"/>
            <a:ext cx="319583" cy="274320"/>
          </a:xfrm>
          <a:prstGeom prst="rect">
            <a:avLst/>
          </a:prstGeom>
          <a:noFill/>
          <a:ln/>
          <a:effectLst/>
        </p:spPr>
      </p:pic>
      <p:pic>
        <p:nvPicPr>
          <p:cNvPr id="36871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33600" y="2552700"/>
            <a:ext cx="381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8" descr="phir"/>
          <p:cNvPicPr>
            <a:picLocks noChangeAspect="1" noChangeArrowheads="1"/>
          </p:cNvPicPr>
          <p:nvPr/>
        </p:nvPicPr>
        <p:blipFill>
          <a:blip r:embed="rId15" cstate="print"/>
          <a:srcRect l="13036" t="4639" r="8690" b="9869"/>
          <a:stretch>
            <a:fillRect/>
          </a:stretch>
        </p:blipFill>
        <p:spPr bwMode="auto">
          <a:xfrm>
            <a:off x="2819400" y="1676400"/>
            <a:ext cx="357609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5"/>
          <p:cNvGrpSpPr/>
          <p:nvPr/>
        </p:nvGrpSpPr>
        <p:grpSpPr>
          <a:xfrm>
            <a:off x="1600200" y="1676400"/>
            <a:ext cx="182880" cy="1828800"/>
            <a:chOff x="1676400" y="1676400"/>
            <a:chExt cx="152400" cy="1920240"/>
          </a:xfrm>
        </p:grpSpPr>
        <p:sp>
          <p:nvSpPr>
            <p:cNvPr id="10277" name="Rectangle 10"/>
            <p:cNvSpPr>
              <a:spLocks noChangeArrowheads="1"/>
            </p:cNvSpPr>
            <p:nvPr/>
          </p:nvSpPr>
          <p:spPr bwMode="auto">
            <a:xfrm>
              <a:off x="1676400" y="3356610"/>
              <a:ext cx="152400" cy="240030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78" name="Rectangle 11"/>
            <p:cNvSpPr>
              <a:spLocks noChangeArrowheads="1"/>
            </p:cNvSpPr>
            <p:nvPr/>
          </p:nvSpPr>
          <p:spPr bwMode="auto">
            <a:xfrm>
              <a:off x="1676400" y="3116580"/>
              <a:ext cx="152400" cy="240030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79" name="Rectangle 12"/>
            <p:cNvSpPr>
              <a:spLocks noChangeArrowheads="1"/>
            </p:cNvSpPr>
            <p:nvPr/>
          </p:nvSpPr>
          <p:spPr bwMode="auto">
            <a:xfrm>
              <a:off x="1676400" y="2876550"/>
              <a:ext cx="152400" cy="240030"/>
            </a:xfrm>
            <a:prstGeom prst="rect">
              <a:avLst/>
            </a:prstGeom>
            <a:solidFill>
              <a:srgbClr val="CCFF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80" name="Rectangle 13"/>
            <p:cNvSpPr>
              <a:spLocks noChangeArrowheads="1"/>
            </p:cNvSpPr>
            <p:nvPr/>
          </p:nvSpPr>
          <p:spPr bwMode="auto">
            <a:xfrm>
              <a:off x="1676400" y="2636520"/>
              <a:ext cx="152400" cy="240030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81" name="Rectangle 14"/>
            <p:cNvSpPr>
              <a:spLocks noChangeArrowheads="1"/>
            </p:cNvSpPr>
            <p:nvPr/>
          </p:nvSpPr>
          <p:spPr bwMode="auto">
            <a:xfrm>
              <a:off x="1676400" y="2396490"/>
              <a:ext cx="152400" cy="240030"/>
            </a:xfrm>
            <a:prstGeom prst="rect">
              <a:avLst/>
            </a:prstGeom>
            <a:solidFill>
              <a:srgbClr val="FF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82" name="Rectangle 15"/>
            <p:cNvSpPr>
              <a:spLocks noChangeArrowheads="1"/>
            </p:cNvSpPr>
            <p:nvPr/>
          </p:nvSpPr>
          <p:spPr bwMode="auto">
            <a:xfrm>
              <a:off x="1676400" y="2156460"/>
              <a:ext cx="152400" cy="24003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83" name="Rectangle 16"/>
            <p:cNvSpPr>
              <a:spLocks noChangeArrowheads="1"/>
            </p:cNvSpPr>
            <p:nvPr/>
          </p:nvSpPr>
          <p:spPr bwMode="auto">
            <a:xfrm>
              <a:off x="1676400" y="1916430"/>
              <a:ext cx="152400" cy="2400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84" name="Rectangle 17"/>
            <p:cNvSpPr>
              <a:spLocks noChangeArrowheads="1"/>
            </p:cNvSpPr>
            <p:nvPr/>
          </p:nvSpPr>
          <p:spPr bwMode="auto">
            <a:xfrm>
              <a:off x="1676400" y="1676400"/>
              <a:ext cx="152400" cy="240030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" name="Group 44"/>
          <p:cNvGrpSpPr/>
          <p:nvPr/>
        </p:nvGrpSpPr>
        <p:grpSpPr>
          <a:xfrm>
            <a:off x="6705600" y="1676400"/>
            <a:ext cx="182880" cy="3200400"/>
            <a:chOff x="7240587" y="1600200"/>
            <a:chExt cx="152400" cy="2438400"/>
          </a:xfrm>
        </p:grpSpPr>
        <p:sp>
          <p:nvSpPr>
            <p:cNvPr id="10258" name="Rectangle 19"/>
            <p:cNvSpPr>
              <a:spLocks noChangeArrowheads="1"/>
            </p:cNvSpPr>
            <p:nvPr/>
          </p:nvSpPr>
          <p:spPr bwMode="auto">
            <a:xfrm>
              <a:off x="7240587" y="2514600"/>
              <a:ext cx="152400" cy="152400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59" name="Rectangle 20"/>
            <p:cNvSpPr>
              <a:spLocks noChangeArrowheads="1"/>
            </p:cNvSpPr>
            <p:nvPr/>
          </p:nvSpPr>
          <p:spPr bwMode="auto">
            <a:xfrm>
              <a:off x="7240587" y="3427413"/>
              <a:ext cx="152400" cy="152400"/>
            </a:xfrm>
            <a:prstGeom prst="rect">
              <a:avLst/>
            </a:prstGeom>
            <a:solidFill>
              <a:srgbClr val="0000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60" name="Rectangle 21"/>
            <p:cNvSpPr>
              <a:spLocks noChangeArrowheads="1"/>
            </p:cNvSpPr>
            <p:nvPr/>
          </p:nvSpPr>
          <p:spPr bwMode="auto">
            <a:xfrm>
              <a:off x="7240587" y="2057400"/>
              <a:ext cx="152400" cy="152400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61" name="Rectangle 22"/>
            <p:cNvSpPr>
              <a:spLocks noChangeArrowheads="1"/>
            </p:cNvSpPr>
            <p:nvPr/>
          </p:nvSpPr>
          <p:spPr bwMode="auto">
            <a:xfrm>
              <a:off x="7240587" y="1600200"/>
              <a:ext cx="152400" cy="2438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62" name="Line 23"/>
            <p:cNvSpPr>
              <a:spLocks noChangeShapeType="1"/>
            </p:cNvSpPr>
            <p:nvPr/>
          </p:nvSpPr>
          <p:spPr bwMode="auto">
            <a:xfrm>
              <a:off x="7240587" y="17526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63" name="Line 24"/>
            <p:cNvSpPr>
              <a:spLocks noChangeShapeType="1"/>
            </p:cNvSpPr>
            <p:nvPr/>
          </p:nvSpPr>
          <p:spPr bwMode="auto">
            <a:xfrm>
              <a:off x="7240587" y="19050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64" name="Line 25"/>
            <p:cNvSpPr>
              <a:spLocks noChangeShapeType="1"/>
            </p:cNvSpPr>
            <p:nvPr/>
          </p:nvSpPr>
          <p:spPr bwMode="auto">
            <a:xfrm>
              <a:off x="7240587" y="20574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65" name="Line 26"/>
            <p:cNvSpPr>
              <a:spLocks noChangeShapeType="1"/>
            </p:cNvSpPr>
            <p:nvPr/>
          </p:nvSpPr>
          <p:spPr bwMode="auto">
            <a:xfrm>
              <a:off x="7240587" y="22098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66" name="Line 27"/>
            <p:cNvSpPr>
              <a:spLocks noChangeShapeType="1"/>
            </p:cNvSpPr>
            <p:nvPr/>
          </p:nvSpPr>
          <p:spPr bwMode="auto">
            <a:xfrm>
              <a:off x="7240587" y="23622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67" name="Line 28"/>
            <p:cNvSpPr>
              <a:spLocks noChangeShapeType="1"/>
            </p:cNvSpPr>
            <p:nvPr/>
          </p:nvSpPr>
          <p:spPr bwMode="auto">
            <a:xfrm>
              <a:off x="7240587" y="25146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68" name="Line 29"/>
            <p:cNvSpPr>
              <a:spLocks noChangeShapeType="1"/>
            </p:cNvSpPr>
            <p:nvPr/>
          </p:nvSpPr>
          <p:spPr bwMode="auto">
            <a:xfrm>
              <a:off x="7240587" y="26670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69" name="Line 30"/>
            <p:cNvSpPr>
              <a:spLocks noChangeShapeType="1"/>
            </p:cNvSpPr>
            <p:nvPr/>
          </p:nvSpPr>
          <p:spPr bwMode="auto">
            <a:xfrm>
              <a:off x="7240587" y="28194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70" name="Line 31"/>
            <p:cNvSpPr>
              <a:spLocks noChangeShapeType="1"/>
            </p:cNvSpPr>
            <p:nvPr/>
          </p:nvSpPr>
          <p:spPr bwMode="auto">
            <a:xfrm>
              <a:off x="7240587" y="29718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71" name="Line 32"/>
            <p:cNvSpPr>
              <a:spLocks noChangeShapeType="1"/>
            </p:cNvSpPr>
            <p:nvPr/>
          </p:nvSpPr>
          <p:spPr bwMode="auto">
            <a:xfrm>
              <a:off x="7240587" y="31242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72" name="Line 33"/>
            <p:cNvSpPr>
              <a:spLocks noChangeShapeType="1"/>
            </p:cNvSpPr>
            <p:nvPr/>
          </p:nvSpPr>
          <p:spPr bwMode="auto">
            <a:xfrm>
              <a:off x="7240587" y="32766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73" name="Line 34"/>
            <p:cNvSpPr>
              <a:spLocks noChangeShapeType="1"/>
            </p:cNvSpPr>
            <p:nvPr/>
          </p:nvSpPr>
          <p:spPr bwMode="auto">
            <a:xfrm>
              <a:off x="7240587" y="34290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74" name="Line 35"/>
            <p:cNvSpPr>
              <a:spLocks noChangeShapeType="1"/>
            </p:cNvSpPr>
            <p:nvPr/>
          </p:nvSpPr>
          <p:spPr bwMode="auto">
            <a:xfrm>
              <a:off x="7240587" y="357505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75" name="Line 36"/>
            <p:cNvSpPr>
              <a:spLocks noChangeShapeType="1"/>
            </p:cNvSpPr>
            <p:nvPr/>
          </p:nvSpPr>
          <p:spPr bwMode="auto">
            <a:xfrm>
              <a:off x="7240587" y="37338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76" name="Line 37"/>
            <p:cNvSpPr>
              <a:spLocks noChangeShapeType="1"/>
            </p:cNvSpPr>
            <p:nvPr/>
          </p:nvSpPr>
          <p:spPr bwMode="auto">
            <a:xfrm>
              <a:off x="7240587" y="38862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pic>
        <p:nvPicPr>
          <p:cNvPr id="59" name="Picture 58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6362851" y="5029200"/>
            <a:ext cx="761696" cy="228600"/>
          </a:xfrm>
          <a:prstGeom prst="rect">
            <a:avLst/>
          </a:prstGeom>
          <a:noFill/>
          <a:ln/>
          <a:effectLst/>
        </p:spPr>
      </p:pic>
      <p:pic>
        <p:nvPicPr>
          <p:cNvPr id="52" name="Picture 51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1379251" y="3733800"/>
            <a:ext cx="714947" cy="228271"/>
          </a:xfrm>
          <a:prstGeom prst="rect">
            <a:avLst/>
          </a:prstGeom>
          <a:noFill/>
          <a:ln/>
          <a:effectLst/>
        </p:spPr>
      </p:pic>
      <p:pic>
        <p:nvPicPr>
          <p:cNvPr id="53" name="Picture 52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4206307" y="3733800"/>
            <a:ext cx="747259" cy="228659"/>
          </a:xfrm>
          <a:prstGeom prst="rect">
            <a:avLst/>
          </a:prstGeom>
          <a:noFill/>
          <a:ln/>
          <a:effectLst/>
        </p:spPr>
      </p:pic>
      <p:pic>
        <p:nvPicPr>
          <p:cNvPr id="60" name="Picture 59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7479378" y="2453920"/>
            <a:ext cx="1055022" cy="36548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181600"/>
          </a:xfrm>
        </p:spPr>
        <p:txBody>
          <a:bodyPr/>
          <a:lstStyle/>
          <a:p>
            <a:pPr eaLnBrk="1" hangingPunct="1"/>
            <a:r>
              <a:rPr lang="en-US" dirty="0" smtClean="0"/>
              <a:t>Dictionary Selection 	&lt;&gt; 	</a:t>
            </a:r>
            <a:r>
              <a:rPr lang="en-US" b="1" dirty="0" smtClean="0">
                <a:solidFill>
                  <a:srgbClr val="0000FF"/>
                </a:solidFill>
              </a:rPr>
              <a:t>new problem </a:t>
            </a:r>
            <a:r>
              <a:rPr lang="en-US" b="1" dirty="0" smtClean="0"/>
              <a:t>							</a:t>
            </a:r>
            <a:r>
              <a:rPr lang="en-US" dirty="0" smtClean="0"/>
              <a:t>dictionary learning </a:t>
            </a:r>
            <a:br>
              <a:rPr lang="en-US" dirty="0" smtClean="0"/>
            </a:br>
            <a:r>
              <a:rPr lang="en-US" dirty="0" smtClean="0"/>
              <a:t>						   + 								dictionary design</a:t>
            </a:r>
            <a:br>
              <a:rPr lang="en-US" dirty="0" smtClean="0"/>
            </a:br>
            <a:endParaRPr lang="en-US" sz="1000" dirty="0" smtClean="0"/>
          </a:p>
          <a:p>
            <a:pPr eaLnBrk="1" hangingPunct="1"/>
            <a:r>
              <a:rPr lang="en-US" dirty="0" smtClean="0"/>
              <a:t>Incoherence/ 		&lt;&gt; 	</a:t>
            </a:r>
            <a:r>
              <a:rPr lang="en-US" b="1" dirty="0" smtClean="0">
                <a:solidFill>
                  <a:srgbClr val="0000FF"/>
                </a:solidFill>
              </a:rPr>
              <a:t>approximate /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dirty="0" smtClean="0"/>
              <a:t>restricted singular value </a:t>
            </a:r>
            <a:r>
              <a:rPr lang="en-US" b="1" dirty="0" smtClean="0">
                <a:solidFill>
                  <a:srgbClr val="0000FF"/>
                </a:solidFill>
              </a:rPr>
              <a:t>	multiplicative 							</a:t>
            </a:r>
            <a:r>
              <a:rPr lang="en-US" b="1" dirty="0" err="1" smtClean="0">
                <a:solidFill>
                  <a:srgbClr val="0000FF"/>
                </a:solidFill>
              </a:rPr>
              <a:t>submodularity</a:t>
            </a:r>
            <a:r>
              <a:rPr lang="en-US" b="1" dirty="0" smtClean="0">
                <a:solidFill>
                  <a:srgbClr val="0000FF"/>
                </a:solidFill>
              </a:rPr>
              <a:t/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sz="300" b="1" dirty="0" smtClean="0">
                <a:solidFill>
                  <a:srgbClr val="0000FF"/>
                </a:solidFill>
              </a:rPr>
              <a:t>									</a:t>
            </a:r>
            <a:endParaRPr lang="en-US" sz="100" dirty="0" smtClean="0"/>
          </a:p>
          <a:p>
            <a:pPr eaLnBrk="1" hangingPunct="1"/>
            <a:r>
              <a:rPr lang="en-US" dirty="0" smtClean="0"/>
              <a:t>Two algorithms 	&lt;&gt;	</a:t>
            </a:r>
            <a:r>
              <a:rPr lang="en-US" b="1" dirty="0" smtClean="0">
                <a:solidFill>
                  <a:srgbClr val="0000FF"/>
                </a:solidFill>
              </a:rPr>
              <a:t>SDS</a:t>
            </a:r>
            <a:r>
              <a:rPr lang="en-US" b="1" baseline="-25000" dirty="0" smtClean="0">
                <a:solidFill>
                  <a:srgbClr val="0000FF"/>
                </a:solidFill>
              </a:rPr>
              <a:t>MA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0000FF"/>
                </a:solidFill>
              </a:rPr>
              <a:t>SDS</a:t>
            </a:r>
            <a:r>
              <a:rPr lang="en-US" b="1" baseline="-25000" dirty="0" smtClean="0">
                <a:solidFill>
                  <a:srgbClr val="0000FF"/>
                </a:solidFill>
              </a:rPr>
              <a:t>OMP</a:t>
            </a:r>
            <a:r>
              <a:rPr lang="en-US" dirty="0" smtClean="0"/>
              <a:t> 						with guarantees</a:t>
            </a:r>
          </a:p>
          <a:p>
            <a:pPr eaLnBrk="1" hangingPunct="1"/>
            <a:endParaRPr lang="en-US" sz="1000" dirty="0" smtClean="0"/>
          </a:p>
          <a:p>
            <a:pPr eaLnBrk="1" hangingPunct="1"/>
            <a:r>
              <a:rPr lang="en-US" dirty="0" smtClean="0"/>
              <a:t>Extensions to structured </a:t>
            </a:r>
            <a:r>
              <a:rPr lang="en-US" dirty="0" err="1" smtClean="0"/>
              <a:t>sparsity</a:t>
            </a:r>
            <a:r>
              <a:rPr lang="en-US" dirty="0" smtClean="0"/>
              <a:t> in</a:t>
            </a:r>
          </a:p>
          <a:p>
            <a:pPr eaLnBrk="1" hangingPunct="1"/>
            <a:endParaRPr lang="en-US" sz="700" dirty="0" smtClean="0"/>
          </a:p>
          <a:p>
            <a:pPr lvl="1" eaLnBrk="1" hangingPunct="1"/>
            <a:r>
              <a:rPr lang="en-US" dirty="0" smtClean="0"/>
              <a:t>ICML 2010 / J-STSP 2011</a:t>
            </a:r>
          </a:p>
          <a:p>
            <a:pPr eaLnBrk="1" hangingPunct="1"/>
            <a:endParaRPr lang="en-US" sz="1100" dirty="0" smtClean="0"/>
          </a:p>
          <a:p>
            <a:pPr eaLnBrk="1" hangingPunct="1"/>
            <a:r>
              <a:rPr lang="en-US" i="1" dirty="0" smtClean="0"/>
              <a:t>Novel connection between </a:t>
            </a:r>
            <a:r>
              <a:rPr lang="en-US" i="1" dirty="0" err="1" smtClean="0"/>
              <a:t>sparsity</a:t>
            </a:r>
            <a:r>
              <a:rPr lang="en-US" i="1" dirty="0" smtClean="0"/>
              <a:t> and </a:t>
            </a:r>
            <a:r>
              <a:rPr lang="en-US" i="1" dirty="0" err="1" smtClean="0"/>
              <a:t>submodularity</a:t>
            </a:r>
            <a:endParaRPr lang="en-US" i="1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Experiment: </a:t>
            </a:r>
            <a:r>
              <a:rPr lang="en-US" dirty="0" err="1" smtClean="0"/>
              <a:t>Inpainting</a:t>
            </a:r>
            <a:endParaRPr lang="en-US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1600" dirty="0" smtClean="0"/>
          </a:p>
          <a:p>
            <a:pPr eaLnBrk="1" hangingPunct="1"/>
            <a:r>
              <a:rPr lang="en-US" dirty="0" smtClean="0"/>
              <a:t>Dictionary selection from dimensionality-reduced measurements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Take Barbara with 50% pixels missing at random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Partition the image into 8x8 patches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Optimize dictionary based on observed pixel values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“</a:t>
            </a:r>
            <a:r>
              <a:rPr lang="en-US" dirty="0" err="1" smtClean="0"/>
              <a:t>Inpaint</a:t>
            </a:r>
            <a:r>
              <a:rPr lang="en-US" dirty="0" smtClean="0"/>
              <a:t>” the missing pixels via sparse reconstruction</a:t>
            </a:r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r>
              <a:rPr lang="en-US" b="1" dirty="0" smtClean="0"/>
              <a:t>Caveat: This is not a representation problem.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Results: Inpainting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52400" y="5791200"/>
            <a:ext cx="8839200" cy="914400"/>
          </a:xfrm>
        </p:spPr>
        <p:txBody>
          <a:bodyPr/>
          <a:lstStyle/>
          <a:p>
            <a:pPr algn="ctr" eaLnBrk="1" hangingPunct="1">
              <a:buFont typeface="Wingdings" charset="2"/>
              <a:buNone/>
            </a:pPr>
            <a:r>
              <a:rPr lang="en-US" b="1" dirty="0" smtClean="0">
                <a:solidFill>
                  <a:srgbClr val="006600"/>
                </a:solidFill>
              </a:rPr>
              <a:t>	</a:t>
            </a:r>
            <a:r>
              <a:rPr lang="en-US" b="1" dirty="0" smtClean="0">
                <a:solidFill>
                  <a:srgbClr val="0000FF"/>
                </a:solidFill>
              </a:rPr>
              <a:t>Comparable to state-of-the art nonlocal TV;</a:t>
            </a:r>
          </a:p>
          <a:p>
            <a:pPr algn="ctr" eaLnBrk="1" hangingPunct="1">
              <a:buFont typeface="Wingdings" charset="2"/>
              <a:buNone/>
            </a:pPr>
            <a:r>
              <a:rPr lang="en-US" b="1" dirty="0" smtClean="0">
                <a:solidFill>
                  <a:srgbClr val="0000FF"/>
                </a:solidFill>
              </a:rPr>
              <a:t>	but faster!</a:t>
            </a:r>
          </a:p>
        </p:txBody>
      </p:sp>
      <p:pic>
        <p:nvPicPr>
          <p:cNvPr id="13317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81050"/>
            <a:ext cx="8763000" cy="509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142875" y="1412875"/>
            <a:ext cx="8763000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/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</a:b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kern="0" dirty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ea typeface="ＭＳ Ｐゴシック" pitchFamily="34" charset="-128"/>
              </a:rPr>
              <a:t>Which dictionary should we use?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	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		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52400"/>
            <a:ext cx="87630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Sparse Representations</a:t>
            </a:r>
            <a:endParaRPr lang="en-US" i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3686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80200" y="1320800"/>
            <a:ext cx="254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00200" y="12192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4521454" y="1249680"/>
            <a:ext cx="319583" cy="274320"/>
          </a:xfrm>
          <a:prstGeom prst="rect">
            <a:avLst/>
          </a:prstGeom>
          <a:noFill/>
          <a:ln/>
          <a:effectLst/>
        </p:spPr>
      </p:pic>
      <p:pic>
        <p:nvPicPr>
          <p:cNvPr id="36871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33600" y="2552700"/>
            <a:ext cx="381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8" descr="phir"/>
          <p:cNvPicPr>
            <a:picLocks noChangeAspect="1" noChangeArrowheads="1"/>
          </p:cNvPicPr>
          <p:nvPr/>
        </p:nvPicPr>
        <p:blipFill>
          <a:blip r:embed="rId15" cstate="print"/>
          <a:srcRect l="13036" t="4639" r="8690" b="9869"/>
          <a:stretch>
            <a:fillRect/>
          </a:stretch>
        </p:blipFill>
        <p:spPr bwMode="auto">
          <a:xfrm>
            <a:off x="2819400" y="1676400"/>
            <a:ext cx="357609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5"/>
          <p:cNvGrpSpPr/>
          <p:nvPr/>
        </p:nvGrpSpPr>
        <p:grpSpPr>
          <a:xfrm>
            <a:off x="1600200" y="1676400"/>
            <a:ext cx="182880" cy="1828800"/>
            <a:chOff x="1676400" y="1676400"/>
            <a:chExt cx="152400" cy="1920240"/>
          </a:xfrm>
        </p:grpSpPr>
        <p:sp>
          <p:nvSpPr>
            <p:cNvPr id="10277" name="Rectangle 10"/>
            <p:cNvSpPr>
              <a:spLocks noChangeArrowheads="1"/>
            </p:cNvSpPr>
            <p:nvPr/>
          </p:nvSpPr>
          <p:spPr bwMode="auto">
            <a:xfrm>
              <a:off x="1676400" y="3356610"/>
              <a:ext cx="152400" cy="240030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78" name="Rectangle 11"/>
            <p:cNvSpPr>
              <a:spLocks noChangeArrowheads="1"/>
            </p:cNvSpPr>
            <p:nvPr/>
          </p:nvSpPr>
          <p:spPr bwMode="auto">
            <a:xfrm>
              <a:off x="1676400" y="3116580"/>
              <a:ext cx="152400" cy="240030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79" name="Rectangle 12"/>
            <p:cNvSpPr>
              <a:spLocks noChangeArrowheads="1"/>
            </p:cNvSpPr>
            <p:nvPr/>
          </p:nvSpPr>
          <p:spPr bwMode="auto">
            <a:xfrm>
              <a:off x="1676400" y="2876550"/>
              <a:ext cx="152400" cy="240030"/>
            </a:xfrm>
            <a:prstGeom prst="rect">
              <a:avLst/>
            </a:prstGeom>
            <a:solidFill>
              <a:srgbClr val="CCFF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80" name="Rectangle 13"/>
            <p:cNvSpPr>
              <a:spLocks noChangeArrowheads="1"/>
            </p:cNvSpPr>
            <p:nvPr/>
          </p:nvSpPr>
          <p:spPr bwMode="auto">
            <a:xfrm>
              <a:off x="1676400" y="2636520"/>
              <a:ext cx="152400" cy="240030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81" name="Rectangle 14"/>
            <p:cNvSpPr>
              <a:spLocks noChangeArrowheads="1"/>
            </p:cNvSpPr>
            <p:nvPr/>
          </p:nvSpPr>
          <p:spPr bwMode="auto">
            <a:xfrm>
              <a:off x="1676400" y="2396490"/>
              <a:ext cx="152400" cy="240030"/>
            </a:xfrm>
            <a:prstGeom prst="rect">
              <a:avLst/>
            </a:prstGeom>
            <a:solidFill>
              <a:srgbClr val="FF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82" name="Rectangle 15"/>
            <p:cNvSpPr>
              <a:spLocks noChangeArrowheads="1"/>
            </p:cNvSpPr>
            <p:nvPr/>
          </p:nvSpPr>
          <p:spPr bwMode="auto">
            <a:xfrm>
              <a:off x="1676400" y="2156460"/>
              <a:ext cx="152400" cy="24003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83" name="Rectangle 16"/>
            <p:cNvSpPr>
              <a:spLocks noChangeArrowheads="1"/>
            </p:cNvSpPr>
            <p:nvPr/>
          </p:nvSpPr>
          <p:spPr bwMode="auto">
            <a:xfrm>
              <a:off x="1676400" y="1916430"/>
              <a:ext cx="152400" cy="2400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84" name="Rectangle 17"/>
            <p:cNvSpPr>
              <a:spLocks noChangeArrowheads="1"/>
            </p:cNvSpPr>
            <p:nvPr/>
          </p:nvSpPr>
          <p:spPr bwMode="auto">
            <a:xfrm>
              <a:off x="1676400" y="1676400"/>
              <a:ext cx="152400" cy="240030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" name="Group 44"/>
          <p:cNvGrpSpPr/>
          <p:nvPr/>
        </p:nvGrpSpPr>
        <p:grpSpPr>
          <a:xfrm>
            <a:off x="6705600" y="1676400"/>
            <a:ext cx="182880" cy="3200400"/>
            <a:chOff x="7240587" y="1600200"/>
            <a:chExt cx="152400" cy="2438400"/>
          </a:xfrm>
        </p:grpSpPr>
        <p:sp>
          <p:nvSpPr>
            <p:cNvPr id="10258" name="Rectangle 19"/>
            <p:cNvSpPr>
              <a:spLocks noChangeArrowheads="1"/>
            </p:cNvSpPr>
            <p:nvPr/>
          </p:nvSpPr>
          <p:spPr bwMode="auto">
            <a:xfrm>
              <a:off x="7240587" y="2514600"/>
              <a:ext cx="152400" cy="152400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59" name="Rectangle 20"/>
            <p:cNvSpPr>
              <a:spLocks noChangeArrowheads="1"/>
            </p:cNvSpPr>
            <p:nvPr/>
          </p:nvSpPr>
          <p:spPr bwMode="auto">
            <a:xfrm>
              <a:off x="7240587" y="3427413"/>
              <a:ext cx="152400" cy="152400"/>
            </a:xfrm>
            <a:prstGeom prst="rect">
              <a:avLst/>
            </a:prstGeom>
            <a:solidFill>
              <a:srgbClr val="0000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60" name="Rectangle 21"/>
            <p:cNvSpPr>
              <a:spLocks noChangeArrowheads="1"/>
            </p:cNvSpPr>
            <p:nvPr/>
          </p:nvSpPr>
          <p:spPr bwMode="auto">
            <a:xfrm>
              <a:off x="7240587" y="2057400"/>
              <a:ext cx="152400" cy="152400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61" name="Rectangle 22"/>
            <p:cNvSpPr>
              <a:spLocks noChangeArrowheads="1"/>
            </p:cNvSpPr>
            <p:nvPr/>
          </p:nvSpPr>
          <p:spPr bwMode="auto">
            <a:xfrm>
              <a:off x="7240587" y="1600200"/>
              <a:ext cx="152400" cy="2438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62" name="Line 23"/>
            <p:cNvSpPr>
              <a:spLocks noChangeShapeType="1"/>
            </p:cNvSpPr>
            <p:nvPr/>
          </p:nvSpPr>
          <p:spPr bwMode="auto">
            <a:xfrm>
              <a:off x="7240587" y="17526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63" name="Line 24"/>
            <p:cNvSpPr>
              <a:spLocks noChangeShapeType="1"/>
            </p:cNvSpPr>
            <p:nvPr/>
          </p:nvSpPr>
          <p:spPr bwMode="auto">
            <a:xfrm>
              <a:off x="7240587" y="19050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64" name="Line 25"/>
            <p:cNvSpPr>
              <a:spLocks noChangeShapeType="1"/>
            </p:cNvSpPr>
            <p:nvPr/>
          </p:nvSpPr>
          <p:spPr bwMode="auto">
            <a:xfrm>
              <a:off x="7240587" y="20574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65" name="Line 26"/>
            <p:cNvSpPr>
              <a:spLocks noChangeShapeType="1"/>
            </p:cNvSpPr>
            <p:nvPr/>
          </p:nvSpPr>
          <p:spPr bwMode="auto">
            <a:xfrm>
              <a:off x="7240587" y="22098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66" name="Line 27"/>
            <p:cNvSpPr>
              <a:spLocks noChangeShapeType="1"/>
            </p:cNvSpPr>
            <p:nvPr/>
          </p:nvSpPr>
          <p:spPr bwMode="auto">
            <a:xfrm>
              <a:off x="7240587" y="23622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67" name="Line 28"/>
            <p:cNvSpPr>
              <a:spLocks noChangeShapeType="1"/>
            </p:cNvSpPr>
            <p:nvPr/>
          </p:nvSpPr>
          <p:spPr bwMode="auto">
            <a:xfrm>
              <a:off x="7240587" y="25146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68" name="Line 29"/>
            <p:cNvSpPr>
              <a:spLocks noChangeShapeType="1"/>
            </p:cNvSpPr>
            <p:nvPr/>
          </p:nvSpPr>
          <p:spPr bwMode="auto">
            <a:xfrm>
              <a:off x="7240587" y="26670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69" name="Line 30"/>
            <p:cNvSpPr>
              <a:spLocks noChangeShapeType="1"/>
            </p:cNvSpPr>
            <p:nvPr/>
          </p:nvSpPr>
          <p:spPr bwMode="auto">
            <a:xfrm>
              <a:off x="7240587" y="28194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70" name="Line 31"/>
            <p:cNvSpPr>
              <a:spLocks noChangeShapeType="1"/>
            </p:cNvSpPr>
            <p:nvPr/>
          </p:nvSpPr>
          <p:spPr bwMode="auto">
            <a:xfrm>
              <a:off x="7240587" y="29718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71" name="Line 32"/>
            <p:cNvSpPr>
              <a:spLocks noChangeShapeType="1"/>
            </p:cNvSpPr>
            <p:nvPr/>
          </p:nvSpPr>
          <p:spPr bwMode="auto">
            <a:xfrm>
              <a:off x="7240587" y="31242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72" name="Line 33"/>
            <p:cNvSpPr>
              <a:spLocks noChangeShapeType="1"/>
            </p:cNvSpPr>
            <p:nvPr/>
          </p:nvSpPr>
          <p:spPr bwMode="auto">
            <a:xfrm>
              <a:off x="7240587" y="32766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73" name="Line 34"/>
            <p:cNvSpPr>
              <a:spLocks noChangeShapeType="1"/>
            </p:cNvSpPr>
            <p:nvPr/>
          </p:nvSpPr>
          <p:spPr bwMode="auto">
            <a:xfrm>
              <a:off x="7240587" y="34290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74" name="Line 35"/>
            <p:cNvSpPr>
              <a:spLocks noChangeShapeType="1"/>
            </p:cNvSpPr>
            <p:nvPr/>
          </p:nvSpPr>
          <p:spPr bwMode="auto">
            <a:xfrm>
              <a:off x="7240587" y="357505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75" name="Line 36"/>
            <p:cNvSpPr>
              <a:spLocks noChangeShapeType="1"/>
            </p:cNvSpPr>
            <p:nvPr/>
          </p:nvSpPr>
          <p:spPr bwMode="auto">
            <a:xfrm>
              <a:off x="7240587" y="37338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76" name="Line 37"/>
            <p:cNvSpPr>
              <a:spLocks noChangeShapeType="1"/>
            </p:cNvSpPr>
            <p:nvPr/>
          </p:nvSpPr>
          <p:spPr bwMode="auto">
            <a:xfrm>
              <a:off x="7240587" y="38862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pic>
        <p:nvPicPr>
          <p:cNvPr id="59" name="Picture 58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6362851" y="5029200"/>
            <a:ext cx="761696" cy="228600"/>
          </a:xfrm>
          <a:prstGeom prst="rect">
            <a:avLst/>
          </a:prstGeom>
          <a:noFill/>
          <a:ln/>
          <a:effectLst/>
        </p:spPr>
      </p:pic>
      <p:pic>
        <p:nvPicPr>
          <p:cNvPr id="52" name="Picture 51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1379251" y="3733800"/>
            <a:ext cx="714947" cy="228271"/>
          </a:xfrm>
          <a:prstGeom prst="rect">
            <a:avLst/>
          </a:prstGeom>
          <a:noFill/>
          <a:ln/>
          <a:effectLst/>
        </p:spPr>
      </p:pic>
      <p:pic>
        <p:nvPicPr>
          <p:cNvPr id="53" name="Picture 52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4206307" y="3733800"/>
            <a:ext cx="747259" cy="228659"/>
          </a:xfrm>
          <a:prstGeom prst="rect">
            <a:avLst/>
          </a:prstGeom>
          <a:noFill/>
          <a:ln/>
          <a:effectLst/>
        </p:spPr>
      </p:pic>
      <p:pic>
        <p:nvPicPr>
          <p:cNvPr id="44" name="Picture 43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7479378" y="2453920"/>
            <a:ext cx="1055022" cy="36548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142875" y="1412875"/>
            <a:ext cx="8763000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/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</a:b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kern="0" dirty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ea typeface="ＭＳ Ｐゴシック" pitchFamily="34" charset="-128"/>
              </a:rPr>
              <a:t>Which dictionary should we use?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 smtClean="0">
                <a:solidFill>
                  <a:srgbClr val="FF0000"/>
                </a:solidFill>
                <a:ea typeface="ＭＳ Ｐゴシック" pitchFamily="34" charset="-128"/>
              </a:rPr>
              <a:t>Suppose we have training data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	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		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52400"/>
            <a:ext cx="87630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This session / talk: Learning D</a:t>
            </a:r>
            <a:endParaRPr lang="en-US" i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3686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80200" y="1320800"/>
            <a:ext cx="254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00200" y="12192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4521454" y="1249680"/>
            <a:ext cx="319583" cy="274320"/>
          </a:xfrm>
          <a:prstGeom prst="rect">
            <a:avLst/>
          </a:prstGeom>
          <a:noFill/>
          <a:ln/>
          <a:effectLst/>
        </p:spPr>
      </p:pic>
      <p:pic>
        <p:nvPicPr>
          <p:cNvPr id="36871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33600" y="2552700"/>
            <a:ext cx="381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8" descr="phir"/>
          <p:cNvPicPr>
            <a:picLocks noChangeAspect="1" noChangeArrowheads="1"/>
          </p:cNvPicPr>
          <p:nvPr/>
        </p:nvPicPr>
        <p:blipFill>
          <a:blip r:embed="rId16" cstate="print"/>
          <a:srcRect l="13036" t="4639" r="8690" b="9869"/>
          <a:stretch>
            <a:fillRect/>
          </a:stretch>
        </p:blipFill>
        <p:spPr bwMode="auto">
          <a:xfrm>
            <a:off x="2819400" y="1676400"/>
            <a:ext cx="357609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5"/>
          <p:cNvGrpSpPr/>
          <p:nvPr/>
        </p:nvGrpSpPr>
        <p:grpSpPr>
          <a:xfrm>
            <a:off x="1600200" y="1676400"/>
            <a:ext cx="182880" cy="1828800"/>
            <a:chOff x="1676400" y="1676400"/>
            <a:chExt cx="152400" cy="1920240"/>
          </a:xfrm>
        </p:grpSpPr>
        <p:sp>
          <p:nvSpPr>
            <p:cNvPr id="10277" name="Rectangle 10"/>
            <p:cNvSpPr>
              <a:spLocks noChangeArrowheads="1"/>
            </p:cNvSpPr>
            <p:nvPr/>
          </p:nvSpPr>
          <p:spPr bwMode="auto">
            <a:xfrm>
              <a:off x="1676400" y="3356610"/>
              <a:ext cx="152400" cy="240030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78" name="Rectangle 11"/>
            <p:cNvSpPr>
              <a:spLocks noChangeArrowheads="1"/>
            </p:cNvSpPr>
            <p:nvPr/>
          </p:nvSpPr>
          <p:spPr bwMode="auto">
            <a:xfrm>
              <a:off x="1676400" y="3116580"/>
              <a:ext cx="152400" cy="240030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79" name="Rectangle 12"/>
            <p:cNvSpPr>
              <a:spLocks noChangeArrowheads="1"/>
            </p:cNvSpPr>
            <p:nvPr/>
          </p:nvSpPr>
          <p:spPr bwMode="auto">
            <a:xfrm>
              <a:off x="1676400" y="2876550"/>
              <a:ext cx="152400" cy="240030"/>
            </a:xfrm>
            <a:prstGeom prst="rect">
              <a:avLst/>
            </a:prstGeom>
            <a:solidFill>
              <a:srgbClr val="CCFF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80" name="Rectangle 13"/>
            <p:cNvSpPr>
              <a:spLocks noChangeArrowheads="1"/>
            </p:cNvSpPr>
            <p:nvPr/>
          </p:nvSpPr>
          <p:spPr bwMode="auto">
            <a:xfrm>
              <a:off x="1676400" y="2636520"/>
              <a:ext cx="152400" cy="240030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81" name="Rectangle 14"/>
            <p:cNvSpPr>
              <a:spLocks noChangeArrowheads="1"/>
            </p:cNvSpPr>
            <p:nvPr/>
          </p:nvSpPr>
          <p:spPr bwMode="auto">
            <a:xfrm>
              <a:off x="1676400" y="2396490"/>
              <a:ext cx="152400" cy="240030"/>
            </a:xfrm>
            <a:prstGeom prst="rect">
              <a:avLst/>
            </a:prstGeom>
            <a:solidFill>
              <a:srgbClr val="FF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82" name="Rectangle 15"/>
            <p:cNvSpPr>
              <a:spLocks noChangeArrowheads="1"/>
            </p:cNvSpPr>
            <p:nvPr/>
          </p:nvSpPr>
          <p:spPr bwMode="auto">
            <a:xfrm>
              <a:off x="1676400" y="2156460"/>
              <a:ext cx="152400" cy="24003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83" name="Rectangle 16"/>
            <p:cNvSpPr>
              <a:spLocks noChangeArrowheads="1"/>
            </p:cNvSpPr>
            <p:nvPr/>
          </p:nvSpPr>
          <p:spPr bwMode="auto">
            <a:xfrm>
              <a:off x="1676400" y="1916430"/>
              <a:ext cx="152400" cy="2400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84" name="Rectangle 17"/>
            <p:cNvSpPr>
              <a:spLocks noChangeArrowheads="1"/>
            </p:cNvSpPr>
            <p:nvPr/>
          </p:nvSpPr>
          <p:spPr bwMode="auto">
            <a:xfrm>
              <a:off x="1676400" y="1676400"/>
              <a:ext cx="152400" cy="240030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" name="Group 44"/>
          <p:cNvGrpSpPr/>
          <p:nvPr/>
        </p:nvGrpSpPr>
        <p:grpSpPr>
          <a:xfrm>
            <a:off x="6705600" y="1676400"/>
            <a:ext cx="182880" cy="3200400"/>
            <a:chOff x="7240587" y="1600200"/>
            <a:chExt cx="152400" cy="2438400"/>
          </a:xfrm>
        </p:grpSpPr>
        <p:sp>
          <p:nvSpPr>
            <p:cNvPr id="10258" name="Rectangle 19"/>
            <p:cNvSpPr>
              <a:spLocks noChangeArrowheads="1"/>
            </p:cNvSpPr>
            <p:nvPr/>
          </p:nvSpPr>
          <p:spPr bwMode="auto">
            <a:xfrm>
              <a:off x="7240587" y="2514600"/>
              <a:ext cx="152400" cy="152400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59" name="Rectangle 20"/>
            <p:cNvSpPr>
              <a:spLocks noChangeArrowheads="1"/>
            </p:cNvSpPr>
            <p:nvPr/>
          </p:nvSpPr>
          <p:spPr bwMode="auto">
            <a:xfrm>
              <a:off x="7240587" y="3427413"/>
              <a:ext cx="152400" cy="152400"/>
            </a:xfrm>
            <a:prstGeom prst="rect">
              <a:avLst/>
            </a:prstGeom>
            <a:solidFill>
              <a:srgbClr val="0000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60" name="Rectangle 21"/>
            <p:cNvSpPr>
              <a:spLocks noChangeArrowheads="1"/>
            </p:cNvSpPr>
            <p:nvPr/>
          </p:nvSpPr>
          <p:spPr bwMode="auto">
            <a:xfrm>
              <a:off x="7240587" y="2057400"/>
              <a:ext cx="152400" cy="152400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61" name="Rectangle 22"/>
            <p:cNvSpPr>
              <a:spLocks noChangeArrowheads="1"/>
            </p:cNvSpPr>
            <p:nvPr/>
          </p:nvSpPr>
          <p:spPr bwMode="auto">
            <a:xfrm>
              <a:off x="7240587" y="1600200"/>
              <a:ext cx="152400" cy="2438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62" name="Line 23"/>
            <p:cNvSpPr>
              <a:spLocks noChangeShapeType="1"/>
            </p:cNvSpPr>
            <p:nvPr/>
          </p:nvSpPr>
          <p:spPr bwMode="auto">
            <a:xfrm>
              <a:off x="7240587" y="17526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63" name="Line 24"/>
            <p:cNvSpPr>
              <a:spLocks noChangeShapeType="1"/>
            </p:cNvSpPr>
            <p:nvPr/>
          </p:nvSpPr>
          <p:spPr bwMode="auto">
            <a:xfrm>
              <a:off x="7240587" y="19050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64" name="Line 25"/>
            <p:cNvSpPr>
              <a:spLocks noChangeShapeType="1"/>
            </p:cNvSpPr>
            <p:nvPr/>
          </p:nvSpPr>
          <p:spPr bwMode="auto">
            <a:xfrm>
              <a:off x="7240587" y="20574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65" name="Line 26"/>
            <p:cNvSpPr>
              <a:spLocks noChangeShapeType="1"/>
            </p:cNvSpPr>
            <p:nvPr/>
          </p:nvSpPr>
          <p:spPr bwMode="auto">
            <a:xfrm>
              <a:off x="7240587" y="22098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66" name="Line 27"/>
            <p:cNvSpPr>
              <a:spLocks noChangeShapeType="1"/>
            </p:cNvSpPr>
            <p:nvPr/>
          </p:nvSpPr>
          <p:spPr bwMode="auto">
            <a:xfrm>
              <a:off x="7240587" y="23622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67" name="Line 28"/>
            <p:cNvSpPr>
              <a:spLocks noChangeShapeType="1"/>
            </p:cNvSpPr>
            <p:nvPr/>
          </p:nvSpPr>
          <p:spPr bwMode="auto">
            <a:xfrm>
              <a:off x="7240587" y="25146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68" name="Line 29"/>
            <p:cNvSpPr>
              <a:spLocks noChangeShapeType="1"/>
            </p:cNvSpPr>
            <p:nvPr/>
          </p:nvSpPr>
          <p:spPr bwMode="auto">
            <a:xfrm>
              <a:off x="7240587" y="26670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69" name="Line 30"/>
            <p:cNvSpPr>
              <a:spLocks noChangeShapeType="1"/>
            </p:cNvSpPr>
            <p:nvPr/>
          </p:nvSpPr>
          <p:spPr bwMode="auto">
            <a:xfrm>
              <a:off x="7240587" y="28194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70" name="Line 31"/>
            <p:cNvSpPr>
              <a:spLocks noChangeShapeType="1"/>
            </p:cNvSpPr>
            <p:nvPr/>
          </p:nvSpPr>
          <p:spPr bwMode="auto">
            <a:xfrm>
              <a:off x="7240587" y="29718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71" name="Line 32"/>
            <p:cNvSpPr>
              <a:spLocks noChangeShapeType="1"/>
            </p:cNvSpPr>
            <p:nvPr/>
          </p:nvSpPr>
          <p:spPr bwMode="auto">
            <a:xfrm>
              <a:off x="7240587" y="31242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72" name="Line 33"/>
            <p:cNvSpPr>
              <a:spLocks noChangeShapeType="1"/>
            </p:cNvSpPr>
            <p:nvPr/>
          </p:nvSpPr>
          <p:spPr bwMode="auto">
            <a:xfrm>
              <a:off x="7240587" y="32766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73" name="Line 34"/>
            <p:cNvSpPr>
              <a:spLocks noChangeShapeType="1"/>
            </p:cNvSpPr>
            <p:nvPr/>
          </p:nvSpPr>
          <p:spPr bwMode="auto">
            <a:xfrm>
              <a:off x="7240587" y="34290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74" name="Line 35"/>
            <p:cNvSpPr>
              <a:spLocks noChangeShapeType="1"/>
            </p:cNvSpPr>
            <p:nvPr/>
          </p:nvSpPr>
          <p:spPr bwMode="auto">
            <a:xfrm>
              <a:off x="7240587" y="357505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75" name="Line 36"/>
            <p:cNvSpPr>
              <a:spLocks noChangeShapeType="1"/>
            </p:cNvSpPr>
            <p:nvPr/>
          </p:nvSpPr>
          <p:spPr bwMode="auto">
            <a:xfrm>
              <a:off x="7240587" y="37338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76" name="Line 37"/>
            <p:cNvSpPr>
              <a:spLocks noChangeShapeType="1"/>
            </p:cNvSpPr>
            <p:nvPr/>
          </p:nvSpPr>
          <p:spPr bwMode="auto">
            <a:xfrm>
              <a:off x="7240587" y="38862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pic>
        <p:nvPicPr>
          <p:cNvPr id="59" name="Picture 58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6362851" y="5029200"/>
            <a:ext cx="761696" cy="228600"/>
          </a:xfrm>
          <a:prstGeom prst="rect">
            <a:avLst/>
          </a:prstGeom>
          <a:noFill/>
          <a:ln/>
          <a:effectLst/>
        </p:spPr>
      </p:pic>
      <p:pic>
        <p:nvPicPr>
          <p:cNvPr id="52" name="Picture 51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1379251" y="3733800"/>
            <a:ext cx="714947" cy="228271"/>
          </a:xfrm>
          <a:prstGeom prst="rect">
            <a:avLst/>
          </a:prstGeom>
          <a:noFill/>
          <a:ln/>
          <a:effectLst/>
        </p:spPr>
      </p:pic>
      <p:pic>
        <p:nvPicPr>
          <p:cNvPr id="53" name="Picture 52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4206307" y="3733800"/>
            <a:ext cx="747259" cy="228659"/>
          </a:xfrm>
          <a:prstGeom prst="rect">
            <a:avLst/>
          </a:prstGeom>
          <a:noFill/>
          <a:ln/>
          <a:effectLst/>
        </p:spPr>
      </p:pic>
      <p:pic>
        <p:nvPicPr>
          <p:cNvPr id="44" name="Picture 43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4803049" y="6172200"/>
            <a:ext cx="4340951" cy="361745"/>
          </a:xfrm>
          <a:prstGeom prst="rect">
            <a:avLst/>
          </a:prstGeom>
          <a:noFill/>
          <a:ln/>
          <a:effectLst/>
        </p:spPr>
      </p:pic>
      <p:pic>
        <p:nvPicPr>
          <p:cNvPr id="42" name="Picture 41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7479378" y="2438400"/>
            <a:ext cx="1055022" cy="36548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Existing Solutions</a:t>
            </a:r>
            <a:endParaRPr lang="en-US" i="1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42988"/>
            <a:ext cx="8915400" cy="5410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Dictionary </a:t>
            </a:r>
            <a:r>
              <a:rPr lang="en-US" b="1" i="1" dirty="0" smtClean="0">
                <a:solidFill>
                  <a:srgbClr val="0000FF"/>
                </a:solidFill>
              </a:rPr>
              <a:t>design</a:t>
            </a:r>
          </a:p>
          <a:p>
            <a:endParaRPr lang="en-US" sz="1000" dirty="0" smtClean="0"/>
          </a:p>
          <a:p>
            <a:pPr lvl="1"/>
            <a:r>
              <a:rPr lang="en-US" dirty="0" smtClean="0"/>
              <a:t>functional space assumptions	&lt;&gt;	C2, </a:t>
            </a:r>
            <a:r>
              <a:rPr lang="en-US" dirty="0" err="1" smtClean="0"/>
              <a:t>Besov</a:t>
            </a:r>
            <a:r>
              <a:rPr lang="en-US" dirty="0" smtClean="0"/>
              <a:t>, </a:t>
            </a:r>
            <a:r>
              <a:rPr lang="en-US" dirty="0" err="1" smtClean="0"/>
              <a:t>Sobolev</a:t>
            </a:r>
            <a:r>
              <a:rPr lang="en-US" dirty="0" smtClean="0"/>
              <a:t>,…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	ex.  natural images 		&lt;&gt;	smooth regions + edges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induced norms/designed bases &amp; frames</a:t>
            </a:r>
          </a:p>
          <a:p>
            <a:pPr lvl="1">
              <a:buNone/>
            </a:pPr>
            <a:r>
              <a:rPr lang="en-US" dirty="0" smtClean="0"/>
              <a:t>	ex. wavelets, </a:t>
            </a:r>
            <a:r>
              <a:rPr lang="en-US" dirty="0" err="1" smtClean="0"/>
              <a:t>curvelets</a:t>
            </a:r>
            <a:r>
              <a:rPr lang="en-US" dirty="0" smtClean="0"/>
              <a:t>, etc.</a:t>
            </a:r>
          </a:p>
          <a:p>
            <a:pPr lvl="1"/>
            <a:endParaRPr lang="en-US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Dictionary </a:t>
            </a:r>
            <a:r>
              <a:rPr lang="en-US" b="1" i="1" dirty="0" smtClean="0">
                <a:solidFill>
                  <a:srgbClr val="0000FF"/>
                </a:solidFill>
              </a:rPr>
              <a:t>learning</a:t>
            </a:r>
          </a:p>
          <a:p>
            <a:endParaRPr lang="en-US" sz="1000" b="1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regularization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clustering	&lt;&gt;  	identify clustering of data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Bayesian 	&lt;&gt;	non-parametric approaches</a:t>
            </a:r>
            <a:br>
              <a:rPr lang="en-US" dirty="0" smtClean="0"/>
            </a:br>
            <a:r>
              <a:rPr lang="en-US" dirty="0" smtClean="0"/>
              <a:t>				ex. Indian buffet processes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sz="1600" dirty="0" smtClean="0"/>
          </a:p>
          <a:p>
            <a:pPr lvl="1"/>
            <a:endParaRPr lang="en-US" sz="1400" dirty="0" smtClean="0"/>
          </a:p>
          <a:p>
            <a:pPr lvl="1"/>
            <a:endParaRPr lang="en-US" sz="18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sz="1400" dirty="0" smtClean="0"/>
          </a:p>
        </p:txBody>
      </p:sp>
      <p:pic>
        <p:nvPicPr>
          <p:cNvPr id="12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2514600"/>
            <a:ext cx="1371600" cy="136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0" descr="nab-19may07-2-cro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2514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789380" y="4527846"/>
            <a:ext cx="6324600" cy="34895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-152400"/>
            <a:ext cx="8305800" cy="1143000"/>
          </a:xfrm>
        </p:spPr>
        <p:txBody>
          <a:bodyPr/>
          <a:lstStyle/>
          <a:p>
            <a:r>
              <a:rPr lang="en-US" sz="3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Dictionary </a:t>
            </a:r>
            <a:r>
              <a:rPr lang="en-US" sz="3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Selection </a:t>
            </a:r>
            <a:r>
              <a:rPr lang="en-US" sz="3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Problem</a:t>
            </a:r>
            <a:r>
              <a:rPr lang="en-US" sz="3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—</a:t>
            </a:r>
            <a:r>
              <a:rPr lang="en-US" sz="34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DiSP</a:t>
            </a:r>
            <a:endParaRPr lang="en-US" sz="3400" i="1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410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Given</a:t>
            </a:r>
          </a:p>
          <a:p>
            <a:pPr>
              <a:buNone/>
            </a:pPr>
            <a:endParaRPr lang="en-US" sz="1000" b="1" dirty="0" smtClean="0"/>
          </a:p>
          <a:p>
            <a:pPr lvl="1"/>
            <a:r>
              <a:rPr lang="en-US" dirty="0" smtClean="0"/>
              <a:t>candidate columns</a:t>
            </a:r>
          </a:p>
          <a:p>
            <a:pPr lvl="1"/>
            <a:endParaRPr lang="en-US" sz="1000" dirty="0" smtClean="0"/>
          </a:p>
          <a:p>
            <a:pPr lvl="1"/>
            <a:r>
              <a:rPr lang="en-US" dirty="0" err="1" smtClean="0"/>
              <a:t>sparsity</a:t>
            </a:r>
            <a:r>
              <a:rPr lang="en-US" dirty="0" smtClean="0"/>
              <a:t> and dictionary size</a:t>
            </a:r>
          </a:p>
          <a:p>
            <a:pPr lvl="1"/>
            <a:endParaRPr lang="en-US" sz="1000" dirty="0" smtClean="0"/>
          </a:p>
          <a:p>
            <a:pPr lvl="1"/>
            <a:r>
              <a:rPr lang="en-US" dirty="0" smtClean="0"/>
              <a:t>training data</a:t>
            </a:r>
          </a:p>
          <a:p>
            <a:pPr lvl="1"/>
            <a:endParaRPr lang="en-US" sz="1200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Choose D to maximize variance reduction: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sz="1000" b="1" dirty="0" smtClean="0"/>
          </a:p>
          <a:p>
            <a:pPr lvl="1">
              <a:buNone/>
            </a:pPr>
            <a:endParaRPr lang="en-US" sz="1000" dirty="0" smtClean="0"/>
          </a:p>
          <a:p>
            <a:pPr lvl="1"/>
            <a:r>
              <a:rPr lang="en-US" dirty="0" smtClean="0"/>
              <a:t>reconstruction accuracy:</a:t>
            </a:r>
            <a:br>
              <a:rPr lang="en-US" dirty="0" smtClean="0"/>
            </a:br>
            <a:endParaRPr lang="en-US" sz="1000" dirty="0" smtClean="0"/>
          </a:p>
          <a:p>
            <a:pPr lvl="1"/>
            <a:r>
              <a:rPr lang="en-US" dirty="0" smtClean="0"/>
              <a:t>var. </a:t>
            </a:r>
            <a:r>
              <a:rPr lang="en-US" dirty="0" err="1" smtClean="0"/>
              <a:t>reduct</a:t>
            </a:r>
            <a:r>
              <a:rPr lang="en-US" dirty="0" smtClean="0"/>
              <a:t>. for </a:t>
            </a:r>
            <a:r>
              <a:rPr lang="en-US" dirty="0" err="1" smtClean="0"/>
              <a:t>s-th</a:t>
            </a:r>
            <a:r>
              <a:rPr lang="en-US" dirty="0" smtClean="0"/>
              <a:t> data:</a:t>
            </a:r>
            <a:br>
              <a:rPr lang="en-US" dirty="0" smtClean="0"/>
            </a:br>
            <a:endParaRPr lang="en-US" sz="1000" dirty="0" smtClean="0"/>
          </a:p>
          <a:p>
            <a:pPr lvl="1"/>
            <a:r>
              <a:rPr lang="en-US" dirty="0" smtClean="0"/>
              <a:t>overall var. reduction:</a:t>
            </a:r>
          </a:p>
          <a:p>
            <a:pPr lvl="1"/>
            <a:endParaRPr lang="en-US" sz="1200" dirty="0" smtClean="0"/>
          </a:p>
          <a:p>
            <a:pPr lvl="1">
              <a:buNone/>
            </a:pPr>
            <a:r>
              <a:rPr lang="en-US" b="1" dirty="0" smtClean="0"/>
              <a:t>Want to solve</a:t>
            </a:r>
            <a:r>
              <a:rPr lang="en-US" dirty="0" smtClean="0"/>
              <a:t>:</a:t>
            </a:r>
            <a:endParaRPr lang="en-US" b="1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sz="1200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	     Combines dictionary design and learning</a:t>
            </a:r>
            <a:endParaRPr lang="en-US" sz="1600" dirty="0" smtClean="0"/>
          </a:p>
          <a:p>
            <a:pPr lvl="1"/>
            <a:endParaRPr lang="en-US" sz="1400" dirty="0" smtClean="0"/>
          </a:p>
          <a:p>
            <a:pPr lvl="1"/>
            <a:endParaRPr lang="en-US" sz="18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sz="1400" dirty="0" smtClean="0"/>
          </a:p>
        </p:txBody>
      </p:sp>
      <p:pic>
        <p:nvPicPr>
          <p:cNvPr id="2050" name="Picture 2" descr="http://gis.ecprov.gov.za/SIMUWebsite/title_data/new2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47891" y="76200"/>
            <a:ext cx="1196109" cy="1066800"/>
          </a:xfrm>
          <a:prstGeom prst="rect">
            <a:avLst/>
          </a:prstGeom>
          <a:noFill/>
        </p:spPr>
      </p:pic>
      <p:pic>
        <p:nvPicPr>
          <p:cNvPr id="15" name="Picture 1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6149508" y="2233612"/>
            <a:ext cx="762801" cy="320040"/>
          </a:xfrm>
          <a:prstGeom prst="rect">
            <a:avLst/>
          </a:prstGeom>
        </p:spPr>
      </p:pic>
      <p:pic>
        <p:nvPicPr>
          <p:cNvPr id="14" name="Picture 13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4752275" y="2767011"/>
            <a:ext cx="3557266" cy="381067"/>
          </a:xfrm>
          <a:prstGeom prst="rect">
            <a:avLst/>
          </a:prstGeom>
          <a:noFill/>
          <a:ln/>
          <a:effectLst/>
        </p:spPr>
      </p:pic>
      <p:pic>
        <p:nvPicPr>
          <p:cNvPr id="22" name="Picture 2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4445843" y="4531805"/>
            <a:ext cx="4164757" cy="304775"/>
          </a:xfrm>
          <a:prstGeom prst="rect">
            <a:avLst/>
          </a:prstGeom>
          <a:noFill/>
          <a:ln/>
          <a:effectLst/>
        </p:spPr>
      </p:pic>
      <p:pic>
        <p:nvPicPr>
          <p:cNvPr id="29" name="Picture 28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4445843" y="5053012"/>
            <a:ext cx="2286004" cy="330708"/>
          </a:xfrm>
          <a:prstGeom prst="rect">
            <a:avLst/>
          </a:prstGeom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4278744" y="5521756"/>
            <a:ext cx="4010903" cy="445655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 bwMode="auto">
          <a:xfrm>
            <a:off x="4202545" y="5967412"/>
            <a:ext cx="4103255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" name="Picture 19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4648200" y="1624012"/>
            <a:ext cx="3771222" cy="411480"/>
          </a:xfrm>
          <a:prstGeom prst="rect">
            <a:avLst/>
          </a:prstGeom>
        </p:spPr>
      </p:pic>
      <p:pic>
        <p:nvPicPr>
          <p:cNvPr id="16" name="Picture 15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4445843" y="3962400"/>
            <a:ext cx="3679505" cy="36575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dirty="0" smtClean="0"/>
              <a:t>Combinatorial Challenges in </a:t>
            </a:r>
            <a:r>
              <a:rPr lang="en-US" dirty="0" err="1" smtClean="0"/>
              <a:t>DiSP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991600" cy="5181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Evaluation of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857250" lvl="1" indent="-457200"/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Finding D*</a:t>
            </a:r>
            <a:endParaRPr lang="en-US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					NP-hard!</a:t>
            </a: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endParaRPr lang="en-US" sz="1200" dirty="0" smtClean="0"/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6553196" y="3886200"/>
            <a:ext cx="2286004" cy="330708"/>
          </a:xfrm>
          <a:prstGeom prst="rect">
            <a:avLst/>
          </a:prstGeom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295400" y="3810000"/>
            <a:ext cx="4114809" cy="457200"/>
          </a:xfrm>
          <a:prstGeom prst="rect">
            <a:avLst/>
          </a:prstGeom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3152503" y="2133600"/>
            <a:ext cx="3679505" cy="365759"/>
          </a:xfrm>
          <a:prstGeom prst="rect">
            <a:avLst/>
          </a:prstGeom>
          <a:noFill/>
          <a:ln/>
          <a:effectLst/>
        </p:spPr>
      </p:pic>
      <p:sp>
        <p:nvSpPr>
          <p:cNvPr id="8" name="TextBox 7"/>
          <p:cNvSpPr txBox="1"/>
          <p:nvPr/>
        </p:nvSpPr>
        <p:spPr>
          <a:xfrm>
            <a:off x="5029200" y="2895600"/>
            <a:ext cx="384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Sparse reconstruction problem!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V="1">
            <a:off x="6896100" y="2324100"/>
            <a:ext cx="8382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1" name="Picture 1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3276600" y="1524000"/>
            <a:ext cx="4998118" cy="365760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3200400" y="5562600"/>
            <a:ext cx="290051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dirty="0" smtClean="0"/>
              <a:t>Combinatorial Challenges in </a:t>
            </a:r>
            <a:r>
              <a:rPr lang="en-US" dirty="0" err="1" smtClean="0"/>
              <a:t>DiSP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991600" cy="5181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Evaluation of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857250" lvl="1" indent="-457200"/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Finding D*  </a:t>
            </a:r>
            <a:r>
              <a:rPr lang="en-US" dirty="0" smtClean="0">
                <a:solidFill>
                  <a:srgbClr val="FF0000"/>
                </a:solidFill>
              </a:rPr>
              <a:t>(NP-hard)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sz="1200" dirty="0" smtClean="0"/>
          </a:p>
          <a:p>
            <a:pPr marL="457200" indent="-45720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Key observations: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000" dirty="0" smtClean="0"/>
              <a:t> </a:t>
            </a:r>
          </a:p>
          <a:p>
            <a:pPr marL="857250" lvl="1" indent="-457200"/>
            <a:r>
              <a:rPr lang="en-US" dirty="0" smtClean="0"/>
              <a:t>F(D) 			&lt;&gt;	</a:t>
            </a:r>
            <a:r>
              <a:rPr lang="en-US" b="1" dirty="0" smtClean="0"/>
              <a:t>approximately </a:t>
            </a:r>
            <a:r>
              <a:rPr lang="en-US" b="1" dirty="0" err="1" smtClean="0"/>
              <a:t>submodular</a:t>
            </a:r>
            <a:r>
              <a:rPr lang="en-US" b="1" dirty="0" smtClean="0"/>
              <a:t> </a:t>
            </a:r>
            <a:br>
              <a:rPr lang="en-US" b="1" dirty="0" smtClean="0"/>
            </a:br>
            <a:endParaRPr lang="en-US" sz="1000" b="1" dirty="0" smtClean="0"/>
          </a:p>
          <a:p>
            <a:pPr marL="857250" lvl="1" indent="-457200"/>
            <a:r>
              <a:rPr lang="en-US" dirty="0" err="1" smtClean="0"/>
              <a:t>submodularity</a:t>
            </a:r>
            <a:r>
              <a:rPr lang="en-US" dirty="0" smtClean="0"/>
              <a:t> 	&lt;&gt; 	</a:t>
            </a:r>
            <a:r>
              <a:rPr lang="en-US" b="1" dirty="0" smtClean="0"/>
              <a:t>efficient algorithms 						 </a:t>
            </a:r>
            <a:r>
              <a:rPr lang="en-US" dirty="0" smtClean="0"/>
              <a:t>with </a:t>
            </a:r>
            <a:r>
              <a:rPr lang="en-US" b="1" dirty="0" smtClean="0"/>
              <a:t>provable guarantees</a:t>
            </a:r>
            <a:endParaRPr lang="en-US" dirty="0" smtClean="0"/>
          </a:p>
          <a:p>
            <a:pPr marL="457200" indent="-457200">
              <a:buNone/>
            </a:pPr>
            <a:endParaRPr lang="en-US" sz="1000" dirty="0" smtClean="0"/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6553196" y="3886200"/>
            <a:ext cx="2286004" cy="330708"/>
          </a:xfrm>
          <a:prstGeom prst="rect">
            <a:avLst/>
          </a:prstGeom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295400" y="3810000"/>
            <a:ext cx="4114809" cy="45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29200" y="2895600"/>
            <a:ext cx="384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Sparse reconstruction problem!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V="1">
            <a:off x="6896100" y="2324100"/>
            <a:ext cx="8382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1" name="Picture 1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3276600" y="1524000"/>
            <a:ext cx="4998118" cy="365760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3152503" y="2133600"/>
            <a:ext cx="3679505" cy="36575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dirty="0" smtClean="0"/>
              <a:t>(Approximate) </a:t>
            </a:r>
            <a:r>
              <a:rPr lang="en-US" dirty="0" err="1" smtClean="0"/>
              <a:t>Submodularity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000" dirty="0" smtClean="0"/>
          </a:p>
          <a:p>
            <a:r>
              <a:rPr lang="en-US" dirty="0" smtClean="0"/>
              <a:t>Set function F </a:t>
            </a:r>
            <a:r>
              <a:rPr lang="en-US" i="1" dirty="0" err="1" smtClean="0"/>
              <a:t>submodular</a:t>
            </a:r>
            <a:r>
              <a:rPr lang="en-US" dirty="0" smtClean="0"/>
              <a:t>, if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Set function F </a:t>
            </a:r>
            <a:r>
              <a:rPr lang="en-US" i="1" dirty="0" smtClean="0"/>
              <a:t>approximately </a:t>
            </a:r>
            <a:r>
              <a:rPr lang="en-US" i="1" dirty="0" err="1" smtClean="0"/>
              <a:t>submodular</a:t>
            </a:r>
            <a:r>
              <a:rPr lang="en-US" dirty="0" smtClean="0"/>
              <a:t>, if</a:t>
            </a:r>
            <a:endParaRPr lang="en-US" dirty="0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52400" y="2819400"/>
            <a:ext cx="8915400" cy="1612900"/>
            <a:chOff x="1219200" y="2667000"/>
            <a:chExt cx="7162800" cy="1295400"/>
          </a:xfrm>
        </p:grpSpPr>
        <p:sp>
          <p:nvSpPr>
            <p:cNvPr id="5" name="Text Box 59"/>
            <p:cNvSpPr txBox="1">
              <a:spLocks noChangeArrowheads="1"/>
            </p:cNvSpPr>
            <p:nvPr/>
          </p:nvSpPr>
          <p:spPr bwMode="auto">
            <a:xfrm>
              <a:off x="5253038" y="2767013"/>
              <a:ext cx="446087" cy="46982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dirty="0" smtClean="0"/>
                <a:t>v</a:t>
              </a:r>
              <a:endParaRPr lang="en-US" sz="3200" dirty="0"/>
            </a:p>
          </p:txBody>
        </p:sp>
        <p:sp>
          <p:nvSpPr>
            <p:cNvPr id="6" name="Oval 60"/>
            <p:cNvSpPr>
              <a:spLocks noChangeArrowheads="1"/>
            </p:cNvSpPr>
            <p:nvPr/>
          </p:nvSpPr>
          <p:spPr bwMode="auto">
            <a:xfrm>
              <a:off x="3276600" y="3200400"/>
              <a:ext cx="1447800" cy="762000"/>
            </a:xfrm>
            <a:prstGeom prst="ellipse">
              <a:avLst/>
            </a:prstGeom>
            <a:solidFill>
              <a:srgbClr val="CCFF66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3600" dirty="0" smtClean="0"/>
                <a:t>D’      </a:t>
              </a:r>
              <a:endParaRPr lang="en-US" sz="3600" dirty="0"/>
            </a:p>
          </p:txBody>
        </p:sp>
        <p:sp>
          <p:nvSpPr>
            <p:cNvPr id="7" name="Oval 61"/>
            <p:cNvSpPr>
              <a:spLocks noChangeArrowheads="1"/>
            </p:cNvSpPr>
            <p:nvPr/>
          </p:nvSpPr>
          <p:spPr bwMode="auto">
            <a:xfrm>
              <a:off x="4191000" y="2667000"/>
              <a:ext cx="533400" cy="533400"/>
            </a:xfrm>
            <a:prstGeom prst="ellipse">
              <a:avLst/>
            </a:prstGeom>
            <a:solidFill>
              <a:srgbClr val="FF8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3600" dirty="0" smtClean="0"/>
                <a:t>D</a:t>
              </a:r>
              <a:endParaRPr lang="en-US" sz="3600" dirty="0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auto">
            <a:xfrm>
              <a:off x="5202238" y="2990850"/>
              <a:ext cx="76200" cy="762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auto">
            <a:xfrm>
              <a:off x="5202238" y="3614738"/>
              <a:ext cx="76200" cy="762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0" name="Text Box 64"/>
            <p:cNvSpPr txBox="1">
              <a:spLocks noChangeArrowheads="1"/>
            </p:cNvSpPr>
            <p:nvPr/>
          </p:nvSpPr>
          <p:spPr bwMode="auto">
            <a:xfrm>
              <a:off x="5253038" y="3390900"/>
              <a:ext cx="446087" cy="46982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dirty="0" smtClean="0"/>
                <a:t>v</a:t>
              </a:r>
              <a:endParaRPr lang="en-US" sz="3200" dirty="0"/>
            </a:p>
          </p:txBody>
        </p:sp>
        <p:sp>
          <p:nvSpPr>
            <p:cNvPr id="11" name="Text Box 65"/>
            <p:cNvSpPr txBox="1">
              <a:spLocks noChangeArrowheads="1"/>
            </p:cNvSpPr>
            <p:nvPr/>
          </p:nvSpPr>
          <p:spPr bwMode="auto">
            <a:xfrm>
              <a:off x="4781550" y="2743200"/>
              <a:ext cx="361950" cy="37091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/>
                <a:t>+</a:t>
              </a:r>
            </a:p>
          </p:txBody>
        </p:sp>
        <p:sp>
          <p:nvSpPr>
            <p:cNvPr id="12" name="Text Box 66"/>
            <p:cNvSpPr txBox="1">
              <a:spLocks noChangeArrowheads="1"/>
            </p:cNvSpPr>
            <p:nvPr/>
          </p:nvSpPr>
          <p:spPr bwMode="auto">
            <a:xfrm>
              <a:off x="4783138" y="3371850"/>
              <a:ext cx="361950" cy="37091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/>
                <a:t>+</a:t>
              </a:r>
            </a:p>
          </p:txBody>
        </p:sp>
        <p:sp>
          <p:nvSpPr>
            <p:cNvPr id="13" name="AutoShape 67"/>
            <p:cNvSpPr>
              <a:spLocks noChangeArrowheads="1"/>
            </p:cNvSpPr>
            <p:nvPr/>
          </p:nvSpPr>
          <p:spPr bwMode="auto">
            <a:xfrm>
              <a:off x="5695950" y="2781300"/>
              <a:ext cx="2686050" cy="604838"/>
            </a:xfrm>
            <a:prstGeom prst="leftArrow">
              <a:avLst>
                <a:gd name="adj1" fmla="val 57481"/>
                <a:gd name="adj2" fmla="val 59315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200" dirty="0"/>
                <a:t>Large </a:t>
              </a:r>
              <a:r>
                <a:rPr lang="en-US" sz="2200" dirty="0" smtClean="0"/>
                <a:t>improvement</a:t>
              </a:r>
              <a:endParaRPr lang="en-US" sz="2200" dirty="0"/>
            </a:p>
          </p:txBody>
        </p:sp>
        <p:sp>
          <p:nvSpPr>
            <p:cNvPr id="14" name="AutoShape 68"/>
            <p:cNvSpPr>
              <a:spLocks noChangeArrowheads="1"/>
            </p:cNvSpPr>
            <p:nvPr/>
          </p:nvSpPr>
          <p:spPr bwMode="auto">
            <a:xfrm>
              <a:off x="5695950" y="3462338"/>
              <a:ext cx="2152650" cy="433387"/>
            </a:xfrm>
            <a:prstGeom prst="leftArrow">
              <a:avLst>
                <a:gd name="adj1" fmla="val 71657"/>
                <a:gd name="adj2" fmla="val 80967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600" dirty="0"/>
                <a:t>Small improvement</a:t>
              </a:r>
            </a:p>
          </p:txBody>
        </p:sp>
        <p:sp>
          <p:nvSpPr>
            <p:cNvPr id="15" name="Oval 60"/>
            <p:cNvSpPr>
              <a:spLocks noChangeArrowheads="1"/>
            </p:cNvSpPr>
            <p:nvPr/>
          </p:nvSpPr>
          <p:spPr bwMode="auto">
            <a:xfrm>
              <a:off x="1219200" y="3200400"/>
              <a:ext cx="1447800" cy="762000"/>
            </a:xfrm>
            <a:prstGeom prst="ellipse">
              <a:avLst/>
            </a:prstGeom>
            <a:solidFill>
              <a:srgbClr val="CCFF66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3600" dirty="0" smtClean="0"/>
                <a:t>D’        </a:t>
              </a:r>
              <a:endParaRPr lang="en-US" sz="3600" dirty="0"/>
            </a:p>
          </p:txBody>
        </p:sp>
        <p:sp>
          <p:nvSpPr>
            <p:cNvPr id="16" name="Oval 61"/>
            <p:cNvSpPr>
              <a:spLocks noChangeArrowheads="1"/>
            </p:cNvSpPr>
            <p:nvPr/>
          </p:nvSpPr>
          <p:spPr bwMode="auto">
            <a:xfrm>
              <a:off x="2057400" y="3318934"/>
              <a:ext cx="533400" cy="533400"/>
            </a:xfrm>
            <a:prstGeom prst="ellipse">
              <a:avLst/>
            </a:prstGeom>
            <a:solidFill>
              <a:srgbClr val="FF8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3600" dirty="0"/>
                <a:t>D</a:t>
              </a:r>
            </a:p>
          </p:txBody>
        </p:sp>
      </p:grpSp>
      <p:pic>
        <p:nvPicPr>
          <p:cNvPr id="72" name="Picture 7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 r="7118" b="5304"/>
          <a:stretch>
            <a:fillRect/>
          </a:stretch>
        </p:blipFill>
        <p:spPr>
          <a:xfrm>
            <a:off x="1066800" y="2057400"/>
            <a:ext cx="7010400" cy="381000"/>
          </a:xfrm>
          <a:prstGeom prst="rect">
            <a:avLst/>
          </a:prstGeom>
        </p:spPr>
      </p:pic>
      <p:pic>
        <p:nvPicPr>
          <p:cNvPr id="73" name="Picture 7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685800" y="5693664"/>
            <a:ext cx="7547660" cy="402336"/>
          </a:xfrm>
          <a:prstGeom prst="rect">
            <a:avLst/>
          </a:prstGeom>
        </p:spPr>
      </p:pic>
      <p:pic>
        <p:nvPicPr>
          <p:cNvPr id="79" name="Picture 7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5216364" y="1463043"/>
            <a:ext cx="4484776" cy="35421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%% Comments in the draft&#10;&#10;&#10;\newtheorem{theorem}{Theorem}&#10;\newtheorem{proposition}{Proposition}&#10;\newtheorem{lemma}{Lemma}&#10;\newtheorem{corollary}{Corollary}&#10;\newtheorem{definition}{Definition}&#10;\newtheorem{example}{Example}&#10;\newtheorem{remark}{Remark}&#10;&#10;\newcommand{\dsp}{{\textsf{DiSP}}\xspace}&#10;&#10;\newcommand{\BlackBox}{\rule{1.5ex}{1.5ex}}  % end of proof&#10;\newenvironment{proof}{\par\noindent{\bf Proof\ }}{\hfill\BlackBox\\[2mm]}&#10;&#10;\newcommand{\denselist}{&#10;    \itemsep -3pt\topsep-8pt\partopsep-8pt&#10;}&#10;&#10;\newcommand{\denselistbib}{&#10;    \itemsep 1pt\topsep-8pt\partopsep-8pt&#10;}&#10;&#10;\newcommand{\andreas}[1]{{\bf [AK: #1]}}&#10;&#10;%% Notation for integers, natural numbers, reals etc.&#10;&#10;&#10;\newcommand\R{\mathbb{R}}&#10;&#10;\newcommand{\transpose}{{\dagger}}&#10;\newcommand{\eps}{\varepsilon}&#10;&#10;&#10;%% probability stuff&#10;&#10;&#10;\def\ProbCond#1#2{{\mathbf{Pr}\left({#1} \mid {#2} \right)}}&#10;&#10;&#10;\newcommand{\ExpCond}[2]{{\Exp \left(#1 \mid #2 \right)}}&#10;\newcommand{\Prob}[1]{{\mathrm{Prob} \left(#1\right)}}&#10;\newcommand{\hist}[1]{{\mathcal{H}_{#1}}}&#10;\newcommand{\Var}[1]{{{\mathbf{Var}}\left(#1\right)}}&#10;\newcommand{\VarCond}[2]{{{\mathbf{Var}}\left(\left.#1 \;\right| #2\right)}}&#10;&#10;&#10;&#10;&#10;% shorthand&#10;&#10;\usepackage[lflt]{floatflt}&#10;\newcommand{\muhat}{\widehat{\mu}}&#10;\newcommand{\mutilde}{\tilde{\mu}}&#10;\newcommand{\gap}{\Delta}&#10;\newcommand{\xtrm}{\mathcal{E}}&#10;\newcommand{\valueset}{V}&#10;\newcommand{\bd}{\beta}&#10;&#10;%\newcommand{\transpose}{{\mathrm{T}}}&#10;%\newcommand{\transpose}{\mbox{${}^{\text{T}}$}}&#10;%\newcommand\transpose{{\!\scriptscriptstyle\mathrm T}}  % Transpose&#10;&#10;%\newcommand{\rew}{r}&#10;\newcommand{\reg}{R}&#10;\newcommand{\nsig}{m}&#10;\newcommand{\ndim}{d}&#10;\newcommand{\natoms}{N}&#10;\newcommand{\ndict}{n}&#10;\newcommand{\nsparse}{k}&#10;&#10;\newcommand{\hcA}{\widehat{\cA}}&#10;\newcommand{\hR}{\widehat{R}}&#10;\newcommand{\hF}{\widehat{F}}&#10;\newcommand{\Fomp}{{F_{{OMP}}}}&#10;&#10;\newcommand{\dictlearn}{{\textsc{SDS}}\xspace}&#10;\newcommand{\dictlearnma}{{${\textsc{SDS}}_{{MA}}$}\xspace}&#10;\newcommand{\dictlearnmab}{{${\textsc{SDS}}_{{MAB}}$}\xspace}&#10;\newcommand{\dictlearnomp}{{${\textsc{SDS}}_{{OMP}}$}\xspace}&#10;&#10;\newcommand{\commentout}[1]{}&#10;&#10;&#10;%% Macros for the purpose of postponing the choice of notation&#10;&#10;\newcommand{\decset}{D}&#10;\newcommand{\dec}{x}&#10;\newcommand{\costset}{K}&#10;\newcommand{\cost}{c}&#10;\newcommand{\costvec}{L}&#10;\newcommand{\losss}{\costvec}&#10;\newcommand{\loss}{\costvec}&#10;\newcommand{\diam}{\|\decset\|_2}&#10;&#10;&#10;&#10;\newcommand{\Lhat}{\widehat{\losss}}&#10;\newcommand{\Lgeneric}{\losss'}&#10;&#10;&#10;\newcommand{\gain}{\gamma}&#10;&#10;%\newcommand{\citet}[1]{\emcite{#1}}&#10;%\newcommand{\citep}[1]{\cite{#1}}&#10;%\newcommand{\citealt}[1]{\npcite{#1}}&#10;\newcommand{\cf}{\emph{c.f.,}}&#10;\newcommand{\todo}[1]{\textbf{[TODO: #1]}}&#10;\newcommand{\nsets}{N}&#10;\newcommand{\sF}{{\widetilde{F}}}&#10;&#10;&#10;\newcommand{\cA}{\mathcal{A}}&#10;\newcommand{\cB}{\mathcal{B}}&#10;\newcommand{\cD}{\mathcal{D}}&#10;\newcommand{\cV}{\mathcal{V}}&#10;\newcommand{\cY}{\mathcal{Y}}&#10;\newcommand{\cP}{\mathcal{P}}&#10;\newcommand{\cS}{\mathcal{S}}&#10;\newcommand{\cW}{\mathcal{W}}&#10;&#10;&#10;%---&#10;\newcommand{\FF}{\mathcal{F}}&#10;\newcommand{\WW}{\mathcal{W}}&#10;\newcommand{\CC}{\mathcal{C}}&#10;&#10;\newcommand{\bigO}{\mathcal O}&#10;\newcommand{\abs}[1]{\left\vert#1\right\vert}&#10;&#10;\begin{document}&#10;$     $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0"/>
  <p:tag name="PICTUREFILESIZE" val="7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y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9"/>
  <p:tag name="PICTUREFILESIZE" val="76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D}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74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=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5"/>
  <p:tag name="PICTUREFILESIZE" val="24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n \times 1  template TPT2  env TPENV1  fore 0  back 16777215  eqnno 1"/>
  <p:tag name="FILENAME" val="TP_tmp"/>
  <p:tag name="ORIGWIDTH" val="50"/>
  <p:tag name="PICTUREFILESIZE" val="375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 \times 1  template TPT2  env TPENV1  fore 0  back 16777215  eqnno 1"/>
  <p:tag name="FILENAME" val="TP_tmp"/>
  <p:tag name="ORIGWIDTH" val="47"/>
  <p:tag name="PICTUREFILESIZE" val="373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 \times n  template TPT2  env TPENV1  fore 0  back 16777215  eqnno 1"/>
  <p:tag name="FILENAME" val="TP_tmp"/>
  <p:tag name="ORIGWIDTH" val="49"/>
  <p:tag name="PICTUREFILESIZE" val="442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\ll d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6"/>
  <p:tag name="PICTUREFILESIZE" val="233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0"/>
  <p:tag name="PICTUREFILESIZE" val="7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y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9"/>
  <p:tag name="PICTUREFILESIZE" val="7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0"/>
  <p:tag name="PICTUREFILESIZE" val="71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D}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74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=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5"/>
  <p:tag name="PICTUREFILESIZE" val="24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n \times 1  template TPT2  env TPENV1  fore 0  back 16777215  eqnno 1"/>
  <p:tag name="FILENAME" val="TP_tmp"/>
  <p:tag name="ORIGWIDTH" val="50"/>
  <p:tag name="PICTUREFILESIZE" val="375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 \times 1  template TPT2  env TPENV1  fore 0  back 16777215  eqnno 1"/>
  <p:tag name="FILENAME" val="TP_tmp"/>
  <p:tag name="ORIGWIDTH" val="47"/>
  <p:tag name="PICTUREFILESIZE" val="373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 \times n  template TPT2  env TPENV1  fore 0  back 16777215  eqnno 1"/>
  <p:tag name="FILENAME" val="TP_tmp"/>
  <p:tag name="ORIGWIDTH" val="49"/>
  <p:tag name="PICTUREFILESIZE" val="442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{\mathcal Y}= \{y_{1},\dots,y_s,\ldots,y_{m}\}\in {\rm R}^{d\times m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4"/>
  <p:tag name="PICTUREFILESIZE" val="808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\ll d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6"/>
  <p:tag name="PICTUREFILESIZE" val="233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D^*=  \arg \min_{D,x_1,\ldots,x_M} \sum_i \left \{ \|y_i - D x_i\|_2^2+ \lambda \|x_i\|_{1,{\rm TV}} \right\}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6"/>
  <p:tag name="PICTUREFILESIZE" val="1356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&#10;\begin{document}&#10;$ k \&amp; n  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9"/>
  <p:tag name="PICTUREFILESIZE" val="225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{\mathcal Y}= \{y_{1},\dots,y_{m}\}\in {\rm R}^{d\times m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2"/>
  <p:tag name="PICTUREFILESIZE" val="685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y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9"/>
  <p:tag name="PICTUREFILESIZE" val="76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% Comments in the draft&#10;&#10;&#10;\newtheorem{theorem}{Theorem}&#10;\newtheorem{proposition}{Proposition}&#10;\newtheorem{lemma}{Lemma}&#10;\newtheorem{corollary}{Corollary}&#10;\newtheorem{definition}{Definition}&#10;\newtheorem{example}{Example}&#10;\newtheorem{remark}{Remark}&#10;&#10;\newcommand{\dsp}{{\textsf{DiSP}}\xspace}&#10;&#10;\newcommand{\BlackBox}{\rule{1.5ex}{1.5ex}}  % end of proof&#10;\newenvironment{proof}{\par\noindent{\bf Proof\ }}{\hfill\BlackBox\\[2mm]}&#10;&#10;\newcommand{\denselist}{&#10;    \itemsep -3pt\topsep-8pt\partopsep-8pt&#10;}&#10;&#10;\newcommand{\denselistbib}{&#10;    \itemsep 1pt\topsep-8pt\partopsep-8pt&#10;}&#10;&#10;\newcommand{\andreas}[1]{{\bf [AK: #1]}}&#10;&#10;%% Notation for integers, natural numbers, reals etc.&#10;&#10;&#10;\newcommand\R{\mathbb{R}}&#10;&#10;\newcommand{\transpose}{{\dagger}}&#10;\newcommand{\eps}{\varepsilon}&#10;&#10;&#10;%% probability stuff&#10;&#10;&#10;\def\ProbCond#1#2{{\mathbf{Pr}\left({#1} \mid {#2} \right)}}&#10;&#10;&#10;\newcommand{\ExpCond}[2]{{\Exp \left(#1 \mid #2 \right)}}&#10;\newcommand{\Prob}[1]{{\mathrm{Prob} \left(#1\right)}}&#10;\newcommand{\hist}[1]{{\mathcal{H}_{#1}}}&#10;\newcommand{\Var}[1]{{{\mathbf{Var}}\left(#1\right)}}&#10;\newcommand{\VarCond}[2]{{{\mathbf{Var}}\left(\left.#1 \;\right| #2\right)}}&#10;&#10;&#10;&#10;&#10;% shorthand&#10;&#10;\usepackage[lflt]{floatflt}&#10;\newcommand{\muhat}{\widehat{\mu}}&#10;\newcommand{\mutilde}{\tilde{\mu}}&#10;\newcommand{\gap}{\Delta}&#10;\newcommand{\xtrm}{\mathcal{E}}&#10;\newcommand{\valueset}{V}&#10;\newcommand{\bd}{\beta}&#10;&#10;%\newcommand{\transpose}{{\mathrm{T}}}&#10;%\newcommand{\transpose}{\mbox{${}^{\text{T}}$}}&#10;%\newcommand\transpose{{\!\scriptscriptstyle\mathrm T}}  % Transpose&#10;&#10;%\newcommand{\rew}{r}&#10;\newcommand{\reg}{R}&#10;\newcommand{\nsig}{m}&#10;\newcommand{\ndim}{d}&#10;\newcommand{\natoms}{N}&#10;\newcommand{\ndict}{n}&#10;\newcommand{\nsparse}{k}&#10;&#10;\newcommand{\hcA}{\widehat{\cA}}&#10;\newcommand{\hR}{\widehat{R}}&#10;\newcommand{\hF}{\widehat{F}}&#10;\newcommand{\Fomp}{{F_{{OMP}}}}&#10;&#10;\newcommand{\dictlearn}{{\textsc{SDS}}\xspace}&#10;\newcommand{\dictlearnma}{{${\textsc{SDS}}_{{MA}}$}\xspace}&#10;\newcommand{\dictlearnmab}{{${\textsc{SDS}}_{{MAB}}$}\xspace}&#10;\newcommand{\dictlearnomp}{{${\textsc{SDS}}_{{OMP}}$}\xspace}&#10;&#10;\newcommand{\commentout}[1]{}&#10;&#10;&#10;%% Macros for the purpose of postponing the choice of notation&#10;&#10;\newcommand{\decset}{D}&#10;\newcommand{\dec}{x}&#10;\newcommand{\costset}{K}&#10;\newcommand{\cost}{c}&#10;\newcommand{\costvec}{L}&#10;\newcommand{\losss}{\costvec}&#10;\newcommand{\loss}{\costvec}&#10;\newcommand{\diam}{\|\decset\|_2}&#10;&#10;&#10;&#10;\newcommand{\Lhat}{\widehat{\losss}}&#10;\newcommand{\Lgeneric}{\losss'}&#10;&#10;&#10;\newcommand{\gain}{\gamma}&#10;&#10;%\newcommand{\citet}[1]{\emcite{#1}}&#10;%\newcommand{\citep}[1]{\cite{#1}}&#10;%\newcommand{\citealt}[1]{\npcite{#1}}&#10;\newcommand{\cf}{\emph{c.f.,}}&#10;\newcommand{\todo}[1]{\textbf{[TODO: #1]}}&#10;\newcommand{\nsets}{N}&#10;\newcommand{\sF}{{\widetilde{F}}}&#10;&#10;&#10;\newcommand{\cA}{\mathcal{A}}&#10;\newcommand{\cB}{\mathcal{B}}&#10;\newcommand{\cD}{\mathcal{D}}&#10;\newcommand{\cV}{\mathcal{V}}&#10;\newcommand{\cY}{\mathcal{Y}}&#10;\newcommand{\cP}{\mathcal{P}}&#10;\newcommand{\cS}{\mathcal{S}}&#10;\newcommand{\cW}{\mathcal{W}}&#10;&#10;&#10;%---&#10;\newcommand{\FF}{\mathcal{F}}&#10;\newcommand{\WW}{\mathcal{W}}&#10;\newcommand{\CC}{\mathcal{C}}&#10;&#10;\newcommand{\bigO}{\mathcal O}&#10;\newcommand{\abs}[1]{\left\vert#1\right\vert}&#10;&#10;\begin{document}&#10;$F_{s}(\cD) = L_{s}(\emptyset)-\min_{\cA\subseteq \cD,|\cA|\leq \nsparse} L_{s}(\cA)   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64"/>
  <p:tag name="PICTUREFILESIZE" val="1037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% Comments in the draft&#10;&#10;&#10;\newtheorem{theorem}{Theorem}&#10;\newtheorem{proposition}{Proposition}&#10;\newtheorem{lemma}{Lemma}&#10;\newtheorem{corollary}{Corollary}&#10;\newtheorem{definition}{Definition}&#10;\newtheorem{example}{Example}&#10;\newtheorem{remark}{Remark}&#10;&#10;\newcommand{\dsp}{{\textsf{DiSP}}\xspace}&#10;&#10;\newcommand{\BlackBox}{\rule{1.5ex}{1.5ex}}  % end of proof&#10;\newenvironment{proof}{\par\noindent{\bf Proof\ }}{\hfill\BlackBox\\[2mm]}&#10;&#10;\newcommand{\denselist}{&#10;    \itemsep -3pt\topsep-8pt\partopsep-8pt&#10;}&#10;&#10;\newcommand{\denselistbib}{&#10;    \itemsep 1pt\topsep-8pt\partopsep-8pt&#10;}&#10;&#10;\newcommand{\andreas}[1]{{\bf [AK: #1]}}&#10;&#10;%% Notation for integers, natural numbers, reals etc.&#10;&#10;&#10;\newcommand\R{\mathbb{R}}&#10;&#10;\newcommand{\transpose}{{\dagger}}&#10;\newcommand{\eps}{\varepsilon}&#10;&#10;&#10;%% probability stuff&#10;&#10;&#10;\def\ProbCond#1#2{{\mathbf{Pr}\left({#1} \mid {#2} \right)}}&#10;&#10;&#10;\newcommand{\ExpCond}[2]{{\Exp \left(#1 \mid #2 \right)}}&#10;\newcommand{\Prob}[1]{{\mathrm{Prob} \left(#1\right)}}&#10;\newcommand{\hist}[1]{{\mathcal{H}_{#1}}}&#10;\newcommand{\Var}[1]{{{\mathbf{Var}}\left(#1\right)}}&#10;\newcommand{\VarCond}[2]{{{\mathbf{Var}}\left(\left.#1 \;\right| #2\right)}}&#10;&#10;&#10;&#10;&#10;% shorthand&#10;&#10;\usepackage[lflt]{floatflt}&#10;\newcommand{\muhat}{\widehat{\mu}}&#10;\newcommand{\mutilde}{\tilde{\mu}}&#10;\newcommand{\gap}{\Delta}&#10;\newcommand{\xtrm}{\mathcal{E}}&#10;\newcommand{\valueset}{V}&#10;\newcommand{\bd}{\beta}&#10;&#10;%\newcommand{\transpose}{{\mathrm{T}}}&#10;%\newcommand{\transpose}{\mbox{${}^{\text{T}}$}}&#10;%\newcommand\transpose{{\!\scriptscriptstyle\mathrm T}}  % Transpose&#10;&#10;%\newcommand{\rew}{r}&#10;\newcommand{\reg}{R}&#10;\newcommand{\nsig}{m}&#10;\newcommand{\ndim}{d}&#10;\newcommand{\natoms}{N}&#10;\newcommand{\ndict}{n}&#10;\newcommand{\nsparse}{k}&#10;&#10;\newcommand{\hcA}{\widehat{\cA}}&#10;\newcommand{\hR}{\widehat{R}}&#10;\newcommand{\hF}{\widehat{F}}&#10;\newcommand{\Fomp}{{F_{{OMP}}}}&#10;&#10;\newcommand{\dictlearn}{{\textsc{SDS}}\xspace}&#10;\newcommand{\dictlearnma}{{${\textsc{SDS}}_{{MA}}$}\xspace}&#10;\newcommand{\dictlearnmab}{{${\textsc{SDS}}_{{MAB}}$}\xspace}&#10;\newcommand{\dictlearnomp}{{${\textsc{SDS}}_{{OMP}}$}\xspace}&#10;&#10;\newcommand{\commentout}[1]{}&#10;&#10;&#10;%% Macros for the purpose of postponing the choice of notation&#10;&#10;\newcommand{\decset}{D}&#10;\newcommand{\dec}{x}&#10;\newcommand{\costset}{K}&#10;\newcommand{\cost}{c}&#10;\newcommand{\costvec}{L}&#10;\newcommand{\losss}{\costvec}&#10;\newcommand{\loss}{\costvec}&#10;\newcommand{\diam}{\|\decset\|_2}&#10;&#10;&#10;&#10;\newcommand{\Lhat}{\widehat{\losss}}&#10;\newcommand{\Lgeneric}{\losss'}&#10;&#10;&#10;\newcommand{\gain}{\gamma}&#10;&#10;%\newcommand{\citet}[1]{\emcite{#1}}&#10;%\newcommand{\citep}[1]{\cite{#1}}&#10;%\newcommand{\citealt}[1]{\npcite{#1}}&#10;\newcommand{\cf}{\emph{c.f.,}}&#10;\newcommand{\todo}[1]{\textbf{[TODO: #1]}}&#10;\newcommand{\nsets}{N}&#10;\newcommand{\sF}{{\widetilde{F}}}&#10;&#10;&#10;\newcommand{\cA}{\mathcal{A}}&#10;\newcommand{\cB}{\mathcal{B}}&#10;\newcommand{\cD}{\mathcal{D}}&#10;\newcommand{\cV}{\mathcal{V}}&#10;\newcommand{\cY}{\mathcal{Y}}&#10;\newcommand{\cP}{\mathcal{P}}&#10;\newcommand{\cS}{\mathcal{S}}&#10;\newcommand{\cW}{\mathcal{W}}&#10;&#10;&#10;%---&#10;\newcommand{\FF}{\mathcal{F}}&#10;\newcommand{\WW}{\mathcal{W}}&#10;\newcommand{\CC}{\mathcal{C}}&#10;&#10;\newcommand{\bigO}{\mathcal O}&#10;\newcommand{\abs}[1]{\left\vert#1\right\vert}&#10;&#10;\begin{document}&#10;$F(\cD) = \frac{1}{\nsig}\sum_{s} F_{s}(\cD)   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0"/>
  <p:tag name="PICTUREFILESIZE" val="650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% Comments in the draft&#10;&#10;&#10;\newtheorem{theorem}{Theorem}&#10;\newtheorem{proposition}{Proposition}&#10;\newtheorem{lemma}{Lemma}&#10;\newtheorem{corollary}{Corollary}&#10;\newtheorem{definition}{Definition}&#10;\newtheorem{example}{Example}&#10;\newtheorem{remark}{Remark}&#10;&#10;\newcommand{\dsp}{{\textsf{DiSP}}\xspace}&#10;&#10;\newcommand{\BlackBox}{\rule{1.5ex}{1.5ex}}  % end of proof&#10;\newenvironment{proof}{\par\noindent{\bf Proof\ }}{\hfill\BlackBox\\[2mm]}&#10;&#10;\newcommand{\denselist}{&#10;    \itemsep -3pt\topsep-8pt\partopsep-8pt&#10;}&#10;&#10;\newcommand{\denselistbib}{&#10;    \itemsep 1pt\topsep-8pt\partopsep-8pt&#10;}&#10;&#10;\newcommand{\andreas}[1]{{\bf [AK: #1]}}&#10;&#10;%% Notation for integers, natural numbers, reals etc.&#10;&#10;&#10;\newcommand\R{\mathbb{R}}&#10;&#10;\newcommand{\transpose}{{\dagger}}&#10;\newcommand{\eps}{\varepsilon}&#10;&#10;&#10;%% probability stuff&#10;&#10;&#10;\def\ProbCond#1#2{{\mathbf{Pr}\left({#1} \mid {#2} \right)}}&#10;&#10;&#10;\newcommand{\ExpCond}[2]{{\Exp \left(#1 \mid #2 \right)}}&#10;\newcommand{\Prob}[1]{{\mathrm{Prob} \left(#1\right)}}&#10;\newcommand{\hist}[1]{{\mathcal{H}_{#1}}}&#10;\newcommand{\Var}[1]{{{\mathbf{Var}}\left(#1\right)}}&#10;\newcommand{\VarCond}[2]{{{\mathbf{Var}}\left(\left.#1 \;\right| #2\right)}}&#10;&#10;&#10;&#10;&#10;% shorthand&#10;&#10;\usepackage[lflt]{floatflt}&#10;\newcommand{\muhat}{\widehat{\mu}}&#10;\newcommand{\mutilde}{\tilde{\mu}}&#10;\newcommand{\gap}{\Delta}&#10;\newcommand{\xtrm}{\mathcal{E}}&#10;\newcommand{\valueset}{V}&#10;\newcommand{\bd}{\beta}&#10;&#10;%\newcommand{\transpose}{{\mathrm{T}}}&#10;%\newcommand{\transpose}{\mbox{${}^{\text{T}}$}}&#10;%\newcommand\transpose{{\!\scriptscriptstyle\mathrm T}}  % Transpose&#10;&#10;%\newcommand{\rew}{r}&#10;\newcommand{\reg}{R}&#10;\newcommand{\nsig}{m}&#10;\newcommand{\ndim}{d}&#10;\newcommand{\natoms}{N}&#10;\newcommand{\ndict}{n}&#10;\newcommand{\nsparse}{k}&#10;&#10;\newcommand{\hcA}{\widehat{\cA}}&#10;\newcommand{\hR}{\widehat{R}}&#10;\newcommand{\hF}{\widehat{F}}&#10;\newcommand{\Fomp}{{F_{{OMP}}}}&#10;&#10;\newcommand{\dictlearn}{{\textsc{SDS}}\xspace}&#10;\newcommand{\dictlearnma}{{${\textsc{SDS}}_{{MA}}$}\xspace}&#10;\newcommand{\dictlearnmab}{{${\textsc{SDS}}_{{MAB}}$}\xspace}&#10;\newcommand{\dictlearnomp}{{${\textsc{SDS}}_{{OMP}}$}\xspace}&#10;&#10;\newcommand{\commentout}[1]{}&#10;&#10;&#10;%% Macros for the purpose of postponing the choice of notation&#10;&#10;\newcommand{\decset}{D}&#10;\newcommand{\dec}{x}&#10;\newcommand{\costset}{K}&#10;\newcommand{\cost}{c}&#10;\newcommand{\costvec}{L}&#10;\newcommand{\losss}{\costvec}&#10;\newcommand{\loss}{\costvec}&#10;\newcommand{\diam}{\|\decset\|_2}&#10;&#10;&#10;&#10;\newcommand{\Lhat}{\widehat{\losss}}&#10;\newcommand{\Lgeneric}{\losss'}&#10;&#10;&#10;\newcommand{\gain}{\gamma}&#10;&#10;%\newcommand{\citet}[1]{\emcite{#1}}&#10;%\newcommand{\citep}[1]{\cite{#1}}&#10;%\newcommand{\citealt}[1]{\npcite{#1}}&#10;\newcommand{\cf}{\emph{c.f.,}}&#10;\newcommand{\todo}[1]{\textbf{[TODO: #1]}}&#10;\newcommand{\nsets}{N}&#10;\newcommand{\sF}{{\widetilde{F}}}&#10;&#10;&#10;\newcommand{\cA}{\mathcal{A}}&#10;\newcommand{\cB}{\mathcal{B}}&#10;\newcommand{\cD}{\mathcal{D}}&#10;\newcommand{\cV}{\mathcal{V}}&#10;\newcommand{\cY}{\mathcal{Y}}&#10;\newcommand{\cP}{\mathcal{P}}&#10;\newcommand{\cS}{\mathcal{S}}&#10;\newcommand{\cW}{\mathcal{W}}&#10;&#10;&#10;%---&#10;\newcommand{\FF}{\mathcal{F}}&#10;\newcommand{\WW}{\mathcal{W}}&#10;\newcommand{\CC}{\mathcal{C}}&#10;&#10;\newcommand{\bigO}{\mathcal O}&#10;\newcommand{\abs}[1]{\left\vert#1\right\vert}&#10;&#10;\begin{document}&#10;$\cD^{*}=\arg\max_{|\cD|\leq \ndict} F(\cD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8"/>
  <p:tag name="PICTUREFILESIZE" val="749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% Comments in the draft&#10;&#10;&#10;\newtheorem{theorem}{Theorem}&#10;\newtheorem{proposition}{Proposition}&#10;\newtheorem{lemma}{Lemma}&#10;\newtheorem{corollary}{Corollary}&#10;\newtheorem{definition}{Definition}&#10;\newtheorem{example}{Example}&#10;\newtheorem{remark}{Remark}&#10;&#10;\newcommand{\dsp}{{\textsf{DiSP}}\xspace}&#10;&#10;\newcommand{\BlackBox}{\rule{1.5ex}{1.5ex}}  % end of proof&#10;\newenvironment{proof}{\par\noindent{\bf Proof\ }}{\hfill\BlackBox\\[2mm]}&#10;&#10;\newcommand{\denselist}{&#10;    \itemsep -3pt\topsep-8pt\partopsep-8pt&#10;}&#10;&#10;\newcommand{\denselistbib}{&#10;    \itemsep 1pt\topsep-8pt\partopsep-8pt&#10;}&#10;&#10;\newcommand{\andreas}[1]{{\bf [AK: #1]}}&#10;&#10;%% Notation for integers, natural numbers, reals etc.&#10;&#10;&#10;\newcommand\R{\mathbb{R}}&#10;&#10;\newcommand{\transpose}{{\dagger}}&#10;\newcommand{\eps}{\varepsilon}&#10;&#10;&#10;%% probability stuff&#10;&#10;&#10;\def\ProbCond#1#2{{\mathbf{Pr}\left({#1} \mid {#2} \right)}}&#10;&#10;&#10;\newcommand{\ExpCond}[2]{{\Exp \left(#1 \mid #2 \right)}}&#10;\newcommand{\Prob}[1]{{\mathrm{Prob} \left(#1\right)}}&#10;\newcommand{\hist}[1]{{\mathcal{H}_{#1}}}&#10;\newcommand{\Var}[1]{{{\mathbf{Var}}\left(#1\right)}}&#10;\newcommand{\VarCond}[2]{{{\mathbf{Var}}\left(\left.#1 \;\right| #2\right)}}&#10;&#10;&#10;&#10;&#10;% shorthand&#10;&#10;\usepackage[lflt]{floatflt}&#10;\newcommand{\muhat}{\widehat{\mu}}&#10;\newcommand{\mutilde}{\tilde{\mu}}&#10;\newcommand{\gap}{\Delta}&#10;\newcommand{\xtrm}{\mathcal{E}}&#10;\newcommand{\valueset}{V}&#10;\newcommand{\bd}{\beta}&#10;&#10;%\newcommand{\transpose}{{\mathrm{T}}}&#10;%\newcommand{\transpose}{\mbox{${}^{\text{T}}$}}&#10;%\newcommand\transpose{{\!\scriptscriptstyle\mathrm T}}  % Transpose&#10;&#10;%\newcommand{\rew}{r}&#10;\newcommand{\reg}{R}&#10;\newcommand{\nsig}{m}&#10;\newcommand{\ndim}{d}&#10;\newcommand{\natoms}{N}&#10;\newcommand{\ndict}{n}&#10;\newcommand{\nsparse}{k}&#10;&#10;\newcommand{\hcA}{\widehat{\cA}}&#10;\newcommand{\hR}{\widehat{R}}&#10;\newcommand{\hF}{\widehat{F}}&#10;\newcommand{\Fomp}{{F_{{OMP}}}}&#10;&#10;\newcommand{\dictlearn}{{\textsc{SDS}}\xspace}&#10;\newcommand{\dictlearnma}{{${\textsc{SDS}}_{{MA}}$}\xspace}&#10;\newcommand{\dictlearnmab}{{${\textsc{SDS}}_{{MAB}}$}\xspace}&#10;\newcommand{\dictlearnomp}{{${\textsc{SDS}}_{{OMP}}$}\xspace}&#10;&#10;\newcommand{\commentout}[1]{}&#10;&#10;&#10;%% Macros for the purpose of postponing the choice of notation&#10;&#10;\newcommand{\decset}{D}&#10;\newcommand{\dec}{x}&#10;\newcommand{\costset}{K}&#10;\newcommand{\cost}{c}&#10;\newcommand{\costvec}{L}&#10;\newcommand{\losss}{\costvec}&#10;\newcommand{\loss}{\costvec}&#10;\newcommand{\diam}{\|\decset\|_2}&#10;&#10;&#10;&#10;\newcommand{\Lhat}{\widehat{\losss}}&#10;\newcommand{\Lgeneric}{\losss'}&#10;&#10;&#10;\newcommand{\gain}{\gamma}&#10;&#10;%\newcommand{\citet}[1]{\emcite{#1}}&#10;%\newcommand{\citep}[1]{\cite{#1}}&#10;%\newcommand{\citealt}[1]{\npcite{#1}}&#10;\newcommand{\cf}{\emph{c.f.,}}&#10;\newcommand{\todo}[1]{\textbf{[TODO: #1]}}&#10;\newcommand{\nsets}{N}&#10;\newcommand{\sF}{{\widetilde{F}}}&#10;&#10;&#10;\newcommand{\cA}{\mathcal{A}}&#10;\newcommand{\cB}{\mathcal{B}}&#10;\newcommand{\cD}{\mathcal{D}}&#10;\newcommand{\cV}{\mathcal{V}}&#10;\newcommand{\cY}{\mathcal{Y}}&#10;\newcommand{\cP}{\mathcal{P}}&#10;\newcommand{\cS}{\mathcal{S}}&#10;\newcommand{\cW}{\mathcal{W}}&#10;&#10;&#10;%---&#10;\newcommand{\FF}{\mathcal{F}}&#10;\newcommand{\WW}{\mathcal{W}}&#10;\newcommand{\CC}{\mathcal{C}}&#10;&#10;\newcommand{\bigO}{\mathcal O}&#10;\newcommand{\abs}[1]{\left\vert#1\right\vert}&#10;&#10;\begin{document}&#10;$\cV = \{\phi_1,\ldots \phi_N\}, \phi_i \in {\rm R}^d   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0"/>
  <p:tag name="PICTUREFILESIZE" val="652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% Comments in the draft&#10;&#10;&#10;\newtheorem{theorem}{Theorem}&#10;\newtheorem{proposition}{Proposition}&#10;\newtheorem{lemma}{Lemma}&#10;\newtheorem{corollary}{Corollary}&#10;\newtheorem{definition}{Definition}&#10;\newtheorem{example}{Example}&#10;\newtheorem{remark}{Remark}&#10;&#10;\newcommand{\dsp}{{\textsf{DiSP}}\xspace}&#10;&#10;\newcommand{\BlackBox}{\rule{1.5ex}{1.5ex}}  % end of proof&#10;\newenvironment{proof}{\par\noindent{\bf Proof\ }}{\hfill\BlackBox\\[2mm]}&#10;&#10;\newcommand{\denselist}{&#10;    \itemsep -3pt\topsep-8pt\partopsep-8pt&#10;}&#10;&#10;\newcommand{\denselistbib}{&#10;    \itemsep 1pt\topsep-8pt\partopsep-8pt&#10;}&#10;&#10;\newcommand{\andreas}[1]{{\bf [AK: #1]}}&#10;&#10;%% Notation for integers, natural numbers, reals etc.&#10;&#10;&#10;\newcommand\R{\mathbb{R}}&#10;&#10;\newcommand{\transpose}{{\dagger}}&#10;\newcommand{\eps}{\varepsilon}&#10;&#10;&#10;%% probability stuff&#10;&#10;&#10;\def\ProbCond#1#2{{\mathbf{Pr}\left({#1} \mid {#2} \right)}}&#10;&#10;&#10;\newcommand{\ExpCond}[2]{{\Exp \left(#1 \mid #2 \right)}}&#10;\newcommand{\Prob}[1]{{\mathrm{Prob} \left(#1\right)}}&#10;\newcommand{\hist}[1]{{\mathcal{H}_{#1}}}&#10;\newcommand{\Var}[1]{{{\mathbf{Var}}\left(#1\right)}}&#10;\newcommand{\VarCond}[2]{{{\mathbf{Var}}\left(\left.#1 \;\right| #2\right)}}&#10;&#10;&#10;&#10;&#10;% shorthand&#10;&#10;\usepackage[lflt]{floatflt}&#10;\newcommand{\muhat}{\widehat{\mu}}&#10;\newcommand{\mutilde}{\tilde{\mu}}&#10;\newcommand{\gap}{\Delta}&#10;\newcommand{\xtrm}{\mathcal{E}}&#10;\newcommand{\valueset}{V}&#10;\newcommand{\bd}{\beta}&#10;&#10;%\newcommand{\transpose}{{\mathrm{T}}}&#10;%\newcommand{\transpose}{\mbox{${}^{\text{T}}$}}&#10;%\newcommand\transpose{{\!\scriptscriptstyle\mathrm T}}  % Transpose&#10;&#10;%\newcommand{\rew}{r}&#10;\newcommand{\reg}{R}&#10;\newcommand{\nsig}{m}&#10;\newcommand{\ndim}{d}&#10;\newcommand{\natoms}{N}&#10;\newcommand{\ndict}{n}&#10;\newcommand{\nsparse}{k}&#10;&#10;\newcommand{\hcA}{\widehat{\cA}}&#10;\newcommand{\hR}{\widehat{R}}&#10;\newcommand{\hF}{\widehat{F}}&#10;\newcommand{\Fomp}{{F_{{OMP}}}}&#10;&#10;\newcommand{\dictlearn}{{\textsc{SDS}}\xspace}&#10;\newcommand{\dictlearnma}{{${\textsc{SDS}}_{{MA}}$}\xspace}&#10;\newcommand{\dictlearnmab}{{${\textsc{SDS}}_{{MAB}}$}\xspace}&#10;\newcommand{\dictlearnomp}{{${\textsc{SDS}}_{{OMP}}$}\xspace}&#10;&#10;\newcommand{\commentout}[1]{}&#10;&#10;&#10;%% Macros for the purpose of postponing the choice of notation&#10;&#10;\newcommand{\decset}{D}&#10;\newcommand{\dec}{x}&#10;\newcommand{\costset}{K}&#10;\newcommand{\cost}{c}&#10;\newcommand{\costvec}{L}&#10;\newcommand{\losss}{\costvec}&#10;\newcommand{\loss}{\costvec}&#10;\newcommand{\diam}{\|\decset\|_2}&#10;&#10;&#10;&#10;\newcommand{\Lhat}{\widehat{\losss}}&#10;\newcommand{\Lgeneric}{\losss'}&#10;&#10;&#10;\newcommand{\gain}{\gamma}&#10;&#10;%\newcommand{\citet}[1]{\emcite{#1}}&#10;%\newcommand{\citep}[1]{\cite{#1}}&#10;%\newcommand{\citealt}[1]{\npcite{#1}}&#10;\newcommand{\cf}{\emph{c.f.,}}&#10;\newcommand{\todo}[1]{\textbf{[TODO: #1]}}&#10;\newcommand{\nsets}{N}&#10;\newcommand{\sF}{{\widetilde{F}}}&#10;&#10;&#10;\newcommand{\cA}{\mathcal{A}}&#10;\newcommand{\cB}{\mathcal{B}}&#10;\newcommand{\cD}{\mathcal{D}}&#10;\newcommand{\cV}{\mathcal{V}}&#10;\newcommand{\cY}{\mathcal{Y}}&#10;\newcommand{\cP}{\mathcal{P}}&#10;\newcommand{\cS}{\mathcal{S}}&#10;\newcommand{\cW}{\mathcal{W}}&#10;&#10;&#10;%---&#10;\newcommand{\FF}{\mathcal{F}}&#10;\newcommand{\WW}{\mathcal{W}}&#10;\newcommand{\CC}{\mathcal{C}}&#10;&#10;\newcommand{\bigO}{\mathcal O}&#10;\newcommand{\abs}[1]{\left\vert#1\right\vert}&#10;&#10;\begin{document}&#10;$  L_{s}(\cA) = \min_{x} ||y_{s}- \Phi_{\cV(\cA)} x||_{2}^{2} 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1"/>
  <p:tag name="PICTUREFILESIZE" val="880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% Comments in the draft&#10;&#10;&#10;\newtheorem{theorem}{Theorem}&#10;\newtheorem{proposition}{Proposition}&#10;\newtheorem{lemma}{Lemma}&#10;\newtheorem{corollary}{Corollary}&#10;\newtheorem{definition}{Definition}&#10;\newtheorem{example}{Example}&#10;\newtheorem{remark}{Remark}&#10;&#10;\newcommand{\dsp}{{\textsf{DiSP}}\xspace}&#10;&#10;\newcommand{\BlackBox}{\rule{1.5ex}{1.5ex}}  % end of proof&#10;\newenvironment{proof}{\par\noindent{\bf Proof\ }}{\hfill\BlackBox\\[2mm]}&#10;&#10;\newcommand{\denselist}{&#10;    \itemsep -3pt\topsep-8pt\partopsep-8pt&#10;}&#10;&#10;\newcommand{\denselistbib}{&#10;    \itemsep 1pt\topsep-8pt\partopsep-8pt&#10;}&#10;&#10;\newcommand{\andreas}[1]{{\bf [AK: #1]}}&#10;&#10;%% Notation for integers, natural numbers, reals etc.&#10;&#10;&#10;\newcommand\R{\mathbb{R}}&#10;&#10;\newcommand{\transpose}{{\dagger}}&#10;\newcommand{\eps}{\varepsilon}&#10;&#10;&#10;%% probability stuff&#10;&#10;&#10;\def\ProbCond#1#2{{\mathbf{Pr}\left({#1} \mid {#2} \right)}}&#10;&#10;&#10;\newcommand{\ExpCond}[2]{{\Exp \left(#1 \mid #2 \right)}}&#10;\newcommand{\Prob}[1]{{\mathrm{Prob} \left(#1\right)}}&#10;\newcommand{\hist}[1]{{\mathcal{H}_{#1}}}&#10;\newcommand{\Var}[1]{{{\mathbf{Var}}\left(#1\right)}}&#10;\newcommand{\VarCond}[2]{{{\mathbf{Var}}\left(\left.#1 \;\right| #2\right)}}&#10;&#10;&#10;&#10;&#10;% shorthand&#10;&#10;\usepackage[lflt]{floatflt}&#10;\newcommand{\muhat}{\widehat{\mu}}&#10;\newcommand{\mutilde}{\tilde{\mu}}&#10;\newcommand{\gap}{\Delta}&#10;\newcommand{\xtrm}{\mathcal{E}}&#10;\newcommand{\valueset}{V}&#10;\newcommand{\bd}{\beta}&#10;&#10;%\newcommand{\transpose}{{\mathrm{T}}}&#10;%\newcommand{\transpose}{\mbox{${}^{\text{T}}$}}&#10;%\newcommand\transpose{{\!\scriptscriptstyle\mathrm T}}  % Transpose&#10;&#10;%\newcommand{\rew}{r}&#10;\newcommand{\reg}{R}&#10;\newcommand{\nsig}{m}&#10;\newcommand{\ndim}{d}&#10;\newcommand{\natoms}{N}&#10;\newcommand{\ndict}{n}&#10;\newcommand{\nsparse}{k}&#10;&#10;\newcommand{\hcA}{\widehat{\cA}}&#10;\newcommand{\hR}{\widehat{R}}&#10;\newcommand{\hF}{\widehat{F}}&#10;\newcommand{\Fomp}{{F_{{OMP}}}}&#10;&#10;\newcommand{\dictlearn}{{\textsc{SDS}}\xspace}&#10;\newcommand{\dictlearnma}{{${\textsc{SDS}}_{{MA}}$}\xspace}&#10;\newcommand{\dictlearnmab}{{${\textsc{SDS}}_{{MAB}}$}\xspace}&#10;\newcommand{\dictlearnomp}{{${\textsc{SDS}}_{{OMP}}$}\xspace}&#10;&#10;\newcommand{\commentout}[1]{}&#10;&#10;&#10;%% Macros for the purpose of postponing the choice of notation&#10;&#10;\newcommand{\decset}{D}&#10;\newcommand{\dec}{x}&#10;\newcommand{\costset}{K}&#10;\newcommand{\cost}{c}&#10;\newcommand{\costvec}{L}&#10;\newcommand{\losss}{\costvec}&#10;\newcommand{\loss}{\costvec}&#10;\newcommand{\diam}{\|\decset\|_2}&#10;&#10;&#10;&#10;\newcommand{\Lhat}{\widehat{\losss}}&#10;\newcommand{\Lgeneric}{\losss'}&#10;&#10;&#10;\newcommand{\gain}{\gamma}&#10;&#10;%\newcommand{\citet}[1]{\emcite{#1}}&#10;%\newcommand{\citep}[1]{\cite{#1}}&#10;%\newcommand{\citealt}[1]{\npcite{#1}}&#10;\newcommand{\cf}{\emph{c.f.,}}&#10;\newcommand{\todo}[1]{\textbf{[TODO: #1]}}&#10;\newcommand{\nsets}{N}&#10;\newcommand{\sF}{{\widetilde{F}}}&#10;&#10;&#10;\newcommand{\cA}{\mathcal{A}}&#10;\newcommand{\cB}{\mathcal{B}}&#10;\newcommand{\cD}{\mathcal{D}}&#10;\newcommand{\cV}{\mathcal{V}}&#10;\newcommand{\cY}{\mathcal{Y}}&#10;\newcommand{\cP}{\mathcal{P}}&#10;\newcommand{\cS}{\mathcal{S}}&#10;\newcommand{\cW}{\mathcal{W}}&#10;&#10;&#10;%---&#10;\newcommand{\FF}{\mathcal{F}}&#10;\newcommand{\WW}{\mathcal{W}}&#10;\newcommand{\CC}{\mathcal{C}}&#10;&#10;\newcommand{\bigO}{\mathcal O}&#10;\newcommand{\abs}[1]{\left\vert#1\right\vert}&#10;&#10;\begin{document}&#10;$F(\cD) = \frac{1}{\nsig}\sum_{s} F_{s}(\cD)   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0"/>
  <p:tag name="PICTUREFILESIZE" val="650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% Comments in the draft&#10;&#10;&#10;\newtheorem{theorem}{Theorem}&#10;\newtheorem{proposition}{Proposition}&#10;\newtheorem{lemma}{Lemma}&#10;\newtheorem{corollary}{Corollary}&#10;\newtheorem{definition}{Definition}&#10;\newtheorem{example}{Example}&#10;\newtheorem{remark}{Remark}&#10;&#10;\newcommand{\dsp}{{\textsf{DiSP}}\xspace}&#10;&#10;\newcommand{\BlackBox}{\rule{1.5ex}{1.5ex}}  % end of proof&#10;\newenvironment{proof}{\par\noindent{\bf Proof\ }}{\hfill\BlackBox\\[2mm]}&#10;&#10;\newcommand{\denselist}{&#10;    \itemsep -3pt\topsep-8pt\partopsep-8pt&#10;}&#10;&#10;\newcommand{\denselistbib}{&#10;    \itemsep 1pt\topsep-8pt\partopsep-8pt&#10;}&#10;&#10;\newcommand{\andreas}[1]{{\bf [AK: #1]}}&#10;&#10;%% Notation for integers, natural numbers, reals etc.&#10;&#10;&#10;\newcommand\R{\mathbb{R}}&#10;&#10;\newcommand{\transpose}{{\dagger}}&#10;\newcommand{\eps}{\varepsilon}&#10;&#10;&#10;%% probability stuff&#10;&#10;&#10;\def\ProbCond#1#2{{\mathbf{Pr}\left({#1} \mid {#2} \right)}}&#10;&#10;&#10;\newcommand{\ExpCond}[2]{{\Exp \left(#1 \mid #2 \right)}}&#10;\newcommand{\Prob}[1]{{\mathrm{Prob} \left(#1\right)}}&#10;\newcommand{\hist}[1]{{\mathcal{H}_{#1}}}&#10;\newcommand{\Var}[1]{{{\mathbf{Var}}\left(#1\right)}}&#10;\newcommand{\VarCond}[2]{{{\mathbf{Var}}\left(\left.#1 \;\right| #2\right)}}&#10;&#10;&#10;&#10;&#10;% shorthand&#10;&#10;\usepackage[lflt]{floatflt}&#10;\newcommand{\muhat}{\widehat{\mu}}&#10;\newcommand{\mutilde}{\tilde{\mu}}&#10;\newcommand{\gap}{\Delta}&#10;\newcommand{\xtrm}{\mathcal{E}}&#10;\newcommand{\valueset}{V}&#10;\newcommand{\bd}{\beta}&#10;&#10;%\newcommand{\transpose}{{\mathrm{T}}}&#10;%\newcommand{\transpose}{\mbox{${}^{\text{T}}$}}&#10;%\newcommand\transpose{{\!\scriptscriptstyle\mathrm T}}  % Transpose&#10;&#10;%\newcommand{\rew}{r}&#10;\newcommand{\reg}{R}&#10;\newcommand{\nsig}{m}&#10;\newcommand{\ndim}{d}&#10;\newcommand{\natoms}{N}&#10;\newcommand{\ndict}{n}&#10;\newcommand{\nsparse}{k}&#10;&#10;\newcommand{\hcA}{\widehat{\cA}}&#10;\newcommand{\hR}{\widehat{R}}&#10;\newcommand{\hF}{\widehat{F}}&#10;\newcommand{\Fomp}{{F_{{OMP}}}}&#10;&#10;\newcommand{\dictlearn}{{\textsc{SDS}}\xspace}&#10;\newcommand{\dictlearnma}{{${\textsc{SDS}}_{{MA}}$}\xspace}&#10;\newcommand{\dictlearnmab}{{${\textsc{SDS}}_{{MAB}}$}\xspace}&#10;\newcommand{\dictlearnomp}{{${\textsc{SDS}}_{{OMP}}$}\xspace}&#10;&#10;\newcommand{\commentout}[1]{}&#10;&#10;&#10;%% Macros for the purpose of postponing the choice of notation&#10;&#10;\newcommand{\decset}{D}&#10;\newcommand{\dec}{x}&#10;\newcommand{\costset}{K}&#10;\newcommand{\cost}{c}&#10;\newcommand{\costvec}{L}&#10;\newcommand{\losss}{\costvec}&#10;\newcommand{\loss}{\costvec}&#10;\newcommand{\diam}{\|\decset\|_2}&#10;&#10;&#10;&#10;\newcommand{\Lhat}{\widehat{\losss}}&#10;\newcommand{\Lgeneric}{\losss'}&#10;&#10;&#10;\newcommand{\gain}{\gamma}&#10;&#10;%\newcommand{\citet}[1]{\emcite{#1}}&#10;%\newcommand{\citep}[1]{\cite{#1}}&#10;%\newcommand{\citealt}[1]{\npcite{#1}}&#10;\newcommand{\cf}{\emph{c.f.,}}&#10;\newcommand{\todo}[1]{\textbf{[TODO: #1]}}&#10;\newcommand{\nsets}{N}&#10;\newcommand{\sF}{{\widetilde{F}}}&#10;&#10;&#10;\newcommand{\cA}{\mathcal{A}}&#10;\newcommand{\cB}{\mathcal{B}}&#10;\newcommand{\cD}{\mathcal{D}}&#10;\newcommand{\cV}{\mathcal{V}}&#10;\newcommand{\cY}{\mathcal{Y}}&#10;\newcommand{\cP}{\mathcal{P}}&#10;\newcommand{\cS}{\mathcal{S}}&#10;\newcommand{\cW}{\mathcal{W}}&#10;&#10;&#10;%---&#10;\newcommand{\FF}{\mathcal{F}}&#10;\newcommand{\WW}{\mathcal{W}}&#10;\newcommand{\CC}{\mathcal{C}}&#10;&#10;\newcommand{\bigO}{\mathcal O}&#10;\newcommand{\abs}[1]{\left\vert#1\right\vert}&#10;&#10;\begin{document}&#10;$\cD^{*}=\arg\max_{|\cD|\leq \ndict} F(\cD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8"/>
  <p:tag name="PICTUREFILESIZE" val="749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% Comments in the draft&#10;&#10;&#10;\newtheorem{theorem}{Theorem}&#10;\newtheorem{proposition}{Proposition}&#10;\newtheorem{lemma}{Lemma}&#10;\newtheorem{corollary}{Corollary}&#10;\newtheorem{definition}{Definition}&#10;\newtheorem{example}{Example}&#10;\newtheorem{remark}{Remark}&#10;&#10;\newcommand{\dsp}{{\textsf{DiSP}}\xspace}&#10;&#10;\newcommand{\BlackBox}{\rule{1.5ex}{1.5ex}}  % end of proof&#10;\newenvironment{proof}{\par\noindent{\bf Proof\ }}{\hfill\BlackBox\\[2mm]}&#10;&#10;\newcommand{\denselist}{&#10;    \itemsep -3pt\topsep-8pt\partopsep-8pt&#10;}&#10;&#10;\newcommand{\denselistbib}{&#10;    \itemsep 1pt\topsep-8pt\partopsep-8pt&#10;}&#10;&#10;\newcommand{\andreas}[1]{{\bf [AK: #1]}}&#10;&#10;%% Notation for integers, natural numbers, reals etc.&#10;&#10;&#10;\newcommand\R{\mathbb{R}}&#10;&#10;\newcommand{\transpose}{{\dagger}}&#10;\newcommand{\eps}{\varepsilon}&#10;&#10;&#10;%% probability stuff&#10;&#10;&#10;\def\ProbCond#1#2{{\mathbf{Pr}\left({#1} \mid {#2} \right)}}&#10;&#10;&#10;\newcommand{\ExpCond}[2]{{\Exp \left(#1 \mid #2 \right)}}&#10;\newcommand{\Prob}[1]{{\mathrm{Prob} \left(#1\right)}}&#10;\newcommand{\hist}[1]{{\mathcal{H}_{#1}}}&#10;\newcommand{\Var}[1]{{{\mathbf{Var}}\left(#1\right)}}&#10;\newcommand{\VarCond}[2]{{{\mathbf{Var}}\left(\left.#1 \;\right| #2\right)}}&#10;&#10;&#10;&#10;&#10;% shorthand&#10;&#10;\usepackage[lflt]{floatflt}&#10;\newcommand{\muhat}{\widehat{\mu}}&#10;\newcommand{\mutilde}{\tilde{\mu}}&#10;\newcommand{\gap}{\Delta}&#10;\newcommand{\xtrm}{\mathcal{E}}&#10;\newcommand{\valueset}{V}&#10;\newcommand{\bd}{\beta}&#10;&#10;%\newcommand{\transpose}{{\mathrm{T}}}&#10;%\newcommand{\transpose}{\mbox{${}^{\text{T}}$}}&#10;%\newcommand\transpose{{\!\scriptscriptstyle\mathrm T}}  % Transpose&#10;&#10;%\newcommand{\rew}{r}&#10;\newcommand{\reg}{R}&#10;\newcommand{\nsig}{m}&#10;\newcommand{\ndim}{d}&#10;\newcommand{\natoms}{N}&#10;\newcommand{\ndict}{n}&#10;\newcommand{\nsparse}{k}&#10;&#10;\newcommand{\hcA}{\widehat{\cA}}&#10;\newcommand{\hR}{\widehat{R}}&#10;\newcommand{\hF}{\widehat{F}}&#10;\newcommand{\Fomp}{{F_{{OMP}}}}&#10;&#10;\newcommand{\dictlearn}{{\textsc{SDS}}\xspace}&#10;\newcommand{\dictlearnma}{{${\textsc{SDS}}_{{MA}}$}\xspace}&#10;\newcommand{\dictlearnmab}{{${\textsc{SDS}}_{{MAB}}$}\xspace}&#10;\newcommand{\dictlearnomp}{{${\textsc{SDS}}_{{OMP}}$}\xspace}&#10;&#10;\newcommand{\commentout}[1]{}&#10;&#10;&#10;%% Macros for the purpose of postponing the choice of notation&#10;&#10;\newcommand{\decset}{D}&#10;\newcommand{\dec}{x}&#10;\newcommand{\costset}{K}&#10;\newcommand{\cost}{c}&#10;\newcommand{\costvec}{L}&#10;\newcommand{\losss}{\costvec}&#10;\newcommand{\loss}{\costvec}&#10;\newcommand{\diam}{\|\decset\|_2}&#10;&#10;&#10;&#10;\newcommand{\Lhat}{\widehat{\losss}}&#10;\newcommand{\Lgeneric}{\losss'}&#10;&#10;&#10;\newcommand{\gain}{\gamma}&#10;&#10;%\newcommand{\citet}[1]{\emcite{#1}}&#10;%\newcommand{\citep}[1]{\cite{#1}}&#10;%\newcommand{\citealt}[1]{\npcite{#1}}&#10;\newcommand{\cf}{\emph{c.f.,}}&#10;\newcommand{\todo}[1]{\textbf{[TODO: #1]}}&#10;\newcommand{\nsets}{N}&#10;\newcommand{\sF}{{\widetilde{F}}}&#10;&#10;&#10;\newcommand{\cA}{\mathcal{A}}&#10;\newcommand{\cB}{\mathcal{B}}&#10;\newcommand{\cD}{\mathcal{D}}&#10;\newcommand{\cV}{\mathcal{V}}&#10;\newcommand{\cY}{\mathcal{Y}}&#10;\newcommand{\cP}{\mathcal{P}}&#10;\newcommand{\cS}{\mathcal{S}}&#10;\newcommand{\cW}{\mathcal{W}}&#10;&#10;&#10;%---&#10;\newcommand{\FF}{\mathcal{F}}&#10;\newcommand{\WW}{\mathcal{W}}&#10;\newcommand{\CC}{\mathcal{C}}&#10;&#10;\newcommand{\bigO}{\mathcal O}&#10;\newcommand{\abs}[1]{\left\vert#1\right\vert}&#10;&#10;\begin{document}&#10;$  L_{s}(\cA) = \min_{x} ||y_{s}- \Phi_{\cV(\cA)} x||_{2}^{2} 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1"/>
  <p:tag name="PICTUREFILESIZE" val="880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% Comments in the draft&#10;&#10;&#10;\newtheorem{theorem}{Theorem}&#10;\newtheorem{proposition}{Proposition}&#10;\newtheorem{lemma}{Lemma}&#10;\newtheorem{corollary}{Corollary}&#10;\newtheorem{definition}{Definition}&#10;\newtheorem{example}{Example}&#10;\newtheorem{remark}{Remark}&#10;&#10;\newcommand{\dsp}{{\textsf{DiSP}}\xspace}&#10;&#10;\newcommand{\BlackBox}{\rule{1.5ex}{1.5ex}}  % end of proof&#10;\newenvironment{proof}{\par\noindent{\bf Proof\ }}{\hfill\BlackBox\\[2mm]}&#10;&#10;\newcommand{\denselist}{&#10;    \itemsep -3pt\topsep-8pt\partopsep-8pt&#10;}&#10;&#10;\newcommand{\denselistbib}{&#10;    \itemsep 1pt\topsep-8pt\partopsep-8pt&#10;}&#10;&#10;\newcommand{\andreas}[1]{{\bf [AK: #1]}}&#10;&#10;%% Notation for integers, natural numbers, reals etc.&#10;&#10;&#10;\newcommand\R{\mathbb{R}}&#10;&#10;\newcommand{\transpose}{{\dagger}}&#10;\newcommand{\eps}{\varepsilon}&#10;&#10;&#10;%% probability stuff&#10;&#10;&#10;\def\ProbCond#1#2{{\mathbf{Pr}\left({#1} \mid {#2} \right)}}&#10;&#10;&#10;\newcommand{\ExpCond}[2]{{\Exp \left(#1 \mid #2 \right)}}&#10;\newcommand{\Prob}[1]{{\mathrm{Prob} \left(#1\right)}}&#10;\newcommand{\hist}[1]{{\mathcal{H}_{#1}}}&#10;\newcommand{\Var}[1]{{{\mathbf{Var}}\left(#1\right)}}&#10;\newcommand{\VarCond}[2]{{{\mathbf{Var}}\left(\left.#1 \;\right| #2\right)}}&#10;&#10;&#10;&#10;&#10;% shorthand&#10;&#10;\usepackage[lflt]{floatflt}&#10;\newcommand{\muhat}{\widehat{\mu}}&#10;\newcommand{\mutilde}{\tilde{\mu}}&#10;\newcommand{\gap}{\Delta}&#10;\newcommand{\xtrm}{\mathcal{E}}&#10;\newcommand{\valueset}{V}&#10;\newcommand{\bd}{\beta}&#10;&#10;%\newcommand{\transpose}{{\mathrm{T}}}&#10;%\newcommand{\transpose}{\mbox{${}^{\text{T}}$}}&#10;%\newcommand\transpose{{\!\scriptscriptstyle\mathrm T}}  % Transpose&#10;&#10;%\newcommand{\rew}{r}&#10;\newcommand{\reg}{R}&#10;\newcommand{\nsig}{m}&#10;\newcommand{\ndim}{d}&#10;\newcommand{\natoms}{N}&#10;\newcommand{\ndict}{n}&#10;\newcommand{\nsparse}{k}&#10;&#10;\newcommand{\hcA}{\widehat{\cA}}&#10;\newcommand{\hR}{\widehat{R}}&#10;\newcommand{\hF}{\widehat{F}}&#10;\newcommand{\Fomp}{{F_{{OMP}}}}&#10;&#10;\newcommand{\dictlearn}{{\textsc{SDS}}\xspace}&#10;\newcommand{\dictlearnma}{{${\textsc{SDS}}_{{MA}}$}\xspace}&#10;\newcommand{\dictlearnmab}{{${\textsc{SDS}}_{{MAB}}$}\xspace}&#10;\newcommand{\dictlearnomp}{{${\textsc{SDS}}_{{OMP}}$}\xspace}&#10;&#10;\newcommand{\commentout}[1]{}&#10;&#10;&#10;%% Macros for the purpose of postponing the choice of notation&#10;&#10;\newcommand{\decset}{D}&#10;\newcommand{\dec}{x}&#10;\newcommand{\costset}{K}&#10;\newcommand{\cost}{c}&#10;\newcommand{\costvec}{L}&#10;\newcommand{\losss}{\costvec}&#10;\newcommand{\loss}{\costvec}&#10;\newcommand{\diam}{\|\decset\|_2}&#10;&#10;&#10;&#10;\newcommand{\Lhat}{\widehat{\losss}}&#10;\newcommand{\Lgeneric}{\losss'}&#10;&#10;&#10;\newcommand{\gain}{\gamma}&#10;&#10;%\newcommand{\citet}[1]{\emcite{#1}}&#10;%\newcommand{\citep}[1]{\cite{#1}}&#10;%\newcommand{\citealt}[1]{\npcite{#1}}&#10;\newcommand{\cf}{\emph{c.f.,}}&#10;\newcommand{\todo}[1]{\textbf{[TODO: #1]}}&#10;\newcommand{\nsets}{N}&#10;\newcommand{\sF}{{\widetilde{F}}}&#10;&#10;&#10;\newcommand{\cA}{\mathcal{A}}&#10;\newcommand{\cB}{\mathcal{B}}&#10;\newcommand{\cD}{\mathcal{D}}&#10;\newcommand{\cV}{\mathcal{V}}&#10;\newcommand{\cY}{\mathcal{Y}}&#10;\newcommand{\cP}{\mathcal{P}}&#10;\newcommand{\cS}{\mathcal{S}}&#10;\newcommand{\cW}{\mathcal{W}}&#10;&#10;&#10;%---&#10;\newcommand{\FF}{\mathcal{F}}&#10;\newcommand{\WW}{\mathcal{W}}&#10;\newcommand{\CC}{\mathcal{C}}&#10;&#10;\newcommand{\bigO}{\mathcal O}&#10;\newcommand{\abs}[1]{\left\vert#1\right\vert}&#10;&#10;\begin{document}&#10;$F_{s}(\cD) = L_{s}(\emptyset)-\min_{\cA\subseteq \cD,|\cA|\leq \nsparse} L_{s}(\cA)   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64"/>
  <p:tag name="PICTUREFILESIZE" val="1037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% Comments in the draft&#10;&#10;&#10;\newtheorem{theorem}{Theorem}&#10;\newtheorem{proposition}{Proposition}&#10;\newtheorem{lemma}{Lemma}&#10;\newtheorem{corollary}{Corollary}&#10;\newtheorem{definition}{Definition}&#10;\newtheorem{example}{Example}&#10;\newtheorem{remark}{Remark}&#10;&#10;\newcommand{\dsp}{{\textsf{DiSP}}\xspace}&#10;&#10;\newcommand{\BlackBox}{\rule{1.5ex}{1.5ex}}  % end of proof&#10;\newenvironment{proof}{\par\noindent{\bf Proof\ }}{\hfill\BlackBox\\[2mm]}&#10;&#10;\newcommand{\denselist}{&#10;    \itemsep -3pt\topsep-8pt\partopsep-8pt&#10;}&#10;&#10;\newcommand{\denselistbib}{&#10;    \itemsep 1pt\topsep-8pt\partopsep-8pt&#10;}&#10;&#10;\newcommand{\andreas}[1]{{\bf [AK: #1]}}&#10;&#10;%% Notation for integers, natural numbers, reals etc.&#10;&#10;&#10;\newcommand\R{\mathbb{R}}&#10;&#10;\newcommand{\transpose}{{\dagger}}&#10;\newcommand{\eps}{\varepsilon}&#10;&#10;&#10;%% probability stuff&#10;&#10;&#10;\def\ProbCond#1#2{{\mathbf{Pr}\left({#1} \mid {#2} \right)}}&#10;&#10;&#10;\newcommand{\ExpCond}[2]{{\Exp \left(#1 \mid #2 \right)}}&#10;\newcommand{\Prob}[1]{{\mathrm{Prob} \left(#1\right)}}&#10;\newcommand{\hist}[1]{{\mathcal{H}_{#1}}}&#10;\newcommand{\Var}[1]{{{\mathbf{Var}}\left(#1\right)}}&#10;\newcommand{\VarCond}[2]{{{\mathbf{Var}}\left(\left.#1 \;\right| #2\right)}}&#10;&#10;&#10;&#10;&#10;% shorthand&#10;&#10;\usepackage[lflt]{floatflt}&#10;\newcommand{\muhat}{\widehat{\mu}}&#10;\newcommand{\mutilde}{\tilde{\mu}}&#10;\newcommand{\gap}{\Delta}&#10;\newcommand{\xtrm}{\mathcal{E}}&#10;\newcommand{\valueset}{V}&#10;\newcommand{\bd}{\beta}&#10;&#10;%\newcommand{\transpose}{{\mathrm{T}}}&#10;%\newcommand{\transpose}{\mbox{${}^{\text{T}}$}}&#10;%\newcommand\transpose{{\!\scriptscriptstyle\mathrm T}}  % Transpose&#10;&#10;%\newcommand{\rew}{r}&#10;\newcommand{\reg}{R}&#10;\newcommand{\nsig}{m}&#10;\newcommand{\ndim}{d}&#10;\newcommand{\natoms}{N}&#10;\newcommand{\ndict}{n}&#10;\newcommand{\nsparse}{k}&#10;&#10;\newcommand{\hcA}{\widehat{\cA}}&#10;\newcommand{\hR}{\widehat{R}}&#10;\newcommand{\hF}{\widehat{F}}&#10;\newcommand{\Fomp}{{F_{{OMP}}}}&#10;&#10;\newcommand{\dictlearn}{{\textsc{SDS}}\xspace}&#10;\newcommand{\dictlearnma}{{${\textsc{SDS}}_{{MA}}$}\xspace}&#10;\newcommand{\dictlearnmab}{{${\textsc{SDS}}_{{MAB}}$}\xspace}&#10;\newcommand{\dictlearnomp}{{${\textsc{SDS}}_{{OMP}}$}\xspace}&#10;&#10;\newcommand{\commentout}[1]{}&#10;&#10;&#10;%% Macros for the purpose of postponing the choice of notation&#10;&#10;\newcommand{\decset}{D}&#10;\newcommand{\dec}{x}&#10;\newcommand{\costset}{K}&#10;\newcommand{\cost}{c}&#10;\newcommand{\costvec}{L}&#10;\newcommand{\losss}{\costvec}&#10;\newcommand{\loss}{\costvec}&#10;\newcommand{\diam}{\|\decset\|_2}&#10;&#10;&#10;&#10;\newcommand{\Lhat}{\widehat{\losss}}&#10;\newcommand{\Lgeneric}{\losss'}&#10;&#10;&#10;\newcommand{\gain}{\gamma}&#10;&#10;%\newcommand{\citet}[1]{\emcite{#1}}&#10;%\newcommand{\citep}[1]{\cite{#1}}&#10;%\newcommand{\citealt}[1]{\npcite{#1}}&#10;\newcommand{\cf}{\emph{c.f.,}}&#10;\newcommand{\todo}[1]{\textbf{[TODO: #1]}}&#10;\newcommand{\nsets}{N}&#10;\newcommand{\sF}{{\widetilde{F}}}&#10;&#10;&#10;\newcommand{\cA}{\mathcal{A}}&#10;\newcommand{\cB}{\mathcal{B}}&#10;\newcommand{\cD}{\mathcal{D}}&#10;\newcommand{\cV}{\mathcal{V}}&#10;\newcommand{\cY}{\mathcal{Y}}&#10;\newcommand{\cP}{\mathcal{P}}&#10;\newcommand{\cS}{\mathcal{S}}&#10;\newcommand{\cW}{\mathcal{W}}&#10;&#10;&#10;%---&#10;\newcommand{\FF}{\mathcal{F}}&#10;\newcommand{\WW}{\mathcal{W}}&#10;\newcommand{\CC}{\mathcal{C}}&#10;&#10;\newcommand{\bigO}{\mathcal O}&#10;\newcommand{\abs}[1]{\left\vert#1\right\vert}&#10;&#10;\begin{document}&#10;$N\choose n$-combinations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6"/>
  <p:tag name="PICTUREFILESIZE" val="59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D}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74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% Comments in the draft&#10;&#10;&#10;\newtheorem{theorem}{Theorem}&#10;\newtheorem{proposition}{Proposition}&#10;\newtheorem{lemma}{Lemma}&#10;\newtheorem{corollary}{Corollary}&#10;\newtheorem{definition}{Definition}&#10;\newtheorem{example}{Example}&#10;\newtheorem{remark}{Remark}&#10;&#10;\newcommand{\dsp}{{\textsf{DiSP}}\xspace}&#10;&#10;\newcommand{\BlackBox}{\rule{1.5ex}{1.5ex}}  % end of proof&#10;\newenvironment{proof}{\par\noindent{\bf Proof\ }}{\hfill\BlackBox\\[2mm]}&#10;&#10;\newcommand{\denselist}{&#10;    \itemsep -3pt\topsep-8pt\partopsep-8pt&#10;}&#10;&#10;\newcommand{\denselistbib}{&#10;    \itemsep 1pt\topsep-8pt\partopsep-8pt&#10;}&#10;&#10;\newcommand{\andreas}[1]{{\bf [AK: #1]}}&#10;&#10;%% Notation for integers, natural numbers, reals etc.&#10;&#10;&#10;\newcommand\R{\mathbb{R}}&#10;&#10;\newcommand{\transpose}{{\dagger}}&#10;\newcommand{\eps}{\varepsilon}&#10;&#10;&#10;%% probability stuff&#10;&#10;&#10;\def\ProbCond#1#2{{\mathbf{Pr}\left({#1} \mid {#2} \right)}}&#10;&#10;&#10;\newcommand{\ExpCond}[2]{{\Exp \left(#1 \mid #2 \right)}}&#10;\newcommand{\Prob}[1]{{\mathrm{Prob} \left(#1\right)}}&#10;\newcommand{\hist}[1]{{\mathcal{H}_{#1}}}&#10;\newcommand{\Var}[1]{{{\mathbf{Var}}\left(#1\right)}}&#10;\newcommand{\VarCond}[2]{{{\mathbf{Var}}\left(\left.#1 \;\right| #2\right)}}&#10;&#10;&#10;&#10;&#10;% shorthand&#10;&#10;\usepackage[lflt]{floatflt}&#10;\newcommand{\muhat}{\widehat{\mu}}&#10;\newcommand{\mutilde}{\tilde{\mu}}&#10;\newcommand{\gap}{\Delta}&#10;\newcommand{\xtrm}{\mathcal{E}}&#10;\newcommand{\valueset}{V}&#10;\newcommand{\bd}{\beta}&#10;&#10;%\newcommand{\transpose}{{\mathrm{T}}}&#10;%\newcommand{\transpose}{\mbox{${}^{\text{T}}$}}&#10;%\newcommand\transpose{{\!\scriptscriptstyle\mathrm T}}  % Transpose&#10;&#10;%\newcommand{\rew}{r}&#10;\newcommand{\reg}{R}&#10;\newcommand{\nsig}{m}&#10;\newcommand{\ndim}{d}&#10;\newcommand{\natoms}{N}&#10;\newcommand{\ndict}{n}&#10;\newcommand{\nsparse}{k}&#10;&#10;\newcommand{\hcA}{\widehat{\cA}}&#10;\newcommand{\hR}{\widehat{R}}&#10;\newcommand{\hF}{\widehat{F}}&#10;\newcommand{\Fomp}{{F_{{OMP}}}}&#10;&#10;\newcommand{\dictlearn}{{\textsc{SDS}}\xspace}&#10;\newcommand{\dictlearnma}{{${\textsc{SDS}}_{{MA}}$}\xspace}&#10;\newcommand{\dictlearnmab}{{${\textsc{SDS}}_{{MAB}}$}\xspace}&#10;\newcommand{\dictlearnomp}{{${\textsc{SDS}}_{{OMP}}$}\xspace}&#10;&#10;\newcommand{\commentout}[1]{}&#10;&#10;&#10;%% Macros for the purpose of postponing the choice of notation&#10;&#10;\newcommand{\decset}{D}&#10;\newcommand{\dec}{x}&#10;\newcommand{\costset}{K}&#10;\newcommand{\cost}{c}&#10;\newcommand{\costvec}{L}&#10;\newcommand{\losss}{\costvec}&#10;\newcommand{\loss}{\costvec}&#10;\newcommand{\diam}{\|\decset\|_2}&#10;&#10;&#10;&#10;\newcommand{\Lhat}{\widehat{\losss}}&#10;\newcommand{\Lgeneric}{\losss'}&#10;&#10;&#10;\newcommand{\gain}{\gamma}&#10;&#10;%\newcommand{\citet}[1]{\emcite{#1}}&#10;%\newcommand{\citep}[1]{\cite{#1}}&#10;%\newcommand{\citealt}[1]{\npcite{#1}}&#10;\newcommand{\cf}{\emph{c.f.,}}&#10;\newcommand{\todo}[1]{\textbf{[TODO: #1]}}&#10;\newcommand{\nsets}{N}&#10;\newcommand{\sF}{{\widetilde{F}}}&#10;&#10;&#10;\newcommand{\cA}{\mathcal{A}}&#10;\newcommand{\cB}{\mathcal{B}}&#10;\newcommand{\cD}{\mathcal{D}}&#10;\newcommand{\cV}{\mathcal{V}}&#10;\newcommand{\cY}{\mathcal{Y}}&#10;\newcommand{\cP}{\mathcal{P}}&#10;\newcommand{\cS}{\mathcal{S}}&#10;\newcommand{\cW}{\mathcal{W}}&#10;&#10;&#10;%---&#10;\newcommand{\FF}{\mathcal{F}}&#10;\newcommand{\WW}{\mathcal{W}}&#10;\newcommand{\CC}{\mathcal{C}}&#10;&#10;\newcommand{\bigO}{\mathcal O}&#10;\newcommand{\abs}[1]{\left\vert#1\right\vert}&#10;&#10;\begin{document}&#10;$F(\cD) = \frac{1}{\nsig}\sum_{s} F_{s}(\cD)   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0"/>
  <p:tag name="PICTUREFILESIZE" val="650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% Comments in the draft&#10;&#10;&#10;\newtheorem{theorem}{Theorem}&#10;\newtheorem{proposition}{Proposition}&#10;\newtheorem{lemma}{Lemma}&#10;\newtheorem{corollary}{Corollary}&#10;\newtheorem{definition}{Definition}&#10;\newtheorem{example}{Example}&#10;\newtheorem{remark}{Remark}&#10;&#10;\newcommand{\dsp}{{\textsf{DiSP}}\xspace}&#10;&#10;\newcommand{\BlackBox}{\rule{1.5ex}{1.5ex}}  % end of proof&#10;\newenvironment{proof}{\par\noindent{\bf Proof\ }}{\hfill\BlackBox\\[2mm]}&#10;&#10;\newcommand{\denselist}{&#10;    \itemsep -3pt\topsep-8pt\partopsep-8pt&#10;}&#10;&#10;\newcommand{\denselistbib}{&#10;    \itemsep 1pt\topsep-8pt\partopsep-8pt&#10;}&#10;&#10;\newcommand{\andreas}[1]{{\bf [AK: #1]}}&#10;&#10;%% Notation for integers, natural numbers, reals etc.&#10;&#10;&#10;\newcommand\R{\mathbb{R}}&#10;&#10;\newcommand{\transpose}{{\dagger}}&#10;\newcommand{\eps}{\varepsilon}&#10;&#10;&#10;%% probability stuff&#10;&#10;&#10;\def\ProbCond#1#2{{\mathbf{Pr}\left({#1} \mid {#2} \right)}}&#10;&#10;&#10;\newcommand{\ExpCond}[2]{{\Exp \left(#1 \mid #2 \right)}}&#10;\newcommand{\Prob}[1]{{\mathrm{Prob} \left(#1\right)}}&#10;\newcommand{\hist}[1]{{\mathcal{H}_{#1}}}&#10;\newcommand{\Var}[1]{{{\mathbf{Var}}\left(#1\right)}}&#10;\newcommand{\VarCond}[2]{{{\mathbf{Var}}\left(\left.#1 \;\right| #2\right)}}&#10;&#10;&#10;&#10;&#10;% shorthand&#10;&#10;\usepackage[lflt]{floatflt}&#10;\newcommand{\muhat}{\widehat{\mu}}&#10;\newcommand{\mutilde}{\tilde{\mu}}&#10;\newcommand{\gap}{\Delta}&#10;\newcommand{\xtrm}{\mathcal{E}}&#10;\newcommand{\valueset}{V}&#10;\newcommand{\bd}{\beta}&#10;&#10;%\newcommand{\transpose}{{\mathrm{T}}}&#10;%\newcommand{\transpose}{\mbox{${}^{\text{T}}$}}&#10;%\newcommand\transpose{{\!\scriptscriptstyle\mathrm T}}  % Transpose&#10;&#10;%\newcommand{\rew}{r}&#10;\newcommand{\reg}{R}&#10;\newcommand{\nsig}{m}&#10;\newcommand{\ndim}{d}&#10;\newcommand{\natoms}{N}&#10;\newcommand{\ndict}{n}&#10;\newcommand{\nsparse}{k}&#10;&#10;\newcommand{\hcA}{\widehat{\cA}}&#10;\newcommand{\hR}{\widehat{R}}&#10;\newcommand{\hF}{\widehat{F}}&#10;\newcommand{\Fomp}{{F_{{OMP}}}}&#10;&#10;\newcommand{\dictlearn}{{\textsc{SDS}}\xspace}&#10;\newcommand{\dictlearnma}{{${\textsc{SDS}}_{{MA}}$}\xspace}&#10;\newcommand{\dictlearnmab}{{${\textsc{SDS}}_{{MAB}}$}\xspace}&#10;\newcommand{\dictlearnomp}{{${\textsc{SDS}}_{{OMP}}$}\xspace}&#10;&#10;\newcommand{\commentout}[1]{}&#10;&#10;&#10;%% Macros for the purpose of postponing the choice of notation&#10;&#10;\newcommand{\decset}{D}&#10;\newcommand{\dec}{x}&#10;\newcommand{\costset}{K}&#10;\newcommand{\cost}{c}&#10;\newcommand{\costvec}{L}&#10;\newcommand{\losss}{\costvec}&#10;\newcommand{\loss}{\costvec}&#10;\newcommand{\diam}{\|\decset\|_2}&#10;&#10;&#10;&#10;\newcommand{\Lhat}{\widehat{\losss}}&#10;\newcommand{\Lgeneric}{\losss'}&#10;&#10;&#10;\newcommand{\gain}{\gamma}&#10;&#10;%\newcommand{\citet}[1]{\emcite{#1}}&#10;%\newcommand{\citep}[1]{\cite{#1}}&#10;%\newcommand{\citealt}[1]{\npcite{#1}}&#10;\newcommand{\cf}{\emph{c.f.,}}&#10;\newcommand{\todo}[1]{\textbf{[TODO: #1]}}&#10;\newcommand{\nsets}{N}&#10;\newcommand{\sF}{{\widetilde{F}}}&#10;&#10;&#10;\newcommand{\cA}{\mathcal{A}}&#10;\newcommand{\cB}{\mathcal{B}}&#10;\newcommand{\cD}{\mathcal{D}}&#10;\newcommand{\cV}{\mathcal{V}}&#10;\newcommand{\cY}{\mathcal{Y}}&#10;\newcommand{\cP}{\mathcal{P}}&#10;\newcommand{\cS}{\mathcal{S}}&#10;\newcommand{\cW}{\mathcal{W}}&#10;&#10;&#10;%---&#10;\newcommand{\FF}{\mathcal{F}}&#10;\newcommand{\WW}{\mathcal{W}}&#10;\newcommand{\CC}{\mathcal{C}}&#10;&#10;\newcommand{\bigO}{\mathcal O}&#10;\newcommand{\abs}[1]{\left\vert#1\right\vert}&#10;&#10;\begin{document}&#10;$\cD^{*}=\arg\max_{|\cD|\leq \ndict} F(\cD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8"/>
  <p:tag name="PICTUREFILESIZE" val="749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% Comments in the draft&#10;&#10;&#10;\newtheorem{theorem}{Theorem}&#10;\newtheorem{proposition}{Proposition}&#10;\newtheorem{lemma}{Lemma}&#10;\newtheorem{corollary}{Corollary}&#10;\newtheorem{definition}{Definition}&#10;\newtheorem{example}{Example}&#10;\newtheorem{remark}{Remark}&#10;&#10;\newcommand{\dsp}{{\textsf{DiSP}}\xspace}&#10;&#10;\newcommand{\BlackBox}{\rule{1.5ex}{1.5ex}}  % end of proof&#10;\newenvironment{proof}{\par\noindent{\bf Proof\ }}{\hfill\BlackBox\\[2mm]}&#10;&#10;\newcommand{\denselist}{&#10;    \itemsep -3pt\topsep-8pt\partopsep-8pt&#10;}&#10;&#10;\newcommand{\denselistbib}{&#10;    \itemsep 1pt\topsep-8pt\partopsep-8pt&#10;}&#10;&#10;\newcommand{\andreas}[1]{{\bf [AK: #1]}}&#10;&#10;%% Notation for integers, natural numbers, reals etc.&#10;&#10;&#10;\newcommand\R{\mathbb{R}}&#10;&#10;\newcommand{\transpose}{{\dagger}}&#10;\newcommand{\eps}{\varepsilon}&#10;&#10;&#10;%% probability stuff&#10;&#10;&#10;\def\ProbCond#1#2{{\mathbf{Pr}\left({#1} \mid {#2} \right)}}&#10;&#10;&#10;\newcommand{\ExpCond}[2]{{\Exp \left(#1 \mid #2 \right)}}&#10;\newcommand{\Prob}[1]{{\mathrm{Prob} \left(#1\right)}}&#10;\newcommand{\hist}[1]{{\mathcal{H}_{#1}}}&#10;\newcommand{\Var}[1]{{{\mathbf{Var}}\left(#1\right)}}&#10;\newcommand{\VarCond}[2]{{{\mathbf{Var}}\left(\left.#1 \;\right| #2\right)}}&#10;&#10;&#10;&#10;&#10;% shorthand&#10;&#10;\usepackage[lflt]{floatflt}&#10;\newcommand{\muhat}{\widehat{\mu}}&#10;\newcommand{\mutilde}{\tilde{\mu}}&#10;\newcommand{\gap}{\Delta}&#10;\newcommand{\xtrm}{\mathcal{E}}&#10;\newcommand{\valueset}{V}&#10;\newcommand{\bd}{\beta}&#10;&#10;%\newcommand{\transpose}{{\mathrm{T}}}&#10;%\newcommand{\transpose}{\mbox{${}^{\text{T}}$}}&#10;%\newcommand\transpose{{\!\scriptscriptstyle\mathrm T}}  % Transpose&#10;&#10;%\newcommand{\rew}{r}&#10;\newcommand{\reg}{R}&#10;\newcommand{\nsig}{m}&#10;\newcommand{\ndim}{d}&#10;\newcommand{\natoms}{N}&#10;\newcommand{\ndict}{n}&#10;\newcommand{\nsparse}{k}&#10;&#10;\newcommand{\hcA}{\widehat{\cA}}&#10;\newcommand{\hR}{\widehat{R}}&#10;\newcommand{\hF}{\widehat{F}}&#10;\newcommand{\Fomp}{{F_{{OMP}}}}&#10;&#10;\newcommand{\dictlearn}{{\textsc{SDS}}\xspace}&#10;\newcommand{\dictlearnma}{{${\textsc{SDS}}_{{MA}}$}\xspace}&#10;\newcommand{\dictlearnmab}{{${\textsc{SDS}}_{{MAB}}$}\xspace}&#10;\newcommand{\dictlearnomp}{{${\textsc{SDS}}_{{OMP}}$}\xspace}&#10;&#10;\newcommand{\commentout}[1]{}&#10;&#10;&#10;%% Macros for the purpose of postponing the choice of notation&#10;&#10;\newcommand{\decset}{D}&#10;\newcommand{\dec}{x}&#10;\newcommand{\costset}{K}&#10;\newcommand{\cost}{c}&#10;\newcommand{\costvec}{L}&#10;\newcommand{\losss}{\costvec}&#10;\newcommand{\loss}{\costvec}&#10;\newcommand{\diam}{\|\decset\|_2}&#10;&#10;&#10;&#10;\newcommand{\Lhat}{\widehat{\losss}}&#10;\newcommand{\Lgeneric}{\losss'}&#10;&#10;&#10;\newcommand{\gain}{\gamma}&#10;&#10;%\newcommand{\citet}[1]{\emcite{#1}}&#10;%\newcommand{\citep}[1]{\cite{#1}}&#10;%\newcommand{\citealt}[1]{\npcite{#1}}&#10;\newcommand{\cf}{\emph{c.f.,}}&#10;\newcommand{\todo}[1]{\textbf{[TODO: #1]}}&#10;\newcommand{\nsets}{N}&#10;\newcommand{\sF}{{\widetilde{F}}}&#10;&#10;&#10;\newcommand{\cA}{\mathcal{A}}&#10;\newcommand{\cB}{\mathcal{B}}&#10;\newcommand{\cD}{\mathcal{D}}&#10;\newcommand{\cV}{\mathcal{V}}&#10;\newcommand{\cY}{\mathcal{Y}}&#10;\newcommand{\cP}{\mathcal{P}}&#10;\newcommand{\cS}{\mathcal{S}}&#10;\newcommand{\cW}{\mathcal{W}}&#10;&#10;&#10;%---&#10;\newcommand{\FF}{\mathcal{F}}&#10;\newcommand{\WW}{\mathcal{W}}&#10;\newcommand{\CC}{\mathcal{C}}&#10;&#10;\newcommand{\bigO}{\mathcal O}&#10;\newcommand{\abs}[1]{\left\vert#1\right\vert}&#10;&#10;\begin{document}&#10;$F_{s}(\cD) = L_{s}(\emptyset)-\min_{\cA\subseteq \cD,|\cA|\leq \nsparse} L_{s}(\cA)   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64"/>
  <p:tag name="PICTUREFILESIZE" val="1037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% Comments in the draft&#10;&#10;&#10;\newtheorem{theorem}{Theorem}&#10;\newtheorem{proposition}{Proposition}&#10;\newtheorem{lemma}{Lemma}&#10;\newtheorem{corollary}{Corollary}&#10;\newtheorem{definition}{Definition}&#10;\newtheorem{example}{Example}&#10;\newtheorem{remark}{Remark}&#10;&#10;\newcommand{\dsp}{{\textsf{DiSP}}\xspace}&#10;&#10;\newcommand{\BlackBox}{\rule{1.5ex}{1.5ex}}  % end of proof&#10;\newenvironment{proof}{\par\noindent{\bf Proof\ }}{\hfill\BlackBox\\[2mm]}&#10;&#10;\newcommand{\denselist}{&#10;    \itemsep -3pt\topsep-8pt\partopsep-8pt&#10;}&#10;&#10;\newcommand{\denselistbib}{&#10;    \itemsep 1pt\topsep-8pt\partopsep-8pt&#10;}&#10;&#10;\newcommand{\andreas}[1]{{\bf [AK: #1]}}&#10;&#10;%% Notation for integers, natural numbers, reals etc.&#10;&#10;&#10;\newcommand\R{\mathbb{R}}&#10;&#10;\newcommand{\transpose}{{\dagger}}&#10;\newcommand{\eps}{\varepsilon}&#10;&#10;&#10;%% probability stuff&#10;&#10;&#10;\def\ProbCond#1#2{{\mathbf{Pr}\left({#1} \mid {#2} \right)}}&#10;&#10;&#10;\newcommand{\ExpCond}[2]{{\Exp \left(#1 \mid #2 \right)}}&#10;\newcommand{\Prob}[1]{{\mathrm{Prob} \left(#1\right)}}&#10;\newcommand{\hist}[1]{{\mathcal{H}_{#1}}}&#10;\newcommand{\Var}[1]{{{\mathbf{Var}}\left(#1\right)}}&#10;\newcommand{\VarCond}[2]{{{\mathbf{Var}}\left(\left.#1 \;\right| #2\right)}}&#10;&#10;&#10;&#10;&#10;% shorthand&#10;&#10;\usepackage[lflt]{floatflt}&#10;\newcommand{\muhat}{\widehat{\mu}}&#10;\newcommand{\mutilde}{\tilde{\mu}}&#10;\newcommand{\gap}{\Delta}&#10;\newcommand{\xtrm}{\mathcal{E}}&#10;\newcommand{\valueset}{V}&#10;\newcommand{\bd}{\beta}&#10;&#10;%\newcommand{\transpose}{{\mathrm{T}}}&#10;%\newcommand{\transpose}{\mbox{${}^{\text{T}}$}}&#10;%\newcommand\transpose{{\!\scriptscriptstyle\mathrm T}}  % Transpose&#10;&#10;%\newcommand{\rew}{r}&#10;\newcommand{\reg}{R}&#10;\newcommand{\nsig}{m}&#10;\newcommand{\ndim}{d}&#10;\newcommand{\natoms}{N}&#10;\newcommand{\ndict}{n}&#10;\newcommand{\nsparse}{k}&#10;&#10;\newcommand{\hcA}{\widehat{\cA}}&#10;\newcommand{\hR}{\widehat{R}}&#10;\newcommand{\hF}{\widehat{F}}&#10;\newcommand{\Fomp}{{F_{{OMP}}}}&#10;&#10;\newcommand{\dictlearn}{{\textsc{SDS}}\xspace}&#10;\newcommand{\dictlearnma}{{${\textsc{SDS}}_{{MA}}$}\xspace}&#10;\newcommand{\dictlearnmab}{{${\textsc{SDS}}_{{MAB}}$}\xspace}&#10;\newcommand{\dictlearnomp}{{${\textsc{SDS}}_{{OMP}}$}\xspace}&#10;&#10;\newcommand{\commentout}[1]{}&#10;&#10;&#10;%% Macros for the purpose of postponing the choice of notation&#10;&#10;\newcommand{\decset}{D}&#10;\newcommand{\dec}{x}&#10;\newcommand{\costset}{K}&#10;\newcommand{\cost}{c}&#10;\newcommand{\costvec}{L}&#10;\newcommand{\losss}{\costvec}&#10;\newcommand{\loss}{\costvec}&#10;\newcommand{\diam}{\|\decset\|_2}&#10;&#10;&#10;&#10;\newcommand{\Lhat}{\widehat{\losss}}&#10;\newcommand{\Lgeneric}{\losss'}&#10;&#10;&#10;\newcommand{\gain}{\gamma}&#10;&#10;%\newcommand{\citet}[1]{\emcite{#1}}&#10;%\newcommand{\citep}[1]{\cite{#1}}&#10;%\newcommand{\citealt}[1]{\npcite{#1}}&#10;\newcommand{\cf}{\emph{c.f.,}}&#10;\newcommand{\todo}[1]{\textbf{[TODO: #1]}}&#10;\newcommand{\nsets}{N}&#10;\newcommand{\sF}{{\widetilde{F}}}&#10;&#10;&#10;\newcommand{\cA}{\mathcal{A}}&#10;\newcommand{\cB}{\mathcal{B}}&#10;\newcommand{\cD}{\mathcal{D}}&#10;\newcommand{\cV}{\mathcal{V}}&#10;\newcommand{\cY}{\mathcal{Y}}&#10;\newcommand{\cP}{\mathcal{P}}&#10;\newcommand{\cS}{\mathcal{S}}&#10;\newcommand{\cW}{\mathcal{W}}&#10;&#10;&#10;%---&#10;\newcommand{\FF}{\mathcal{F}}&#10;\newcommand{\WW}{\mathcal{W}}&#10;\newcommand{\CC}{\mathcal{C}}&#10;&#10;\newcommand{\bigO}{\mathcal O}&#10;\newcommand{\abs}[1]{\left\vert#1\right\vert}&#10;&#10;\begin{document}&#10;$  L_{s}(\cA) = \min_{x} ||y_{s}- \Phi_{\cV(\cA)} x||_{2}^{2} 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1"/>
  <p:tag name="PICTUREFILESIZE" val="880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% Comments in the draft&#10;&#10;&#10;\newtheorem{theorem}{Theorem}&#10;\newtheorem{proposition}{Proposition}&#10;\newtheorem{lemma}{Lemma}&#10;\newtheorem{corollary}{Corollary}&#10;\newtheorem{definition}{Definition}&#10;\newtheorem{example}{Example}&#10;\newtheorem{remark}{Remark}&#10;&#10;\newcommand{\dsp}{{\textsf{DiSP}}\xspace}&#10;&#10;\newcommand{\BlackBox}{\rule{1.5ex}{1.5ex}}  % end of proof&#10;\newenvironment{proof}{\par\noindent{\bf Proof\ }}{\hfill\BlackBox\\[2mm]}&#10;&#10;\newcommand{\denselist}{&#10;    \itemsep -3pt\topsep-8pt\partopsep-8pt&#10;}&#10;&#10;\newcommand{\denselistbib}{&#10;    \itemsep 1pt\topsep-8pt\partopsep-8pt&#10;}&#10;&#10;\newcommand{\andreas}[1]{{\bf [AK: #1]}}&#10;&#10;%% Notation for integers, natural numbers, reals etc.&#10;&#10;&#10;\newcommand\R{\mathbb{R}}&#10;&#10;\newcommand{\transpose}{{\dagger}}&#10;\newcommand{\eps}{\varepsilon}&#10;&#10;&#10;%% probability stuff&#10;&#10;&#10;\def\ProbCond#1#2{{\mathbf{Pr}\left({#1} \mid {#2} \right)}}&#10;&#10;&#10;\newcommand{\ExpCond}[2]{{\Exp \left(#1 \mid #2 \right)}}&#10;\newcommand{\Prob}[1]{{\mathrm{Prob} \left(#1\right)}}&#10;\newcommand{\hist}[1]{{\mathcal{H}_{#1}}}&#10;\newcommand{\Var}[1]{{{\mathbf{Var}}\left(#1\right)}}&#10;\newcommand{\VarCond}[2]{{{\mathbf{Var}}\left(\left.#1 \;\right| #2\right)}}&#10;&#10;&#10;&#10;&#10;% shorthand&#10;&#10;\usepackage[lflt]{floatflt}&#10;\newcommand{\muhat}{\widehat{\mu}}&#10;\newcommand{\mutilde}{\tilde{\mu}}&#10;\newcommand{\gap}{\Delta}&#10;\newcommand{\xtrm}{\mathcal{E}}&#10;\newcommand{\valueset}{V}&#10;\newcommand{\bd}{\beta}&#10;&#10;%\newcommand{\transpose}{{\mathrm{T}}}&#10;%\newcommand{\transpose}{\mbox{${}^{\text{T}}$}}&#10;%\newcommand\transpose{{\!\scriptscriptstyle\mathrm T}}  % Transpose&#10;&#10;%\newcommand{\rew}{r}&#10;\newcommand{\reg}{R}&#10;\newcommand{\nsig}{m}&#10;\newcommand{\ndim}{d}&#10;\newcommand{\natoms}{N}&#10;\newcommand{\ndict}{n}&#10;\newcommand{\nsparse}{k}&#10;&#10;\newcommand{\hcA}{\widehat{\cA}}&#10;\newcommand{\hR}{\widehat{R}}&#10;\newcommand{\hF}{\widehat{F}}&#10;\newcommand{\Fomp}{{F_{{OMP}}}}&#10;&#10;\newcommand{\dictlearn}{{\textsc{SDS}}\xspace}&#10;\newcommand{\dictlearnma}{{${\textsc{SDS}}_{{MA}}$}\xspace}&#10;\newcommand{\dictlearnmab}{{${\textsc{SDS}}_{{MAB}}$}\xspace}&#10;\newcommand{\dictlearnomp}{{${\textsc{SDS}}_{{OMP}}$}\xspace}&#10;&#10;\newcommand{\commentout}[1]{}&#10;&#10;&#10;%% Macros for the purpose of postponing the choice of notation&#10;&#10;\newcommand{\decset}{D}&#10;\newcommand{\dec}{x}&#10;\newcommand{\costset}{K}&#10;\newcommand{\cost}{c}&#10;\newcommand{\costvec}{L}&#10;\newcommand{\losss}{\costvec}&#10;\newcommand{\loss}{\costvec}&#10;\newcommand{\diam}{\|\decset\|_2}&#10;&#10;&#10;&#10;\newcommand{\Lhat}{\widehat{\losss}}&#10;\newcommand{\Lgeneric}{\losss'}&#10;&#10;&#10;\newcommand{\gain}{\gamma}&#10;&#10;%\newcommand{\citet}[1]{\emcite{#1}}&#10;%\newcommand{\citep}[1]{\cite{#1}}&#10;%\newcommand{\citealt}[1]{\npcite{#1}}&#10;\newcommand{\cf}{\emph{c.f.,}}&#10;\newcommand{\todo}[1]{\textbf{[TODO: #1]}}&#10;\newcommand{\nsets}{N}&#10;\newcommand{\sF}{{\widetilde{F}}}&#10;&#10;&#10;\newcommand{\cA}{\mathcal{A}}&#10;\newcommand{\cB}{\mathcal{B}}&#10;\newcommand{\cD}{\mathcal{D}}&#10;\newcommand{\cV}{\mathcal{V}}&#10;\newcommand{\cY}{\mathcal{Y}}&#10;\newcommand{\cP}{\mathcal{P}}&#10;\newcommand{\cS}{\mathcal{S}}&#10;\newcommand{\cW}{\mathcal{W}}&#10;&#10;&#10;%---&#10;\newcommand{\FF}{\mathcal{F}}&#10;\newcommand{\WW}{\mathcal{W}}&#10;\newcommand{\CC}{\mathcal{C}}&#10;&#10;\newcommand{\bigO}{\mathcal O}&#10;\newcommand{\abs}[1]{\left\vert#1\right\vert}&#10;&#10;\begin{document}&#10;$    F(\cD\cup\{v\})-F(\cD)\geq F(\cD'\cup\{v\})-F(\cD')-\varepsilon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06"/>
  <p:tag name="PICTUREFILESIZE" val="1083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% Comments in the draft&#10;&#10;&#10;\newtheorem{theorem}{Theorem}&#10;\newtheorem{proposition}{Proposition}&#10;\newtheorem{lemma}{Lemma}&#10;\newtheorem{corollary}{Corollary}&#10;\newtheorem{definition}{Definition}&#10;\newtheorem{example}{Example}&#10;\newtheorem{remark}{Remark}&#10;&#10;\newcommand{\dsp}{{\textsf{DiSP}}\xspace}&#10;&#10;\newcommand{\BlackBox}{\rule{1.5ex}{1.5ex}}  % end of proof&#10;\newenvironment{proof}{\par\noindent{\bf Proof\ }}{\hfill\BlackBox\\[2mm]}&#10;&#10;\newcommand{\denselist}{&#10;    \itemsep -3pt\topsep-8pt\partopsep-8pt&#10;}&#10;&#10;\newcommand{\denselistbib}{&#10;    \itemsep 1pt\topsep-8pt\partopsep-8pt&#10;}&#10;&#10;\newcommand{\andreas}[1]{{\bf [AK: #1]}}&#10;&#10;%% Notation for integers, natural numbers, reals etc.&#10;&#10;&#10;\newcommand\R{\mathbb{R}}&#10;&#10;\newcommand{\transpose}{{\dagger}}&#10;\newcommand{\eps}{\varepsilon}&#10;&#10;&#10;%% probability stuff&#10;&#10;&#10;\def\ProbCond#1#2{{\mathbf{Pr}\left({#1} \mid {#2} \right)}}&#10;&#10;&#10;\newcommand{\ExpCond}[2]{{\Exp \left(#1 \mid #2 \right)}}&#10;\newcommand{\Prob}[1]{{\mathrm{Prob} \left(#1\right)}}&#10;\newcommand{\hist}[1]{{\mathcal{H}_{#1}}}&#10;\newcommand{\Var}[1]{{{\mathbf{Var}}\left(#1\right)}}&#10;\newcommand{\VarCond}[2]{{{\mathbf{Var}}\left(\left.#1 \;\right| #2\right)}}&#10;&#10;&#10;&#10;&#10;% shorthand&#10;&#10;\usepackage[lflt]{floatflt}&#10;\newcommand{\muhat}{\widehat{\mu}}&#10;\newcommand{\mutilde}{\tilde{\mu}}&#10;\newcommand{\gap}{\Delta}&#10;\newcommand{\xtrm}{\mathcal{E}}&#10;\newcommand{\valueset}{V}&#10;\newcommand{\bd}{\beta}&#10;&#10;%\newcommand{\transpose}{{\mathrm{T}}}&#10;%\newcommand{\transpose}{\mbox{${}^{\text{T}}$}}&#10;%\newcommand\transpose{{\!\scriptscriptstyle\mathrm T}}  % Transpose&#10;&#10;%\newcommand{\rew}{r}&#10;\newcommand{\reg}{R}&#10;\newcommand{\nsig}{m}&#10;\newcommand{\ndim}{d}&#10;\newcommand{\natoms}{N}&#10;\newcommand{\ndict}{n}&#10;\newcommand{\nsparse}{k}&#10;&#10;\newcommand{\hcA}{\widehat{\cA}}&#10;\newcommand{\hR}{\widehat{R}}&#10;\newcommand{\hF}{\widehat{F}}&#10;\newcommand{\Fomp}{{F_{{OMP}}}}&#10;&#10;\newcommand{\dictlearn}{{\textsc{SDS}}\xspace}&#10;\newcommand{\dictlearnma}{{${\textsc{SDS}}_{{MA}}$}\xspace}&#10;\newcommand{\dictlearnmab}{{${\textsc{SDS}}_{{MAB}}$}\xspace}&#10;\newcommand{\dictlearnomp}{{${\textsc{SDS}}_{{OMP}}$}\xspace}&#10;&#10;\newcommand{\commentout}[1]{}&#10;&#10;&#10;%% Macros for the purpose of postponing the choice of notation&#10;&#10;\newcommand{\decset}{D}&#10;\newcommand{\dec}{x}&#10;\newcommand{\costset}{K}&#10;\newcommand{\cost}{c}&#10;\newcommand{\costvec}{L}&#10;\newcommand{\losss}{\costvec}&#10;\newcommand{\loss}{\costvec}&#10;\newcommand{\diam}{\|\decset\|_2}&#10;&#10;&#10;&#10;\newcommand{\Lhat}{\widehat{\losss}}&#10;\newcommand{\Lgeneric}{\losss'}&#10;&#10;&#10;\newcommand{\gain}{\gamma}&#10;&#10;%\newcommand{\citet}[1]{\emcite{#1}}&#10;%\newcommand{\citep}[1]{\cite{#1}}&#10;%\newcommand{\citealt}[1]{\npcite{#1}}&#10;\newcommand{\cf}{\emph{c.f.,}}&#10;\newcommand{\todo}[1]{\textbf{[TODO: #1]}}&#10;\newcommand{\nsets}{N}&#10;\newcommand{\sF}{{\widetilde{F}}}&#10;&#10;&#10;\newcommand{\cA}{\mathcal{A}}&#10;\newcommand{\cB}{\mathcal{B}}&#10;\newcommand{\cD}{\mathcal{D}}&#10;\newcommand{\cV}{\mathcal{V}}&#10;\newcommand{\cY}{\mathcal{Y}}&#10;\newcommand{\cP}{\mathcal{P}}&#10;\newcommand{\cS}{\mathcal{S}}&#10;\newcommand{\cW}{\mathcal{W}}&#10;&#10;&#10;%---&#10;\newcommand{\FF}{\mathcal{F}}&#10;\newcommand{\WW}{\mathcal{W}}&#10;\newcommand{\CC}{\mathcal{C}}&#10;&#10;\newcommand{\bigO}{\mathcal O}&#10;\newcommand{\abs}[1]{\left\vert#1\right\vert}&#10;&#10;\begin{document}&#10;$    F(\cD\cup\{v\})-F(\cD)\geq F(\cD'\cup\{v\})-F(\cD')-\varepsilon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06"/>
  <p:tag name="PICTUREFILESIZE" val="1083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% Comments in the draft&#10;&#10;&#10;\newtheorem{theorem}{Theorem}&#10;\newtheorem{proposition}{Proposition}&#10;\newtheorem{lemma}{Lemma}&#10;\newtheorem{corollary}{Corollary}&#10;\newtheorem{definition}{Definition}&#10;\newtheorem{example}{Example}&#10;\newtheorem{remark}{Remark}&#10;&#10;\newcommand{\dsp}{{\textsf{DiSP}}\xspace}&#10;&#10;\newcommand{\BlackBox}{\rule{1.5ex}{1.5ex}}  % end of proof&#10;\newenvironment{proof}{\par\noindent{\bf Proof\ }}{\hfill\BlackBox\\[2mm]}&#10;&#10;\newcommand{\denselist}{&#10;    \itemsep -3pt\topsep-8pt\partopsep-8pt&#10;}&#10;&#10;\newcommand{\denselistbib}{&#10;    \itemsep 1pt\topsep-8pt\partopsep-8pt&#10;}&#10;&#10;\newcommand{\andreas}[1]{{\bf [AK: #1]}}&#10;&#10;%% Notation for integers, natural numbers, reals etc.&#10;&#10;&#10;\newcommand\R{\mathbb{R}}&#10;&#10;\newcommand{\transpose}{{\dagger}}&#10;\newcommand{\eps}{\varepsilon}&#10;&#10;&#10;%% probability stuff&#10;&#10;&#10;\def\ProbCond#1#2{{\mathbf{Pr}\left({#1} \mid {#2} \right)}}&#10;&#10;&#10;\newcommand{\ExpCond}[2]{{\Exp \left(#1 \mid #2 \right)}}&#10;\newcommand{\Prob}[1]{{\mathrm{Prob} \left(#1\right)}}&#10;\newcommand{\hist}[1]{{\mathcal{H}_{#1}}}&#10;\newcommand{\Var}[1]{{{\mathbf{Var}}\left(#1\right)}}&#10;\newcommand{\VarCond}[2]{{{\mathbf{Var}}\left(\left.#1 \;\right| #2\right)}}&#10;&#10;&#10;&#10;&#10;% shorthand&#10;&#10;\usepackage[lflt]{floatflt}&#10;\newcommand{\muhat}{\widehat{\mu}}&#10;\newcommand{\mutilde}{\tilde{\mu}}&#10;\newcommand{\gap}{\Delta}&#10;\newcommand{\xtrm}{\mathcal{E}}&#10;\newcommand{\valueset}{V}&#10;\newcommand{\bd}{\beta}&#10;&#10;%\newcommand{\transpose}{{\mathrm{T}}}&#10;%\newcommand{\transpose}{\mbox{${}^{\text{T}}$}}&#10;%\newcommand\transpose{{\!\scriptscriptstyle\mathrm T}}  % Transpose&#10;&#10;%\newcommand{\rew}{r}&#10;\newcommand{\reg}{R}&#10;\newcommand{\nsig}{m}&#10;\newcommand{\ndim}{d}&#10;\newcommand{\natoms}{N}&#10;\newcommand{\ndict}{n}&#10;\newcommand{\nsparse}{k}&#10;&#10;\newcommand{\hcA}{\widehat{\cA}}&#10;\newcommand{\hR}{\widehat{R}}&#10;\newcommand{\hF}{\widehat{F}}&#10;\newcommand{\Fomp}{{F_{{OMP}}}}&#10;&#10;\newcommand{\dictlearn}{{\textsc{SDS}}\xspace}&#10;\newcommand{\dictlearnma}{{${\textsc{SDS}}_{{MA}}$}\xspace}&#10;\newcommand{\dictlearnmab}{{${\textsc{SDS}}_{{MAB}}$}\xspace}&#10;\newcommand{\dictlearnomp}{{${\textsc{SDS}}_{{OMP}}$}\xspace}&#10;&#10;\newcommand{\commentout}[1]{}&#10;&#10;&#10;%% Macros for the purpose of postponing the choice of notation&#10;&#10;\newcommand{\decset}{D}&#10;\newcommand{\dec}{x}&#10;\newcommand{\costset}{K}&#10;\newcommand{\cost}{c}&#10;\newcommand{\costvec}{L}&#10;\newcommand{\losss}{\costvec}&#10;\newcommand{\loss}{\costvec}&#10;\newcommand{\diam}{\|\decset\|_2}&#10;&#10;&#10;&#10;\newcommand{\Lhat}{\widehat{\losss}}&#10;\newcommand{\Lgeneric}{\losss'}&#10;&#10;&#10;\newcommand{\gain}{\gamma}&#10;&#10;%\newcommand{\citet}[1]{\emcite{#1}}&#10;%\newcommand{\citep}[1]{\cite{#1}}&#10;%\newcommand{\citealt}[1]{\npcite{#1}}&#10;\newcommand{\cf}{\emph{c.f.,}}&#10;\newcommand{\todo}[1]{\textbf{[TODO: #1]}}&#10;\newcommand{\nsets}{N}&#10;\newcommand{\sF}{{\widetilde{F}}}&#10;&#10;&#10;\newcommand{\cA}{\mathcal{A}}&#10;\newcommand{\cB}{\mathcal{B}}&#10;\newcommand{\cD}{\mathcal{D}}&#10;\newcommand{\cV}{\mathcal{V}}&#10;\newcommand{\cY}{\mathcal{Y}}&#10;\newcommand{\cP}{\mathcal{P}}&#10;\newcommand{\cS}{\mathcal{S}}&#10;\newcommand{\cW}{\mathcal{W}}&#10;&#10;&#10;%---&#10;\newcommand{\FF}{\mathcal{F}}&#10;\newcommand{\WW}{\mathcal{W}}&#10;\newcommand{\CC}{\mathcal{C}}&#10;&#10;\newcommand{\bigO}{\mathcal O}&#10;\newcommand{\abs}[1]{\left\vert#1\right\vert}&#10;&#10;\begin{document}&#10;$ \cD\subseteq\cD'\subseteq\cV$ and $v\in\cV\setminus\cD'~~(*)  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9"/>
  <p:tag name="PICTUREFILESIZE" val="820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% Comments in the draft&#10;&#10;&#10;\newtheorem{theorem}{Theorem}&#10;\newtheorem{proposition}{Proposition}&#10;\newtheorem{lemma}{Lemma}&#10;\newtheorem{corollary}{Corollary}&#10;\newtheorem{definition}{Definition}&#10;\newtheorem{example}{Example}&#10;\newtheorem{remark}{Remark}&#10;&#10;\newcommand{\dsp}{{\textsf{DiSP}}\xspace}&#10;&#10;\newcommand{\BlackBox}{\rule{1.5ex}{1.5ex}}  % end of proof&#10;\newenvironment{proof}{\par\noindent{\bf Proof\ }}{\hfill\BlackBox\\[2mm]}&#10;&#10;\newcommand{\denselist}{&#10;    \itemsep -3pt\topsep-8pt\partopsep-8pt&#10;}&#10;&#10;\newcommand{\denselistbib}{&#10;    \itemsep 1pt\topsep-8pt\partopsep-8pt&#10;}&#10;&#10;\newcommand{\andreas}[1]{{\bf [AK: #1]}}&#10;&#10;%% Notation for integers, natural numbers, reals etc.&#10;&#10;&#10;\newcommand\R{\mathbb{R}}&#10;&#10;\newcommand{\transpose}{{\dagger}}&#10;\newcommand{\eps}{\varepsilon}&#10;&#10;&#10;%% probability stuff&#10;&#10;&#10;\def\ProbCond#1#2{{\mathbf{Pr}\left({#1} \mid {#2} \right)}}&#10;&#10;&#10;\newcommand{\ExpCond}[2]{{\Exp \left(#1 \mid #2 \right)}}&#10;\newcommand{\Prob}[1]{{\mathrm{Prob} \left(#1\right)}}&#10;\newcommand{\hist}[1]{{\mathcal{H}_{#1}}}&#10;\newcommand{\Var}[1]{{{\mathbf{Var}}\left(#1\right)}}&#10;\newcommand{\VarCond}[2]{{{\mathbf{Var}}\left(\left.#1 \;\right| #2\right)}}&#10;&#10;&#10;&#10;&#10;% shorthand&#10;&#10;\usepackage[lflt]{floatflt}&#10;\newcommand{\muhat}{\widehat{\mu}}&#10;\newcommand{\mutilde}{\tilde{\mu}}&#10;\newcommand{\gap}{\Delta}&#10;\newcommand{\xtrm}{\mathcal{E}}&#10;\newcommand{\valueset}{V}&#10;\newcommand{\bd}{\beta}&#10;&#10;%\newcommand{\transpose}{{\mathrm{T}}}&#10;%\newcommand{\transpose}{\mbox{${}^{\text{T}}$}}&#10;%\newcommand\transpose{{\!\scriptscriptstyle\mathrm T}}  % Transpose&#10;&#10;%\newcommand{\rew}{r}&#10;\newcommand{\reg}{R}&#10;\newcommand{\nsig}{m}&#10;\newcommand{\ndim}{d}&#10;\newcommand{\natoms}{N}&#10;\newcommand{\ndict}{n}&#10;\newcommand{\nsparse}{k}&#10;&#10;\newcommand{\hcA}{\widehat{\cA}}&#10;\newcommand{\hR}{\widehat{R}}&#10;\newcommand{\hF}{\widehat{F}}&#10;\newcommand{\Fomp}{{F_{{OMP}}}}&#10;&#10;\newcommand{\dictlearn}{{\textsc{SDS}}\xspace}&#10;\newcommand{\dictlearnma}{{${\textsc{SDS}}_{{MA}}$}\xspace}&#10;\newcommand{\dictlearnmab}{{${\textsc{SDS}}_{{MAB}}$}\xspace}&#10;\newcommand{\dictlearnomp}{{${\textsc{SDS}}_{{OMP}}$}\xspace}&#10;&#10;\newcommand{\commentout}[1]{}&#10;&#10;&#10;%% Macros for the purpose of postponing the choice of notation&#10;&#10;\newcommand{\decset}{D}&#10;\newcommand{\dec}{x}&#10;\newcommand{\costset}{K}&#10;\newcommand{\cost}{c}&#10;\newcommand{\costvec}{L}&#10;\newcommand{\losss}{\costvec}&#10;\newcommand{\loss}{\costvec}&#10;\newcommand{\diam}{\|\decset\|_2}&#10;&#10;&#10;&#10;\newcommand{\Lhat}{\widehat{\losss}}&#10;\newcommand{\Lgeneric}{\losss'}&#10;&#10;&#10;\newcommand{\gain}{\gamma}&#10;&#10;%\newcommand{\citet}[1]{\emcite{#1}}&#10;%\newcommand{\citep}[1]{\cite{#1}}&#10;%\newcommand{\citealt}[1]{\npcite{#1}}&#10;\newcommand{\cf}{\emph{c.f.,}}&#10;\newcommand{\todo}[1]{\textbf{[TODO: #1]}}&#10;\newcommand{\nsets}{N}&#10;\newcommand{\sF}{{\widetilde{F}}}&#10;&#10;&#10;\newcommand{\cA}{\mathcal{A}}&#10;\newcommand{\cB}{\mathcal{B}}&#10;\newcommand{\cD}{\mathcal{D}}&#10;\newcommand{\cV}{\mathcal{V}}&#10;\newcommand{\cY}{\mathcal{Y}}&#10;\newcommand{\cP}{\mathcal{P}}&#10;\newcommand{\cS}{\mathcal{S}}&#10;\newcommand{\cW}{\mathcal{W}}&#10;&#10;&#10;%---&#10;\newcommand{\FF}{\mathcal{F}}&#10;\newcommand{\WW}{\mathcal{W}}&#10;\newcommand{\CC}{\mathcal{C}}&#10;&#10;\newcommand{\bigO}{\mathcal O}&#10;\newcommand{\abs}[1]{\left\vert#1\right\vert}&#10;&#10;\begin{document}&#10;$ {\mathcal A}^*= \arg\max_{\mathcal A} F({\mathcal A}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2"/>
  <p:tag name="PICTUREFILESIZE" val="624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% Comments in the draft&#10;&#10;&#10;\newtheorem{theorem}{Theorem}&#10;\newtheorem{proposition}{Proposition}&#10;\newtheorem{lemma}{Lemma}&#10;\newtheorem{corollary}{Corollary}&#10;\newtheorem{definition}{Definition}&#10;\newtheorem{example}{Example}&#10;\newtheorem{remark}{Remark}&#10;&#10;\newcommand{\dsp}{{\textsf{DiSP}}\xspace}&#10;&#10;\newcommand{\BlackBox}{\rule{1.5ex}{1.5ex}}  % end of proof&#10;\newenvironment{proof}{\par\noindent{\bf Proof\ }}{\hfill\BlackBox\\[2mm]}&#10;&#10;\newcommand{\denselist}{&#10;    \itemsep -3pt\topsep-8pt\partopsep-8pt&#10;}&#10;&#10;\newcommand{\denselistbib}{&#10;    \itemsep 1pt\topsep-8pt\partopsep-8pt&#10;}&#10;&#10;\newcommand{\andreas}[1]{{\bf [AK: #1]}}&#10;&#10;%% Notation for integers, natural numbers, reals etc.&#10;&#10;&#10;\newcommand\R{\mathbb{R}}&#10;&#10;\newcommand{\transpose}{{\dagger}}&#10;\newcommand{\eps}{\varepsilon}&#10;&#10;&#10;%% probability stuff&#10;&#10;&#10;\def\ProbCond#1#2{{\mathbf{Pr}\left({#1} \mid {#2} \right)}}&#10;&#10;&#10;\newcommand{\ExpCond}[2]{{\Exp \left(#1 \mid #2 \right)}}&#10;\newcommand{\Prob}[1]{{\mathrm{Prob} \left(#1\right)}}&#10;\newcommand{\hist}[1]{{\mathcal{H}_{#1}}}&#10;\newcommand{\Var}[1]{{{\mathbf{Var}}\left(#1\right)}}&#10;\newcommand{\VarCond}[2]{{{\mathbf{Var}}\left(\left.#1 \;\right| #2\right)}}&#10;&#10;&#10;&#10;&#10;% shorthand&#10;&#10;\usepackage[lflt]{floatflt}&#10;\newcommand{\muhat}{\widehat{\mu}}&#10;\newcommand{\mutilde}{\tilde{\mu}}&#10;\newcommand{\gap}{\Delta}&#10;\newcommand{\xtrm}{\mathcal{E}}&#10;\newcommand{\valueset}{V}&#10;\newcommand{\bd}{\beta}&#10;&#10;%\newcommand{\transpose}{{\mathrm{T}}}&#10;%\newcommand{\transpose}{\mbox{${}^{\text{T}}$}}&#10;%\newcommand\transpose{{\!\scriptscriptstyle\mathrm T}}  % Transpose&#10;&#10;%\newcommand{\rew}{r}&#10;\newcommand{\reg}{R}&#10;\newcommand{\nsig}{m}&#10;\newcommand{\ndim}{d}&#10;\newcommand{\natoms}{N}&#10;\newcommand{\ndict}{n}&#10;\newcommand{\nsparse}{k}&#10;&#10;\newcommand{\hcA}{\widehat{\cA}}&#10;\newcommand{\hR}{\widehat{R}}&#10;\newcommand{\hF}{\widehat{F}}&#10;\newcommand{\Fomp}{{F_{{OMP}}}}&#10;&#10;\newcommand{\dictlearn}{{\textsc{SDS}}\xspace}&#10;\newcommand{\dictlearnma}{{${\textsc{SDS}}_{{MA}}$}\xspace}&#10;\newcommand{\dictlearnmab}{{${\textsc{SDS}}_{{MAB}}$}\xspace}&#10;\newcommand{\dictlearnomp}{{${\textsc{SDS}}_{{OMP}}$}\xspace}&#10;&#10;\newcommand{\commentout}[1]{}&#10;&#10;&#10;%% Macros for the purpose of postponing the choice of notation&#10;&#10;\newcommand{\decset}{D}&#10;\newcommand{\dec}{x}&#10;\newcommand{\costset}{K}&#10;\newcommand{\cost}{c}&#10;\newcommand{\costvec}{L}&#10;\newcommand{\losss}{\costvec}&#10;\newcommand{\loss}{\costvec}&#10;\newcommand{\diam}{\|\decset\|_2}&#10;&#10;&#10;&#10;\newcommand{\Lhat}{\widehat{\losss}}&#10;\newcommand{\Lgeneric}{\losss'}&#10;&#10;&#10;\newcommand{\gain}{\gamma}&#10;&#10;%\newcommand{\citet}[1]{\emcite{#1}}&#10;%\newcommand{\citep}[1]{\cite{#1}}&#10;%\newcommand{\citealt}[1]{\npcite{#1}}&#10;\newcommand{\cf}{\emph{c.f.,}}&#10;\newcommand{\todo}[1]{\textbf{[TODO: #1]}}&#10;\newcommand{\nsets}{N}&#10;\newcommand{\sF}{{\widetilde{F}}}&#10;&#10;&#10;\newcommand{\cA}{\mathcal{A}}&#10;\newcommand{\cB}{\mathcal{B}}&#10;\newcommand{\cD}{\mathcal{D}}&#10;\newcommand{\cV}{\mathcal{V}}&#10;\newcommand{\cY}{\mathcal{Y}}&#10;\newcommand{\cP}{\mathcal{P}}&#10;\newcommand{\cS}{\mathcal{S}}&#10;\newcommand{\cW}{\mathcal{W}}&#10;&#10;&#10;%---&#10;\newcommand{\FF}{\mathcal{F}}&#10;\newcommand{\WW}{\mathcal{W}}&#10;\newcommand{\CC}{\mathcal{C}}&#10;&#10;\newcommand{\bigO}{\mathcal O}&#10;\newcommand{\abs}[1]{\left\vert#1\right\vert}&#10;&#10;\begin{document}&#10;$ -k\varepsilon  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"/>
  <p:tag name="PICTUREFILESIZE" val="147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% Comments in the draft&#10;&#10;&#10;\newtheorem{theorem}{Theorem}&#10;\newtheorem{proposition}{Proposition}&#10;\newtheorem{lemma}{Lemma}&#10;\newtheorem{corollary}{Corollary}&#10;\newtheorem{definition}{Definition}&#10;\newtheorem{example}{Example}&#10;\newtheorem{remark}{Remark}&#10;&#10;\newcommand{\dsp}{{\textsf{DiSP}}\xspace}&#10;&#10;\newcommand{\BlackBox}{\rule{1.5ex}{1.5ex}}  % end of proof&#10;\newenvironment{proof}{\par\noindent{\bf Proof\ }}{\hfill\BlackBox\\[2mm]}&#10;&#10;\newcommand{\denselist}{&#10;    \itemsep -3pt\topsep-8pt\partopsep-8pt&#10;}&#10;&#10;\newcommand{\denselistbib}{&#10;    \itemsep 1pt\topsep-8pt\partopsep-8pt&#10;}&#10;&#10;\newcommand{\andreas}[1]{{\bf [AK: #1]}}&#10;&#10;%% Notation for integers, natural numbers, reals etc.&#10;&#10;&#10;\newcommand\R{\mathbb{R}}&#10;&#10;\newcommand{\transpose}{{\dagger}}&#10;\newcommand{\eps}{\varepsilon}&#10;&#10;&#10;%% probability stuff&#10;&#10;&#10;\def\ProbCond#1#2{{\mathbf{Pr}\left({#1} \mid {#2} \right)}}&#10;&#10;&#10;\newcommand{\ExpCond}[2]{{\Exp \left(#1 \mid #2 \right)}}&#10;\newcommand{\Prob}[1]{{\mathrm{Prob} \left(#1\right)}}&#10;\newcommand{\hist}[1]{{\mathcal{H}_{#1}}}&#10;\newcommand{\Var}[1]{{{\mathbf{Var}}\left(#1\right)}}&#10;\newcommand{\VarCond}[2]{{{\mathbf{Var}}\left(\left.#1 \;\right| #2\right)}}&#10;&#10;&#10;&#10;&#10;% shorthand&#10;&#10;\usepackage[lflt]{floatflt}&#10;\newcommand{\muhat}{\widehat{\mu}}&#10;\newcommand{\mutilde}{\tilde{\mu}}&#10;\newcommand{\gap}{\Delta}&#10;\newcommand{\xtrm}{\mathcal{E}}&#10;\newcommand{\valueset}{V}&#10;\newcommand{\bd}{\beta}&#10;&#10;%\newcommand{\transpose}{{\mathrm{T}}}&#10;%\newcommand{\transpose}{\mbox{${}^{\text{T}}$}}&#10;%\newcommand\transpose{{\!\scriptscriptstyle\mathrm T}}  % Transpose&#10;&#10;%\newcommand{\rew}{r}&#10;\newcommand{\reg}{R}&#10;\newcommand{\nsig}{m}&#10;\newcommand{\ndim}{d}&#10;\newcommand{\natoms}{N}&#10;\newcommand{\ndict}{n}&#10;\newcommand{\nsparse}{k}&#10;&#10;\newcommand{\hcA}{\widehat{\cA}}&#10;\newcommand{\hR}{\widehat{R}}&#10;\newcommand{\hF}{\widehat{F}}&#10;\newcommand{\Fomp}{{F_{{OMP}}}}&#10;&#10;\newcommand{\dictlearn}{{\textsc{SDS}}\xspace}&#10;\newcommand{\dictlearnma}{{${\textsc{SDS}}_{{MA}}$}\xspace}&#10;\newcommand{\dictlearnmab}{{${\textsc{SDS}}_{{MAB}}$}\xspace}&#10;\newcommand{\dictlearnomp}{{${\textsc{SDS}}_{{OMP}}$}\xspace}&#10;&#10;\newcommand{\commentout}[1]{}&#10;&#10;&#10;%% Macros for the purpose of postponing the choice of notation&#10;&#10;\newcommand{\decset}{D}&#10;\newcommand{\dec}{x}&#10;\newcommand{\costset}{K}&#10;\newcommand{\cost}{c}&#10;\newcommand{\costvec}{L}&#10;\newcommand{\losss}{\costvec}&#10;\newcommand{\loss}{\costvec}&#10;\newcommand{\diam}{\|\decset\|_2}&#10;&#10;&#10;&#10;\newcommand{\Lhat}{\widehat{\losss}}&#10;\newcommand{\Lgeneric}{\losss'}&#10;&#10;&#10;\newcommand{\gain}{\gamma}&#10;&#10;%\newcommand{\citet}[1]{\emcite{#1}}&#10;%\newcommand{\citep}[1]{\cite{#1}}&#10;%\newcommand{\citealt}[1]{\npcite{#1}}&#10;\newcommand{\cf}{\emph{c.f.,}}&#10;\newcommand{\todo}[1]{\textbf{[TODO: #1]}}&#10;\newcommand{\nsets}{N}&#10;\newcommand{\sF}{{\widetilde{F}}}&#10;&#10;&#10;\newcommand{\cA}{\mathcal{A}}&#10;\newcommand{\cB}{\mathcal{B}}&#10;\newcommand{\cD}{\mathcal{D}}&#10;\newcommand{\cV}{\mathcal{V}}&#10;\newcommand{\cY}{\mathcal{Y}}&#10;\newcommand{\cP}{\mathcal{P}}&#10;\newcommand{\cS}{\mathcal{S}}&#10;\newcommand{\cW}{\mathcal{W}}&#10;&#10;&#10;%---&#10;\newcommand{\FF}{\mathcal{F}}&#10;\newcommand{\WW}{\mathcal{W}}&#10;\newcommand{\CC}{\mathcal{C}}&#10;&#10;\newcommand{\bigO}{\mathcal O}&#10;\newcommand{\abs}[1]{\left\vert#1\right\vert}&#10;&#10;\begin{document}&#10;$\mu= \max_{\forall (i,j), i\ne j}\left|\langle \phi_{i},\phi_{j}\rangle\right|= \max_{\forall (i,j), i\ne j} \abs{\cos \psi_{i,j}}   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17"/>
  <p:tag name="PICTUREFILESIZE" val="1350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=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5"/>
  <p:tag name="PICTUREFILESIZE" val="24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% Comments in the draft&#10;&#10;&#10;\newtheorem{theorem}{Theorem}&#10;\newtheorem{proposition}{Proposition}&#10;\newtheorem{lemma}{Lemma}&#10;\newtheorem{corollary}{Corollary}&#10;\newtheorem{definition}{Definition}&#10;\newtheorem{example}{Example}&#10;\newtheorem{remark}{Remark}&#10;&#10;\newcommand{\dsp}{{\textsf{DiSP}}\xspace}&#10;&#10;\newcommand{\BlackBox}{\rule{1.5ex}{1.5ex}}  % end of proof&#10;\newenvironment{proof}{\par\noindent{\bf Proof\ }}{\hfill\BlackBox\\[2mm]}&#10;&#10;\newcommand{\denselist}{&#10;    \itemsep -3pt\topsep-8pt\partopsep-8pt&#10;}&#10;&#10;\newcommand{\denselistbib}{&#10;    \itemsep 1pt\topsep-8pt\partopsep-8pt&#10;}&#10;&#10;\newcommand{\andreas}[1]{{\bf [AK: #1]}}&#10;&#10;%% Notation for integers, natural numbers, reals etc.&#10;&#10;&#10;\newcommand\R{\mathbb{R}}&#10;&#10;\newcommand{\transpose}{{\dagger}}&#10;\newcommand{\eps}{\varepsilon}&#10;&#10;&#10;%% probability stuff&#10;&#10;&#10;\def\ProbCond#1#2{{\mathbf{Pr}\left({#1} \mid {#2} \right)}}&#10;&#10;&#10;\newcommand{\ExpCond}[2]{{\Exp \left(#1 \mid #2 \right)}}&#10;\newcommand{\Prob}[1]{{\mathrm{Prob} \left(#1\right)}}&#10;\newcommand{\hist}[1]{{\mathcal{H}_{#1}}}&#10;\newcommand{\Var}[1]{{{\mathbf{Var}}\left(#1\right)}}&#10;\newcommand{\VarCond}[2]{{{\mathbf{Var}}\left(\left.#1 \;\right| #2\right)}}&#10;&#10;&#10;&#10;&#10;% shorthand&#10;&#10;\usepackage[lflt]{floatflt}&#10;\newcommand{\muhat}{\widehat{\mu}}&#10;\newcommand{\mutilde}{\tilde{\mu}}&#10;\newcommand{\gap}{\Delta}&#10;\newcommand{\xtrm}{\mathcal{E}}&#10;\newcommand{\valueset}{V}&#10;\newcommand{\bd}{\beta}&#10;&#10;%\newcommand{\transpose}{{\mathrm{T}}}&#10;%\newcommand{\transpose}{\mbox{${}^{\text{T}}$}}&#10;%\newcommand\transpose{{\!\scriptscriptstyle\mathrm T}}  % Transpose&#10;&#10;%\newcommand{\rew}{r}&#10;\newcommand{\reg}{R}&#10;\newcommand{\nsig}{m}&#10;\newcommand{\ndim}{d}&#10;\newcommand{\natoms}{N}&#10;\newcommand{\ndict}{n}&#10;\newcommand{\nsparse}{k}&#10;&#10;\newcommand{\hcA}{\widehat{\cA}}&#10;\newcommand{\hR}{\widehat{R}}&#10;\newcommand{\hF}{\widehat{F}}&#10;\newcommand{\Fomp}{{F_{{OMP}}}}&#10;&#10;\newcommand{\dictlearn}{{\textsc{SDS}}\xspace}&#10;\newcommand{\dictlearnma}{{${\textsc{SDS}}_{{MA}}$}\xspace}&#10;\newcommand{\dictlearnmab}{{${\textsc{SDS}}_{{MAB}}$}\xspace}&#10;\newcommand{\dictlearnomp}{{${\textsc{SDS}}_{{OMP}}$}\xspace}&#10;&#10;\newcommand{\commentout}[1]{}&#10;&#10;&#10;%% Macros for the purpose of postponing the choice of notation&#10;&#10;\newcommand{\decset}{D}&#10;\newcommand{\dec}{x}&#10;\newcommand{\costset}{K}&#10;\newcommand{\cost}{c}&#10;\newcommand{\costvec}{L}&#10;\newcommand{\losss}{\costvec}&#10;\newcommand{\loss}{\costvec}&#10;\newcommand{\diam}{\|\decset\|_2}&#10;&#10;&#10;&#10;\newcommand{\Lhat}{\widehat{\losss}}&#10;\newcommand{\Lgeneric}{\losss'}&#10;&#10;&#10;\newcommand{\gain}{\gamma}&#10;&#10;%\newcommand{\citet}[1]{\emcite{#1}}&#10;%\newcommand{\citep}[1]{\cite{#1}}&#10;%\newcommand{\citealt}[1]{\npcite{#1}}&#10;\newcommand{\cf}{\emph{c.f.,}}&#10;\newcommand{\todo}[1]{\textbf{[TODO: #1]}}&#10;\newcommand{\nsets}{N}&#10;\newcommand{\sF}{{\widetilde{F}}}&#10;&#10;&#10;\newcommand{\cA}{\mathcal{A}}&#10;\newcommand{\cB}{\mathcal{B}}&#10;\newcommand{\cD}{\mathcal{D}}&#10;\newcommand{\cV}{\mathcal{V}}&#10;\newcommand{\cY}{\mathcal{Y}}&#10;\newcommand{\cP}{\mathcal{P}}&#10;\newcommand{\cS}{\mathcal{S}}&#10;\newcommand{\cW}{\mathcal{W}}&#10;&#10;&#10;%---&#10;\newcommand{\FF}{\mathcal{F}}&#10;\newcommand{\WW}{\mathcal{W}}&#10;\newcommand{\CC}{\mathcal{C}}&#10;&#10;\newcommand{\bigO}{\mathcal O}&#10;\newcommand{\abs}[1]{\left\vert#1\right\vert}&#10;&#10;\begin{document}&#10;$\mu= \max_{\forall (i,j), i\ne j}\left|\langle \phi_{i},\phi_{j}\rangle\right|= \max_{\forall (i,j), i\ne j} \abs{\cos \psi_{i,j}}   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17"/>
  <p:tag name="PICTUREFILESIZE" val="1350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% Comments in the draft&#10;&#10;&#10;\newtheorem{theorem}{Theorem}&#10;\newtheorem{proposition}{Proposition}&#10;\newtheorem{lemma}{Lemma}&#10;\newtheorem{corollary}{Corollary}&#10;\newtheorem{definition}{Definition}&#10;\newtheorem{example}{Example}&#10;\newtheorem{remark}{Remark}&#10;&#10;\newcommand{\dsp}{{\textsf{DiSP}}\xspace}&#10;&#10;\newcommand{\BlackBox}{\rule{1.5ex}{1.5ex}}  % end of proof&#10;\newenvironment{proof}{\par\noindent{\bf Proof\ }}{\hfill\BlackBox\\[2mm]}&#10;&#10;\newcommand{\denselist}{&#10;    \itemsep -3pt\topsep-8pt\partopsep-8pt&#10;}&#10;&#10;\newcommand{\denselistbib}{&#10;    \itemsep 1pt\topsep-8pt\partopsep-8pt&#10;}&#10;&#10;\newcommand{\andreas}[1]{{\bf [AK: #1]}}&#10;&#10;%% Notation for integers, natural numbers, reals etc.&#10;&#10;&#10;\newcommand\R{\mathbb{R}}&#10;&#10;\newcommand{\transpose}{{\dagger}}&#10;\newcommand{\eps}{\varepsilon}&#10;&#10;&#10;%% probability stuff&#10;&#10;&#10;\def\ProbCond#1#2{{\mathbf{Pr}\left({#1} \mid {#2} \right)}}&#10;&#10;&#10;\newcommand{\ExpCond}[2]{{\Exp \left(#1 \mid #2 \right)}}&#10;\newcommand{\Prob}[1]{{\mathrm{Prob} \left(#1\right)}}&#10;\newcommand{\hist}[1]{{\mathcal{H}_{#1}}}&#10;\newcommand{\Var}[1]{{{\mathbf{Var}}\left(#1\right)}}&#10;\newcommand{\VarCond}[2]{{{\mathbf{Var}}\left(\left.#1 \;\right| #2\right)}}&#10;&#10;&#10;&#10;&#10;% shorthand&#10;&#10;\usepackage[lflt]{floatflt}&#10;\newcommand{\muhat}{\widehat{\mu}}&#10;\newcommand{\mutilde}{\tilde{\mu}}&#10;\newcommand{\gap}{\Delta}&#10;\newcommand{\xtrm}{\mathcal{E}}&#10;\newcommand{\valueset}{V}&#10;\newcommand{\bd}{\beta}&#10;&#10;%\newcommand{\transpose}{{\mathrm{T}}}&#10;%\newcommand{\transpose}{\mbox{${}^{\text{T}}$}}&#10;%\newcommand\transpose{{\!\scriptscriptstyle\mathrm T}}  % Transpose&#10;&#10;%\newcommand{\rew}{r}&#10;\newcommand{\reg}{R}&#10;\newcommand{\nsig}{m}&#10;\newcommand{\ndim}{d}&#10;\newcommand{\natoms}{N}&#10;\newcommand{\ndict}{n}&#10;\newcommand{\nsparse}{k}&#10;&#10;\newcommand{\hcA}{\widehat{\cA}}&#10;\newcommand{\hR}{\widehat{R}}&#10;\newcommand{\hF}{\widehat{F}}&#10;\newcommand{\Fomp}{{F_{{OMP}}}}&#10;&#10;\newcommand{\dictlearn}{{\textsc{SDS}}\xspace}&#10;\newcommand{\dictlearnma}{{${\textsc{SDS}}_{{MA}}$}\xspace}&#10;\newcommand{\dictlearnmab}{{${\textsc{SDS}}_{{MAB}}$}\xspace}&#10;\newcommand{\dictlearnomp}{{${\textsc{SDS}}_{{OMP}}$}\xspace}&#10;&#10;\newcommand{\commentout}[1]{}&#10;&#10;&#10;%% Macros for the purpose of postponing the choice of notation&#10;&#10;\newcommand{\decset}{D}&#10;\newcommand{\dec}{x}&#10;\newcommand{\costset}{K}&#10;\newcommand{\cost}{c}&#10;\newcommand{\costvec}{L}&#10;\newcommand{\losss}{\costvec}&#10;\newcommand{\loss}{\costvec}&#10;\newcommand{\diam}{\|\decset\|_2}&#10;&#10;&#10;&#10;\newcommand{\Lhat}{\widehat{\losss}}&#10;\newcommand{\Lgeneric}{\losss'}&#10;&#10;&#10;\newcommand{\gain}{\gamma}&#10;&#10;%\newcommand{\citet}[1]{\emcite{#1}}&#10;%\newcommand{\citep}[1]{\cite{#1}}&#10;%\newcommand{\citealt}[1]{\npcite{#1}}&#10;\newcommand{\cf}{\emph{c.f.,}}&#10;\newcommand{\todo}[1]{\textbf{[TODO: #1]}}&#10;\newcommand{\nsets}{N}&#10;\newcommand{\sF}{{\widetilde{F}}}&#10;&#10;&#10;\newcommand{\cA}{\mathcal{A}}&#10;\newcommand{\cB}{\mathcal{B}}&#10;\newcommand{\cD}{\mathcal{D}}&#10;\newcommand{\cV}{\mathcal{V}}&#10;\newcommand{\cY}{\mathcal{Y}}&#10;\newcommand{\cP}{\mathcal{P}}&#10;\newcommand{\cS}{\mathcal{S}}&#10;\newcommand{\cW}{\mathcal{W}}&#10;&#10;&#10;%---&#10;\newcommand{\FF}{\mathcal{F}}&#10;\newcommand{\WW}{\mathcal{W}}&#10;\newcommand{\CC}{\mathcal{C}}&#10;&#10;\newcommand{\bigO}{\mathcal O}&#10;\newcommand{\abs}[1]{\left\vert#1\right\vert}&#10;&#10;\begin{document}&#10;$F(\cD_{MA}) \ge \frac{\sigma_{\min}(\cV|\nsparse)}{\sigma_{\max}(\cV|\nsparse)} \left(1-1/{e}\right)\max_{\abs{\cD}\le n} F(\cD^*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03"/>
  <p:tag name="PICTUREFILESIZE" val="1613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%% Comments in the draft&#10;&#10;&#10;\newtheorem{theorem}{Theorem}&#10;\newtheorem{proposition}{Proposition}&#10;\newtheorem{lemma}{Lemma}&#10;\newtheorem{corollary}{Corollary}&#10;\newtheorem{definition}{Definition}&#10;\newtheorem{example}{Example}&#10;\newtheorem{remark}{Remark}&#10;&#10;\newcommand{\dsp}{{\textsf{DiSP}}\xspace}&#10;&#10;\newcommand{\BlackBox}{\rule{1.5ex}{1.5ex}}  % end of proof&#10;\newenvironment{proof}{\par\noindent{\bf Proof\ }}{\hfill\BlackBox\\[2mm]}&#10;&#10;\newcommand{\denselist}{&#10;    \itemsep -3pt\topsep-8pt\partopsep-8pt&#10;}&#10;&#10;\newcommand{\denselistbib}{&#10;    \itemsep 1pt\topsep-8pt\partopsep-8pt&#10;}&#10;&#10;\newcommand{\andreas}[1]{{\bf [AK: #1]}}&#10;&#10;%% Notation for integers, natural numbers, reals etc.&#10;&#10;&#10;\newcommand\R{\mathbb{R}}&#10;&#10;\newcommand{\transpose}{{\dagger}}&#10;\newcommand{\eps}{\varepsilon}&#10;&#10;&#10;%% probability stuff&#10;&#10;&#10;\def\ProbCond#1#2{{\mathbf{Pr}\left({#1} \mid {#2} \right)}}&#10;&#10;&#10;\newcommand{\ExpCond}[2]{{\Exp \left(#1 \mid #2 \right)}}&#10;\newcommand{\Prob}[1]{{\mathrm{Prob} \left(#1\right)}}&#10;\newcommand{\hist}[1]{{\mathcal{H}_{#1}}}&#10;\newcommand{\Var}[1]{{{\mathbf{Var}}\left(#1\right)}}&#10;\newcommand{\VarCond}[2]{{{\mathbf{Var}}\left(\left.#1 \;\right| #2\right)}}&#10;&#10;&#10;&#10;&#10;% shorthand&#10;&#10;\usepackage[lflt]{floatflt}&#10;\newcommand{\muhat}{\widehat{\mu}}&#10;\newcommand{\mutilde}{\tilde{\mu}}&#10;\newcommand{\gap}{\Delta}&#10;\newcommand{\xtrm}{\mathcal{E}}&#10;\newcommand{\valueset}{V}&#10;\newcommand{\bd}{\beta}&#10;&#10;%\newcommand{\transpose}{{\mathrm{T}}}&#10;%\newcommand{\transpose}{\mbox{${}^{\text{T}}$}}&#10;%\newcommand\transpose{{\!\scriptscriptstyle\mathrm T}}  % Transpose&#10;&#10;%\newcommand{\rew}{r}&#10;\newcommand{\reg}{R}&#10;\newcommand{\nsig}{m}&#10;\newcommand{\ndim}{d}&#10;\newcommand{\natoms}{N}&#10;\newcommand{\ndict}{n}&#10;\newcommand{\nsparse}{k}&#10;&#10;\newcommand{\hcA}{\widehat{\cA}}&#10;\newcommand{\hR}{\widehat{R}}&#10;\newcommand{\hF}{\widehat{F}}&#10;\newcommand{\Fomp}{{F_{{OMP}}}}&#10;&#10;\newcommand{\dictlearn}{{\textsc{SDS}}\xspace}&#10;\newcommand{\dictlearnma}{{${\textsc{SDS}}_{{MA}}$}\xspace}&#10;\newcommand{\dictlearnmab}{{${\textsc{SDS}}_{{MAB}}$}\xspace}&#10;\newcommand{\dictlearnomp}{{${\textsc{SDS}}_{{OMP}}$}\xspace}&#10;&#10;\newcommand{\commentout}[1]{}&#10;&#10;&#10;%% Macros for the purpose of postponing the choice of notation&#10;&#10;\newcommand{\decset}{D}&#10;\newcommand{\dec}{x}&#10;\newcommand{\costset}{K}&#10;\newcommand{\cost}{c}&#10;\newcommand{\costvec}{L}&#10;\newcommand{\losss}{\costvec}&#10;\newcommand{\loss}{\costvec}&#10;\newcommand{\diam}{\|\decset\|_2}&#10;&#10;&#10;&#10;\newcommand{\Lhat}{\widehat{\losss}}&#10;\newcommand{\Lgeneric}{\losss'}&#10;&#10;&#10;\newcommand{\gain}{\gamma}&#10;&#10;%\newcommand{\citet}[1]{\emcite{#1}}&#10;%\newcommand{\citep}[1]{\cite{#1}}&#10;%\newcommand{\citealt}[1]{\npcite{#1}}&#10;\newcommand{\cf}{\emph{c.f.,}}&#10;\newcommand{\todo}[1]{\textbf{[TODO: #1]}}&#10;\newcommand{\nsets}{N}&#10;\newcommand{\sF}{{\widetilde{F}}}&#10;&#10;&#10;\newcommand{\cA}{\mathcal{A}}&#10;\newcommand{\cB}{\mathcal{B}}&#10;\newcommand{\cD}{\mathcal{D}}&#10;\newcommand{\cV}{\mathcal{V}}&#10;\newcommand{\cY}{\mathcal{Y}}&#10;\newcommand{\cP}{\mathcal{P}}&#10;\newcommand{\cS}{\mathcal{S}}&#10;\newcommand{\cW}{\mathcal{W}}&#10;&#10;&#10;%---&#10;\newcommand{\FF}{\mathcal{F}}&#10;\newcommand{\WW}{\mathcal{W}}&#10;\newcommand{\CC}{\mathcal{C}}&#10;&#10;\newcommand{\bigO}{\mathcal O}&#10;\newcommand{\abs}[1]{\left\vert#1\right\vert}&#10;&#10;\begin{document}&#10;$\sigma^2(V;\nsparse)$: restricted singular values of $\cV$ on  $\nsparse$-sparse sets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6"/>
  <p:tag name="PICTUREFILESIZE" val="1429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n \times 1  template TPT2  env TPENV1  fore 0  back 16777215  eqnno 1"/>
  <p:tag name="FILENAME" val="TP_tmp"/>
  <p:tag name="ORIGWIDTH" val="50"/>
  <p:tag name="PICTUREFILESIZE" val="375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 \times 1  template TPT2  env TPENV1  fore 0  back 16777215  eqnno 1"/>
  <p:tag name="FILENAME" val="TP_tmp"/>
  <p:tag name="ORIGWIDTH" val="47"/>
  <p:tag name="PICTUREFILESIZE" val="373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 \times n  template TPT2  env TPENV1  fore 0  back 16777215  eqnno 1"/>
  <p:tag name="FILENAME" val="TP_tmp"/>
  <p:tag name="ORIGWIDTH" val="49"/>
  <p:tag name="PICTUREFILESIZE" val="442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\ll d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6"/>
  <p:tag name="PICTUREFILESIZE" val="233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399</Words>
  <Application>Microsoft Office PowerPoint</Application>
  <PresentationFormat>On-screen Show (4:3)</PresentationFormat>
  <Paragraphs>294</Paragraphs>
  <Slides>22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Blank Presentation</vt:lpstr>
      <vt:lpstr>Submodular Dictionary Selection for Sparse Representation</vt:lpstr>
      <vt:lpstr>Sparse Representations</vt:lpstr>
      <vt:lpstr>Sparse Representations</vt:lpstr>
      <vt:lpstr>This session / talk: Learning D</vt:lpstr>
      <vt:lpstr>Existing Solutions</vt:lpstr>
      <vt:lpstr>Dictionary Selection Problem—DiSP</vt:lpstr>
      <vt:lpstr>Combinatorial Challenges in DiSP</vt:lpstr>
      <vt:lpstr>Combinatorial Challenges in DiSP</vt:lpstr>
      <vt:lpstr>(Approximate) Submodularity</vt:lpstr>
      <vt:lpstr>A Greedy Algorithm for Submodular Opt.</vt:lpstr>
      <vt:lpstr>Submodularity and the Greedy Algorithm</vt:lpstr>
      <vt:lpstr>A Sufficient Condition: Incoherence</vt:lpstr>
      <vt:lpstr>An Algorithm for DiSP: SDSOMP </vt:lpstr>
      <vt:lpstr>Improved Guarantees: SDSMA</vt:lpstr>
      <vt:lpstr>Improved Guarantees for both</vt:lpstr>
      <vt:lpstr>Experiment: Finding a Basis in a Haystack</vt:lpstr>
      <vt:lpstr>Reconstruction Performance</vt:lpstr>
      <vt:lpstr>Battle of Bases on Natural Image Patches</vt:lpstr>
      <vt:lpstr>Sparsity on Average</vt:lpstr>
      <vt:lpstr>Conclusions</vt:lpstr>
      <vt:lpstr>Experiment: Inpainting</vt:lpstr>
      <vt:lpstr>Results: Inpainting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Cevher</dc:creator>
  <cp:lastModifiedBy>Cevher</cp:lastModifiedBy>
  <cp:revision>110</cp:revision>
  <dcterms:created xsi:type="dcterms:W3CDTF">2010-06-16T14:18:18Z</dcterms:created>
  <dcterms:modified xsi:type="dcterms:W3CDTF">2011-05-05T01:19:21Z</dcterms:modified>
</cp:coreProperties>
</file>