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815" r:id="rId2"/>
  </p:sldMasterIdLst>
  <p:notesMasterIdLst>
    <p:notesMasterId r:id="rId20"/>
  </p:notesMasterIdLst>
  <p:sldIdLst>
    <p:sldId id="256" r:id="rId3"/>
    <p:sldId id="297" r:id="rId4"/>
    <p:sldId id="306" r:id="rId5"/>
    <p:sldId id="299" r:id="rId6"/>
    <p:sldId id="318" r:id="rId7"/>
    <p:sldId id="277" r:id="rId8"/>
    <p:sldId id="303" r:id="rId9"/>
    <p:sldId id="304" r:id="rId10"/>
    <p:sldId id="313" r:id="rId11"/>
    <p:sldId id="314" r:id="rId12"/>
    <p:sldId id="316" r:id="rId13"/>
    <p:sldId id="317" r:id="rId14"/>
    <p:sldId id="319" r:id="rId15"/>
    <p:sldId id="320" r:id="rId16"/>
    <p:sldId id="321" r:id="rId17"/>
    <p:sldId id="322" r:id="rId18"/>
    <p:sldId id="326" r:id="rId19"/>
  </p:sldIdLst>
  <p:sldSz cx="9144000" cy="6858000" type="screen4x3"/>
  <p:notesSz cx="6846888" cy="966628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DejaVu Sans"/>
        <a:cs typeface="DejaVu San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DejaVu Sans"/>
        <a:cs typeface="DejaVu San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DejaVu Sans"/>
        <a:cs typeface="DejaVu San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DejaVu Sans"/>
        <a:cs typeface="DejaVu San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DejaVu Sans"/>
        <a:cs typeface="DejaVu San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/>
        <a:cs typeface="DejaVu San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/>
        <a:cs typeface="DejaVu San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/>
        <a:cs typeface="DejaVu San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/>
        <a:cs typeface="DejaVu San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B54441"/>
    <a:srgbClr val="FFFF00"/>
    <a:srgbClr val="FF66CC"/>
    <a:srgbClr val="268FE6"/>
    <a:srgbClr val="5AAAEC"/>
    <a:srgbClr val="50CEF6"/>
    <a:srgbClr val="05BEFF"/>
    <a:srgbClr val="D9D9D9"/>
    <a:srgbClr val="D1D1D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41" autoAdjust="0"/>
    <p:restoredTop sz="92932" autoAdjust="0"/>
  </p:normalViewPr>
  <p:slideViewPr>
    <p:cSldViewPr>
      <p:cViewPr varScale="1">
        <p:scale>
          <a:sx n="75" d="100"/>
          <a:sy n="75" d="100"/>
        </p:scale>
        <p:origin x="-1008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46888" cy="96662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>
              <a:latin typeface="Arial" charset="0"/>
              <a:ea typeface="+mn-ea"/>
              <a:cs typeface="+mn-cs"/>
            </a:endParaRP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46888" cy="96662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>
              <a:latin typeface="Arial" charset="0"/>
              <a:ea typeface="+mn-ea"/>
              <a:cs typeface="+mn-cs"/>
            </a:endParaRPr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46888" cy="96662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>
              <a:latin typeface="Arial" charset="0"/>
              <a:ea typeface="+mn-ea"/>
              <a:cs typeface="+mn-cs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2963863" cy="479425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>
              <a:latin typeface="Arial" charset="0"/>
              <a:ea typeface="+mn-ea"/>
              <a:cs typeface="+mn-cs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876675" y="0"/>
            <a:ext cx="2963863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>
              <a:latin typeface="Arial" charset="0"/>
              <a:ea typeface="+mn-ea"/>
              <a:cs typeface="+mn-cs"/>
            </a:endParaRPr>
          </a:p>
        </p:txBody>
      </p:sp>
      <p:sp>
        <p:nvSpPr>
          <p:cNvPr id="19463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6475" y="725488"/>
            <a:ext cx="4827588" cy="36195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9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84213" y="4591050"/>
            <a:ext cx="5472112" cy="434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0" y="9178925"/>
            <a:ext cx="2963863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>
              <a:latin typeface="Arial" charset="0"/>
              <a:ea typeface="+mn-ea"/>
              <a:cs typeface="+mn-cs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76675" y="9178925"/>
            <a:ext cx="2962275" cy="477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Pct val="45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506D1AE2-49BB-4B36-A48D-E414531E338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2680668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4825" y="0"/>
            <a:ext cx="2284413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2425" cy="6126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985DD9-A945-4353-921C-E307EDBB258A}" type="datetime1">
              <a:rPr lang="en-US" smtClean="0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428365-BB3A-454F-9FD5-EEA129A485B6}" type="slidenum">
              <a:rPr lang="en-US" smtClean="0"/>
              <a:pPr>
                <a:defRPr/>
              </a:pPr>
              <a:t>‹#›</a:t>
            </a:fld>
            <a:endParaRPr lang="en-US" sz="1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65CCD9-265D-4029-B22D-E3C7E4C99B7D}" type="datetime1">
              <a:rPr lang="en-US" smtClean="0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7FE885-728D-47D5-B5F7-281B2EE787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AFD58C-F6E3-4A89-9640-0537471EFC85}" type="datetime1">
              <a:rPr lang="en-US" smtClean="0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8217E9-59C8-4ADE-A934-623DBD0AEE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23EB8E-A474-48A4-9D31-05726AE8F22F}" type="datetime1">
              <a:rPr lang="en-US" smtClean="0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672F8F-9FCE-4314-89EB-E6B1FC575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94FDF2-9A71-4547-8AA5-2AE12902CF3B}" type="datetime1">
              <a:rPr lang="en-US" smtClean="0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26FA1A-36E7-44EE-9C66-7E562E15E7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299528-2D43-4C43-B1D4-CB27DFFC301D}" type="datetime1">
              <a:rPr lang="en-US" smtClean="0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DE68AF-6397-4435-BF72-B44A190681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3D9A0C-33B4-46B7-B533-AA73E714B596}" type="datetime1">
              <a:rPr lang="en-US" smtClean="0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CC0D0-C47E-4447-8B83-40CF8AFB215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C317C2-7ADB-490C-9749-4ABCA05C7238}" type="datetime1">
              <a:rPr lang="en-US" smtClean="0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481393-D20D-42CE-8965-9289F337DA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1DD258-E15D-4B05-8EEE-0A50979D5AF5}" type="datetime1">
              <a:rPr lang="en-US" smtClean="0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590443-8A5E-4EFF-BCB9-C0BC5E232A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D99FC4-1BE4-4A9C-840F-5A487D10E4D2}" type="datetime1">
              <a:rPr lang="en-US" smtClean="0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75D34F-EE00-49BC-B7E1-CECE8035BF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836BD-2B56-4C18-A7A1-092DF9E0E5AD}" type="datetime1">
              <a:rPr lang="en-US" smtClean="0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3D4C4-3581-4A8F-B7A5-627E6606F5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-26988"/>
            <a:ext cx="9144000" cy="2087563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969696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marL="360363">
              <a:buSzPct val="100000"/>
              <a:tabLst>
                <a:tab pos="360363" algn="l"/>
                <a:tab pos="906463" algn="l"/>
                <a:tab pos="1820863" algn="l"/>
                <a:tab pos="2735263" algn="l"/>
                <a:tab pos="3649663" algn="l"/>
                <a:tab pos="4564063" algn="l"/>
                <a:tab pos="5478463" algn="l"/>
                <a:tab pos="6392863" algn="l"/>
                <a:tab pos="7307263" algn="l"/>
                <a:tab pos="8221663" algn="l"/>
                <a:tab pos="9136063" algn="l"/>
                <a:tab pos="10050463" algn="l"/>
                <a:tab pos="10328275" algn="l"/>
                <a:tab pos="10779125" algn="l"/>
                <a:tab pos="10780713" algn="l"/>
              </a:tabLst>
              <a:defRPr/>
            </a:pPr>
            <a:r>
              <a:rPr lang="de-DE" sz="3200">
                <a:solidFill>
                  <a:srgbClr val="FFFFFF"/>
                </a:solidFill>
                <a:latin typeface="Arial Unicode MS" pitchFamily="32" charset="0"/>
                <a:ea typeface="+mn-ea"/>
                <a:cs typeface="+mn-cs"/>
              </a:rPr>
              <a:t>SCALE</a:t>
            </a:r>
            <a:br>
              <a:rPr lang="de-DE" sz="3200">
                <a:solidFill>
                  <a:srgbClr val="FFFFFF"/>
                </a:solidFill>
                <a:latin typeface="Arial Unicode MS" pitchFamily="32" charset="0"/>
                <a:ea typeface="+mn-ea"/>
                <a:cs typeface="+mn-cs"/>
              </a:rPr>
            </a:br>
            <a:r>
              <a:rPr lang="de-DE" sz="3200">
                <a:solidFill>
                  <a:srgbClr val="FFFFFF"/>
                </a:solidFill>
                <a:latin typeface="Arial Unicode MS" pitchFamily="32" charset="0"/>
                <a:ea typeface="+mn-ea"/>
                <a:cs typeface="+mn-cs"/>
              </a:rPr>
              <a:t>	Speech Communication </a:t>
            </a:r>
            <a:br>
              <a:rPr lang="de-DE" sz="3200">
                <a:solidFill>
                  <a:srgbClr val="FFFFFF"/>
                </a:solidFill>
                <a:latin typeface="Arial Unicode MS" pitchFamily="32" charset="0"/>
                <a:ea typeface="+mn-ea"/>
                <a:cs typeface="+mn-cs"/>
              </a:rPr>
            </a:br>
            <a:r>
              <a:rPr lang="de-DE" sz="3200">
                <a:solidFill>
                  <a:srgbClr val="FFFFFF"/>
                </a:solidFill>
                <a:latin typeface="Arial Unicode MS" pitchFamily="32" charset="0"/>
                <a:ea typeface="+mn-ea"/>
                <a:cs typeface="+mn-cs"/>
              </a:rPr>
              <a:t>with Adaptive LEarning </a:t>
            </a:r>
            <a:br>
              <a:rPr lang="de-DE" sz="3200">
                <a:solidFill>
                  <a:srgbClr val="FFFFFF"/>
                </a:solidFill>
                <a:latin typeface="Arial Unicode MS" pitchFamily="32" charset="0"/>
                <a:ea typeface="+mn-ea"/>
                <a:cs typeface="+mn-cs"/>
              </a:rPr>
            </a:br>
            <a:endParaRPr lang="de-DE" sz="3200">
              <a:solidFill>
                <a:srgbClr val="FFFFFF"/>
              </a:solidFill>
              <a:latin typeface="Arial Unicode MS" pitchFamily="32" charset="0"/>
              <a:ea typeface="+mn-ea"/>
              <a:cs typeface="+mn-cs"/>
            </a:endParaRPr>
          </a:p>
        </p:txBody>
      </p:sp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2060575"/>
            <a:ext cx="3511550" cy="4797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492500" y="2133600"/>
            <a:ext cx="5651500" cy="4703763"/>
          </a:xfrm>
          <a:prstGeom prst="rect">
            <a:avLst/>
          </a:prstGeom>
          <a:solidFill>
            <a:srgbClr val="EAEAEA">
              <a:alpha val="34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2000"/>
              </a:spcBef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en-US" sz="3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				</a:t>
            </a:r>
          </a:p>
          <a:p>
            <a:pPr>
              <a:spcBef>
                <a:spcPts val="2000"/>
              </a:spcBef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9863" algn="l"/>
                <a:tab pos="10779125" algn="l"/>
                <a:tab pos="10780713" algn="l"/>
              </a:tabLst>
              <a:defRPr/>
            </a:pPr>
            <a:endParaRPr lang="en-US" sz="3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>
              <a:spcBef>
                <a:spcPts val="1125"/>
              </a:spcBef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9863" algn="l"/>
                <a:tab pos="10779125" algn="l"/>
                <a:tab pos="10780713" algn="l"/>
              </a:tabLst>
              <a:defRPr/>
            </a:pPr>
            <a:endParaRPr lang="en-US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>
              <a:spcBef>
                <a:spcPts val="2000"/>
              </a:spcBef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en-US" sz="3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				</a:t>
            </a:r>
          </a:p>
          <a:p>
            <a:pPr>
              <a:spcBef>
                <a:spcPts val="2000"/>
              </a:spcBef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9863" algn="l"/>
                <a:tab pos="10779125" algn="l"/>
                <a:tab pos="10780713" algn="l"/>
              </a:tabLst>
              <a:defRPr/>
            </a:pPr>
            <a:endParaRPr lang="en-US" sz="3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>
              <a:spcBef>
                <a:spcPts val="2000"/>
              </a:spcBef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9863" algn="l"/>
                <a:tab pos="10779125" algn="l"/>
                <a:tab pos="10780713" algn="l"/>
              </a:tabLst>
              <a:defRPr/>
            </a:pPr>
            <a:endParaRPr lang="en-US" sz="3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>
              <a:spcBef>
                <a:spcPts val="2000"/>
              </a:spcBef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9863" algn="l"/>
                <a:tab pos="10779125" algn="l"/>
                <a:tab pos="10780713" algn="l"/>
              </a:tabLst>
              <a:defRPr/>
            </a:pPr>
            <a:endParaRPr lang="en-US" sz="3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173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39238" cy="2055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pic>
        <p:nvPicPr>
          <p:cNvPr id="7174" name="Picture 5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821738" y="6534150"/>
            <a:ext cx="287337" cy="279400"/>
          </a:xfrm>
          <a:prstGeom prst="rect">
            <a:avLst/>
          </a:prstGeom>
          <a:noFill/>
          <a:ln w="25560">
            <a:solidFill>
              <a:srgbClr val="28A2B9"/>
            </a:solidFill>
            <a:miter lim="800000"/>
            <a:headEnd/>
            <a:tailEnd/>
          </a:ln>
        </p:spPr>
      </p:pic>
      <p:pic>
        <p:nvPicPr>
          <p:cNvPr id="7175" name="Picture 6"/>
          <p:cNvPicPr>
            <a:picLocks noChangeAspect="1" noChangeArrowheads="1"/>
          </p:cNvPicPr>
          <p:nvPr/>
        </p:nvPicPr>
        <p:blipFill>
          <a:blip r:embed="rId15" cstate="print"/>
          <a:srcRect r="14865"/>
          <a:stretch>
            <a:fillRect/>
          </a:stretch>
        </p:blipFill>
        <p:spPr bwMode="auto">
          <a:xfrm>
            <a:off x="8459788" y="6537325"/>
            <a:ext cx="287337" cy="276225"/>
          </a:xfrm>
          <a:prstGeom prst="rect">
            <a:avLst/>
          </a:prstGeom>
          <a:noFill/>
          <a:ln w="25560">
            <a:solidFill>
              <a:srgbClr val="28A2B9"/>
            </a:solidFill>
            <a:miter lim="800000"/>
            <a:headEnd/>
            <a:tailEnd/>
          </a:ln>
        </p:spPr>
      </p:pic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060575"/>
            <a:ext cx="3492500" cy="4797425"/>
          </a:xfrm>
          <a:prstGeom prst="rect">
            <a:avLst/>
          </a:prstGeom>
          <a:solidFill>
            <a:srgbClr val="FFFFFF">
              <a:alpha val="25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>
              <a:latin typeface="Arial" charset="0"/>
              <a:ea typeface="+mn-ea"/>
              <a:cs typeface="+mn-cs"/>
            </a:endParaRPr>
          </a:p>
        </p:txBody>
      </p:sp>
      <p:sp>
        <p:nvSpPr>
          <p:cNvPr id="717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4838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FFFFFF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FFFFFF"/>
          </a:solidFill>
          <a:latin typeface="Arial Unicode MS" pitchFamily="32" charset="0"/>
          <a:ea typeface="DejaVu Sans" charset="0"/>
          <a:cs typeface="DejaVu Sans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FFFFFF"/>
          </a:solidFill>
          <a:latin typeface="Arial Unicode MS" pitchFamily="32" charset="0"/>
          <a:ea typeface="DejaVu Sans" charset="0"/>
          <a:cs typeface="DejaVu Sans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FFFFFF"/>
          </a:solidFill>
          <a:latin typeface="Arial Unicode MS" pitchFamily="32" charset="0"/>
          <a:ea typeface="DejaVu Sans" charset="0"/>
          <a:cs typeface="DejaVu Sans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FFFFFF"/>
          </a:solidFill>
          <a:latin typeface="Arial Unicode MS" pitchFamily="32" charset="0"/>
          <a:ea typeface="DejaVu Sans" charset="0"/>
          <a:cs typeface="DejaVu Sans" charset="0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FFFFFF"/>
          </a:solidFill>
          <a:latin typeface="Arial Unicode MS" pitchFamily="32" charset="0"/>
          <a:ea typeface="DejaVu Sans" charset="0"/>
          <a:cs typeface="DejaVu Sans" charset="0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FFFFFF"/>
          </a:solidFill>
          <a:latin typeface="Arial Unicode MS" pitchFamily="32" charset="0"/>
          <a:ea typeface="DejaVu Sans" charset="0"/>
          <a:cs typeface="DejaVu Sans" charset="0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FFFFFF"/>
          </a:solidFill>
          <a:latin typeface="Arial Unicode MS" pitchFamily="32" charset="0"/>
          <a:ea typeface="DejaVu Sans" charset="0"/>
          <a:cs typeface="DejaVu Sans" charset="0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FFFFFF"/>
          </a:solidFill>
          <a:latin typeface="Arial Unicode MS" pitchFamily="32" charset="0"/>
          <a:ea typeface="DejaVu Sans" charset="0"/>
          <a:cs typeface="DejaVu Sans" charset="0"/>
        </a:defRPr>
      </a:lvl9pPr>
    </p:titleStyle>
    <p:bodyStyle>
      <a:lvl1pPr marL="342900" indent="-34290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27345E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27345E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28A2B9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28A2B9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28A2B9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28A2B9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28A2B9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28A2B9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28A2B9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0DAFE-C512-480C-A921-E0BC5804D08A}" type="datetime1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0E75E-7ADC-4874-9576-D550DEA722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jpeg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audio" Target="file:///C:\Users\Afsaneh\Desktop\examples\demixed\fadg0_si649.wav" TargetMode="External"/><Relationship Id="rId1" Type="http://schemas.openxmlformats.org/officeDocument/2006/relationships/audio" Target="file:///C:\Users\Afsaneh\Desktop\examples\mixed\Baseline_fadg0_si649.wav" TargetMode="Externa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Microsoft_Office_Excel_97-2003_Worksheet1.xls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46.jpeg"/><Relationship Id="rId4" Type="http://schemas.openxmlformats.org/officeDocument/2006/relationships/image" Target="../media/image4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3.xml"/><Relationship Id="rId7" Type="http://schemas.openxmlformats.org/officeDocument/2006/relationships/image" Target="../media/image8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4.xml"/><Relationship Id="rId11" Type="http://schemas.openxmlformats.org/officeDocument/2006/relationships/image" Target="../media/image12.png"/><Relationship Id="rId5" Type="http://schemas.openxmlformats.org/officeDocument/2006/relationships/slideLayout" Target="../slideLayouts/slideLayout18.xml"/><Relationship Id="rId10" Type="http://schemas.openxmlformats.org/officeDocument/2006/relationships/image" Target="../media/image11.png"/><Relationship Id="rId4" Type="http://schemas.openxmlformats.org/officeDocument/2006/relationships/tags" Target="../tags/tag4.xml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13" Type="http://schemas.openxmlformats.org/officeDocument/2006/relationships/image" Target="../media/image17.png"/><Relationship Id="rId3" Type="http://schemas.openxmlformats.org/officeDocument/2006/relationships/tags" Target="../tags/tag7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6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1" Type="http://schemas.openxmlformats.org/officeDocument/2006/relationships/image" Target="../media/image15.png"/><Relationship Id="rId5" Type="http://schemas.openxmlformats.org/officeDocument/2006/relationships/tags" Target="../tags/tag9.xml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tags" Target="../tags/tag8.xml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1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3492500" y="1600200"/>
            <a:ext cx="5651500" cy="3657600"/>
          </a:xfrm>
          <a:prstGeom prst="rect">
            <a:avLst/>
          </a:prstGeom>
          <a:solidFill>
            <a:srgbClr val="EAEAEA"/>
          </a:solidFill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indent="85725" algn="ctr">
              <a:lnSpc>
                <a:spcPct val="90000"/>
              </a:lnSpc>
              <a:spcBef>
                <a:spcPts val="900"/>
              </a:spcBef>
              <a:buSzPct val="100000"/>
              <a:tabLst>
                <a:tab pos="0" algn="l"/>
                <a:tab pos="360363" algn="l"/>
                <a:tab pos="809625" algn="l"/>
                <a:tab pos="1258888" algn="l"/>
                <a:tab pos="1708150" algn="l"/>
                <a:tab pos="2157413" algn="l"/>
                <a:tab pos="2606675" algn="l"/>
                <a:tab pos="3055938" algn="l"/>
                <a:tab pos="3505200" algn="l"/>
                <a:tab pos="3954463" algn="l"/>
                <a:tab pos="4403725" algn="l"/>
                <a:tab pos="4852988" algn="l"/>
                <a:tab pos="5302250" algn="l"/>
                <a:tab pos="5751513" algn="l"/>
                <a:tab pos="6200775" algn="l"/>
                <a:tab pos="6650038" algn="l"/>
                <a:tab pos="7099300" algn="l"/>
                <a:tab pos="7548563" algn="l"/>
                <a:tab pos="7997825" algn="l"/>
                <a:tab pos="8447088" algn="l"/>
                <a:tab pos="8896350" algn="l"/>
              </a:tabLst>
            </a:pPr>
            <a:endParaRPr lang="de-DE" sz="3600" b="1" dirty="0">
              <a:solidFill>
                <a:srgbClr val="27345E"/>
              </a:solidFill>
              <a:latin typeface="Arial Unicode MS" pitchFamily="34" charset="-128"/>
            </a:endParaRPr>
          </a:p>
          <a:p>
            <a:pPr indent="85725" algn="ctr">
              <a:lnSpc>
                <a:spcPct val="90000"/>
              </a:lnSpc>
              <a:spcBef>
                <a:spcPts val="900"/>
              </a:spcBef>
              <a:buSzPct val="100000"/>
              <a:tabLst>
                <a:tab pos="0" algn="l"/>
                <a:tab pos="360363" algn="l"/>
                <a:tab pos="809625" algn="l"/>
                <a:tab pos="1258888" algn="l"/>
                <a:tab pos="1708150" algn="l"/>
                <a:tab pos="2157413" algn="l"/>
                <a:tab pos="2606675" algn="l"/>
                <a:tab pos="3055938" algn="l"/>
                <a:tab pos="3505200" algn="l"/>
                <a:tab pos="3954463" algn="l"/>
                <a:tab pos="4403725" algn="l"/>
                <a:tab pos="4852988" algn="l"/>
                <a:tab pos="5302250" algn="l"/>
                <a:tab pos="5751513" algn="l"/>
                <a:tab pos="6200775" algn="l"/>
                <a:tab pos="6650038" algn="l"/>
                <a:tab pos="7099300" algn="l"/>
                <a:tab pos="7548563" algn="l"/>
                <a:tab pos="7997825" algn="l"/>
                <a:tab pos="8447088" algn="l"/>
                <a:tab pos="8896350" algn="l"/>
              </a:tabLst>
            </a:pPr>
            <a:r>
              <a:rPr lang="en-CA" sz="3000" b="1" dirty="0" smtClean="0">
                <a:solidFill>
                  <a:srgbClr val="27345E"/>
                </a:solidFill>
                <a:latin typeface="Arial Unicode MS" pitchFamily="34" charset="-128"/>
              </a:rPr>
              <a:t>Computational </a:t>
            </a:r>
            <a:r>
              <a:rPr lang="de-DE" sz="3000" b="1" dirty="0" err="1" smtClean="0">
                <a:solidFill>
                  <a:srgbClr val="27345E"/>
                </a:solidFill>
                <a:latin typeface="Arial Unicode MS" pitchFamily="34" charset="-128"/>
              </a:rPr>
              <a:t>Methods</a:t>
            </a:r>
            <a:r>
              <a:rPr lang="de-DE" sz="3000" b="1" dirty="0" smtClean="0">
                <a:solidFill>
                  <a:srgbClr val="27345E"/>
                </a:solidFill>
                <a:latin typeface="Arial Unicode MS" pitchFamily="34" charset="-128"/>
              </a:rPr>
              <a:t> </a:t>
            </a:r>
            <a:r>
              <a:rPr lang="de-DE" sz="3000" b="1" dirty="0" err="1" smtClean="0">
                <a:solidFill>
                  <a:srgbClr val="27345E"/>
                </a:solidFill>
                <a:latin typeface="Arial Unicode MS" pitchFamily="34" charset="-128"/>
              </a:rPr>
              <a:t>for</a:t>
            </a:r>
            <a:r>
              <a:rPr lang="de-DE" sz="3000" b="1" dirty="0" smtClean="0">
                <a:solidFill>
                  <a:srgbClr val="27345E"/>
                </a:solidFill>
                <a:latin typeface="Arial Unicode MS" pitchFamily="34" charset="-128"/>
              </a:rPr>
              <a:t> Structured </a:t>
            </a:r>
            <a:r>
              <a:rPr lang="de-DE" sz="3000" b="1" dirty="0" err="1" smtClean="0">
                <a:solidFill>
                  <a:srgbClr val="27345E"/>
                </a:solidFill>
                <a:latin typeface="Arial Unicode MS" pitchFamily="34" charset="-128"/>
              </a:rPr>
              <a:t>Sparse</a:t>
            </a:r>
            <a:r>
              <a:rPr lang="de-DE" sz="3000" b="1" dirty="0" smtClean="0">
                <a:solidFill>
                  <a:srgbClr val="27345E"/>
                </a:solidFill>
                <a:latin typeface="Arial Unicode MS" pitchFamily="34" charset="-128"/>
              </a:rPr>
              <a:t> </a:t>
            </a:r>
            <a:r>
              <a:rPr lang="de-DE" sz="3000" b="1" dirty="0" err="1" smtClean="0">
                <a:solidFill>
                  <a:srgbClr val="27345E"/>
                </a:solidFill>
                <a:latin typeface="Arial Unicode MS" pitchFamily="34" charset="-128"/>
              </a:rPr>
              <a:t>Component</a:t>
            </a:r>
            <a:r>
              <a:rPr lang="de-DE" sz="3000" b="1" dirty="0" smtClean="0">
                <a:solidFill>
                  <a:srgbClr val="27345E"/>
                </a:solidFill>
                <a:latin typeface="Arial Unicode MS" pitchFamily="34" charset="-128"/>
              </a:rPr>
              <a:t> Analysis </a:t>
            </a:r>
            <a:r>
              <a:rPr lang="de-DE" sz="3000" b="1" dirty="0" err="1" smtClean="0">
                <a:solidFill>
                  <a:srgbClr val="27345E"/>
                </a:solidFill>
                <a:latin typeface="Arial Unicode MS" pitchFamily="34" charset="-128"/>
              </a:rPr>
              <a:t>of</a:t>
            </a:r>
            <a:r>
              <a:rPr lang="de-DE" sz="3000" b="1" dirty="0" smtClean="0">
                <a:solidFill>
                  <a:srgbClr val="27345E"/>
                </a:solidFill>
                <a:latin typeface="Arial Unicode MS" pitchFamily="34" charset="-128"/>
              </a:rPr>
              <a:t> </a:t>
            </a:r>
            <a:r>
              <a:rPr lang="de-DE" sz="3000" b="1" dirty="0" err="1" smtClean="0">
                <a:solidFill>
                  <a:srgbClr val="27345E"/>
                </a:solidFill>
                <a:latin typeface="Arial Unicode MS" pitchFamily="34" charset="-128"/>
              </a:rPr>
              <a:t>Convolutive</a:t>
            </a:r>
            <a:r>
              <a:rPr lang="de-DE" sz="3000" b="1" dirty="0" smtClean="0">
                <a:solidFill>
                  <a:srgbClr val="27345E"/>
                </a:solidFill>
                <a:latin typeface="Arial Unicode MS" pitchFamily="34" charset="-128"/>
              </a:rPr>
              <a:t> Speech </a:t>
            </a:r>
            <a:r>
              <a:rPr lang="de-DE" sz="3000" b="1" dirty="0" err="1" smtClean="0">
                <a:solidFill>
                  <a:srgbClr val="27345E"/>
                </a:solidFill>
                <a:latin typeface="Arial Unicode MS" pitchFamily="34" charset="-128"/>
              </a:rPr>
              <a:t>Mixtures</a:t>
            </a:r>
            <a:r>
              <a:rPr lang="de-DE" sz="3000" b="1" dirty="0" smtClean="0">
                <a:solidFill>
                  <a:srgbClr val="27345E"/>
                </a:solidFill>
                <a:latin typeface="Arial Unicode MS" pitchFamily="34" charset="-128"/>
              </a:rPr>
              <a:t>  </a:t>
            </a:r>
            <a:endParaRPr lang="de-DE" sz="3000" b="1" dirty="0">
              <a:solidFill>
                <a:srgbClr val="27345E"/>
              </a:solidFill>
              <a:latin typeface="Arial Unicode MS" pitchFamily="34" charset="-128"/>
            </a:endParaRPr>
          </a:p>
          <a:p>
            <a:pPr indent="85725" algn="ctr">
              <a:lnSpc>
                <a:spcPct val="90000"/>
              </a:lnSpc>
              <a:spcBef>
                <a:spcPts val="500"/>
              </a:spcBef>
              <a:buSzPct val="100000"/>
              <a:tabLst>
                <a:tab pos="0" algn="l"/>
                <a:tab pos="360363" algn="l"/>
                <a:tab pos="809625" algn="l"/>
                <a:tab pos="1258888" algn="l"/>
                <a:tab pos="1708150" algn="l"/>
                <a:tab pos="2157413" algn="l"/>
                <a:tab pos="2606675" algn="l"/>
                <a:tab pos="3055938" algn="l"/>
                <a:tab pos="3505200" algn="l"/>
                <a:tab pos="3954463" algn="l"/>
                <a:tab pos="4403725" algn="l"/>
                <a:tab pos="4852988" algn="l"/>
                <a:tab pos="5302250" algn="l"/>
                <a:tab pos="5751513" algn="l"/>
                <a:tab pos="6200775" algn="l"/>
                <a:tab pos="6650038" algn="l"/>
                <a:tab pos="7099300" algn="l"/>
                <a:tab pos="7548563" algn="l"/>
                <a:tab pos="7997825" algn="l"/>
                <a:tab pos="8447088" algn="l"/>
                <a:tab pos="8896350" algn="l"/>
              </a:tabLst>
            </a:pPr>
            <a:endParaRPr lang="de-DE" sz="2000" b="1" dirty="0" smtClean="0">
              <a:solidFill>
                <a:srgbClr val="27345E"/>
              </a:solidFill>
              <a:latin typeface="Arial Unicode MS" pitchFamily="34" charset="-128"/>
            </a:endParaRPr>
          </a:p>
          <a:p>
            <a:pPr indent="85725" algn="ctr">
              <a:lnSpc>
                <a:spcPct val="90000"/>
              </a:lnSpc>
              <a:spcBef>
                <a:spcPts val="500"/>
              </a:spcBef>
              <a:buSzPct val="100000"/>
              <a:tabLst>
                <a:tab pos="0" algn="l"/>
                <a:tab pos="360363" algn="l"/>
                <a:tab pos="809625" algn="l"/>
                <a:tab pos="1258888" algn="l"/>
                <a:tab pos="1708150" algn="l"/>
                <a:tab pos="2157413" algn="l"/>
                <a:tab pos="2606675" algn="l"/>
                <a:tab pos="3055938" algn="l"/>
                <a:tab pos="3505200" algn="l"/>
                <a:tab pos="3954463" algn="l"/>
                <a:tab pos="4403725" algn="l"/>
                <a:tab pos="4852988" algn="l"/>
                <a:tab pos="5302250" algn="l"/>
                <a:tab pos="5751513" algn="l"/>
                <a:tab pos="6200775" algn="l"/>
                <a:tab pos="6650038" algn="l"/>
                <a:tab pos="7099300" algn="l"/>
                <a:tab pos="7548563" algn="l"/>
                <a:tab pos="7997825" algn="l"/>
                <a:tab pos="8447088" algn="l"/>
                <a:tab pos="8896350" algn="l"/>
              </a:tabLst>
            </a:pPr>
            <a:r>
              <a:rPr lang="en-US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Volkan</a:t>
            </a:r>
            <a:r>
              <a:rPr lang="en-US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Cevher</a:t>
            </a:r>
            <a:endParaRPr lang="en-US" b="1" dirty="0" smtClean="0">
              <a:solidFill>
                <a:srgbClr val="198A8A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85725" algn="ctr">
              <a:lnSpc>
                <a:spcPct val="90000"/>
              </a:lnSpc>
              <a:spcBef>
                <a:spcPts val="500"/>
              </a:spcBef>
              <a:buSzPct val="100000"/>
              <a:tabLst>
                <a:tab pos="0" algn="l"/>
                <a:tab pos="360363" algn="l"/>
                <a:tab pos="809625" algn="l"/>
                <a:tab pos="1258888" algn="l"/>
                <a:tab pos="1708150" algn="l"/>
                <a:tab pos="2157413" algn="l"/>
                <a:tab pos="2606675" algn="l"/>
                <a:tab pos="3055938" algn="l"/>
                <a:tab pos="3505200" algn="l"/>
                <a:tab pos="3954463" algn="l"/>
                <a:tab pos="4403725" algn="l"/>
                <a:tab pos="4852988" algn="l"/>
                <a:tab pos="5302250" algn="l"/>
                <a:tab pos="5751513" algn="l"/>
                <a:tab pos="6200775" algn="l"/>
                <a:tab pos="6650038" algn="l"/>
                <a:tab pos="7099300" algn="l"/>
                <a:tab pos="7548563" algn="l"/>
                <a:tab pos="7997825" algn="l"/>
                <a:tab pos="8447088" algn="l"/>
                <a:tab pos="8896350" algn="l"/>
              </a:tabLst>
            </a:pPr>
            <a:r>
              <a:rPr lang="en-US" sz="1200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Joint work with </a:t>
            </a:r>
          </a:p>
          <a:p>
            <a:pPr indent="85725" algn="ctr">
              <a:lnSpc>
                <a:spcPct val="90000"/>
              </a:lnSpc>
              <a:spcBef>
                <a:spcPts val="500"/>
              </a:spcBef>
              <a:buSzPct val="100000"/>
              <a:tabLst>
                <a:tab pos="0" algn="l"/>
                <a:tab pos="360363" algn="l"/>
                <a:tab pos="809625" algn="l"/>
                <a:tab pos="1258888" algn="l"/>
                <a:tab pos="1708150" algn="l"/>
                <a:tab pos="2157413" algn="l"/>
                <a:tab pos="2606675" algn="l"/>
                <a:tab pos="3055938" algn="l"/>
                <a:tab pos="3505200" algn="l"/>
                <a:tab pos="3954463" algn="l"/>
                <a:tab pos="4403725" algn="l"/>
                <a:tab pos="4852988" algn="l"/>
                <a:tab pos="5302250" algn="l"/>
                <a:tab pos="5751513" algn="l"/>
                <a:tab pos="6200775" algn="l"/>
                <a:tab pos="6650038" algn="l"/>
                <a:tab pos="7099300" algn="l"/>
                <a:tab pos="7548563" algn="l"/>
                <a:tab pos="7997825" algn="l"/>
                <a:tab pos="8447088" algn="l"/>
                <a:tab pos="8896350" algn="l"/>
              </a:tabLst>
            </a:pPr>
            <a:r>
              <a:rPr lang="de-DE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Afsaneh </a:t>
            </a:r>
            <a:r>
              <a:rPr lang="de-DE" b="1" dirty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Asaei, Mike Davies, </a:t>
            </a:r>
            <a:r>
              <a:rPr lang="en-US" b="1" dirty="0" err="1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Hervé</a:t>
            </a:r>
            <a:r>
              <a:rPr lang="en-US" b="1" dirty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Bourlard</a:t>
            </a:r>
            <a:r>
              <a:rPr lang="en-US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de-DE" b="1" dirty="0" smtClean="0">
              <a:solidFill>
                <a:srgbClr val="198A8A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85725" algn="ctr">
              <a:lnSpc>
                <a:spcPct val="90000"/>
              </a:lnSpc>
              <a:spcBef>
                <a:spcPts val="500"/>
              </a:spcBef>
              <a:buSzPct val="100000"/>
              <a:tabLst>
                <a:tab pos="0" algn="l"/>
                <a:tab pos="360363" algn="l"/>
                <a:tab pos="809625" algn="l"/>
                <a:tab pos="1258888" algn="l"/>
                <a:tab pos="1708150" algn="l"/>
                <a:tab pos="2157413" algn="l"/>
                <a:tab pos="2606675" algn="l"/>
                <a:tab pos="3055938" algn="l"/>
                <a:tab pos="3505200" algn="l"/>
                <a:tab pos="3954463" algn="l"/>
                <a:tab pos="4403725" algn="l"/>
                <a:tab pos="4852988" algn="l"/>
                <a:tab pos="5302250" algn="l"/>
                <a:tab pos="5751513" algn="l"/>
                <a:tab pos="6200775" algn="l"/>
                <a:tab pos="6650038" algn="l"/>
                <a:tab pos="7099300" algn="l"/>
                <a:tab pos="7548563" algn="l"/>
                <a:tab pos="7997825" algn="l"/>
                <a:tab pos="8447088" algn="l"/>
                <a:tab pos="8896350" algn="l"/>
              </a:tabLst>
            </a:pPr>
            <a:endParaRPr lang="fr-FR" dirty="0" smtClean="0">
              <a:solidFill>
                <a:srgbClr val="28A2B9"/>
              </a:solidFill>
              <a:latin typeface="Arial Unicode MS" pitchFamily="34" charset="-128"/>
            </a:endParaRPr>
          </a:p>
          <a:p>
            <a:pPr indent="85725" algn="ctr">
              <a:lnSpc>
                <a:spcPct val="90000"/>
              </a:lnSpc>
              <a:spcBef>
                <a:spcPts val="500"/>
              </a:spcBef>
              <a:buSzPct val="100000"/>
              <a:tabLst>
                <a:tab pos="0" algn="l"/>
                <a:tab pos="360363" algn="l"/>
                <a:tab pos="809625" algn="l"/>
                <a:tab pos="1258888" algn="l"/>
                <a:tab pos="1708150" algn="l"/>
                <a:tab pos="2157413" algn="l"/>
                <a:tab pos="2606675" algn="l"/>
                <a:tab pos="3055938" algn="l"/>
                <a:tab pos="3505200" algn="l"/>
                <a:tab pos="3954463" algn="l"/>
                <a:tab pos="4403725" algn="l"/>
                <a:tab pos="4852988" algn="l"/>
                <a:tab pos="5302250" algn="l"/>
                <a:tab pos="5751513" algn="l"/>
                <a:tab pos="6200775" algn="l"/>
                <a:tab pos="6650038" algn="l"/>
                <a:tab pos="7099300" algn="l"/>
                <a:tab pos="7548563" algn="l"/>
                <a:tab pos="7997825" algn="l"/>
                <a:tab pos="8447088" algn="l"/>
                <a:tab pos="8896350" algn="l"/>
              </a:tabLst>
            </a:pPr>
            <a:r>
              <a:rPr lang="fr-FR" dirty="0" smtClean="0">
                <a:solidFill>
                  <a:srgbClr val="28A2B9"/>
                </a:solidFill>
                <a:latin typeface="Arial Unicode MS" pitchFamily="34" charset="-128"/>
              </a:rPr>
              <a:t> </a:t>
            </a:r>
          </a:p>
          <a:p>
            <a:pPr indent="85725" algn="ctr">
              <a:lnSpc>
                <a:spcPct val="90000"/>
              </a:lnSpc>
              <a:spcBef>
                <a:spcPts val="500"/>
              </a:spcBef>
              <a:buSzPct val="100000"/>
              <a:tabLst>
                <a:tab pos="0" algn="l"/>
                <a:tab pos="360363" algn="l"/>
                <a:tab pos="809625" algn="l"/>
                <a:tab pos="1258888" algn="l"/>
                <a:tab pos="1708150" algn="l"/>
                <a:tab pos="2157413" algn="l"/>
                <a:tab pos="2606675" algn="l"/>
                <a:tab pos="3055938" algn="l"/>
                <a:tab pos="3505200" algn="l"/>
                <a:tab pos="3954463" algn="l"/>
                <a:tab pos="4403725" algn="l"/>
                <a:tab pos="4852988" algn="l"/>
                <a:tab pos="5302250" algn="l"/>
                <a:tab pos="5751513" algn="l"/>
                <a:tab pos="6200775" algn="l"/>
                <a:tab pos="6650038" algn="l"/>
                <a:tab pos="7099300" algn="l"/>
                <a:tab pos="7548563" algn="l"/>
                <a:tab pos="7997825" algn="l"/>
                <a:tab pos="8447088" algn="l"/>
                <a:tab pos="8896350" algn="l"/>
              </a:tabLst>
            </a:pPr>
            <a:endParaRPr lang="fr-FR" sz="600" dirty="0" smtClean="0">
              <a:solidFill>
                <a:srgbClr val="27345E"/>
              </a:solidFill>
              <a:latin typeface="Arial Unicode MS" pitchFamily="34" charset="-128"/>
            </a:endParaRPr>
          </a:p>
          <a:p>
            <a:pPr indent="85725" algn="ctr">
              <a:lnSpc>
                <a:spcPct val="90000"/>
              </a:lnSpc>
              <a:spcBef>
                <a:spcPts val="500"/>
              </a:spcBef>
              <a:buSzPct val="100000"/>
              <a:tabLst>
                <a:tab pos="0" algn="l"/>
                <a:tab pos="360363" algn="l"/>
                <a:tab pos="809625" algn="l"/>
                <a:tab pos="1258888" algn="l"/>
                <a:tab pos="1708150" algn="l"/>
                <a:tab pos="2157413" algn="l"/>
                <a:tab pos="2606675" algn="l"/>
                <a:tab pos="3055938" algn="l"/>
                <a:tab pos="3505200" algn="l"/>
                <a:tab pos="3954463" algn="l"/>
                <a:tab pos="4403725" algn="l"/>
                <a:tab pos="4852988" algn="l"/>
                <a:tab pos="5302250" algn="l"/>
                <a:tab pos="5751513" algn="l"/>
                <a:tab pos="6200775" algn="l"/>
                <a:tab pos="6650038" algn="l"/>
                <a:tab pos="7099300" algn="l"/>
                <a:tab pos="7548563" algn="l"/>
                <a:tab pos="7997825" algn="l"/>
                <a:tab pos="8447088" algn="l"/>
                <a:tab pos="8896350" algn="l"/>
              </a:tabLst>
            </a:pPr>
            <a:r>
              <a:rPr lang="fr-FR" sz="1600" dirty="0" smtClean="0">
                <a:solidFill>
                  <a:srgbClr val="27345E"/>
                </a:solidFill>
                <a:latin typeface="Arial Unicode MS" pitchFamily="34" charset="-128"/>
              </a:rPr>
              <a:t>École Polytechnique F</a:t>
            </a:r>
            <a:r>
              <a:rPr lang="en-US" sz="1600" dirty="0" err="1" smtClean="0">
                <a:solidFill>
                  <a:srgbClr val="27345E"/>
                </a:solidFill>
                <a:latin typeface="Arial Unicode MS" pitchFamily="34" charset="-128"/>
              </a:rPr>
              <a:t>é</a:t>
            </a:r>
            <a:r>
              <a:rPr lang="fr-FR" sz="1600" dirty="0" smtClean="0">
                <a:solidFill>
                  <a:srgbClr val="27345E"/>
                </a:solidFill>
                <a:latin typeface="Arial Unicode MS" pitchFamily="34" charset="-128"/>
              </a:rPr>
              <a:t>d</a:t>
            </a:r>
            <a:r>
              <a:rPr lang="en-US" sz="1600" dirty="0" err="1" smtClean="0">
                <a:solidFill>
                  <a:srgbClr val="27345E"/>
                </a:solidFill>
                <a:latin typeface="Arial Unicode MS" pitchFamily="34" charset="-128"/>
              </a:rPr>
              <a:t>érale</a:t>
            </a:r>
            <a:r>
              <a:rPr lang="en-US" sz="1600" dirty="0" smtClean="0">
                <a:solidFill>
                  <a:srgbClr val="27345E"/>
                </a:solidFill>
                <a:latin typeface="Arial Unicode MS" pitchFamily="34" charset="-128"/>
              </a:rPr>
              <a:t> de Lausanne</a:t>
            </a:r>
          </a:p>
          <a:p>
            <a:pPr indent="85725" algn="ctr">
              <a:lnSpc>
                <a:spcPct val="90000"/>
              </a:lnSpc>
              <a:spcBef>
                <a:spcPts val="500"/>
              </a:spcBef>
              <a:buSzPct val="100000"/>
              <a:tabLst>
                <a:tab pos="0" algn="l"/>
                <a:tab pos="360363" algn="l"/>
                <a:tab pos="809625" algn="l"/>
                <a:tab pos="1258888" algn="l"/>
                <a:tab pos="1708150" algn="l"/>
                <a:tab pos="2157413" algn="l"/>
                <a:tab pos="2606675" algn="l"/>
                <a:tab pos="3055938" algn="l"/>
                <a:tab pos="3505200" algn="l"/>
                <a:tab pos="3954463" algn="l"/>
                <a:tab pos="4403725" algn="l"/>
                <a:tab pos="4852988" algn="l"/>
                <a:tab pos="5302250" algn="l"/>
                <a:tab pos="5751513" algn="l"/>
                <a:tab pos="6200775" algn="l"/>
                <a:tab pos="6650038" algn="l"/>
                <a:tab pos="7099300" algn="l"/>
                <a:tab pos="7548563" algn="l"/>
                <a:tab pos="7997825" algn="l"/>
                <a:tab pos="8447088" algn="l"/>
                <a:tab pos="8896350" algn="l"/>
              </a:tabLst>
            </a:pPr>
            <a:r>
              <a:rPr lang="en-US" sz="1600" smtClean="0">
                <a:solidFill>
                  <a:srgbClr val="27345E"/>
                </a:solidFill>
                <a:latin typeface="Arial Unicode MS" pitchFamily="34" charset="-128"/>
              </a:rPr>
              <a:t>The </a:t>
            </a:r>
            <a:r>
              <a:rPr lang="en-US" sz="1600" smtClean="0">
                <a:solidFill>
                  <a:srgbClr val="27345E"/>
                </a:solidFill>
                <a:latin typeface="Arial Unicode MS" pitchFamily="34" charset="-128"/>
              </a:rPr>
              <a:t>University </a:t>
            </a:r>
            <a:r>
              <a:rPr lang="en-US" sz="1600" dirty="0" smtClean="0">
                <a:solidFill>
                  <a:srgbClr val="27345E"/>
                </a:solidFill>
                <a:latin typeface="Arial Unicode MS" pitchFamily="34" charset="-128"/>
              </a:rPr>
              <a:t>of Edinburgh</a:t>
            </a:r>
          </a:p>
          <a:p>
            <a:pPr indent="85725" algn="ctr">
              <a:lnSpc>
                <a:spcPct val="90000"/>
              </a:lnSpc>
              <a:spcBef>
                <a:spcPts val="500"/>
              </a:spcBef>
              <a:buSzPct val="100000"/>
              <a:tabLst>
                <a:tab pos="0" algn="l"/>
                <a:tab pos="360363" algn="l"/>
                <a:tab pos="809625" algn="l"/>
                <a:tab pos="1258888" algn="l"/>
                <a:tab pos="1708150" algn="l"/>
                <a:tab pos="2157413" algn="l"/>
                <a:tab pos="2606675" algn="l"/>
                <a:tab pos="3055938" algn="l"/>
                <a:tab pos="3505200" algn="l"/>
                <a:tab pos="3954463" algn="l"/>
                <a:tab pos="4403725" algn="l"/>
                <a:tab pos="4852988" algn="l"/>
                <a:tab pos="5302250" algn="l"/>
                <a:tab pos="5751513" algn="l"/>
                <a:tab pos="6200775" algn="l"/>
                <a:tab pos="6650038" algn="l"/>
                <a:tab pos="7099300" algn="l"/>
                <a:tab pos="7548563" algn="l"/>
                <a:tab pos="7997825" algn="l"/>
                <a:tab pos="8447088" algn="l"/>
                <a:tab pos="8896350" algn="l"/>
              </a:tabLst>
            </a:pPr>
            <a:r>
              <a:rPr lang="en-US" sz="1600" dirty="0" err="1" smtClean="0">
                <a:solidFill>
                  <a:srgbClr val="27345E"/>
                </a:solidFill>
                <a:latin typeface="Arial Unicode MS" pitchFamily="34" charset="-128"/>
              </a:rPr>
              <a:t>Idiap</a:t>
            </a:r>
            <a:r>
              <a:rPr lang="en-US" sz="1600" dirty="0" smtClean="0">
                <a:solidFill>
                  <a:srgbClr val="27345E"/>
                </a:solidFill>
                <a:latin typeface="Arial Unicode MS" pitchFamily="34" charset="-128"/>
              </a:rPr>
              <a:t> Research Institute, </a:t>
            </a:r>
            <a:r>
              <a:rPr lang="en-US" sz="1600" dirty="0" err="1" smtClean="0">
                <a:solidFill>
                  <a:srgbClr val="27345E"/>
                </a:solidFill>
                <a:latin typeface="Arial Unicode MS" pitchFamily="34" charset="-128"/>
              </a:rPr>
              <a:t>Martigny</a:t>
            </a:r>
            <a:r>
              <a:rPr lang="en-US" sz="1600" dirty="0" smtClean="0">
                <a:solidFill>
                  <a:srgbClr val="27345E"/>
                </a:solidFill>
                <a:latin typeface="Arial Unicode MS" pitchFamily="34" charset="-128"/>
              </a:rPr>
              <a:t>, Switzerland</a:t>
            </a:r>
          </a:p>
          <a:p>
            <a:pPr indent="85725" algn="ctr">
              <a:lnSpc>
                <a:spcPct val="90000"/>
              </a:lnSpc>
              <a:spcBef>
                <a:spcPts val="500"/>
              </a:spcBef>
              <a:buSzPct val="100000"/>
              <a:tabLst>
                <a:tab pos="0" algn="l"/>
                <a:tab pos="360363" algn="l"/>
                <a:tab pos="809625" algn="l"/>
                <a:tab pos="1258888" algn="l"/>
                <a:tab pos="1708150" algn="l"/>
                <a:tab pos="2157413" algn="l"/>
                <a:tab pos="2606675" algn="l"/>
                <a:tab pos="3055938" algn="l"/>
                <a:tab pos="3505200" algn="l"/>
                <a:tab pos="3954463" algn="l"/>
                <a:tab pos="4403725" algn="l"/>
                <a:tab pos="4852988" algn="l"/>
                <a:tab pos="5302250" algn="l"/>
                <a:tab pos="5751513" algn="l"/>
                <a:tab pos="6200775" algn="l"/>
                <a:tab pos="6650038" algn="l"/>
                <a:tab pos="7099300" algn="l"/>
                <a:tab pos="7548563" algn="l"/>
                <a:tab pos="7997825" algn="l"/>
                <a:tab pos="8447088" algn="l"/>
                <a:tab pos="8896350" algn="l"/>
              </a:tabLst>
            </a:pPr>
            <a:endParaRPr lang="fr-FR" dirty="0">
              <a:solidFill>
                <a:srgbClr val="28A2B9"/>
              </a:solidFill>
              <a:latin typeface="Arial Unicode MS" pitchFamily="34" charset="-128"/>
            </a:endParaRPr>
          </a:p>
          <a:p>
            <a:pPr indent="85725" algn="ctr">
              <a:lnSpc>
                <a:spcPct val="90000"/>
              </a:lnSpc>
              <a:spcBef>
                <a:spcPts val="500"/>
              </a:spcBef>
              <a:buSzPct val="100000"/>
              <a:tabLst>
                <a:tab pos="0" algn="l"/>
                <a:tab pos="360363" algn="l"/>
                <a:tab pos="809625" algn="l"/>
                <a:tab pos="1258888" algn="l"/>
                <a:tab pos="1708150" algn="l"/>
                <a:tab pos="2157413" algn="l"/>
                <a:tab pos="2606675" algn="l"/>
                <a:tab pos="3055938" algn="l"/>
                <a:tab pos="3505200" algn="l"/>
                <a:tab pos="3954463" algn="l"/>
                <a:tab pos="4403725" algn="l"/>
                <a:tab pos="4852988" algn="l"/>
                <a:tab pos="5302250" algn="l"/>
                <a:tab pos="5751513" algn="l"/>
                <a:tab pos="6200775" algn="l"/>
                <a:tab pos="6650038" algn="l"/>
                <a:tab pos="7099300" algn="l"/>
                <a:tab pos="7548563" algn="l"/>
                <a:tab pos="7997825" algn="l"/>
                <a:tab pos="8447088" algn="l"/>
                <a:tab pos="8896350" algn="l"/>
              </a:tabLst>
            </a:pPr>
            <a:endParaRPr lang="de-DE" sz="2000" b="1" dirty="0">
              <a:solidFill>
                <a:srgbClr val="28A2B9"/>
              </a:solidFill>
              <a:latin typeface="Arial Unicode MS" pitchFamily="34" charset="-128"/>
            </a:endParaRP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0" y="-149225"/>
            <a:ext cx="9144000" cy="2287588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80808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marL="360363" algn="ctr">
              <a:buSzPct val="100000"/>
              <a:tabLst>
                <a:tab pos="360363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2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ICASSP</a:t>
            </a:r>
            <a:br>
              <a:rPr lang="de-DE" sz="2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de-DE" sz="20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2012 </a:t>
            </a:r>
            <a:r>
              <a:rPr lang="de-DE" sz="2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International Conference on Acoustics Speech and Signal Processing </a:t>
            </a:r>
            <a:br>
              <a:rPr lang="de-DE" sz="2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de-DE" sz="2000" b="1" dirty="0" smtClean="0">
                <a:solidFill>
                  <a:srgbClr val="28A2B9"/>
                </a:solidFill>
                <a:latin typeface="Times New Roman" pitchFamily="18" charset="0"/>
                <a:cs typeface="Times New Roman" pitchFamily="18" charset="0"/>
              </a:rPr>
              <a:t>Kyoto, Japan, March 29</a:t>
            </a:r>
            <a:r>
              <a:rPr lang="de-DE" sz="2000" b="1" baseline="30000" dirty="0" smtClean="0">
                <a:solidFill>
                  <a:srgbClr val="28A2B9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de-DE" sz="2000" b="1" dirty="0">
                <a:solidFill>
                  <a:srgbClr val="28A2B9"/>
                </a:solidFill>
                <a:latin typeface="Times New Roman" pitchFamily="18" charset="0"/>
                <a:cs typeface="Times New Roman" pitchFamily="18" charset="0"/>
              </a:rPr>
              <a:t>, 2011</a:t>
            </a:r>
          </a:p>
        </p:txBody>
      </p:sp>
      <p:pic>
        <p:nvPicPr>
          <p:cNvPr id="4" name="Picture 3" descr="Afsaneh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15960" y="5092700"/>
            <a:ext cx="533400" cy="711200"/>
          </a:xfrm>
          <a:prstGeom prst="rect">
            <a:avLst/>
          </a:prstGeom>
        </p:spPr>
      </p:pic>
      <p:pic>
        <p:nvPicPr>
          <p:cNvPr id="5" name="Picture 4" descr="Herve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14849" y="5099536"/>
            <a:ext cx="507015" cy="685800"/>
          </a:xfrm>
          <a:prstGeom prst="rect">
            <a:avLst/>
          </a:prstGeom>
        </p:spPr>
      </p:pic>
      <p:pic>
        <p:nvPicPr>
          <p:cNvPr id="6" name="Picture 5" descr="Mike.jpe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905496" y="5054788"/>
            <a:ext cx="533400" cy="712527"/>
          </a:xfrm>
          <a:prstGeom prst="rect">
            <a:avLst/>
          </a:prstGeom>
        </p:spPr>
      </p:pic>
      <p:pic>
        <p:nvPicPr>
          <p:cNvPr id="7" name="Picture 6" descr="Volkan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189184" y="4114800"/>
            <a:ext cx="536328" cy="71510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2055" name="TextBox 5"/>
          <p:cNvSpPr txBox="1">
            <a:spLocks noChangeArrowheads="1"/>
          </p:cNvSpPr>
          <p:nvPr/>
        </p:nvSpPr>
        <p:spPr bwMode="auto">
          <a:xfrm>
            <a:off x="6096000" y="24384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2056" name="Text Box 2"/>
          <p:cNvSpPr txBox="1">
            <a:spLocks noChangeArrowheads="1"/>
          </p:cNvSpPr>
          <p:nvPr/>
        </p:nvSpPr>
        <p:spPr bwMode="auto">
          <a:xfrm>
            <a:off x="0" y="-381000"/>
            <a:ext cx="9144000" cy="723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 marL="806450" indent="-274638"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marL="1254125" indent="-176213"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Times New Roman" charset="0"/>
              <a:buNone/>
            </a:pPr>
            <a:endParaRPr lang="en-US" sz="2800" b="1" dirty="0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algn="ctr" eaLnBrk="1" hangingPunct="1">
              <a:spcBef>
                <a:spcPts val="600"/>
              </a:spcBef>
              <a:buClr>
                <a:srgbClr val="27345E"/>
              </a:buClr>
              <a:buSzPct val="90000"/>
            </a:pPr>
            <a:r>
              <a:rPr lang="en-US" sz="4000" dirty="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 </a:t>
            </a:r>
            <a:r>
              <a:rPr lang="en-US" sz="4000" dirty="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II. Measurement matrix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90000"/>
            </a:pPr>
            <a:endParaRPr lang="en-US" sz="2800" dirty="0">
              <a:solidFill>
                <a:schemeClr val="tx1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90000"/>
              <a:buFont typeface="Wingdings" charset="0"/>
              <a:buChar char=""/>
            </a:pPr>
            <a:r>
              <a:rPr lang="en-US" sz="2800" b="1" dirty="0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 Natural compressive measurements are manifested 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90000"/>
            </a:pPr>
            <a:r>
              <a:rPr lang="en-US" sz="2800" b="1" dirty="0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    by the media Green’s function [Carin’09] 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90000"/>
              <a:buFont typeface="Wingdings" charset="0"/>
              <a:buChar char="§"/>
            </a:pPr>
            <a:endParaRPr lang="en-US" sz="800" dirty="0">
              <a:solidFill>
                <a:schemeClr val="tx1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90000"/>
              <a:buFont typeface="Wingdings" charset="0"/>
              <a:buChar char="§"/>
            </a:pPr>
            <a:r>
              <a:rPr lang="en-US" sz="2800" dirty="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Image Model of multi-path effect 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90000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     source at    ; sensor at    </a:t>
            </a:r>
            <a:endParaRPr lang="en-US" sz="2400" dirty="0">
              <a:solidFill>
                <a:srgbClr val="27345E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Times New Roman" charset="0"/>
              <a:buNone/>
            </a:pPr>
            <a:r>
              <a:rPr lang="en-US" sz="2400" dirty="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 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Times New Roman" charset="0"/>
              <a:buNone/>
            </a:pPr>
            <a:endParaRPr lang="en-US" sz="2800" b="1" i="1" dirty="0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90000"/>
            </a:pPr>
            <a:r>
              <a:rPr lang="en-US" sz="2800" dirty="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 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90000"/>
              <a:buFont typeface="Wingdings" charset="0"/>
              <a:buChar char=""/>
            </a:pPr>
            <a:endParaRPr lang="en-US" sz="2800" b="1" dirty="0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90000"/>
              <a:buFont typeface="Wingdings" charset="0"/>
              <a:buChar char="§"/>
            </a:pPr>
            <a:r>
              <a:rPr lang="en-US" sz="2000" dirty="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Microphone array measurement matrix</a:t>
            </a:r>
          </a:p>
          <a:p>
            <a:pPr lvl="1" algn="ctr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Times New Roman" charset="0"/>
              <a:buNone/>
            </a:pPr>
            <a:r>
              <a:rPr lang="en-US" sz="2800" dirty="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              </a:t>
            </a:r>
            <a:endParaRPr lang="en-US" sz="2000" dirty="0">
              <a:solidFill>
                <a:srgbClr val="357D93"/>
              </a:solidFill>
              <a:latin typeface="Arial Unicode MS" charset="0"/>
              <a:ea typeface="ＭＳ Ｐゴシック" charset="0"/>
              <a:cs typeface="Times New Roman" charset="0"/>
            </a:endParaRPr>
          </a:p>
          <a:p>
            <a:pPr lvl="2" algn="ctr" eaLnBrk="1" hangingPunct="1">
              <a:spcBef>
                <a:spcPts val="500"/>
              </a:spcBef>
              <a:spcAft>
                <a:spcPts val="1200"/>
              </a:spcAft>
              <a:buSzPct val="100000"/>
            </a:pPr>
            <a:endParaRPr lang="en-US" sz="2000" dirty="0">
              <a:solidFill>
                <a:srgbClr val="357D93"/>
              </a:solidFill>
              <a:latin typeface="Arial Unicode MS" charset="0"/>
              <a:ea typeface="ＭＳ Ｐゴシック" charset="0"/>
              <a:cs typeface="Times New Roman" charset="0"/>
            </a:endParaRPr>
          </a:p>
          <a:p>
            <a:pPr lvl="2" algn="ctr" eaLnBrk="1" hangingPunct="1">
              <a:spcBef>
                <a:spcPts val="500"/>
              </a:spcBef>
              <a:spcAft>
                <a:spcPts val="1200"/>
              </a:spcAft>
              <a:buSzPct val="100000"/>
            </a:pPr>
            <a:endParaRPr lang="en-US" sz="2000" dirty="0">
              <a:solidFill>
                <a:srgbClr val="357D93"/>
              </a:solidFill>
              <a:latin typeface="Arial Unicode MS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Times New Roman" charset="0"/>
              <a:buNone/>
            </a:pPr>
            <a:r>
              <a:rPr lang="en-US" sz="3200" dirty="0">
                <a:solidFill>
                  <a:srgbClr val="27345E"/>
                </a:solidFill>
                <a:latin typeface="Arial Unicode MS" charset="0"/>
                <a:ea typeface="ＭＳ Ｐゴシック" charset="0"/>
                <a:cs typeface="Times New Roman" charset="0"/>
              </a:rPr>
              <a:t> </a:t>
            </a:r>
            <a:endParaRPr lang="en-US" sz="2800" dirty="0">
              <a:solidFill>
                <a:srgbClr val="000000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eaLnBrk="1" hangingPunct="1">
              <a:spcBef>
                <a:spcPts val="700"/>
              </a:spcBef>
              <a:buSzPct val="100000"/>
            </a:pPr>
            <a:r>
              <a:rPr lang="en-US" sz="22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 </a:t>
            </a:r>
            <a:r>
              <a:rPr lang="ar-SA" sz="26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‏</a:t>
            </a:r>
            <a:endParaRPr lang="en-US" sz="2600" dirty="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741488" y="3435350"/>
          <a:ext cx="5467350" cy="1250950"/>
        </p:xfrm>
        <a:graphic>
          <a:graphicData uri="http://schemas.openxmlformats.org/presentationml/2006/ole">
            <p:oleObj spid="_x0000_s62469" name="Equation" r:id="rId4" imgW="3022600" imgH="71120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005013" y="3048000"/>
          <a:ext cx="268287" cy="400050"/>
        </p:xfrm>
        <a:graphic>
          <a:graphicData uri="http://schemas.openxmlformats.org/presentationml/2006/ole">
            <p:oleObj spid="_x0000_s62470" name="Equation" r:id="rId5" imgW="101468" imgH="114151" progId="Equation.3">
              <p:embed/>
            </p:oleObj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66127-37AB-3A40-BD22-A0B2FF4C59A6}" type="slidenum">
              <a:rPr lang="en-US"/>
              <a:pPr/>
              <a:t>10</a:t>
            </a:fld>
            <a:endParaRPr lang="en-US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479925" y="4703762"/>
          <a:ext cx="3597275" cy="1697038"/>
        </p:xfrm>
        <a:graphic>
          <a:graphicData uri="http://schemas.openxmlformats.org/presentationml/2006/ole">
            <p:oleObj spid="_x0000_s62471" name="Equation" r:id="rId6" imgW="1828800" imgH="86360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581400" y="3036888"/>
          <a:ext cx="301625" cy="444500"/>
        </p:xfrm>
        <a:graphic>
          <a:graphicData uri="http://schemas.openxmlformats.org/presentationml/2006/ole">
            <p:oleObj spid="_x0000_s62472" name="Equation" r:id="rId7" imgW="114102" imgH="126780" progId="Equation.3">
              <p:embed/>
            </p:oleObj>
          </a:graphicData>
        </a:graphic>
      </p:graphicFrame>
      <p:pic>
        <p:nvPicPr>
          <p:cNvPr id="2058" name="Picture 18" descr="5.jp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673350"/>
            <a:ext cx="11144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Rectangle 12"/>
          <p:cNvSpPr>
            <a:spLocks noChangeArrowheads="1"/>
          </p:cNvSpPr>
          <p:nvPr/>
        </p:nvSpPr>
        <p:spPr bwMode="auto">
          <a:xfrm>
            <a:off x="1990725" y="4346575"/>
            <a:ext cx="1743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tx1"/>
                </a:solidFill>
                <a:latin typeface="Times New Roman" charset="0"/>
                <a:cs typeface="Times New Roman" charset="0"/>
              </a:rPr>
              <a:t>Reflection coefficient</a:t>
            </a:r>
            <a:endParaRPr lang="en-US" sz="1400"/>
          </a:p>
        </p:txBody>
      </p:sp>
      <p:sp>
        <p:nvSpPr>
          <p:cNvPr id="2060" name="Rectangle 13"/>
          <p:cNvSpPr>
            <a:spLocks noChangeArrowheads="1"/>
          </p:cNvSpPr>
          <p:nvPr/>
        </p:nvSpPr>
        <p:spPr bwMode="auto">
          <a:xfrm>
            <a:off x="4270375" y="4333875"/>
            <a:ext cx="1292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tx1"/>
                </a:solidFill>
                <a:latin typeface="Times New Roman" charset="0"/>
                <a:cs typeface="Times New Roman" charset="0"/>
              </a:rPr>
              <a:t>Speed of sound</a:t>
            </a:r>
            <a:endParaRPr lang="en-US" sz="1400"/>
          </a:p>
        </p:txBody>
      </p:sp>
    </p:spTree>
    <p:extLst>
      <p:ext uri="{BB962C8B-B14F-4D97-AF65-F5344CB8AC3E}">
        <p14:creationId xmlns="" xmlns:p14="http://schemas.microsoft.com/office/powerpoint/2010/main" val="3839434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4104" name="TextBox 5"/>
          <p:cNvSpPr txBox="1">
            <a:spLocks noChangeArrowheads="1"/>
          </p:cNvSpPr>
          <p:nvPr/>
        </p:nvSpPr>
        <p:spPr bwMode="auto">
          <a:xfrm>
            <a:off x="6096000" y="24384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4105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 marL="806450" indent="-274638"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marL="1206500" indent="-274638"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eaLnBrk="1" hangingPunct="1">
              <a:spcBef>
                <a:spcPts val="700"/>
              </a:spcBef>
              <a:buSzPct val="100000"/>
            </a:pPr>
            <a:endParaRPr lang="en-US" sz="150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  <a:p>
            <a:pPr lvl="1" algn="ctr" eaLnBrk="1" hangingPunct="1">
              <a:spcBef>
                <a:spcPts val="600"/>
              </a:spcBef>
              <a:buClr>
                <a:srgbClr val="27345E"/>
              </a:buClr>
              <a:buSzPct val="100000"/>
            </a:pPr>
            <a:r>
              <a:rPr lang="en-US" sz="28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 </a:t>
            </a:r>
            <a:r>
              <a:rPr lang="en-US" sz="400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III. Signal recovery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Ø"/>
            </a:pPr>
            <a:endParaRPr lang="en-US" sz="2800" b="1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Ø"/>
            </a:pPr>
            <a:r>
              <a:rPr lang="en-US" sz="28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 Objective: </a:t>
            </a:r>
            <a:r>
              <a:rPr lang="en-US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recover </a:t>
            </a:r>
            <a:r>
              <a:rPr lang="en-US"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N</a:t>
            </a:r>
            <a:r>
              <a:rPr lang="en-US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-sparse signal</a:t>
            </a:r>
          </a:p>
          <a:p>
            <a:pPr lvl="2" eaLnBrk="1" hangingPunct="1">
              <a:spcBef>
                <a:spcPts val="600"/>
              </a:spcBef>
              <a:buClr>
                <a:srgbClr val="27345E"/>
              </a:buClr>
              <a:buSzPct val="80000"/>
              <a:buFont typeface="Courier New" charset="0"/>
              <a:buChar char="o"/>
            </a:pPr>
            <a:r>
              <a:rPr lang="en-US" sz="28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 </a:t>
            </a:r>
            <a:r>
              <a:rPr lang="en-US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Array observation: </a:t>
            </a:r>
          </a:p>
          <a:p>
            <a:pPr lvl="2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Courier New" charset="0"/>
              <a:buChar char="o"/>
            </a:pPr>
            <a:r>
              <a:rPr lang="en-US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 Measurement matrix: </a:t>
            </a:r>
          </a:p>
          <a:p>
            <a:pPr lvl="1" eaLnBrk="1" hangingPunct="1">
              <a:buClr>
                <a:srgbClr val="27345E"/>
              </a:buClr>
              <a:buSzPct val="100000"/>
              <a:buFont typeface="Times New Roman" charset="0"/>
              <a:buNone/>
            </a:pPr>
            <a:r>
              <a:rPr lang="en-US" sz="28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 </a:t>
            </a:r>
          </a:p>
          <a:p>
            <a:pPr lvl="1" eaLnBrk="1" hangingPunct="1">
              <a:buClr>
                <a:srgbClr val="27345E"/>
              </a:buClr>
              <a:buSzPct val="100000"/>
              <a:buFont typeface="Times New Roman" charset="0"/>
              <a:buNone/>
            </a:pPr>
            <a:r>
              <a:rPr lang="en-US" sz="28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			</a:t>
            </a:r>
          </a:p>
          <a:p>
            <a:pPr lvl="1" eaLnBrk="1" hangingPunct="1">
              <a:buClr>
                <a:srgbClr val="27345E"/>
              </a:buClr>
              <a:buSzPct val="100000"/>
              <a:buFont typeface="Times New Roman" charset="0"/>
              <a:buNone/>
            </a:pPr>
            <a:r>
              <a:rPr lang="en-US" sz="28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    Challenge: 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"/>
            </a:pPr>
            <a:endParaRPr lang="en-US" sz="2800" b="1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Times New Roman" charset="0"/>
              <a:buNone/>
            </a:pPr>
            <a:r>
              <a:rPr lang="en-US" sz="28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          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</a:pPr>
            <a:r>
              <a:rPr lang="en-US" sz="28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 Sparsity gives enough prior information to overcome the ill-posed nature of the inverse problem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Times New Roman" charset="0"/>
              <a:buNone/>
            </a:pPr>
            <a:r>
              <a:rPr lang="en-US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         The recovery algorithm seeks the sparsest solution</a:t>
            </a:r>
          </a:p>
        </p:txBody>
      </p:sp>
      <p:graphicFrame>
        <p:nvGraphicFramePr>
          <p:cNvPr id="4098" name="Object 7"/>
          <p:cNvGraphicFramePr>
            <a:graphicFrameLocks noChangeAspect="1"/>
          </p:cNvGraphicFramePr>
          <p:nvPr/>
        </p:nvGraphicFramePr>
        <p:xfrm>
          <a:off x="4070350" y="2516188"/>
          <a:ext cx="2101850" cy="455612"/>
        </p:xfrm>
        <a:graphic>
          <a:graphicData uri="http://schemas.openxmlformats.org/presentationml/2006/ole">
            <p:oleObj spid="_x0000_s66566" name="Equation" r:id="rId4" imgW="1079500" imgH="228600" progId="Equation.3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730625" y="2039938"/>
          <a:ext cx="681038" cy="444500"/>
        </p:xfrm>
        <a:graphic>
          <a:graphicData uri="http://schemas.openxmlformats.org/presentationml/2006/ole">
            <p:oleObj spid="_x0000_s66567" name="Equation" r:id="rId5" imgW="330057" imgH="215806" progId="Equation.3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473700" y="1524000"/>
          <a:ext cx="2212975" cy="457200"/>
        </p:xfrm>
        <a:graphic>
          <a:graphicData uri="http://schemas.openxmlformats.org/presentationml/2006/ole">
            <p:oleObj spid="_x0000_s66568" name="Equation" r:id="rId6" imgW="1104900" imgH="228600" progId="Equation.3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667000" y="3487738"/>
          <a:ext cx="4572000" cy="890587"/>
        </p:xfrm>
        <a:graphic>
          <a:graphicData uri="http://schemas.openxmlformats.org/presentationml/2006/ole">
            <p:oleObj spid="_x0000_s66569" name="Equation" r:id="rId7" imgW="2044700" imgH="431800" progId="Equation.3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762000" y="6172200"/>
          <a:ext cx="393700" cy="314325"/>
        </p:xfrm>
        <a:graphic>
          <a:graphicData uri="http://schemas.openxmlformats.org/presentationml/2006/ole">
            <p:oleObj spid="_x0000_s66570" name="Equation" r:id="rId8" imgW="190417" imgH="152334" progId="Equation.3">
              <p:embed/>
            </p:oleObj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443C-B0E6-8340-817C-BD47D3F1B51D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544538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5128" name="TextBox 5"/>
          <p:cNvSpPr txBox="1">
            <a:spLocks noChangeArrowheads="1"/>
          </p:cNvSpPr>
          <p:nvPr/>
        </p:nvSpPr>
        <p:spPr bwMode="auto">
          <a:xfrm>
            <a:off x="6096000" y="24384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5129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 marL="806450" indent="-274638"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marL="1206500" indent="-274638"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eaLnBrk="1" hangingPunct="1">
              <a:spcBef>
                <a:spcPts val="700"/>
              </a:spcBef>
              <a:buSzPct val="100000"/>
            </a:pPr>
            <a:endParaRPr lang="en-US" sz="150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"/>
            </a:pPr>
            <a:endParaRPr lang="en-US" sz="2800" b="1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</a:pPr>
            <a:endParaRPr lang="en-US" sz="2800" b="1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"/>
            </a:pPr>
            <a:r>
              <a:rPr lang="en-US" sz="28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 Iterative Hard Thresholding </a:t>
            </a:r>
            <a:r>
              <a:rPr lang="en-US" sz="24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(IHT)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"/>
            </a:pPr>
            <a:endParaRPr lang="en-US" sz="2800" b="1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</a:pPr>
            <a:r>
              <a:rPr lang="en-US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 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"/>
            </a:pPr>
            <a:r>
              <a:rPr lang="en-US" sz="28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 Orthogonal Matching Pursuit </a:t>
            </a:r>
            <a:r>
              <a:rPr lang="en-US" sz="24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(OMP)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"/>
            </a:pPr>
            <a:endParaRPr lang="en-US" sz="2800" b="1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"/>
            </a:pPr>
            <a:endParaRPr lang="en-US" sz="2800" b="1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"/>
            </a:pPr>
            <a:r>
              <a:rPr lang="en-US" sz="28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 Convex optimization </a:t>
            </a:r>
            <a:r>
              <a:rPr lang="en-US" sz="24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(L</a:t>
            </a:r>
            <a:r>
              <a:rPr lang="en-US" sz="2400" b="1" baseline="-25000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1</a:t>
            </a:r>
            <a:r>
              <a:rPr lang="en-US" sz="24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L</a:t>
            </a:r>
            <a:r>
              <a:rPr lang="en-US" sz="2400" b="1" baseline="-25000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2</a:t>
            </a:r>
            <a:r>
              <a:rPr lang="en-US" sz="24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)</a:t>
            </a:r>
          </a:p>
          <a:p>
            <a:pPr lvl="2" eaLnBrk="1" hangingPunct="1">
              <a:spcBef>
                <a:spcPts val="600"/>
              </a:spcBef>
              <a:buClr>
                <a:srgbClr val="27345E"/>
              </a:buClr>
              <a:buSzPct val="100000"/>
            </a:pPr>
            <a:endParaRPr lang="en-US" sz="2400">
              <a:solidFill>
                <a:schemeClr val="tx1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"/>
            </a:pPr>
            <a:r>
              <a:rPr lang="en-US" sz="28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 </a:t>
            </a:r>
            <a:r>
              <a:rPr lang="en-US" sz="2200" b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Structures</a:t>
            </a:r>
          </a:p>
          <a:p>
            <a:pPr lvl="2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§"/>
            </a:pPr>
            <a:r>
              <a:rPr lang="en-US" sz="220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Block-dependency</a:t>
            </a:r>
          </a:p>
          <a:p>
            <a:pPr lvl="2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§"/>
            </a:pPr>
            <a:r>
              <a:rPr lang="en-US" sz="220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Harmonicity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"/>
            </a:pPr>
            <a:endParaRPr lang="en-US" sz="2000" b="1" baseline="30000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2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§"/>
            </a:pPr>
            <a:endParaRPr lang="en-US" sz="2400">
              <a:solidFill>
                <a:schemeClr val="tx1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2" eaLnBrk="1" hangingPunct="1">
              <a:spcBef>
                <a:spcPts val="600"/>
              </a:spcBef>
              <a:buClr>
                <a:srgbClr val="27345E"/>
              </a:buClr>
              <a:buSzPct val="100000"/>
            </a:pPr>
            <a:endParaRPr lang="en-US" sz="2400">
              <a:solidFill>
                <a:schemeClr val="tx1"/>
              </a:solidFill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80A9-AF1C-3F46-BCAE-CDFD90BCF104}" type="slidenum">
              <a:rPr lang="en-US"/>
              <a:pPr/>
              <a:t>12</a:t>
            </a:fld>
            <a:endParaRPr lang="en-US"/>
          </a:p>
        </p:txBody>
      </p:sp>
      <p:sp>
        <p:nvSpPr>
          <p:cNvPr id="5131" name="Rectangle 6"/>
          <p:cNvSpPr>
            <a:spLocks noChangeArrowheads="1"/>
          </p:cNvSpPr>
          <p:nvPr/>
        </p:nvSpPr>
        <p:spPr bwMode="auto">
          <a:xfrm>
            <a:off x="-733425" y="134938"/>
            <a:ext cx="99822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3800" b="1">
                <a:solidFill>
                  <a:srgbClr val="198A8A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US" sz="3800">
                <a:solidFill>
                  <a:srgbClr val="27345E"/>
                </a:solidFill>
                <a:latin typeface="Times New Roman" charset="0"/>
                <a:cs typeface="Times New Roman" charset="0"/>
              </a:rPr>
              <a:t>III.  Signal recovery, cont.</a:t>
            </a:r>
          </a:p>
        </p:txBody>
      </p:sp>
      <p:sp>
        <p:nvSpPr>
          <p:cNvPr id="51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2370138" y="2011363"/>
          <a:ext cx="4564062" cy="419100"/>
        </p:xfrm>
        <a:graphic>
          <a:graphicData uri="http://schemas.openxmlformats.org/presentationml/2006/ole">
            <p:oleObj spid="_x0000_s68614" name="Equation" r:id="rId4" imgW="2476500" imgH="228600" progId="Equation.3">
              <p:embed/>
            </p:oleObj>
          </a:graphicData>
        </a:graphic>
      </p:graphicFrame>
      <p:graphicFrame>
        <p:nvGraphicFramePr>
          <p:cNvPr id="5123" name="Object 10"/>
          <p:cNvGraphicFramePr>
            <a:graphicFrameLocks noChangeAspect="1"/>
          </p:cNvGraphicFramePr>
          <p:nvPr/>
        </p:nvGraphicFramePr>
        <p:xfrm>
          <a:off x="1701800" y="3486150"/>
          <a:ext cx="6146800" cy="523875"/>
        </p:xfrm>
        <a:graphic>
          <a:graphicData uri="http://schemas.openxmlformats.org/presentationml/2006/ole">
            <p:oleObj spid="_x0000_s68615" name="Equation" r:id="rId5" imgW="3416300" imgH="292100" progId="Equation.3">
              <p:embed/>
            </p:oleObj>
          </a:graphicData>
        </a:graphic>
      </p:graphicFrame>
      <p:graphicFrame>
        <p:nvGraphicFramePr>
          <p:cNvPr id="5124" name="Object 11"/>
          <p:cNvGraphicFramePr>
            <a:graphicFrameLocks noChangeAspect="1"/>
          </p:cNvGraphicFramePr>
          <p:nvPr/>
        </p:nvGraphicFramePr>
        <p:xfrm>
          <a:off x="2346325" y="4824413"/>
          <a:ext cx="5522913" cy="488950"/>
        </p:xfrm>
        <a:graphic>
          <a:graphicData uri="http://schemas.openxmlformats.org/presentationml/2006/ole">
            <p:oleObj spid="_x0000_s68616" name="Equation" r:id="rId6" imgW="2997200" imgH="266700" progId="Equation.3">
              <p:embed/>
            </p:oleObj>
          </a:graphicData>
        </a:graphic>
      </p:graphicFrame>
      <p:graphicFrame>
        <p:nvGraphicFramePr>
          <p:cNvPr id="5125" name="Object 12"/>
          <p:cNvGraphicFramePr>
            <a:graphicFrameLocks noChangeAspect="1"/>
          </p:cNvGraphicFramePr>
          <p:nvPr/>
        </p:nvGraphicFramePr>
        <p:xfrm>
          <a:off x="3675063" y="5734050"/>
          <a:ext cx="4451350" cy="401638"/>
        </p:xfrm>
        <a:graphic>
          <a:graphicData uri="http://schemas.openxmlformats.org/presentationml/2006/ole">
            <p:oleObj spid="_x0000_s68617" name="Equation" r:id="rId7" imgW="2819400" imgH="254000" progId="Equation.3">
              <p:embed/>
            </p:oleObj>
          </a:graphicData>
        </a:graphic>
      </p:graphicFrame>
      <p:graphicFrame>
        <p:nvGraphicFramePr>
          <p:cNvPr id="5126" name="Object 13"/>
          <p:cNvGraphicFramePr>
            <a:graphicFrameLocks noChangeAspect="1"/>
          </p:cNvGraphicFramePr>
          <p:nvPr/>
        </p:nvGraphicFramePr>
        <p:xfrm>
          <a:off x="3662363" y="6172200"/>
          <a:ext cx="2330450" cy="452438"/>
        </p:xfrm>
        <a:graphic>
          <a:graphicData uri="http://schemas.openxmlformats.org/presentationml/2006/ole">
            <p:oleObj spid="_x0000_s68618" name="Equation" r:id="rId8" imgW="1218671" imgH="25389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832771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-280988" y="192088"/>
            <a:ext cx="9372601" cy="6705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solidFill>
                  <a:srgbClr val="27345E"/>
                </a:solidFill>
                <a:latin typeface="Times New Roman" pitchFamily="18" charset="0"/>
                <a:cs typeface="Times New Roman" pitchFamily="18" charset="0"/>
              </a:rPr>
              <a:t>Speech separation set-up</a:t>
            </a:r>
            <a:endParaRPr lang="en-US" sz="2800">
              <a:solidFill>
                <a:srgbClr val="27345E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buFont typeface="Wingdings" pitchFamily="2" charset="2"/>
              <a:buChar char="Ø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24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buFont typeface="Wingdings" pitchFamily="2" charset="2"/>
              <a:buChar char="Ø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Reverberation time: 200ms</a:t>
            </a: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buFont typeface="Wingdings" pitchFamily="2" charset="2"/>
              <a:buChar char="Ø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Grid resolution: 0.6m×0.6m and room dimension = 3m×3m×3m</a:t>
            </a: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24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24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buFont typeface="Times New Roman" pitchFamily="18" charset="0"/>
              <a:buNone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2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Slide Number Placeholder 2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A9CA96-C372-4B28-83D8-D613BCDF4702}" type="slidenum">
              <a:rPr lang="en-US"/>
              <a:pPr/>
              <a:t>13</a:t>
            </a:fld>
            <a:endParaRPr lang="en-US"/>
          </a:p>
        </p:txBody>
      </p:sp>
      <p:sp>
        <p:nvSpPr>
          <p:cNvPr id="32772" name="TextBox 27"/>
          <p:cNvSpPr txBox="1">
            <a:spLocks noChangeArrowheads="1"/>
          </p:cNvSpPr>
          <p:nvPr/>
        </p:nvSpPr>
        <p:spPr bwMode="auto">
          <a:xfrm>
            <a:off x="1752600" y="3895725"/>
            <a:ext cx="18176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Interference 2</a:t>
            </a:r>
          </a:p>
        </p:txBody>
      </p:sp>
      <p:grpSp>
        <p:nvGrpSpPr>
          <p:cNvPr id="2" name="Group 85"/>
          <p:cNvGrpSpPr>
            <a:grpSpLocks/>
          </p:cNvGrpSpPr>
          <p:nvPr/>
        </p:nvGrpSpPr>
        <p:grpSpPr bwMode="auto">
          <a:xfrm>
            <a:off x="2222500" y="2286000"/>
            <a:ext cx="5854700" cy="4038600"/>
            <a:chOff x="2511550" y="2994485"/>
            <a:chExt cx="5561316" cy="3650783"/>
          </a:xfrm>
        </p:grpSpPr>
        <p:grpSp>
          <p:nvGrpSpPr>
            <p:cNvPr id="3" name="Group 25"/>
            <p:cNvGrpSpPr>
              <a:grpSpLocks/>
            </p:cNvGrpSpPr>
            <p:nvPr/>
          </p:nvGrpSpPr>
          <p:grpSpPr bwMode="auto">
            <a:xfrm>
              <a:off x="2511550" y="2994485"/>
              <a:ext cx="5561316" cy="3650783"/>
              <a:chOff x="2382086" y="2998420"/>
              <a:chExt cx="4909070" cy="3223564"/>
            </a:xfrm>
          </p:grpSpPr>
          <p:sp>
            <p:nvSpPr>
              <p:cNvPr id="32796" name="Action Button: Sound 6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 rot="-3240000">
                <a:off x="3266557" y="5935958"/>
                <a:ext cx="304891" cy="267161"/>
              </a:xfrm>
              <a:prstGeom prst="actionButtonSound">
                <a:avLst/>
              </a:prstGeom>
              <a:solidFill>
                <a:srgbClr val="92D05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/>
              </a:p>
            </p:txBody>
          </p:sp>
          <p:sp>
            <p:nvSpPr>
              <p:cNvPr id="108" name="Action Button: Sound 7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 rot="14220000">
                <a:off x="5146488" y="5937747"/>
                <a:ext cx="305377" cy="227617"/>
              </a:xfrm>
              <a:prstGeom prst="actionButtonSound">
                <a:avLst/>
              </a:prstGeom>
              <a:solidFill>
                <a:schemeClr val="bg2">
                  <a:lumMod val="75000"/>
                </a:schemeClr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defRPr/>
                </a:pPr>
                <a:endParaRPr lang="en-US">
                  <a:ea typeface="DejaVu Sans" pitchFamily="34" charset="0"/>
                  <a:cs typeface="DejaVu Sans" pitchFamily="34" charset="0"/>
                </a:endParaRPr>
              </a:p>
            </p:txBody>
          </p:sp>
          <p:sp>
            <p:nvSpPr>
              <p:cNvPr id="109" name="Action Button: Sound 8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382086" y="4607668"/>
                <a:ext cx="304821" cy="229350"/>
              </a:xfrm>
              <a:prstGeom prst="actionButtonSound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defRPr/>
                </a:pPr>
                <a:endParaRPr lang="en-US">
                  <a:ea typeface="DejaVu Sans" pitchFamily="34" charset="0"/>
                  <a:cs typeface="DejaVu Sans" pitchFamily="34" charset="0"/>
                </a:endParaRPr>
              </a:p>
            </p:txBody>
          </p:sp>
          <p:sp>
            <p:nvSpPr>
              <p:cNvPr id="32799" name="Action Button: Sound 9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 rot="5460000">
                <a:off x="4274119" y="3036520"/>
                <a:ext cx="304800" cy="228600"/>
              </a:xfrm>
              <a:prstGeom prst="actionButtonSound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/>
              </a:p>
            </p:txBody>
          </p:sp>
          <p:sp>
            <p:nvSpPr>
              <p:cNvPr id="32800" name="Action Button: Sound 10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 flipH="1">
                <a:off x="6237163" y="4593177"/>
                <a:ext cx="304800" cy="228600"/>
              </a:xfrm>
              <a:prstGeom prst="actionButtonSound">
                <a:avLst/>
              </a:prstGeom>
              <a:solidFill>
                <a:srgbClr val="00B8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endParaRPr lang="en-US"/>
              </a:p>
            </p:txBody>
          </p:sp>
          <p:sp>
            <p:nvSpPr>
              <p:cNvPr id="112" name="Heptagon 111"/>
              <p:cNvSpPr/>
              <p:nvPr/>
            </p:nvSpPr>
            <p:spPr bwMode="auto">
              <a:xfrm>
                <a:off x="4144453" y="4649483"/>
                <a:ext cx="75873" cy="76027"/>
              </a:xfrm>
              <a:prstGeom prst="heptagon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defRPr/>
                </a:pPr>
                <a:endParaRPr lang="en-US">
                  <a:latin typeface="Arial" charset="0"/>
                  <a:ea typeface="+mn-ea"/>
                </a:endParaRPr>
              </a:p>
            </p:txBody>
          </p:sp>
          <p:sp>
            <p:nvSpPr>
              <p:cNvPr id="113" name="Heptagon 112"/>
              <p:cNvSpPr/>
              <p:nvPr/>
            </p:nvSpPr>
            <p:spPr bwMode="auto">
              <a:xfrm>
                <a:off x="4521152" y="4646949"/>
                <a:ext cx="75872" cy="76027"/>
              </a:xfrm>
              <a:prstGeom prst="heptagon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defRPr/>
                </a:pPr>
                <a:endParaRPr lang="en-US">
                  <a:latin typeface="Arial" charset="0"/>
                  <a:ea typeface="+mn-ea"/>
                </a:endParaRPr>
              </a:p>
            </p:txBody>
          </p:sp>
          <p:cxnSp>
            <p:nvCxnSpPr>
              <p:cNvPr id="32803" name="Straight Connector 16"/>
              <p:cNvCxnSpPr>
                <a:cxnSpLocks noChangeShapeType="1"/>
              </p:cNvCxnSpPr>
              <p:nvPr/>
            </p:nvCxnSpPr>
            <p:spPr bwMode="auto">
              <a:xfrm rot="21420000" flipH="1">
                <a:off x="4352984" y="3327376"/>
                <a:ext cx="109617" cy="138029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32804" name="Straight Connector 17"/>
              <p:cNvCxnSpPr>
                <a:cxnSpLocks noChangeShapeType="1"/>
              </p:cNvCxnSpPr>
              <p:nvPr/>
            </p:nvCxnSpPr>
            <p:spPr bwMode="auto">
              <a:xfrm rot="-1920000">
                <a:off x="2837430" y="4293330"/>
                <a:ext cx="1371600" cy="84613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32805" name="Straight Connector 18"/>
              <p:cNvCxnSpPr>
                <a:cxnSpLocks noChangeShapeType="1"/>
              </p:cNvCxnSpPr>
              <p:nvPr/>
            </p:nvCxnSpPr>
            <p:spPr bwMode="auto">
              <a:xfrm rot="1260000">
                <a:off x="4205307" y="4909276"/>
                <a:ext cx="1210733" cy="84613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</p:cxnSp>
          <p:sp>
            <p:nvSpPr>
              <p:cNvPr id="32806" name="TextBox 19"/>
              <p:cNvSpPr txBox="1">
                <a:spLocks noChangeArrowheads="1"/>
              </p:cNvSpPr>
              <p:nvPr/>
            </p:nvSpPr>
            <p:spPr bwMode="auto">
              <a:xfrm>
                <a:off x="3415787" y="5166323"/>
                <a:ext cx="685799" cy="2989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r>
                  <a:rPr lang="en-US" sz="160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1.4m</a:t>
                </a:r>
              </a:p>
            </p:txBody>
          </p:sp>
          <p:sp>
            <p:nvSpPr>
              <p:cNvPr id="32807" name="TextBox 20"/>
              <p:cNvSpPr txBox="1">
                <a:spLocks noChangeArrowheads="1"/>
              </p:cNvSpPr>
              <p:nvPr/>
            </p:nvSpPr>
            <p:spPr bwMode="auto">
              <a:xfrm>
                <a:off x="5029200" y="4411663"/>
                <a:ext cx="685800" cy="2989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r>
                  <a:rPr lang="en-US" sz="160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1.5m</a:t>
                </a:r>
              </a:p>
            </p:txBody>
          </p:sp>
          <p:sp>
            <p:nvSpPr>
              <p:cNvPr id="32808" name="TextBox 21"/>
              <p:cNvSpPr txBox="1">
                <a:spLocks noChangeArrowheads="1"/>
              </p:cNvSpPr>
              <p:nvPr/>
            </p:nvSpPr>
            <p:spPr bwMode="auto">
              <a:xfrm>
                <a:off x="4876800" y="5072063"/>
                <a:ext cx="685800" cy="2989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r>
                  <a:rPr lang="en-US" sz="160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1.3m</a:t>
                </a:r>
              </a:p>
            </p:txBody>
          </p:sp>
          <p:sp>
            <p:nvSpPr>
              <p:cNvPr id="32809" name="TextBox 22"/>
              <p:cNvSpPr txBox="1">
                <a:spLocks noChangeArrowheads="1"/>
              </p:cNvSpPr>
              <p:nvPr/>
            </p:nvSpPr>
            <p:spPr bwMode="auto">
              <a:xfrm>
                <a:off x="3925112" y="3583932"/>
                <a:ext cx="685801" cy="2989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r>
                  <a:rPr lang="en-US" sz="160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1.5m</a:t>
                </a:r>
              </a:p>
            </p:txBody>
          </p:sp>
          <p:sp>
            <p:nvSpPr>
              <p:cNvPr id="32810" name="TextBox 23"/>
              <p:cNvSpPr txBox="1">
                <a:spLocks noChangeArrowheads="1"/>
              </p:cNvSpPr>
              <p:nvPr/>
            </p:nvSpPr>
            <p:spPr bwMode="auto">
              <a:xfrm>
                <a:off x="2909712" y="4665298"/>
                <a:ext cx="685800" cy="2989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r>
                  <a:rPr lang="en-US" sz="160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1.3m</a:t>
                </a:r>
              </a:p>
            </p:txBody>
          </p:sp>
          <p:cxnSp>
            <p:nvCxnSpPr>
              <p:cNvPr id="32811" name="Straight Arrow Connector 25"/>
              <p:cNvCxnSpPr>
                <a:cxnSpLocks noChangeShapeType="1"/>
              </p:cNvCxnSpPr>
              <p:nvPr/>
            </p:nvCxnSpPr>
            <p:spPr bwMode="auto">
              <a:xfrm rot="10800000">
                <a:off x="4230688" y="4721505"/>
                <a:ext cx="304800" cy="158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</p:cxnSp>
          <p:sp>
            <p:nvSpPr>
              <p:cNvPr id="32812" name="TextBox 26"/>
              <p:cNvSpPr txBox="1">
                <a:spLocks noChangeArrowheads="1"/>
              </p:cNvSpPr>
              <p:nvPr/>
            </p:nvSpPr>
            <p:spPr bwMode="auto">
              <a:xfrm>
                <a:off x="4186301" y="4471529"/>
                <a:ext cx="762001" cy="2717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r>
                  <a:rPr lang="en-US" sz="140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0.2m</a:t>
                </a:r>
              </a:p>
            </p:txBody>
          </p:sp>
          <p:sp>
            <p:nvSpPr>
              <p:cNvPr id="32813" name="TextBox 27"/>
              <p:cNvSpPr txBox="1">
                <a:spLocks noChangeArrowheads="1"/>
              </p:cNvSpPr>
              <p:nvPr/>
            </p:nvSpPr>
            <p:spPr bwMode="auto">
              <a:xfrm>
                <a:off x="5767153" y="4855074"/>
                <a:ext cx="1524003" cy="2989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</a:pPr>
                <a:r>
                  <a:rPr lang="en-US" sz="16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Target speech </a:t>
                </a:r>
              </a:p>
            </p:txBody>
          </p:sp>
        </p:grpSp>
        <p:sp>
          <p:nvSpPr>
            <p:cNvPr id="32777" name="TextBox 27"/>
            <p:cNvSpPr txBox="1">
              <a:spLocks noChangeArrowheads="1"/>
            </p:cNvSpPr>
            <p:nvPr/>
          </p:nvSpPr>
          <p:spPr bwMode="auto">
            <a:xfrm>
              <a:off x="2560333" y="5875444"/>
              <a:ext cx="1727200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US" sz="16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Interference 1</a:t>
              </a:r>
            </a:p>
          </p:txBody>
        </p:sp>
        <p:sp>
          <p:nvSpPr>
            <p:cNvPr id="32778" name="TextBox 27"/>
            <p:cNvSpPr txBox="1">
              <a:spLocks noChangeArrowheads="1"/>
            </p:cNvSpPr>
            <p:nvPr/>
          </p:nvSpPr>
          <p:spPr bwMode="auto">
            <a:xfrm>
              <a:off x="5028691" y="3044838"/>
              <a:ext cx="1727200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US" sz="16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Interference 3</a:t>
              </a:r>
            </a:p>
          </p:txBody>
        </p:sp>
        <p:sp>
          <p:nvSpPr>
            <p:cNvPr id="32779" name="TextBox 27"/>
            <p:cNvSpPr txBox="1">
              <a:spLocks noChangeArrowheads="1"/>
            </p:cNvSpPr>
            <p:nvPr/>
          </p:nvSpPr>
          <p:spPr bwMode="auto">
            <a:xfrm>
              <a:off x="5927684" y="5932799"/>
              <a:ext cx="1727200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US" sz="16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Interference 4</a:t>
              </a:r>
            </a:p>
          </p:txBody>
        </p:sp>
        <p:sp>
          <p:nvSpPr>
            <p:cNvPr id="91" name="Heptagon 90"/>
            <p:cNvSpPr/>
            <p:nvPr/>
          </p:nvSpPr>
          <p:spPr bwMode="auto">
            <a:xfrm>
              <a:off x="4726728" y="5082492"/>
              <a:ext cx="85953" cy="86103"/>
            </a:xfrm>
            <a:prstGeom prst="heptagon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92" name="Heptagon 91"/>
            <p:cNvSpPr/>
            <p:nvPr/>
          </p:nvSpPr>
          <p:spPr bwMode="auto">
            <a:xfrm>
              <a:off x="4708632" y="4613228"/>
              <a:ext cx="85953" cy="86103"/>
            </a:xfrm>
            <a:prstGeom prst="heptagon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cxnSp>
          <p:nvCxnSpPr>
            <p:cNvPr id="32782" name="Straight Connector 12"/>
            <p:cNvCxnSpPr>
              <a:cxnSpLocks noChangeShapeType="1"/>
            </p:cNvCxnSpPr>
            <p:nvPr/>
          </p:nvCxnSpPr>
          <p:spPr bwMode="auto">
            <a:xfrm flipV="1">
              <a:off x="4763590" y="4926874"/>
              <a:ext cx="2103120" cy="218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32783" name="Straight Connector 16"/>
            <p:cNvCxnSpPr>
              <a:cxnSpLocks noChangeShapeType="1"/>
            </p:cNvCxnSpPr>
            <p:nvPr/>
          </p:nvCxnSpPr>
          <p:spPr bwMode="auto">
            <a:xfrm rot="5520000">
              <a:off x="3512592" y="5109997"/>
              <a:ext cx="1553378" cy="9585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sp>
          <p:nvSpPr>
            <p:cNvPr id="95" name="Heptagon 94"/>
            <p:cNvSpPr/>
            <p:nvPr/>
          </p:nvSpPr>
          <p:spPr bwMode="auto">
            <a:xfrm>
              <a:off x="5029825" y="4039206"/>
              <a:ext cx="84445" cy="84669"/>
            </a:xfrm>
            <a:prstGeom prst="heptago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6" name="Heptagon 95"/>
            <p:cNvSpPr/>
            <p:nvPr/>
          </p:nvSpPr>
          <p:spPr bwMode="auto">
            <a:xfrm>
              <a:off x="4039103" y="5267614"/>
              <a:ext cx="85953" cy="86103"/>
            </a:xfrm>
            <a:prstGeom prst="heptago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7" name="Heptagon 96"/>
            <p:cNvSpPr/>
            <p:nvPr/>
          </p:nvSpPr>
          <p:spPr bwMode="auto">
            <a:xfrm>
              <a:off x="3677195" y="4232939"/>
              <a:ext cx="84445" cy="86103"/>
            </a:xfrm>
            <a:prstGeom prst="heptago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8" name="Heptagon 97"/>
            <p:cNvSpPr/>
            <p:nvPr/>
          </p:nvSpPr>
          <p:spPr bwMode="auto">
            <a:xfrm>
              <a:off x="5182128" y="5095407"/>
              <a:ext cx="84445" cy="86103"/>
            </a:xfrm>
            <a:prstGeom prst="heptago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US">
                <a:latin typeface="Arial" charset="0"/>
              </a:endParaRPr>
            </a:p>
          </p:txBody>
        </p:sp>
        <p:cxnSp>
          <p:nvCxnSpPr>
            <p:cNvPr id="99" name="Straight Connector 98"/>
            <p:cNvCxnSpPr/>
            <p:nvPr/>
          </p:nvCxnSpPr>
          <p:spPr>
            <a:xfrm rot="540000" flipH="1" flipV="1">
              <a:off x="3725449" y="4397970"/>
              <a:ext cx="1057072" cy="456348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endCxn id="95" idx="3"/>
            </p:cNvCxnSpPr>
            <p:nvPr/>
          </p:nvCxnSpPr>
          <p:spPr>
            <a:xfrm flipV="1">
              <a:off x="4723712" y="4123875"/>
              <a:ext cx="328733" cy="829462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endCxn id="96" idx="0"/>
            </p:cNvCxnSpPr>
            <p:nvPr/>
          </p:nvCxnSpPr>
          <p:spPr>
            <a:xfrm flipH="1">
              <a:off x="4116008" y="4953337"/>
              <a:ext cx="607704" cy="331498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20000">
              <a:off x="4723712" y="4953337"/>
              <a:ext cx="465956" cy="159291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792" name="TextBox 26"/>
            <p:cNvSpPr txBox="1">
              <a:spLocks noChangeArrowheads="1"/>
            </p:cNvSpPr>
            <p:nvPr/>
          </p:nvSpPr>
          <p:spPr bwMode="auto">
            <a:xfrm>
              <a:off x="3893465" y="4920690"/>
              <a:ext cx="86324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US" sz="1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0.64m</a:t>
              </a:r>
            </a:p>
          </p:txBody>
        </p:sp>
        <p:sp>
          <p:nvSpPr>
            <p:cNvPr id="32793" name="TextBox 26"/>
            <p:cNvSpPr txBox="1">
              <a:spLocks noChangeArrowheads="1"/>
            </p:cNvSpPr>
            <p:nvPr/>
          </p:nvSpPr>
          <p:spPr bwMode="auto">
            <a:xfrm>
              <a:off x="4038600" y="4416623"/>
              <a:ext cx="86324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US" sz="1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1m</a:t>
              </a:r>
            </a:p>
          </p:txBody>
        </p:sp>
        <p:sp>
          <p:nvSpPr>
            <p:cNvPr id="32794" name="TextBox 26"/>
            <p:cNvSpPr txBox="1">
              <a:spLocks noChangeArrowheads="1"/>
            </p:cNvSpPr>
            <p:nvPr/>
          </p:nvSpPr>
          <p:spPr bwMode="auto">
            <a:xfrm>
              <a:off x="4866385" y="4325720"/>
              <a:ext cx="86324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US" sz="1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0.86m</a:t>
              </a:r>
            </a:p>
          </p:txBody>
        </p:sp>
        <p:sp>
          <p:nvSpPr>
            <p:cNvPr id="32795" name="TextBox 26"/>
            <p:cNvSpPr txBox="1">
              <a:spLocks noChangeArrowheads="1"/>
            </p:cNvSpPr>
            <p:nvPr/>
          </p:nvSpPr>
          <p:spPr bwMode="auto">
            <a:xfrm>
              <a:off x="4905390" y="4847613"/>
              <a:ext cx="86324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US" sz="1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0.44m</a:t>
              </a:r>
            </a:p>
          </p:txBody>
        </p:sp>
      </p:grpSp>
      <p:pic>
        <p:nvPicPr>
          <p:cNvPr id="125" name="Baseline_fadg0_si649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46625" y="4319588"/>
            <a:ext cx="2746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6" name="fadg0_si649.wav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88163" y="4297363"/>
            <a:ext cx="2746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 nodeType="clickPar">
                      <p:stCondLst>
                        <p:cond delay="0"/>
                      </p:stCondLst>
                      <p:childTnLst>
                        <p:par>
                          <p:cTn id="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4608" fill="hold"/>
                                        <p:tgtEl>
                                          <p:spTgt spid="1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"/>
                  </p:tgtEl>
                </p:cond>
              </p:nextCondLst>
            </p:seq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5"/>
                </p:tgtEl>
              </p:cMediaNode>
            </p:audio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4608" fill="hold"/>
                                        <p:tgtEl>
                                          <p:spTgt spid="1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6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34818" name="TextBox 5"/>
          <p:cNvSpPr txBox="1">
            <a:spLocks noChangeArrowheads="1"/>
          </p:cNvSpPr>
          <p:nvPr/>
        </p:nvSpPr>
        <p:spPr bwMode="auto">
          <a:xfrm>
            <a:off x="6096000" y="243840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15365" name="Text Box 2"/>
          <p:cNvSpPr txBox="1">
            <a:spLocks noChangeArrowheads="1"/>
          </p:cNvSpPr>
          <p:nvPr/>
        </p:nvSpPr>
        <p:spPr bwMode="auto">
          <a:xfrm>
            <a:off x="152400" y="0"/>
            <a:ext cx="9017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spcBef>
                <a:spcPts val="700"/>
              </a:spcBef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0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 algn="ctr">
              <a:buClr>
                <a:srgbClr val="000000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 </a:t>
            </a:r>
            <a:r>
              <a:rPr lang="en-US" sz="4000" dirty="0">
                <a:solidFill>
                  <a:srgbClr val="27345E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Quality of the recovered speech</a:t>
            </a:r>
          </a:p>
          <a:p>
            <a:pPr>
              <a:buClr>
                <a:srgbClr val="000000"/>
              </a:buClr>
              <a:buSzPct val="100000"/>
              <a:buFont typeface="Wingdings" pitchFamily="2" charset="2"/>
              <a:buChar char="Ø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0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>
              <a:buClr>
                <a:srgbClr val="000000"/>
              </a:buClr>
              <a:buSzPct val="100000"/>
              <a:buFont typeface="Wingdings" pitchFamily="2" charset="2"/>
              <a:buChar char="Ø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 Source to Distortion Ratio (SDR) obtained by different sparse recovery approaches</a:t>
            </a:r>
          </a:p>
          <a:p>
            <a:pPr lvl="1">
              <a:buClr>
                <a:srgbClr val="000000"/>
              </a:buClr>
              <a:buSzPct val="100000"/>
              <a:buFont typeface="Wingdings" pitchFamily="2" charset="2"/>
              <a:buChar char="§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Baseline SDR = -3dB</a:t>
            </a:r>
          </a:p>
          <a:p>
            <a:pPr>
              <a:buClr>
                <a:srgbClr val="000000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0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000" b="1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buFont typeface="Times New Roman" pitchFamily="18" charset="0"/>
              <a:buNone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 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buFont typeface="Times New Roman" pitchFamily="18" charset="0"/>
              <a:buNone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0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buFont typeface="Times New Roman" pitchFamily="18" charset="0"/>
              <a:buNone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0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buFont typeface="Times New Roman" pitchFamily="18" charset="0"/>
              <a:buNone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             </a:t>
            </a:r>
          </a:p>
          <a:p>
            <a:pPr>
              <a:buClr>
                <a:srgbClr val="000000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  </a:t>
            </a:r>
          </a:p>
          <a:p>
            <a:pPr>
              <a:buClr>
                <a:srgbClr val="000000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  </a:t>
            </a:r>
          </a:p>
          <a:p>
            <a:pPr>
              <a:buClr>
                <a:srgbClr val="000000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  </a:t>
            </a:r>
          </a:p>
          <a:p>
            <a:pPr>
              <a:buClr>
                <a:srgbClr val="000000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0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34820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38623B-E7D2-465C-A587-B89B256CF32D}" type="slidenum">
              <a:rPr lang="en-US"/>
              <a:pPr/>
              <a:t>14</a:t>
            </a:fld>
            <a:endParaRPr lang="en-US"/>
          </a:p>
        </p:txBody>
      </p:sp>
      <p:graphicFrame>
        <p:nvGraphicFramePr>
          <p:cNvPr id="34821" name="Chart 7"/>
          <p:cNvGraphicFramePr>
            <a:graphicFrameLocks/>
          </p:cNvGraphicFramePr>
          <p:nvPr/>
        </p:nvGraphicFramePr>
        <p:xfrm>
          <a:off x="914400" y="2362200"/>
          <a:ext cx="7239000" cy="4038600"/>
        </p:xfrm>
        <a:graphic>
          <a:graphicData uri="http://schemas.openxmlformats.org/presentationml/2006/ole">
            <p:oleObj spid="_x0000_s111618" name="Chart" r:id="rId4" imgW="8763135" imgH="5343457" progId="Excel.Sheet.8">
              <p:embed/>
            </p:oleObj>
          </a:graphicData>
        </a:graphic>
      </p:graphicFrame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36866" name="TextBox 5"/>
          <p:cNvSpPr txBox="1">
            <a:spLocks noChangeArrowheads="1"/>
          </p:cNvSpPr>
          <p:nvPr/>
        </p:nvSpPr>
        <p:spPr bwMode="auto">
          <a:xfrm>
            <a:off x="6096000" y="243840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15365" name="Text Box 2"/>
          <p:cNvSpPr txBox="1">
            <a:spLocks noChangeArrowheads="1"/>
          </p:cNvSpPr>
          <p:nvPr/>
        </p:nvSpPr>
        <p:spPr bwMode="auto">
          <a:xfrm>
            <a:off x="152400" y="0"/>
            <a:ext cx="9017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rtlCol="1"/>
          <a:lstStyle/>
          <a:p>
            <a:pPr>
              <a:spcBef>
                <a:spcPts val="700"/>
              </a:spcBef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0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 algn="ctr">
              <a:buClr>
                <a:srgbClr val="000000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 </a:t>
            </a:r>
            <a:r>
              <a:rPr lang="en-US" sz="4000" dirty="0">
                <a:solidFill>
                  <a:srgbClr val="27345E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Quality of the recovered speech, cont</a:t>
            </a:r>
          </a:p>
          <a:p>
            <a:pPr>
              <a:buClr>
                <a:srgbClr val="000000"/>
              </a:buClr>
              <a:buSzPct val="100000"/>
              <a:buFont typeface="Wingdings" pitchFamily="2" charset="2"/>
              <a:buChar char="Ø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0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>
              <a:buClr>
                <a:srgbClr val="000000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 </a:t>
            </a:r>
          </a:p>
          <a:p>
            <a:pPr>
              <a:buClr>
                <a:srgbClr val="000000"/>
              </a:buClr>
              <a:buSzPct val="100000"/>
              <a:buFont typeface="Wingdings" pitchFamily="2" charset="2"/>
              <a:buChar char="Ø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r>
              <a:rPr lang="en-US" sz="2200" dirty="0">
                <a:solidFill>
                  <a:schemeClr val="tx1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 PESQ: Perceptual Evaluation of Speech Quality</a:t>
            </a:r>
          </a:p>
          <a:p>
            <a:pPr lvl="1">
              <a:buClr>
                <a:srgbClr val="000000"/>
              </a:buClr>
              <a:buSzPct val="100000"/>
              <a:buFont typeface="Wingdings" pitchFamily="2" charset="2"/>
              <a:buChar char="§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PESQ ranges from 0.5 to 4.5 (clean speech) </a:t>
            </a:r>
          </a:p>
          <a:p>
            <a:pPr lvl="1">
              <a:buClr>
                <a:srgbClr val="000000"/>
              </a:buClr>
              <a:buSzPct val="100000"/>
              <a:buFont typeface="Wingdings" pitchFamily="2" charset="2"/>
              <a:buChar char="§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Baseline PESQ = 1.44</a:t>
            </a: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0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0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>
              <a:buClr>
                <a:srgbClr val="000000"/>
              </a:buClr>
              <a:buSzPct val="100000"/>
              <a:buFont typeface="Wingdings" pitchFamily="2" charset="2"/>
              <a:buChar char="Ø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2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>
              <a:buClr>
                <a:srgbClr val="000000"/>
              </a:buClr>
              <a:buSzPct val="100000"/>
              <a:buFont typeface="Wingdings" pitchFamily="2" charset="2"/>
              <a:buChar char="Ø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2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>
              <a:buClr>
                <a:srgbClr val="000000"/>
              </a:buClr>
              <a:buSzPct val="100000"/>
              <a:buFont typeface="Wingdings" pitchFamily="2" charset="2"/>
              <a:buChar char="Ø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2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>
              <a:buClr>
                <a:srgbClr val="000000"/>
              </a:buClr>
              <a:buSzPct val="100000"/>
              <a:buFont typeface="Wingdings" pitchFamily="2" charset="2"/>
              <a:buChar char="Ø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2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>
              <a:buClr>
                <a:srgbClr val="000000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0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  <a:p>
            <a:pPr>
              <a:spcBef>
                <a:spcPts val="700"/>
              </a:spcBef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/>
            </a:pPr>
            <a:endParaRPr lang="en-US" sz="2000" dirty="0">
              <a:solidFill>
                <a:schemeClr val="tx1"/>
              </a:solidFill>
              <a:latin typeface="Times New Roman" pitchFamily="18" charset="0"/>
              <a:ea typeface="DejaVu Sans"/>
              <a:cs typeface="Times New Roman" pitchFamily="18" charset="0"/>
            </a:endParaRPr>
          </a:p>
        </p:txBody>
      </p:sp>
      <p:sp>
        <p:nvSpPr>
          <p:cNvPr id="3686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B9934EC-9AF1-4988-AF07-A21C0A7EBEF8}" type="slidenum">
              <a:rPr lang="en-US"/>
              <a:pPr/>
              <a:t>15</a:t>
            </a:fld>
            <a:endParaRPr lang="en-US"/>
          </a:p>
        </p:txBody>
      </p: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342073" y="3200400"/>
          <a:ext cx="8470751" cy="1522414"/>
        </p:xfrm>
        <a:graphic>
          <a:graphicData uri="http://schemas.openxmlformats.org/drawingml/2006/table">
            <a:tbl>
              <a:tblPr/>
              <a:tblGrid>
                <a:gridCol w="1079351"/>
                <a:gridCol w="1143000"/>
                <a:gridCol w="1219200"/>
                <a:gridCol w="1295400"/>
                <a:gridCol w="1371600"/>
                <a:gridCol w="1219200"/>
                <a:gridCol w="1143000"/>
              </a:tblGrid>
              <a:tr h="63658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Topology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B-IHT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H-IHT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B-OMP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H-OMP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B-L</a:t>
                      </a:r>
                      <a:r>
                        <a:rPr kumimoji="0" lang="en-US" sz="17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r>
                        <a:rPr kumimoji="0" lang="en-US" sz="17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H-L</a:t>
                      </a:r>
                      <a:r>
                        <a:rPr kumimoji="0" lang="en-US" sz="17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r>
                        <a:rPr kumimoji="0" lang="en-US" sz="17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uniform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2.26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2.35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2.49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1.63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2.77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2.55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Ad-hoc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2.33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2.36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2.69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2.83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2.52</a:t>
                      </a:r>
                    </a:p>
                  </a:txBody>
                  <a:tcPr marL="90000" marR="90000" marT="5184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45058" name="TextBox 5"/>
          <p:cNvSpPr txBox="1">
            <a:spLocks noChangeArrowheads="1"/>
          </p:cNvSpPr>
          <p:nvPr/>
        </p:nvSpPr>
        <p:spPr bwMode="auto">
          <a:xfrm>
            <a:off x="6096000" y="243840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45059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15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4000" dirty="0">
                <a:solidFill>
                  <a:srgbClr val="27345E"/>
                </a:solidFill>
                <a:latin typeface="Times New Roman" pitchFamily="18" charset="0"/>
                <a:cs typeface="Times New Roman" pitchFamily="18" charset="0"/>
              </a:rPr>
              <a:t>Conclusions</a:t>
            </a: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800" b="1" dirty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buFont typeface="Calibri" pitchFamily="34" charset="0"/>
              <a:buAutoNum type="arabicPeriod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800" b="1" dirty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 Information bearing components of speech are sparse in spectro-temporal domain</a:t>
            </a:r>
          </a:p>
          <a:p>
            <a:pPr marL="1206500" lvl="2" indent="-274638">
              <a:spcBef>
                <a:spcPts val="600"/>
              </a:spcBef>
              <a:buClr>
                <a:srgbClr val="27345E"/>
              </a:buClr>
              <a:buSzPct val="100000"/>
              <a:buFont typeface="Wingdings" pitchFamily="2" charset="2"/>
              <a:buChar char="§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Sparse component analysis is a potential approach to deal with the problem of overlapping speech in realistic scenarios</a:t>
            </a: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buFont typeface="Calibri" pitchFamily="34" charset="0"/>
              <a:buAutoNum type="arabicPeriod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800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Structured sparsity models provide more efficient signal estimation from very few </a:t>
            </a:r>
            <a:r>
              <a:rPr lang="en-US" sz="2800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measurements</a:t>
            </a:r>
          </a:p>
          <a:p>
            <a:pPr marL="1206500" lvl="2" indent="-274638">
              <a:spcBef>
                <a:spcPts val="600"/>
              </a:spcBef>
              <a:buClr>
                <a:srgbClr val="27345E"/>
              </a:buClr>
              <a:buSzPct val="100000"/>
              <a:buFont typeface="Wingdings" pitchFamily="2" charset="2"/>
              <a:buChar char="§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Motivates incorporation of speech models in multi-channel sparse component analysis</a:t>
            </a: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buFont typeface="Calibri" pitchFamily="34" charset="0"/>
              <a:buAutoNum type="arabicPeriod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800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 Ad-hoc microphone arrays offer substantial improvement over the compact microphones</a:t>
            </a:r>
            <a:endParaRPr lang="en-US" sz="2800" b="1" dirty="0">
              <a:solidFill>
                <a:srgbClr val="198A8A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06500" lvl="2" indent="-274638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400" b="1" dirty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smtClean="0">
                <a:solidFill>
                  <a:srgbClr val="604A7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>
                <a:solidFill>
                  <a:srgbClr val="604A7B"/>
                </a:solidFill>
                <a:latin typeface="Times New Roman" pitchFamily="18" charset="0"/>
                <a:cs typeface="Times New Roman" pitchFamily="18" charset="0"/>
              </a:rPr>
              <a:t>											</a:t>
            </a:r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412520" y="6128240"/>
            <a:ext cx="2438400" cy="54927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3000" b="1" dirty="0" smtClean="0">
                <a:solidFill>
                  <a:srgbClr val="604A7B"/>
                </a:solidFill>
                <a:latin typeface="Times New Roman" pitchFamily="18" charset="0"/>
                <a:cs typeface="Times New Roman" pitchFamily="18" charset="0"/>
              </a:rPr>
              <a:t>Thank You!</a:t>
            </a:r>
            <a:endParaRPr lang="en-US" sz="3000" dirty="0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 bwMode="auto">
          <a:xfrm>
            <a:off x="4038600" y="6111875"/>
            <a:ext cx="21336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DejaVu Sans"/>
              <a:cs typeface="DejaVu San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CC0D0-C47E-4447-8B83-40CF8AFB215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-457200" y="-152399"/>
            <a:ext cx="9601200" cy="8107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Times New Roman" charset="0"/>
              <a:buNone/>
            </a:pPr>
            <a:endParaRPr lang="en-US" sz="2800" b="1" dirty="0" smtClean="0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algn="ctr" eaLnBrk="1" hangingPunct="1">
              <a:spcBef>
                <a:spcPts val="600"/>
              </a:spcBef>
              <a:buClr>
                <a:srgbClr val="27345E"/>
              </a:buClr>
              <a:buSzPct val="90000"/>
            </a:pPr>
            <a:r>
              <a:rPr lang="en-US" sz="4000" dirty="0" smtClean="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 </a:t>
            </a:r>
            <a:r>
              <a:rPr lang="en-US" sz="4000" dirty="0" smtClean="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II. Measurement matrix, cont.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90000"/>
            </a:pPr>
            <a:endParaRPr lang="en-US" sz="600" b="1" dirty="0" smtClean="0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90000"/>
              <a:buFont typeface="Wingdings" charset="0"/>
              <a:buChar char=""/>
            </a:pPr>
            <a:r>
              <a:rPr lang="en-US" sz="2800" b="1" dirty="0" smtClean="0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First-and-second generation of echoes is a unique signature of the room geometry*</a:t>
            </a:r>
            <a:endParaRPr lang="en-US" sz="2800" dirty="0" smtClean="0">
              <a:solidFill>
                <a:schemeClr val="tx1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2">
              <a:spcBef>
                <a:spcPts val="600"/>
              </a:spcBef>
              <a:buClr>
                <a:srgbClr val="27345E"/>
              </a:buClr>
              <a:buSzPct val="90000"/>
              <a:buFont typeface="Wingdings" charset="0"/>
              <a:buChar char="§"/>
            </a:pPr>
            <a:r>
              <a:rPr lang="en-US" sz="2000" dirty="0" smtClean="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We identify the early support of the RIR based on sparse approximation of a single source and its images in a free-space model</a:t>
            </a:r>
          </a:p>
          <a:p>
            <a:pPr lvl="2">
              <a:spcBef>
                <a:spcPts val="600"/>
              </a:spcBef>
              <a:buClr>
                <a:srgbClr val="27345E"/>
              </a:buClr>
              <a:buSzPct val="90000"/>
              <a:buFont typeface="Wingdings" charset="0"/>
              <a:buChar char="§"/>
            </a:pPr>
            <a:r>
              <a:rPr lang="en-US" sz="2000" dirty="0" smtClean="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Room geometry is estimated by the best fit of the estimated early support of RIR and the first-and-second generation of the virtual sources using the Image model in least-squares sense </a:t>
            </a:r>
            <a:endParaRPr lang="en-US" sz="2000" dirty="0" smtClean="0">
              <a:solidFill>
                <a:srgbClr val="357D93"/>
              </a:solidFill>
              <a:latin typeface="Arial Unicode MS" charset="0"/>
              <a:ea typeface="ＭＳ Ｐゴシック" charset="0"/>
              <a:cs typeface="Times New Roman" charset="0"/>
            </a:endParaRPr>
          </a:p>
          <a:p>
            <a:pPr lvl="2" algn="ctr" eaLnBrk="1" hangingPunct="1">
              <a:spcBef>
                <a:spcPts val="500"/>
              </a:spcBef>
              <a:spcAft>
                <a:spcPts val="1200"/>
              </a:spcAft>
              <a:buSzPct val="100000"/>
            </a:pPr>
            <a:endParaRPr lang="en-US" sz="2000" dirty="0" smtClean="0">
              <a:solidFill>
                <a:srgbClr val="357D93"/>
              </a:solidFill>
              <a:latin typeface="Arial Unicode MS" charset="0"/>
              <a:ea typeface="ＭＳ Ｐゴシック" charset="0"/>
              <a:cs typeface="Times New Roman" charset="0"/>
            </a:endParaRPr>
          </a:p>
          <a:p>
            <a:pPr lvl="2" algn="ctr" eaLnBrk="1" hangingPunct="1">
              <a:spcBef>
                <a:spcPts val="500"/>
              </a:spcBef>
              <a:spcAft>
                <a:spcPts val="1200"/>
              </a:spcAft>
              <a:buSzPct val="100000"/>
            </a:pPr>
            <a:endParaRPr lang="en-US" sz="2000" dirty="0" smtClean="0">
              <a:solidFill>
                <a:srgbClr val="357D93"/>
              </a:solidFill>
              <a:latin typeface="Arial Unicode MS" charset="0"/>
              <a:ea typeface="ＭＳ Ｐゴシック" charset="0"/>
              <a:cs typeface="Times New Roman" charset="0"/>
            </a:endParaRPr>
          </a:p>
          <a:p>
            <a:pPr lvl="2" algn="ctr" eaLnBrk="1" hangingPunct="1">
              <a:spcBef>
                <a:spcPts val="500"/>
              </a:spcBef>
              <a:spcAft>
                <a:spcPts val="1200"/>
              </a:spcAft>
              <a:buSzPct val="100000"/>
            </a:pPr>
            <a:endParaRPr lang="en-US" sz="2000" dirty="0" smtClean="0">
              <a:solidFill>
                <a:srgbClr val="357D93"/>
              </a:solidFill>
              <a:latin typeface="Arial Unicode MS" charset="0"/>
              <a:ea typeface="ＭＳ Ｐゴシック" charset="0"/>
              <a:cs typeface="Times New Roman" charset="0"/>
            </a:endParaRPr>
          </a:p>
          <a:p>
            <a:pPr lvl="2" algn="ctr" eaLnBrk="1" hangingPunct="1">
              <a:spcBef>
                <a:spcPts val="500"/>
              </a:spcBef>
              <a:spcAft>
                <a:spcPts val="1200"/>
              </a:spcAft>
              <a:buSzPct val="100000"/>
            </a:pPr>
            <a:endParaRPr lang="en-US" sz="2000" dirty="0" smtClean="0">
              <a:solidFill>
                <a:srgbClr val="357D93"/>
              </a:solidFill>
              <a:latin typeface="Arial Unicode MS" charset="0"/>
              <a:ea typeface="ＭＳ Ｐゴシック" charset="0"/>
              <a:cs typeface="Times New Roman" charset="0"/>
            </a:endParaRPr>
          </a:p>
          <a:p>
            <a:pPr lvl="2" algn="ctr" eaLnBrk="1" hangingPunct="1">
              <a:spcBef>
                <a:spcPts val="500"/>
              </a:spcBef>
              <a:spcAft>
                <a:spcPts val="1200"/>
              </a:spcAft>
              <a:buSzPct val="100000"/>
            </a:pPr>
            <a:endParaRPr lang="en-US" sz="2000" dirty="0" smtClean="0">
              <a:solidFill>
                <a:srgbClr val="357D93"/>
              </a:solidFill>
              <a:latin typeface="Arial Unicode MS" charset="0"/>
              <a:ea typeface="ＭＳ Ｐゴシック" charset="0"/>
              <a:cs typeface="Times New Roman" charset="0"/>
            </a:endParaRPr>
          </a:p>
          <a:p>
            <a:pPr lvl="2" eaLnBrk="1" hangingPunct="1">
              <a:spcBef>
                <a:spcPts val="500"/>
              </a:spcBef>
              <a:spcAft>
                <a:spcPts val="1200"/>
              </a:spcAft>
              <a:buSzPct val="100000"/>
            </a:pPr>
            <a:r>
              <a:rPr lang="en-US" sz="1200" b="1" dirty="0" smtClean="0">
                <a:solidFill>
                  <a:srgbClr val="357D93"/>
                </a:solidFill>
                <a:latin typeface="Arial Unicode MS" charset="0"/>
                <a:ea typeface="ＭＳ Ｐゴシック" charset="0"/>
                <a:cs typeface="Times New Roman" charset="0"/>
              </a:rPr>
              <a:t>* “Can one hear the shape of a room: The 2-D polygonal case”, I. </a:t>
            </a:r>
            <a:r>
              <a:rPr lang="en-US" sz="1200" b="1" dirty="0" err="1" smtClean="0">
                <a:solidFill>
                  <a:srgbClr val="357D93"/>
                </a:solidFill>
                <a:latin typeface="Arial Unicode MS" charset="0"/>
                <a:ea typeface="ＭＳ Ｐゴシック" charset="0"/>
                <a:cs typeface="Times New Roman" charset="0"/>
              </a:rPr>
              <a:t>Dokmanic</a:t>
            </a:r>
            <a:r>
              <a:rPr lang="en-US" sz="1200" b="1" dirty="0" smtClean="0">
                <a:solidFill>
                  <a:srgbClr val="357D93"/>
                </a:solidFill>
                <a:latin typeface="Arial Unicode MS" charset="0"/>
                <a:ea typeface="ＭＳ Ｐゴシック" charset="0"/>
                <a:cs typeface="Times New Roman" charset="0"/>
              </a:rPr>
              <a:t>, Y. M. Lu and M. </a:t>
            </a:r>
            <a:r>
              <a:rPr lang="en-US" sz="1200" b="1" dirty="0" err="1" smtClean="0">
                <a:solidFill>
                  <a:srgbClr val="357D93"/>
                </a:solidFill>
                <a:latin typeface="Arial Unicode MS" charset="0"/>
                <a:ea typeface="ＭＳ Ｐゴシック" charset="0"/>
                <a:cs typeface="Times New Roman" charset="0"/>
              </a:rPr>
              <a:t>Vetterli</a:t>
            </a:r>
            <a:r>
              <a:rPr lang="en-US" sz="1200" b="1" dirty="0" smtClean="0">
                <a:solidFill>
                  <a:srgbClr val="357D93"/>
                </a:solidFill>
                <a:latin typeface="Arial Unicode MS" charset="0"/>
                <a:ea typeface="ＭＳ Ｐゴシック" charset="0"/>
                <a:cs typeface="Times New Roman" charset="0"/>
              </a:rPr>
              <a:t>, ICASSP 2011.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Times New Roman" charset="0"/>
              <a:buNone/>
            </a:pPr>
            <a:r>
              <a:rPr lang="en-US" sz="3200" dirty="0" smtClean="0">
                <a:solidFill>
                  <a:srgbClr val="27345E"/>
                </a:solidFill>
                <a:latin typeface="Arial Unicode MS" charset="0"/>
                <a:ea typeface="ＭＳ Ｐゴシック" charset="0"/>
                <a:cs typeface="Times New Roman" charset="0"/>
              </a:rPr>
              <a:t> </a:t>
            </a:r>
            <a:endParaRPr lang="en-US" sz="2800" dirty="0" smtClean="0">
              <a:solidFill>
                <a:srgbClr val="000000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eaLnBrk="1" hangingPunct="1">
              <a:spcBef>
                <a:spcPts val="700"/>
              </a:spcBef>
              <a:buSzPct val="100000"/>
            </a:pPr>
            <a:r>
              <a:rPr lang="en-US" sz="2200" dirty="0" smtClean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 </a:t>
            </a:r>
            <a:r>
              <a:rPr lang="ar-SA" sz="2600" dirty="0" smtClean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‏</a:t>
            </a:r>
            <a:endParaRPr lang="en-US" sz="2600" dirty="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</p:txBody>
      </p:sp>
      <p:graphicFrame>
        <p:nvGraphicFramePr>
          <p:cNvPr id="117762" name="Object 2"/>
          <p:cNvGraphicFramePr>
            <a:graphicFrameLocks noChangeAspect="1"/>
          </p:cNvGraphicFramePr>
          <p:nvPr/>
        </p:nvGraphicFramePr>
        <p:xfrm>
          <a:off x="2444879" y="3977806"/>
          <a:ext cx="3821113" cy="2011363"/>
        </p:xfrm>
        <a:graphic>
          <a:graphicData uri="http://schemas.openxmlformats.org/presentationml/2006/ole">
            <p:oleObj spid="_x0000_s117762" name="Equation" r:id="rId3" imgW="3504960" imgH="1803240" progId="Equation.3">
              <p:embed/>
            </p:oleObj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6298217" y="3907462"/>
            <a:ext cx="2854576" cy="2159242"/>
            <a:chOff x="1071563" y="756919"/>
            <a:chExt cx="7234237" cy="5177155"/>
          </a:xfrm>
        </p:grpSpPr>
        <p:pic>
          <p:nvPicPr>
            <p:cNvPr id="6" name="Picture 5" descr="ImageModel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71563" y="756919"/>
              <a:ext cx="7234237" cy="5177155"/>
            </a:xfrm>
            <a:prstGeom prst="rect">
              <a:avLst/>
            </a:prstGeom>
          </p:spPr>
        </p:pic>
        <p:sp>
          <p:nvSpPr>
            <p:cNvPr id="7" name="Flowchart: Connector 6"/>
            <p:cNvSpPr/>
            <p:nvPr/>
          </p:nvSpPr>
          <p:spPr>
            <a:xfrm>
              <a:off x="4158760" y="2743200"/>
              <a:ext cx="76200" cy="76200"/>
            </a:xfrm>
            <a:prstGeom prst="flowChartConnector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Connector 7"/>
            <p:cNvSpPr/>
            <p:nvPr/>
          </p:nvSpPr>
          <p:spPr>
            <a:xfrm>
              <a:off x="4161696" y="2286000"/>
              <a:ext cx="76200" cy="762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lowchart: Connector 8"/>
            <p:cNvSpPr/>
            <p:nvPr/>
          </p:nvSpPr>
          <p:spPr>
            <a:xfrm>
              <a:off x="3537440" y="2743200"/>
              <a:ext cx="76200" cy="762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lowchart: Connector 9"/>
            <p:cNvSpPr/>
            <p:nvPr/>
          </p:nvSpPr>
          <p:spPr>
            <a:xfrm>
              <a:off x="3531576" y="2286000"/>
              <a:ext cx="76200" cy="762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lowchart: Connector 10"/>
            <p:cNvSpPr/>
            <p:nvPr/>
          </p:nvSpPr>
          <p:spPr>
            <a:xfrm>
              <a:off x="4152904" y="5073152"/>
              <a:ext cx="76200" cy="762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lowchart: Connector 11"/>
            <p:cNvSpPr/>
            <p:nvPr/>
          </p:nvSpPr>
          <p:spPr>
            <a:xfrm>
              <a:off x="3525712" y="5081952"/>
              <a:ext cx="76200" cy="762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lowchart: Connector 12"/>
            <p:cNvSpPr/>
            <p:nvPr/>
          </p:nvSpPr>
          <p:spPr>
            <a:xfrm>
              <a:off x="7274168" y="2728544"/>
              <a:ext cx="76200" cy="762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lowchart: Connector 13"/>
            <p:cNvSpPr/>
            <p:nvPr/>
          </p:nvSpPr>
          <p:spPr>
            <a:xfrm>
              <a:off x="7277104" y="2286000"/>
              <a:ext cx="76200" cy="762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lowchart: Connector 14"/>
            <p:cNvSpPr/>
            <p:nvPr/>
          </p:nvSpPr>
          <p:spPr>
            <a:xfrm>
              <a:off x="7277104" y="5081952"/>
              <a:ext cx="76200" cy="7620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6" name="Picture 15" descr="RI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2067" y="3977806"/>
            <a:ext cx="2727333" cy="19812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381000" y="4038600"/>
            <a:ext cx="6096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53" name="TextBox 5"/>
          <p:cNvSpPr txBox="1">
            <a:spLocks noChangeArrowheads="1"/>
          </p:cNvSpPr>
          <p:nvPr/>
        </p:nvSpPr>
        <p:spPr bwMode="auto">
          <a:xfrm>
            <a:off x="6096000" y="243840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54" name="Text Box 2"/>
          <p:cNvSpPr txBox="1">
            <a:spLocks noChangeArrowheads="1"/>
          </p:cNvSpPr>
          <p:nvPr/>
        </p:nvSpPr>
        <p:spPr bwMode="auto">
          <a:xfrm>
            <a:off x="0" y="304800"/>
            <a:ext cx="8763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15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4000" dirty="0" smtClean="0">
                <a:solidFill>
                  <a:srgbClr val="27345E"/>
                </a:solidFill>
                <a:latin typeface="Times New Roman" pitchFamily="18" charset="0"/>
                <a:cs typeface="Times New Roman" pitchFamily="18" charset="0"/>
              </a:rPr>
              <a:t>Key idea</a:t>
            </a:r>
          </a:p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CC0D0-C47E-4447-8B83-40CF8AFB215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457200" y="1066800"/>
            <a:ext cx="97536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400" dirty="0" smtClean="0">
                <a:solidFill>
                  <a:srgbClr val="27345E"/>
                </a:solidFill>
                <a:latin typeface="Times New Roman" pitchFamily="18" charset="0"/>
                <a:cs typeface="Times New Roman" pitchFamily="18" charset="0"/>
              </a:rPr>
              <a:t>									</a:t>
            </a:r>
            <a:endParaRPr lang="en-US" sz="2800" b="1" dirty="0" smtClean="0">
              <a:solidFill>
                <a:srgbClr val="198A8A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buFont typeface="Wingdings" pitchFamily="2" charset="2"/>
              <a:buChar char="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800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 We cast the under-determined speech separation problem as a sparse signal recovery where we leverage compressive sensing theory to solve it </a:t>
            </a:r>
          </a:p>
          <a:p>
            <a:pPr marL="1206500" lvl="2" indent="-274638">
              <a:spcBef>
                <a:spcPts val="600"/>
              </a:spcBef>
              <a:buClr>
                <a:srgbClr val="27345E"/>
              </a:buClr>
              <a:buSzPct val="100000"/>
              <a:buFont typeface="Arial" pitchFamily="34" charset="0"/>
              <a:buChar char="•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800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27345E"/>
                </a:solidFill>
                <a:latin typeface="Times New Roman" pitchFamily="18" charset="0"/>
                <a:cs typeface="Times New Roman" pitchFamily="18" charset="0"/>
              </a:rPr>
              <a:t>Incorporating the structures underlying the </a:t>
            </a:r>
            <a:r>
              <a:rPr lang="en-US" sz="2400" dirty="0" err="1" smtClean="0">
                <a:solidFill>
                  <a:srgbClr val="27345E"/>
                </a:solidFill>
                <a:latin typeface="Times New Roman" pitchFamily="18" charset="0"/>
                <a:cs typeface="Times New Roman" pitchFamily="18" charset="0"/>
              </a:rPr>
              <a:t>spectro</a:t>
            </a:r>
            <a:r>
              <a:rPr lang="en-US" sz="2400" dirty="0" smtClean="0">
                <a:solidFill>
                  <a:srgbClr val="27345E"/>
                </a:solidFill>
                <a:latin typeface="Times New Roman" pitchFamily="18" charset="0"/>
                <a:cs typeface="Times New Roman" pitchFamily="18" charset="0"/>
              </a:rPr>
              <a:t>-temporal representation in sparse component analysis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400" dirty="0" smtClean="0">
                <a:solidFill>
                  <a:srgbClr val="27345E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endParaRPr lang="en-US" sz="2400" dirty="0">
              <a:solidFill>
                <a:srgbClr val="27345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17"/>
          <p:cNvGrpSpPr/>
          <p:nvPr/>
        </p:nvGrpSpPr>
        <p:grpSpPr>
          <a:xfrm>
            <a:off x="1219198" y="4267200"/>
            <a:ext cx="6729052" cy="2261222"/>
            <a:chOff x="1936344" y="3962400"/>
            <a:chExt cx="5961954" cy="2769968"/>
          </a:xfrm>
        </p:grpSpPr>
        <p:sp>
          <p:nvSpPr>
            <p:cNvPr id="9" name="Rounded Rectangle 8"/>
            <p:cNvSpPr/>
            <p:nvPr/>
          </p:nvSpPr>
          <p:spPr>
            <a:xfrm>
              <a:off x="2590800" y="3962400"/>
              <a:ext cx="2438400" cy="2133600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b="1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993298" y="4472202"/>
              <a:ext cx="1905000" cy="960624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Speech Recovery</a:t>
              </a:r>
              <a:endParaRPr lang="en-US" sz="2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743200" y="4188669"/>
              <a:ext cx="2133600" cy="799515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Speech Spectrographic Structures</a:t>
              </a:r>
              <a:endParaRPr lang="en-US" sz="1600" dirty="0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743200" y="5288795"/>
              <a:ext cx="2133600" cy="633831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Sparse Component Analysis</a:t>
              </a:r>
              <a:endParaRPr lang="en-US" sz="1600" dirty="0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flipV="1">
              <a:off x="5022576" y="4949688"/>
              <a:ext cx="990600" cy="3312"/>
            </a:xfrm>
            <a:prstGeom prst="straightConnector1">
              <a:avLst/>
            </a:prstGeom>
            <a:ln w="28575">
              <a:solidFill>
                <a:schemeClr val="tx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5400000">
              <a:off x="3352800" y="5122188"/>
              <a:ext cx="304800" cy="1588"/>
            </a:xfrm>
            <a:prstGeom prst="straightConnector1">
              <a:avLst/>
            </a:prstGeom>
            <a:ln w="28575">
              <a:solidFill>
                <a:schemeClr val="tx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rot="5400000" flipH="1" flipV="1">
              <a:off x="3886200" y="5122188"/>
              <a:ext cx="304800" cy="1588"/>
            </a:xfrm>
            <a:prstGeom prst="straightConnector1">
              <a:avLst/>
            </a:prstGeom>
            <a:ln w="28575">
              <a:solidFill>
                <a:schemeClr val="tx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1936344" y="6242238"/>
              <a:ext cx="4185830" cy="4901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Model-based Sparse Component Analysis</a:t>
              </a:r>
              <a:endParaRPr lang="en-US" sz="2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53" name="TextBox 5"/>
          <p:cNvSpPr txBox="1">
            <a:spLocks noChangeArrowheads="1"/>
          </p:cNvSpPr>
          <p:nvPr/>
        </p:nvSpPr>
        <p:spPr bwMode="auto">
          <a:xfrm>
            <a:off x="6096000" y="243840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54" name="Text Box 2"/>
          <p:cNvSpPr txBox="1">
            <a:spLocks noChangeArrowheads="1"/>
          </p:cNvSpPr>
          <p:nvPr/>
        </p:nvSpPr>
        <p:spPr bwMode="auto">
          <a:xfrm>
            <a:off x="0" y="2895600"/>
            <a:ext cx="8763000" cy="480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4400" dirty="0" smtClean="0">
                <a:solidFill>
                  <a:srgbClr val="27345E"/>
                </a:solidFill>
                <a:latin typeface="Times New Roman" pitchFamily="18" charset="0"/>
                <a:cs typeface="Times New Roman" pitchFamily="18" charset="0"/>
              </a:rPr>
              <a:t>Compressive Sensing (CS) </a:t>
            </a:r>
          </a:p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CC0D0-C47E-4447-8B83-40CF8AFB215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53" name="TextBox 5"/>
          <p:cNvSpPr txBox="1">
            <a:spLocks noChangeArrowheads="1"/>
          </p:cNvSpPr>
          <p:nvPr/>
        </p:nvSpPr>
        <p:spPr bwMode="auto">
          <a:xfrm>
            <a:off x="6096000" y="243840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5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spcBef>
                <a:spcPts val="700"/>
              </a:spcBef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15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4000" dirty="0" smtClean="0">
                <a:solidFill>
                  <a:srgbClr val="27345E"/>
                </a:solidFill>
                <a:latin typeface="Times New Roman" pitchFamily="18" charset="0"/>
                <a:cs typeface="Times New Roman" pitchFamily="18" charset="0"/>
              </a:rPr>
              <a:t>In a nutshell </a:t>
            </a:r>
          </a:p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0" y="1195754"/>
            <a:ext cx="8991600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buFont typeface="Wingdings" pitchFamily="2" charset="2"/>
              <a:buChar char="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2400" dirty="0" smtClean="0">
              <a:solidFill>
                <a:srgbClr val="27345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000000"/>
              </a:buClr>
              <a:buSzPct val="100000"/>
              <a:buFont typeface="Wingdings" pitchFamily="2" charset="2"/>
              <a:buChar char="Ø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400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CS is sensing via dimensionality reduction</a:t>
            </a:r>
          </a:p>
          <a:p>
            <a:pPr lvl="1" algn="just">
              <a:buClr>
                <a:srgbClr val="000000"/>
              </a:buClr>
              <a:buSzPct val="100000"/>
              <a:buFont typeface="Wingdings" pitchFamily="2" charset="2"/>
              <a:buChar char="§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800" dirty="0" smtClean="0">
                <a:solidFill>
                  <a:srgbClr val="27345E"/>
                </a:solidFill>
                <a:latin typeface="Times New Roman" pitchFamily="18" charset="0"/>
                <a:cs typeface="Times New Roman" pitchFamily="18" charset="0"/>
              </a:rPr>
              <a:t>Dimensionality reduction naturally happens in many problems. So, we can leverage the CS theory and algorithms.</a:t>
            </a:r>
          </a:p>
          <a:p>
            <a:pPr lvl="1" algn="just">
              <a:buClr>
                <a:srgbClr val="000000"/>
              </a:buClr>
              <a:buSzPct val="100000"/>
              <a:buFont typeface="Wingdings" pitchFamily="2" charset="2"/>
              <a:buChar char="§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2800" dirty="0" smtClean="0">
              <a:solidFill>
                <a:srgbClr val="27345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000000"/>
              </a:buClr>
              <a:buSzPct val="100000"/>
              <a:buFont typeface="Wingdings" pitchFamily="2" charset="2"/>
              <a:buChar char="Ø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2400" b="1" dirty="0" smtClean="0">
              <a:solidFill>
                <a:srgbClr val="198A8A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6450" lvl="1" indent="-274638">
              <a:spcBef>
                <a:spcPts val="600"/>
              </a:spcBef>
              <a:buClr>
                <a:srgbClr val="27345E"/>
              </a:buClr>
              <a:buSzPct val="100000"/>
              <a:buFont typeface="Wingdings" pitchFamily="2" charset="2"/>
              <a:buChar char="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2400" dirty="0" smtClean="0">
              <a:solidFill>
                <a:srgbClr val="27345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CC0D0-C47E-4447-8B83-40CF8AFB215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7" name="Picture 4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53200" y="3628291"/>
            <a:ext cx="254000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66292" y="3927229"/>
            <a:ext cx="22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txp_fi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89585" y="3903783"/>
            <a:ext cx="35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phir"/>
          <p:cNvPicPr>
            <a:picLocks noChangeAspect="1" noChangeArrowheads="1"/>
          </p:cNvPicPr>
          <p:nvPr/>
        </p:nvPicPr>
        <p:blipFill>
          <a:blip r:embed="rId10" cstate="print"/>
          <a:srcRect l="13036" t="4639" r="8690" b="5594"/>
          <a:stretch>
            <a:fillRect/>
          </a:stretch>
        </p:blipFill>
        <p:spPr bwMode="auto">
          <a:xfrm>
            <a:off x="3585186" y="4318000"/>
            <a:ext cx="244792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2907323" y="4343400"/>
            <a:ext cx="152400" cy="1155700"/>
            <a:chOff x="1791" y="2385"/>
            <a:chExt cx="96" cy="728"/>
          </a:xfrm>
        </p:grpSpPr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791" y="3022"/>
              <a:ext cx="96" cy="91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791" y="2931"/>
              <a:ext cx="96" cy="91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791" y="2840"/>
              <a:ext cx="96" cy="91"/>
            </a:xfrm>
            <a:prstGeom prst="rect">
              <a:avLst/>
            </a:prstGeom>
            <a:solidFill>
              <a:srgbClr val="CCFF66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1791" y="2749"/>
              <a:ext cx="96" cy="91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791" y="2658"/>
              <a:ext cx="96" cy="91"/>
            </a:xfrm>
            <a:prstGeom prst="rect">
              <a:avLst/>
            </a:prstGeom>
            <a:solidFill>
              <a:srgbClr val="FF00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791" y="2567"/>
              <a:ext cx="96" cy="91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1791" y="2476"/>
              <a:ext cx="96" cy="91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791" y="2385"/>
              <a:ext cx="96" cy="91"/>
            </a:xfrm>
            <a:prstGeom prst="rect">
              <a:avLst/>
            </a:prstGeom>
            <a:solidFill>
              <a:srgbClr val="00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260123" y="3733800"/>
            <a:ext cx="155575" cy="2438400"/>
            <a:chOff x="4673" y="2480"/>
            <a:chExt cx="98" cy="1536"/>
          </a:xfrm>
        </p:grpSpPr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675" y="3056"/>
              <a:ext cx="96" cy="96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4673" y="3631"/>
              <a:ext cx="96" cy="96"/>
            </a:xfrm>
            <a:prstGeom prst="rect">
              <a:avLst/>
            </a:prstGeom>
            <a:solidFill>
              <a:srgbClr val="0000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4675" y="2768"/>
              <a:ext cx="96" cy="96"/>
            </a:xfrm>
            <a:prstGeom prst="rect">
              <a:avLst/>
            </a:prstGeom>
            <a:solidFill>
              <a:srgbClr val="00CC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675" y="2480"/>
              <a:ext cx="96" cy="153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4675" y="2576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4675" y="2672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4675" y="2768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4675" y="2864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4675" y="2960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4675" y="3056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4675" y="3152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4675" y="3248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4675" y="3344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4675" y="3440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4675" y="3536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4675" y="3632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4675" y="3724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4675" y="3824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37"/>
            <p:cNvSpPr>
              <a:spLocks noChangeShapeType="1"/>
            </p:cNvSpPr>
            <p:nvPr/>
          </p:nvSpPr>
          <p:spPr bwMode="auto">
            <a:xfrm>
              <a:off x="4675" y="3920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0" name="Picture 7" descr="txp_fig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137877" y="4841631"/>
            <a:ext cx="381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87313" y="152400"/>
            <a:ext cx="8991600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 marL="806450" indent="-274638"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</a:pPr>
            <a:r>
              <a:rPr lang="en-US" sz="340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Sparse signal acquisition and recovery </a:t>
            </a:r>
            <a:r>
              <a:rPr lang="en-US" sz="300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(in theory)</a:t>
            </a:r>
          </a:p>
          <a:p>
            <a:pPr eaLnBrk="1" hangingPunct="1">
              <a:spcBef>
                <a:spcPts val="700"/>
              </a:spcBef>
              <a:buClr>
                <a:srgbClr val="606060"/>
              </a:buClr>
              <a:buSzPct val="90000"/>
            </a:pPr>
            <a:r>
              <a:rPr lang="en-US" sz="2800" b="1">
                <a:solidFill>
                  <a:srgbClr val="198A8A"/>
                </a:solidFill>
                <a:latin typeface="Times New Roman" charset="0"/>
                <a:cs typeface="Times New Roman" charset="0"/>
              </a:rPr>
              <a:t> </a:t>
            </a:r>
          </a:p>
          <a:p>
            <a:pPr eaLnBrk="1" hangingPunct="1">
              <a:spcBef>
                <a:spcPts val="700"/>
              </a:spcBef>
              <a:buClr>
                <a:srgbClr val="606060"/>
              </a:buClr>
              <a:buSzPct val="90000"/>
              <a:buFont typeface="Arial Unicode MS" charset="0"/>
              <a:buAutoNum type="romanUcPeriod"/>
            </a:pPr>
            <a:r>
              <a:rPr lang="en-US" sz="2800" b="1">
                <a:solidFill>
                  <a:srgbClr val="198A8A"/>
                </a:solidFill>
                <a:latin typeface="Times New Roman" charset="0"/>
                <a:cs typeface="Times New Roman" charset="0"/>
              </a:rPr>
              <a:t> Sparse representation</a:t>
            </a:r>
          </a:p>
          <a:p>
            <a:pPr lvl="1" eaLnBrk="1" hangingPunct="1">
              <a:spcBef>
                <a:spcPts val="700"/>
              </a:spcBef>
              <a:buClr>
                <a:srgbClr val="606060"/>
              </a:buClr>
              <a:buSzPct val="90000"/>
              <a:buFont typeface="Wingdings" charset="0"/>
              <a:buChar char="§"/>
            </a:pPr>
            <a:r>
              <a:rPr lang="en-GB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Only </a:t>
            </a:r>
            <a:r>
              <a:rPr lang="en-GB"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N</a:t>
            </a:r>
            <a:r>
              <a:rPr lang="en-GB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 out of </a:t>
            </a:r>
            <a:r>
              <a:rPr lang="en-GB"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G </a:t>
            </a:r>
            <a:r>
              <a:rPr lang="en-GB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coordinates are nonzero</a:t>
            </a:r>
          </a:p>
          <a:p>
            <a:pPr lvl="1" eaLnBrk="1" hangingPunct="1">
              <a:spcBef>
                <a:spcPts val="700"/>
              </a:spcBef>
              <a:buClr>
                <a:srgbClr val="606060"/>
              </a:buClr>
              <a:buSzPct val="90000"/>
            </a:pPr>
            <a:r>
              <a:rPr lang="en-GB"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    N&lt;&lt;G</a:t>
            </a:r>
            <a:endParaRPr lang="en-GB" sz="2400">
              <a:solidFill>
                <a:schemeClr val="tx1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700"/>
              </a:spcBef>
              <a:buClr>
                <a:srgbClr val="606060"/>
              </a:buClr>
              <a:buSzPct val="90000"/>
            </a:pPr>
            <a:endParaRPr lang="en-US" sz="800" b="1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700"/>
              </a:spcBef>
              <a:buClr>
                <a:srgbClr val="606060"/>
              </a:buClr>
              <a:buSzPct val="90000"/>
            </a:pPr>
            <a:endParaRPr lang="en-US" sz="800" b="1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700"/>
              </a:spcBef>
              <a:buClr>
                <a:srgbClr val="606060"/>
              </a:buClr>
              <a:buSzPct val="90000"/>
            </a:pPr>
            <a:endParaRPr lang="en-US" sz="800" b="1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eaLnBrk="1" hangingPunct="1">
              <a:spcBef>
                <a:spcPts val="700"/>
              </a:spcBef>
              <a:buClr>
                <a:srgbClr val="606060"/>
              </a:buClr>
              <a:buSzPct val="90000"/>
              <a:buFont typeface="Arial Unicode MS" charset="0"/>
              <a:buAutoNum type="romanUcPeriod"/>
            </a:pPr>
            <a:r>
              <a:rPr lang="en-US" sz="2800" b="1">
                <a:solidFill>
                  <a:srgbClr val="198A8A"/>
                </a:solidFill>
                <a:latin typeface="Times New Roman" charset="0"/>
                <a:cs typeface="Times New Roman" charset="0"/>
              </a:rPr>
              <a:t> Compressive measurement</a:t>
            </a:r>
          </a:p>
          <a:p>
            <a:pPr lvl="1" eaLnBrk="1" hangingPunct="1">
              <a:spcBef>
                <a:spcPts val="700"/>
              </a:spcBef>
              <a:buClr>
                <a:srgbClr val="606060"/>
              </a:buClr>
              <a:buSzPct val="90000"/>
              <a:buFont typeface="Wingdings" charset="0"/>
              <a:buChar char="§"/>
            </a:pPr>
            <a:r>
              <a:rPr lang="en-US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Information/Distance preserving; M &lt; G</a:t>
            </a:r>
          </a:p>
          <a:p>
            <a:pPr lvl="1" eaLnBrk="1" hangingPunct="1">
              <a:spcBef>
                <a:spcPts val="700"/>
              </a:spcBef>
              <a:buClr>
                <a:srgbClr val="606060"/>
              </a:buClr>
              <a:buSzPct val="90000"/>
              <a:buFont typeface="Courier New" charset="0"/>
              <a:buChar char="o"/>
            </a:pPr>
            <a:endParaRPr lang="en-US" sz="800" b="1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700"/>
              </a:spcBef>
              <a:buClr>
                <a:srgbClr val="606060"/>
              </a:buClr>
              <a:buSzPct val="90000"/>
              <a:buFont typeface="Courier New" charset="0"/>
              <a:buChar char="o"/>
            </a:pPr>
            <a:endParaRPr lang="en-US" sz="800" b="1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700"/>
              </a:spcBef>
              <a:buClr>
                <a:srgbClr val="606060"/>
              </a:buClr>
              <a:buSzPct val="90000"/>
              <a:buFont typeface="Courier New" charset="0"/>
              <a:buChar char="o"/>
            </a:pPr>
            <a:endParaRPr lang="en-US" sz="800" b="1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eaLnBrk="1" hangingPunct="1">
              <a:spcBef>
                <a:spcPts val="700"/>
              </a:spcBef>
              <a:buClr>
                <a:srgbClr val="606060"/>
              </a:buClr>
              <a:buSzPct val="90000"/>
              <a:buFont typeface="Arial Unicode MS" charset="0"/>
              <a:buAutoNum type="romanUcPeriod"/>
            </a:pPr>
            <a:r>
              <a:rPr lang="en-US" sz="2800" b="1">
                <a:solidFill>
                  <a:srgbClr val="198A8A"/>
                </a:solidFill>
                <a:latin typeface="Times New Roman" charset="0"/>
                <a:cs typeface="Times New Roman" charset="0"/>
              </a:rPr>
              <a:t> Signal recovery</a:t>
            </a:r>
          </a:p>
          <a:p>
            <a:pPr lvl="1" eaLnBrk="1" hangingPunct="1">
              <a:spcBef>
                <a:spcPts val="700"/>
              </a:spcBef>
              <a:buClr>
                <a:srgbClr val="606060"/>
              </a:buClr>
              <a:buSzPct val="90000"/>
              <a:buFont typeface="Wingdings" charset="0"/>
              <a:buChar char="§"/>
            </a:pPr>
            <a:r>
              <a:rPr lang="en-US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Given the observation and measurement matrix,</a:t>
            </a:r>
          </a:p>
          <a:p>
            <a:pPr lvl="1" eaLnBrk="1" hangingPunct="1">
              <a:spcBef>
                <a:spcPts val="700"/>
              </a:spcBef>
              <a:buClr>
                <a:srgbClr val="606060"/>
              </a:buClr>
              <a:buSzPct val="90000"/>
            </a:pPr>
            <a:r>
              <a:rPr lang="en-US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rPr>
              <a:t>    finds out the sparsest signal matching those observation</a:t>
            </a:r>
          </a:p>
          <a:p>
            <a:pPr eaLnBrk="1" hangingPunct="1">
              <a:spcBef>
                <a:spcPts val="700"/>
              </a:spcBef>
              <a:buClr>
                <a:srgbClr val="606060"/>
              </a:buClr>
              <a:buSzPct val="90000"/>
              <a:buFont typeface="Arial Unicode MS" charset="0"/>
              <a:buAutoNum type="romanUcPeriod"/>
            </a:pPr>
            <a:endParaRPr lang="en-US" sz="2800" b="1">
              <a:solidFill>
                <a:srgbClr val="198A8A"/>
              </a:solidFill>
              <a:latin typeface="Times New Roman" charset="0"/>
              <a:cs typeface="Times New Roman" charset="0"/>
            </a:endParaRPr>
          </a:p>
          <a:p>
            <a:pPr eaLnBrk="1" hangingPunct="1">
              <a:spcBef>
                <a:spcPts val="700"/>
              </a:spcBef>
              <a:buClr>
                <a:srgbClr val="606060"/>
              </a:buClr>
              <a:buSzPct val="90000"/>
              <a:buFont typeface="Arial Unicode MS" charset="0"/>
              <a:buAutoNum type="romanUcPeriod"/>
            </a:pPr>
            <a:endParaRPr lang="en-US" sz="2800" b="1">
              <a:solidFill>
                <a:srgbClr val="198A8A"/>
              </a:solidFill>
              <a:latin typeface="Times New Roman" charset="0"/>
              <a:cs typeface="Times New Roman" charset="0"/>
            </a:endParaRPr>
          </a:p>
          <a:p>
            <a:pPr>
              <a:spcBef>
                <a:spcPts val="700"/>
              </a:spcBef>
            </a:pPr>
            <a:r>
              <a:rPr lang="en-GB" sz="2800">
                <a:solidFill>
                  <a:srgbClr val="27345E"/>
                </a:solidFill>
                <a:latin typeface="Arial Unicode MS" charset="0"/>
              </a:rPr>
              <a:t> </a:t>
            </a:r>
            <a:endParaRPr lang="en-US" sz="2400">
              <a:solidFill>
                <a:srgbClr val="27345E"/>
              </a:solidFill>
              <a:latin typeface="Arial Unicode MS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45000"/>
              <a:buFont typeface="Wingdings" charset="0"/>
              <a:buChar char=""/>
            </a:pPr>
            <a:endParaRPr lang="en-US" sz="2400">
              <a:solidFill>
                <a:srgbClr val="27345E"/>
              </a:solidFill>
              <a:latin typeface="Arial Unicode MS" charset="0"/>
              <a:ea typeface="ＭＳ Ｐゴシック" charset="0"/>
            </a:endParaRPr>
          </a:p>
          <a:p>
            <a:pPr eaLnBrk="1" hangingPunct="1">
              <a:spcBef>
                <a:spcPts val="700"/>
              </a:spcBef>
              <a:buSzPct val="100000"/>
            </a:pPr>
            <a:endParaRPr lang="en-US" sz="2800">
              <a:solidFill>
                <a:srgbClr val="000000"/>
              </a:solidFill>
              <a:latin typeface="Arial Unicode MS" charset="0"/>
              <a:cs typeface="Times New Roman" charset="0"/>
            </a:endParaRPr>
          </a:p>
          <a:p>
            <a:pPr eaLnBrk="1" hangingPunct="1">
              <a:spcBef>
                <a:spcPts val="700"/>
              </a:spcBef>
              <a:buSzPct val="100000"/>
            </a:pPr>
            <a:r>
              <a:rPr lang="en-US" sz="2800">
                <a:solidFill>
                  <a:srgbClr val="000000"/>
                </a:solidFill>
                <a:latin typeface="Arial Unicode MS" charset="0"/>
                <a:cs typeface="Times New Roman" charset="0"/>
              </a:rPr>
              <a:t>  ‏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8460A-9DC5-2740-A410-1431A8C7EC69}" type="slidenum">
              <a:rPr lang="en-US"/>
              <a:pPr/>
              <a:t>5</a:t>
            </a:fld>
            <a:endParaRPr lang="en-US"/>
          </a:p>
        </p:txBody>
      </p:sp>
      <p:grpSp>
        <p:nvGrpSpPr>
          <p:cNvPr id="19460" name="Group 6"/>
          <p:cNvGrpSpPr>
            <a:grpSpLocks/>
          </p:cNvGrpSpPr>
          <p:nvPr/>
        </p:nvGrpSpPr>
        <p:grpSpPr bwMode="auto">
          <a:xfrm>
            <a:off x="6713538" y="715963"/>
            <a:ext cx="2428875" cy="2765425"/>
            <a:chOff x="432" y="1776"/>
            <a:chExt cx="1728" cy="2124"/>
          </a:xfrm>
        </p:grpSpPr>
        <p:sp>
          <p:nvSpPr>
            <p:cNvPr id="19475" name="Line 7"/>
            <p:cNvSpPr>
              <a:spLocks noChangeShapeType="1"/>
            </p:cNvSpPr>
            <p:nvPr/>
          </p:nvSpPr>
          <p:spPr bwMode="auto">
            <a:xfrm flipV="1">
              <a:off x="1115" y="1776"/>
              <a:ext cx="0" cy="9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6" name="Line 8"/>
            <p:cNvSpPr>
              <a:spLocks noChangeShapeType="1"/>
            </p:cNvSpPr>
            <p:nvPr/>
          </p:nvSpPr>
          <p:spPr bwMode="auto">
            <a:xfrm>
              <a:off x="1115" y="2716"/>
              <a:ext cx="9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7" name="Line 9"/>
            <p:cNvSpPr>
              <a:spLocks noChangeShapeType="1"/>
            </p:cNvSpPr>
            <p:nvPr/>
          </p:nvSpPr>
          <p:spPr bwMode="auto">
            <a:xfrm flipH="1">
              <a:off x="432" y="2716"/>
              <a:ext cx="683" cy="6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8" name="AutoShape 10"/>
            <p:cNvSpPr>
              <a:spLocks noChangeArrowheads="1"/>
            </p:cNvSpPr>
            <p:nvPr/>
          </p:nvSpPr>
          <p:spPr bwMode="auto">
            <a:xfrm rot="-283838">
              <a:off x="475" y="2331"/>
              <a:ext cx="1324" cy="769"/>
            </a:xfrm>
            <a:prstGeom prst="parallelogram">
              <a:avLst>
                <a:gd name="adj" fmla="val 121142"/>
              </a:avLst>
            </a:prstGeom>
            <a:solidFill>
              <a:schemeClr val="accent2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9479" name="AutoShape 11"/>
            <p:cNvSpPr>
              <a:spLocks noChangeArrowheads="1"/>
            </p:cNvSpPr>
            <p:nvPr/>
          </p:nvSpPr>
          <p:spPr bwMode="auto">
            <a:xfrm rot="1242714">
              <a:off x="475" y="2331"/>
              <a:ext cx="1324" cy="769"/>
            </a:xfrm>
            <a:prstGeom prst="parallelogram">
              <a:avLst>
                <a:gd name="adj" fmla="val 121142"/>
              </a:avLst>
            </a:prstGeom>
            <a:solidFill>
              <a:schemeClr val="accent2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9480" name="AutoShape 12"/>
            <p:cNvSpPr>
              <a:spLocks noChangeArrowheads="1"/>
            </p:cNvSpPr>
            <p:nvPr/>
          </p:nvSpPr>
          <p:spPr bwMode="auto">
            <a:xfrm rot="2577415">
              <a:off x="517" y="2331"/>
              <a:ext cx="1324" cy="769"/>
            </a:xfrm>
            <a:prstGeom prst="parallelogram">
              <a:avLst>
                <a:gd name="adj" fmla="val 121142"/>
              </a:avLst>
            </a:prstGeom>
            <a:solidFill>
              <a:schemeClr val="accent2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9481" name="AutoShape 13"/>
            <p:cNvSpPr>
              <a:spLocks noChangeArrowheads="1"/>
            </p:cNvSpPr>
            <p:nvPr/>
          </p:nvSpPr>
          <p:spPr bwMode="auto">
            <a:xfrm rot="4304015">
              <a:off x="539" y="2352"/>
              <a:ext cx="1324" cy="769"/>
            </a:xfrm>
            <a:prstGeom prst="parallelogram">
              <a:avLst>
                <a:gd name="adj" fmla="val 121142"/>
              </a:avLst>
            </a:prstGeom>
            <a:solidFill>
              <a:schemeClr val="accent2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9482" name="AutoShape 14"/>
            <p:cNvSpPr>
              <a:spLocks noChangeArrowheads="1"/>
            </p:cNvSpPr>
            <p:nvPr/>
          </p:nvSpPr>
          <p:spPr bwMode="auto">
            <a:xfrm rot="7746010">
              <a:off x="454" y="2309"/>
              <a:ext cx="1324" cy="769"/>
            </a:xfrm>
            <a:prstGeom prst="parallelogram">
              <a:avLst>
                <a:gd name="adj" fmla="val 121142"/>
              </a:avLst>
            </a:prstGeom>
            <a:solidFill>
              <a:schemeClr val="accent2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9483" name="Text Box 16"/>
            <p:cNvSpPr txBox="1">
              <a:spLocks noChangeArrowheads="1"/>
            </p:cNvSpPr>
            <p:nvPr/>
          </p:nvSpPr>
          <p:spPr bwMode="auto">
            <a:xfrm>
              <a:off x="624" y="3648"/>
              <a:ext cx="76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>
                  <a:solidFill>
                    <a:srgbClr val="3333CC"/>
                  </a:solidFill>
                  <a:cs typeface="Arial" charset="0"/>
                </a:rPr>
                <a:t>N-planes</a:t>
              </a:r>
            </a:p>
          </p:txBody>
        </p:sp>
        <p:sp>
          <p:nvSpPr>
            <p:cNvPr id="19484" name="Line 17"/>
            <p:cNvSpPr>
              <a:spLocks noChangeShapeType="1"/>
            </p:cNvSpPr>
            <p:nvPr/>
          </p:nvSpPr>
          <p:spPr bwMode="auto">
            <a:xfrm flipV="1">
              <a:off x="960" y="3168"/>
              <a:ext cx="144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5" name="Line 18"/>
            <p:cNvSpPr>
              <a:spLocks noChangeShapeType="1"/>
            </p:cNvSpPr>
            <p:nvPr/>
          </p:nvSpPr>
          <p:spPr bwMode="auto">
            <a:xfrm flipH="1" flipV="1">
              <a:off x="864" y="3072"/>
              <a:ext cx="96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9486" name="Picture 19" descr="txp_fig"/>
            <p:cNvPicPr>
              <a:picLocks noChangeAspect="1" noChangeArrowheads="1"/>
            </p:cNvPicPr>
            <p:nvPr>
              <p:custDataLst>
                <p:tags r:id="rId5"/>
              </p:custDataLst>
            </p:nvPr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0" y="2784"/>
              <a:ext cx="24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87" name="Picture 20" descr="txp_fig"/>
            <p:cNvPicPr>
              <a:picLocks noChangeAspect="1" noChangeArrowheads="1"/>
            </p:cNvPicPr>
            <p:nvPr>
              <p:custDataLst>
                <p:tags r:id="rId6"/>
              </p:custDataLst>
            </p:nvPr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3168"/>
              <a:ext cx="24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88" name="Line 21"/>
            <p:cNvSpPr>
              <a:spLocks noChangeShapeType="1"/>
            </p:cNvSpPr>
            <p:nvPr/>
          </p:nvSpPr>
          <p:spPr bwMode="auto">
            <a:xfrm flipH="1">
              <a:off x="1536" y="2832"/>
              <a:ext cx="240" cy="192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1" name="Line 23"/>
          <p:cNvSpPr>
            <a:spLocks noChangeShapeType="1"/>
          </p:cNvSpPr>
          <p:nvPr/>
        </p:nvSpPr>
        <p:spPr bwMode="auto">
          <a:xfrm>
            <a:off x="7180263" y="4776788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24"/>
          <p:cNvSpPr>
            <a:spLocks noChangeShapeType="1"/>
          </p:cNvSpPr>
          <p:nvPr/>
        </p:nvSpPr>
        <p:spPr bwMode="auto">
          <a:xfrm flipV="1">
            <a:off x="7272338" y="3695700"/>
            <a:ext cx="412750" cy="108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9463" name="Picture 25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788" y="3695700"/>
            <a:ext cx="531812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27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425" y="5284788"/>
            <a:ext cx="4413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28" descr="txp_fi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163" y="5648325"/>
            <a:ext cx="4413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6" name="AutoShape 29"/>
          <p:cNvSpPr>
            <a:spLocks noChangeArrowheads="1"/>
          </p:cNvSpPr>
          <p:nvPr/>
        </p:nvSpPr>
        <p:spPr bwMode="auto">
          <a:xfrm rot="-283838">
            <a:off x="6356350" y="4284663"/>
            <a:ext cx="1739900" cy="974725"/>
          </a:xfrm>
          <a:prstGeom prst="parallelogram">
            <a:avLst>
              <a:gd name="adj" fmla="val 121108"/>
            </a:avLst>
          </a:prstGeom>
          <a:solidFill>
            <a:schemeClr val="accent2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9467" name="AutoShape 30"/>
          <p:cNvSpPr>
            <a:spLocks noChangeArrowheads="1"/>
          </p:cNvSpPr>
          <p:nvPr/>
        </p:nvSpPr>
        <p:spPr bwMode="auto">
          <a:xfrm rot="1242714">
            <a:off x="6356350" y="4284663"/>
            <a:ext cx="1739900" cy="974725"/>
          </a:xfrm>
          <a:prstGeom prst="parallelogram">
            <a:avLst>
              <a:gd name="adj" fmla="val 121108"/>
            </a:avLst>
          </a:prstGeom>
          <a:solidFill>
            <a:schemeClr val="accent2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9468" name="AutoShape 31"/>
          <p:cNvSpPr>
            <a:spLocks noChangeArrowheads="1"/>
          </p:cNvSpPr>
          <p:nvPr/>
        </p:nvSpPr>
        <p:spPr bwMode="auto">
          <a:xfrm rot="2577415">
            <a:off x="6503988" y="4284663"/>
            <a:ext cx="1738312" cy="974725"/>
          </a:xfrm>
          <a:prstGeom prst="parallelogram">
            <a:avLst>
              <a:gd name="adj" fmla="val 120998"/>
            </a:avLst>
          </a:prstGeom>
          <a:solidFill>
            <a:schemeClr val="accent2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9469" name="AutoShape 32"/>
          <p:cNvSpPr>
            <a:spLocks noChangeArrowheads="1"/>
          </p:cNvSpPr>
          <p:nvPr/>
        </p:nvSpPr>
        <p:spPr bwMode="auto">
          <a:xfrm rot="4304015">
            <a:off x="6562725" y="4292600"/>
            <a:ext cx="1677988" cy="1011238"/>
          </a:xfrm>
          <a:prstGeom prst="parallelogram">
            <a:avLst>
              <a:gd name="adj" fmla="val 121078"/>
            </a:avLst>
          </a:prstGeom>
          <a:solidFill>
            <a:schemeClr val="accent2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9470" name="AutoShape 33"/>
          <p:cNvSpPr>
            <a:spLocks noChangeArrowheads="1"/>
          </p:cNvSpPr>
          <p:nvPr/>
        </p:nvSpPr>
        <p:spPr bwMode="auto">
          <a:xfrm rot="7746010">
            <a:off x="6452394" y="4237831"/>
            <a:ext cx="1676400" cy="1011238"/>
          </a:xfrm>
          <a:prstGeom prst="parallelogram">
            <a:avLst>
              <a:gd name="adj" fmla="val 120963"/>
            </a:avLst>
          </a:prstGeom>
          <a:solidFill>
            <a:schemeClr val="accent2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9471" name="Line 34"/>
          <p:cNvSpPr>
            <a:spLocks noChangeShapeType="1"/>
          </p:cNvSpPr>
          <p:nvPr/>
        </p:nvSpPr>
        <p:spPr bwMode="auto">
          <a:xfrm>
            <a:off x="6670675" y="5162550"/>
            <a:ext cx="442913" cy="303213"/>
          </a:xfrm>
          <a:prstGeom prst="line">
            <a:avLst/>
          </a:prstGeom>
          <a:noFill/>
          <a:ln w="34925">
            <a:solidFill>
              <a:srgbClr val="FF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4"/>
          <p:cNvSpPr>
            <a:spLocks noChangeShapeType="1"/>
          </p:cNvSpPr>
          <p:nvPr/>
        </p:nvSpPr>
        <p:spPr bwMode="auto">
          <a:xfrm flipH="1">
            <a:off x="6745288" y="3200400"/>
            <a:ext cx="125412" cy="3698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9473" name="Picture 5" descr="txp_fig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475" y="3082925"/>
            <a:ext cx="280988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4" name="Picture 8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71513"/>
            <a:ext cx="61277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2419133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CC0D0-C47E-4447-8B83-40CF8AFB215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35169" y="87923"/>
            <a:ext cx="9142413" cy="662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algn="ctr">
              <a:spcBef>
                <a:spcPts val="700"/>
              </a:spcBef>
              <a:buClr>
                <a:srgbClr val="000000"/>
              </a:buClr>
              <a:buSzPct val="45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4000" dirty="0" smtClean="0">
                <a:solidFill>
                  <a:srgbClr val="27345E"/>
                </a:solidFill>
                <a:latin typeface="Times New Roman" pitchFamily="18" charset="0"/>
                <a:cs typeface="Times New Roman" pitchFamily="18" charset="0"/>
              </a:rPr>
              <a:t>Model-based CS</a:t>
            </a:r>
            <a:r>
              <a:rPr lang="en-US" sz="2400" dirty="0" smtClean="0">
                <a:solidFill>
                  <a:srgbClr val="27345E"/>
                </a:solidFill>
                <a:latin typeface="Times New Roman" pitchFamily="18" charset="0"/>
                <a:cs typeface="Times New Roman" pitchFamily="18" charset="0"/>
              </a:rPr>
              <a:t>, in practice …</a:t>
            </a:r>
          </a:p>
          <a:p>
            <a:pPr>
              <a:spcBef>
                <a:spcPts val="700"/>
              </a:spcBef>
              <a:buClr>
                <a:srgbClr val="606060"/>
              </a:buClr>
              <a:buSzPct val="9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2800" b="1" dirty="0" smtClean="0">
              <a:solidFill>
                <a:srgbClr val="198A8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700"/>
              </a:spcBef>
              <a:buClr>
                <a:srgbClr val="606060"/>
              </a:buClr>
              <a:buSzPct val="90000"/>
              <a:buFont typeface="Wingdings" pitchFamily="2" charset="2"/>
              <a:buChar char="Ø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800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 Compressible representation</a:t>
            </a:r>
          </a:p>
          <a:p>
            <a:pPr lvl="1">
              <a:spcBef>
                <a:spcPts val="700"/>
              </a:spcBef>
              <a:buClr>
                <a:srgbClr val="606060"/>
              </a:buClr>
              <a:buSzPct val="90000"/>
              <a:buFont typeface="Wingdings" pitchFamily="2" charset="2"/>
              <a:buChar char="§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Sorted coordinates decay according to the power-law </a:t>
            </a:r>
          </a:p>
          <a:p>
            <a:pPr lvl="1">
              <a:spcBef>
                <a:spcPts val="700"/>
              </a:spcBef>
              <a:buClr>
                <a:srgbClr val="606060"/>
              </a:buClr>
              <a:buSzPct val="9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with the rate 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&lt; 1</a:t>
            </a:r>
          </a:p>
          <a:p>
            <a:pPr lvl="2">
              <a:spcBef>
                <a:spcPts val="700"/>
              </a:spcBef>
              <a:buClr>
                <a:srgbClr val="606060"/>
              </a:buClr>
              <a:buSzPct val="90000"/>
              <a:buFont typeface="Wingdings" pitchFamily="2" charset="2"/>
              <a:buChar char="§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Sparse representation of speech is obtained by Gabor expansion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spcBef>
                <a:spcPts val="700"/>
              </a:spcBef>
              <a:buClr>
                <a:srgbClr val="606060"/>
              </a:buClr>
              <a:buSzPct val="9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1">
              <a:spcBef>
                <a:spcPts val="700"/>
              </a:spcBef>
              <a:buClr>
                <a:srgbClr val="606060"/>
              </a:buClr>
              <a:buSzPct val="9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700"/>
              </a:spcBef>
              <a:buClr>
                <a:srgbClr val="606060"/>
              </a:buClr>
              <a:buSzPct val="9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2800" b="1" dirty="0" smtClean="0">
              <a:solidFill>
                <a:srgbClr val="198A8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700"/>
              </a:spcBef>
              <a:buClr>
                <a:srgbClr val="606060"/>
              </a:buClr>
              <a:buSzPct val="9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800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ts val="700"/>
              </a:spcBef>
              <a:buClr>
                <a:srgbClr val="606060"/>
              </a:buClr>
              <a:buSzPct val="90000"/>
              <a:buFont typeface="Wingdings" pitchFamily="2" charset="2"/>
              <a:buChar char="Ø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800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Model-based signal recovery</a:t>
            </a:r>
          </a:p>
          <a:p>
            <a:pPr lvl="1">
              <a:spcBef>
                <a:spcPts val="700"/>
              </a:spcBef>
              <a:buClr>
                <a:srgbClr val="606060"/>
              </a:buClr>
              <a:buSzPct val="90000"/>
              <a:buFont typeface="Wingdings" pitchFamily="2" charset="2"/>
              <a:buChar char="§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Leveraging the structure underlying the sparse coefficients improve the recovery performance and reduces the number of required measurements</a:t>
            </a:r>
            <a:endParaRPr lang="en-US" sz="2800" b="1" dirty="0" smtClean="0">
              <a:solidFill>
                <a:srgbClr val="198A8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700"/>
              </a:spcBef>
              <a:buClr>
                <a:srgbClr val="606060"/>
              </a:buClr>
              <a:buSzPct val="90000"/>
              <a:buFont typeface="Arial Unicode MS" pitchFamily="34" charset="-128"/>
              <a:buAutoNum type="romanUcPeriod" startAt="2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2800" b="1" dirty="0">
              <a:solidFill>
                <a:srgbClr val="198A8A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ts val="700"/>
              </a:spcBef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GB" sz="2800" dirty="0">
                <a:solidFill>
                  <a:srgbClr val="27345E"/>
                </a:solidFill>
                <a:latin typeface="Arial Unicode MS" pitchFamily="34" charset="-128"/>
              </a:rPr>
              <a:t> </a:t>
            </a:r>
            <a:endParaRPr lang="en-US" sz="2400" dirty="0">
              <a:solidFill>
                <a:srgbClr val="27345E"/>
              </a:solidFill>
              <a:latin typeface="Arial Unicode MS" pitchFamily="34" charset="-128"/>
            </a:endParaRPr>
          </a:p>
          <a:p>
            <a:pPr marL="1314450" lvl="1" indent="-571500">
              <a:spcBef>
                <a:spcPts val="600"/>
              </a:spcBef>
              <a:buClr>
                <a:srgbClr val="27345E"/>
              </a:buClr>
              <a:buSzPct val="45000"/>
              <a:buFont typeface="Wingdings" pitchFamily="2" charset="2"/>
              <a:buChar char="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2400" dirty="0">
              <a:solidFill>
                <a:srgbClr val="27345E"/>
              </a:solidFill>
              <a:latin typeface="Arial Unicode MS" pitchFamily="34" charset="-128"/>
            </a:endParaRPr>
          </a:p>
          <a:p>
            <a:pPr>
              <a:spcBef>
                <a:spcPts val="700"/>
              </a:spcBef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2800" dirty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  <a:p>
            <a:pPr>
              <a:spcBef>
                <a:spcPts val="700"/>
              </a:spcBef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2800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  ‏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3212121"/>
            <a:ext cx="534399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3956" y="3217982"/>
            <a:ext cx="2174875" cy="176210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53" name="TextBox 5"/>
          <p:cNvSpPr txBox="1">
            <a:spLocks noChangeArrowheads="1"/>
          </p:cNvSpPr>
          <p:nvPr/>
        </p:nvSpPr>
        <p:spPr bwMode="auto">
          <a:xfrm>
            <a:off x="6096000" y="243840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54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8839200" cy="6400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15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334108" y="2095374"/>
            <a:ext cx="94488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4400" dirty="0" smtClean="0">
                <a:solidFill>
                  <a:srgbClr val="27345E"/>
                </a:solidFill>
                <a:latin typeface="Times New Roman" pitchFamily="18" charset="0"/>
                <a:cs typeface="Times New Roman" pitchFamily="18" charset="0"/>
              </a:rPr>
              <a:t>Convolutive Speech Separation</a:t>
            </a:r>
          </a:p>
          <a:p>
            <a:pPr marL="806450" lvl="1" indent="-274638" algn="ctr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r>
              <a:rPr lang="en-US" sz="4400" dirty="0" smtClean="0">
                <a:solidFill>
                  <a:srgbClr val="27345E"/>
                </a:solidFill>
                <a:latin typeface="Times New Roman" pitchFamily="18" charset="0"/>
                <a:cs typeface="Times New Roman" pitchFamily="18" charset="0"/>
              </a:rPr>
              <a:t>via Model-based Sparse Component Analysis</a:t>
            </a:r>
          </a:p>
          <a:p>
            <a:pPr marL="1206500" lvl="2" indent="-274638">
              <a:spcBef>
                <a:spcPts val="600"/>
              </a:spcBef>
              <a:buClr>
                <a:srgbClr val="27345E"/>
              </a:buClr>
              <a:buSzPct val="100000"/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</a:pPr>
            <a:endParaRPr lang="en-US" sz="2400" dirty="0">
              <a:solidFill>
                <a:srgbClr val="27345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CC0D0-C47E-4447-8B83-40CF8AFB215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0"/>
            <a:ext cx="8839200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dirty="0" smtClean="0">
                <a:solidFill>
                  <a:srgbClr val="27345E"/>
                </a:solidFill>
                <a:latin typeface="Times New Roman" pitchFamily="18" charset="0"/>
                <a:cs typeface="Times New Roman" pitchFamily="18" charset="0"/>
              </a:rPr>
              <a:t>Insights from 2000’s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 Sparse component analysis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Yilmaz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Rickard ; IEEE TSP’04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|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Zibulevsky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Bofill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SP’01 | Saab et al. IEEE TSP’07 |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Gribonval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ICASSP’02 | O’Grady,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Pearlmutter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ICA’04 |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Georgiev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et al.; IEEE TNN’05]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 Source localization by sparse recovery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Cevher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et al. IPSN’09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| Model and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Zibulevsky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SP’06 |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Malioutov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Cetin, and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Willsky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IEEE TSP’05 |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et al. MSSP’10 | Chen et al.; Proc. of IEEE’03]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198A8A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198A8A"/>
                </a:solidFill>
                <a:latin typeface="Times New Roman" pitchFamily="18" charset="0"/>
                <a:cs typeface="Times New Roman" pitchFamily="18" charset="0"/>
              </a:rPr>
              <a:t>Contribution of this work 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SzPct val="9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Model-based sparse recovery</a:t>
            </a:r>
          </a:p>
          <a:p>
            <a:pPr lvl="1">
              <a:buSzPct val="9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Model-based characterization of the convolutive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acoustic measurements </a:t>
            </a:r>
          </a:p>
          <a:p>
            <a:pPr lvl="1">
              <a:buSzPct val="9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Importance of the ad-hoc microphone set-up</a:t>
            </a:r>
          </a:p>
          <a:p>
            <a:pPr lvl="1">
              <a:buSzPct val="90000"/>
              <a:buFont typeface="Arial" pitchFamily="34" charset="0"/>
              <a:buChar char="•"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CC0D0-C47E-4447-8B83-40CF8AFB215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030" name="TextBox 5"/>
          <p:cNvSpPr txBox="1">
            <a:spLocks noChangeArrowheads="1"/>
          </p:cNvSpPr>
          <p:nvPr/>
        </p:nvSpPr>
        <p:spPr bwMode="auto">
          <a:xfrm>
            <a:off x="6096000" y="24384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031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 marL="806450" indent="-274638"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marL="1206500" indent="-274638"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98425" algn="l"/>
                <a:tab pos="547688" algn="l"/>
                <a:tab pos="996950" algn="l"/>
                <a:tab pos="1446213" algn="l"/>
                <a:tab pos="1895475" algn="l"/>
                <a:tab pos="2344738" algn="l"/>
                <a:tab pos="2794000" algn="l"/>
                <a:tab pos="3243263" algn="l"/>
                <a:tab pos="3692525" algn="l"/>
                <a:tab pos="4141788" algn="l"/>
                <a:tab pos="4591050" algn="l"/>
                <a:tab pos="5040313" algn="l"/>
                <a:tab pos="5489575" algn="l"/>
                <a:tab pos="5938838" algn="l"/>
                <a:tab pos="6388100" algn="l"/>
                <a:tab pos="6837363" algn="l"/>
                <a:tab pos="7286625" algn="l"/>
                <a:tab pos="7735888" algn="l"/>
                <a:tab pos="8185150" algn="l"/>
                <a:tab pos="8634413" algn="l"/>
                <a:tab pos="86868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eaLnBrk="1" hangingPunct="1">
              <a:spcBef>
                <a:spcPts val="700"/>
              </a:spcBef>
              <a:buSzPct val="100000"/>
            </a:pPr>
            <a:endParaRPr lang="en-US" sz="1500" dirty="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  <a:p>
            <a:pPr lvl="1" algn="ctr" eaLnBrk="1" hangingPunct="1">
              <a:buClr>
                <a:srgbClr val="27345E"/>
              </a:buClr>
              <a:buSzPct val="100000"/>
            </a:pPr>
            <a:r>
              <a:rPr lang="en-US" sz="4000" dirty="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  I. Sparse representation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"/>
            </a:pPr>
            <a:endParaRPr lang="en-US" sz="2800" b="1" dirty="0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"/>
            </a:pPr>
            <a:r>
              <a:rPr lang="en-US" sz="2800" b="1" dirty="0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 Spatial sparsity</a:t>
            </a:r>
          </a:p>
          <a:p>
            <a:pPr lvl="2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§"/>
            </a:pPr>
            <a:r>
              <a:rPr lang="en-US" sz="2400" dirty="0" err="1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discretize</a:t>
            </a:r>
            <a:r>
              <a:rPr lang="en-US" sz="2400" dirty="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 the room into G dense grids</a:t>
            </a:r>
          </a:p>
          <a:p>
            <a:pPr lvl="2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§"/>
            </a:pPr>
            <a:r>
              <a:rPr lang="en-US" sz="2400" dirty="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only very few have speech activity 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Times New Roman" charset="0"/>
              <a:buNone/>
            </a:pPr>
            <a:endParaRPr lang="en-US" sz="2800" b="1" dirty="0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"/>
            </a:pPr>
            <a:r>
              <a:rPr lang="en-US" sz="2800" b="1" dirty="0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 </a:t>
            </a:r>
            <a:r>
              <a:rPr lang="en-US" sz="2800" b="1" dirty="0" err="1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Spatio</a:t>
            </a:r>
            <a:r>
              <a:rPr lang="en-US" sz="2800" b="1" dirty="0">
                <a:solidFill>
                  <a:srgbClr val="198A8A"/>
                </a:solidFill>
                <a:latin typeface="Times New Roman" charset="0"/>
                <a:ea typeface="ＭＳ Ｐゴシック" charset="0"/>
                <a:cs typeface="Times New Roman" charset="0"/>
              </a:rPr>
              <a:t>-spectral representation</a:t>
            </a:r>
          </a:p>
          <a:p>
            <a:pPr lvl="2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§"/>
            </a:pPr>
            <a:r>
              <a:rPr lang="en-US" sz="2400" dirty="0" smtClean="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Process </a:t>
            </a:r>
            <a:r>
              <a:rPr lang="en-US" sz="2400" dirty="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the </a:t>
            </a:r>
            <a:r>
              <a:rPr lang="en-US" sz="2400" dirty="0" smtClean="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signal </a:t>
            </a:r>
            <a:r>
              <a:rPr lang="en-US" sz="2400" dirty="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in spectro-temporal domain </a:t>
            </a:r>
          </a:p>
          <a:p>
            <a:pPr lvl="2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§"/>
            </a:pPr>
            <a:r>
              <a:rPr lang="en-US" sz="2400" dirty="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Block-dependency model</a:t>
            </a:r>
          </a:p>
          <a:p>
            <a:pPr lvl="2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§"/>
            </a:pPr>
            <a:endParaRPr lang="en-US" sz="2400" dirty="0">
              <a:solidFill>
                <a:srgbClr val="27345E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2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§"/>
            </a:pPr>
            <a:endParaRPr lang="en-US" sz="2400" dirty="0">
              <a:solidFill>
                <a:srgbClr val="27345E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2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§"/>
            </a:pPr>
            <a:r>
              <a:rPr lang="en-US" sz="2400" dirty="0" err="1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Harmonicity</a:t>
            </a:r>
            <a:r>
              <a:rPr lang="en-US" sz="2400" dirty="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 model</a:t>
            </a: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"/>
            </a:pPr>
            <a:endParaRPr lang="en-US" sz="2800" b="1" dirty="0">
              <a:solidFill>
                <a:srgbClr val="198A8A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Wingdings" charset="0"/>
              <a:buChar char=""/>
            </a:pPr>
            <a:endParaRPr lang="en-US" sz="2400" dirty="0">
              <a:solidFill>
                <a:srgbClr val="27345E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Times New Roman" charset="0"/>
              <a:buNone/>
            </a:pPr>
            <a:endParaRPr lang="en-US" sz="2400" i="1" dirty="0">
              <a:solidFill>
                <a:srgbClr val="27345E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lvl="1" algn="ctr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Times New Roman" charset="0"/>
              <a:buNone/>
            </a:pPr>
            <a:r>
              <a:rPr lang="en-US" sz="2800" dirty="0">
                <a:solidFill>
                  <a:srgbClr val="27345E"/>
                </a:solidFill>
                <a:latin typeface="Times New Roman" charset="0"/>
                <a:ea typeface="ＭＳ Ｐゴシック" charset="0"/>
                <a:cs typeface="Times New Roman" charset="0"/>
              </a:rPr>
              <a:t>              </a:t>
            </a:r>
            <a:endParaRPr lang="en-US" sz="2000" dirty="0">
              <a:solidFill>
                <a:srgbClr val="357D93"/>
              </a:solidFill>
              <a:latin typeface="Arial Unicode MS" charset="0"/>
              <a:ea typeface="ＭＳ Ｐゴシック" charset="0"/>
              <a:cs typeface="Times New Roman" charset="0"/>
            </a:endParaRPr>
          </a:p>
          <a:p>
            <a:pPr lvl="2" algn="ctr" eaLnBrk="1" hangingPunct="1">
              <a:spcBef>
                <a:spcPts val="500"/>
              </a:spcBef>
              <a:spcAft>
                <a:spcPts val="1200"/>
              </a:spcAft>
              <a:buSzPct val="100000"/>
            </a:pPr>
            <a:endParaRPr lang="en-US" sz="2000" dirty="0">
              <a:solidFill>
                <a:srgbClr val="357D93"/>
              </a:solidFill>
              <a:latin typeface="Arial Unicode MS" charset="0"/>
              <a:ea typeface="ＭＳ Ｐゴシック" charset="0"/>
              <a:cs typeface="Times New Roman" charset="0"/>
            </a:endParaRPr>
          </a:p>
          <a:p>
            <a:pPr lvl="2" algn="ctr" eaLnBrk="1" hangingPunct="1">
              <a:spcBef>
                <a:spcPts val="500"/>
              </a:spcBef>
              <a:spcAft>
                <a:spcPts val="1200"/>
              </a:spcAft>
              <a:buSzPct val="100000"/>
            </a:pPr>
            <a:endParaRPr lang="en-US" sz="2000" dirty="0">
              <a:solidFill>
                <a:srgbClr val="357D93"/>
              </a:solidFill>
              <a:latin typeface="Arial Unicode MS" charset="0"/>
              <a:ea typeface="ＭＳ Ｐゴシック" charset="0"/>
              <a:cs typeface="Times New Roman" charset="0"/>
            </a:endParaRPr>
          </a:p>
          <a:p>
            <a:pPr lvl="1" eaLnBrk="1" hangingPunct="1">
              <a:spcBef>
                <a:spcPts val="600"/>
              </a:spcBef>
              <a:buClr>
                <a:srgbClr val="27345E"/>
              </a:buClr>
              <a:buSzPct val="100000"/>
              <a:buFont typeface="Times New Roman" charset="0"/>
              <a:buNone/>
            </a:pPr>
            <a:r>
              <a:rPr lang="en-US" sz="3200" dirty="0">
                <a:solidFill>
                  <a:srgbClr val="27345E"/>
                </a:solidFill>
                <a:latin typeface="Arial Unicode MS" charset="0"/>
                <a:ea typeface="ＭＳ Ｐゴシック" charset="0"/>
                <a:cs typeface="Times New Roman" charset="0"/>
              </a:rPr>
              <a:t> </a:t>
            </a:r>
            <a:endParaRPr lang="en-US" sz="2800" dirty="0">
              <a:solidFill>
                <a:srgbClr val="000000"/>
              </a:solidFill>
              <a:latin typeface="Times New Roman" charset="0"/>
              <a:ea typeface="ＭＳ Ｐゴシック" charset="0"/>
              <a:cs typeface="Times New Roman" charset="0"/>
            </a:endParaRPr>
          </a:p>
          <a:p>
            <a:pPr eaLnBrk="1" hangingPunct="1">
              <a:spcBef>
                <a:spcPts val="700"/>
              </a:spcBef>
              <a:buSzPct val="100000"/>
            </a:pPr>
            <a:r>
              <a:rPr lang="en-US" sz="22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 </a:t>
            </a:r>
            <a:r>
              <a:rPr lang="ar-SA" sz="26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‏</a:t>
            </a:r>
            <a:endParaRPr lang="en-US" sz="2600" dirty="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</p:txBody>
      </p:sp>
      <p:pic>
        <p:nvPicPr>
          <p:cNvPr id="1032" name="Picture 11" descr="5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7688" y="1347788"/>
            <a:ext cx="1741487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6927965" y="3810000"/>
          <a:ext cx="2063633" cy="1752600"/>
        </p:xfrm>
        <a:graphic>
          <a:graphicData uri="http://schemas.openxmlformats.org/presentationml/2006/ole">
            <p:oleObj spid="_x0000_s60420" name="Equation" r:id="rId5" imgW="1104900" imgH="939800" progId="Equation.3">
              <p:embed/>
            </p:oleObj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2B79C-7708-894D-9F8C-BB6AEBCE7456}" type="slidenum">
              <a:rPr lang="en-US"/>
              <a:pPr/>
              <a:t>9</a:t>
            </a:fld>
            <a:endParaRPr lang="en-US"/>
          </a:p>
        </p:txBody>
      </p:sp>
      <p:graphicFrame>
        <p:nvGraphicFramePr>
          <p:cNvPr id="1027" name="Object 11"/>
          <p:cNvGraphicFramePr>
            <a:graphicFrameLocks noChangeAspect="1"/>
          </p:cNvGraphicFramePr>
          <p:nvPr/>
        </p:nvGraphicFramePr>
        <p:xfrm>
          <a:off x="1592263" y="4876800"/>
          <a:ext cx="4351337" cy="381000"/>
        </p:xfrm>
        <a:graphic>
          <a:graphicData uri="http://schemas.openxmlformats.org/presentationml/2006/ole">
            <p:oleObj spid="_x0000_s60421" name="Equation" r:id="rId6" imgW="2755900" imgH="241300" progId="Equation.3">
              <p:embed/>
            </p:oleObj>
          </a:graphicData>
        </a:graphic>
      </p:graphicFrame>
      <p:graphicFrame>
        <p:nvGraphicFramePr>
          <p:cNvPr id="1028" name="Object 12"/>
          <p:cNvGraphicFramePr>
            <a:graphicFrameLocks noChangeAspect="1"/>
          </p:cNvGraphicFramePr>
          <p:nvPr/>
        </p:nvGraphicFramePr>
        <p:xfrm>
          <a:off x="2590800" y="6100763"/>
          <a:ext cx="2209800" cy="452437"/>
        </p:xfrm>
        <a:graphic>
          <a:graphicData uri="http://schemas.openxmlformats.org/presentationml/2006/ole">
            <p:oleObj spid="_x0000_s60422" name="Equation" r:id="rId7" imgW="1155700" imgH="2540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3381609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}&#10;\definecolor{myblue}{rgb}{0.1,0,0.9}&#10;\definecolor{myred}{rgb}{0.75,0,0}&#10;\definecolor{mygreen}{rgb}{0,0.58,0}&#10;\def\real{\hbox{\sf I}\kern-0.130em \hbox{\sf R}}  % use 0.1667 with roman&#10;\begin{document}{\small&#10;&#10;$x$&#10;&#10;}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540"/>
  <p:tag name="BOXFONT" val="11"/>
  <p:tag name="BOXWRAP" val="False"/>
  <p:tag name="WORKAROUNDTRANSPARENCYBUG" val="False"/>
  <p:tag name="ALLOWFONTSUBSTITUTION" val="False"/>
  <p:tag name="BITMAPFORMAT" val="pngmono"/>
  <p:tag name="ORIGWIDTH" val="10"/>
  <p:tag name="PICTUREFILESIZE" val="71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}&#10;\definecolor{myblue}{rgb}{0.1,0,0.9}&#10;\definecolor{myred}{rgb}{0.75,0,0}&#10;\definecolor{mygreen}{rgb}{0,0.58,0}&#10;\def\real{\hbox{\sf I}\kern-0.130em \hbox{\sf R}}  % use 0.1667 with roman&#10;\begin{document}{\small&#10;&#10;$x_2$&#10;&#10;}\end{document}&#10;"/>
  <p:tag name="EXTERNALNAME" val="txp_fig"/>
  <p:tag name="BLEND" val="0"/>
  <p:tag name="TRANSPARENT" val="0"/>
  <p:tag name="RESOLUTION" val="600"/>
  <p:tag name="WORKAROUNDTRANSPARENCYBUG" val="0"/>
  <p:tag name="ALLOWFONTSUBSTITUTION" val="0"/>
  <p:tag name="BITMAPFORMAT" val="bmpmono"/>
  <p:tag name="ORIGWIDTH" val="106.5"/>
  <p:tag name="PICTUREFILESIZE" val="190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}&#10;\definecolor{myblue}{rgb}{0.1,0,0.9}&#10;\definecolor{myred}{rgb}{0.75,0,0}&#10;\definecolor{mygreen}{rgb}{0,0.58,0}&#10;\def\real{\hbox{\sf I}\kern-0.130em \hbox{\sf R}}  % use 0.1667 with roman&#10;\begin{document}{\small&#10;&#10;$y$&#10;&#10;}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540"/>
  <p:tag name="BOXFONT" val="11"/>
  <p:tag name="BOXWRAP" val="False"/>
  <p:tag name="WORKAROUNDTRANSPARENCYBUG" val="False"/>
  <p:tag name="ALLOWFONTSUBSTITUTION" val="False"/>
  <p:tag name="BITMAPFORMAT" val="pngmono"/>
  <p:tag name="ORIGWIDTH" val="9"/>
  <p:tag name="PICTUREFILESIZE" val="76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}&#10;\definecolor{myblue}{rgb}{0.1,0,0.9}&#10;\definecolor{myred}{rgb}{0.75,0,0}&#10;\definecolor{mygreen}{rgb}{0,0.58,0}&#10;\def\real{\hbox{\sf I}\kern-0.130em \hbox{\sf R}}  % use 0.1667 with roman&#10;\begin{document}{\small&#10;&#10;$\boldmath{\Phi}$&#10;&#10;}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540"/>
  <p:tag name="BOXFONT" val="11"/>
  <p:tag name="BOXWRAP" val="False"/>
  <p:tag name="WORKAROUNDTRANSPARENCYBUG" val="False"/>
  <p:tag name="ALLOWFONTSUBSTITUTION" val="False"/>
  <p:tag name="BITMAPFORMAT" val="pngmono"/>
  <p:tag name="ORIGWIDTH" val="14"/>
  <p:tag name="PICTUREFILESIZE" val="72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}&#10;\definecolor{myblue}{rgb}{0.1,0,0.9}&#10;\definecolor{myred}{rgb}{0.75,0,0}&#10;\definecolor{mygreen}{rgb}{0,0.58,0}&#10;\def\real{\hbox{\sf I}\kern-0.130em \hbox{\sf R}}  % use 0.1667 with roman&#10;\begin{document}{\small&#10;&#10;$=$&#10;&#10;}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540"/>
  <p:tag name="BOXFONT" val="11"/>
  <p:tag name="BOXWRAP" val="False"/>
  <p:tag name="WORKAROUNDTRANSPARENCYBUG" val="False"/>
  <p:tag name="ALLOWFONTSUBSTITUTION" val="False"/>
  <p:tag name="BITMAPFORMAT" val="pngmono"/>
  <p:tag name="ORIGWIDTH" val="15"/>
  <p:tag name="PICTUREFILESIZE" val="24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}&#10;\definecolor{myblue}{rgb}{0.1,0,0.9}&#10;\definecolor{myred}{rgb}{0.75,0,0}&#10;\definecolor{mygreen}{rgb}{0,0.58,0}&#10;\def\real{\hbox{\sf I}\kern-0.130em \hbox{\sf R}}  % use 0.1667 with roman&#10;\begin{document}{\small&#10;&#10;$\mathbf{R}^M$&#10;&#10;}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540"/>
  <p:tag name="BOXFONT" val="11"/>
  <p:tag name="BOXWRAP" val="False"/>
  <p:tag name="WORKAROUNDTRANSPARENCYBUG" val="False"/>
  <p:tag name="ALLOWFONTSUBSTITUTION" val="False"/>
  <p:tag name="BITMAPFORMAT" val="pngmono"/>
  <p:tag name="ORIGWIDTH" val="27"/>
  <p:tag name="PICTUREFILESIZE" val="143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}&#10;\definecolor{myblue}{rgb}{0.1,0,0.9}&#10;\definecolor{myred}{rgb}{0.75,0,0}&#10;\definecolor{mygreen}{rgb}{0,0.58,0}&#10;\def\real{\hbox{\sf I}\kern-0.130em \hbox{\sf R}}  % use 0.1667 with roman&#10;\begin{document}{\small&#10;&#10;$\Phi x_1$&#10;&#10;}\end{document}&#10;"/>
  <p:tag name="EXTERNALNAME" val="txp_fig"/>
  <p:tag name="BLEND" val="0"/>
  <p:tag name="TRANSPARENT" val="0"/>
  <p:tag name="RESOLUTION" val="600"/>
  <p:tag name="WORKAROUNDTRANSPARENCYBUG" val="0"/>
  <p:tag name="ALLOWFONTSUBSTITUTION" val="0"/>
  <p:tag name="BITMAPFORMAT" val="bmpmono"/>
  <p:tag name="ORIGWIDTH" val="31"/>
  <p:tag name="PICTUREFILESIZE" val="456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}&#10;\definecolor{myblue}{rgb}{0.1,0,0.9}&#10;\definecolor{myred}{rgb}{0.75,0,0}&#10;\definecolor{mygreen}{rgb}{0,0.58,0}&#10;\def\real{\hbox{\sf I}\kern-0.130em \hbox{\sf R}}  % use 0.1667 with roman&#10;\begin{document}{\small&#10;&#10;$\Phi x_2$&#10;&#10;}\end{document}&#10;"/>
  <p:tag name="EXTERNALNAME" val="txp_fig"/>
  <p:tag name="BLEND" val="0"/>
  <p:tag name="TRANSPARENT" val="0"/>
  <p:tag name="RESOLUTION" val="600"/>
  <p:tag name="WORKAROUNDTRANSPARENCYBUG" val="0"/>
  <p:tag name="ALLOWFONTSUBSTITUTION" val="0"/>
  <p:tag name="BITMAPFORMAT" val="bmpmono"/>
  <p:tag name="ORIGWIDTH" val="31"/>
  <p:tag name="PICTUREFILESIZE" val="456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}&#10;\definecolor{myblue}{rgb}{0.1,0,0.9}&#10;\definecolor{myred}{rgb}{0.75,0,0}&#10;\definecolor{mygreen}{rgb}{0,0.58,0}&#10;\def\real{\hbox{\sf I}\kern-0.130em \hbox{\sf R}}  % use 0.1667 with roman&#10;\begin{document}{\small&#10;&#10;$\Phi$&#10;&#10;}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540"/>
  <p:tag name="BOXFONT" val="11"/>
  <p:tag name="BOXWRAP" val="False"/>
  <p:tag name="WORKAROUNDTRANSPARENCYBUG" val="False"/>
  <p:tag name="ALLOWFONTSUBSTITUTION" val="False"/>
  <p:tag name="BITMAPFORMAT" val="pngmono"/>
  <p:tag name="ORIGWIDTH" val="14"/>
  <p:tag name="PICTUREFILESIZE" val="80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}&#10;\definecolor{myblue}{rgb}{0.1,0,0.9}&#10;\definecolor{myred}{rgb}{0.75,0,0}&#10;\definecolor{mygreen}{rgb}{0,0.58,0}&#10;\def\real{\hbox{\sf I}\kern-0.130em \hbox{\sf R}}  % use 0.1667 with roman&#10;\begin{document}{\small&#10;&#10;$x_1$&#10;&#10;}\end{document}&#10;"/>
  <p:tag name="EXTERNALNAME" val="txp_fig"/>
  <p:tag name="BLEND" val="0"/>
  <p:tag name="TRANSPARENT" val="0"/>
  <p:tag name="RESOLUTION" val="600"/>
  <p:tag name="WORKAROUNDTRANSPARENCYBUG" val="0"/>
  <p:tag name="ALLOWFONTSUBSTITUTION" val="0"/>
  <p:tag name="BITMAPFORMAT" val="bmpmono"/>
  <p:tag name="ORIGWIDTH" val="106.5"/>
  <p:tag name="PICTUREFILESIZE" val="1902"/>
</p:tagLst>
</file>

<file path=ppt/theme/theme1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 Unicode MS"/>
        <a:ea typeface="DejaVu Sans"/>
        <a:cs typeface="DejaVu Sans"/>
      </a:majorFont>
      <a:minorFont>
        <a:latin typeface="Arial Unicode MS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864</Words>
  <Application>Microsoft Office PowerPoint</Application>
  <PresentationFormat>On-screen Show (4:3)</PresentationFormat>
  <Paragraphs>313</Paragraphs>
  <Slides>17</Slides>
  <Notes>16</Notes>
  <HiddenSlides>0</HiddenSlides>
  <MMClips>2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1_Office Theme</vt:lpstr>
      <vt:lpstr>Office Theme</vt:lpstr>
      <vt:lpstr>Equation</vt:lpstr>
      <vt:lpstr>Chart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Vera Siegmund</dc:creator>
  <cp:lastModifiedBy>Cevher</cp:lastModifiedBy>
  <cp:revision>614</cp:revision>
  <cp:lastPrinted>1601-01-01T00:00:00Z</cp:lastPrinted>
  <dcterms:created xsi:type="dcterms:W3CDTF">1601-01-01T00:00:00Z</dcterms:created>
  <dcterms:modified xsi:type="dcterms:W3CDTF">2012-03-14T18:56:37Z</dcterms:modified>
</cp:coreProperties>
</file>