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notesSlides/notesSlide63.xml" ContentType="application/vnd.openxmlformats-officedocument.presentationml.notesSlide+xml"/>
  <Override PartName="/ppt/slideLayouts/slideLayout102.xml" ContentType="application/vnd.openxmlformats-officedocument.presentationml.slideLayout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notesSlides/notesSlide41.xml" ContentType="application/vnd.openxmlformats-officedocument.presentationml.notesSlide+xml"/>
  <Override PartName="/ppt/tags/tag178.xml" ContentType="application/vnd.openxmlformats-officedocument.presentationml.tags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notesSlides/notesSlide57.xml" ContentType="application/vnd.openxmlformats-officedocument.presentationml.notes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Default Extension="emf" ContentType="image/x-emf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tags/tag57.xml" ContentType="application/vnd.openxmlformats-officedocument.presentationml.tags+xml"/>
  <Override PartName="/ppt/notesSlides/notesSlide35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82.xml" ContentType="application/vnd.openxmlformats-officedocument.presentationml.tags+xml"/>
  <Override PartName="/ppt/notesSlides/notesSlide60.xml" ContentType="application/vnd.openxmlformats-officedocument.presentationml.notesSlide+xml"/>
  <Override PartName="/ppt/tags/tag197.xml" ContentType="application/vnd.openxmlformats-officedocument.presentationml.tags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slideLayouts/slideLayout222.xml" ContentType="application/vnd.openxmlformats-officedocument.presentationml.slideLayout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ags/tag131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notesSlides/notesSlide29.xml" ContentType="application/vnd.openxmlformats-officedocument.presentationml.notesSlide+xml"/>
  <Override PartName="/ppt/tags/tag98.xml" ContentType="application/vnd.openxmlformats-officedocument.presentationml.tags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ags/tag2.xml" ContentType="application/vnd.openxmlformats-officedocument.presentationml.tags+xml"/>
  <Override PartName="/ppt/slides/slide41.xml" ContentType="application/vnd.openxmlformats-officedocument.presentationml.slide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notesSlides/notesSlide54.xml" ContentType="application/vnd.openxmlformats-officedocument.presentationml.notesSlide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notesSlides/notesSlide32.xml" ContentType="application/vnd.openxmlformats-officedocument.presentationml.notesSlide+xml"/>
  <Override PartName="/ppt/tags/tag169.xml" ContentType="application/vnd.openxmlformats-officedocument.presentationml.tags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slideLayouts/slideLayout241.xml" ContentType="application/vnd.openxmlformats-officedocument.presentationml.slideLayout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notesSlides/notesSlide48.xml" ContentType="application/vnd.openxmlformats-officedocument.presentationml.notesSlide+xml"/>
  <Override PartName="/ppt/slideMasters/slideMaster18.xml" ContentType="application/vnd.openxmlformats-officedocument.presentationml.slideMaster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ags/tag48.xml" ContentType="application/vnd.openxmlformats-officedocument.presentationml.tags+xml"/>
  <Override PartName="/ppt/notesSlides/notesSlide26.xml" ContentType="application/vnd.openxmlformats-officedocument.presentationml.notesSlide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notesSlides/notesSlide51.xml" ContentType="application/vnd.openxmlformats-officedocument.presentationml.notesSlide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ags/tag51.xml" ContentType="application/vnd.openxmlformats-officedocument.presentationml.tags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slides/slide29.xml" ContentType="application/vnd.openxmlformats-officedocument.presentationml.slide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89.xml" ContentType="application/vnd.openxmlformats-officedocument.presentationml.tags+xml"/>
  <Override PartName="/ppt/notesSlides/notesSlide67.xml" ContentType="application/vnd.openxmlformats-officedocument.presentationml.notesSlid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ags/tag100.xml" ContentType="application/vnd.openxmlformats-officedocument.presentationml.tags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ags/tag67.xml" ContentType="application/vnd.openxmlformats-officedocument.presentationml.tags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ppt/tags/tag92.xml" ContentType="application/vnd.openxmlformats-officedocument.presentationml.tags+xml"/>
  <Override PartName="/ppt/tags/tag201.xml" ContentType="application/vnd.openxmlformats-officedocument.presentationml.tags+xml"/>
  <Override PartName="/ppt/notesSlides/notesSlide70.xml" ContentType="application/vnd.openxmlformats-officedocument.presentationml.notesSlide+xml"/>
  <Override PartName="/ppt/theme/theme14.xml" ContentType="application/vnd.openxmlformats-officedocument.theme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slideLayouts/slideLayout232.xml" ContentType="application/vnd.openxmlformats-officedocument.presentationml.slideLayout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ags/tag9.xml" ContentType="application/vnd.openxmlformats-officedocument.presentationml.tags+xml"/>
  <Override PartName="/ppt/slides/slide48.xml" ContentType="application/vnd.openxmlformats-officedocument.presentationml.slide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73.xml" ContentType="application/vnd.openxmlformats-officedocument.presentationml.slide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ags/tag39.xml" ContentType="application/vnd.openxmlformats-officedocument.presentationml.tags+xml"/>
  <Override PartName="/ppt/notesSlides/notesSlide17.xml" ContentType="application/vnd.openxmlformats-officedocument.presentationml.notesSlide+xml"/>
  <Override PartName="/ppt/tags/tag86.xml" ContentType="application/vnd.openxmlformats-officedocument.presentationml.tags+xml"/>
  <Override PartName="/ppt/notesSlides/notesSlide64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tags/tag179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73.xml" ContentType="application/vnd.openxmlformats-officedocument.presentationml.slideLayout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notesSlides/notesSlide42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tags/tag157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82.xml" ContentType="application/vnd.openxmlformats-officedocument.presentationml.tags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tags/tag20.xml" ContentType="application/vnd.openxmlformats-officedocument.presentationml.tags+xml"/>
  <Override PartName="/ppt/slides/slide67.xml" ContentType="application/vnd.openxmlformats-officedocument.presentationml.slide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notesSlides/notesSlide58.xml" ContentType="application/vnd.openxmlformats-officedocument.presentationml.notes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ags/tag58.xml" ContentType="application/vnd.openxmlformats-officedocument.presentationml.tags+xml"/>
  <Override PartName="/ppt/notesSlides/notesSlide36.xml" ContentType="application/vnd.openxmlformats-officedocument.presentationml.notesSlide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67.xml" ContentType="application/vnd.openxmlformats-officedocument.presentationml.slideLayout+xml"/>
  <Override PartName="/ppt/tags/tag198.xml" ContentType="application/vnd.openxmlformats-officedocument.presentationml.tags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ags/tag36.xml" ContentType="application/vnd.openxmlformats-officedocument.presentationml.tags+xml"/>
  <Override PartName="/ppt/notesSlides/notesSlide14.xml" ContentType="application/vnd.openxmlformats-officedocument.presentationml.notesSlide+xml"/>
  <Override PartName="/ppt/tags/tag83.xml" ContentType="application/vnd.openxmlformats-officedocument.presentationml.tags+xml"/>
  <Override PartName="/ppt/notesSlides/notesSlide61.xml" ContentType="application/vnd.openxmlformats-officedocument.presentationml.notesSlide+xml"/>
  <Override PartName="/ppt/slideLayouts/slideLayout100.xml" ContentType="application/vnd.openxmlformats-officedocument.presentationml.slideLayout+xml"/>
  <Override PartName="/ppt/tags/tag14.xml" ContentType="application/vnd.openxmlformats-officedocument.presentationml.tags+xml"/>
  <Override PartName="/ppt/tags/tag61.xml" ContentType="application/vnd.openxmlformats-officedocument.presentationml.tags+xml"/>
  <Override PartName="/ppt/tags/tag129.xml" ContentType="application/vnd.openxmlformats-officedocument.presentationml.tags+xml"/>
  <Override PartName="/ppt/tags/tag176.xml" ContentType="application/vnd.openxmlformats-officedocument.presentationml.tags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ags/tag132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66.xml" ContentType="application/vnd.openxmlformats-officedocument.presentationml.notes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notesSlides/notesSlide55.xml" ContentType="application/vnd.openxmlformats-officedocument.presentationml.notesSlide+xml"/>
  <Override PartName="/ppt/slideMasters/slideMaster25.xml" ContentType="application/vnd.openxmlformats-officedocument.presentationml.slideMaster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notesSlides/notesSlide44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ags/tag5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59.xml" ContentType="application/vnd.openxmlformats-officedocument.presentationml.tags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slideMasters/slideMaster3.xml" ContentType="application/vnd.openxmlformats-officedocument.presentationml.slideMaster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notesSlides/notesSlide49.xml" ContentType="application/vnd.openxmlformats-officedocument.presentationml.notesSlide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Override PartName="/ppt/tags/tag96.xml" ContentType="application/vnd.openxmlformats-officedocument.presentationml.tags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notesSlides/notesSlide52.xml" ContentType="application/vnd.openxmlformats-officedocument.presentationml.notesSlide+xml"/>
  <Override PartName="/ppt/slideMasters/slideMaster22.xml" ContentType="application/vnd.openxmlformats-officedocument.presentationml.slideMaster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167.xml" ContentType="application/vnd.openxmlformats-officedocument.presentationml.tags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slideLayouts/slideLayout98.xml" ContentType="application/vnd.openxmlformats-officedocument.presentationml.slideLayout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notesSlides/notesSlide68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tags/tag68.xml" ContentType="application/vnd.openxmlformats-officedocument.presentationml.tags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tags/tag142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tags/tag87.xml" ContentType="application/vnd.openxmlformats-officedocument.presentationml.tags+xml"/>
  <Override PartName="/ppt/notesSlides/notesSlide65.xml" ContentType="application/vnd.openxmlformats-officedocument.presentationml.notes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notesSlides/notesSlide43.xml" ContentType="application/vnd.openxmlformats-officedocument.presentationml.notesSlide+xml"/>
  <Override PartName="/ppt/slides/slide30.xml" ContentType="application/vnd.openxmlformats-officedocument.presentationml.sl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notesSlides/notesSlide9.xml" ContentType="application/vnd.openxmlformats-officedocument.presentationml.notesSlide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tags/tag90.xml" ContentType="application/vnd.openxmlformats-officedocument.presentationml.tags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68.xml" ContentType="application/vnd.openxmlformats-officedocument.presentationml.slide+xml"/>
  <Override PartName="/ppt/slideLayouts/slideLayout230.xml" ContentType="application/vnd.openxmlformats-officedocument.presentationml.slideLayout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s/slide24.xml" ContentType="application/vnd.openxmlformats-officedocument.presentationml.slide+xml"/>
  <Override PartName="/ppt/slides/slide71.xml" ContentType="application/vnd.openxmlformats-officedocument.presentationml.slide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tags/tag59.xml" ContentType="application/vnd.openxmlformats-officedocument.presentationml.tags+xml"/>
  <Override PartName="/ppt/notesSlides/notesSlide3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ags/tag37.xml" ContentType="application/vnd.openxmlformats-officedocument.presentationml.tags+xml"/>
  <Override PartName="/ppt/notesSlides/notesSlide15.xml" ContentType="application/vnd.openxmlformats-officedocument.presentationml.notesSlide+xml"/>
  <Override PartName="/ppt/tags/tag84.xml" ContentType="application/vnd.openxmlformats-officedocument.presentationml.tags+xml"/>
  <Override PartName="/ppt/notesSlides/notesSlide62.xml" ContentType="application/vnd.openxmlformats-officedocument.presentationml.notesSlide+xml"/>
  <Override PartName="/ppt/tags/tag199.xml" ContentType="application/vnd.openxmlformats-officedocument.presentationml.tags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ags/tag177.xml" ContentType="application/vnd.openxmlformats-officedocument.presentationml.tags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notesSlides/notesSlide40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notesSlides/notesSlide6.xml" ContentType="application/vnd.openxmlformats-officedocument.presentationml.notesSlide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18.xml" ContentType="application/vnd.openxmlformats-officedocument.presentationml.slide+xml"/>
  <Override PartName="/ppt/slides/slide65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ags/tag78.xml" ContentType="application/vnd.openxmlformats-officedocument.presentationml.tags+xml"/>
  <Override PartName="/ppt/notesSlides/notesSlide56.xml" ContentType="application/vnd.openxmlformats-officedocument.presentationml.notesSlide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ags/tag130.xml" ContentType="application/vnd.openxmlformats-officedocument.presentationml.tags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notesSlides/notesSlide28.xml" ContentType="application/vnd.openxmlformats-officedocument.presentationml.notesSlide+xml"/>
  <Override PartName="/ppt/tags/tag97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notesSlides/notesSlide53.xml" ContentType="application/vnd.openxmlformats-officedocument.presentationml.notesSlide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tags/tag168.xml" ContentType="application/vnd.openxmlformats-officedocument.presentationml.tags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ags/tag53.xml" ContentType="application/vnd.openxmlformats-officedocument.presentationml.tags+xml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2.xml" ContentType="application/vnd.openxmlformats-officedocument.theme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ags/tag102.xml" ContentType="application/vnd.openxmlformats-officedocument.presentationml.tags+xml"/>
  <Override PartName="/ppt/notesSlides/notesSlide47.xml" ContentType="application/vnd.openxmlformats-officedocument.presentationml.notesSlide+xml"/>
  <Override PartName="/ppt/slides/slide34.xml" ContentType="application/vnd.openxmlformats-officedocument.presentationml.slide+xml"/>
  <Override PartName="/ppt/slideLayouts/slideLayout133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78.xml" ContentType="application/vnd.openxmlformats-officedocument.presentationml.slideLayout+xml"/>
  <Override PartName="/ppt/tags/tag69.xml" ContentType="application/vnd.openxmlformats-officedocument.presentationml.tags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ags/tag47.xml" ContentType="application/vnd.openxmlformats-officedocument.presentationml.tags+xml"/>
  <Override PartName="/ppt/notesSlides/notesSlide25.xml" ContentType="application/vnd.openxmlformats-officedocument.presentationml.notesSlide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tags/tag187.xml" ContentType="application/vnd.openxmlformats-officedocument.presentationml.tags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notesSlides/notesSlide50.xml" ContentType="application/vnd.openxmlformats-officedocument.presentationml.notesSlide+xml"/>
  <Override PartName="/ppt/tags/tag16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9" r:id="rId3"/>
    <p:sldMasterId id="2147483748" r:id="rId4"/>
    <p:sldMasterId id="2147483774" r:id="rId5"/>
    <p:sldMasterId id="2147483800" r:id="rId6"/>
    <p:sldMasterId id="2147483813" r:id="rId7"/>
    <p:sldMasterId id="2147483826" r:id="rId8"/>
    <p:sldMasterId id="2147483839" r:id="rId9"/>
    <p:sldMasterId id="2147483852" r:id="rId10"/>
    <p:sldMasterId id="2147483865" r:id="rId11"/>
    <p:sldMasterId id="2147484060" r:id="rId12"/>
    <p:sldMasterId id="2147484073" r:id="rId13"/>
    <p:sldMasterId id="2147484109" r:id="rId14"/>
    <p:sldMasterId id="2147484558" r:id="rId15"/>
    <p:sldMasterId id="2147484571" r:id="rId16"/>
    <p:sldMasterId id="2147484584" r:id="rId17"/>
    <p:sldMasterId id="2147484597" r:id="rId18"/>
    <p:sldMasterId id="2147484846" r:id="rId19"/>
    <p:sldMasterId id="2147484859" r:id="rId20"/>
    <p:sldMasterId id="2147485132" r:id="rId21"/>
    <p:sldMasterId id="2147485678" r:id="rId22"/>
    <p:sldMasterId id="2147485691" r:id="rId23"/>
    <p:sldMasterId id="2147485976" r:id="rId24"/>
    <p:sldMasterId id="2147485989" r:id="rId25"/>
  </p:sldMasterIdLst>
  <p:notesMasterIdLst>
    <p:notesMasterId r:id="rId101"/>
  </p:notesMasterIdLst>
  <p:sldIdLst>
    <p:sldId id="392" r:id="rId26"/>
    <p:sldId id="510" r:id="rId27"/>
    <p:sldId id="462" r:id="rId28"/>
    <p:sldId id="464" r:id="rId29"/>
    <p:sldId id="432" r:id="rId30"/>
    <p:sldId id="413" r:id="rId31"/>
    <p:sldId id="468" r:id="rId32"/>
    <p:sldId id="456" r:id="rId33"/>
    <p:sldId id="485" r:id="rId34"/>
    <p:sldId id="511" r:id="rId35"/>
    <p:sldId id="349" r:id="rId36"/>
    <p:sldId id="350" r:id="rId37"/>
    <p:sldId id="351" r:id="rId38"/>
    <p:sldId id="262" r:id="rId39"/>
    <p:sldId id="263" r:id="rId40"/>
    <p:sldId id="264" r:id="rId41"/>
    <p:sldId id="440" r:id="rId42"/>
    <p:sldId id="441" r:id="rId43"/>
    <p:sldId id="267" r:id="rId44"/>
    <p:sldId id="512" r:id="rId45"/>
    <p:sldId id="442" r:id="rId46"/>
    <p:sldId id="513" r:id="rId47"/>
    <p:sldId id="514" r:id="rId48"/>
    <p:sldId id="515" r:id="rId49"/>
    <p:sldId id="472" r:id="rId50"/>
    <p:sldId id="473" r:id="rId51"/>
    <p:sldId id="474" r:id="rId52"/>
    <p:sldId id="475" r:id="rId53"/>
    <p:sldId id="277" r:id="rId54"/>
    <p:sldId id="281" r:id="rId55"/>
    <p:sldId id="282" r:id="rId56"/>
    <p:sldId id="443" r:id="rId57"/>
    <p:sldId id="461" r:id="rId58"/>
    <p:sldId id="444" r:id="rId59"/>
    <p:sldId id="445" r:id="rId60"/>
    <p:sldId id="332" r:id="rId61"/>
    <p:sldId id="290" r:id="rId62"/>
    <p:sldId id="292" r:id="rId63"/>
    <p:sldId id="343" r:id="rId64"/>
    <p:sldId id="306" r:id="rId65"/>
    <p:sldId id="300" r:id="rId66"/>
    <p:sldId id="301" r:id="rId67"/>
    <p:sldId id="299" r:id="rId68"/>
    <p:sldId id="304" r:id="rId69"/>
    <p:sldId id="482" r:id="rId70"/>
    <p:sldId id="347" r:id="rId71"/>
    <p:sldId id="310" r:id="rId72"/>
    <p:sldId id="311" r:id="rId73"/>
    <p:sldId id="312" r:id="rId74"/>
    <p:sldId id="313" r:id="rId75"/>
    <p:sldId id="507" r:id="rId76"/>
    <p:sldId id="508" r:id="rId77"/>
    <p:sldId id="398" r:id="rId78"/>
    <p:sldId id="486" r:id="rId79"/>
    <p:sldId id="487" r:id="rId80"/>
    <p:sldId id="488" r:id="rId81"/>
    <p:sldId id="489" r:id="rId82"/>
    <p:sldId id="490" r:id="rId83"/>
    <p:sldId id="491" r:id="rId84"/>
    <p:sldId id="492" r:id="rId85"/>
    <p:sldId id="493" r:id="rId86"/>
    <p:sldId id="494" r:id="rId87"/>
    <p:sldId id="495" r:id="rId88"/>
    <p:sldId id="496" r:id="rId89"/>
    <p:sldId id="516" r:id="rId90"/>
    <p:sldId id="500" r:id="rId91"/>
    <p:sldId id="497" r:id="rId92"/>
    <p:sldId id="498" r:id="rId93"/>
    <p:sldId id="509" r:id="rId94"/>
    <p:sldId id="506" r:id="rId95"/>
    <p:sldId id="501" r:id="rId96"/>
    <p:sldId id="502" r:id="rId97"/>
    <p:sldId id="503" r:id="rId98"/>
    <p:sldId id="504" r:id="rId99"/>
    <p:sldId id="505" r:id="rId100"/>
  </p:sldIdLst>
  <p:sldSz cx="9144000" cy="6858000" type="screen4x3"/>
  <p:notesSz cx="6858000" cy="9144000"/>
  <p:custDataLst>
    <p:tags r:id="rId10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5833" autoAdjust="0"/>
  </p:normalViewPr>
  <p:slideViewPr>
    <p:cSldViewPr>
      <p:cViewPr varScale="1">
        <p:scale>
          <a:sx n="75" d="100"/>
          <a:sy n="75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63" Type="http://schemas.openxmlformats.org/officeDocument/2006/relationships/slide" Target="slides/slide38.xml"/><Relationship Id="rId68" Type="http://schemas.openxmlformats.org/officeDocument/2006/relationships/slide" Target="slides/slide43.xml"/><Relationship Id="rId84" Type="http://schemas.openxmlformats.org/officeDocument/2006/relationships/slide" Target="slides/slide59.xml"/><Relationship Id="rId89" Type="http://schemas.openxmlformats.org/officeDocument/2006/relationships/slide" Target="slides/slide6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6.xml"/><Relationship Id="rId92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slide" Target="slides/slide33.xml"/><Relationship Id="rId66" Type="http://schemas.openxmlformats.org/officeDocument/2006/relationships/slide" Target="slides/slide41.xml"/><Relationship Id="rId74" Type="http://schemas.openxmlformats.org/officeDocument/2006/relationships/slide" Target="slides/slide49.xml"/><Relationship Id="rId79" Type="http://schemas.openxmlformats.org/officeDocument/2006/relationships/slide" Target="slides/slide54.xml"/><Relationship Id="rId87" Type="http://schemas.openxmlformats.org/officeDocument/2006/relationships/slide" Target="slides/slide62.xml"/><Relationship Id="rId102" Type="http://schemas.openxmlformats.org/officeDocument/2006/relationships/tags" Target="tags/tag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6.xml"/><Relationship Id="rId82" Type="http://schemas.openxmlformats.org/officeDocument/2006/relationships/slide" Target="slides/slide57.xml"/><Relationship Id="rId90" Type="http://schemas.openxmlformats.org/officeDocument/2006/relationships/slide" Target="slides/slide65.xml"/><Relationship Id="rId95" Type="http://schemas.openxmlformats.org/officeDocument/2006/relationships/slide" Target="slides/slide70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slide" Target="slides/slide31.xml"/><Relationship Id="rId64" Type="http://schemas.openxmlformats.org/officeDocument/2006/relationships/slide" Target="slides/slide39.xml"/><Relationship Id="rId69" Type="http://schemas.openxmlformats.org/officeDocument/2006/relationships/slide" Target="slides/slide44.xml"/><Relationship Id="rId77" Type="http://schemas.openxmlformats.org/officeDocument/2006/relationships/slide" Target="slides/slide52.xml"/><Relationship Id="rId100" Type="http://schemas.openxmlformats.org/officeDocument/2006/relationships/slide" Target="slides/slide75.xml"/><Relationship Id="rId105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72" Type="http://schemas.openxmlformats.org/officeDocument/2006/relationships/slide" Target="slides/slide47.xml"/><Relationship Id="rId80" Type="http://schemas.openxmlformats.org/officeDocument/2006/relationships/slide" Target="slides/slide55.xml"/><Relationship Id="rId85" Type="http://schemas.openxmlformats.org/officeDocument/2006/relationships/slide" Target="slides/slide60.xml"/><Relationship Id="rId93" Type="http://schemas.openxmlformats.org/officeDocument/2006/relationships/slide" Target="slides/slide68.xml"/><Relationship Id="rId98" Type="http://schemas.openxmlformats.org/officeDocument/2006/relationships/slide" Target="slides/slide7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slide" Target="slides/slide34.xml"/><Relationship Id="rId67" Type="http://schemas.openxmlformats.org/officeDocument/2006/relationships/slide" Target="slides/slide42.xml"/><Relationship Id="rId103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62" Type="http://schemas.openxmlformats.org/officeDocument/2006/relationships/slide" Target="slides/slide37.xml"/><Relationship Id="rId70" Type="http://schemas.openxmlformats.org/officeDocument/2006/relationships/slide" Target="slides/slide45.xml"/><Relationship Id="rId75" Type="http://schemas.openxmlformats.org/officeDocument/2006/relationships/slide" Target="slides/slide50.xml"/><Relationship Id="rId83" Type="http://schemas.openxmlformats.org/officeDocument/2006/relationships/slide" Target="slides/slide58.xml"/><Relationship Id="rId88" Type="http://schemas.openxmlformats.org/officeDocument/2006/relationships/slide" Target="slides/slide63.xml"/><Relationship Id="rId91" Type="http://schemas.openxmlformats.org/officeDocument/2006/relationships/slide" Target="slides/slide66.xml"/><Relationship Id="rId96" Type="http://schemas.openxmlformats.org/officeDocument/2006/relationships/slide" Target="slides/slide7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slide" Target="slides/slide32.xml"/><Relationship Id="rId10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slide" Target="slides/slide35.xml"/><Relationship Id="rId65" Type="http://schemas.openxmlformats.org/officeDocument/2006/relationships/slide" Target="slides/slide40.xml"/><Relationship Id="rId73" Type="http://schemas.openxmlformats.org/officeDocument/2006/relationships/slide" Target="slides/slide48.xml"/><Relationship Id="rId78" Type="http://schemas.openxmlformats.org/officeDocument/2006/relationships/slide" Target="slides/slide53.xml"/><Relationship Id="rId81" Type="http://schemas.openxmlformats.org/officeDocument/2006/relationships/slide" Target="slides/slide56.xml"/><Relationship Id="rId86" Type="http://schemas.openxmlformats.org/officeDocument/2006/relationships/slide" Target="slides/slide61.xml"/><Relationship Id="rId94" Type="http://schemas.openxmlformats.org/officeDocument/2006/relationships/slide" Target="slides/slide69.xml"/><Relationship Id="rId99" Type="http://schemas.openxmlformats.org/officeDocument/2006/relationships/slide" Target="slides/slide74.xml"/><Relationship Id="rId10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4.xml"/><Relationship Id="rId34" Type="http://schemas.openxmlformats.org/officeDocument/2006/relationships/slide" Target="slides/slide9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76" Type="http://schemas.openxmlformats.org/officeDocument/2006/relationships/slide" Target="slides/slide51.xml"/><Relationship Id="rId97" Type="http://schemas.openxmlformats.org/officeDocument/2006/relationships/slide" Target="slides/slide72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2EA49F-AA15-4DF8-8BD5-985569A01AD4}" type="datetimeFigureOut">
              <a:rPr lang="en-US"/>
              <a:pPr>
                <a:defRPr/>
              </a:pPr>
              <a:t>6/6/2009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CD765BC-8CDF-4043-8ADE-3B89D51D3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7318F-B594-4FE5-8A98-F3BD2F7F3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881BD-67DA-473E-B3E7-B283FE5F8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BDC4F-D97C-4BC1-B095-41B8E4415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D10B0-2A1A-42BD-B2FC-CFCFA0F48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82A29-82D3-4E6A-98DB-51A6ADD94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306E1-8926-4AEA-A259-899622E29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7B446-75FE-4B55-84D7-B42984F5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D4A15-6A2E-4D58-93E9-BE5B43E69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395AD-4267-4FF8-B2D8-601766DE1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2C36B-B171-4F8D-A63D-C9A00972D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0B645-0E7E-4524-931E-598B224DA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400AC-B74B-49CE-86B6-2DEC7EE08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F1729-17FA-401D-A7C1-0EBBB2243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84916-8BB9-45F6-B1F6-667CB2DBB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C4EBF-E5FB-4281-B323-0FF05C505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91E47-58F9-4893-95E5-A0C35CCB9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C4CFA-5982-4E89-9ECB-025768389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3EACB-48D1-4E94-B5D1-B0793FF6A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EAAF9-4F0D-42AA-B387-1FF86B064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E5B67-B3A3-43A7-A8A8-DF22B078E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FA2FA-ABFF-49F6-B8AF-AC35E976C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3BCE7-F9F1-45B6-BB33-B8053A8FF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0CE6D-3E3A-4516-9737-537B4C69E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5ED1E-6500-433E-99A9-5E217416E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7191F-B12D-4B8D-A5C1-2A9EC3D96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46717-29D7-4CF1-852A-9C47CCF3F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A563C-A34C-45B6-9950-C0E0F661F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380CB-0292-4790-B9A9-4B6D144CB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A09E4-9FA3-42B4-8F9E-357DB7428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7E457-1086-4804-A4A5-CB8079F02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2F374-0239-4427-B6A7-D4ECAC1D5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0613C-93B8-41B4-B498-C7D7E6E31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A0A7F-0C52-4ABD-B2DB-9BAE271C6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9FEFE-BE39-4268-AA8E-84FB675F8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E8384-E218-4CB5-902B-11BF6DD9C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DA7A-2722-40FF-9BA5-5BC4C2A0CF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B098E-4E2D-45E3-A569-B4251A0663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1E8C3-DE44-4618-8D3C-CF56196A3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76335-9355-4FE6-B838-228780518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74BC6-0D17-462C-97EF-72204AA1D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48980-4A63-447A-9DC7-892808FA4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14441-C434-45BA-AAB0-2C1D8216F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9E1F8-1677-47C0-8804-D9AD717DF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65BCF-9E4D-4844-AC88-3FC41BCEE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21E58-CFEC-4725-833A-4B438C900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12E1D-869C-4A5E-83E5-A0FA83EB2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8A413-F482-4A73-A3BE-D2E9C4221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F6DAF-2559-40C6-AEFD-4F1C93489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F8056-6EE0-4B5F-B6E4-471398689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4049F-4EDA-46D3-9B25-CA8F2347C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71C0E-0997-4FF5-9361-60DC6CA4D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12C7F-C1AF-476F-B8EF-35A0FC61F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A2D96-BC35-41BC-8D80-364744DBA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ABE43-E8FE-407C-8A6C-F7D4A32E8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55011-7B80-4614-9DDD-1C085E130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66736-17FC-4F58-9738-9951D6873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0681B-2079-4B61-90C7-944DBC552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72268-FA52-4742-BA49-AB5D53E8A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18C7B-1204-4703-BF5B-9D3FB3816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9AAB-75A6-4FE1-AAF4-8788A5459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AE321-8797-45DF-8CB6-FA8091B51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0C9C5-003A-4ADA-A98A-ECAA3BC80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F8795-7516-45C0-AFCD-B7C5ACE6C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8EDFA-5990-405A-91D8-479CA566F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65AF5-EB8B-458D-BCA0-D09E7E719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31D05-F359-4C6C-A851-9AABB8BDE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47D70-5E3C-472D-B10F-2A52416BD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DB16E-4D40-4477-91F7-35CF4EF5F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E97F5-192B-4677-921E-ECCA8A6EC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5A4E1-D8D0-45E5-B43C-E2611CBC3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6B23E-8527-4B3C-946E-135A99D5E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5CA8E-4668-463B-B3BB-734F0D27A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9302B-45F1-4899-9731-EEBB12A41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E075B-3202-4BE5-AF28-E83E8A9FF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354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354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D5008-F3EC-42ED-8D65-5B9D2AF43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75696-D167-4368-8F0C-B5F7F64EE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99E11-2A4B-4A8F-BEF1-9D0472008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FBFBA-A5AD-40E4-AA38-4C6667289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E4136-4121-4F66-9E60-72889412C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DBB5-25D6-44C4-861C-B1CC09123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CA6A2-C900-4D28-81EB-21D13C382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E358-8AC9-410F-991A-1CB03E260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607D9-E089-437F-B12C-BAD0B8C7F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2F77D-EA08-4121-8161-85075E47F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0CF33-B164-495D-ADD2-267C83445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FAF03-4BF7-4852-A4A1-C4AB35EC5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30774-F001-4F51-8297-E719946DB1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76B44-28BB-4491-9F85-5592824BC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274D8-A38F-419C-97B0-6603716E2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50405-E3F6-4459-9EB9-0465629EE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198A1-2B80-4E47-85F2-6804FE5A5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B674D-D7C0-4804-9D23-8E33F1D03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DCD82-B4B2-4572-A928-901342438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F8194-1265-49E7-AE3C-8082A4350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581D2-6C11-4E1E-B492-EF084A745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77F45-F79A-4CBD-A52A-2853A1A07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85093-E4CA-4FC8-81A2-36D47E748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0F249-4FDB-4C3A-91E8-4CF6D8799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E4A4-5D14-4B24-94C7-D1AEE7889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94FE0-C9A4-429C-994B-03B910E6D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B0F06-C318-4448-BB9E-7B3764510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8E087-F38A-4C6D-8BFF-D9FDAC5A6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5D2C2-A5E9-4D37-BD5B-076535F0D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A9AF5-CB50-48B6-858C-64D0173BD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93F89-3F3D-488E-90EB-EC32DFEFD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70991-CAD2-4731-9C2C-95127EE34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BBE66-FD89-4B49-AAAC-B2E8DB86C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918F8-506F-4219-B5CD-07462FFE3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E32DA-E8AB-46C7-8058-FBCD2C1B9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373F7-E0AC-4831-BB75-A1023228F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59323-624F-47AB-A661-C6316436D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3B1A4-F4E4-452E-A703-36B4C6F0E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017B8-6B71-46D1-AB9C-06AD9862D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926C5-E881-485D-BA40-A9C8F803A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183B7-F5EC-4109-AAA1-3BE7C57D9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C4E93-2EEE-47FB-BAF2-5F2C97AEC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18F0C-380B-4DE1-9CE9-7B25EDE62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42C31-383B-46DB-BA8C-30C4C63AF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85CC4-3B2E-4E00-90B8-03C600103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FCE03-2CBA-4CE7-85DF-7BB61DA97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C720E-FE0D-48C9-9CF3-7205941C9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5AE54-B199-4861-99F3-DF72C5FFC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0097A-9CB5-4854-8B85-9813D4831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B7FAF-13A1-438A-8D3A-B21A46937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A7B49-5E3A-4F1D-9615-3DAE02B6B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27951-4F5B-4CDE-B189-B893CBD71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1F6B7-21B9-4205-BE25-7315ACE65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1762B-C4CE-4E44-A35C-7D9180C07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371B3-BCB7-4CD6-A366-090EDD435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EB866-C6F4-4D10-89C6-112A81094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88C4E-60F3-4486-8914-CE166909D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EFF6B-0AC2-4D15-B5C0-2FCBFF855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626BA-81C7-4D23-84B9-FEDA3489E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CE023-40E3-4FB5-A995-A8452CE3A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E7A92-7CFD-4053-8DD0-643CBC696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66119-A421-4DFE-95AB-7ACF28808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9D4B1-326D-4DA9-8346-B3E48C9EB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EBF4D-AD1A-4DA0-89BD-19836DC33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5FF25-D973-4364-AAC1-061771C30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FA6B3-053A-4054-A3BC-DCFF8DE68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0FB39-5FBD-448A-87F5-A744D2399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ADD2A-06C7-494D-8AB0-AA1072422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21B6E-85E2-4A21-92D6-3A98D3ECB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32A5E-77B8-4B61-8276-DEEB7E71F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7A170-D6B0-4352-9CFE-AFF47100F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440DE-1EBD-4F8B-B678-B8EDB6DFD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C5002-7A86-445B-ABB8-FC3E5237D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DF274-6770-4F02-860F-E60562FF5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B7BCD-03C1-452E-9EDE-41FB8C99B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CB21B-A9FF-4AD7-B47B-179ACABB8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38448-FDFA-40D6-B833-D6EE60AF6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E6639-8052-41F2-9F96-CD2A8122B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1E1DF-F4A0-4AA7-B65C-200C00FB1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13BF7-FAD6-427F-B239-4AC341633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5EBFD-B0E3-4FE6-A4BA-003D127D5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ED06E-9ED9-4851-ABC7-D61ABE00D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9A14-6929-40D5-93EB-3481D57A6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F7CBC-022A-4BE9-B4EF-28C06C977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92323-356C-43C3-93E6-D733EE68A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B0C3D-0CEF-4DDD-A884-14289644F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5778B-A0E0-47AB-8187-475A81882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B70ED-D888-42D3-9F00-61776D1E2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1BD75-59E1-4F87-91A5-5B331BB22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0F4F3-6D6C-49B8-841A-27FC7E80F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53F9E-A557-4716-9680-345639FD6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1B472-64DB-466B-8E9A-CF3F491AA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A27ED-40B1-43A7-966D-1EB57D8414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DD6F7-6E16-4B42-99ED-55AC6390D7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BDCAF-2C74-43F5-9627-51EA98B63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BB0A1-DDAE-4BF2-BF90-CA54651A1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BD68A-E1C2-48A2-A71D-E60C2566D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CCB29-DF51-495D-84F4-1C09BA592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B0526-F8F7-4868-A3D7-2A1F6BC037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A5245-B69D-4003-B405-3EF976D06A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D48DA-DDD8-449D-9BE8-A53BC380AE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54E80-26DD-4FDB-B7A8-A6CE6F9BB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EC7BD-F3E8-430F-ABF4-171EAAF3F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407C0-ED5F-42F4-871F-4FD152CF4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51FB4-7B2F-4BBD-98E8-1B40ACBB8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FA223-6F02-4055-93C7-19E7C70D2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8B0C4-76FD-409F-BD00-DF6DF218B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43F1B-239D-41B5-B02D-7C126FB89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DC717-D8D0-41F9-AF8C-BDFF24B50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96647-C854-435D-9E31-AC4A11CD8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40A1F-1ADD-4652-8857-97114FEB1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C0EBC-B37C-402B-A97F-E58A375A3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FABFA-74BB-4DC9-8D4B-1019606B5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773E7-0FD6-4E1A-985C-C18D13FBC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6B08F-118C-4FD3-99B5-7811C0469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594B4-0E8E-47F5-94D6-E224D9D9F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69FA1-5DAE-49D7-8787-C4AD899B1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99DE0-3002-4231-991F-B2FD3CF28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E704D-0F84-44F1-9E04-020A9F082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A221D-2E98-43ED-AAC9-714EDAD65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26E20-9D6E-408C-9DB6-F93EEE7B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32885-043B-4C7E-B51C-38A4DC1D6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2293-2870-485B-A1A8-FC2001172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72EF1-1060-4E5F-BEF8-CE2EF7FD4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C4F83-45BA-4ADA-AB8D-4C4513215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237CC-EAC2-441A-A677-AE7444E45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5A7D6-07D3-476C-9466-4684AB4D3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343D7-0B1B-4CE0-9976-53287EBED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8A4F1-D115-4245-8F77-6DD87BC96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FCBF3-61A6-4830-AC07-5BF020F60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77C70-609B-4AC1-86BD-D1CBABEFD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276AF-214E-4C50-A73A-BA49A5A5C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D8D30-2513-40C1-8572-9AD26A5F6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3BD31-B7A2-47F6-B993-364D60701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CEA90-0995-44AF-9481-A8E61731F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CC9F3-4350-49E5-950E-9A277E27B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D89AD-0382-4CFE-AA46-3ABF04469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4F73B-CF34-4F2D-B615-EA50002A7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5FD3B-EAD7-42F0-8F77-4170BE1CC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7770C-2EF5-482A-9154-EA0F62514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CDCA6-C566-44ED-9E15-F45767DC0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22135-0152-4F45-9ED0-F725612E9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5C1AA-7D1E-4B79-960E-B38C3F551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8B99B-D572-4D22-8225-BEA3FC3D9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BF384-175C-4B80-A5AC-054762D86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58C30-7E73-4D52-9BBB-3766159F9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B53F3-E56E-42B5-8A57-23245EFEA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DA83-9AAB-45AB-AF5E-2C8E93F07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28591-B656-4CBF-B615-E04FE2F85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04C18-58F1-4196-BC5F-04D554EF3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A0641-4F61-4190-A4D7-DAC512ADD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7A3F8-5CD5-440E-87D2-BEEBE3427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0F81-1CEE-4BC8-B0D8-0121F036C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0281C-7777-4525-A599-7138F9DE1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E3142-A7A9-4744-ADEE-223CC6D7F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03D82-FC39-4C71-987D-7E7FCE74A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CEE51-5BA3-450E-9CCC-8C3AABCC2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1BF90-183F-45DA-9E0C-B995DF9C22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A7087-5507-48CB-9E06-15C667E3B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E792-4115-4460-91DA-87B439468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F4FDA-F105-41C0-A612-DE1C5C993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4BA8D-E069-4BCD-81DC-1597D0A76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0D044-0233-4651-B512-E023A1558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603AE-6AE9-4B88-BCF9-311CAD020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D2035-6FC9-4B81-90C4-5113A362B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48527-0B25-45D8-8F92-90F525100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90311-4990-484C-8A74-C41DE95D8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C3AB7-9813-44CF-86A3-66181A23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FE0A3-6AEE-42D3-9A38-1E3E74DFD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FD218-8D00-416C-956A-BFE2E548E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327F5-ACA8-4C41-A616-49B49C92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371AF-3B03-4DB1-B530-4635D43D6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31FFD-86E3-44C4-84A7-87BEF2A7C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0EC8E-B9A0-4495-9786-5ADB6609A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D7460-FC40-469B-ABE1-A31C4F90F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4362E-2BE9-438B-A5E4-88801D86E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DCDA0-7B6F-4CC1-92C2-B67DEDE0F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4E460-A7C2-43CC-A600-41A9C0F1C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ECE4E-F70C-4B88-A415-D5DFB0906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97104-B5FE-4598-ADEE-1E5726FAE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33CD4-4729-4778-B1BF-F6600B327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3A49F-E512-4A45-8E5A-BB5D31951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26A41-02E4-45FF-8301-14DC87FA9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75BE1-0A7E-4504-A195-A84C2C3B5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EE734-6102-4D38-9F95-4A6ADC75E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E2EA5-88C6-4C6C-A7A5-2F1C935F5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C2FE0-2360-4124-A35E-CE5AF6756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62040-E0AF-4819-B0F4-436E53B77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D7A44-356F-4EB1-9566-452325C2C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13941-1FF3-47F6-977C-425EF18AA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7B38B-5135-4B47-8D05-4BE9B71AC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2E56C-29C2-4260-BA15-D4C73D8FE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AC50B-4D1E-412A-8D52-1C446309F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5570F-593B-4D44-BF4E-DD914D8B9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F6270-9614-4763-B8CE-BE93F8AAF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A752-C54A-49F4-889B-AB4E7A975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1335E-9A04-484E-BB37-7B67B48B9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CF884-0DC1-4992-8D6F-3EC372511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637FE-D577-4766-ABAD-3A51D0674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1FD7-49DD-498D-9001-3AA7EC6F5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7A2C1-A114-467F-AD3B-8067D470D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31DB0-239F-4003-A95E-ECD49AC8E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EA38B-9EA3-4748-9FE2-4088D2FC2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7EDCD-7DC7-4234-ABBC-72570ACC4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8C21F-EC63-4164-9809-CF9ECC5E5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EC973-84D0-4694-BC76-35C8A5804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ACB62-A7FA-47A5-914F-BF25F3AD0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FFCE4-D4EF-468C-89BD-0B7B3A8E3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F2A04-2009-4301-95FA-4F2527276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5A07A-412B-4A8A-9624-E6B604340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43053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88AF3-47CE-4A41-8679-40F790172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D0760-85D4-4E19-B57F-6A58CD5E9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DD1C1-4977-4EEC-8035-ED1A83F78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E5045-246B-4A68-B19A-0C645C855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67C76-7788-4AA4-93AC-83F9B0338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56A28-61CE-4B6F-9B70-3A6149622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F37E9-AA6A-4E5A-90F6-970E1A917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C8174-C621-4B6D-861C-9C3A319E1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-152400"/>
            <a:ext cx="21907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-152400"/>
            <a:ext cx="64198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10854-FC10-4E60-B949-199594912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810000"/>
            <a:ext cx="8763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2B2EB-7E19-4D11-A378-B81B6039B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9601-DD7B-413B-9CF6-8EBA88CCF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776E0-C368-4DE4-BBFC-9BECA5F87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F1B28-7A31-4375-997C-32A5B38FA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1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0" Type="http://schemas.openxmlformats.org/officeDocument/2006/relationships/slideLayout" Target="../slideLayouts/slideLayout188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8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3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2" Type="http://schemas.openxmlformats.org/officeDocument/2006/relationships/slideLayout" Target="../slideLayouts/slideLayout192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4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9.xml"/><Relationship Id="rId7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slideLayout" Target="../slideLayouts/slideLayout232.xml"/><Relationship Id="rId11" Type="http://schemas.openxmlformats.org/officeDocument/2006/relationships/slideLayout" Target="../slideLayouts/slideLayout237.xml"/><Relationship Id="rId5" Type="http://schemas.openxmlformats.org/officeDocument/2006/relationships/slideLayout" Target="../slideLayouts/slideLayout231.xml"/><Relationship Id="rId10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30.xml"/><Relationship Id="rId9" Type="http://schemas.openxmlformats.org/officeDocument/2006/relationships/slideLayout" Target="../slideLayouts/slideLayout23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6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1.xml"/><Relationship Id="rId7" Type="http://schemas.openxmlformats.org/officeDocument/2006/relationships/slideLayout" Target="../slideLayouts/slideLayout245.xml"/><Relationship Id="rId12" Type="http://schemas.openxmlformats.org/officeDocument/2006/relationships/slideLayout" Target="../slideLayouts/slideLayout250.xml"/><Relationship Id="rId2" Type="http://schemas.openxmlformats.org/officeDocument/2006/relationships/slideLayout" Target="../slideLayouts/slideLayout240.xml"/><Relationship Id="rId1" Type="http://schemas.openxmlformats.org/officeDocument/2006/relationships/slideLayout" Target="../slideLayouts/slideLayout239.xml"/><Relationship Id="rId6" Type="http://schemas.openxmlformats.org/officeDocument/2006/relationships/slideLayout" Target="../slideLayouts/slideLayout244.xml"/><Relationship Id="rId11" Type="http://schemas.openxmlformats.org/officeDocument/2006/relationships/slideLayout" Target="../slideLayouts/slideLayout249.xml"/><Relationship Id="rId5" Type="http://schemas.openxmlformats.org/officeDocument/2006/relationships/slideLayout" Target="../slideLayouts/slideLayout243.xml"/><Relationship Id="rId10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42.xml"/><Relationship Id="rId9" Type="http://schemas.openxmlformats.org/officeDocument/2006/relationships/slideLayout" Target="../slideLayouts/slideLayout24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7.xml"/><Relationship Id="rId12" Type="http://schemas.openxmlformats.org/officeDocument/2006/relationships/slideLayout" Target="../slideLayouts/slideLayout262.xml"/><Relationship Id="rId2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11" Type="http://schemas.openxmlformats.org/officeDocument/2006/relationships/slideLayout" Target="../slideLayouts/slideLayout273.xml"/><Relationship Id="rId5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72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1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6.xml"/><Relationship Id="rId7" Type="http://schemas.openxmlformats.org/officeDocument/2006/relationships/slideLayout" Target="../slideLayouts/slideLayout280.xml"/><Relationship Id="rId12" Type="http://schemas.openxmlformats.org/officeDocument/2006/relationships/slideLayout" Target="../slideLayouts/slideLayout285.xml"/><Relationship Id="rId2" Type="http://schemas.openxmlformats.org/officeDocument/2006/relationships/slideLayout" Target="../slideLayouts/slideLayout275.xml"/><Relationship Id="rId1" Type="http://schemas.openxmlformats.org/officeDocument/2006/relationships/slideLayout" Target="../slideLayouts/slideLayout274.xml"/><Relationship Id="rId6" Type="http://schemas.openxmlformats.org/officeDocument/2006/relationships/slideLayout" Target="../slideLayouts/slideLayout279.xml"/><Relationship Id="rId11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78.xml"/><Relationship Id="rId10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77.xml"/><Relationship Id="rId9" Type="http://schemas.openxmlformats.org/officeDocument/2006/relationships/slideLayout" Target="../slideLayouts/slideLayout28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3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88.xml"/><Relationship Id="rId7" Type="http://schemas.openxmlformats.org/officeDocument/2006/relationships/slideLayout" Target="../slideLayouts/slideLayout292.xml"/><Relationship Id="rId12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87.xml"/><Relationship Id="rId1" Type="http://schemas.openxmlformats.org/officeDocument/2006/relationships/slideLayout" Target="../slideLayouts/slideLayout286.xml"/><Relationship Id="rId6" Type="http://schemas.openxmlformats.org/officeDocument/2006/relationships/slideLayout" Target="../slideLayouts/slideLayout291.xml"/><Relationship Id="rId11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90.xml"/><Relationship Id="rId10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89.xml"/><Relationship Id="rId9" Type="http://schemas.openxmlformats.org/officeDocument/2006/relationships/slideLayout" Target="../slideLayouts/slideLayout29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7B343E5-E966-462E-82A1-D232D8562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0" r:id="rId1"/>
    <p:sldLayoutId id="2147485991" r:id="rId2"/>
    <p:sldLayoutId id="2147485992" r:id="rId3"/>
    <p:sldLayoutId id="2147485993" r:id="rId4"/>
    <p:sldLayoutId id="2147485994" r:id="rId5"/>
    <p:sldLayoutId id="2147485995" r:id="rId6"/>
    <p:sldLayoutId id="2147485996" r:id="rId7"/>
    <p:sldLayoutId id="2147485997" r:id="rId8"/>
    <p:sldLayoutId id="2147485998" r:id="rId9"/>
    <p:sldLayoutId id="2147485999" r:id="rId10"/>
    <p:sldLayoutId id="2147486000" r:id="rId11"/>
    <p:sldLayoutId id="214748600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2793E92-3BBD-4033-9B42-01D13A0B0F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8" r:id="rId1"/>
    <p:sldLayoutId id="2147486099" r:id="rId2"/>
    <p:sldLayoutId id="2147486100" r:id="rId3"/>
    <p:sldLayoutId id="2147486101" r:id="rId4"/>
    <p:sldLayoutId id="2147486102" r:id="rId5"/>
    <p:sldLayoutId id="2147486103" r:id="rId6"/>
    <p:sldLayoutId id="2147486104" r:id="rId7"/>
    <p:sldLayoutId id="2147486105" r:id="rId8"/>
    <p:sldLayoutId id="2147486106" r:id="rId9"/>
    <p:sldLayoutId id="2147486107" r:id="rId10"/>
    <p:sldLayoutId id="2147486108" r:id="rId11"/>
    <p:sldLayoutId id="21474861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E4B04-8475-40D9-A17C-292433332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0" r:id="rId1"/>
    <p:sldLayoutId id="2147486111" r:id="rId2"/>
    <p:sldLayoutId id="2147486112" r:id="rId3"/>
    <p:sldLayoutId id="2147486113" r:id="rId4"/>
    <p:sldLayoutId id="2147486114" r:id="rId5"/>
    <p:sldLayoutId id="2147486115" r:id="rId6"/>
    <p:sldLayoutId id="2147486116" r:id="rId7"/>
    <p:sldLayoutId id="2147486117" r:id="rId8"/>
    <p:sldLayoutId id="2147486118" r:id="rId9"/>
    <p:sldLayoutId id="2147486119" r:id="rId10"/>
    <p:sldLayoutId id="2147486120" r:id="rId11"/>
    <p:sldLayoutId id="214748612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1C8BF2A-0E4A-4ED1-93F5-FF28669CC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2" r:id="rId1"/>
    <p:sldLayoutId id="2147486123" r:id="rId2"/>
    <p:sldLayoutId id="2147486124" r:id="rId3"/>
    <p:sldLayoutId id="2147486125" r:id="rId4"/>
    <p:sldLayoutId id="2147486126" r:id="rId5"/>
    <p:sldLayoutId id="2147486127" r:id="rId6"/>
    <p:sldLayoutId id="2147486128" r:id="rId7"/>
    <p:sldLayoutId id="2147486129" r:id="rId8"/>
    <p:sldLayoutId id="2147486130" r:id="rId9"/>
    <p:sldLayoutId id="2147486131" r:id="rId10"/>
    <p:sldLayoutId id="2147486132" r:id="rId11"/>
    <p:sldLayoutId id="21474861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-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-8" charset="0"/>
                <a:cs typeface="+mn-cs"/>
              </a:defRPr>
            </a:lvl1pPr>
          </a:lstStyle>
          <a:p>
            <a:pPr>
              <a:defRPr/>
            </a:pPr>
            <a:fld id="{0B00A5FE-56CE-4710-A242-18B3AAED8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-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-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34" r:id="rId1"/>
    <p:sldLayoutId id="2147486135" r:id="rId2"/>
    <p:sldLayoutId id="2147486136" r:id="rId3"/>
    <p:sldLayoutId id="2147486137" r:id="rId4"/>
    <p:sldLayoutId id="2147486138" r:id="rId5"/>
    <p:sldLayoutId id="2147486139" r:id="rId6"/>
    <p:sldLayoutId id="2147486140" r:id="rId7"/>
    <p:sldLayoutId id="2147486141" r:id="rId8"/>
    <p:sldLayoutId id="2147486142" r:id="rId9"/>
    <p:sldLayoutId id="2147486143" r:id="rId10"/>
    <p:sldLayoutId id="21474861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152400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D0F00258-C72E-42EC-B927-C0323443F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45" r:id="rId1"/>
    <p:sldLayoutId id="2147486146" r:id="rId2"/>
    <p:sldLayoutId id="2147486147" r:id="rId3"/>
    <p:sldLayoutId id="2147486148" r:id="rId4"/>
    <p:sldLayoutId id="2147486149" r:id="rId5"/>
    <p:sldLayoutId id="2147486150" r:id="rId6"/>
    <p:sldLayoutId id="2147486151" r:id="rId7"/>
    <p:sldLayoutId id="2147486152" r:id="rId8"/>
    <p:sldLayoutId id="2147486153" r:id="rId9"/>
    <p:sldLayoutId id="2147486154" r:id="rId10"/>
    <p:sldLayoutId id="21474861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B4DCA69-9F23-4358-B232-6ADA37AC4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56" r:id="rId1"/>
    <p:sldLayoutId id="2147486157" r:id="rId2"/>
    <p:sldLayoutId id="2147486158" r:id="rId3"/>
    <p:sldLayoutId id="2147486159" r:id="rId4"/>
    <p:sldLayoutId id="2147486160" r:id="rId5"/>
    <p:sldLayoutId id="2147486161" r:id="rId6"/>
    <p:sldLayoutId id="2147486162" r:id="rId7"/>
    <p:sldLayoutId id="2147486163" r:id="rId8"/>
    <p:sldLayoutId id="2147486164" r:id="rId9"/>
    <p:sldLayoutId id="2147486165" r:id="rId10"/>
    <p:sldLayoutId id="2147486166" r:id="rId11"/>
    <p:sldLayoutId id="21474861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2B2011D-A068-4F67-9716-52968AADE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68" r:id="rId1"/>
    <p:sldLayoutId id="2147486169" r:id="rId2"/>
    <p:sldLayoutId id="2147486170" r:id="rId3"/>
    <p:sldLayoutId id="2147486171" r:id="rId4"/>
    <p:sldLayoutId id="2147486172" r:id="rId5"/>
    <p:sldLayoutId id="2147486173" r:id="rId6"/>
    <p:sldLayoutId id="2147486174" r:id="rId7"/>
    <p:sldLayoutId id="2147486175" r:id="rId8"/>
    <p:sldLayoutId id="2147486176" r:id="rId9"/>
    <p:sldLayoutId id="2147486177" r:id="rId10"/>
    <p:sldLayoutId id="2147486178" r:id="rId11"/>
    <p:sldLayoutId id="21474861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049DB9B-24F3-42CF-8A54-815CC1E0E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80" r:id="rId1"/>
    <p:sldLayoutId id="2147486181" r:id="rId2"/>
    <p:sldLayoutId id="2147486182" r:id="rId3"/>
    <p:sldLayoutId id="2147486183" r:id="rId4"/>
    <p:sldLayoutId id="2147486184" r:id="rId5"/>
    <p:sldLayoutId id="2147486185" r:id="rId6"/>
    <p:sldLayoutId id="2147486186" r:id="rId7"/>
    <p:sldLayoutId id="2147486187" r:id="rId8"/>
    <p:sldLayoutId id="2147486188" r:id="rId9"/>
    <p:sldLayoutId id="2147486189" r:id="rId10"/>
    <p:sldLayoutId id="2147486190" r:id="rId11"/>
    <p:sldLayoutId id="21474861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CA2DCB1-6107-4357-8F42-1EA957B23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92" r:id="rId1"/>
    <p:sldLayoutId id="2147486193" r:id="rId2"/>
    <p:sldLayoutId id="2147486194" r:id="rId3"/>
    <p:sldLayoutId id="2147486195" r:id="rId4"/>
    <p:sldLayoutId id="2147486196" r:id="rId5"/>
    <p:sldLayoutId id="2147486197" r:id="rId6"/>
    <p:sldLayoutId id="2147486198" r:id="rId7"/>
    <p:sldLayoutId id="2147486199" r:id="rId8"/>
    <p:sldLayoutId id="2147486200" r:id="rId9"/>
    <p:sldLayoutId id="2147486201" r:id="rId10"/>
    <p:sldLayoutId id="2147486202" r:id="rId11"/>
    <p:sldLayoutId id="214748620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F25FA2C-5FA8-4115-9E18-629E75479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04" r:id="rId1"/>
    <p:sldLayoutId id="2147486205" r:id="rId2"/>
    <p:sldLayoutId id="2147486206" r:id="rId3"/>
    <p:sldLayoutId id="2147486207" r:id="rId4"/>
    <p:sldLayoutId id="2147486208" r:id="rId5"/>
    <p:sldLayoutId id="2147486209" r:id="rId6"/>
    <p:sldLayoutId id="2147486210" r:id="rId7"/>
    <p:sldLayoutId id="2147486211" r:id="rId8"/>
    <p:sldLayoutId id="2147486212" r:id="rId9"/>
    <p:sldLayoutId id="2147486213" r:id="rId10"/>
    <p:sldLayoutId id="2147486214" r:id="rId11"/>
    <p:sldLayoutId id="21474862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FCE6540-1A45-4682-944C-053E132B4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2" r:id="rId1"/>
    <p:sldLayoutId id="2147486003" r:id="rId2"/>
    <p:sldLayoutId id="2147486004" r:id="rId3"/>
    <p:sldLayoutId id="2147486005" r:id="rId4"/>
    <p:sldLayoutId id="2147486006" r:id="rId5"/>
    <p:sldLayoutId id="2147486007" r:id="rId6"/>
    <p:sldLayoutId id="2147486008" r:id="rId7"/>
    <p:sldLayoutId id="2147486009" r:id="rId8"/>
    <p:sldLayoutId id="2147486010" r:id="rId9"/>
    <p:sldLayoutId id="2147486011" r:id="rId10"/>
    <p:sldLayoutId id="2147486012" r:id="rId11"/>
    <p:sldLayoutId id="21474860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C301D7D-8582-45FB-97D2-74B515D4D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16" r:id="rId1"/>
    <p:sldLayoutId id="2147486217" r:id="rId2"/>
    <p:sldLayoutId id="2147486218" r:id="rId3"/>
    <p:sldLayoutId id="2147486219" r:id="rId4"/>
    <p:sldLayoutId id="2147486220" r:id="rId5"/>
    <p:sldLayoutId id="2147486221" r:id="rId6"/>
    <p:sldLayoutId id="2147486222" r:id="rId7"/>
    <p:sldLayoutId id="2147486223" r:id="rId8"/>
    <p:sldLayoutId id="2147486224" r:id="rId9"/>
    <p:sldLayoutId id="2147486225" r:id="rId10"/>
    <p:sldLayoutId id="2147486226" r:id="rId11"/>
    <p:sldLayoutId id="214748622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73A3555-4775-4F55-8C71-BF37BA1C3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28" r:id="rId1"/>
    <p:sldLayoutId id="2147486229" r:id="rId2"/>
    <p:sldLayoutId id="2147486230" r:id="rId3"/>
    <p:sldLayoutId id="2147486231" r:id="rId4"/>
    <p:sldLayoutId id="2147486232" r:id="rId5"/>
    <p:sldLayoutId id="2147486233" r:id="rId6"/>
    <p:sldLayoutId id="2147486234" r:id="rId7"/>
    <p:sldLayoutId id="2147486235" r:id="rId8"/>
    <p:sldLayoutId id="2147486236" r:id="rId9"/>
    <p:sldLayoutId id="2147486237" r:id="rId10"/>
    <p:sldLayoutId id="2147486238" r:id="rId11"/>
    <p:sldLayoutId id="21474862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5EA4FBF-B2F5-4ABE-8533-8F10575B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0" r:id="rId1"/>
    <p:sldLayoutId id="2147486241" r:id="rId2"/>
    <p:sldLayoutId id="2147486242" r:id="rId3"/>
    <p:sldLayoutId id="2147486243" r:id="rId4"/>
    <p:sldLayoutId id="2147486244" r:id="rId5"/>
    <p:sldLayoutId id="2147486245" r:id="rId6"/>
    <p:sldLayoutId id="2147486246" r:id="rId7"/>
    <p:sldLayoutId id="2147486247" r:id="rId8"/>
    <p:sldLayoutId id="2147486248" r:id="rId9"/>
    <p:sldLayoutId id="2147486249" r:id="rId10"/>
    <p:sldLayoutId id="2147486250" r:id="rId11"/>
    <p:sldLayoutId id="21474862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-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-8" charset="0"/>
                <a:cs typeface="+mn-cs"/>
              </a:defRPr>
            </a:lvl1pPr>
          </a:lstStyle>
          <a:p>
            <a:pPr>
              <a:defRPr/>
            </a:pPr>
            <a:fld id="{876B8D55-512D-4B52-855A-9AFE60F4A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-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-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2" r:id="rId1"/>
    <p:sldLayoutId id="2147486253" r:id="rId2"/>
    <p:sldLayoutId id="2147486254" r:id="rId3"/>
    <p:sldLayoutId id="2147486255" r:id="rId4"/>
    <p:sldLayoutId id="2147486256" r:id="rId5"/>
    <p:sldLayoutId id="2147486257" r:id="rId6"/>
    <p:sldLayoutId id="2147486258" r:id="rId7"/>
    <p:sldLayoutId id="2147486259" r:id="rId8"/>
    <p:sldLayoutId id="2147486260" r:id="rId9"/>
    <p:sldLayoutId id="2147486261" r:id="rId10"/>
    <p:sldLayoutId id="21474862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-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51565F4-ADA5-412A-8A10-96B3BB6F8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63" r:id="rId1"/>
    <p:sldLayoutId id="2147486264" r:id="rId2"/>
    <p:sldLayoutId id="2147486265" r:id="rId3"/>
    <p:sldLayoutId id="2147486266" r:id="rId4"/>
    <p:sldLayoutId id="2147486267" r:id="rId5"/>
    <p:sldLayoutId id="2147486268" r:id="rId6"/>
    <p:sldLayoutId id="2147486269" r:id="rId7"/>
    <p:sldLayoutId id="2147486270" r:id="rId8"/>
    <p:sldLayoutId id="2147486271" r:id="rId9"/>
    <p:sldLayoutId id="2147486272" r:id="rId10"/>
    <p:sldLayoutId id="2147486273" r:id="rId11"/>
    <p:sldLayoutId id="21474862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58B4EB5-E0CD-463A-B821-3C1E00E90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75" r:id="rId1"/>
    <p:sldLayoutId id="2147486276" r:id="rId2"/>
    <p:sldLayoutId id="2147486277" r:id="rId3"/>
    <p:sldLayoutId id="2147486278" r:id="rId4"/>
    <p:sldLayoutId id="2147486279" r:id="rId5"/>
    <p:sldLayoutId id="2147486280" r:id="rId6"/>
    <p:sldLayoutId id="2147486281" r:id="rId7"/>
    <p:sldLayoutId id="2147486282" r:id="rId8"/>
    <p:sldLayoutId id="2147486283" r:id="rId9"/>
    <p:sldLayoutId id="2147486284" r:id="rId10"/>
    <p:sldLayoutId id="2147486285" r:id="rId11"/>
    <p:sldLayoutId id="21474862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F698DFA-9756-442C-A812-77DCA4CF1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4" r:id="rId1"/>
    <p:sldLayoutId id="2147486015" r:id="rId2"/>
    <p:sldLayoutId id="2147486016" r:id="rId3"/>
    <p:sldLayoutId id="2147486017" r:id="rId4"/>
    <p:sldLayoutId id="2147486018" r:id="rId5"/>
    <p:sldLayoutId id="2147486019" r:id="rId6"/>
    <p:sldLayoutId id="2147486020" r:id="rId7"/>
    <p:sldLayoutId id="2147486021" r:id="rId8"/>
    <p:sldLayoutId id="2147486022" r:id="rId9"/>
    <p:sldLayoutId id="2147486023" r:id="rId10"/>
    <p:sldLayoutId id="2147486024" r:id="rId11"/>
    <p:sldLayoutId id="21474860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9F833D7-E201-40BD-A327-3D1992406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6" r:id="rId1"/>
    <p:sldLayoutId id="2147486027" r:id="rId2"/>
    <p:sldLayoutId id="2147486028" r:id="rId3"/>
    <p:sldLayoutId id="2147486029" r:id="rId4"/>
    <p:sldLayoutId id="2147486030" r:id="rId5"/>
    <p:sldLayoutId id="2147486031" r:id="rId6"/>
    <p:sldLayoutId id="2147486032" r:id="rId7"/>
    <p:sldLayoutId id="2147486033" r:id="rId8"/>
    <p:sldLayoutId id="2147486034" r:id="rId9"/>
    <p:sldLayoutId id="2147486035" r:id="rId10"/>
    <p:sldLayoutId id="2147486036" r:id="rId11"/>
    <p:sldLayoutId id="21474860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15B3707-9D0F-42A3-98DF-6D868A6AB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8" r:id="rId1"/>
    <p:sldLayoutId id="2147486039" r:id="rId2"/>
    <p:sldLayoutId id="2147486040" r:id="rId3"/>
    <p:sldLayoutId id="2147486041" r:id="rId4"/>
    <p:sldLayoutId id="2147486042" r:id="rId5"/>
    <p:sldLayoutId id="2147486043" r:id="rId6"/>
    <p:sldLayoutId id="2147486044" r:id="rId7"/>
    <p:sldLayoutId id="2147486045" r:id="rId8"/>
    <p:sldLayoutId id="2147486046" r:id="rId9"/>
    <p:sldLayoutId id="2147486047" r:id="rId10"/>
    <p:sldLayoutId id="2147486048" r:id="rId11"/>
    <p:sldLayoutId id="21474860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884876F-9616-405E-B032-681F0ECDA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50" r:id="rId1"/>
    <p:sldLayoutId id="2147486051" r:id="rId2"/>
    <p:sldLayoutId id="2147486052" r:id="rId3"/>
    <p:sldLayoutId id="2147486053" r:id="rId4"/>
    <p:sldLayoutId id="2147486054" r:id="rId5"/>
    <p:sldLayoutId id="2147486055" r:id="rId6"/>
    <p:sldLayoutId id="2147486056" r:id="rId7"/>
    <p:sldLayoutId id="2147486057" r:id="rId8"/>
    <p:sldLayoutId id="2147486058" r:id="rId9"/>
    <p:sldLayoutId id="2147486059" r:id="rId10"/>
    <p:sldLayoutId id="2147486060" r:id="rId11"/>
    <p:sldLayoutId id="21474860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C1399DD-2C0B-4A00-985E-5D6B06C55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62" r:id="rId1"/>
    <p:sldLayoutId id="2147486063" r:id="rId2"/>
    <p:sldLayoutId id="2147486064" r:id="rId3"/>
    <p:sldLayoutId id="2147486065" r:id="rId4"/>
    <p:sldLayoutId id="2147486066" r:id="rId5"/>
    <p:sldLayoutId id="2147486067" r:id="rId6"/>
    <p:sldLayoutId id="2147486068" r:id="rId7"/>
    <p:sldLayoutId id="2147486069" r:id="rId8"/>
    <p:sldLayoutId id="2147486070" r:id="rId9"/>
    <p:sldLayoutId id="2147486071" r:id="rId10"/>
    <p:sldLayoutId id="2147486072" r:id="rId11"/>
    <p:sldLayoutId id="21474860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66786463-83D9-41B4-B673-26F9B838B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74" r:id="rId1"/>
    <p:sldLayoutId id="2147486075" r:id="rId2"/>
    <p:sldLayoutId id="2147486076" r:id="rId3"/>
    <p:sldLayoutId id="2147486077" r:id="rId4"/>
    <p:sldLayoutId id="2147486078" r:id="rId5"/>
    <p:sldLayoutId id="2147486079" r:id="rId6"/>
    <p:sldLayoutId id="2147486080" r:id="rId7"/>
    <p:sldLayoutId id="2147486081" r:id="rId8"/>
    <p:sldLayoutId id="2147486082" r:id="rId9"/>
    <p:sldLayoutId id="2147486083" r:id="rId10"/>
    <p:sldLayoutId id="2147486084" r:id="rId11"/>
    <p:sldLayoutId id="21474860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763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A0AA003-A874-464B-8AC5-106D7A048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000000"/>
                </a:solidFill>
                <a:latin typeface="Verdana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90600" y="65532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86" r:id="rId1"/>
    <p:sldLayoutId id="2147486087" r:id="rId2"/>
    <p:sldLayoutId id="2147486088" r:id="rId3"/>
    <p:sldLayoutId id="2147486089" r:id="rId4"/>
    <p:sldLayoutId id="2147486090" r:id="rId5"/>
    <p:sldLayoutId id="2147486091" r:id="rId6"/>
    <p:sldLayoutId id="2147486092" r:id="rId7"/>
    <p:sldLayoutId id="2147486093" r:id="rId8"/>
    <p:sldLayoutId id="2147486094" r:id="rId9"/>
    <p:sldLayoutId id="2147486095" r:id="rId10"/>
    <p:sldLayoutId id="2147486096" r:id="rId11"/>
    <p:sldLayoutId id="21474860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notesSlide" Target="../notesSlides/notesSlide9.xml"/><Relationship Id="rId18" Type="http://schemas.openxmlformats.org/officeDocument/2006/relationships/image" Target="../media/image45.png"/><Relationship Id="rId3" Type="http://schemas.openxmlformats.org/officeDocument/2006/relationships/tags" Target="../tags/tag12.xml"/><Relationship Id="rId21" Type="http://schemas.openxmlformats.org/officeDocument/2006/relationships/image" Target="../media/image48.png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146.xml"/><Relationship Id="rId17" Type="http://schemas.openxmlformats.org/officeDocument/2006/relationships/image" Target="../media/image34.png"/><Relationship Id="rId2" Type="http://schemas.openxmlformats.org/officeDocument/2006/relationships/tags" Target="../tags/tag11.xml"/><Relationship Id="rId16" Type="http://schemas.openxmlformats.org/officeDocument/2006/relationships/image" Target="../media/image44.png"/><Relationship Id="rId20" Type="http://schemas.openxmlformats.org/officeDocument/2006/relationships/image" Target="../media/image47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image" Target="../media/image43.png"/><Relationship Id="rId10" Type="http://schemas.openxmlformats.org/officeDocument/2006/relationships/tags" Target="../tags/tag19.xml"/><Relationship Id="rId19" Type="http://schemas.openxmlformats.org/officeDocument/2006/relationships/image" Target="../media/image46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43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42.png"/><Relationship Id="rId17" Type="http://schemas.openxmlformats.org/officeDocument/2006/relationships/image" Target="../media/image49.png"/><Relationship Id="rId2" Type="http://schemas.openxmlformats.org/officeDocument/2006/relationships/tags" Target="../tags/tag22.xml"/><Relationship Id="rId16" Type="http://schemas.openxmlformats.org/officeDocument/2006/relationships/image" Target="../media/image45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25.xml"/><Relationship Id="rId15" Type="http://schemas.openxmlformats.org/officeDocument/2006/relationships/image" Target="../media/image34.png"/><Relationship Id="rId10" Type="http://schemas.openxmlformats.org/officeDocument/2006/relationships/slideLayout" Target="../slideLayouts/slideLayout146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image" Target="../media/image44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43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42.png"/><Relationship Id="rId5" Type="http://schemas.openxmlformats.org/officeDocument/2006/relationships/tags" Target="../tags/tag34.xml"/><Relationship Id="rId15" Type="http://schemas.openxmlformats.org/officeDocument/2006/relationships/image" Target="../media/image45.png"/><Relationship Id="rId10" Type="http://schemas.openxmlformats.org/officeDocument/2006/relationships/notesSlide" Target="../notesSlides/notesSlide11.xml"/><Relationship Id="rId4" Type="http://schemas.openxmlformats.org/officeDocument/2006/relationships/tags" Target="../tags/tag33.xml"/><Relationship Id="rId9" Type="http://schemas.openxmlformats.org/officeDocument/2006/relationships/slideLayout" Target="../slideLayouts/slideLayout146.xml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png"/><Relationship Id="rId3" Type="http://schemas.openxmlformats.org/officeDocument/2006/relationships/tags" Target="../tags/tag40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54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53.png"/><Relationship Id="rId5" Type="http://schemas.openxmlformats.org/officeDocument/2006/relationships/tags" Target="../tags/tag42.xml"/><Relationship Id="rId10" Type="http://schemas.openxmlformats.org/officeDocument/2006/relationships/image" Target="../media/image52.png"/><Relationship Id="rId4" Type="http://schemas.openxmlformats.org/officeDocument/2006/relationships/tags" Target="../tags/tag41.xml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56.png"/><Relationship Id="rId18" Type="http://schemas.openxmlformats.org/officeDocument/2006/relationships/image" Target="../media/image53.png"/><Relationship Id="rId3" Type="http://schemas.openxmlformats.org/officeDocument/2006/relationships/tags" Target="../tags/tag45.xml"/><Relationship Id="rId21" Type="http://schemas.openxmlformats.org/officeDocument/2006/relationships/image" Target="../media/image58.png"/><Relationship Id="rId7" Type="http://schemas.openxmlformats.org/officeDocument/2006/relationships/tags" Target="../tags/tag49.xml"/><Relationship Id="rId12" Type="http://schemas.openxmlformats.org/officeDocument/2006/relationships/notesSlide" Target="../notesSlides/notesSlide13.xml"/><Relationship Id="rId17" Type="http://schemas.openxmlformats.org/officeDocument/2006/relationships/image" Target="../media/image57.png"/><Relationship Id="rId2" Type="http://schemas.openxmlformats.org/officeDocument/2006/relationships/tags" Target="../tags/tag44.xml"/><Relationship Id="rId16" Type="http://schemas.openxmlformats.org/officeDocument/2006/relationships/image" Target="../media/image50.jpeg"/><Relationship Id="rId20" Type="http://schemas.openxmlformats.org/officeDocument/2006/relationships/image" Target="../media/image55.pn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slideLayout" Target="../slideLayouts/slideLayout14.xml"/><Relationship Id="rId5" Type="http://schemas.openxmlformats.org/officeDocument/2006/relationships/tags" Target="../tags/tag47.xml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tags" Target="../tags/tag52.xml"/><Relationship Id="rId19" Type="http://schemas.openxmlformats.org/officeDocument/2006/relationships/image" Target="../media/image54.png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52.png"/><Relationship Id="rId3" Type="http://schemas.openxmlformats.org/officeDocument/2006/relationships/tags" Target="../tags/tag55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51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50.jpeg"/><Relationship Id="rId5" Type="http://schemas.openxmlformats.org/officeDocument/2006/relationships/tags" Target="../tags/tag57.xml"/><Relationship Id="rId15" Type="http://schemas.openxmlformats.org/officeDocument/2006/relationships/image" Target="../media/image60.png"/><Relationship Id="rId10" Type="http://schemas.openxmlformats.org/officeDocument/2006/relationships/image" Target="../media/image54.png"/><Relationship Id="rId4" Type="http://schemas.openxmlformats.org/officeDocument/2006/relationships/tags" Target="../tags/tag56.xml"/><Relationship Id="rId9" Type="http://schemas.openxmlformats.org/officeDocument/2006/relationships/image" Target="../media/image53.png"/><Relationship Id="rId1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51.png"/><Relationship Id="rId17" Type="http://schemas.openxmlformats.org/officeDocument/2006/relationships/image" Target="../media/image67.png"/><Relationship Id="rId2" Type="http://schemas.openxmlformats.org/officeDocument/2006/relationships/tags" Target="../tags/tag59.xml"/><Relationship Id="rId16" Type="http://schemas.openxmlformats.org/officeDocument/2006/relationships/image" Target="../media/image66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62.png"/><Relationship Id="rId5" Type="http://schemas.openxmlformats.org/officeDocument/2006/relationships/tags" Target="../tags/tag62.xml"/><Relationship Id="rId15" Type="http://schemas.openxmlformats.org/officeDocument/2006/relationships/image" Target="../media/image65.png"/><Relationship Id="rId10" Type="http://schemas.openxmlformats.org/officeDocument/2006/relationships/notesSlide" Target="../notesSlides/notesSlide15.xml"/><Relationship Id="rId4" Type="http://schemas.openxmlformats.org/officeDocument/2006/relationships/tags" Target="../tags/tag61.xml"/><Relationship Id="rId9" Type="http://schemas.openxmlformats.org/officeDocument/2006/relationships/slideLayout" Target="../slideLayouts/slideLayout180.xml"/><Relationship Id="rId1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../media/image66.png"/><Relationship Id="rId18" Type="http://schemas.openxmlformats.org/officeDocument/2006/relationships/image" Target="../media/image64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65.png"/><Relationship Id="rId17" Type="http://schemas.openxmlformats.org/officeDocument/2006/relationships/image" Target="../media/image63.png"/><Relationship Id="rId2" Type="http://schemas.openxmlformats.org/officeDocument/2006/relationships/tags" Target="../tags/tag67.xml"/><Relationship Id="rId16" Type="http://schemas.openxmlformats.org/officeDocument/2006/relationships/image" Target="../media/image51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62.png"/><Relationship Id="rId5" Type="http://schemas.openxmlformats.org/officeDocument/2006/relationships/tags" Target="../tags/tag70.xml"/><Relationship Id="rId15" Type="http://schemas.openxmlformats.org/officeDocument/2006/relationships/image" Target="../media/image69.png"/><Relationship Id="rId10" Type="http://schemas.openxmlformats.org/officeDocument/2006/relationships/notesSlide" Target="../notesSlides/notesSlide16.xml"/><Relationship Id="rId4" Type="http://schemas.openxmlformats.org/officeDocument/2006/relationships/tags" Target="../tags/tag69.xml"/><Relationship Id="rId9" Type="http://schemas.openxmlformats.org/officeDocument/2006/relationships/slideLayout" Target="../slideLayouts/slideLayout192.xml"/><Relationship Id="rId1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tags" Target="../tags/tag75.xml"/><Relationship Id="rId16" Type="http://schemas.openxmlformats.org/officeDocument/2006/relationships/image" Target="../media/image75.png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70.png"/><Relationship Id="rId5" Type="http://schemas.openxmlformats.org/officeDocument/2006/relationships/tags" Target="../tags/tag78.xml"/><Relationship Id="rId15" Type="http://schemas.openxmlformats.org/officeDocument/2006/relationships/image" Target="../media/image74.png"/><Relationship Id="rId10" Type="http://schemas.openxmlformats.org/officeDocument/2006/relationships/notesSlide" Target="../notesSlides/notesSlide17.xml"/><Relationship Id="rId4" Type="http://schemas.openxmlformats.org/officeDocument/2006/relationships/tags" Target="../tags/tag77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hyperlink" Target="http://www.commsandsound.com/images/css/MICS/Shure/KSM44_big.jpg" TargetMode="Externa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tags" Target="../tags/tag84.xml"/><Relationship Id="rId7" Type="http://schemas.openxmlformats.org/officeDocument/2006/relationships/image" Target="../media/image78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71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61.jpe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85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86.xml"/><Relationship Id="rId5" Type="http://schemas.openxmlformats.org/officeDocument/2006/relationships/image" Target="../media/image81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87.xml"/><Relationship Id="rId5" Type="http://schemas.openxmlformats.org/officeDocument/2006/relationships/image" Target="../media/image81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88.xml"/><Relationship Id="rId5" Type="http://schemas.openxmlformats.org/officeDocument/2006/relationships/image" Target="../media/image81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f/fb/Moire_pattern_of_bricks_small.jpg" TargetMode="External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8.xml"/><Relationship Id="rId6" Type="http://schemas.openxmlformats.org/officeDocument/2006/relationships/hyperlink" Target="http://upload.wikimedia.org/wikipedia/commons/3/31/Moire_pattern_of_bricks.jpg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image" Target="../media/image63.png"/><Relationship Id="rId18" Type="http://schemas.openxmlformats.org/officeDocument/2006/relationships/image" Target="../media/image74.png"/><Relationship Id="rId3" Type="http://schemas.openxmlformats.org/officeDocument/2006/relationships/tags" Target="../tags/tag91.xml"/><Relationship Id="rId7" Type="http://schemas.openxmlformats.org/officeDocument/2006/relationships/tags" Target="../tags/tag95.xml"/><Relationship Id="rId12" Type="http://schemas.openxmlformats.org/officeDocument/2006/relationships/image" Target="../media/image51.png"/><Relationship Id="rId17" Type="http://schemas.openxmlformats.org/officeDocument/2006/relationships/image" Target="../media/image67.png"/><Relationship Id="rId2" Type="http://schemas.openxmlformats.org/officeDocument/2006/relationships/tags" Target="../tags/tag90.xml"/><Relationship Id="rId16" Type="http://schemas.openxmlformats.org/officeDocument/2006/relationships/image" Target="../media/image66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image" Target="../media/image62.png"/><Relationship Id="rId5" Type="http://schemas.openxmlformats.org/officeDocument/2006/relationships/tags" Target="../tags/tag93.xml"/><Relationship Id="rId15" Type="http://schemas.openxmlformats.org/officeDocument/2006/relationships/image" Target="../media/image65.png"/><Relationship Id="rId10" Type="http://schemas.openxmlformats.org/officeDocument/2006/relationships/notesSlide" Target="../notesSlides/notesSlide31.xml"/><Relationship Id="rId4" Type="http://schemas.openxmlformats.org/officeDocument/2006/relationships/tags" Target="../tags/tag92.xml"/><Relationship Id="rId9" Type="http://schemas.openxmlformats.org/officeDocument/2006/relationships/slideLayout" Target="../slideLayouts/slideLayout221.xml"/><Relationship Id="rId1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04.xml"/><Relationship Id="rId13" Type="http://schemas.openxmlformats.org/officeDocument/2006/relationships/image" Target="../media/image51.png"/><Relationship Id="rId18" Type="http://schemas.openxmlformats.org/officeDocument/2006/relationships/image" Target="../media/image67.png"/><Relationship Id="rId3" Type="http://schemas.openxmlformats.org/officeDocument/2006/relationships/tags" Target="../tags/tag99.xml"/><Relationship Id="rId7" Type="http://schemas.openxmlformats.org/officeDocument/2006/relationships/tags" Target="../tags/tag103.xml"/><Relationship Id="rId12" Type="http://schemas.openxmlformats.org/officeDocument/2006/relationships/image" Target="../media/image62.png"/><Relationship Id="rId17" Type="http://schemas.openxmlformats.org/officeDocument/2006/relationships/image" Target="../media/image66.png"/><Relationship Id="rId2" Type="http://schemas.openxmlformats.org/officeDocument/2006/relationships/tags" Target="../tags/tag98.xml"/><Relationship Id="rId16" Type="http://schemas.openxmlformats.org/officeDocument/2006/relationships/image" Target="../media/image65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image" Target="../media/image86.png"/><Relationship Id="rId5" Type="http://schemas.openxmlformats.org/officeDocument/2006/relationships/tags" Target="../tags/tag101.xml"/><Relationship Id="rId15" Type="http://schemas.openxmlformats.org/officeDocument/2006/relationships/image" Target="../media/image64.png"/><Relationship Id="rId10" Type="http://schemas.openxmlformats.org/officeDocument/2006/relationships/notesSlide" Target="../notesSlides/notesSlide32.xml"/><Relationship Id="rId19" Type="http://schemas.openxmlformats.org/officeDocument/2006/relationships/image" Target="../media/image87.png"/><Relationship Id="rId4" Type="http://schemas.openxmlformats.org/officeDocument/2006/relationships/tags" Target="../tags/tag100.xml"/><Relationship Id="rId9" Type="http://schemas.openxmlformats.org/officeDocument/2006/relationships/slideLayout" Target="../slideLayouts/slideLayout209.xml"/><Relationship Id="rId1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05.xml"/><Relationship Id="rId4" Type="http://schemas.openxmlformats.org/officeDocument/2006/relationships/image" Target="../media/image8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06.xml"/><Relationship Id="rId4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109.xml"/><Relationship Id="rId7" Type="http://schemas.openxmlformats.org/officeDocument/2006/relationships/notesSlide" Target="../notesSlides/notesSlide37.xml"/><Relationship Id="rId12" Type="http://schemas.openxmlformats.org/officeDocument/2006/relationships/image" Target="../media/image44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Layout" Target="../slideLayouts/slideLayout134.xml"/><Relationship Id="rId11" Type="http://schemas.openxmlformats.org/officeDocument/2006/relationships/image" Target="../media/image95.png"/><Relationship Id="rId5" Type="http://schemas.openxmlformats.org/officeDocument/2006/relationships/tags" Target="../tags/tag111.xml"/><Relationship Id="rId10" Type="http://schemas.openxmlformats.org/officeDocument/2006/relationships/image" Target="../media/image55.png"/><Relationship Id="rId4" Type="http://schemas.openxmlformats.org/officeDocument/2006/relationships/tags" Target="../tags/tag110.xml"/><Relationship Id="rId9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98.xml"/><Relationship Id="rId1" Type="http://schemas.openxmlformats.org/officeDocument/2006/relationships/tags" Target="../tags/tag112.xml"/><Relationship Id="rId4" Type="http://schemas.openxmlformats.org/officeDocument/2006/relationships/image" Target="../media/image9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image" Target="../media/image97.png"/><Relationship Id="rId3" Type="http://schemas.openxmlformats.org/officeDocument/2006/relationships/tags" Target="../tags/tag117.xml"/><Relationship Id="rId7" Type="http://schemas.openxmlformats.org/officeDocument/2006/relationships/tags" Target="../tags/tag121.xml"/><Relationship Id="rId12" Type="http://schemas.openxmlformats.org/officeDocument/2006/relationships/image" Target="../media/image44.png"/><Relationship Id="rId17" Type="http://schemas.openxmlformats.org/officeDocument/2006/relationships/image" Target="../media/image101.png"/><Relationship Id="rId2" Type="http://schemas.openxmlformats.org/officeDocument/2006/relationships/tags" Target="../tags/tag116.xml"/><Relationship Id="rId16" Type="http://schemas.openxmlformats.org/officeDocument/2006/relationships/image" Target="../media/image100.png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notesSlide" Target="../notesSlides/notesSlide40.xml"/><Relationship Id="rId5" Type="http://schemas.openxmlformats.org/officeDocument/2006/relationships/tags" Target="../tags/tag119.xml"/><Relationship Id="rId15" Type="http://schemas.openxmlformats.org/officeDocument/2006/relationships/image" Target="../media/image99.png"/><Relationship Id="rId10" Type="http://schemas.openxmlformats.org/officeDocument/2006/relationships/slideLayout" Target="../slideLayouts/slideLayout79.xml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image" Target="../media/image9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9.xml"/><Relationship Id="rId1" Type="http://schemas.openxmlformats.org/officeDocument/2006/relationships/tags" Target="../tags/tag124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7" Type="http://schemas.openxmlformats.org/officeDocument/2006/relationships/image" Target="../media/image107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106.png"/><Relationship Id="rId5" Type="http://schemas.openxmlformats.org/officeDocument/2006/relationships/image" Target="../media/image105.emf"/><Relationship Id="rId4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40.xml"/><Relationship Id="rId1" Type="http://schemas.openxmlformats.org/officeDocument/2006/relationships/tags" Target="../tags/tag127.xml"/><Relationship Id="rId4" Type="http://schemas.openxmlformats.org/officeDocument/2006/relationships/image" Target="../media/image10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86.xml"/><Relationship Id="rId1" Type="http://schemas.openxmlformats.org/officeDocument/2006/relationships/tags" Target="../tags/tag128.xml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gif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5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10.xml"/><Relationship Id="rId1" Type="http://schemas.openxmlformats.org/officeDocument/2006/relationships/tags" Target="../tags/tag129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8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7.xml"/><Relationship Id="rId4" Type="http://schemas.openxmlformats.org/officeDocument/2006/relationships/image" Target="../media/image12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tags" Target="../tags/tag132.xml"/><Relationship Id="rId7" Type="http://schemas.openxmlformats.org/officeDocument/2006/relationships/image" Target="../media/image124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123.png"/><Relationship Id="rId5" Type="http://schemas.openxmlformats.org/officeDocument/2006/relationships/notesSlide" Target="../notesSlides/notesSlide49.xml"/><Relationship Id="rId10" Type="http://schemas.openxmlformats.org/officeDocument/2006/relationships/image" Target="../media/image127.png"/><Relationship Id="rId4" Type="http://schemas.openxmlformats.org/officeDocument/2006/relationships/slideLayout" Target="../slideLayouts/slideLayout127.xml"/><Relationship Id="rId9" Type="http://schemas.openxmlformats.org/officeDocument/2006/relationships/image" Target="../media/image1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127.xml"/><Relationship Id="rId1" Type="http://schemas.openxmlformats.org/officeDocument/2006/relationships/tags" Target="../tags/tag133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5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5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52.xml"/><Relationship Id="rId4" Type="http://schemas.openxmlformats.org/officeDocument/2006/relationships/image" Target="../media/image133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jpeg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136.jpeg"/><Relationship Id="rId2" Type="http://schemas.openxmlformats.org/officeDocument/2006/relationships/slideLayout" Target="../slideLayouts/slideLayout252.xml"/><Relationship Id="rId1" Type="http://schemas.openxmlformats.org/officeDocument/2006/relationships/tags" Target="../tags/tag134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2.png"/><Relationship Id="rId9" Type="http://schemas.openxmlformats.org/officeDocument/2006/relationships/image" Target="../media/image13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5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146.xml"/><Relationship Id="rId1" Type="http://schemas.openxmlformats.org/officeDocument/2006/relationships/tags" Target="../tags/tag135.xml"/><Relationship Id="rId6" Type="http://schemas.openxmlformats.org/officeDocument/2006/relationships/image" Target="../media/image34.png"/><Relationship Id="rId5" Type="http://schemas.openxmlformats.org/officeDocument/2006/relationships/image" Target="../media/image143.png"/><Relationship Id="rId4" Type="http://schemas.openxmlformats.org/officeDocument/2006/relationships/image" Target="../media/image14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6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image" Target="../media/image143.png"/><Relationship Id="rId18" Type="http://schemas.openxmlformats.org/officeDocument/2006/relationships/image" Target="../media/image145.png"/><Relationship Id="rId26" Type="http://schemas.openxmlformats.org/officeDocument/2006/relationships/image" Target="../media/image39.wmf"/><Relationship Id="rId3" Type="http://schemas.openxmlformats.org/officeDocument/2006/relationships/tags" Target="../tags/tag138.xml"/><Relationship Id="rId21" Type="http://schemas.openxmlformats.org/officeDocument/2006/relationships/image" Target="../media/image134.png"/><Relationship Id="rId7" Type="http://schemas.openxmlformats.org/officeDocument/2006/relationships/tags" Target="../tags/tag142.xml"/><Relationship Id="rId12" Type="http://schemas.openxmlformats.org/officeDocument/2006/relationships/notesSlide" Target="../notesSlides/notesSlide58.xml"/><Relationship Id="rId17" Type="http://schemas.openxmlformats.org/officeDocument/2006/relationships/image" Target="../media/image144.png"/><Relationship Id="rId25" Type="http://schemas.openxmlformats.org/officeDocument/2006/relationships/image" Target="../media/image151.png"/><Relationship Id="rId2" Type="http://schemas.openxmlformats.org/officeDocument/2006/relationships/tags" Target="../tags/tag137.xml"/><Relationship Id="rId16" Type="http://schemas.openxmlformats.org/officeDocument/2006/relationships/image" Target="../media/image33.png"/><Relationship Id="rId20" Type="http://schemas.openxmlformats.org/officeDocument/2006/relationships/image" Target="../media/image147.png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slideLayout" Target="../slideLayouts/slideLayout146.xml"/><Relationship Id="rId24" Type="http://schemas.openxmlformats.org/officeDocument/2006/relationships/image" Target="../media/image150.png"/><Relationship Id="rId5" Type="http://schemas.openxmlformats.org/officeDocument/2006/relationships/tags" Target="../tags/tag140.xml"/><Relationship Id="rId15" Type="http://schemas.openxmlformats.org/officeDocument/2006/relationships/image" Target="../media/image44.png"/><Relationship Id="rId23" Type="http://schemas.openxmlformats.org/officeDocument/2006/relationships/image" Target="../media/image149.png"/><Relationship Id="rId10" Type="http://schemas.openxmlformats.org/officeDocument/2006/relationships/tags" Target="../tags/tag145.xml"/><Relationship Id="rId19" Type="http://schemas.openxmlformats.org/officeDocument/2006/relationships/image" Target="../media/image146.png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image" Target="../media/image34.png"/><Relationship Id="rId22" Type="http://schemas.openxmlformats.org/officeDocument/2006/relationships/image" Target="../media/image14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tags" Target="../tags/tag153.xml"/><Relationship Id="rId13" Type="http://schemas.openxmlformats.org/officeDocument/2006/relationships/image" Target="../media/image34.png"/><Relationship Id="rId18" Type="http://schemas.openxmlformats.org/officeDocument/2006/relationships/image" Target="../media/image134.png"/><Relationship Id="rId26" Type="http://schemas.openxmlformats.org/officeDocument/2006/relationships/image" Target="../media/image39.wmf"/><Relationship Id="rId3" Type="http://schemas.openxmlformats.org/officeDocument/2006/relationships/tags" Target="../tags/tag148.xml"/><Relationship Id="rId21" Type="http://schemas.openxmlformats.org/officeDocument/2006/relationships/image" Target="../media/image150.png"/><Relationship Id="rId7" Type="http://schemas.openxmlformats.org/officeDocument/2006/relationships/tags" Target="../tags/tag152.xml"/><Relationship Id="rId12" Type="http://schemas.openxmlformats.org/officeDocument/2006/relationships/notesSlide" Target="../notesSlides/notesSlide59.xml"/><Relationship Id="rId17" Type="http://schemas.openxmlformats.org/officeDocument/2006/relationships/image" Target="../media/image147.png"/><Relationship Id="rId25" Type="http://schemas.openxmlformats.org/officeDocument/2006/relationships/image" Target="../media/image143.png"/><Relationship Id="rId2" Type="http://schemas.openxmlformats.org/officeDocument/2006/relationships/tags" Target="../tags/tag147.xml"/><Relationship Id="rId16" Type="http://schemas.openxmlformats.org/officeDocument/2006/relationships/image" Target="../media/image146.png"/><Relationship Id="rId20" Type="http://schemas.openxmlformats.org/officeDocument/2006/relationships/image" Target="../media/image149.png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slideLayout" Target="../slideLayouts/slideLayout146.xml"/><Relationship Id="rId24" Type="http://schemas.openxmlformats.org/officeDocument/2006/relationships/image" Target="../media/image154.png"/><Relationship Id="rId5" Type="http://schemas.openxmlformats.org/officeDocument/2006/relationships/tags" Target="../tags/tag150.xml"/><Relationship Id="rId15" Type="http://schemas.openxmlformats.org/officeDocument/2006/relationships/image" Target="../media/image145.png"/><Relationship Id="rId23" Type="http://schemas.openxmlformats.org/officeDocument/2006/relationships/image" Target="../media/image153.png"/><Relationship Id="rId10" Type="http://schemas.openxmlformats.org/officeDocument/2006/relationships/tags" Target="../tags/tag155.xml"/><Relationship Id="rId19" Type="http://schemas.openxmlformats.org/officeDocument/2006/relationships/image" Target="../media/image148.png"/><Relationship Id="rId4" Type="http://schemas.openxmlformats.org/officeDocument/2006/relationships/tags" Target="../tags/tag149.xml"/><Relationship Id="rId9" Type="http://schemas.openxmlformats.org/officeDocument/2006/relationships/tags" Target="../tags/tag154.xml"/><Relationship Id="rId14" Type="http://schemas.openxmlformats.org/officeDocument/2006/relationships/image" Target="../media/image152.png"/><Relationship Id="rId22" Type="http://schemas.openxmlformats.org/officeDocument/2006/relationships/image" Target="../media/image151.png"/><Relationship Id="rId27" Type="http://schemas.openxmlformats.org/officeDocument/2006/relationships/image" Target="../media/image155.jpe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0.xml"/><Relationship Id="rId13" Type="http://schemas.openxmlformats.org/officeDocument/2006/relationships/image" Target="../media/image150.png"/><Relationship Id="rId3" Type="http://schemas.openxmlformats.org/officeDocument/2006/relationships/tags" Target="../tags/tag158.xml"/><Relationship Id="rId7" Type="http://schemas.openxmlformats.org/officeDocument/2006/relationships/slideLayout" Target="../slideLayouts/slideLayout146.xml"/><Relationship Id="rId12" Type="http://schemas.openxmlformats.org/officeDocument/2006/relationships/image" Target="../media/image149.png"/><Relationship Id="rId2" Type="http://schemas.openxmlformats.org/officeDocument/2006/relationships/tags" Target="../tags/tag157.xml"/><Relationship Id="rId16" Type="http://schemas.openxmlformats.org/officeDocument/2006/relationships/image" Target="../media/image153.png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image" Target="../media/image148.png"/><Relationship Id="rId5" Type="http://schemas.openxmlformats.org/officeDocument/2006/relationships/tags" Target="../tags/tag160.xml"/><Relationship Id="rId15" Type="http://schemas.openxmlformats.org/officeDocument/2006/relationships/image" Target="../media/image39.wmf"/><Relationship Id="rId10" Type="http://schemas.openxmlformats.org/officeDocument/2006/relationships/image" Target="../media/image134.png"/><Relationship Id="rId4" Type="http://schemas.openxmlformats.org/officeDocument/2006/relationships/tags" Target="../tags/tag159.xml"/><Relationship Id="rId9" Type="http://schemas.openxmlformats.org/officeDocument/2006/relationships/image" Target="../media/image147.png"/><Relationship Id="rId14" Type="http://schemas.openxmlformats.org/officeDocument/2006/relationships/image" Target="../media/image151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" Type="http://schemas.openxmlformats.org/officeDocument/2006/relationships/tags" Target="../tags/tag163.xml"/><Relationship Id="rId16" Type="http://schemas.openxmlformats.org/officeDocument/2006/relationships/image" Target="../media/image162.jpeg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image" Target="../media/image157.png"/><Relationship Id="rId5" Type="http://schemas.openxmlformats.org/officeDocument/2006/relationships/tags" Target="../tags/tag166.xml"/><Relationship Id="rId15" Type="http://schemas.openxmlformats.org/officeDocument/2006/relationships/image" Target="../media/image161.png"/><Relationship Id="rId10" Type="http://schemas.openxmlformats.org/officeDocument/2006/relationships/image" Target="../media/image156.png"/><Relationship Id="rId4" Type="http://schemas.openxmlformats.org/officeDocument/2006/relationships/tags" Target="../tags/tag165.xml"/><Relationship Id="rId9" Type="http://schemas.openxmlformats.org/officeDocument/2006/relationships/notesSlide" Target="../notesSlides/notesSlide61.xml"/><Relationship Id="rId14" Type="http://schemas.openxmlformats.org/officeDocument/2006/relationships/image" Target="../media/image16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6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26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7" Type="http://schemas.openxmlformats.org/officeDocument/2006/relationships/image" Target="../media/image169.png"/><Relationship Id="rId2" Type="http://schemas.openxmlformats.org/officeDocument/2006/relationships/slideLayout" Target="../slideLayouts/slideLayout264.xml"/><Relationship Id="rId1" Type="http://schemas.openxmlformats.org/officeDocument/2006/relationships/video" Target="file:///C:\Users\volkan\Desktop\Volkan%20Talk\bmw_rev_p.mpg" TargetMode="External"/><Relationship Id="rId6" Type="http://schemas.openxmlformats.org/officeDocument/2006/relationships/image" Target="../media/image168.wmf"/><Relationship Id="rId5" Type="http://schemas.openxmlformats.org/officeDocument/2006/relationships/image" Target="../media/image167.wmf"/><Relationship Id="rId4" Type="http://schemas.openxmlformats.org/officeDocument/2006/relationships/image" Target="../media/image16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64.xml"/><Relationship Id="rId1" Type="http://schemas.openxmlformats.org/officeDocument/2006/relationships/video" Target="file:///C:\Users\volkan\Desktop\Volkan%20Talk\mineloc.wmv" TargetMode="External"/><Relationship Id="rId5" Type="http://schemas.openxmlformats.org/officeDocument/2006/relationships/image" Target="../media/image171.png"/><Relationship Id="rId4" Type="http://schemas.openxmlformats.org/officeDocument/2006/relationships/image" Target="../media/image170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275.xml"/><Relationship Id="rId5" Type="http://schemas.openxmlformats.org/officeDocument/2006/relationships/image" Target="../media/image175.jpeg"/><Relationship Id="rId4" Type="http://schemas.openxmlformats.org/officeDocument/2006/relationships/image" Target="../media/image17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image" Target="../media/image176.png"/><Relationship Id="rId18" Type="http://schemas.openxmlformats.org/officeDocument/2006/relationships/image" Target="../media/image180.png"/><Relationship Id="rId3" Type="http://schemas.openxmlformats.org/officeDocument/2006/relationships/tags" Target="../tags/tag171.xml"/><Relationship Id="rId21" Type="http://schemas.openxmlformats.org/officeDocument/2006/relationships/image" Target="../media/image183.png"/><Relationship Id="rId7" Type="http://schemas.openxmlformats.org/officeDocument/2006/relationships/tags" Target="../tags/tag175.xml"/><Relationship Id="rId12" Type="http://schemas.openxmlformats.org/officeDocument/2006/relationships/notesSlide" Target="../notesSlides/notesSlide65.xml"/><Relationship Id="rId17" Type="http://schemas.openxmlformats.org/officeDocument/2006/relationships/image" Target="../media/image179.png"/><Relationship Id="rId2" Type="http://schemas.openxmlformats.org/officeDocument/2006/relationships/tags" Target="../tags/tag170.xml"/><Relationship Id="rId16" Type="http://schemas.openxmlformats.org/officeDocument/2006/relationships/image" Target="../media/image178.png"/><Relationship Id="rId20" Type="http://schemas.openxmlformats.org/officeDocument/2006/relationships/image" Target="../media/image182.png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slideLayout" Target="../slideLayouts/slideLayout287.xml"/><Relationship Id="rId5" Type="http://schemas.openxmlformats.org/officeDocument/2006/relationships/tags" Target="../tags/tag173.xml"/><Relationship Id="rId15" Type="http://schemas.openxmlformats.org/officeDocument/2006/relationships/image" Target="../media/image177.png"/><Relationship Id="rId23" Type="http://schemas.openxmlformats.org/officeDocument/2006/relationships/image" Target="../media/image185.png"/><Relationship Id="rId10" Type="http://schemas.openxmlformats.org/officeDocument/2006/relationships/tags" Target="../tags/tag178.xml"/><Relationship Id="rId19" Type="http://schemas.openxmlformats.org/officeDocument/2006/relationships/image" Target="../media/image181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image" Target="../media/image97.png"/><Relationship Id="rId22" Type="http://schemas.openxmlformats.org/officeDocument/2006/relationships/image" Target="../media/image184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tags" Target="../tags/tag181.xml"/><Relationship Id="rId7" Type="http://schemas.openxmlformats.org/officeDocument/2006/relationships/image" Target="../media/image186.png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image" Target="../media/image97.png"/><Relationship Id="rId5" Type="http://schemas.openxmlformats.org/officeDocument/2006/relationships/notesSlide" Target="../notesSlides/notesSlide66.xml"/><Relationship Id="rId4" Type="http://schemas.openxmlformats.org/officeDocument/2006/relationships/slideLayout" Target="../slideLayouts/slideLayout275.xml"/><Relationship Id="rId9" Type="http://schemas.openxmlformats.org/officeDocument/2006/relationships/image" Target="../media/image187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184.xml"/><Relationship Id="rId7" Type="http://schemas.openxmlformats.org/officeDocument/2006/relationships/image" Target="../media/image99.png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notesSlide" Target="../notesSlides/notesSlide67.xml"/><Relationship Id="rId11" Type="http://schemas.openxmlformats.org/officeDocument/2006/relationships/image" Target="../media/image188.png"/><Relationship Id="rId5" Type="http://schemas.openxmlformats.org/officeDocument/2006/relationships/slideLayout" Target="../slideLayouts/slideLayout275.xml"/><Relationship Id="rId10" Type="http://schemas.openxmlformats.org/officeDocument/2006/relationships/image" Target="../media/image101.png"/><Relationship Id="rId4" Type="http://schemas.openxmlformats.org/officeDocument/2006/relationships/tags" Target="../tags/tag185.xml"/><Relationship Id="rId9" Type="http://schemas.openxmlformats.org/officeDocument/2006/relationships/image" Target="../media/image10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5.xml"/><Relationship Id="rId13" Type="http://schemas.openxmlformats.org/officeDocument/2006/relationships/image" Target="../media/image186.png"/><Relationship Id="rId3" Type="http://schemas.openxmlformats.org/officeDocument/2006/relationships/tags" Target="../tags/tag188.xml"/><Relationship Id="rId7" Type="http://schemas.openxmlformats.org/officeDocument/2006/relationships/tags" Target="../tags/tag192.xml"/><Relationship Id="rId12" Type="http://schemas.openxmlformats.org/officeDocument/2006/relationships/image" Target="../media/image190.png"/><Relationship Id="rId17" Type="http://schemas.openxmlformats.org/officeDocument/2006/relationships/image" Target="../media/image194.png"/><Relationship Id="rId2" Type="http://schemas.openxmlformats.org/officeDocument/2006/relationships/tags" Target="../tags/tag187.xml"/><Relationship Id="rId16" Type="http://schemas.openxmlformats.org/officeDocument/2006/relationships/image" Target="../media/image193.png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image" Target="../media/image189.png"/><Relationship Id="rId5" Type="http://schemas.openxmlformats.org/officeDocument/2006/relationships/tags" Target="../tags/tag190.xml"/><Relationship Id="rId15" Type="http://schemas.openxmlformats.org/officeDocument/2006/relationships/image" Target="../media/image192.png"/><Relationship Id="rId10" Type="http://schemas.openxmlformats.org/officeDocument/2006/relationships/image" Target="../media/image97.png"/><Relationship Id="rId4" Type="http://schemas.openxmlformats.org/officeDocument/2006/relationships/tags" Target="../tags/tag189.xml"/><Relationship Id="rId9" Type="http://schemas.openxmlformats.org/officeDocument/2006/relationships/notesSlide" Target="../notesSlides/notesSlide68.xml"/><Relationship Id="rId14" Type="http://schemas.openxmlformats.org/officeDocument/2006/relationships/image" Target="../media/image19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187.png"/><Relationship Id="rId3" Type="http://schemas.openxmlformats.org/officeDocument/2006/relationships/tags" Target="../tags/tag195.xml"/><Relationship Id="rId7" Type="http://schemas.openxmlformats.org/officeDocument/2006/relationships/notesSlide" Target="../notesSlides/notesSlide69.xml"/><Relationship Id="rId12" Type="http://schemas.openxmlformats.org/officeDocument/2006/relationships/image" Target="../media/image97.png"/><Relationship Id="rId2" Type="http://schemas.openxmlformats.org/officeDocument/2006/relationships/tags" Target="../tags/tag194.xml"/><Relationship Id="rId1" Type="http://schemas.openxmlformats.org/officeDocument/2006/relationships/tags" Target="../tags/tag193.xml"/><Relationship Id="rId6" Type="http://schemas.openxmlformats.org/officeDocument/2006/relationships/slideLayout" Target="../slideLayouts/slideLayout275.xml"/><Relationship Id="rId11" Type="http://schemas.openxmlformats.org/officeDocument/2006/relationships/image" Target="../media/image196.png"/><Relationship Id="rId5" Type="http://schemas.openxmlformats.org/officeDocument/2006/relationships/tags" Target="../tags/tag197.xml"/><Relationship Id="rId10" Type="http://schemas.openxmlformats.org/officeDocument/2006/relationships/image" Target="../media/image195.png"/><Relationship Id="rId4" Type="http://schemas.openxmlformats.org/officeDocument/2006/relationships/tags" Target="../tags/tag196.xml"/><Relationship Id="rId9" Type="http://schemas.openxmlformats.org/officeDocument/2006/relationships/image" Target="../media/image45.png"/><Relationship Id="rId14" Type="http://schemas.openxmlformats.org/officeDocument/2006/relationships/image" Target="../media/image197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200.xml"/><Relationship Id="rId7" Type="http://schemas.openxmlformats.org/officeDocument/2006/relationships/image" Target="../media/image44.png"/><Relationship Id="rId12" Type="http://schemas.openxmlformats.org/officeDocument/2006/relationships/image" Target="../media/image199.png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6" Type="http://schemas.openxmlformats.org/officeDocument/2006/relationships/notesSlide" Target="../notesSlides/notesSlide70.xml"/><Relationship Id="rId11" Type="http://schemas.openxmlformats.org/officeDocument/2006/relationships/image" Target="../media/image187.png"/><Relationship Id="rId5" Type="http://schemas.openxmlformats.org/officeDocument/2006/relationships/slideLayout" Target="../slideLayouts/slideLayout275.xml"/><Relationship Id="rId10" Type="http://schemas.openxmlformats.org/officeDocument/2006/relationships/image" Target="../media/image97.png"/><Relationship Id="rId4" Type="http://schemas.openxmlformats.org/officeDocument/2006/relationships/tags" Target="../tags/tag201.xml"/><Relationship Id="rId9" Type="http://schemas.openxmlformats.org/officeDocument/2006/relationships/image" Target="../media/image19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tags" Target="../tags/tag4.xml"/><Relationship Id="rId7" Type="http://schemas.openxmlformats.org/officeDocument/2006/relationships/image" Target="../media/image33.png"/><Relationship Id="rId12" Type="http://schemas.openxmlformats.org/officeDocument/2006/relationships/image" Target="../media/image1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40.jpeg"/><Relationship Id="rId10" Type="http://schemas.openxmlformats.org/officeDocument/2006/relationships/image" Target="../media/image36.png"/><Relationship Id="rId4" Type="http://schemas.openxmlformats.org/officeDocument/2006/relationships/tags" Target="../tags/tag5.xml"/><Relationship Id="rId9" Type="http://schemas.openxmlformats.org/officeDocument/2006/relationships/image" Target="../media/image35.png"/><Relationship Id="rId14" Type="http://schemas.openxmlformats.org/officeDocument/2006/relationships/image" Target="../media/image3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png"/><Relationship Id="rId3" Type="http://schemas.openxmlformats.org/officeDocument/2006/relationships/tags" Target="../tags/tag8.xml"/><Relationship Id="rId7" Type="http://schemas.openxmlformats.org/officeDocument/2006/relationships/image" Target="../media/image33.png"/><Relationship Id="rId12" Type="http://schemas.openxmlformats.org/officeDocument/2006/relationships/image" Target="../media/image12.jpeg"/><Relationship Id="rId2" Type="http://schemas.openxmlformats.org/officeDocument/2006/relationships/tags" Target="../tags/tag7.xml"/><Relationship Id="rId16" Type="http://schemas.openxmlformats.org/officeDocument/2006/relationships/image" Target="../media/image41.jpeg"/><Relationship Id="rId1" Type="http://schemas.openxmlformats.org/officeDocument/2006/relationships/tags" Target="../tags/tag6.x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40.jpeg"/><Relationship Id="rId10" Type="http://schemas.openxmlformats.org/officeDocument/2006/relationships/image" Target="../media/image36.png"/><Relationship Id="rId4" Type="http://schemas.openxmlformats.org/officeDocument/2006/relationships/tags" Target="../tags/tag9.xml"/><Relationship Id="rId9" Type="http://schemas.openxmlformats.org/officeDocument/2006/relationships/image" Target="../media/image35.png"/><Relationship Id="rId14" Type="http://schemas.openxmlformats.org/officeDocument/2006/relationships/image" Target="../media/image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ctrTitle"/>
          </p:nvPr>
        </p:nvSpPr>
        <p:spPr>
          <a:xfrm>
            <a:off x="228600" y="1577975"/>
            <a:ext cx="4724400" cy="1470025"/>
          </a:xfrm>
        </p:spPr>
        <p:txBody>
          <a:bodyPr/>
          <a:lstStyle/>
          <a:p>
            <a:pPr algn="l"/>
            <a:r>
              <a:rPr lang="en-US" sz="4000" b="1" smtClean="0"/>
              <a:t>Sensing via Dimensionality Reduction</a:t>
            </a:r>
            <a:br>
              <a:rPr lang="en-US" sz="4000" b="1" smtClean="0"/>
            </a:br>
            <a:r>
              <a:rPr lang="en-US" sz="2000" b="1" smtClean="0">
                <a:solidFill>
                  <a:srgbClr val="0000FF"/>
                </a:solidFill>
              </a:rPr>
              <a:t>Structured Sparsity Models</a:t>
            </a:r>
          </a:p>
        </p:txBody>
      </p:sp>
      <p:sp>
        <p:nvSpPr>
          <p:cNvPr id="26627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0"/>
            <a:ext cx="3200400" cy="1066800"/>
          </a:xfrm>
        </p:spPr>
        <p:txBody>
          <a:bodyPr/>
          <a:lstStyle/>
          <a:p>
            <a:pPr algn="l"/>
            <a:r>
              <a:rPr lang="en-US" sz="2800" i="1" smtClean="0"/>
              <a:t>Volkan Cevher</a:t>
            </a:r>
            <a:endParaRPr lang="en-US" i="1" smtClean="0"/>
          </a:p>
          <a:p>
            <a:pPr algn="l"/>
            <a:r>
              <a:rPr lang="en-US" sz="2000" smtClean="0">
                <a:solidFill>
                  <a:srgbClr val="0000FF"/>
                </a:solidFill>
              </a:rPr>
              <a:t>volkan@rice.edu</a:t>
            </a:r>
            <a:endParaRPr lang="en-US" smtClean="0">
              <a:solidFill>
                <a:srgbClr val="0000FF"/>
              </a:solidFill>
            </a:endParaRPr>
          </a:p>
        </p:txBody>
      </p:sp>
      <p:pic>
        <p:nvPicPr>
          <p:cNvPr id="26628" name="Picture 2" descr="Voamicroph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447800"/>
            <a:ext cx="6937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Antique_flash_cam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5238" y="3962400"/>
            <a:ext cx="9953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 descr="dis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273675"/>
            <a:ext cx="9890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3513" y="1295400"/>
            <a:ext cx="1131887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6" descr="hurricane-hugo-radar-ch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1242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100013"/>
            <a:ext cx="12192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9" descr="satellite-akebon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65800" y="152400"/>
            <a:ext cx="1219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0" descr="Image4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9700" y="4508500"/>
            <a:ext cx="20955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1" descr="ecg-wilkof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0400" y="2667000"/>
            <a:ext cx="19812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2" descr="nokiaCellPhon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125" y="1390650"/>
            <a:ext cx="8207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15" descr="dsp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" y="5364163"/>
            <a:ext cx="1619250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2" descr="http://www.vlsilab.polito.it/repository/user/quaglio/ldpc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67575" y="5707063"/>
            <a:ext cx="1724025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short review of compressive sensing</a:t>
            </a:r>
          </a:p>
          <a:p>
            <a:pPr lvl="1">
              <a:buFontTx/>
              <a:buNone/>
            </a:pPr>
            <a:endParaRPr lang="en-US" sz="2400" dirty="0" smtClean="0"/>
          </a:p>
          <a:p>
            <a:r>
              <a:rPr lang="en-US" dirty="0" smtClean="0"/>
              <a:t>Beyond </a:t>
            </a:r>
            <a:r>
              <a:rPr lang="en-US" dirty="0" err="1" smtClean="0"/>
              <a:t>sparsity</a:t>
            </a:r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Structure incorporated…</a:t>
            </a:r>
          </a:p>
          <a:p>
            <a:endParaRPr lang="en-US" dirty="0" smtClean="0"/>
          </a:p>
          <a:p>
            <a:r>
              <a:rPr lang="en-US" dirty="0" smtClean="0"/>
              <a:t>Source localization application</a:t>
            </a:r>
          </a:p>
          <a:p>
            <a:endParaRPr lang="en-US" dirty="0" smtClean="0"/>
          </a:p>
          <a:p>
            <a:r>
              <a:rPr lang="en-US" dirty="0" smtClean="0"/>
              <a:t>Conclusions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305800" cy="1143000"/>
          </a:xfrm>
        </p:spPr>
        <p:txBody>
          <a:bodyPr/>
          <a:lstStyle/>
          <a:p>
            <a:r>
              <a:rPr lang="en-US" i="1" smtClean="0">
                <a:ea typeface="ＭＳ Ｐゴシック" pitchFamily="34" charset="-128"/>
              </a:rPr>
              <a:t>Compressive </a:t>
            </a:r>
            <a:r>
              <a:rPr lang="en-US" smtClean="0">
                <a:ea typeface="ＭＳ Ｐゴシック" pitchFamily="34" charset="-128"/>
              </a:rPr>
              <a:t>Sensing </a:t>
            </a: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101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12875"/>
            <a:ext cx="8763000" cy="53641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Goal</a:t>
            </a:r>
            <a:r>
              <a:rPr lang="en-US" smtClean="0">
                <a:ea typeface="ＭＳ Ｐゴシック" pitchFamily="34" charset="-128"/>
              </a:rPr>
              <a:t>:  Recover a </a:t>
            </a:r>
            <a:r>
              <a:rPr lang="en-US" i="1" smtClean="0">
                <a:ea typeface="ＭＳ Ｐゴシック" pitchFamily="34" charset="-128"/>
              </a:rPr>
              <a:t>sparse</a:t>
            </a:r>
            <a:r>
              <a:rPr lang="en-US" smtClean="0">
                <a:ea typeface="ＭＳ Ｐゴシック" pitchFamily="34" charset="-128"/>
              </a:rPr>
              <a:t>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34" charset="-128"/>
              </a:rPr>
              <a:t>	</a:t>
            </a:r>
            <a:r>
              <a:rPr lang="en-US" i="1" smtClean="0">
                <a:ea typeface="ＭＳ Ｐゴシック" pitchFamily="34" charset="-128"/>
              </a:rPr>
              <a:t>compressible</a:t>
            </a:r>
            <a:r>
              <a:rPr lang="en-US" smtClean="0">
                <a:ea typeface="ＭＳ Ｐゴシック" pitchFamily="34" charset="-128"/>
              </a:rPr>
              <a:t> signal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from measurements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Problem</a:t>
            </a:r>
            <a:r>
              <a:rPr lang="en-US" smtClean="0">
                <a:ea typeface="ＭＳ Ｐゴシック" pitchFamily="34" charset="-128"/>
              </a:rPr>
              <a:t>:  Random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projection      not full rank</a:t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Solution</a:t>
            </a:r>
            <a:r>
              <a:rPr lang="en-US" smtClean="0">
                <a:ea typeface="ＭＳ Ｐゴシック" pitchFamily="34" charset="-128"/>
              </a:rPr>
              <a:t>:  Exploit the sparsity/compressibility</a:t>
            </a:r>
            <a:br>
              <a:rPr lang="en-US" smtClean="0">
                <a:ea typeface="ＭＳ Ｐゴシック" pitchFamily="34" charset="-128"/>
              </a:rPr>
            </a:br>
            <a:r>
              <a:rPr lang="en-US" b="1" i="1" smtClean="0">
                <a:solidFill>
                  <a:srgbClr val="0000FF"/>
                </a:solidFill>
                <a:ea typeface="ＭＳ Ｐゴシック" pitchFamily="34" charset="-128"/>
              </a:rPr>
              <a:t>geometry</a:t>
            </a:r>
            <a:r>
              <a:rPr lang="en-US" smtClean="0">
                <a:ea typeface="ＭＳ Ｐゴシック" pitchFamily="34" charset="-128"/>
              </a:rPr>
              <a:t> of acquired signal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3686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74100" y="1133475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56200" y="1082675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175500" y="1082675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549900" y="1946275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phir"/>
          <p:cNvPicPr>
            <a:picLocks noChangeAspect="1" noChangeArrowheads="1"/>
          </p:cNvPicPr>
          <p:nvPr/>
        </p:nvPicPr>
        <p:blipFill>
          <a:blip r:embed="rId18" cstate="print"/>
          <a:srcRect l="13036" t="4639" r="8690" b="5594"/>
          <a:stretch>
            <a:fillRect/>
          </a:stretch>
        </p:blipFill>
        <p:spPr bwMode="auto">
          <a:xfrm>
            <a:off x="6176963" y="1463675"/>
            <a:ext cx="2447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73" name="Group 9"/>
          <p:cNvGrpSpPr>
            <a:grpSpLocks/>
          </p:cNvGrpSpPr>
          <p:nvPr/>
        </p:nvGrpSpPr>
        <p:grpSpPr bwMode="auto">
          <a:xfrm>
            <a:off x="5168900" y="1547813"/>
            <a:ext cx="152400" cy="1155700"/>
            <a:chOff x="1791" y="2385"/>
            <a:chExt cx="96" cy="728"/>
          </a:xfrm>
        </p:grpSpPr>
        <p:sp>
          <p:nvSpPr>
            <p:cNvPr id="10277" name="Rectangle 10"/>
            <p:cNvSpPr>
              <a:spLocks noChangeArrowheads="1"/>
            </p:cNvSpPr>
            <p:nvPr/>
          </p:nvSpPr>
          <p:spPr bwMode="auto">
            <a:xfrm>
              <a:off x="1791" y="3022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8" name="Rectangle 11"/>
            <p:cNvSpPr>
              <a:spLocks noChangeArrowheads="1"/>
            </p:cNvSpPr>
            <p:nvPr/>
          </p:nvSpPr>
          <p:spPr bwMode="auto">
            <a:xfrm>
              <a:off x="1791" y="2931"/>
              <a:ext cx="96" cy="9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9" name="Rectangle 12"/>
            <p:cNvSpPr>
              <a:spLocks noChangeArrowheads="1"/>
            </p:cNvSpPr>
            <p:nvPr/>
          </p:nvSpPr>
          <p:spPr bwMode="auto">
            <a:xfrm>
              <a:off x="1791" y="2840"/>
              <a:ext cx="96" cy="91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80" name="Rectangle 13"/>
            <p:cNvSpPr>
              <a:spLocks noChangeArrowheads="1"/>
            </p:cNvSpPr>
            <p:nvPr/>
          </p:nvSpPr>
          <p:spPr bwMode="auto">
            <a:xfrm>
              <a:off x="1791" y="2749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81" name="Rectangle 14"/>
            <p:cNvSpPr>
              <a:spLocks noChangeArrowheads="1"/>
            </p:cNvSpPr>
            <p:nvPr/>
          </p:nvSpPr>
          <p:spPr bwMode="auto">
            <a:xfrm>
              <a:off x="1791" y="2658"/>
              <a:ext cx="96" cy="91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82" name="Rectangle 15"/>
            <p:cNvSpPr>
              <a:spLocks noChangeArrowheads="1"/>
            </p:cNvSpPr>
            <p:nvPr/>
          </p:nvSpPr>
          <p:spPr bwMode="auto">
            <a:xfrm>
              <a:off x="1791" y="2567"/>
              <a:ext cx="96" cy="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83" name="Rectangle 16"/>
            <p:cNvSpPr>
              <a:spLocks noChangeArrowheads="1"/>
            </p:cNvSpPr>
            <p:nvPr/>
          </p:nvSpPr>
          <p:spPr bwMode="auto">
            <a:xfrm>
              <a:off x="1791" y="2476"/>
              <a:ext cx="96" cy="91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84" name="Rectangle 17"/>
            <p:cNvSpPr>
              <a:spLocks noChangeArrowheads="1"/>
            </p:cNvSpPr>
            <p:nvPr/>
          </p:nvSpPr>
          <p:spPr bwMode="auto">
            <a:xfrm>
              <a:off x="1791" y="2385"/>
              <a:ext cx="96" cy="91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grpSp>
        <p:nvGrpSpPr>
          <p:cNvPr id="36874" name="Group 18"/>
          <p:cNvGrpSpPr>
            <a:grpSpLocks/>
          </p:cNvGrpSpPr>
          <p:nvPr/>
        </p:nvGrpSpPr>
        <p:grpSpPr bwMode="auto">
          <a:xfrm>
            <a:off x="8734425" y="1489075"/>
            <a:ext cx="155575" cy="2438400"/>
            <a:chOff x="4673" y="2480"/>
            <a:chExt cx="98" cy="1536"/>
          </a:xfrm>
        </p:grpSpPr>
        <p:sp>
          <p:nvSpPr>
            <p:cNvPr id="10258" name="Rectangle 19"/>
            <p:cNvSpPr>
              <a:spLocks noChangeArrowheads="1"/>
            </p:cNvSpPr>
            <p:nvPr/>
          </p:nvSpPr>
          <p:spPr bwMode="auto">
            <a:xfrm>
              <a:off x="4675" y="3056"/>
              <a:ext cx="96" cy="9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59" name="Rectangle 20"/>
            <p:cNvSpPr>
              <a:spLocks noChangeArrowheads="1"/>
            </p:cNvSpPr>
            <p:nvPr/>
          </p:nvSpPr>
          <p:spPr bwMode="auto">
            <a:xfrm>
              <a:off x="4673" y="3631"/>
              <a:ext cx="96" cy="96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0" name="Rectangle 21"/>
            <p:cNvSpPr>
              <a:spLocks noChangeArrowheads="1"/>
            </p:cNvSpPr>
            <p:nvPr/>
          </p:nvSpPr>
          <p:spPr bwMode="auto">
            <a:xfrm>
              <a:off x="4675" y="2768"/>
              <a:ext cx="96" cy="96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1" name="Rectangle 22"/>
            <p:cNvSpPr>
              <a:spLocks noChangeArrowheads="1"/>
            </p:cNvSpPr>
            <p:nvPr/>
          </p:nvSpPr>
          <p:spPr bwMode="auto">
            <a:xfrm>
              <a:off x="4675" y="2480"/>
              <a:ext cx="96" cy="15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2" name="Line 23"/>
            <p:cNvSpPr>
              <a:spLocks noChangeShapeType="1"/>
            </p:cNvSpPr>
            <p:nvPr/>
          </p:nvSpPr>
          <p:spPr bwMode="auto">
            <a:xfrm>
              <a:off x="4675" y="25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3" name="Line 24"/>
            <p:cNvSpPr>
              <a:spLocks noChangeShapeType="1"/>
            </p:cNvSpPr>
            <p:nvPr/>
          </p:nvSpPr>
          <p:spPr bwMode="auto">
            <a:xfrm>
              <a:off x="4675" y="267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4" name="Line 25"/>
            <p:cNvSpPr>
              <a:spLocks noChangeShapeType="1"/>
            </p:cNvSpPr>
            <p:nvPr/>
          </p:nvSpPr>
          <p:spPr bwMode="auto">
            <a:xfrm>
              <a:off x="4675" y="276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5" name="Line 26"/>
            <p:cNvSpPr>
              <a:spLocks noChangeShapeType="1"/>
            </p:cNvSpPr>
            <p:nvPr/>
          </p:nvSpPr>
          <p:spPr bwMode="auto">
            <a:xfrm>
              <a:off x="4675" y="286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6" name="Line 27"/>
            <p:cNvSpPr>
              <a:spLocks noChangeShapeType="1"/>
            </p:cNvSpPr>
            <p:nvPr/>
          </p:nvSpPr>
          <p:spPr bwMode="auto">
            <a:xfrm>
              <a:off x="4675" y="296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7" name="Line 28"/>
            <p:cNvSpPr>
              <a:spLocks noChangeShapeType="1"/>
            </p:cNvSpPr>
            <p:nvPr/>
          </p:nvSpPr>
          <p:spPr bwMode="auto">
            <a:xfrm>
              <a:off x="4675" y="305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8" name="Line 29"/>
            <p:cNvSpPr>
              <a:spLocks noChangeShapeType="1"/>
            </p:cNvSpPr>
            <p:nvPr/>
          </p:nvSpPr>
          <p:spPr bwMode="auto">
            <a:xfrm>
              <a:off x="4675" y="315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69" name="Line 30"/>
            <p:cNvSpPr>
              <a:spLocks noChangeShapeType="1"/>
            </p:cNvSpPr>
            <p:nvPr/>
          </p:nvSpPr>
          <p:spPr bwMode="auto">
            <a:xfrm>
              <a:off x="4675" y="32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0" name="Line 31"/>
            <p:cNvSpPr>
              <a:spLocks noChangeShapeType="1"/>
            </p:cNvSpPr>
            <p:nvPr/>
          </p:nvSpPr>
          <p:spPr bwMode="auto">
            <a:xfrm>
              <a:off x="4675" y="3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1" name="Line 32"/>
            <p:cNvSpPr>
              <a:spLocks noChangeShapeType="1"/>
            </p:cNvSpPr>
            <p:nvPr/>
          </p:nvSpPr>
          <p:spPr bwMode="auto">
            <a:xfrm>
              <a:off x="4675" y="344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2" name="Line 33"/>
            <p:cNvSpPr>
              <a:spLocks noChangeShapeType="1"/>
            </p:cNvSpPr>
            <p:nvPr/>
          </p:nvSpPr>
          <p:spPr bwMode="auto">
            <a:xfrm>
              <a:off x="4675" y="353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3" name="Line 34"/>
            <p:cNvSpPr>
              <a:spLocks noChangeShapeType="1"/>
            </p:cNvSpPr>
            <p:nvPr/>
          </p:nvSpPr>
          <p:spPr bwMode="auto">
            <a:xfrm>
              <a:off x="4675" y="363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4" name="Line 35"/>
            <p:cNvSpPr>
              <a:spLocks noChangeShapeType="1"/>
            </p:cNvSpPr>
            <p:nvPr/>
          </p:nvSpPr>
          <p:spPr bwMode="auto">
            <a:xfrm>
              <a:off x="4675" y="37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5" name="Line 36"/>
            <p:cNvSpPr>
              <a:spLocks noChangeShapeType="1"/>
            </p:cNvSpPr>
            <p:nvPr/>
          </p:nvSpPr>
          <p:spPr bwMode="auto">
            <a:xfrm>
              <a:off x="4675" y="38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0276" name="Line 37"/>
            <p:cNvSpPr>
              <a:spLocks noChangeShapeType="1"/>
            </p:cNvSpPr>
            <p:nvPr/>
          </p:nvSpPr>
          <p:spPr bwMode="auto">
            <a:xfrm>
              <a:off x="4675" y="392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pic>
        <p:nvPicPr>
          <p:cNvPr id="36875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57600" y="1930400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33800" y="22860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81600" y="5588000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4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305800" y="408940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45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778375" y="2895600"/>
            <a:ext cx="882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4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134100" y="2895600"/>
            <a:ext cx="2454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1" name="Picture 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35200" y="3475038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12875"/>
            <a:ext cx="8763000" cy="53641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Goal</a:t>
            </a:r>
            <a:r>
              <a:rPr lang="en-US" smtClean="0">
                <a:ea typeface="ＭＳ Ｐゴシック" pitchFamily="34" charset="-128"/>
              </a:rPr>
              <a:t>:  Recover a </a:t>
            </a:r>
            <a:r>
              <a:rPr lang="en-US" i="1" smtClean="0">
                <a:ea typeface="ＭＳ Ｐゴシック" pitchFamily="34" charset="-128"/>
              </a:rPr>
              <a:t>sparse</a:t>
            </a:r>
            <a:r>
              <a:rPr lang="en-US" smtClean="0">
                <a:ea typeface="ＭＳ Ｐゴシック" pitchFamily="34" charset="-128"/>
              </a:rPr>
              <a:t>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34" charset="-128"/>
              </a:rPr>
              <a:t>	</a:t>
            </a:r>
            <a:r>
              <a:rPr lang="en-US" i="1" smtClean="0">
                <a:ea typeface="ＭＳ Ｐゴシック" pitchFamily="34" charset="-128"/>
              </a:rPr>
              <a:t>compressible</a:t>
            </a:r>
            <a:r>
              <a:rPr lang="en-US" smtClean="0">
                <a:ea typeface="ＭＳ Ｐゴシック" pitchFamily="34" charset="-128"/>
              </a:rPr>
              <a:t> signal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from measurements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Problem</a:t>
            </a:r>
            <a:r>
              <a:rPr lang="en-US" smtClean="0">
                <a:ea typeface="ＭＳ Ｐゴシック" pitchFamily="34" charset="-128"/>
              </a:rPr>
              <a:t>:  Random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projection      not full rank</a:t>
            </a:r>
            <a:br>
              <a:rPr lang="en-US" smtClean="0">
                <a:ea typeface="ＭＳ Ｐゴシック" pitchFamily="34" charset="-128"/>
              </a:rPr>
            </a:br>
            <a:r>
              <a:rPr lang="en-US" i="1" smtClean="0">
                <a:ea typeface="ＭＳ Ｐゴシック" pitchFamily="34" charset="-128"/>
              </a:rPr>
              <a:t>but satisfies Restricted Isometry Property (RIP)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Solution</a:t>
            </a:r>
            <a:r>
              <a:rPr lang="en-US" smtClean="0">
                <a:ea typeface="ＭＳ Ｐゴシック" pitchFamily="34" charset="-128"/>
              </a:rPr>
              <a:t>:  Exploit the sparsity/compressibility </a:t>
            </a:r>
            <a:r>
              <a:rPr lang="en-US" b="1" i="1" smtClean="0">
                <a:solidFill>
                  <a:srgbClr val="0000FF"/>
                </a:solidFill>
                <a:ea typeface="ＭＳ Ｐゴシック" pitchFamily="34" charset="-128"/>
              </a:rPr>
              <a:t>geometry</a:t>
            </a:r>
            <a:r>
              <a:rPr lang="en-US" smtClean="0">
                <a:ea typeface="ＭＳ Ｐゴシック" pitchFamily="34" charset="-128"/>
              </a:rPr>
              <a:t> of acquired signal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37891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674100" y="1133475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56200" y="1082675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75500" y="1082675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549900" y="1946275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8" descr="phir"/>
          <p:cNvPicPr>
            <a:picLocks noChangeAspect="1" noChangeArrowheads="1"/>
          </p:cNvPicPr>
          <p:nvPr/>
        </p:nvPicPr>
        <p:blipFill>
          <a:blip r:embed="rId16" cstate="print"/>
          <a:srcRect l="13036" t="4639" r="8690" b="5594"/>
          <a:stretch>
            <a:fillRect/>
          </a:stretch>
        </p:blipFill>
        <p:spPr bwMode="auto">
          <a:xfrm>
            <a:off x="6176963" y="1463675"/>
            <a:ext cx="2447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6" name="Group 9"/>
          <p:cNvGrpSpPr>
            <a:grpSpLocks/>
          </p:cNvGrpSpPr>
          <p:nvPr/>
        </p:nvGrpSpPr>
        <p:grpSpPr bwMode="auto">
          <a:xfrm>
            <a:off x="5168900" y="1547813"/>
            <a:ext cx="152400" cy="1155700"/>
            <a:chOff x="1791" y="2385"/>
            <a:chExt cx="96" cy="728"/>
          </a:xfrm>
        </p:grpSpPr>
        <p:sp>
          <p:nvSpPr>
            <p:cNvPr id="11301" name="Rectangle 10"/>
            <p:cNvSpPr>
              <a:spLocks noChangeArrowheads="1"/>
            </p:cNvSpPr>
            <p:nvPr/>
          </p:nvSpPr>
          <p:spPr bwMode="auto">
            <a:xfrm>
              <a:off x="1791" y="3022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2" name="Rectangle 11"/>
            <p:cNvSpPr>
              <a:spLocks noChangeArrowheads="1"/>
            </p:cNvSpPr>
            <p:nvPr/>
          </p:nvSpPr>
          <p:spPr bwMode="auto">
            <a:xfrm>
              <a:off x="1791" y="2931"/>
              <a:ext cx="96" cy="9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3" name="Rectangle 12"/>
            <p:cNvSpPr>
              <a:spLocks noChangeArrowheads="1"/>
            </p:cNvSpPr>
            <p:nvPr/>
          </p:nvSpPr>
          <p:spPr bwMode="auto">
            <a:xfrm>
              <a:off x="1791" y="2840"/>
              <a:ext cx="96" cy="91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4" name="Rectangle 13"/>
            <p:cNvSpPr>
              <a:spLocks noChangeArrowheads="1"/>
            </p:cNvSpPr>
            <p:nvPr/>
          </p:nvSpPr>
          <p:spPr bwMode="auto">
            <a:xfrm>
              <a:off x="1791" y="2749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5" name="Rectangle 14"/>
            <p:cNvSpPr>
              <a:spLocks noChangeArrowheads="1"/>
            </p:cNvSpPr>
            <p:nvPr/>
          </p:nvSpPr>
          <p:spPr bwMode="auto">
            <a:xfrm>
              <a:off x="1791" y="2658"/>
              <a:ext cx="96" cy="91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6" name="Rectangle 15"/>
            <p:cNvSpPr>
              <a:spLocks noChangeArrowheads="1"/>
            </p:cNvSpPr>
            <p:nvPr/>
          </p:nvSpPr>
          <p:spPr bwMode="auto">
            <a:xfrm>
              <a:off x="1791" y="2567"/>
              <a:ext cx="96" cy="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7" name="Rectangle 16"/>
            <p:cNvSpPr>
              <a:spLocks noChangeArrowheads="1"/>
            </p:cNvSpPr>
            <p:nvPr/>
          </p:nvSpPr>
          <p:spPr bwMode="auto">
            <a:xfrm>
              <a:off x="1791" y="2476"/>
              <a:ext cx="96" cy="91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8" name="Rectangle 17"/>
            <p:cNvSpPr>
              <a:spLocks noChangeArrowheads="1"/>
            </p:cNvSpPr>
            <p:nvPr/>
          </p:nvSpPr>
          <p:spPr bwMode="auto">
            <a:xfrm>
              <a:off x="1791" y="2385"/>
              <a:ext cx="96" cy="91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grpSp>
        <p:nvGrpSpPr>
          <p:cNvPr id="37897" name="Group 18"/>
          <p:cNvGrpSpPr>
            <a:grpSpLocks/>
          </p:cNvGrpSpPr>
          <p:nvPr/>
        </p:nvGrpSpPr>
        <p:grpSpPr bwMode="auto">
          <a:xfrm>
            <a:off x="8734425" y="1489075"/>
            <a:ext cx="155575" cy="2438400"/>
            <a:chOff x="4673" y="2480"/>
            <a:chExt cx="98" cy="1536"/>
          </a:xfrm>
        </p:grpSpPr>
        <p:sp>
          <p:nvSpPr>
            <p:cNvPr id="11282" name="Rectangle 19"/>
            <p:cNvSpPr>
              <a:spLocks noChangeArrowheads="1"/>
            </p:cNvSpPr>
            <p:nvPr/>
          </p:nvSpPr>
          <p:spPr bwMode="auto">
            <a:xfrm>
              <a:off x="4675" y="3056"/>
              <a:ext cx="96" cy="9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3" name="Rectangle 20"/>
            <p:cNvSpPr>
              <a:spLocks noChangeArrowheads="1"/>
            </p:cNvSpPr>
            <p:nvPr/>
          </p:nvSpPr>
          <p:spPr bwMode="auto">
            <a:xfrm>
              <a:off x="4673" y="3631"/>
              <a:ext cx="96" cy="96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4" name="Rectangle 21"/>
            <p:cNvSpPr>
              <a:spLocks noChangeArrowheads="1"/>
            </p:cNvSpPr>
            <p:nvPr/>
          </p:nvSpPr>
          <p:spPr bwMode="auto">
            <a:xfrm>
              <a:off x="4675" y="2768"/>
              <a:ext cx="96" cy="96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5" name="Rectangle 22"/>
            <p:cNvSpPr>
              <a:spLocks noChangeArrowheads="1"/>
            </p:cNvSpPr>
            <p:nvPr/>
          </p:nvSpPr>
          <p:spPr bwMode="auto">
            <a:xfrm>
              <a:off x="4675" y="2480"/>
              <a:ext cx="96" cy="15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6" name="Line 23"/>
            <p:cNvSpPr>
              <a:spLocks noChangeShapeType="1"/>
            </p:cNvSpPr>
            <p:nvPr/>
          </p:nvSpPr>
          <p:spPr bwMode="auto">
            <a:xfrm>
              <a:off x="4675" y="25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7" name="Line 24"/>
            <p:cNvSpPr>
              <a:spLocks noChangeShapeType="1"/>
            </p:cNvSpPr>
            <p:nvPr/>
          </p:nvSpPr>
          <p:spPr bwMode="auto">
            <a:xfrm>
              <a:off x="4675" y="267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8" name="Line 25"/>
            <p:cNvSpPr>
              <a:spLocks noChangeShapeType="1"/>
            </p:cNvSpPr>
            <p:nvPr/>
          </p:nvSpPr>
          <p:spPr bwMode="auto">
            <a:xfrm>
              <a:off x="4675" y="276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89" name="Line 26"/>
            <p:cNvSpPr>
              <a:spLocks noChangeShapeType="1"/>
            </p:cNvSpPr>
            <p:nvPr/>
          </p:nvSpPr>
          <p:spPr bwMode="auto">
            <a:xfrm>
              <a:off x="4675" y="286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0" name="Line 27"/>
            <p:cNvSpPr>
              <a:spLocks noChangeShapeType="1"/>
            </p:cNvSpPr>
            <p:nvPr/>
          </p:nvSpPr>
          <p:spPr bwMode="auto">
            <a:xfrm>
              <a:off x="4675" y="296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1" name="Line 28"/>
            <p:cNvSpPr>
              <a:spLocks noChangeShapeType="1"/>
            </p:cNvSpPr>
            <p:nvPr/>
          </p:nvSpPr>
          <p:spPr bwMode="auto">
            <a:xfrm>
              <a:off x="4675" y="305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2" name="Line 29"/>
            <p:cNvSpPr>
              <a:spLocks noChangeShapeType="1"/>
            </p:cNvSpPr>
            <p:nvPr/>
          </p:nvSpPr>
          <p:spPr bwMode="auto">
            <a:xfrm>
              <a:off x="4675" y="315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3" name="Line 30"/>
            <p:cNvSpPr>
              <a:spLocks noChangeShapeType="1"/>
            </p:cNvSpPr>
            <p:nvPr/>
          </p:nvSpPr>
          <p:spPr bwMode="auto">
            <a:xfrm>
              <a:off x="4675" y="32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4" name="Line 31"/>
            <p:cNvSpPr>
              <a:spLocks noChangeShapeType="1"/>
            </p:cNvSpPr>
            <p:nvPr/>
          </p:nvSpPr>
          <p:spPr bwMode="auto">
            <a:xfrm>
              <a:off x="4675" y="3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5" name="Line 32"/>
            <p:cNvSpPr>
              <a:spLocks noChangeShapeType="1"/>
            </p:cNvSpPr>
            <p:nvPr/>
          </p:nvSpPr>
          <p:spPr bwMode="auto">
            <a:xfrm>
              <a:off x="4675" y="344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6" name="Line 33"/>
            <p:cNvSpPr>
              <a:spLocks noChangeShapeType="1"/>
            </p:cNvSpPr>
            <p:nvPr/>
          </p:nvSpPr>
          <p:spPr bwMode="auto">
            <a:xfrm>
              <a:off x="4675" y="353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7" name="Line 34"/>
            <p:cNvSpPr>
              <a:spLocks noChangeShapeType="1"/>
            </p:cNvSpPr>
            <p:nvPr/>
          </p:nvSpPr>
          <p:spPr bwMode="auto">
            <a:xfrm>
              <a:off x="4675" y="363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8" name="Line 35"/>
            <p:cNvSpPr>
              <a:spLocks noChangeShapeType="1"/>
            </p:cNvSpPr>
            <p:nvPr/>
          </p:nvSpPr>
          <p:spPr bwMode="auto">
            <a:xfrm>
              <a:off x="4675" y="37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299" name="Line 36"/>
            <p:cNvSpPr>
              <a:spLocks noChangeShapeType="1"/>
            </p:cNvSpPr>
            <p:nvPr/>
          </p:nvSpPr>
          <p:spPr bwMode="auto">
            <a:xfrm>
              <a:off x="4675" y="38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1300" name="Line 37"/>
            <p:cNvSpPr>
              <a:spLocks noChangeShapeType="1"/>
            </p:cNvSpPr>
            <p:nvPr/>
          </p:nvSpPr>
          <p:spPr bwMode="auto">
            <a:xfrm>
              <a:off x="4675" y="392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pic>
        <p:nvPicPr>
          <p:cNvPr id="37898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57600" y="1930400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33800" y="22860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4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35200" y="3475038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4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81600" y="5588000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9" name="TextBox 47"/>
          <p:cNvSpPr txBox="1">
            <a:spLocks noChangeArrowheads="1"/>
          </p:cNvSpPr>
          <p:nvPr/>
        </p:nvSpPr>
        <p:spPr bwMode="auto">
          <a:xfrm>
            <a:off x="5638800" y="2819400"/>
            <a:ext cx="28194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>
                <a:solidFill>
                  <a:srgbClr val="000000"/>
                </a:solidFill>
                <a:latin typeface="Verdana" pitchFamily="34" charset="0"/>
                <a:cs typeface="+mn-cs"/>
              </a:rPr>
              <a:t>iid Gaussian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>
                <a:solidFill>
                  <a:srgbClr val="000000"/>
                </a:solidFill>
                <a:latin typeface="Verdana" pitchFamily="34" charset="0"/>
                <a:cs typeface="+mn-cs"/>
              </a:rPr>
              <a:t>iid Bernoulli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>
                <a:solidFill>
                  <a:srgbClr val="000000"/>
                </a:solidFill>
                <a:latin typeface="Verdana" pitchFamily="34" charset="0"/>
                <a:cs typeface="+mn-cs"/>
              </a:rPr>
              <a:t>…</a:t>
            </a:r>
          </a:p>
          <a:p>
            <a:pPr eaLnBrk="0" hangingPunct="0">
              <a:defRPr/>
            </a:pPr>
            <a:endParaRPr lang="en-US" sz="10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37903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24800" y="3200400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305800" cy="1143000"/>
          </a:xfrm>
        </p:spPr>
        <p:txBody>
          <a:bodyPr/>
          <a:lstStyle/>
          <a:p>
            <a:r>
              <a:rPr lang="en-US" i="1" smtClean="0">
                <a:ea typeface="ＭＳ Ｐゴシック" pitchFamily="34" charset="-128"/>
              </a:rPr>
              <a:t>Compressive </a:t>
            </a:r>
            <a:r>
              <a:rPr lang="en-US" smtClean="0">
                <a:ea typeface="ＭＳ Ｐゴシック" pitchFamily="34" charset="-128"/>
              </a:rPr>
              <a:t>Sensing </a:t>
            </a: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101</a:t>
            </a:r>
            <a:endParaRPr lang="en-US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412875"/>
            <a:ext cx="8763000" cy="53641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Goal</a:t>
            </a:r>
            <a:r>
              <a:rPr lang="en-US" smtClean="0">
                <a:ea typeface="ＭＳ Ｐゴシック" pitchFamily="34" charset="-128"/>
              </a:rPr>
              <a:t>:  Recover a </a:t>
            </a:r>
            <a:r>
              <a:rPr lang="en-US" i="1" smtClean="0">
                <a:ea typeface="ＭＳ Ｐゴシック" pitchFamily="34" charset="-128"/>
              </a:rPr>
              <a:t>sparse</a:t>
            </a:r>
            <a:r>
              <a:rPr lang="en-US" smtClean="0">
                <a:ea typeface="ＭＳ Ｐゴシック" pitchFamily="34" charset="-128"/>
              </a:rPr>
              <a:t> 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mtClean="0">
                <a:ea typeface="ＭＳ Ｐゴシック" pitchFamily="34" charset="-128"/>
              </a:rPr>
              <a:t>	</a:t>
            </a:r>
            <a:r>
              <a:rPr lang="en-US" i="1" smtClean="0">
                <a:ea typeface="ＭＳ Ｐゴシック" pitchFamily="34" charset="-128"/>
              </a:rPr>
              <a:t>compressible</a:t>
            </a:r>
            <a:r>
              <a:rPr lang="en-US" smtClean="0">
                <a:ea typeface="ＭＳ Ｐゴシック" pitchFamily="34" charset="-128"/>
              </a:rPr>
              <a:t> signal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from measurements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Problem</a:t>
            </a:r>
            <a:r>
              <a:rPr lang="en-US" smtClean="0">
                <a:ea typeface="ＭＳ Ｐゴシック" pitchFamily="34" charset="-128"/>
              </a:rPr>
              <a:t>:  Random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projection      not full rank</a:t>
            </a:r>
            <a:br>
              <a:rPr lang="en-US" smtClean="0">
                <a:ea typeface="ＭＳ Ｐゴシック" pitchFamily="34" charset="-128"/>
              </a:rPr>
            </a:br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Solution</a:t>
            </a:r>
            <a:r>
              <a:rPr lang="en-US" smtClean="0">
                <a:ea typeface="ＭＳ Ｐゴシック" pitchFamily="34" charset="-128"/>
              </a:rPr>
              <a:t>:  Exploit the </a:t>
            </a:r>
            <a:r>
              <a:rPr lang="en-US" b="1" i="1" smtClean="0">
                <a:ea typeface="ＭＳ Ｐゴシック" pitchFamily="34" charset="-128"/>
              </a:rPr>
              <a:t>model</a:t>
            </a:r>
            <a:r>
              <a:rPr lang="en-US" smtClean="0">
                <a:ea typeface="ＭＳ Ｐゴシック" pitchFamily="34" charset="-128"/>
              </a:rPr>
              <a:t/>
            </a:r>
            <a:br>
              <a:rPr lang="en-US" smtClean="0">
                <a:ea typeface="ＭＳ Ｐゴシック" pitchFamily="34" charset="-128"/>
              </a:rPr>
            </a:br>
            <a:r>
              <a:rPr lang="en-US" b="1" i="1" smtClean="0">
                <a:solidFill>
                  <a:srgbClr val="0000FF"/>
                </a:solidFill>
                <a:ea typeface="ＭＳ Ｐゴシック" pitchFamily="34" charset="-128"/>
              </a:rPr>
              <a:t>geometry</a:t>
            </a:r>
            <a:r>
              <a:rPr lang="en-US" smtClean="0">
                <a:ea typeface="ＭＳ Ｐゴシック" pitchFamily="34" charset="-128"/>
              </a:rPr>
              <a:t> of acquired signal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38915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74100" y="1133475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56200" y="1082675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75500" y="1082675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49900" y="1946275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8" descr="phir"/>
          <p:cNvPicPr>
            <a:picLocks noChangeAspect="1" noChangeArrowheads="1"/>
          </p:cNvPicPr>
          <p:nvPr/>
        </p:nvPicPr>
        <p:blipFill>
          <a:blip r:embed="rId15" cstate="print"/>
          <a:srcRect l="13036" t="4639" r="8690" b="5594"/>
          <a:stretch>
            <a:fillRect/>
          </a:stretch>
        </p:blipFill>
        <p:spPr bwMode="auto">
          <a:xfrm>
            <a:off x="6176963" y="1463675"/>
            <a:ext cx="2447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20" name="Group 9"/>
          <p:cNvGrpSpPr>
            <a:grpSpLocks/>
          </p:cNvGrpSpPr>
          <p:nvPr/>
        </p:nvGrpSpPr>
        <p:grpSpPr bwMode="auto">
          <a:xfrm>
            <a:off x="5168900" y="1547813"/>
            <a:ext cx="152400" cy="1155700"/>
            <a:chOff x="1791" y="2385"/>
            <a:chExt cx="96" cy="728"/>
          </a:xfrm>
        </p:grpSpPr>
        <p:sp>
          <p:nvSpPr>
            <p:cNvPr id="12322" name="Rectangle 10"/>
            <p:cNvSpPr>
              <a:spLocks noChangeArrowheads="1"/>
            </p:cNvSpPr>
            <p:nvPr/>
          </p:nvSpPr>
          <p:spPr bwMode="auto">
            <a:xfrm>
              <a:off x="1791" y="3022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323" name="Rectangle 11"/>
            <p:cNvSpPr>
              <a:spLocks noChangeArrowheads="1"/>
            </p:cNvSpPr>
            <p:nvPr/>
          </p:nvSpPr>
          <p:spPr bwMode="auto">
            <a:xfrm>
              <a:off x="1791" y="2931"/>
              <a:ext cx="96" cy="9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324" name="Rectangle 12"/>
            <p:cNvSpPr>
              <a:spLocks noChangeArrowheads="1"/>
            </p:cNvSpPr>
            <p:nvPr/>
          </p:nvSpPr>
          <p:spPr bwMode="auto">
            <a:xfrm>
              <a:off x="1791" y="2840"/>
              <a:ext cx="96" cy="91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325" name="Rectangle 13"/>
            <p:cNvSpPr>
              <a:spLocks noChangeArrowheads="1"/>
            </p:cNvSpPr>
            <p:nvPr/>
          </p:nvSpPr>
          <p:spPr bwMode="auto">
            <a:xfrm>
              <a:off x="1791" y="2749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326" name="Rectangle 14"/>
            <p:cNvSpPr>
              <a:spLocks noChangeArrowheads="1"/>
            </p:cNvSpPr>
            <p:nvPr/>
          </p:nvSpPr>
          <p:spPr bwMode="auto">
            <a:xfrm>
              <a:off x="1791" y="2658"/>
              <a:ext cx="96" cy="91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327" name="Rectangle 15"/>
            <p:cNvSpPr>
              <a:spLocks noChangeArrowheads="1"/>
            </p:cNvSpPr>
            <p:nvPr/>
          </p:nvSpPr>
          <p:spPr bwMode="auto">
            <a:xfrm>
              <a:off x="1791" y="2567"/>
              <a:ext cx="96" cy="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328" name="Rectangle 16"/>
            <p:cNvSpPr>
              <a:spLocks noChangeArrowheads="1"/>
            </p:cNvSpPr>
            <p:nvPr/>
          </p:nvSpPr>
          <p:spPr bwMode="auto">
            <a:xfrm>
              <a:off x="1791" y="2476"/>
              <a:ext cx="96" cy="91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329" name="Rectangle 17"/>
            <p:cNvSpPr>
              <a:spLocks noChangeArrowheads="1"/>
            </p:cNvSpPr>
            <p:nvPr/>
          </p:nvSpPr>
          <p:spPr bwMode="auto">
            <a:xfrm>
              <a:off x="1791" y="2385"/>
              <a:ext cx="96" cy="91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grpSp>
        <p:nvGrpSpPr>
          <p:cNvPr id="38921" name="Group 18"/>
          <p:cNvGrpSpPr>
            <a:grpSpLocks/>
          </p:cNvGrpSpPr>
          <p:nvPr/>
        </p:nvGrpSpPr>
        <p:grpSpPr bwMode="auto">
          <a:xfrm>
            <a:off x="8734425" y="1489075"/>
            <a:ext cx="155575" cy="2438400"/>
            <a:chOff x="4673" y="2480"/>
            <a:chExt cx="98" cy="1536"/>
          </a:xfrm>
        </p:grpSpPr>
        <p:sp>
          <p:nvSpPr>
            <p:cNvPr id="12303" name="Rectangle 19"/>
            <p:cNvSpPr>
              <a:spLocks noChangeArrowheads="1"/>
            </p:cNvSpPr>
            <p:nvPr/>
          </p:nvSpPr>
          <p:spPr bwMode="auto">
            <a:xfrm>
              <a:off x="4675" y="3056"/>
              <a:ext cx="96" cy="9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304" name="Rectangle 20"/>
            <p:cNvSpPr>
              <a:spLocks noChangeArrowheads="1"/>
            </p:cNvSpPr>
            <p:nvPr/>
          </p:nvSpPr>
          <p:spPr bwMode="auto">
            <a:xfrm>
              <a:off x="4673" y="3631"/>
              <a:ext cx="96" cy="96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305" name="Rectangle 21"/>
            <p:cNvSpPr>
              <a:spLocks noChangeArrowheads="1"/>
            </p:cNvSpPr>
            <p:nvPr/>
          </p:nvSpPr>
          <p:spPr bwMode="auto">
            <a:xfrm>
              <a:off x="4675" y="2768"/>
              <a:ext cx="96" cy="96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306" name="Rectangle 22"/>
            <p:cNvSpPr>
              <a:spLocks noChangeArrowheads="1"/>
            </p:cNvSpPr>
            <p:nvPr/>
          </p:nvSpPr>
          <p:spPr bwMode="auto">
            <a:xfrm>
              <a:off x="4675" y="2480"/>
              <a:ext cx="96" cy="15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307" name="Line 23"/>
            <p:cNvSpPr>
              <a:spLocks noChangeShapeType="1"/>
            </p:cNvSpPr>
            <p:nvPr/>
          </p:nvSpPr>
          <p:spPr bwMode="auto">
            <a:xfrm>
              <a:off x="4675" y="25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308" name="Line 24"/>
            <p:cNvSpPr>
              <a:spLocks noChangeShapeType="1"/>
            </p:cNvSpPr>
            <p:nvPr/>
          </p:nvSpPr>
          <p:spPr bwMode="auto">
            <a:xfrm>
              <a:off x="4675" y="267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309" name="Line 25"/>
            <p:cNvSpPr>
              <a:spLocks noChangeShapeType="1"/>
            </p:cNvSpPr>
            <p:nvPr/>
          </p:nvSpPr>
          <p:spPr bwMode="auto">
            <a:xfrm>
              <a:off x="4675" y="276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310" name="Line 26"/>
            <p:cNvSpPr>
              <a:spLocks noChangeShapeType="1"/>
            </p:cNvSpPr>
            <p:nvPr/>
          </p:nvSpPr>
          <p:spPr bwMode="auto">
            <a:xfrm>
              <a:off x="4675" y="286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311" name="Line 27"/>
            <p:cNvSpPr>
              <a:spLocks noChangeShapeType="1"/>
            </p:cNvSpPr>
            <p:nvPr/>
          </p:nvSpPr>
          <p:spPr bwMode="auto">
            <a:xfrm>
              <a:off x="4675" y="296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312" name="Line 28"/>
            <p:cNvSpPr>
              <a:spLocks noChangeShapeType="1"/>
            </p:cNvSpPr>
            <p:nvPr/>
          </p:nvSpPr>
          <p:spPr bwMode="auto">
            <a:xfrm>
              <a:off x="4675" y="305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313" name="Line 29"/>
            <p:cNvSpPr>
              <a:spLocks noChangeShapeType="1"/>
            </p:cNvSpPr>
            <p:nvPr/>
          </p:nvSpPr>
          <p:spPr bwMode="auto">
            <a:xfrm>
              <a:off x="4675" y="315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314" name="Line 30"/>
            <p:cNvSpPr>
              <a:spLocks noChangeShapeType="1"/>
            </p:cNvSpPr>
            <p:nvPr/>
          </p:nvSpPr>
          <p:spPr bwMode="auto">
            <a:xfrm>
              <a:off x="4675" y="32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315" name="Line 31"/>
            <p:cNvSpPr>
              <a:spLocks noChangeShapeType="1"/>
            </p:cNvSpPr>
            <p:nvPr/>
          </p:nvSpPr>
          <p:spPr bwMode="auto">
            <a:xfrm>
              <a:off x="4675" y="3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316" name="Line 32"/>
            <p:cNvSpPr>
              <a:spLocks noChangeShapeType="1"/>
            </p:cNvSpPr>
            <p:nvPr/>
          </p:nvSpPr>
          <p:spPr bwMode="auto">
            <a:xfrm>
              <a:off x="4675" y="344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317" name="Line 33"/>
            <p:cNvSpPr>
              <a:spLocks noChangeShapeType="1"/>
            </p:cNvSpPr>
            <p:nvPr/>
          </p:nvSpPr>
          <p:spPr bwMode="auto">
            <a:xfrm>
              <a:off x="4675" y="353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318" name="Line 34"/>
            <p:cNvSpPr>
              <a:spLocks noChangeShapeType="1"/>
            </p:cNvSpPr>
            <p:nvPr/>
          </p:nvSpPr>
          <p:spPr bwMode="auto">
            <a:xfrm>
              <a:off x="4675" y="363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319" name="Line 35"/>
            <p:cNvSpPr>
              <a:spLocks noChangeShapeType="1"/>
            </p:cNvSpPr>
            <p:nvPr/>
          </p:nvSpPr>
          <p:spPr bwMode="auto">
            <a:xfrm>
              <a:off x="4675" y="37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320" name="Line 36"/>
            <p:cNvSpPr>
              <a:spLocks noChangeShapeType="1"/>
            </p:cNvSpPr>
            <p:nvPr/>
          </p:nvSpPr>
          <p:spPr bwMode="auto">
            <a:xfrm>
              <a:off x="4675" y="38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2321" name="Line 37"/>
            <p:cNvSpPr>
              <a:spLocks noChangeShapeType="1"/>
            </p:cNvSpPr>
            <p:nvPr/>
          </p:nvSpPr>
          <p:spPr bwMode="auto">
            <a:xfrm>
              <a:off x="4675" y="392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pic>
        <p:nvPicPr>
          <p:cNvPr id="38922" name="Picture 3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7600" y="1930400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3" name="Picture 4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33800" y="2286000"/>
            <a:ext cx="22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4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81600" y="5588000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152400"/>
            <a:ext cx="8305800" cy="1143000"/>
          </a:xfrm>
        </p:spPr>
        <p:txBody>
          <a:bodyPr/>
          <a:lstStyle/>
          <a:p>
            <a:r>
              <a:rPr lang="en-US" i="1" smtClean="0">
                <a:ea typeface="ＭＳ Ｐゴシック" pitchFamily="34" charset="-128"/>
              </a:rPr>
              <a:t>Compressive </a:t>
            </a:r>
            <a:r>
              <a:rPr lang="en-US" smtClean="0">
                <a:ea typeface="ＭＳ Ｐゴシック" pitchFamily="34" charset="-128"/>
              </a:rPr>
              <a:t>Sensing </a:t>
            </a:r>
            <a:r>
              <a:rPr lang="en-US" smtClean="0">
                <a:solidFill>
                  <a:schemeClr val="tx1"/>
                </a:solidFill>
                <a:ea typeface="ＭＳ Ｐゴシック" pitchFamily="34" charset="-128"/>
              </a:rPr>
              <a:t>101</a:t>
            </a:r>
            <a:endParaRPr lang="en-US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pic>
        <p:nvPicPr>
          <p:cNvPr id="38926" name="Picture 4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35200" y="3475038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5" y="1127125"/>
            <a:ext cx="8763000" cy="4786313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Sparse</a:t>
            </a:r>
            <a:r>
              <a:rPr lang="en-US" smtClean="0">
                <a:ea typeface="ＭＳ Ｐゴシック" pitchFamily="34" charset="-128"/>
              </a:rPr>
              <a:t> signal:	  only </a:t>
            </a:r>
            <a:r>
              <a:rPr lang="en-US" sz="280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smtClean="0">
                <a:ea typeface="ＭＳ Ｐゴシック" pitchFamily="34" charset="-128"/>
              </a:rPr>
              <a:t> out of </a:t>
            </a:r>
            <a:r>
              <a:rPr lang="en-US" sz="2800" smtClean="0">
                <a:latin typeface="cmmi12" pitchFamily="34" charset="0"/>
                <a:ea typeface="ＭＳ Ｐゴシック" pitchFamily="34" charset="-128"/>
              </a:rPr>
              <a:t>N</a:t>
            </a:r>
            <a:r>
              <a:rPr lang="en-US" smtClean="0">
                <a:ea typeface="ＭＳ Ｐゴシック" pitchFamily="34" charset="-128"/>
              </a:rPr>
              <a:t>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			  coordinates nonzero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model:  union of </a:t>
            </a:r>
            <a:r>
              <a:rPr lang="en-US" sz="240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smtClean="0">
                <a:ea typeface="ＭＳ Ｐゴシック" pitchFamily="34" charset="-128"/>
              </a:rPr>
              <a:t>-dimensional subspaces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		aligned w/ coordinate axes</a:t>
            </a:r>
          </a:p>
          <a:p>
            <a:endParaRPr lang="en-US" sz="1400" smtClean="0">
              <a:ea typeface="ＭＳ Ｐゴシック" pitchFamily="34" charset="-128"/>
            </a:endParaRPr>
          </a:p>
          <a:p>
            <a:endParaRPr lang="en-US" sz="1400" smtClean="0">
              <a:ea typeface="ＭＳ Ｐゴシック" pitchFamily="34" charset="-128"/>
            </a:endParaRPr>
          </a:p>
        </p:txBody>
      </p:sp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6767513" y="547688"/>
            <a:ext cx="2089150" cy="1836737"/>
            <a:chOff x="2896" y="1104"/>
            <a:chExt cx="1920" cy="1680"/>
          </a:xfrm>
        </p:grpSpPr>
        <p:pic>
          <p:nvPicPr>
            <p:cNvPr id="39959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 l="31740" t="25165" r="31259" b="21988"/>
            <a:stretch>
              <a:fillRect/>
            </a:stretch>
          </p:blipFill>
          <p:spPr bwMode="auto">
            <a:xfrm>
              <a:off x="2896" y="1104"/>
              <a:ext cx="1920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60" name="Line 5"/>
            <p:cNvSpPr>
              <a:spLocks noChangeShapeType="1"/>
            </p:cNvSpPr>
            <p:nvPr/>
          </p:nvSpPr>
          <p:spPr bwMode="auto">
            <a:xfrm rot="10800000" flipH="1">
              <a:off x="3005" y="1934"/>
              <a:ext cx="820" cy="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Line 6"/>
            <p:cNvSpPr>
              <a:spLocks noChangeShapeType="1"/>
            </p:cNvSpPr>
            <p:nvPr/>
          </p:nvSpPr>
          <p:spPr bwMode="auto">
            <a:xfrm>
              <a:off x="3814" y="1148"/>
              <a:ext cx="0" cy="7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Line 7"/>
            <p:cNvSpPr>
              <a:spLocks noChangeShapeType="1"/>
            </p:cNvSpPr>
            <p:nvPr/>
          </p:nvSpPr>
          <p:spPr bwMode="auto">
            <a:xfrm rot="10800000">
              <a:off x="3803" y="1945"/>
              <a:ext cx="911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9940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26438" y="460375"/>
            <a:ext cx="565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Oval 9"/>
          <p:cNvSpPr>
            <a:spLocks noChangeArrowheads="1"/>
          </p:cNvSpPr>
          <p:nvPr/>
        </p:nvSpPr>
        <p:spPr bwMode="auto">
          <a:xfrm>
            <a:off x="8135938" y="18764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3994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21688" y="1844675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7127875" cy="1143000"/>
          </a:xfrm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Concise Signal Structure</a:t>
            </a:r>
          </a:p>
        </p:txBody>
      </p:sp>
      <p:sp>
        <p:nvSpPr>
          <p:cNvPr id="39944" name="Oval 12"/>
          <p:cNvSpPr>
            <a:spLocks noChangeArrowheads="1"/>
          </p:cNvSpPr>
          <p:nvPr/>
        </p:nvSpPr>
        <p:spPr bwMode="auto">
          <a:xfrm>
            <a:off x="3051175" y="4838700"/>
            <a:ext cx="5334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45" name="Line 13"/>
          <p:cNvSpPr>
            <a:spLocks noChangeShapeType="1"/>
          </p:cNvSpPr>
          <p:nvPr/>
        </p:nvSpPr>
        <p:spPr bwMode="auto">
          <a:xfrm>
            <a:off x="3127375" y="4991100"/>
            <a:ext cx="0" cy="1371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6" name="Line 14"/>
          <p:cNvSpPr>
            <a:spLocks noChangeShapeType="1"/>
          </p:cNvSpPr>
          <p:nvPr/>
        </p:nvSpPr>
        <p:spPr bwMode="auto">
          <a:xfrm>
            <a:off x="3127375" y="6362700"/>
            <a:ext cx="327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Text Box 15"/>
          <p:cNvSpPr txBox="1">
            <a:spLocks noChangeArrowheads="1"/>
          </p:cNvSpPr>
          <p:nvPr/>
        </p:nvSpPr>
        <p:spPr bwMode="auto">
          <a:xfrm>
            <a:off x="3816350" y="6416675"/>
            <a:ext cx="176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sorted index</a:t>
            </a:r>
          </a:p>
        </p:txBody>
      </p:sp>
      <p:sp>
        <p:nvSpPr>
          <p:cNvPr id="39948" name="Freeform 16"/>
          <p:cNvSpPr>
            <a:spLocks/>
          </p:cNvSpPr>
          <p:nvPr/>
        </p:nvSpPr>
        <p:spPr bwMode="auto">
          <a:xfrm>
            <a:off x="3279775" y="4991100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49" name="Line 17"/>
          <p:cNvSpPr>
            <a:spLocks noChangeShapeType="1"/>
          </p:cNvSpPr>
          <p:nvPr/>
        </p:nvSpPr>
        <p:spPr bwMode="auto">
          <a:xfrm flipH="1">
            <a:off x="2843213" y="4687888"/>
            <a:ext cx="3175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0" name="Line 18"/>
          <p:cNvSpPr>
            <a:spLocks noChangeShapeType="1"/>
          </p:cNvSpPr>
          <p:nvPr/>
        </p:nvSpPr>
        <p:spPr bwMode="auto">
          <a:xfrm flipV="1">
            <a:off x="2843213" y="6235700"/>
            <a:ext cx="30972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9951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19475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88013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3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95513" y="46894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954" name="Group 25"/>
          <p:cNvGrpSpPr>
            <a:grpSpLocks/>
          </p:cNvGrpSpPr>
          <p:nvPr/>
        </p:nvGrpSpPr>
        <p:grpSpPr bwMode="auto">
          <a:xfrm>
            <a:off x="2879725" y="4870450"/>
            <a:ext cx="3060700" cy="1365250"/>
            <a:chOff x="1814" y="3068"/>
            <a:chExt cx="1928" cy="860"/>
          </a:xfrm>
        </p:grpSpPr>
        <p:sp>
          <p:nvSpPr>
            <p:cNvPr id="39955" name="Line 26"/>
            <p:cNvSpPr>
              <a:spLocks noChangeShapeType="1"/>
            </p:cNvSpPr>
            <p:nvPr/>
          </p:nvSpPr>
          <p:spPr bwMode="auto">
            <a:xfrm>
              <a:off x="2268" y="3770"/>
              <a:ext cx="0" cy="1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Line 27"/>
            <p:cNvSpPr>
              <a:spLocks noChangeShapeType="1"/>
            </p:cNvSpPr>
            <p:nvPr/>
          </p:nvSpPr>
          <p:spPr bwMode="auto">
            <a:xfrm>
              <a:off x="2268" y="3928"/>
              <a:ext cx="140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Freeform 28"/>
            <p:cNvSpPr>
              <a:spLocks/>
            </p:cNvSpPr>
            <p:nvPr/>
          </p:nvSpPr>
          <p:spPr bwMode="auto">
            <a:xfrm>
              <a:off x="1814" y="3068"/>
              <a:ext cx="1872" cy="816"/>
            </a:xfrm>
            <a:custGeom>
              <a:avLst/>
              <a:gdLst>
                <a:gd name="T0" fmla="*/ 0 w 1872"/>
                <a:gd name="T1" fmla="*/ 0 h 816"/>
                <a:gd name="T2" fmla="*/ 384 w 1872"/>
                <a:gd name="T3" fmla="*/ 672 h 816"/>
                <a:gd name="T4" fmla="*/ 1872 w 1872"/>
                <a:gd name="T5" fmla="*/ 816 h 816"/>
                <a:gd name="T6" fmla="*/ 0 60000 65536"/>
                <a:gd name="T7" fmla="*/ 0 60000 65536"/>
                <a:gd name="T8" fmla="*/ 0 60000 65536"/>
                <a:gd name="T9" fmla="*/ 0 w 1872"/>
                <a:gd name="T10" fmla="*/ 0 h 816"/>
                <a:gd name="T11" fmla="*/ 1872 w 1872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816">
                  <a:moveTo>
                    <a:pt x="0" y="0"/>
                  </a:moveTo>
                  <a:cubicBezTo>
                    <a:pt x="36" y="268"/>
                    <a:pt x="72" y="536"/>
                    <a:pt x="384" y="672"/>
                  </a:cubicBezTo>
                  <a:cubicBezTo>
                    <a:pt x="696" y="808"/>
                    <a:pt x="1284" y="812"/>
                    <a:pt x="1872" y="81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39958" name="Rectangle 29"/>
            <p:cNvSpPr>
              <a:spLocks noChangeArrowheads="1"/>
            </p:cNvSpPr>
            <p:nvPr/>
          </p:nvSpPr>
          <p:spPr bwMode="auto">
            <a:xfrm>
              <a:off x="2290" y="3724"/>
              <a:ext cx="1452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51625" y="4648200"/>
            <a:ext cx="19589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5" y="1127125"/>
            <a:ext cx="8763000" cy="478631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a typeface="ＭＳ Ｐゴシック" pitchFamily="34" charset="-128"/>
              </a:rPr>
              <a:t>Sparse</a:t>
            </a:r>
            <a:r>
              <a:rPr lang="en-US" dirty="0" smtClean="0">
                <a:ea typeface="ＭＳ Ｐゴシック" pitchFamily="34" charset="-128"/>
              </a:rPr>
              <a:t> signal:	  only </a:t>
            </a:r>
            <a:r>
              <a:rPr lang="en-US" sz="2800" dirty="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 out of </a:t>
            </a:r>
            <a:r>
              <a:rPr lang="en-US" sz="2800" dirty="0" smtClean="0">
                <a:latin typeface="cmmi12" pitchFamily="34" charset="0"/>
                <a:ea typeface="ＭＳ Ｐゴシック" pitchFamily="34" charset="-128"/>
              </a:rPr>
              <a:t>N</a:t>
            </a:r>
            <a:r>
              <a:rPr lang="en-US" dirty="0" smtClean="0">
                <a:ea typeface="ＭＳ Ｐゴシック" pitchFamily="34" charset="-128"/>
              </a:rPr>
              <a:t> </a:t>
            </a:r>
            <a:br>
              <a:rPr lang="en-US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			  coordinates nonzero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model:  union of </a:t>
            </a:r>
            <a:r>
              <a:rPr lang="en-US" sz="2400" dirty="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dirty="0" smtClean="0">
                <a:ea typeface="ＭＳ Ｐゴシック" pitchFamily="34" charset="-128"/>
              </a:rPr>
              <a:t>-dimensional subspaces</a:t>
            </a:r>
          </a:p>
          <a:p>
            <a:endParaRPr lang="en-US" sz="1400" dirty="0" smtClean="0">
              <a:ea typeface="ＭＳ Ｐゴシック" pitchFamily="34" charset="-128"/>
            </a:endParaRPr>
          </a:p>
          <a:p>
            <a:endParaRPr lang="en-US" sz="1400" dirty="0" smtClean="0">
              <a:ea typeface="ＭＳ Ｐゴシック" pitchFamily="34" charset="-128"/>
            </a:endParaRPr>
          </a:p>
          <a:p>
            <a:r>
              <a:rPr lang="en-US" b="1" dirty="0" smtClean="0">
                <a:solidFill>
                  <a:srgbClr val="0000FF"/>
                </a:solidFill>
                <a:ea typeface="ＭＳ Ｐゴシック" pitchFamily="34" charset="-128"/>
              </a:rPr>
              <a:t>Compressible</a:t>
            </a:r>
            <a:r>
              <a:rPr lang="en-US" dirty="0" smtClean="0">
                <a:ea typeface="ＭＳ Ｐゴシック" pitchFamily="34" charset="-128"/>
              </a:rPr>
              <a:t> signal:   </a:t>
            </a:r>
            <a:r>
              <a:rPr lang="en-US" sz="900" dirty="0" smtClean="0">
                <a:ea typeface="ＭＳ Ｐゴシック" pitchFamily="34" charset="-128"/>
              </a:rPr>
              <a:t> </a:t>
            </a:r>
            <a:r>
              <a:rPr lang="en-US" dirty="0" smtClean="0">
                <a:ea typeface="ＭＳ Ｐゴシック" pitchFamily="34" charset="-128"/>
              </a:rPr>
              <a:t>sorted coordinates decay 					     rapidly to zero	</a:t>
            </a:r>
          </a:p>
          <a:p>
            <a:pPr lvl="1"/>
            <a:endParaRPr lang="en-US" sz="800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Model:  weak      ball</a:t>
            </a:r>
          </a:p>
        </p:txBody>
      </p:sp>
      <p:sp>
        <p:nvSpPr>
          <p:cNvPr id="40965" name="Line 12"/>
          <p:cNvSpPr>
            <a:spLocks noChangeShapeType="1"/>
          </p:cNvSpPr>
          <p:nvPr/>
        </p:nvSpPr>
        <p:spPr bwMode="auto">
          <a:xfrm>
            <a:off x="3127375" y="6362700"/>
            <a:ext cx="327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966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27988" y="4344988"/>
            <a:ext cx="565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Oval 25"/>
          <p:cNvSpPr>
            <a:spLocks noChangeArrowheads="1"/>
          </p:cNvSpPr>
          <p:nvPr/>
        </p:nvSpPr>
        <p:spPr bwMode="auto">
          <a:xfrm>
            <a:off x="7939087" y="5562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40968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975600" y="5816600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9" name="Group 28"/>
          <p:cNvGrpSpPr>
            <a:grpSpLocks/>
          </p:cNvGrpSpPr>
          <p:nvPr/>
        </p:nvGrpSpPr>
        <p:grpSpPr bwMode="auto">
          <a:xfrm>
            <a:off x="6767513" y="547688"/>
            <a:ext cx="2089150" cy="1836737"/>
            <a:chOff x="2896" y="1104"/>
            <a:chExt cx="1920" cy="1680"/>
          </a:xfrm>
        </p:grpSpPr>
        <p:pic>
          <p:nvPicPr>
            <p:cNvPr id="40988" name="Picture 29"/>
            <p:cNvPicPr>
              <a:picLocks noChangeAspect="1" noChangeArrowheads="1"/>
            </p:cNvPicPr>
            <p:nvPr/>
          </p:nvPicPr>
          <p:blipFill>
            <a:blip r:embed="rId16" cstate="print"/>
            <a:srcRect l="31740" t="25165" r="31259" b="21988"/>
            <a:stretch>
              <a:fillRect/>
            </a:stretch>
          </p:blipFill>
          <p:spPr bwMode="auto">
            <a:xfrm>
              <a:off x="2896" y="1104"/>
              <a:ext cx="1920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89" name="Line 30"/>
            <p:cNvSpPr>
              <a:spLocks noChangeShapeType="1"/>
            </p:cNvSpPr>
            <p:nvPr/>
          </p:nvSpPr>
          <p:spPr bwMode="auto">
            <a:xfrm rot="10800000" flipH="1">
              <a:off x="3005" y="1934"/>
              <a:ext cx="820" cy="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31"/>
            <p:cNvSpPr>
              <a:spLocks noChangeShapeType="1"/>
            </p:cNvSpPr>
            <p:nvPr/>
          </p:nvSpPr>
          <p:spPr bwMode="auto">
            <a:xfrm>
              <a:off x="3814" y="1148"/>
              <a:ext cx="0" cy="7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Line 32"/>
            <p:cNvSpPr>
              <a:spLocks noChangeShapeType="1"/>
            </p:cNvSpPr>
            <p:nvPr/>
          </p:nvSpPr>
          <p:spPr bwMode="auto">
            <a:xfrm rot="10800000">
              <a:off x="3803" y="1945"/>
              <a:ext cx="911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970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26438" y="460375"/>
            <a:ext cx="565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 bwMode="auto">
          <a:xfrm>
            <a:off x="6477000" y="4800600"/>
            <a:ext cx="630692" cy="396634"/>
          </a:xfrm>
          <a:prstGeom prst="rect">
            <a:avLst/>
          </a:prstGeom>
          <a:noFill/>
          <a:ln/>
          <a:effectLst/>
        </p:spPr>
      </p:pic>
      <p:sp>
        <p:nvSpPr>
          <p:cNvPr id="40971" name="Oval 34"/>
          <p:cNvSpPr>
            <a:spLocks noChangeArrowheads="1"/>
          </p:cNvSpPr>
          <p:nvPr/>
        </p:nvSpPr>
        <p:spPr bwMode="auto">
          <a:xfrm>
            <a:off x="8135938" y="18764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40972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21688" y="1844675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3" name="Rectangle 36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7127875" cy="1143000"/>
          </a:xfrm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Concise Signal Structure</a:t>
            </a:r>
          </a:p>
        </p:txBody>
      </p:sp>
      <p:sp>
        <p:nvSpPr>
          <p:cNvPr id="40975" name="Line 42"/>
          <p:cNvSpPr>
            <a:spLocks noChangeShapeType="1"/>
          </p:cNvSpPr>
          <p:nvPr/>
        </p:nvSpPr>
        <p:spPr bwMode="auto">
          <a:xfrm flipV="1">
            <a:off x="2843213" y="6235700"/>
            <a:ext cx="30972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6" name="Oval 48"/>
          <p:cNvSpPr>
            <a:spLocks noChangeArrowheads="1"/>
          </p:cNvSpPr>
          <p:nvPr/>
        </p:nvSpPr>
        <p:spPr bwMode="auto">
          <a:xfrm>
            <a:off x="3051175" y="4838700"/>
            <a:ext cx="5334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0977" name="Line 49"/>
          <p:cNvSpPr>
            <a:spLocks noChangeShapeType="1"/>
          </p:cNvSpPr>
          <p:nvPr/>
        </p:nvSpPr>
        <p:spPr bwMode="auto">
          <a:xfrm>
            <a:off x="3127375" y="4991100"/>
            <a:ext cx="0" cy="1371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8" name="Line 50"/>
          <p:cNvSpPr>
            <a:spLocks noChangeShapeType="1"/>
          </p:cNvSpPr>
          <p:nvPr/>
        </p:nvSpPr>
        <p:spPr bwMode="auto">
          <a:xfrm>
            <a:off x="3127375" y="6362700"/>
            <a:ext cx="327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9" name="Text Box 51"/>
          <p:cNvSpPr txBox="1">
            <a:spLocks noChangeArrowheads="1"/>
          </p:cNvSpPr>
          <p:nvPr/>
        </p:nvSpPr>
        <p:spPr bwMode="auto">
          <a:xfrm>
            <a:off x="3816350" y="6416675"/>
            <a:ext cx="176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sorted index</a:t>
            </a:r>
          </a:p>
        </p:txBody>
      </p:sp>
      <p:sp>
        <p:nvSpPr>
          <p:cNvPr id="40980" name="Line 53"/>
          <p:cNvSpPr>
            <a:spLocks noChangeShapeType="1"/>
          </p:cNvSpPr>
          <p:nvPr/>
        </p:nvSpPr>
        <p:spPr bwMode="auto">
          <a:xfrm flipH="1">
            <a:off x="2843213" y="4687888"/>
            <a:ext cx="3175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1" name="Freeform 54"/>
          <p:cNvSpPr>
            <a:spLocks/>
          </p:cNvSpPr>
          <p:nvPr/>
        </p:nvSpPr>
        <p:spPr bwMode="auto">
          <a:xfrm>
            <a:off x="2860675" y="4876800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57150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40982" name="Picture 5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419475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3" name="Picture 5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88013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4" name="Picture 5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195513" y="46894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5" name="Text Box 60"/>
          <p:cNvSpPr txBox="1">
            <a:spLocks noChangeArrowheads="1"/>
          </p:cNvSpPr>
          <p:nvPr/>
        </p:nvSpPr>
        <p:spPr bwMode="auto">
          <a:xfrm>
            <a:off x="4286250" y="5156200"/>
            <a:ext cx="1509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power-law</a:t>
            </a:r>
            <a:br>
              <a:rPr lang="en-US" sz="20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</a:br>
            <a:r>
              <a:rPr lang="en-US" sz="20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decay</a:t>
            </a:r>
          </a:p>
        </p:txBody>
      </p:sp>
      <p:sp>
        <p:nvSpPr>
          <p:cNvPr id="40986" name="Freeform 61"/>
          <p:cNvSpPr>
            <a:spLocks/>
          </p:cNvSpPr>
          <p:nvPr/>
        </p:nvSpPr>
        <p:spPr bwMode="auto">
          <a:xfrm>
            <a:off x="5256213" y="5659438"/>
            <a:ext cx="287337" cy="325437"/>
          </a:xfrm>
          <a:custGeom>
            <a:avLst/>
            <a:gdLst>
              <a:gd name="T0" fmla="*/ 0 w 181"/>
              <a:gd name="T1" fmla="*/ 0 h 205"/>
              <a:gd name="T2" fmla="*/ 2147483647 w 181"/>
              <a:gd name="T3" fmla="*/ 2147483647 h 205"/>
              <a:gd name="T4" fmla="*/ 2147483647 w 181"/>
              <a:gd name="T5" fmla="*/ 2147483647 h 205"/>
              <a:gd name="T6" fmla="*/ 0 60000 65536"/>
              <a:gd name="T7" fmla="*/ 0 60000 65536"/>
              <a:gd name="T8" fmla="*/ 0 60000 65536"/>
              <a:gd name="T9" fmla="*/ 0 w 181"/>
              <a:gd name="T10" fmla="*/ 0 h 205"/>
              <a:gd name="T11" fmla="*/ 181 w 181"/>
              <a:gd name="T12" fmla="*/ 205 h 2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1" h="205">
                <a:moveTo>
                  <a:pt x="0" y="0"/>
                </a:moveTo>
                <a:cubicBezTo>
                  <a:pt x="53" y="28"/>
                  <a:pt x="106" y="57"/>
                  <a:pt x="136" y="91"/>
                </a:cubicBezTo>
                <a:cubicBezTo>
                  <a:pt x="166" y="125"/>
                  <a:pt x="173" y="186"/>
                  <a:pt x="181" y="20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40" name="Picture 3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 bwMode="auto">
          <a:xfrm>
            <a:off x="2743200" y="3886200"/>
            <a:ext cx="326558" cy="396635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4160514" y="3810000"/>
            <a:ext cx="2240286" cy="533400"/>
          </a:xfrm>
          <a:prstGeom prst="rect">
            <a:avLst/>
          </a:prstGeom>
          <a:noFill/>
          <a:ln/>
          <a:effectLst/>
        </p:spPr>
      </p:pic>
      <p:pic>
        <p:nvPicPr>
          <p:cNvPr id="36" name="Picture 35" descr="metu.png"/>
          <p:cNvPicPr>
            <a:picLocks noChangeAspect="1"/>
          </p:cNvPicPr>
          <p:nvPr/>
        </p:nvPicPr>
        <p:blipFill>
          <a:blip r:embed="rId23" cstate="print"/>
          <a:srcRect l="20833" t="6945" r="17708" b="11111"/>
          <a:stretch>
            <a:fillRect/>
          </a:stretch>
        </p:blipFill>
        <p:spPr>
          <a:xfrm>
            <a:off x="121920" y="4617720"/>
            <a:ext cx="2011680" cy="201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metu5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0" y="4617720"/>
            <a:ext cx="2011680" cy="2011680"/>
          </a:xfrm>
          <a:prstGeom prst="rect">
            <a:avLst/>
          </a:prstGeom>
        </p:spPr>
      </p:pic>
      <p:sp>
        <p:nvSpPr>
          <p:cNvPr id="41987" name="Line 10"/>
          <p:cNvSpPr>
            <a:spLocks noChangeShapeType="1"/>
          </p:cNvSpPr>
          <p:nvPr/>
        </p:nvSpPr>
        <p:spPr bwMode="auto">
          <a:xfrm flipV="1">
            <a:off x="2843213" y="6235700"/>
            <a:ext cx="3097212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1988" name="Group 29"/>
          <p:cNvGrpSpPr>
            <a:grpSpLocks/>
          </p:cNvGrpSpPr>
          <p:nvPr/>
        </p:nvGrpSpPr>
        <p:grpSpPr bwMode="auto">
          <a:xfrm>
            <a:off x="2879725" y="4870450"/>
            <a:ext cx="3060700" cy="1365250"/>
            <a:chOff x="1814" y="3068"/>
            <a:chExt cx="1928" cy="860"/>
          </a:xfrm>
        </p:grpSpPr>
        <p:sp>
          <p:nvSpPr>
            <p:cNvPr id="42011" name="Line 30"/>
            <p:cNvSpPr>
              <a:spLocks noChangeShapeType="1"/>
            </p:cNvSpPr>
            <p:nvPr/>
          </p:nvSpPr>
          <p:spPr bwMode="auto">
            <a:xfrm>
              <a:off x="2268" y="3770"/>
              <a:ext cx="0" cy="1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Line 31"/>
            <p:cNvSpPr>
              <a:spLocks noChangeShapeType="1"/>
            </p:cNvSpPr>
            <p:nvPr/>
          </p:nvSpPr>
          <p:spPr bwMode="auto">
            <a:xfrm>
              <a:off x="2268" y="3928"/>
              <a:ext cx="140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Freeform 32"/>
            <p:cNvSpPr>
              <a:spLocks/>
            </p:cNvSpPr>
            <p:nvPr/>
          </p:nvSpPr>
          <p:spPr bwMode="auto">
            <a:xfrm>
              <a:off x="1814" y="3068"/>
              <a:ext cx="1872" cy="816"/>
            </a:xfrm>
            <a:custGeom>
              <a:avLst/>
              <a:gdLst>
                <a:gd name="T0" fmla="*/ 0 w 1872"/>
                <a:gd name="T1" fmla="*/ 0 h 816"/>
                <a:gd name="T2" fmla="*/ 384 w 1872"/>
                <a:gd name="T3" fmla="*/ 672 h 816"/>
                <a:gd name="T4" fmla="*/ 1872 w 1872"/>
                <a:gd name="T5" fmla="*/ 816 h 816"/>
                <a:gd name="T6" fmla="*/ 0 60000 65536"/>
                <a:gd name="T7" fmla="*/ 0 60000 65536"/>
                <a:gd name="T8" fmla="*/ 0 60000 65536"/>
                <a:gd name="T9" fmla="*/ 0 w 1872"/>
                <a:gd name="T10" fmla="*/ 0 h 816"/>
                <a:gd name="T11" fmla="*/ 1872 w 1872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816">
                  <a:moveTo>
                    <a:pt x="0" y="0"/>
                  </a:moveTo>
                  <a:cubicBezTo>
                    <a:pt x="36" y="268"/>
                    <a:pt x="72" y="536"/>
                    <a:pt x="384" y="672"/>
                  </a:cubicBezTo>
                  <a:cubicBezTo>
                    <a:pt x="696" y="808"/>
                    <a:pt x="1284" y="812"/>
                    <a:pt x="1872" y="81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42014" name="Rectangle 33"/>
            <p:cNvSpPr>
              <a:spLocks noChangeArrowheads="1"/>
            </p:cNvSpPr>
            <p:nvPr/>
          </p:nvSpPr>
          <p:spPr bwMode="auto">
            <a:xfrm>
              <a:off x="2290" y="3724"/>
              <a:ext cx="1452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4198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2875" y="1127125"/>
            <a:ext cx="8763000" cy="4786313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Sparse</a:t>
            </a:r>
            <a:r>
              <a:rPr lang="en-US" smtClean="0">
                <a:ea typeface="ＭＳ Ｐゴシック" pitchFamily="34" charset="-128"/>
              </a:rPr>
              <a:t> signal:	  only </a:t>
            </a:r>
            <a:r>
              <a:rPr lang="en-US" sz="280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smtClean="0">
                <a:ea typeface="ＭＳ Ｐゴシック" pitchFamily="34" charset="-128"/>
              </a:rPr>
              <a:t> out of </a:t>
            </a:r>
            <a:r>
              <a:rPr lang="en-US" sz="2800" smtClean="0">
                <a:latin typeface="cmmi12" pitchFamily="34" charset="0"/>
                <a:ea typeface="ＭＳ Ｐゴシック" pitchFamily="34" charset="-128"/>
              </a:rPr>
              <a:t>N</a:t>
            </a:r>
            <a:r>
              <a:rPr lang="en-US" smtClean="0">
                <a:ea typeface="ＭＳ Ｐゴシック" pitchFamily="34" charset="-128"/>
              </a:rPr>
              <a:t>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			  coordinates nonzero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model:  union of </a:t>
            </a:r>
            <a:r>
              <a:rPr lang="en-US" sz="240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smtClean="0">
                <a:ea typeface="ＭＳ Ｐゴシック" pitchFamily="34" charset="-128"/>
              </a:rPr>
              <a:t>-dimensional subspaces</a:t>
            </a:r>
          </a:p>
          <a:p>
            <a:endParaRPr lang="en-US" sz="1400" smtClean="0">
              <a:ea typeface="ＭＳ Ｐゴシック" pitchFamily="34" charset="-128"/>
            </a:endParaRPr>
          </a:p>
          <a:p>
            <a:endParaRPr lang="en-US" sz="1400" smtClean="0">
              <a:ea typeface="ＭＳ Ｐゴシック" pitchFamily="34" charset="-128"/>
            </a:endParaRPr>
          </a:p>
          <a:p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Compressible</a:t>
            </a:r>
            <a:r>
              <a:rPr lang="en-US" smtClean="0">
                <a:ea typeface="ＭＳ Ｐゴシック" pitchFamily="34" charset="-128"/>
              </a:rPr>
              <a:t> signal:   </a:t>
            </a:r>
            <a:r>
              <a:rPr lang="en-US" sz="900" smtClean="0"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sorted coordinates decay 					     rapidly to zero</a:t>
            </a:r>
            <a:br>
              <a:rPr lang="en-US" smtClean="0">
                <a:ea typeface="ＭＳ Ｐゴシック" pitchFamily="34" charset="-128"/>
              </a:rPr>
            </a:br>
            <a:r>
              <a:rPr lang="en-US" sz="1200" smtClean="0">
                <a:ea typeface="ＭＳ Ｐゴシック" pitchFamily="34" charset="-128"/>
              </a:rPr>
              <a:t/>
            </a:r>
            <a:br>
              <a:rPr lang="en-US" sz="1200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	well-approximated by a </a:t>
            </a:r>
            <a:r>
              <a:rPr lang="en-US" sz="2800" smtClean="0">
                <a:latin typeface="cmmi12" pitchFamily="34" charset="0"/>
                <a:ea typeface="ＭＳ Ｐゴシック" pitchFamily="34" charset="-128"/>
              </a:rPr>
              <a:t>K</a:t>
            </a:r>
            <a:r>
              <a:rPr lang="en-US" smtClean="0">
                <a:ea typeface="ＭＳ Ｐゴシック" pitchFamily="34" charset="-128"/>
              </a:rPr>
              <a:t>-sparse signal</a:t>
            </a:r>
            <a:br>
              <a:rPr lang="en-US" smtClean="0">
                <a:ea typeface="ＭＳ Ｐゴシック" pitchFamily="34" charset="-128"/>
              </a:rPr>
            </a:br>
            <a:r>
              <a:rPr lang="en-US" sz="1800" smtClean="0">
                <a:ea typeface="ＭＳ Ｐゴシック" pitchFamily="34" charset="-128"/>
              </a:rPr>
              <a:t>			(simply by thresholding)	</a:t>
            </a:r>
          </a:p>
          <a:p>
            <a:pPr lvl="1"/>
            <a:endParaRPr lang="en-US" sz="1800" smtClean="0">
              <a:ea typeface="ＭＳ Ｐゴシック" pitchFamily="34" charset="-128"/>
            </a:endParaRPr>
          </a:p>
        </p:txBody>
      </p:sp>
      <p:sp>
        <p:nvSpPr>
          <p:cNvPr id="41990" name="Oval 4"/>
          <p:cNvSpPr>
            <a:spLocks noChangeArrowheads="1"/>
          </p:cNvSpPr>
          <p:nvPr/>
        </p:nvSpPr>
        <p:spPr bwMode="auto">
          <a:xfrm>
            <a:off x="3051175" y="4838700"/>
            <a:ext cx="5334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1991" name="Line 5"/>
          <p:cNvSpPr>
            <a:spLocks noChangeShapeType="1"/>
          </p:cNvSpPr>
          <p:nvPr/>
        </p:nvSpPr>
        <p:spPr bwMode="auto">
          <a:xfrm>
            <a:off x="3127375" y="4991100"/>
            <a:ext cx="0" cy="1371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Line 6"/>
          <p:cNvSpPr>
            <a:spLocks noChangeShapeType="1"/>
          </p:cNvSpPr>
          <p:nvPr/>
        </p:nvSpPr>
        <p:spPr bwMode="auto">
          <a:xfrm>
            <a:off x="3127375" y="6362700"/>
            <a:ext cx="327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Text Box 7"/>
          <p:cNvSpPr txBox="1">
            <a:spLocks noChangeArrowheads="1"/>
          </p:cNvSpPr>
          <p:nvPr/>
        </p:nvSpPr>
        <p:spPr bwMode="auto">
          <a:xfrm>
            <a:off x="3816350" y="6416675"/>
            <a:ext cx="176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rPr>
              <a:t>sorted index</a:t>
            </a:r>
          </a:p>
        </p:txBody>
      </p:sp>
      <p:sp>
        <p:nvSpPr>
          <p:cNvPr id="41994" name="Freeform 8"/>
          <p:cNvSpPr>
            <a:spLocks/>
          </p:cNvSpPr>
          <p:nvPr/>
        </p:nvSpPr>
        <p:spPr bwMode="auto">
          <a:xfrm>
            <a:off x="3279775" y="4991100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1995" name="Line 9"/>
          <p:cNvSpPr>
            <a:spLocks noChangeShapeType="1"/>
          </p:cNvSpPr>
          <p:nvPr/>
        </p:nvSpPr>
        <p:spPr bwMode="auto">
          <a:xfrm flipH="1">
            <a:off x="2843213" y="4687888"/>
            <a:ext cx="3175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Freeform 11"/>
          <p:cNvSpPr>
            <a:spLocks/>
          </p:cNvSpPr>
          <p:nvPr/>
        </p:nvSpPr>
        <p:spPr bwMode="auto">
          <a:xfrm>
            <a:off x="2860675" y="4868863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57150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41997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475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88013" y="6380163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999" name="Group 19"/>
          <p:cNvGrpSpPr>
            <a:grpSpLocks/>
          </p:cNvGrpSpPr>
          <p:nvPr/>
        </p:nvGrpSpPr>
        <p:grpSpPr bwMode="auto">
          <a:xfrm>
            <a:off x="6767513" y="547688"/>
            <a:ext cx="2089150" cy="1836737"/>
            <a:chOff x="2896" y="1104"/>
            <a:chExt cx="1920" cy="1680"/>
          </a:xfrm>
        </p:grpSpPr>
        <p:pic>
          <p:nvPicPr>
            <p:cNvPr id="42007" name="Picture 20"/>
            <p:cNvPicPr>
              <a:picLocks noChangeAspect="1" noChangeArrowheads="1"/>
            </p:cNvPicPr>
            <p:nvPr/>
          </p:nvPicPr>
          <p:blipFill>
            <a:blip r:embed="rId11" cstate="print"/>
            <a:srcRect l="31740" t="25165" r="31259" b="21988"/>
            <a:stretch>
              <a:fillRect/>
            </a:stretch>
          </p:blipFill>
          <p:spPr bwMode="auto">
            <a:xfrm>
              <a:off x="2896" y="1104"/>
              <a:ext cx="1920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08" name="Line 21"/>
            <p:cNvSpPr>
              <a:spLocks noChangeShapeType="1"/>
            </p:cNvSpPr>
            <p:nvPr/>
          </p:nvSpPr>
          <p:spPr bwMode="auto">
            <a:xfrm rot="10800000" flipH="1">
              <a:off x="3005" y="1934"/>
              <a:ext cx="820" cy="5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22"/>
            <p:cNvSpPr>
              <a:spLocks noChangeShapeType="1"/>
            </p:cNvSpPr>
            <p:nvPr/>
          </p:nvSpPr>
          <p:spPr bwMode="auto">
            <a:xfrm>
              <a:off x="3814" y="1148"/>
              <a:ext cx="0" cy="79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23"/>
            <p:cNvSpPr>
              <a:spLocks noChangeShapeType="1"/>
            </p:cNvSpPr>
            <p:nvPr/>
          </p:nvSpPr>
          <p:spPr bwMode="auto">
            <a:xfrm rot="10800000">
              <a:off x="3803" y="1945"/>
              <a:ext cx="911" cy="20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2000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26438" y="460375"/>
            <a:ext cx="565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1" name="Oval 25"/>
          <p:cNvSpPr>
            <a:spLocks noChangeArrowheads="1"/>
          </p:cNvSpPr>
          <p:nvPr/>
        </p:nvSpPr>
        <p:spPr bwMode="auto">
          <a:xfrm>
            <a:off x="8135938" y="1876425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42002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21688" y="1844675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3" name="Rectangle 27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7127875" cy="1143000"/>
          </a:xfrm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Concise Signal Structure</a:t>
            </a:r>
          </a:p>
        </p:txBody>
      </p:sp>
      <p:pic>
        <p:nvPicPr>
          <p:cNvPr id="42004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95513" y="4689475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5" name="Rectangle 29"/>
          <p:cNvSpPr>
            <a:spLocks noChangeArrowheads="1"/>
          </p:cNvSpPr>
          <p:nvPr/>
        </p:nvSpPr>
        <p:spPr bwMode="auto">
          <a:xfrm>
            <a:off x="6858000" y="4622800"/>
            <a:ext cx="2011363" cy="2011363"/>
          </a:xfrm>
          <a:prstGeom prst="rect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latin typeface="Verdana" pitchFamily="34" charset="0"/>
            </a:endParaRPr>
          </a:p>
        </p:txBody>
      </p:sp>
      <p:pic>
        <p:nvPicPr>
          <p:cNvPr id="31" name="Picture 30" descr="metu.png"/>
          <p:cNvPicPr>
            <a:picLocks noChangeAspect="1"/>
          </p:cNvPicPr>
          <p:nvPr/>
        </p:nvPicPr>
        <p:blipFill>
          <a:blip r:embed="rId15" cstate="print"/>
          <a:srcRect l="20833" t="6945" r="17708" b="11111"/>
          <a:stretch>
            <a:fillRect/>
          </a:stretch>
        </p:blipFill>
        <p:spPr>
          <a:xfrm>
            <a:off x="121920" y="4617720"/>
            <a:ext cx="2011680" cy="2011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mtClean="0"/>
              <a:t>Restricted Isometry Property (RIP)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08050"/>
            <a:ext cx="8763000" cy="2484438"/>
          </a:xfrm>
        </p:spPr>
        <p:txBody>
          <a:bodyPr/>
          <a:lstStyle/>
          <a:p>
            <a:r>
              <a:rPr lang="en-US" smtClean="0"/>
              <a:t>Preserve the structure of sparse/compressible signals</a:t>
            </a:r>
          </a:p>
          <a:p>
            <a:endParaRPr lang="en-US" sz="1000" smtClean="0"/>
          </a:p>
          <a:p>
            <a:r>
              <a:rPr lang="en-US" smtClean="0"/>
              <a:t>RIP of order </a:t>
            </a:r>
            <a:r>
              <a:rPr lang="en-US" i="1" smtClean="0"/>
              <a:t>2K</a:t>
            </a:r>
            <a:r>
              <a:rPr lang="en-US" smtClean="0"/>
              <a:t> implies: for all </a:t>
            </a:r>
            <a:r>
              <a:rPr lang="en-US" i="1" smtClean="0"/>
              <a:t>K</a:t>
            </a:r>
            <a:r>
              <a:rPr lang="en-US" smtClean="0"/>
              <a:t>-sparse </a:t>
            </a:r>
            <a:r>
              <a:rPr lang="en-US" i="1" smtClean="0"/>
              <a:t>x</a:t>
            </a:r>
            <a:r>
              <a:rPr lang="en-US" baseline="-25000" smtClean="0"/>
              <a:t>1</a:t>
            </a:r>
            <a:r>
              <a:rPr lang="en-US" smtClean="0"/>
              <a:t> and </a:t>
            </a:r>
            <a:r>
              <a:rPr lang="en-US" i="1" smtClean="0"/>
              <a:t>x</a:t>
            </a:r>
            <a:r>
              <a:rPr lang="en-US" baseline="-25000" smtClean="0"/>
              <a:t>2</a:t>
            </a:r>
          </a:p>
          <a:p>
            <a:endParaRPr lang="en-US" smtClean="0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3581400" y="5081588"/>
            <a:ext cx="1219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4301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2400" y="447198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685800" y="3481388"/>
            <a:ext cx="2743200" cy="3368675"/>
            <a:chOff x="432" y="1776"/>
            <a:chExt cx="1728" cy="2122"/>
          </a:xfrm>
        </p:grpSpPr>
        <p:sp>
          <p:nvSpPr>
            <p:cNvPr id="13333" name="Line 7"/>
            <p:cNvSpPr>
              <a:spLocks noChangeShapeType="1"/>
            </p:cNvSpPr>
            <p:nvPr/>
          </p:nvSpPr>
          <p:spPr bwMode="auto">
            <a:xfrm flipV="1">
              <a:off x="1115" y="1776"/>
              <a:ext cx="0" cy="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4" name="Line 8"/>
            <p:cNvSpPr>
              <a:spLocks noChangeShapeType="1"/>
            </p:cNvSpPr>
            <p:nvPr/>
          </p:nvSpPr>
          <p:spPr bwMode="auto">
            <a:xfrm>
              <a:off x="1115" y="2716"/>
              <a:ext cx="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5" name="Line 9"/>
            <p:cNvSpPr>
              <a:spLocks noChangeShapeType="1"/>
            </p:cNvSpPr>
            <p:nvPr/>
          </p:nvSpPr>
          <p:spPr bwMode="auto">
            <a:xfrm flipH="1">
              <a:off x="432" y="2716"/>
              <a:ext cx="683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6" name="AutoShape 10"/>
            <p:cNvSpPr>
              <a:spLocks noChangeArrowheads="1"/>
            </p:cNvSpPr>
            <p:nvPr/>
          </p:nvSpPr>
          <p:spPr bwMode="auto">
            <a:xfrm rot="-283838">
              <a:off x="475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7" name="AutoShape 11"/>
            <p:cNvSpPr>
              <a:spLocks noChangeArrowheads="1"/>
            </p:cNvSpPr>
            <p:nvPr/>
          </p:nvSpPr>
          <p:spPr bwMode="auto">
            <a:xfrm rot="1242714">
              <a:off x="475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8" name="AutoShape 12"/>
            <p:cNvSpPr>
              <a:spLocks noChangeArrowheads="1"/>
            </p:cNvSpPr>
            <p:nvPr/>
          </p:nvSpPr>
          <p:spPr bwMode="auto">
            <a:xfrm rot="2577415">
              <a:off x="517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9" name="AutoShape 13"/>
            <p:cNvSpPr>
              <a:spLocks noChangeArrowheads="1"/>
            </p:cNvSpPr>
            <p:nvPr/>
          </p:nvSpPr>
          <p:spPr bwMode="auto">
            <a:xfrm rot="4304015">
              <a:off x="539" y="2352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40" name="AutoShape 14"/>
            <p:cNvSpPr>
              <a:spLocks noChangeArrowheads="1"/>
            </p:cNvSpPr>
            <p:nvPr/>
          </p:nvSpPr>
          <p:spPr bwMode="auto">
            <a:xfrm rot="7746010">
              <a:off x="454" y="2309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43037" name="Picture 1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756" y="1861"/>
              <a:ext cx="3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42" name="Text Box 16"/>
            <p:cNvSpPr txBox="1">
              <a:spLocks noChangeArrowheads="1"/>
            </p:cNvSpPr>
            <p:nvPr/>
          </p:nvSpPr>
          <p:spPr bwMode="auto">
            <a:xfrm>
              <a:off x="624" y="3648"/>
              <a:ext cx="8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i="1">
                  <a:solidFill>
                    <a:srgbClr val="3333CC"/>
                  </a:solidFill>
                  <a:latin typeface="Verdana" pitchFamily="34" charset="0"/>
                  <a:cs typeface="+mn-cs"/>
                </a:rPr>
                <a:t>K-planes</a:t>
              </a:r>
            </a:p>
          </p:txBody>
        </p:sp>
        <p:sp>
          <p:nvSpPr>
            <p:cNvPr id="13343" name="Line 17"/>
            <p:cNvSpPr>
              <a:spLocks noChangeShapeType="1"/>
            </p:cNvSpPr>
            <p:nvPr/>
          </p:nvSpPr>
          <p:spPr bwMode="auto">
            <a:xfrm flipV="1">
              <a:off x="960" y="3168"/>
              <a:ext cx="144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44" name="Line 18"/>
            <p:cNvSpPr>
              <a:spLocks noChangeShapeType="1"/>
            </p:cNvSpPr>
            <p:nvPr/>
          </p:nvSpPr>
          <p:spPr bwMode="auto">
            <a:xfrm flipH="1" flipV="1">
              <a:off x="864" y="3072"/>
              <a:ext cx="96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43041" name="Picture 1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920" y="2784"/>
              <a:ext cx="240" cy="1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3042" name="Picture 2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392" y="3168"/>
              <a:ext cx="240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3347" name="Line 21"/>
            <p:cNvSpPr>
              <a:spLocks noChangeShapeType="1"/>
            </p:cNvSpPr>
            <p:nvPr/>
          </p:nvSpPr>
          <p:spPr bwMode="auto">
            <a:xfrm flipH="1">
              <a:off x="1536" y="2832"/>
              <a:ext cx="240" cy="192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grpSp>
        <p:nvGrpSpPr>
          <p:cNvPr id="43015" name="Group 22"/>
          <p:cNvGrpSpPr>
            <a:grpSpLocks/>
          </p:cNvGrpSpPr>
          <p:nvPr/>
        </p:nvGrpSpPr>
        <p:grpSpPr bwMode="auto">
          <a:xfrm>
            <a:off x="4572000" y="3633788"/>
            <a:ext cx="4419600" cy="3136900"/>
            <a:chOff x="2880" y="1872"/>
            <a:chExt cx="2784" cy="1976"/>
          </a:xfrm>
        </p:grpSpPr>
        <p:sp>
          <p:nvSpPr>
            <p:cNvPr id="13321" name="Line 23"/>
            <p:cNvSpPr>
              <a:spLocks noChangeShapeType="1"/>
            </p:cNvSpPr>
            <p:nvPr/>
          </p:nvSpPr>
          <p:spPr bwMode="auto">
            <a:xfrm>
              <a:off x="4227" y="2815"/>
              <a:ext cx="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22" name="Line 24"/>
            <p:cNvSpPr>
              <a:spLocks noChangeShapeType="1"/>
            </p:cNvSpPr>
            <p:nvPr/>
          </p:nvSpPr>
          <p:spPr bwMode="auto">
            <a:xfrm flipV="1">
              <a:off x="4227" y="1962"/>
              <a:ext cx="314" cy="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43019" name="Picture 2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035" y="1962"/>
              <a:ext cx="40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4" name="AutoShape 26"/>
            <p:cNvSpPr>
              <a:spLocks noChangeArrowheads="1"/>
            </p:cNvSpPr>
            <p:nvPr/>
          </p:nvSpPr>
          <p:spPr bwMode="auto">
            <a:xfrm>
              <a:off x="2880" y="1872"/>
              <a:ext cx="2784" cy="1976"/>
            </a:xfrm>
            <a:prstGeom prst="parallelogram">
              <a:avLst>
                <a:gd name="adj" fmla="val 3522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43021" name="Picture 2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504" y="3216"/>
              <a:ext cx="336" cy="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3022" name="Picture 2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032" y="3504"/>
              <a:ext cx="336" cy="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3327" name="AutoShape 29"/>
            <p:cNvSpPr>
              <a:spLocks noChangeArrowheads="1"/>
            </p:cNvSpPr>
            <p:nvPr/>
          </p:nvSpPr>
          <p:spPr bwMode="auto">
            <a:xfrm rot="-283838">
              <a:off x="3600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28" name="AutoShape 30"/>
            <p:cNvSpPr>
              <a:spLocks noChangeArrowheads="1"/>
            </p:cNvSpPr>
            <p:nvPr/>
          </p:nvSpPr>
          <p:spPr bwMode="auto">
            <a:xfrm rot="1242714">
              <a:off x="3600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29" name="AutoShape 31"/>
            <p:cNvSpPr>
              <a:spLocks noChangeArrowheads="1"/>
            </p:cNvSpPr>
            <p:nvPr/>
          </p:nvSpPr>
          <p:spPr bwMode="auto">
            <a:xfrm rot="2577415">
              <a:off x="3642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0" name="AutoShape 32"/>
            <p:cNvSpPr>
              <a:spLocks noChangeArrowheads="1"/>
            </p:cNvSpPr>
            <p:nvPr/>
          </p:nvSpPr>
          <p:spPr bwMode="auto">
            <a:xfrm rot="4304015">
              <a:off x="3664" y="2448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1" name="AutoShape 33"/>
            <p:cNvSpPr>
              <a:spLocks noChangeArrowheads="1"/>
            </p:cNvSpPr>
            <p:nvPr/>
          </p:nvSpPr>
          <p:spPr bwMode="auto">
            <a:xfrm rot="7746010">
              <a:off x="3579" y="240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13332" name="Line 34"/>
            <p:cNvSpPr>
              <a:spLocks noChangeShapeType="1"/>
            </p:cNvSpPr>
            <p:nvPr/>
          </p:nvSpPr>
          <p:spPr bwMode="auto">
            <a:xfrm>
              <a:off x="3840" y="3120"/>
              <a:ext cx="336" cy="24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pic>
        <p:nvPicPr>
          <p:cNvPr id="43016" name="Picture 3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376363" y="2205038"/>
            <a:ext cx="6435725" cy="908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Restricted Isometry Property (RIP)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08050"/>
            <a:ext cx="8763000" cy="2484438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Preserve the structure of sparse/compressible signals</a:t>
            </a:r>
          </a:p>
          <a:p>
            <a:endParaRPr lang="en-US" sz="1000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Random subGaussian (iid Gaussian, Bernoulli) matrix has the RIP with high probability if </a:t>
            </a:r>
            <a:endParaRPr lang="en-US" baseline="-25000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>
            <a:off x="3581400" y="5081588"/>
            <a:ext cx="1219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4403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2400" y="447198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38" name="Group 22"/>
          <p:cNvGrpSpPr>
            <a:grpSpLocks/>
          </p:cNvGrpSpPr>
          <p:nvPr/>
        </p:nvGrpSpPr>
        <p:grpSpPr bwMode="auto">
          <a:xfrm>
            <a:off x="4572000" y="3633788"/>
            <a:ext cx="4419600" cy="3136900"/>
            <a:chOff x="2880" y="1872"/>
            <a:chExt cx="2784" cy="1976"/>
          </a:xfrm>
        </p:grpSpPr>
        <p:sp>
          <p:nvSpPr>
            <p:cNvPr id="35849" name="Line 23"/>
            <p:cNvSpPr>
              <a:spLocks noChangeShapeType="1"/>
            </p:cNvSpPr>
            <p:nvPr/>
          </p:nvSpPr>
          <p:spPr bwMode="auto">
            <a:xfrm>
              <a:off x="4227" y="2815"/>
              <a:ext cx="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5850" name="Line 24"/>
            <p:cNvSpPr>
              <a:spLocks noChangeShapeType="1"/>
            </p:cNvSpPr>
            <p:nvPr/>
          </p:nvSpPr>
          <p:spPr bwMode="auto">
            <a:xfrm flipV="1">
              <a:off x="4227" y="1962"/>
              <a:ext cx="314" cy="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44058" name="Picture 2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035" y="1962"/>
              <a:ext cx="40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2" name="AutoShape 26"/>
            <p:cNvSpPr>
              <a:spLocks noChangeArrowheads="1"/>
            </p:cNvSpPr>
            <p:nvPr/>
          </p:nvSpPr>
          <p:spPr bwMode="auto">
            <a:xfrm>
              <a:off x="2880" y="1872"/>
              <a:ext cx="2784" cy="1976"/>
            </a:xfrm>
            <a:prstGeom prst="parallelogram">
              <a:avLst>
                <a:gd name="adj" fmla="val 3522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  <p:pic>
          <p:nvPicPr>
            <p:cNvPr id="44060" name="Picture 2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504" y="3216"/>
              <a:ext cx="336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1" name="Picture 2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032" y="3504"/>
              <a:ext cx="336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5" name="AutoShape 29"/>
            <p:cNvSpPr>
              <a:spLocks noChangeArrowheads="1"/>
            </p:cNvSpPr>
            <p:nvPr/>
          </p:nvSpPr>
          <p:spPr bwMode="auto">
            <a:xfrm rot="-283838">
              <a:off x="3600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5856" name="AutoShape 30"/>
            <p:cNvSpPr>
              <a:spLocks noChangeArrowheads="1"/>
            </p:cNvSpPr>
            <p:nvPr/>
          </p:nvSpPr>
          <p:spPr bwMode="auto">
            <a:xfrm rot="1242714">
              <a:off x="3600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5857" name="AutoShape 31"/>
            <p:cNvSpPr>
              <a:spLocks noChangeArrowheads="1"/>
            </p:cNvSpPr>
            <p:nvPr/>
          </p:nvSpPr>
          <p:spPr bwMode="auto">
            <a:xfrm rot="2577415">
              <a:off x="3642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5858" name="AutoShape 32"/>
            <p:cNvSpPr>
              <a:spLocks noChangeArrowheads="1"/>
            </p:cNvSpPr>
            <p:nvPr/>
          </p:nvSpPr>
          <p:spPr bwMode="auto">
            <a:xfrm rot="4304015">
              <a:off x="3664" y="2448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5859" name="AutoShape 33"/>
            <p:cNvSpPr>
              <a:spLocks noChangeArrowheads="1"/>
            </p:cNvSpPr>
            <p:nvPr/>
          </p:nvSpPr>
          <p:spPr bwMode="auto">
            <a:xfrm rot="7746010">
              <a:off x="3579" y="240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5860" name="Line 34"/>
            <p:cNvSpPr>
              <a:spLocks noChangeShapeType="1"/>
            </p:cNvSpPr>
            <p:nvPr/>
          </p:nvSpPr>
          <p:spPr bwMode="auto">
            <a:xfrm>
              <a:off x="3840" y="3120"/>
              <a:ext cx="336" cy="24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</p:grpSp>
      <p:pic>
        <p:nvPicPr>
          <p:cNvPr id="44039" name="Picture 3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84438" y="2654300"/>
            <a:ext cx="44656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4040" name="Group 6"/>
          <p:cNvGrpSpPr>
            <a:grpSpLocks/>
          </p:cNvGrpSpPr>
          <p:nvPr/>
        </p:nvGrpSpPr>
        <p:grpSpPr bwMode="auto">
          <a:xfrm>
            <a:off x="685800" y="3481388"/>
            <a:ext cx="2743200" cy="3368675"/>
            <a:chOff x="432" y="1776"/>
            <a:chExt cx="1728" cy="2122"/>
          </a:xfrm>
        </p:grpSpPr>
        <p:sp>
          <p:nvSpPr>
            <p:cNvPr id="53" name="Line 7"/>
            <p:cNvSpPr>
              <a:spLocks noChangeShapeType="1"/>
            </p:cNvSpPr>
            <p:nvPr/>
          </p:nvSpPr>
          <p:spPr bwMode="auto">
            <a:xfrm flipV="1">
              <a:off x="1115" y="1776"/>
              <a:ext cx="0" cy="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54" name="Line 8"/>
            <p:cNvSpPr>
              <a:spLocks noChangeShapeType="1"/>
            </p:cNvSpPr>
            <p:nvPr/>
          </p:nvSpPr>
          <p:spPr bwMode="auto">
            <a:xfrm>
              <a:off x="1115" y="2716"/>
              <a:ext cx="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55" name="Line 9"/>
            <p:cNvSpPr>
              <a:spLocks noChangeShapeType="1"/>
            </p:cNvSpPr>
            <p:nvPr/>
          </p:nvSpPr>
          <p:spPr bwMode="auto">
            <a:xfrm flipH="1">
              <a:off x="432" y="2716"/>
              <a:ext cx="683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auto">
            <a:xfrm rot="-283838">
              <a:off x="475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57" name="AutoShape 11"/>
            <p:cNvSpPr>
              <a:spLocks noChangeArrowheads="1"/>
            </p:cNvSpPr>
            <p:nvPr/>
          </p:nvSpPr>
          <p:spPr bwMode="auto">
            <a:xfrm rot="1242714">
              <a:off x="475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58" name="AutoShape 12"/>
            <p:cNvSpPr>
              <a:spLocks noChangeArrowheads="1"/>
            </p:cNvSpPr>
            <p:nvPr/>
          </p:nvSpPr>
          <p:spPr bwMode="auto">
            <a:xfrm rot="2577415">
              <a:off x="517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59" name="AutoShape 13"/>
            <p:cNvSpPr>
              <a:spLocks noChangeArrowheads="1"/>
            </p:cNvSpPr>
            <p:nvPr/>
          </p:nvSpPr>
          <p:spPr bwMode="auto">
            <a:xfrm rot="4304015">
              <a:off x="539" y="2352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60" name="AutoShape 14"/>
            <p:cNvSpPr>
              <a:spLocks noChangeArrowheads="1"/>
            </p:cNvSpPr>
            <p:nvPr/>
          </p:nvSpPr>
          <p:spPr bwMode="auto">
            <a:xfrm rot="7746010">
              <a:off x="454" y="2309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44049" name="Picture 1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756" y="1861"/>
              <a:ext cx="3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Text Box 16"/>
            <p:cNvSpPr txBox="1">
              <a:spLocks noChangeArrowheads="1"/>
            </p:cNvSpPr>
            <p:nvPr/>
          </p:nvSpPr>
          <p:spPr bwMode="auto">
            <a:xfrm>
              <a:off x="624" y="3648"/>
              <a:ext cx="8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i="1">
                  <a:solidFill>
                    <a:srgbClr val="3333CC"/>
                  </a:solidFill>
                  <a:latin typeface="Verdana" pitchFamily="34" charset="0"/>
                  <a:cs typeface="+mn-cs"/>
                </a:rPr>
                <a:t>K-planes</a:t>
              </a:r>
            </a:p>
          </p:txBody>
        </p:sp>
        <p:sp>
          <p:nvSpPr>
            <p:cNvPr id="63" name="Line 17"/>
            <p:cNvSpPr>
              <a:spLocks noChangeShapeType="1"/>
            </p:cNvSpPr>
            <p:nvPr/>
          </p:nvSpPr>
          <p:spPr bwMode="auto">
            <a:xfrm flipV="1">
              <a:off x="960" y="3168"/>
              <a:ext cx="144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64" name="Line 18"/>
            <p:cNvSpPr>
              <a:spLocks noChangeShapeType="1"/>
            </p:cNvSpPr>
            <p:nvPr/>
          </p:nvSpPr>
          <p:spPr bwMode="auto">
            <a:xfrm flipH="1" flipV="1">
              <a:off x="864" y="3072"/>
              <a:ext cx="96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44053" name="Picture 19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920" y="2784"/>
              <a:ext cx="240" cy="1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4054" name="Picture 20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392" y="3168"/>
              <a:ext cx="240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67" name="Line 21"/>
            <p:cNvSpPr>
              <a:spLocks noChangeShapeType="1"/>
            </p:cNvSpPr>
            <p:nvPr/>
          </p:nvSpPr>
          <p:spPr bwMode="auto">
            <a:xfrm flipH="1">
              <a:off x="1536" y="2832"/>
              <a:ext cx="240" cy="192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Recovery Algorithms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4563"/>
            <a:ext cx="8763000" cy="6048375"/>
          </a:xfrm>
        </p:spPr>
        <p:txBody>
          <a:bodyPr/>
          <a:lstStyle/>
          <a:p>
            <a:r>
              <a:rPr lang="en-US" b="1" smtClean="0">
                <a:ea typeface="ＭＳ Ｐゴシック" pitchFamily="34" charset="-128"/>
              </a:rPr>
              <a:t>Goal:</a:t>
            </a:r>
            <a:r>
              <a:rPr lang="en-US" smtClean="0">
                <a:ea typeface="ＭＳ Ｐゴシック" pitchFamily="34" charset="-128"/>
              </a:rPr>
              <a:t>	given</a:t>
            </a:r>
            <a:br>
              <a:rPr lang="en-US" smtClean="0">
                <a:ea typeface="ＭＳ Ｐゴシック" pitchFamily="34" charset="-128"/>
              </a:rPr>
            </a:br>
            <a:r>
              <a:rPr lang="en-US" sz="1200" smtClean="0">
                <a:ea typeface="ＭＳ Ｐゴシック" pitchFamily="34" charset="-128"/>
              </a:rPr>
              <a:t>	</a:t>
            </a:r>
            <a:br>
              <a:rPr lang="en-US" sz="1200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		recover 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    and convex optimization formulations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basis pursuit, Dantzig selector, Lasso, …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Greedy algorithms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orthogonal matching pursuit, </a:t>
            </a:r>
          </a:p>
          <a:p>
            <a:pPr lvl="1">
              <a:buFontTx/>
              <a:buNone/>
            </a:pPr>
            <a:r>
              <a:rPr lang="en-US" smtClean="0">
                <a:ea typeface="ＭＳ Ｐゴシック" pitchFamily="34" charset="-128"/>
              </a:rPr>
              <a:t>	iterative thresholding (IT), </a:t>
            </a:r>
          </a:p>
          <a:p>
            <a:pPr lvl="1">
              <a:buFontTx/>
              <a:buNone/>
            </a:pPr>
            <a:r>
              <a:rPr lang="en-US" smtClean="0">
                <a:ea typeface="ＭＳ Ｐゴシック" pitchFamily="34" charset="-128"/>
              </a:rPr>
              <a:t>	compressive sensing matching pursuit (CoSaMP)</a:t>
            </a:r>
            <a:endParaRPr lang="en-US" sz="1600" smtClean="0">
              <a:ea typeface="ＭＳ Ｐゴシック" pitchFamily="34" charset="-128"/>
            </a:endParaRPr>
          </a:p>
          <a:p>
            <a:pPr lvl="1"/>
            <a:endParaRPr lang="en-US" sz="600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at their core:	</a:t>
            </a:r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iterative sparse approximation</a:t>
            </a:r>
          </a:p>
        </p:txBody>
      </p:sp>
      <p:pic>
        <p:nvPicPr>
          <p:cNvPr id="45060" name="Picture 34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33475" y="3444875"/>
            <a:ext cx="47339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4213" y="2428875"/>
            <a:ext cx="2936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92613" y="1641475"/>
            <a:ext cx="254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92613" y="1016000"/>
            <a:ext cx="23368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3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46375" y="6353175"/>
            <a:ext cx="30781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065" name="Straight Connector 14"/>
          <p:cNvCxnSpPr>
            <a:cxnSpLocks noChangeShapeType="1"/>
          </p:cNvCxnSpPr>
          <p:nvPr/>
        </p:nvCxnSpPr>
        <p:spPr bwMode="auto">
          <a:xfrm>
            <a:off x="2709863" y="6713538"/>
            <a:ext cx="3103562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grpSp>
        <p:nvGrpSpPr>
          <p:cNvPr id="45066" name="Group 11"/>
          <p:cNvGrpSpPr>
            <a:grpSpLocks/>
          </p:cNvGrpSpPr>
          <p:nvPr/>
        </p:nvGrpSpPr>
        <p:grpSpPr bwMode="auto">
          <a:xfrm>
            <a:off x="6705600" y="2133600"/>
            <a:ext cx="2362200" cy="1941513"/>
            <a:chOff x="5543550" y="1125538"/>
            <a:chExt cx="2924175" cy="2627312"/>
          </a:xfrm>
        </p:grpSpPr>
        <p:sp>
          <p:nvSpPr>
            <p:cNvPr id="45069" name="AutoShape 5"/>
            <p:cNvSpPr>
              <a:spLocks noChangeArrowheads="1"/>
            </p:cNvSpPr>
            <p:nvPr/>
          </p:nvSpPr>
          <p:spPr bwMode="auto">
            <a:xfrm>
              <a:off x="5702300" y="1685925"/>
              <a:ext cx="1847850" cy="1906588"/>
            </a:xfrm>
            <a:prstGeom prst="diamond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0" name="Line 6"/>
            <p:cNvSpPr>
              <a:spLocks noChangeShapeType="1"/>
            </p:cNvSpPr>
            <p:nvPr/>
          </p:nvSpPr>
          <p:spPr bwMode="auto">
            <a:xfrm flipH="1">
              <a:off x="5702300" y="1687513"/>
              <a:ext cx="925513" cy="9540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Line 7"/>
            <p:cNvSpPr>
              <a:spLocks noChangeShapeType="1"/>
            </p:cNvSpPr>
            <p:nvPr/>
          </p:nvSpPr>
          <p:spPr bwMode="auto">
            <a:xfrm>
              <a:off x="5702300" y="2641600"/>
              <a:ext cx="925513" cy="952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Line 8"/>
            <p:cNvSpPr>
              <a:spLocks noChangeShapeType="1"/>
            </p:cNvSpPr>
            <p:nvPr/>
          </p:nvSpPr>
          <p:spPr bwMode="auto">
            <a:xfrm flipH="1">
              <a:off x="6627813" y="2640013"/>
              <a:ext cx="922337" cy="952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Line 9"/>
            <p:cNvSpPr>
              <a:spLocks noChangeShapeType="1"/>
            </p:cNvSpPr>
            <p:nvPr/>
          </p:nvSpPr>
          <p:spPr bwMode="auto">
            <a:xfrm>
              <a:off x="6627813" y="1685925"/>
              <a:ext cx="922337" cy="9540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Line 10"/>
            <p:cNvSpPr>
              <a:spLocks noChangeShapeType="1"/>
            </p:cNvSpPr>
            <p:nvPr/>
          </p:nvSpPr>
          <p:spPr bwMode="auto">
            <a:xfrm flipH="1">
              <a:off x="6319838" y="1687513"/>
              <a:ext cx="307975" cy="127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Line 11"/>
            <p:cNvSpPr>
              <a:spLocks noChangeShapeType="1"/>
            </p:cNvSpPr>
            <p:nvPr/>
          </p:nvSpPr>
          <p:spPr bwMode="auto">
            <a:xfrm flipH="1" flipV="1">
              <a:off x="5702300" y="2641600"/>
              <a:ext cx="617538" cy="317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Line 12"/>
            <p:cNvSpPr>
              <a:spLocks noChangeShapeType="1"/>
            </p:cNvSpPr>
            <p:nvPr/>
          </p:nvSpPr>
          <p:spPr bwMode="auto">
            <a:xfrm flipV="1">
              <a:off x="6319838" y="2640013"/>
              <a:ext cx="1230312" cy="317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7" name="Line 13"/>
            <p:cNvSpPr>
              <a:spLocks noChangeShapeType="1"/>
            </p:cNvSpPr>
            <p:nvPr/>
          </p:nvSpPr>
          <p:spPr bwMode="auto">
            <a:xfrm>
              <a:off x="6319838" y="2959100"/>
              <a:ext cx="307975" cy="635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AutoShape 14"/>
            <p:cNvSpPr>
              <a:spLocks noChangeArrowheads="1"/>
            </p:cNvSpPr>
            <p:nvPr/>
          </p:nvSpPr>
          <p:spPr bwMode="auto">
            <a:xfrm rot="-2501194">
              <a:off x="6681788" y="1125538"/>
              <a:ext cx="1468437" cy="2386012"/>
            </a:xfrm>
            <a:prstGeom prst="parallelogram">
              <a:avLst>
                <a:gd name="adj" fmla="val 57440"/>
              </a:avLst>
            </a:prstGeom>
            <a:solidFill>
              <a:srgbClr val="006600">
                <a:alpha val="50195"/>
              </a:srgbClr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9" name="Line 15"/>
            <p:cNvSpPr>
              <a:spLocks noChangeShapeType="1"/>
            </p:cNvSpPr>
            <p:nvPr/>
          </p:nvSpPr>
          <p:spPr bwMode="auto">
            <a:xfrm flipV="1">
              <a:off x="6634163" y="1136650"/>
              <a:ext cx="0" cy="1487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0" name="Line 16"/>
            <p:cNvSpPr>
              <a:spLocks noChangeShapeType="1"/>
            </p:cNvSpPr>
            <p:nvPr/>
          </p:nvSpPr>
          <p:spPr bwMode="auto">
            <a:xfrm flipH="1">
              <a:off x="5543550" y="2625725"/>
              <a:ext cx="1090613" cy="1127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Line 17"/>
            <p:cNvSpPr>
              <a:spLocks noChangeShapeType="1"/>
            </p:cNvSpPr>
            <p:nvPr/>
          </p:nvSpPr>
          <p:spPr bwMode="auto">
            <a:xfrm flipV="1">
              <a:off x="6634163" y="2624138"/>
              <a:ext cx="1833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Oval 18"/>
            <p:cNvSpPr>
              <a:spLocks noChangeArrowheads="1"/>
            </p:cNvSpPr>
            <p:nvPr/>
          </p:nvSpPr>
          <p:spPr bwMode="auto">
            <a:xfrm>
              <a:off x="7488238" y="2571750"/>
              <a:ext cx="98425" cy="10636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5083" name="Picture 1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37450" y="2859088"/>
              <a:ext cx="230188" cy="1841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5084" name="Picture 22" descr="TP_tmp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99350" y="2190750"/>
              <a:ext cx="412750" cy="266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45067" name="Picture 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373938" y="1676400"/>
            <a:ext cx="17700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068" name="Straight Arrow Connector 32"/>
          <p:cNvCxnSpPr>
            <a:cxnSpLocks noChangeShapeType="1"/>
          </p:cNvCxnSpPr>
          <p:nvPr/>
        </p:nvCxnSpPr>
        <p:spPr bwMode="auto">
          <a:xfrm rot="5400000">
            <a:off x="8115300" y="2019300"/>
            <a:ext cx="38100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Sensors</a:t>
            </a:r>
          </a:p>
        </p:txBody>
      </p:sp>
      <p:pic>
        <p:nvPicPr>
          <p:cNvPr id="27651" name="Picture 4" descr="http://folk.uio.no/torv/Prosjektoppgave%20fys%20323%20Magnetic%20resonance%20imaging%20determination%20of%20position%20in%20the%20object_files/image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062038"/>
            <a:ext cx="1828800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4114800"/>
            <a:ext cx="1828800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762000" y="5954713"/>
            <a:ext cx="9604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160MP</a:t>
            </a:r>
          </a:p>
        </p:txBody>
      </p:sp>
      <p:grpSp>
        <p:nvGrpSpPr>
          <p:cNvPr id="27654" name="Group 29"/>
          <p:cNvGrpSpPr>
            <a:grpSpLocks/>
          </p:cNvGrpSpPr>
          <p:nvPr/>
        </p:nvGrpSpPr>
        <p:grpSpPr bwMode="auto">
          <a:xfrm>
            <a:off x="2673350" y="4505325"/>
            <a:ext cx="1825625" cy="1819275"/>
            <a:chOff x="2976033" y="4505618"/>
            <a:chExt cx="1824567" cy="1818982"/>
          </a:xfrm>
        </p:grpSpPr>
        <p:pic>
          <p:nvPicPr>
            <p:cNvPr id="27666" name="Picture 9" descr="http://www.prlog.org/10037105-nac-high-speed-gx-1-digital-camer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6033" y="4505618"/>
              <a:ext cx="1824567" cy="136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3139451" y="5954773"/>
              <a:ext cx="1497732" cy="3698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200,000fps</a:t>
              </a:r>
            </a:p>
          </p:txBody>
        </p:sp>
      </p:grpSp>
      <p:grpSp>
        <p:nvGrpSpPr>
          <p:cNvPr id="27655" name="Group 30"/>
          <p:cNvGrpSpPr>
            <a:grpSpLocks/>
          </p:cNvGrpSpPr>
          <p:nvPr/>
        </p:nvGrpSpPr>
        <p:grpSpPr bwMode="auto">
          <a:xfrm>
            <a:off x="4970463" y="4260850"/>
            <a:ext cx="1603375" cy="2052638"/>
            <a:chOff x="5178063" y="4259934"/>
            <a:chExt cx="1604047" cy="2052998"/>
          </a:xfrm>
        </p:grpSpPr>
        <p:grpSp>
          <p:nvGrpSpPr>
            <p:cNvPr id="27662" name="Group 22"/>
            <p:cNvGrpSpPr>
              <a:grpSpLocks/>
            </p:cNvGrpSpPr>
            <p:nvPr/>
          </p:nvGrpSpPr>
          <p:grpSpPr bwMode="auto">
            <a:xfrm>
              <a:off x="5178063" y="4259934"/>
              <a:ext cx="1604047" cy="1614109"/>
              <a:chOff x="5181600" y="4191000"/>
              <a:chExt cx="1604047" cy="1614109"/>
            </a:xfrm>
          </p:grpSpPr>
          <p:pic>
            <p:nvPicPr>
              <p:cNvPr id="27664" name="Picture 20" descr="http://www.hhb.co.uk/hhb/uk/products/product_images_large/SOUNDDEVICES702T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181600" y="5181600"/>
                <a:ext cx="1604047" cy="6235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65" name="Picture 6" descr="Shure KSM44SL SHURE Multi Pattern Studio Condenser Microphone Champagne with A44SM and Aluminum case">
                <a:hlinkClick r:id="rId7" tooltip="Shure KSM44SL SHURE Multi Pattern Studio Condenser Microphone Champagne with A44SM and Aluminum case from Comms And Sound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562600" y="4191000"/>
                <a:ext cx="685800" cy="1028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" name="Rectangle 23"/>
            <p:cNvSpPr/>
            <p:nvPr/>
          </p:nvSpPr>
          <p:spPr>
            <a:xfrm>
              <a:off x="5255883" y="5942979"/>
              <a:ext cx="1448407" cy="369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+mj-lt"/>
                </a:rPr>
                <a:t>192,000Hz</a:t>
              </a:r>
            </a:p>
          </p:txBody>
        </p:sp>
      </p:grpSp>
      <p:pic>
        <p:nvPicPr>
          <p:cNvPr id="27656" name="Picture 18" descr="http://cs-exhibitions.uni-klu.ac.at/fileadmin/gdf/gdf11/EdisonPhonograp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48250" y="2032000"/>
            <a:ext cx="14573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tangle 36"/>
          <p:cNvSpPr/>
          <p:nvPr/>
        </p:nvSpPr>
        <p:spPr>
          <a:xfrm>
            <a:off x="6858000" y="5943600"/>
            <a:ext cx="21367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2009 - Real time</a:t>
            </a:r>
          </a:p>
        </p:txBody>
      </p:sp>
      <p:pic>
        <p:nvPicPr>
          <p:cNvPr id="27658" name="Picture 31" descr="http://www.techchee.com/wp-content/uploads/2008/01/seitz-160mp-60x170-camera-2001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4646613"/>
            <a:ext cx="18288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1981200"/>
            <a:ext cx="18288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14625" y="1722438"/>
            <a:ext cx="18288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7010400" y="3592513"/>
            <a:ext cx="18383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1977 - 5hours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-152400"/>
            <a:ext cx="8215313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Performance of Recovery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5538"/>
            <a:ext cx="8763000" cy="5308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Using     methods, IT, CoSaMP</a:t>
            </a:r>
          </a:p>
          <a:p>
            <a:endParaRPr lang="en-US" sz="1600" smtClean="0">
              <a:ea typeface="ＭＳ Ｐゴシック" pitchFamily="34" charset="-128"/>
            </a:endParaRPr>
          </a:p>
          <a:p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Sparse signals</a:t>
            </a:r>
          </a:p>
          <a:p>
            <a:endParaRPr lang="en-US" sz="1000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noise-free measurements: 	exact recovery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noisy measurements: 		stable recovery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Compressible signals</a:t>
            </a:r>
          </a:p>
          <a:p>
            <a:endParaRPr lang="en-US" sz="1000" b="1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recovery as good as </a:t>
            </a:r>
            <a:r>
              <a:rPr lang="en-US" i="1" smtClean="0">
                <a:ea typeface="ＭＳ Ｐゴシック" pitchFamily="34" charset="-128"/>
              </a:rPr>
              <a:t>K</a:t>
            </a:r>
            <a:r>
              <a:rPr lang="en-US" smtClean="0">
                <a:ea typeface="ＭＳ Ｐゴシック" pitchFamily="34" charset="-128"/>
              </a:rPr>
              <a:t>-sparse approximation</a:t>
            </a:r>
          </a:p>
        </p:txBody>
      </p:sp>
      <p:pic>
        <p:nvPicPr>
          <p:cNvPr id="29700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9413" y="1208088"/>
            <a:ext cx="2936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3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54213" y="4660900"/>
            <a:ext cx="5381625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Line 8"/>
          <p:cNvSpPr>
            <a:spLocks noChangeShapeType="1"/>
          </p:cNvSpPr>
          <p:nvPr/>
        </p:nvSpPr>
        <p:spPr bwMode="auto">
          <a:xfrm>
            <a:off x="1879600" y="5521325"/>
            <a:ext cx="1403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1781175" y="5557838"/>
            <a:ext cx="15859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FF"/>
                </a:solidFill>
                <a:latin typeface="Verdana" pitchFamily="34" charset="0"/>
              </a:rPr>
              <a:t>CS recovery</a:t>
            </a:r>
            <a:br>
              <a:rPr lang="en-US" dirty="0">
                <a:solidFill>
                  <a:srgbClr val="0000FF"/>
                </a:solidFill>
                <a:latin typeface="Verdana" pitchFamily="34" charset="0"/>
              </a:rPr>
            </a:br>
            <a:r>
              <a:rPr lang="en-US" dirty="0">
                <a:solidFill>
                  <a:srgbClr val="0000FF"/>
                </a:solidFill>
                <a:latin typeface="Verdana" pitchFamily="34" charset="0"/>
              </a:rPr>
              <a:t>error</a:t>
            </a:r>
          </a:p>
          <a:p>
            <a:pPr algn="ctr" eaLnBrk="0" hangingPunct="0"/>
            <a:endParaRPr lang="en-US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29704" name="Line 10"/>
          <p:cNvSpPr>
            <a:spLocks noChangeShapeType="1"/>
          </p:cNvSpPr>
          <p:nvPr/>
        </p:nvSpPr>
        <p:spPr bwMode="auto">
          <a:xfrm>
            <a:off x="4537075" y="5551488"/>
            <a:ext cx="1511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6089" name="Text Box 11"/>
          <p:cNvSpPr txBox="1">
            <a:spLocks noChangeArrowheads="1"/>
          </p:cNvSpPr>
          <p:nvPr/>
        </p:nvSpPr>
        <p:spPr bwMode="auto">
          <a:xfrm>
            <a:off x="4468813" y="5594350"/>
            <a:ext cx="1746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FF0000"/>
                </a:solidFill>
                <a:latin typeface="Verdana" pitchFamily="34" charset="0"/>
              </a:rPr>
              <a:t>signal </a:t>
            </a:r>
            <a:r>
              <a:rPr lang="en-US" dirty="0">
                <a:solidFill>
                  <a:srgbClr val="FF0000"/>
                </a:solidFill>
                <a:latin typeface="Verdana"/>
              </a:rPr>
              <a:t>K</a:t>
            </a:r>
            <a:r>
              <a:rPr lang="en-US" dirty="0">
                <a:solidFill>
                  <a:srgbClr val="FF0000"/>
                </a:solidFill>
                <a:latin typeface="Verdana" pitchFamily="34" charset="0"/>
              </a:rPr>
              <a:t>-term</a:t>
            </a:r>
            <a:br>
              <a:rPr lang="en-US" dirty="0">
                <a:solidFill>
                  <a:srgbClr val="FF0000"/>
                </a:solidFill>
                <a:latin typeface="Verdana" pitchFamily="34" charset="0"/>
              </a:rPr>
            </a:br>
            <a:r>
              <a:rPr lang="en-US" dirty="0">
                <a:solidFill>
                  <a:srgbClr val="FF0000"/>
                </a:solidFill>
                <a:latin typeface="Verdana" pitchFamily="34" charset="0"/>
              </a:rPr>
              <a:t>approx error</a:t>
            </a:r>
          </a:p>
        </p:txBody>
      </p:sp>
      <p:sp>
        <p:nvSpPr>
          <p:cNvPr id="29706" name="Line 12"/>
          <p:cNvSpPr>
            <a:spLocks noChangeShapeType="1"/>
          </p:cNvSpPr>
          <p:nvPr/>
        </p:nvSpPr>
        <p:spPr bwMode="auto">
          <a:xfrm>
            <a:off x="6669088" y="5538788"/>
            <a:ext cx="685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6634163" y="5581650"/>
            <a:ext cx="785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006600"/>
                </a:solidFill>
                <a:latin typeface="Verdana" pitchFamily="34" charset="0"/>
              </a:rPr>
              <a:t>noise</a:t>
            </a:r>
          </a:p>
        </p:txBody>
      </p:sp>
      <p:pic>
        <p:nvPicPr>
          <p:cNvPr id="29708" name="Picture 3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0825" y="6353175"/>
            <a:ext cx="307816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09" name="Straight Connector 14"/>
          <p:cNvCxnSpPr>
            <a:cxnSpLocks noChangeShapeType="1"/>
          </p:cNvCxnSpPr>
          <p:nvPr/>
        </p:nvCxnSpPr>
        <p:spPr bwMode="auto">
          <a:xfrm>
            <a:off x="4024313" y="6713538"/>
            <a:ext cx="3103562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1268413"/>
            <a:ext cx="7848600" cy="3951287"/>
          </a:xfrm>
        </p:spPr>
        <p:txBody>
          <a:bodyPr/>
          <a:lstStyle/>
          <a:p>
            <a:r>
              <a:rPr lang="en-US" b="1" smtClean="0"/>
              <a:t>From Sparsity </a:t>
            </a:r>
            <a:br>
              <a:rPr lang="en-US" b="1" smtClean="0"/>
            </a:br>
            <a:r>
              <a:rPr lang="en-US" b="1" smtClean="0"/>
              <a:t>to </a:t>
            </a:r>
            <a:br>
              <a:rPr lang="en-US" b="1" smtClean="0"/>
            </a:br>
            <a:r>
              <a:rPr lang="en-US" b="1" i="1" smtClean="0"/>
              <a:t>Structured</a:t>
            </a:r>
            <a:r>
              <a:rPr lang="en-US" b="1" smtClean="0"/>
              <a:t> Sparsity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etu5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838200"/>
            <a:ext cx="2514600" cy="2514600"/>
          </a:xfrm>
          <a:prstGeom prst="rect">
            <a:avLst/>
          </a:prstGeom>
        </p:spPr>
      </p:pic>
      <p:pic>
        <p:nvPicPr>
          <p:cNvPr id="16" name="Picture 15" descr="metu.png"/>
          <p:cNvPicPr>
            <a:picLocks noChangeAspect="1"/>
          </p:cNvPicPr>
          <p:nvPr/>
        </p:nvPicPr>
        <p:blipFill>
          <a:blip r:embed="rId4" cstate="print"/>
          <a:srcRect l="20833" t="6945" r="17708" b="11111"/>
          <a:stretch>
            <a:fillRect/>
          </a:stretch>
        </p:blipFill>
        <p:spPr>
          <a:xfrm>
            <a:off x="381000" y="3429000"/>
            <a:ext cx="2514600" cy="2514600"/>
          </a:xfrm>
          <a:prstGeom prst="rect">
            <a:avLst/>
          </a:prstGeom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Sparse Models </a:t>
            </a:r>
          </a:p>
        </p:txBody>
      </p:sp>
      <p:pic>
        <p:nvPicPr>
          <p:cNvPr id="47107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725863"/>
            <a:ext cx="25146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7108" name="Rectangle 8"/>
          <p:cNvSpPr>
            <a:spLocks/>
          </p:cNvSpPr>
          <p:nvPr/>
        </p:nvSpPr>
        <p:spPr bwMode="auto">
          <a:xfrm>
            <a:off x="719138" y="6172200"/>
            <a:ext cx="1795462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>
                <a:latin typeface="Verdana" pitchFamily="34" charset="0"/>
                <a:sym typeface="Gill Sans" charset="0"/>
              </a:rPr>
              <a:t>wavelets:</a:t>
            </a:r>
          </a:p>
          <a:p>
            <a:pPr marL="39688" algn="ctr"/>
            <a:r>
              <a:rPr lang="en-US">
                <a:latin typeface="Verdana" pitchFamily="34" charset="0"/>
                <a:sym typeface="Gill Sans" charset="0"/>
              </a:rPr>
              <a:t>natural images</a:t>
            </a:r>
          </a:p>
        </p:txBody>
      </p:sp>
      <p:sp>
        <p:nvSpPr>
          <p:cNvPr id="47109" name="Rectangle 9"/>
          <p:cNvSpPr>
            <a:spLocks/>
          </p:cNvSpPr>
          <p:nvPr/>
        </p:nvSpPr>
        <p:spPr bwMode="auto">
          <a:xfrm>
            <a:off x="3740150" y="6172200"/>
            <a:ext cx="166370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>
                <a:latin typeface="Verdana" pitchFamily="34" charset="0"/>
                <a:sym typeface="Gill Sans" charset="0"/>
              </a:rPr>
              <a:t>Gabor atoms:</a:t>
            </a:r>
          </a:p>
          <a:p>
            <a:pPr marL="39688" algn="ctr"/>
            <a:r>
              <a:rPr lang="en-US">
                <a:latin typeface="Verdana" pitchFamily="34" charset="0"/>
                <a:sym typeface="Gill Sans" charset="0"/>
              </a:rPr>
              <a:t>chirps/tones</a:t>
            </a:r>
          </a:p>
        </p:txBody>
      </p:sp>
      <p:sp>
        <p:nvSpPr>
          <p:cNvPr id="47110" name="Rectangle 10"/>
          <p:cNvSpPr>
            <a:spLocks/>
          </p:cNvSpPr>
          <p:nvPr/>
        </p:nvSpPr>
        <p:spPr bwMode="auto">
          <a:xfrm>
            <a:off x="5959475" y="5994400"/>
            <a:ext cx="3124200" cy="116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>
                <a:latin typeface="Verdana" pitchFamily="34" charset="0"/>
                <a:sym typeface="Gill Sans" charset="0"/>
              </a:rPr>
              <a:t>pixels:</a:t>
            </a:r>
          </a:p>
          <a:p>
            <a:pPr marL="39688" algn="ctr"/>
            <a:r>
              <a:rPr lang="en-US">
                <a:latin typeface="Verdana" pitchFamily="34" charset="0"/>
                <a:sym typeface="Gill Sans" charset="0"/>
              </a:rPr>
              <a:t>background subtracted images</a:t>
            </a:r>
          </a:p>
        </p:txBody>
      </p:sp>
      <p:pic>
        <p:nvPicPr>
          <p:cNvPr id="47111" name="Picture 1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3541713"/>
            <a:ext cx="2362200" cy="233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7114" name="Picture 9" descr="bats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1123950"/>
            <a:ext cx="2514600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5" name="Picture 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5825" y="2552700"/>
            <a:ext cx="7524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3175" y="914400"/>
            <a:ext cx="233362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Sparse Models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944563"/>
            <a:ext cx="8763000" cy="5724525"/>
          </a:xfrm>
        </p:spPr>
        <p:txBody>
          <a:bodyPr/>
          <a:lstStyle/>
          <a:p>
            <a:r>
              <a:rPr lang="en-US" smtClean="0"/>
              <a:t>Sparse/compressible signal model captures </a:t>
            </a:r>
            <a:br>
              <a:rPr lang="en-US" smtClean="0"/>
            </a:br>
            <a:r>
              <a:rPr lang="en-US" b="1" smtClean="0">
                <a:solidFill>
                  <a:srgbClr val="0000FF"/>
                </a:solidFill>
              </a:rPr>
              <a:t>simplistic primary structure</a:t>
            </a:r>
          </a:p>
          <a:p>
            <a:endParaRPr lang="en-US" sz="1600" smtClean="0"/>
          </a:p>
        </p:txBody>
      </p:sp>
      <p:sp>
        <p:nvSpPr>
          <p:cNvPr id="48132" name="Rectangle 5"/>
          <p:cNvSpPr>
            <a:spLocks/>
          </p:cNvSpPr>
          <p:nvPr/>
        </p:nvSpPr>
        <p:spPr bwMode="auto">
          <a:xfrm>
            <a:off x="3744913" y="6276975"/>
            <a:ext cx="1630362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>
                <a:solidFill>
                  <a:srgbClr val="000000"/>
                </a:solidFill>
                <a:latin typeface="Verdana" pitchFamily="34" charset="0"/>
                <a:sym typeface="Gill Sans" charset="0"/>
              </a:rPr>
              <a:t>sparse image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2743200" y="2514600"/>
            <a:ext cx="3657600" cy="36576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 flipH="1">
            <a:off x="3392488" y="44656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 flipH="1">
            <a:off x="3571875" y="46466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auto">
          <a:xfrm flipH="1">
            <a:off x="3751263" y="54387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 flipH="1">
            <a:off x="3967163" y="579755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1" name="Rectangle 23"/>
          <p:cNvSpPr>
            <a:spLocks noChangeArrowheads="1"/>
          </p:cNvSpPr>
          <p:nvPr/>
        </p:nvSpPr>
        <p:spPr bwMode="auto">
          <a:xfrm flipH="1">
            <a:off x="4183063" y="48974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2" name="Rectangle 24"/>
          <p:cNvSpPr>
            <a:spLocks noChangeArrowheads="1"/>
          </p:cNvSpPr>
          <p:nvPr/>
        </p:nvSpPr>
        <p:spPr bwMode="auto">
          <a:xfrm flipH="1">
            <a:off x="4398963" y="41068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 flipH="1">
            <a:off x="4614863" y="51863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4" name="Rectangle 26"/>
          <p:cNvSpPr>
            <a:spLocks noChangeArrowheads="1"/>
          </p:cNvSpPr>
          <p:nvPr/>
        </p:nvSpPr>
        <p:spPr bwMode="auto">
          <a:xfrm flipH="1">
            <a:off x="3176588" y="56530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 flipH="1">
            <a:off x="3211513" y="51133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 flipH="1">
            <a:off x="3246438" y="45735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7" name="Rectangle 29"/>
          <p:cNvSpPr>
            <a:spLocks noChangeArrowheads="1"/>
          </p:cNvSpPr>
          <p:nvPr/>
        </p:nvSpPr>
        <p:spPr bwMode="auto">
          <a:xfrm flipH="1">
            <a:off x="3967163" y="43211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8" name="Rectangle 30"/>
          <p:cNvSpPr>
            <a:spLocks noChangeArrowheads="1"/>
          </p:cNvSpPr>
          <p:nvPr/>
        </p:nvSpPr>
        <p:spPr bwMode="auto">
          <a:xfrm flipH="1">
            <a:off x="4687888" y="40687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 flipH="1">
            <a:off x="3544888" y="36734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 flipH="1">
            <a:off x="3724275" y="38544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 flipH="1">
            <a:off x="3903663" y="46466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 flipH="1">
            <a:off x="4119563" y="50053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 flipH="1">
            <a:off x="4335463" y="41052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 flipH="1">
            <a:off x="4551363" y="33147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 flipH="1">
            <a:off x="4767263" y="43942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 flipH="1">
            <a:off x="3328988" y="486092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 flipH="1">
            <a:off x="3363913" y="43211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 flipH="1">
            <a:off x="3398838" y="378142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 flipH="1">
            <a:off x="4119563" y="35290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 flipH="1">
            <a:off x="4840288" y="32766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 flipH="1">
            <a:off x="4306888" y="46180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 flipH="1">
            <a:off x="4486275" y="47990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3" name="Rectangle 21"/>
          <p:cNvSpPr>
            <a:spLocks noChangeArrowheads="1"/>
          </p:cNvSpPr>
          <p:nvPr/>
        </p:nvSpPr>
        <p:spPr bwMode="auto">
          <a:xfrm flipH="1">
            <a:off x="4665663" y="55911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4" name="Rectangle 22"/>
          <p:cNvSpPr>
            <a:spLocks noChangeArrowheads="1"/>
          </p:cNvSpPr>
          <p:nvPr/>
        </p:nvSpPr>
        <p:spPr bwMode="auto">
          <a:xfrm flipH="1">
            <a:off x="4881563" y="594995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5" name="Rectangle 23"/>
          <p:cNvSpPr>
            <a:spLocks noChangeArrowheads="1"/>
          </p:cNvSpPr>
          <p:nvPr/>
        </p:nvSpPr>
        <p:spPr bwMode="auto">
          <a:xfrm flipH="1">
            <a:off x="5097463" y="50498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 flipH="1">
            <a:off x="5313363" y="42592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7" name="Rectangle 25"/>
          <p:cNvSpPr>
            <a:spLocks noChangeArrowheads="1"/>
          </p:cNvSpPr>
          <p:nvPr/>
        </p:nvSpPr>
        <p:spPr bwMode="auto">
          <a:xfrm flipH="1">
            <a:off x="5529263" y="53387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8" name="Rectangle 26"/>
          <p:cNvSpPr>
            <a:spLocks noChangeArrowheads="1"/>
          </p:cNvSpPr>
          <p:nvPr/>
        </p:nvSpPr>
        <p:spPr bwMode="auto">
          <a:xfrm flipH="1">
            <a:off x="4090988" y="58054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9" name="Rectangle 27"/>
          <p:cNvSpPr>
            <a:spLocks noChangeArrowheads="1"/>
          </p:cNvSpPr>
          <p:nvPr/>
        </p:nvSpPr>
        <p:spPr bwMode="auto">
          <a:xfrm flipH="1">
            <a:off x="4125913" y="52657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0" name="Rectangle 28"/>
          <p:cNvSpPr>
            <a:spLocks noChangeArrowheads="1"/>
          </p:cNvSpPr>
          <p:nvPr/>
        </p:nvSpPr>
        <p:spPr bwMode="auto">
          <a:xfrm flipH="1">
            <a:off x="4160838" y="47259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1" name="Rectangle 29"/>
          <p:cNvSpPr>
            <a:spLocks noChangeArrowheads="1"/>
          </p:cNvSpPr>
          <p:nvPr/>
        </p:nvSpPr>
        <p:spPr bwMode="auto">
          <a:xfrm flipH="1">
            <a:off x="4881563" y="44735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 flipH="1">
            <a:off x="5602288" y="42211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3" name="Rectangle 19"/>
          <p:cNvSpPr>
            <a:spLocks noChangeArrowheads="1"/>
          </p:cNvSpPr>
          <p:nvPr/>
        </p:nvSpPr>
        <p:spPr bwMode="auto">
          <a:xfrm flipH="1">
            <a:off x="4459288" y="38258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 flipH="1">
            <a:off x="4638675" y="40068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 flipH="1">
            <a:off x="4818063" y="47990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 flipH="1">
            <a:off x="5033963" y="51577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7" name="Rectangle 23"/>
          <p:cNvSpPr>
            <a:spLocks noChangeArrowheads="1"/>
          </p:cNvSpPr>
          <p:nvPr/>
        </p:nvSpPr>
        <p:spPr bwMode="auto">
          <a:xfrm flipH="1">
            <a:off x="5249863" y="42576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 flipH="1">
            <a:off x="5465763" y="34671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9" name="Rectangle 25"/>
          <p:cNvSpPr>
            <a:spLocks noChangeArrowheads="1"/>
          </p:cNvSpPr>
          <p:nvPr/>
        </p:nvSpPr>
        <p:spPr bwMode="auto">
          <a:xfrm flipH="1">
            <a:off x="5681663" y="45466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50" name="Rectangle 26"/>
          <p:cNvSpPr>
            <a:spLocks noChangeArrowheads="1"/>
          </p:cNvSpPr>
          <p:nvPr/>
        </p:nvSpPr>
        <p:spPr bwMode="auto">
          <a:xfrm flipH="1">
            <a:off x="4243388" y="501332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51" name="Rectangle 27"/>
          <p:cNvSpPr>
            <a:spLocks noChangeArrowheads="1"/>
          </p:cNvSpPr>
          <p:nvPr/>
        </p:nvSpPr>
        <p:spPr bwMode="auto">
          <a:xfrm flipH="1">
            <a:off x="4278313" y="44735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52" name="Rectangle 28"/>
          <p:cNvSpPr>
            <a:spLocks noChangeArrowheads="1"/>
          </p:cNvSpPr>
          <p:nvPr/>
        </p:nvSpPr>
        <p:spPr bwMode="auto">
          <a:xfrm flipH="1">
            <a:off x="4313238" y="393382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53" name="Rectangle 29"/>
          <p:cNvSpPr>
            <a:spLocks noChangeArrowheads="1"/>
          </p:cNvSpPr>
          <p:nvPr/>
        </p:nvSpPr>
        <p:spPr bwMode="auto">
          <a:xfrm flipH="1">
            <a:off x="5033963" y="36814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54" name="Rectangle 30"/>
          <p:cNvSpPr>
            <a:spLocks noChangeArrowheads="1"/>
          </p:cNvSpPr>
          <p:nvPr/>
        </p:nvSpPr>
        <p:spPr bwMode="auto">
          <a:xfrm flipH="1">
            <a:off x="5754688" y="34290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55" name="Rectangle 19"/>
          <p:cNvSpPr>
            <a:spLocks noChangeArrowheads="1"/>
          </p:cNvSpPr>
          <p:nvPr/>
        </p:nvSpPr>
        <p:spPr bwMode="auto">
          <a:xfrm flipH="1">
            <a:off x="3035300" y="34591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56" name="Rectangle 20"/>
          <p:cNvSpPr>
            <a:spLocks noChangeArrowheads="1"/>
          </p:cNvSpPr>
          <p:nvPr/>
        </p:nvSpPr>
        <p:spPr bwMode="auto">
          <a:xfrm flipH="1">
            <a:off x="3214688" y="36401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57" name="Rectangle 21"/>
          <p:cNvSpPr>
            <a:spLocks noChangeArrowheads="1"/>
          </p:cNvSpPr>
          <p:nvPr/>
        </p:nvSpPr>
        <p:spPr bwMode="auto">
          <a:xfrm flipH="1">
            <a:off x="3394075" y="44323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58" name="Rectangle 22"/>
          <p:cNvSpPr>
            <a:spLocks noChangeArrowheads="1"/>
          </p:cNvSpPr>
          <p:nvPr/>
        </p:nvSpPr>
        <p:spPr bwMode="auto">
          <a:xfrm flipH="1">
            <a:off x="3609975" y="47910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59" name="Rectangle 23"/>
          <p:cNvSpPr>
            <a:spLocks noChangeArrowheads="1"/>
          </p:cNvSpPr>
          <p:nvPr/>
        </p:nvSpPr>
        <p:spPr bwMode="auto">
          <a:xfrm flipH="1">
            <a:off x="3825875" y="38909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 flipH="1">
            <a:off x="4041775" y="33178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 flipH="1">
            <a:off x="4257675" y="41798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2" name="Rectangle 26"/>
          <p:cNvSpPr>
            <a:spLocks noChangeArrowheads="1"/>
          </p:cNvSpPr>
          <p:nvPr/>
        </p:nvSpPr>
        <p:spPr bwMode="auto">
          <a:xfrm flipH="1">
            <a:off x="2819400" y="46466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3" name="Rectangle 27"/>
          <p:cNvSpPr>
            <a:spLocks noChangeArrowheads="1"/>
          </p:cNvSpPr>
          <p:nvPr/>
        </p:nvSpPr>
        <p:spPr bwMode="auto">
          <a:xfrm flipH="1">
            <a:off x="2854325" y="41068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4" name="Rectangle 28"/>
          <p:cNvSpPr>
            <a:spLocks noChangeArrowheads="1"/>
          </p:cNvSpPr>
          <p:nvPr/>
        </p:nvSpPr>
        <p:spPr bwMode="auto">
          <a:xfrm flipH="1">
            <a:off x="2889250" y="35671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5" name="Rectangle 29"/>
          <p:cNvSpPr>
            <a:spLocks noChangeArrowheads="1"/>
          </p:cNvSpPr>
          <p:nvPr/>
        </p:nvSpPr>
        <p:spPr bwMode="auto">
          <a:xfrm flipH="1">
            <a:off x="3609975" y="33147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6" name="Rectangle 30"/>
          <p:cNvSpPr>
            <a:spLocks noChangeArrowheads="1"/>
          </p:cNvSpPr>
          <p:nvPr/>
        </p:nvSpPr>
        <p:spPr bwMode="auto">
          <a:xfrm flipH="1">
            <a:off x="4330700" y="30622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 flipH="1">
            <a:off x="3187700" y="26670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8" name="Rectangle 20"/>
          <p:cNvSpPr>
            <a:spLocks noChangeArrowheads="1"/>
          </p:cNvSpPr>
          <p:nvPr/>
        </p:nvSpPr>
        <p:spPr bwMode="auto">
          <a:xfrm flipH="1">
            <a:off x="3367088" y="28479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9" name="Rectangle 21"/>
          <p:cNvSpPr>
            <a:spLocks noChangeArrowheads="1"/>
          </p:cNvSpPr>
          <p:nvPr/>
        </p:nvSpPr>
        <p:spPr bwMode="auto">
          <a:xfrm flipH="1">
            <a:off x="3546475" y="36401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 flipH="1">
            <a:off x="3762375" y="39989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1" name="Rectangle 23"/>
          <p:cNvSpPr>
            <a:spLocks noChangeArrowheads="1"/>
          </p:cNvSpPr>
          <p:nvPr/>
        </p:nvSpPr>
        <p:spPr bwMode="auto">
          <a:xfrm flipH="1">
            <a:off x="3978275" y="30988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2" name="Rectangle 25"/>
          <p:cNvSpPr>
            <a:spLocks noChangeArrowheads="1"/>
          </p:cNvSpPr>
          <p:nvPr/>
        </p:nvSpPr>
        <p:spPr bwMode="auto">
          <a:xfrm flipH="1">
            <a:off x="4410075" y="338772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3" name="Rectangle 26"/>
          <p:cNvSpPr>
            <a:spLocks noChangeArrowheads="1"/>
          </p:cNvSpPr>
          <p:nvPr/>
        </p:nvSpPr>
        <p:spPr bwMode="auto">
          <a:xfrm flipH="1">
            <a:off x="2971800" y="38544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4" name="Rectangle 27"/>
          <p:cNvSpPr>
            <a:spLocks noChangeArrowheads="1"/>
          </p:cNvSpPr>
          <p:nvPr/>
        </p:nvSpPr>
        <p:spPr bwMode="auto">
          <a:xfrm flipH="1">
            <a:off x="3006725" y="33147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5" name="Rectangle 28"/>
          <p:cNvSpPr>
            <a:spLocks noChangeArrowheads="1"/>
          </p:cNvSpPr>
          <p:nvPr/>
        </p:nvSpPr>
        <p:spPr bwMode="auto">
          <a:xfrm flipH="1">
            <a:off x="3041650" y="27749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6" name="Rectangle 19"/>
          <p:cNvSpPr>
            <a:spLocks noChangeArrowheads="1"/>
          </p:cNvSpPr>
          <p:nvPr/>
        </p:nvSpPr>
        <p:spPr bwMode="auto">
          <a:xfrm flipH="1">
            <a:off x="3949700" y="36115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7" name="Rectangle 20"/>
          <p:cNvSpPr>
            <a:spLocks noChangeArrowheads="1"/>
          </p:cNvSpPr>
          <p:nvPr/>
        </p:nvSpPr>
        <p:spPr bwMode="auto">
          <a:xfrm flipH="1">
            <a:off x="4129088" y="37925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8" name="Rectangle 21"/>
          <p:cNvSpPr>
            <a:spLocks noChangeArrowheads="1"/>
          </p:cNvSpPr>
          <p:nvPr/>
        </p:nvSpPr>
        <p:spPr bwMode="auto">
          <a:xfrm flipH="1">
            <a:off x="4308475" y="45847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9" name="Rectangle 22"/>
          <p:cNvSpPr>
            <a:spLocks noChangeArrowheads="1"/>
          </p:cNvSpPr>
          <p:nvPr/>
        </p:nvSpPr>
        <p:spPr bwMode="auto">
          <a:xfrm flipH="1">
            <a:off x="4524375" y="49434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0" name="Rectangle 23"/>
          <p:cNvSpPr>
            <a:spLocks noChangeArrowheads="1"/>
          </p:cNvSpPr>
          <p:nvPr/>
        </p:nvSpPr>
        <p:spPr bwMode="auto">
          <a:xfrm flipH="1">
            <a:off x="4740275" y="40433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1" name="Rectangle 24"/>
          <p:cNvSpPr>
            <a:spLocks noChangeArrowheads="1"/>
          </p:cNvSpPr>
          <p:nvPr/>
        </p:nvSpPr>
        <p:spPr bwMode="auto">
          <a:xfrm flipH="1">
            <a:off x="4956175" y="32527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2" name="Rectangle 25"/>
          <p:cNvSpPr>
            <a:spLocks noChangeArrowheads="1"/>
          </p:cNvSpPr>
          <p:nvPr/>
        </p:nvSpPr>
        <p:spPr bwMode="auto">
          <a:xfrm flipH="1">
            <a:off x="5172075" y="43322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3" name="Rectangle 26"/>
          <p:cNvSpPr>
            <a:spLocks noChangeArrowheads="1"/>
          </p:cNvSpPr>
          <p:nvPr/>
        </p:nvSpPr>
        <p:spPr bwMode="auto">
          <a:xfrm flipH="1">
            <a:off x="3733800" y="47990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4" name="Rectangle 27"/>
          <p:cNvSpPr>
            <a:spLocks noChangeArrowheads="1"/>
          </p:cNvSpPr>
          <p:nvPr/>
        </p:nvSpPr>
        <p:spPr bwMode="auto">
          <a:xfrm flipH="1">
            <a:off x="3768725" y="42592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5" name="Rectangle 28"/>
          <p:cNvSpPr>
            <a:spLocks noChangeArrowheads="1"/>
          </p:cNvSpPr>
          <p:nvPr/>
        </p:nvSpPr>
        <p:spPr bwMode="auto">
          <a:xfrm flipH="1">
            <a:off x="3803650" y="37195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6" name="Rectangle 29"/>
          <p:cNvSpPr>
            <a:spLocks noChangeArrowheads="1"/>
          </p:cNvSpPr>
          <p:nvPr/>
        </p:nvSpPr>
        <p:spPr bwMode="auto">
          <a:xfrm flipH="1">
            <a:off x="4524375" y="34671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 flipH="1">
            <a:off x="5245100" y="32146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8" name="Rectangle 19"/>
          <p:cNvSpPr>
            <a:spLocks noChangeArrowheads="1"/>
          </p:cNvSpPr>
          <p:nvPr/>
        </p:nvSpPr>
        <p:spPr bwMode="auto">
          <a:xfrm flipH="1">
            <a:off x="4102100" y="28194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9" name="Rectangle 20"/>
          <p:cNvSpPr>
            <a:spLocks noChangeArrowheads="1"/>
          </p:cNvSpPr>
          <p:nvPr/>
        </p:nvSpPr>
        <p:spPr bwMode="auto">
          <a:xfrm flipH="1">
            <a:off x="4281488" y="30003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0" name="Rectangle 21"/>
          <p:cNvSpPr>
            <a:spLocks noChangeArrowheads="1"/>
          </p:cNvSpPr>
          <p:nvPr/>
        </p:nvSpPr>
        <p:spPr bwMode="auto">
          <a:xfrm flipH="1">
            <a:off x="4460875" y="37925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1" name="Rectangle 22"/>
          <p:cNvSpPr>
            <a:spLocks noChangeArrowheads="1"/>
          </p:cNvSpPr>
          <p:nvPr/>
        </p:nvSpPr>
        <p:spPr bwMode="auto">
          <a:xfrm flipH="1">
            <a:off x="4676775" y="41513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2" name="Rectangle 23"/>
          <p:cNvSpPr>
            <a:spLocks noChangeArrowheads="1"/>
          </p:cNvSpPr>
          <p:nvPr/>
        </p:nvSpPr>
        <p:spPr bwMode="auto">
          <a:xfrm flipH="1">
            <a:off x="4724400" y="31242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3" name="Rectangle 25"/>
          <p:cNvSpPr>
            <a:spLocks noChangeArrowheads="1"/>
          </p:cNvSpPr>
          <p:nvPr/>
        </p:nvSpPr>
        <p:spPr bwMode="auto">
          <a:xfrm flipH="1">
            <a:off x="5324475" y="354012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4" name="Rectangle 26"/>
          <p:cNvSpPr>
            <a:spLocks noChangeArrowheads="1"/>
          </p:cNvSpPr>
          <p:nvPr/>
        </p:nvSpPr>
        <p:spPr bwMode="auto">
          <a:xfrm flipH="1">
            <a:off x="3886200" y="40068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5" name="Rectangle 27"/>
          <p:cNvSpPr>
            <a:spLocks noChangeArrowheads="1"/>
          </p:cNvSpPr>
          <p:nvPr/>
        </p:nvSpPr>
        <p:spPr bwMode="auto">
          <a:xfrm flipH="1">
            <a:off x="3921125" y="34671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6" name="Rectangle 28"/>
          <p:cNvSpPr>
            <a:spLocks noChangeArrowheads="1"/>
          </p:cNvSpPr>
          <p:nvPr/>
        </p:nvSpPr>
        <p:spPr bwMode="auto">
          <a:xfrm flipH="1">
            <a:off x="3956050" y="29273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7" name="Rectangle 29"/>
          <p:cNvSpPr>
            <a:spLocks noChangeArrowheads="1"/>
          </p:cNvSpPr>
          <p:nvPr/>
        </p:nvSpPr>
        <p:spPr bwMode="auto">
          <a:xfrm flipH="1">
            <a:off x="4676775" y="26749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8" name="Rectangle 19"/>
          <p:cNvSpPr>
            <a:spLocks noChangeArrowheads="1"/>
          </p:cNvSpPr>
          <p:nvPr/>
        </p:nvSpPr>
        <p:spPr bwMode="auto">
          <a:xfrm flipH="1">
            <a:off x="5519738" y="45418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9" name="Rectangle 20"/>
          <p:cNvSpPr>
            <a:spLocks noChangeArrowheads="1"/>
          </p:cNvSpPr>
          <p:nvPr/>
        </p:nvSpPr>
        <p:spPr bwMode="auto">
          <a:xfrm flipH="1">
            <a:off x="5699125" y="47228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0" name="Rectangle 21"/>
          <p:cNvSpPr>
            <a:spLocks noChangeArrowheads="1"/>
          </p:cNvSpPr>
          <p:nvPr/>
        </p:nvSpPr>
        <p:spPr bwMode="auto">
          <a:xfrm flipH="1">
            <a:off x="5878513" y="55149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1" name="Rectangle 26"/>
          <p:cNvSpPr>
            <a:spLocks noChangeArrowheads="1"/>
          </p:cNvSpPr>
          <p:nvPr/>
        </p:nvSpPr>
        <p:spPr bwMode="auto">
          <a:xfrm flipH="1">
            <a:off x="5303838" y="57292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2" name="Rectangle 27"/>
          <p:cNvSpPr>
            <a:spLocks noChangeArrowheads="1"/>
          </p:cNvSpPr>
          <p:nvPr/>
        </p:nvSpPr>
        <p:spPr bwMode="auto">
          <a:xfrm flipH="1">
            <a:off x="5338763" y="51895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3" name="Rectangle 28"/>
          <p:cNvSpPr>
            <a:spLocks noChangeArrowheads="1"/>
          </p:cNvSpPr>
          <p:nvPr/>
        </p:nvSpPr>
        <p:spPr bwMode="auto">
          <a:xfrm flipH="1">
            <a:off x="5373688" y="46497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4" name="Rectangle 29"/>
          <p:cNvSpPr>
            <a:spLocks noChangeArrowheads="1"/>
          </p:cNvSpPr>
          <p:nvPr/>
        </p:nvSpPr>
        <p:spPr bwMode="auto">
          <a:xfrm flipH="1">
            <a:off x="6094413" y="43973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5" name="Rectangle 19"/>
          <p:cNvSpPr>
            <a:spLocks noChangeArrowheads="1"/>
          </p:cNvSpPr>
          <p:nvPr/>
        </p:nvSpPr>
        <p:spPr bwMode="auto">
          <a:xfrm flipH="1">
            <a:off x="5672138" y="37496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6" name="Rectangle 20"/>
          <p:cNvSpPr>
            <a:spLocks noChangeArrowheads="1"/>
          </p:cNvSpPr>
          <p:nvPr/>
        </p:nvSpPr>
        <p:spPr bwMode="auto">
          <a:xfrm flipH="1">
            <a:off x="5851525" y="39306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7" name="Rectangle 21"/>
          <p:cNvSpPr>
            <a:spLocks noChangeArrowheads="1"/>
          </p:cNvSpPr>
          <p:nvPr/>
        </p:nvSpPr>
        <p:spPr bwMode="auto">
          <a:xfrm flipH="1">
            <a:off x="6030913" y="47228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8" name="Rectangle 22"/>
          <p:cNvSpPr>
            <a:spLocks noChangeArrowheads="1"/>
          </p:cNvSpPr>
          <p:nvPr/>
        </p:nvSpPr>
        <p:spPr bwMode="auto">
          <a:xfrm flipH="1">
            <a:off x="6246813" y="50815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09" name="Rectangle 26"/>
          <p:cNvSpPr>
            <a:spLocks noChangeArrowheads="1"/>
          </p:cNvSpPr>
          <p:nvPr/>
        </p:nvSpPr>
        <p:spPr bwMode="auto">
          <a:xfrm flipH="1">
            <a:off x="5456238" y="493712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10" name="Rectangle 27"/>
          <p:cNvSpPr>
            <a:spLocks noChangeArrowheads="1"/>
          </p:cNvSpPr>
          <p:nvPr/>
        </p:nvSpPr>
        <p:spPr bwMode="auto">
          <a:xfrm flipH="1">
            <a:off x="5491163" y="43973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11" name="Rectangle 28"/>
          <p:cNvSpPr>
            <a:spLocks noChangeArrowheads="1"/>
          </p:cNvSpPr>
          <p:nvPr/>
        </p:nvSpPr>
        <p:spPr bwMode="auto">
          <a:xfrm flipH="1">
            <a:off x="5526088" y="385762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12" name="Rectangle 29"/>
          <p:cNvSpPr>
            <a:spLocks noChangeArrowheads="1"/>
          </p:cNvSpPr>
          <p:nvPr/>
        </p:nvSpPr>
        <p:spPr bwMode="auto">
          <a:xfrm flipH="1">
            <a:off x="6246813" y="36052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13" name="Rectangle 27"/>
          <p:cNvSpPr>
            <a:spLocks noChangeArrowheads="1"/>
          </p:cNvSpPr>
          <p:nvPr/>
        </p:nvSpPr>
        <p:spPr bwMode="auto">
          <a:xfrm flipH="1">
            <a:off x="6253163" y="53419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14" name="Rectangle 28"/>
          <p:cNvSpPr>
            <a:spLocks noChangeArrowheads="1"/>
          </p:cNvSpPr>
          <p:nvPr/>
        </p:nvSpPr>
        <p:spPr bwMode="auto">
          <a:xfrm flipH="1">
            <a:off x="6288088" y="48021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15" name="Rectangle 19"/>
          <p:cNvSpPr>
            <a:spLocks noChangeArrowheads="1"/>
          </p:cNvSpPr>
          <p:nvPr/>
        </p:nvSpPr>
        <p:spPr bwMode="auto">
          <a:xfrm flipH="1">
            <a:off x="5162550" y="35353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16" name="Rectangle 20"/>
          <p:cNvSpPr>
            <a:spLocks noChangeArrowheads="1"/>
          </p:cNvSpPr>
          <p:nvPr/>
        </p:nvSpPr>
        <p:spPr bwMode="auto">
          <a:xfrm flipH="1">
            <a:off x="5341938" y="37163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17" name="Rectangle 21"/>
          <p:cNvSpPr>
            <a:spLocks noChangeArrowheads="1"/>
          </p:cNvSpPr>
          <p:nvPr/>
        </p:nvSpPr>
        <p:spPr bwMode="auto">
          <a:xfrm flipH="1">
            <a:off x="5521325" y="45085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18" name="Rectangle 22"/>
          <p:cNvSpPr>
            <a:spLocks noChangeArrowheads="1"/>
          </p:cNvSpPr>
          <p:nvPr/>
        </p:nvSpPr>
        <p:spPr bwMode="auto">
          <a:xfrm flipH="1">
            <a:off x="5737225" y="48672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19" name="Rectangle 23"/>
          <p:cNvSpPr>
            <a:spLocks noChangeArrowheads="1"/>
          </p:cNvSpPr>
          <p:nvPr/>
        </p:nvSpPr>
        <p:spPr bwMode="auto">
          <a:xfrm flipH="1">
            <a:off x="5953125" y="39671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20" name="Rectangle 24"/>
          <p:cNvSpPr>
            <a:spLocks noChangeArrowheads="1"/>
          </p:cNvSpPr>
          <p:nvPr/>
        </p:nvSpPr>
        <p:spPr bwMode="auto">
          <a:xfrm flipH="1">
            <a:off x="6169025" y="31765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21" name="Rectangle 26"/>
          <p:cNvSpPr>
            <a:spLocks noChangeArrowheads="1"/>
          </p:cNvSpPr>
          <p:nvPr/>
        </p:nvSpPr>
        <p:spPr bwMode="auto">
          <a:xfrm flipH="1">
            <a:off x="4946650" y="47228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22" name="Rectangle 27"/>
          <p:cNvSpPr>
            <a:spLocks noChangeArrowheads="1"/>
          </p:cNvSpPr>
          <p:nvPr/>
        </p:nvSpPr>
        <p:spPr bwMode="auto">
          <a:xfrm flipH="1">
            <a:off x="4981575" y="41830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23" name="Rectangle 28"/>
          <p:cNvSpPr>
            <a:spLocks noChangeArrowheads="1"/>
          </p:cNvSpPr>
          <p:nvPr/>
        </p:nvSpPr>
        <p:spPr bwMode="auto">
          <a:xfrm flipH="1">
            <a:off x="5016500" y="36433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24" name="Rectangle 29"/>
          <p:cNvSpPr>
            <a:spLocks noChangeArrowheads="1"/>
          </p:cNvSpPr>
          <p:nvPr/>
        </p:nvSpPr>
        <p:spPr bwMode="auto">
          <a:xfrm flipH="1">
            <a:off x="5737225" y="33909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25" name="Rectangle 19"/>
          <p:cNvSpPr>
            <a:spLocks noChangeArrowheads="1"/>
          </p:cNvSpPr>
          <p:nvPr/>
        </p:nvSpPr>
        <p:spPr bwMode="auto">
          <a:xfrm flipH="1">
            <a:off x="5314950" y="27432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26" name="Rectangle 20"/>
          <p:cNvSpPr>
            <a:spLocks noChangeArrowheads="1"/>
          </p:cNvSpPr>
          <p:nvPr/>
        </p:nvSpPr>
        <p:spPr bwMode="auto">
          <a:xfrm flipH="1">
            <a:off x="5494338" y="29241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27" name="Rectangle 21"/>
          <p:cNvSpPr>
            <a:spLocks noChangeArrowheads="1"/>
          </p:cNvSpPr>
          <p:nvPr/>
        </p:nvSpPr>
        <p:spPr bwMode="auto">
          <a:xfrm flipH="1">
            <a:off x="5673725" y="37163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28" name="Rectangle 22"/>
          <p:cNvSpPr>
            <a:spLocks noChangeArrowheads="1"/>
          </p:cNvSpPr>
          <p:nvPr/>
        </p:nvSpPr>
        <p:spPr bwMode="auto">
          <a:xfrm flipH="1">
            <a:off x="5889625" y="40751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29" name="Rectangle 23"/>
          <p:cNvSpPr>
            <a:spLocks noChangeArrowheads="1"/>
          </p:cNvSpPr>
          <p:nvPr/>
        </p:nvSpPr>
        <p:spPr bwMode="auto">
          <a:xfrm flipH="1">
            <a:off x="6105525" y="33940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30" name="Rectangle 26"/>
          <p:cNvSpPr>
            <a:spLocks noChangeArrowheads="1"/>
          </p:cNvSpPr>
          <p:nvPr/>
        </p:nvSpPr>
        <p:spPr bwMode="auto">
          <a:xfrm flipH="1">
            <a:off x="5099050" y="39306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31" name="Rectangle 27"/>
          <p:cNvSpPr>
            <a:spLocks noChangeArrowheads="1"/>
          </p:cNvSpPr>
          <p:nvPr/>
        </p:nvSpPr>
        <p:spPr bwMode="auto">
          <a:xfrm flipH="1">
            <a:off x="5133975" y="33909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32" name="Rectangle 28"/>
          <p:cNvSpPr>
            <a:spLocks noChangeArrowheads="1"/>
          </p:cNvSpPr>
          <p:nvPr/>
        </p:nvSpPr>
        <p:spPr bwMode="auto">
          <a:xfrm flipH="1">
            <a:off x="5168900" y="28511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33" name="Rectangle 19"/>
          <p:cNvSpPr>
            <a:spLocks noChangeArrowheads="1"/>
          </p:cNvSpPr>
          <p:nvPr/>
        </p:nvSpPr>
        <p:spPr bwMode="auto">
          <a:xfrm flipH="1">
            <a:off x="6076950" y="36877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34" name="Rectangle 20"/>
          <p:cNvSpPr>
            <a:spLocks noChangeArrowheads="1"/>
          </p:cNvSpPr>
          <p:nvPr/>
        </p:nvSpPr>
        <p:spPr bwMode="auto">
          <a:xfrm flipH="1">
            <a:off x="6256338" y="38687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35" name="Rectangle 26"/>
          <p:cNvSpPr>
            <a:spLocks noChangeArrowheads="1"/>
          </p:cNvSpPr>
          <p:nvPr/>
        </p:nvSpPr>
        <p:spPr bwMode="auto">
          <a:xfrm flipH="1">
            <a:off x="5861050" y="48752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36" name="Rectangle 27"/>
          <p:cNvSpPr>
            <a:spLocks noChangeArrowheads="1"/>
          </p:cNvSpPr>
          <p:nvPr/>
        </p:nvSpPr>
        <p:spPr bwMode="auto">
          <a:xfrm flipH="1">
            <a:off x="5895975" y="43354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37" name="Rectangle 28"/>
          <p:cNvSpPr>
            <a:spLocks noChangeArrowheads="1"/>
          </p:cNvSpPr>
          <p:nvPr/>
        </p:nvSpPr>
        <p:spPr bwMode="auto">
          <a:xfrm flipH="1">
            <a:off x="5930900" y="37957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38" name="Rectangle 19"/>
          <p:cNvSpPr>
            <a:spLocks noChangeArrowheads="1"/>
          </p:cNvSpPr>
          <p:nvPr/>
        </p:nvSpPr>
        <p:spPr bwMode="auto">
          <a:xfrm flipH="1">
            <a:off x="6229350" y="28956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39" name="Rectangle 26"/>
          <p:cNvSpPr>
            <a:spLocks noChangeArrowheads="1"/>
          </p:cNvSpPr>
          <p:nvPr/>
        </p:nvSpPr>
        <p:spPr bwMode="auto">
          <a:xfrm flipH="1">
            <a:off x="6013450" y="40830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40" name="Rectangle 27"/>
          <p:cNvSpPr>
            <a:spLocks noChangeArrowheads="1"/>
          </p:cNvSpPr>
          <p:nvPr/>
        </p:nvSpPr>
        <p:spPr bwMode="auto">
          <a:xfrm flipH="1">
            <a:off x="6048375" y="35433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41" name="Rectangle 28"/>
          <p:cNvSpPr>
            <a:spLocks noChangeArrowheads="1"/>
          </p:cNvSpPr>
          <p:nvPr/>
        </p:nvSpPr>
        <p:spPr bwMode="auto">
          <a:xfrm flipH="1">
            <a:off x="6083300" y="30035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42" name="Rectangle 19"/>
          <p:cNvSpPr>
            <a:spLocks noChangeArrowheads="1"/>
          </p:cNvSpPr>
          <p:nvPr/>
        </p:nvSpPr>
        <p:spPr bwMode="auto">
          <a:xfrm flipH="1">
            <a:off x="3392488" y="572452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43" name="Rectangle 20"/>
          <p:cNvSpPr>
            <a:spLocks noChangeArrowheads="1"/>
          </p:cNvSpPr>
          <p:nvPr/>
        </p:nvSpPr>
        <p:spPr bwMode="auto">
          <a:xfrm flipH="1">
            <a:off x="3571875" y="59055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44" name="Rectangle 24"/>
          <p:cNvSpPr>
            <a:spLocks noChangeArrowheads="1"/>
          </p:cNvSpPr>
          <p:nvPr/>
        </p:nvSpPr>
        <p:spPr bwMode="auto">
          <a:xfrm flipH="1">
            <a:off x="4398963" y="536575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45" name="Rectangle 28"/>
          <p:cNvSpPr>
            <a:spLocks noChangeArrowheads="1"/>
          </p:cNvSpPr>
          <p:nvPr/>
        </p:nvSpPr>
        <p:spPr bwMode="auto">
          <a:xfrm flipH="1">
            <a:off x="3246438" y="58324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46" name="Rectangle 29"/>
          <p:cNvSpPr>
            <a:spLocks noChangeArrowheads="1"/>
          </p:cNvSpPr>
          <p:nvPr/>
        </p:nvSpPr>
        <p:spPr bwMode="auto">
          <a:xfrm flipH="1">
            <a:off x="3967163" y="55800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47" name="Rectangle 30"/>
          <p:cNvSpPr>
            <a:spLocks noChangeArrowheads="1"/>
          </p:cNvSpPr>
          <p:nvPr/>
        </p:nvSpPr>
        <p:spPr bwMode="auto">
          <a:xfrm flipH="1">
            <a:off x="4687888" y="532765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48" name="Rectangle 21"/>
          <p:cNvSpPr>
            <a:spLocks noChangeArrowheads="1"/>
          </p:cNvSpPr>
          <p:nvPr/>
        </p:nvSpPr>
        <p:spPr bwMode="auto">
          <a:xfrm flipH="1">
            <a:off x="3903663" y="59055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49" name="Rectangle 23"/>
          <p:cNvSpPr>
            <a:spLocks noChangeArrowheads="1"/>
          </p:cNvSpPr>
          <p:nvPr/>
        </p:nvSpPr>
        <p:spPr bwMode="auto">
          <a:xfrm flipH="1">
            <a:off x="4335463" y="53641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50" name="Rectangle 25"/>
          <p:cNvSpPr>
            <a:spLocks noChangeArrowheads="1"/>
          </p:cNvSpPr>
          <p:nvPr/>
        </p:nvSpPr>
        <p:spPr bwMode="auto">
          <a:xfrm flipH="1">
            <a:off x="4767263" y="56530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51" name="Rectangle 27"/>
          <p:cNvSpPr>
            <a:spLocks noChangeArrowheads="1"/>
          </p:cNvSpPr>
          <p:nvPr/>
        </p:nvSpPr>
        <p:spPr bwMode="auto">
          <a:xfrm flipH="1">
            <a:off x="3363913" y="55800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52" name="Rectangle 19"/>
          <p:cNvSpPr>
            <a:spLocks noChangeArrowheads="1"/>
          </p:cNvSpPr>
          <p:nvPr/>
        </p:nvSpPr>
        <p:spPr bwMode="auto">
          <a:xfrm flipH="1">
            <a:off x="4306888" y="587692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53" name="Rectangle 24"/>
          <p:cNvSpPr>
            <a:spLocks noChangeArrowheads="1"/>
          </p:cNvSpPr>
          <p:nvPr/>
        </p:nvSpPr>
        <p:spPr bwMode="auto">
          <a:xfrm flipH="1">
            <a:off x="5313363" y="551815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54" name="Rectangle 28"/>
          <p:cNvSpPr>
            <a:spLocks noChangeArrowheads="1"/>
          </p:cNvSpPr>
          <p:nvPr/>
        </p:nvSpPr>
        <p:spPr bwMode="auto">
          <a:xfrm flipH="1">
            <a:off x="4160838" y="59848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55" name="Rectangle 29"/>
          <p:cNvSpPr>
            <a:spLocks noChangeArrowheads="1"/>
          </p:cNvSpPr>
          <p:nvPr/>
        </p:nvSpPr>
        <p:spPr bwMode="auto">
          <a:xfrm flipH="1">
            <a:off x="4881563" y="57324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56" name="Rectangle 30"/>
          <p:cNvSpPr>
            <a:spLocks noChangeArrowheads="1"/>
          </p:cNvSpPr>
          <p:nvPr/>
        </p:nvSpPr>
        <p:spPr bwMode="auto">
          <a:xfrm flipH="1">
            <a:off x="5602288" y="548005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57" name="Rectangle 20"/>
          <p:cNvSpPr>
            <a:spLocks noChangeArrowheads="1"/>
          </p:cNvSpPr>
          <p:nvPr/>
        </p:nvSpPr>
        <p:spPr bwMode="auto">
          <a:xfrm flipH="1">
            <a:off x="4638675" y="52657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58" name="Rectangle 23"/>
          <p:cNvSpPr>
            <a:spLocks noChangeArrowheads="1"/>
          </p:cNvSpPr>
          <p:nvPr/>
        </p:nvSpPr>
        <p:spPr bwMode="auto">
          <a:xfrm flipH="1">
            <a:off x="5249863" y="55165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59" name="Rectangle 25"/>
          <p:cNvSpPr>
            <a:spLocks noChangeArrowheads="1"/>
          </p:cNvSpPr>
          <p:nvPr/>
        </p:nvSpPr>
        <p:spPr bwMode="auto">
          <a:xfrm flipH="1">
            <a:off x="5681663" y="58054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0" name="Rectangle 27"/>
          <p:cNvSpPr>
            <a:spLocks noChangeArrowheads="1"/>
          </p:cNvSpPr>
          <p:nvPr/>
        </p:nvSpPr>
        <p:spPr bwMode="auto">
          <a:xfrm flipH="1">
            <a:off x="4278313" y="57324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1" name="Rectangle 28"/>
          <p:cNvSpPr>
            <a:spLocks noChangeArrowheads="1"/>
          </p:cNvSpPr>
          <p:nvPr/>
        </p:nvSpPr>
        <p:spPr bwMode="auto">
          <a:xfrm flipH="1">
            <a:off x="4313238" y="51927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2" name="Rectangle 21"/>
          <p:cNvSpPr>
            <a:spLocks noChangeArrowheads="1"/>
          </p:cNvSpPr>
          <p:nvPr/>
        </p:nvSpPr>
        <p:spPr bwMode="auto">
          <a:xfrm flipH="1">
            <a:off x="3394075" y="56911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3" name="Rectangle 25"/>
          <p:cNvSpPr>
            <a:spLocks noChangeArrowheads="1"/>
          </p:cNvSpPr>
          <p:nvPr/>
        </p:nvSpPr>
        <p:spPr bwMode="auto">
          <a:xfrm flipH="1">
            <a:off x="4257675" y="54387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4" name="Rectangle 26"/>
          <p:cNvSpPr>
            <a:spLocks noChangeArrowheads="1"/>
          </p:cNvSpPr>
          <p:nvPr/>
        </p:nvSpPr>
        <p:spPr bwMode="auto">
          <a:xfrm flipH="1">
            <a:off x="2819400" y="59055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5" name="Rectangle 27"/>
          <p:cNvSpPr>
            <a:spLocks noChangeArrowheads="1"/>
          </p:cNvSpPr>
          <p:nvPr/>
        </p:nvSpPr>
        <p:spPr bwMode="auto">
          <a:xfrm flipH="1">
            <a:off x="2854325" y="53657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6" name="Rectangle 22"/>
          <p:cNvSpPr>
            <a:spLocks noChangeArrowheads="1"/>
          </p:cNvSpPr>
          <p:nvPr/>
        </p:nvSpPr>
        <p:spPr bwMode="auto">
          <a:xfrm flipH="1">
            <a:off x="3762375" y="52578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7" name="Rectangle 21"/>
          <p:cNvSpPr>
            <a:spLocks noChangeArrowheads="1"/>
          </p:cNvSpPr>
          <p:nvPr/>
        </p:nvSpPr>
        <p:spPr bwMode="auto">
          <a:xfrm flipH="1">
            <a:off x="4308475" y="58435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8" name="Rectangle 23"/>
          <p:cNvSpPr>
            <a:spLocks noChangeArrowheads="1"/>
          </p:cNvSpPr>
          <p:nvPr/>
        </p:nvSpPr>
        <p:spPr bwMode="auto">
          <a:xfrm flipH="1">
            <a:off x="4740275" y="53022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9" name="Rectangle 25"/>
          <p:cNvSpPr>
            <a:spLocks noChangeArrowheads="1"/>
          </p:cNvSpPr>
          <p:nvPr/>
        </p:nvSpPr>
        <p:spPr bwMode="auto">
          <a:xfrm flipH="1">
            <a:off x="5172075" y="55911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70" name="Rectangle 27"/>
          <p:cNvSpPr>
            <a:spLocks noChangeArrowheads="1"/>
          </p:cNvSpPr>
          <p:nvPr/>
        </p:nvSpPr>
        <p:spPr bwMode="auto">
          <a:xfrm flipH="1">
            <a:off x="3768725" y="55181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71" name="Rectangle 22"/>
          <p:cNvSpPr>
            <a:spLocks noChangeArrowheads="1"/>
          </p:cNvSpPr>
          <p:nvPr/>
        </p:nvSpPr>
        <p:spPr bwMode="auto">
          <a:xfrm flipH="1">
            <a:off x="4676775" y="54102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72" name="Rectangle 26"/>
          <p:cNvSpPr>
            <a:spLocks noChangeArrowheads="1"/>
          </p:cNvSpPr>
          <p:nvPr/>
        </p:nvSpPr>
        <p:spPr bwMode="auto">
          <a:xfrm flipH="1">
            <a:off x="3886200" y="52657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73" name="Rectangle 19"/>
          <p:cNvSpPr>
            <a:spLocks noChangeArrowheads="1"/>
          </p:cNvSpPr>
          <p:nvPr/>
        </p:nvSpPr>
        <p:spPr bwMode="auto">
          <a:xfrm flipH="1">
            <a:off x="5519738" y="580072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74" name="Rectangle 20"/>
          <p:cNvSpPr>
            <a:spLocks noChangeArrowheads="1"/>
          </p:cNvSpPr>
          <p:nvPr/>
        </p:nvSpPr>
        <p:spPr bwMode="auto">
          <a:xfrm flipH="1">
            <a:off x="5699125" y="59817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75" name="Rectangle 28"/>
          <p:cNvSpPr>
            <a:spLocks noChangeArrowheads="1"/>
          </p:cNvSpPr>
          <p:nvPr/>
        </p:nvSpPr>
        <p:spPr bwMode="auto">
          <a:xfrm flipH="1">
            <a:off x="5373688" y="59086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76" name="Rectangle 29"/>
          <p:cNvSpPr>
            <a:spLocks noChangeArrowheads="1"/>
          </p:cNvSpPr>
          <p:nvPr/>
        </p:nvSpPr>
        <p:spPr bwMode="auto">
          <a:xfrm flipH="1">
            <a:off x="6094413" y="56562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77" name="Rectangle 20"/>
          <p:cNvSpPr>
            <a:spLocks noChangeArrowheads="1"/>
          </p:cNvSpPr>
          <p:nvPr/>
        </p:nvSpPr>
        <p:spPr bwMode="auto">
          <a:xfrm flipH="1">
            <a:off x="5851525" y="51895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78" name="Rectangle 21"/>
          <p:cNvSpPr>
            <a:spLocks noChangeArrowheads="1"/>
          </p:cNvSpPr>
          <p:nvPr/>
        </p:nvSpPr>
        <p:spPr bwMode="auto">
          <a:xfrm flipH="1">
            <a:off x="6030913" y="59817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79" name="Rectangle 27"/>
          <p:cNvSpPr>
            <a:spLocks noChangeArrowheads="1"/>
          </p:cNvSpPr>
          <p:nvPr/>
        </p:nvSpPr>
        <p:spPr bwMode="auto">
          <a:xfrm flipH="1">
            <a:off x="5491163" y="56562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80" name="Rectangle 21"/>
          <p:cNvSpPr>
            <a:spLocks noChangeArrowheads="1"/>
          </p:cNvSpPr>
          <p:nvPr/>
        </p:nvSpPr>
        <p:spPr bwMode="auto">
          <a:xfrm flipH="1">
            <a:off x="5521325" y="57673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81" name="Rectangle 23"/>
          <p:cNvSpPr>
            <a:spLocks noChangeArrowheads="1"/>
          </p:cNvSpPr>
          <p:nvPr/>
        </p:nvSpPr>
        <p:spPr bwMode="auto">
          <a:xfrm flipH="1">
            <a:off x="5953125" y="52260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82" name="Rectangle 26"/>
          <p:cNvSpPr>
            <a:spLocks noChangeArrowheads="1"/>
          </p:cNvSpPr>
          <p:nvPr/>
        </p:nvSpPr>
        <p:spPr bwMode="auto">
          <a:xfrm flipH="1">
            <a:off x="4946650" y="59817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83" name="Rectangle 27"/>
          <p:cNvSpPr>
            <a:spLocks noChangeArrowheads="1"/>
          </p:cNvSpPr>
          <p:nvPr/>
        </p:nvSpPr>
        <p:spPr bwMode="auto">
          <a:xfrm flipH="1">
            <a:off x="4981575" y="54419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84" name="Rectangle 22"/>
          <p:cNvSpPr>
            <a:spLocks noChangeArrowheads="1"/>
          </p:cNvSpPr>
          <p:nvPr/>
        </p:nvSpPr>
        <p:spPr bwMode="auto">
          <a:xfrm flipH="1">
            <a:off x="5889625" y="53340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85" name="Rectangle 26"/>
          <p:cNvSpPr>
            <a:spLocks noChangeArrowheads="1"/>
          </p:cNvSpPr>
          <p:nvPr/>
        </p:nvSpPr>
        <p:spPr bwMode="auto">
          <a:xfrm flipH="1">
            <a:off x="5099050" y="51895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86" name="Rectangle 27"/>
          <p:cNvSpPr>
            <a:spLocks noChangeArrowheads="1"/>
          </p:cNvSpPr>
          <p:nvPr/>
        </p:nvSpPr>
        <p:spPr bwMode="auto">
          <a:xfrm flipH="1">
            <a:off x="5895975" y="55943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87" name="Rectangle 26"/>
          <p:cNvSpPr>
            <a:spLocks noChangeArrowheads="1"/>
          </p:cNvSpPr>
          <p:nvPr/>
        </p:nvSpPr>
        <p:spPr bwMode="auto">
          <a:xfrm flipH="1">
            <a:off x="6013450" y="53419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88" name="Rectangle 19"/>
          <p:cNvSpPr>
            <a:spLocks noChangeArrowheads="1"/>
          </p:cNvSpPr>
          <p:nvPr/>
        </p:nvSpPr>
        <p:spPr bwMode="auto">
          <a:xfrm flipH="1">
            <a:off x="3544888" y="32416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89" name="Rectangle 24"/>
          <p:cNvSpPr>
            <a:spLocks noChangeArrowheads="1"/>
          </p:cNvSpPr>
          <p:nvPr/>
        </p:nvSpPr>
        <p:spPr bwMode="auto">
          <a:xfrm flipH="1">
            <a:off x="4551363" y="28829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90" name="Rectangle 29"/>
          <p:cNvSpPr>
            <a:spLocks noChangeArrowheads="1"/>
          </p:cNvSpPr>
          <p:nvPr/>
        </p:nvSpPr>
        <p:spPr bwMode="auto">
          <a:xfrm flipH="1">
            <a:off x="4119563" y="30972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91" name="Rectangle 30"/>
          <p:cNvSpPr>
            <a:spLocks noChangeArrowheads="1"/>
          </p:cNvSpPr>
          <p:nvPr/>
        </p:nvSpPr>
        <p:spPr bwMode="auto">
          <a:xfrm flipH="1">
            <a:off x="4840288" y="28448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92" name="Rectangle 23"/>
          <p:cNvSpPr>
            <a:spLocks noChangeArrowheads="1"/>
          </p:cNvSpPr>
          <p:nvPr/>
        </p:nvSpPr>
        <p:spPr bwMode="auto">
          <a:xfrm flipH="1">
            <a:off x="4487863" y="28813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93" name="Rectangle 25"/>
          <p:cNvSpPr>
            <a:spLocks noChangeArrowheads="1"/>
          </p:cNvSpPr>
          <p:nvPr/>
        </p:nvSpPr>
        <p:spPr bwMode="auto">
          <a:xfrm flipH="1">
            <a:off x="4919663" y="30480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94" name="Rectangle 27"/>
          <p:cNvSpPr>
            <a:spLocks noChangeArrowheads="1"/>
          </p:cNvSpPr>
          <p:nvPr/>
        </p:nvSpPr>
        <p:spPr bwMode="auto">
          <a:xfrm flipH="1">
            <a:off x="3516313" y="30972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95" name="Rectangle 24"/>
          <p:cNvSpPr>
            <a:spLocks noChangeArrowheads="1"/>
          </p:cNvSpPr>
          <p:nvPr/>
        </p:nvSpPr>
        <p:spPr bwMode="auto">
          <a:xfrm flipH="1">
            <a:off x="5465763" y="30353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96" name="Rectangle 29"/>
          <p:cNvSpPr>
            <a:spLocks noChangeArrowheads="1"/>
          </p:cNvSpPr>
          <p:nvPr/>
        </p:nvSpPr>
        <p:spPr bwMode="auto">
          <a:xfrm flipH="1">
            <a:off x="5033963" y="32496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97" name="Rectangle 30"/>
          <p:cNvSpPr>
            <a:spLocks noChangeArrowheads="1"/>
          </p:cNvSpPr>
          <p:nvPr/>
        </p:nvSpPr>
        <p:spPr bwMode="auto">
          <a:xfrm flipH="1">
            <a:off x="5754688" y="29972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98" name="Rectangle 20"/>
          <p:cNvSpPr>
            <a:spLocks noChangeArrowheads="1"/>
          </p:cNvSpPr>
          <p:nvPr/>
        </p:nvSpPr>
        <p:spPr bwMode="auto">
          <a:xfrm flipH="1">
            <a:off x="4791075" y="27828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99" name="Rectangle 23"/>
          <p:cNvSpPr>
            <a:spLocks noChangeArrowheads="1"/>
          </p:cNvSpPr>
          <p:nvPr/>
        </p:nvSpPr>
        <p:spPr bwMode="auto">
          <a:xfrm flipH="1">
            <a:off x="5402263" y="30337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0" name="Rectangle 27"/>
          <p:cNvSpPr>
            <a:spLocks noChangeArrowheads="1"/>
          </p:cNvSpPr>
          <p:nvPr/>
        </p:nvSpPr>
        <p:spPr bwMode="auto">
          <a:xfrm flipH="1">
            <a:off x="4430713" y="32496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1" name="Rectangle 28"/>
          <p:cNvSpPr>
            <a:spLocks noChangeArrowheads="1"/>
          </p:cNvSpPr>
          <p:nvPr/>
        </p:nvSpPr>
        <p:spPr bwMode="auto">
          <a:xfrm flipH="1">
            <a:off x="4465638" y="27098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2" name="Rectangle 21"/>
          <p:cNvSpPr>
            <a:spLocks noChangeArrowheads="1"/>
          </p:cNvSpPr>
          <p:nvPr/>
        </p:nvSpPr>
        <p:spPr bwMode="auto">
          <a:xfrm flipH="1">
            <a:off x="3546475" y="32083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3" name="Rectangle 23"/>
          <p:cNvSpPr>
            <a:spLocks noChangeArrowheads="1"/>
          </p:cNvSpPr>
          <p:nvPr/>
        </p:nvSpPr>
        <p:spPr bwMode="auto">
          <a:xfrm flipH="1">
            <a:off x="3978275" y="26670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4" name="Rectangle 25"/>
          <p:cNvSpPr>
            <a:spLocks noChangeArrowheads="1"/>
          </p:cNvSpPr>
          <p:nvPr/>
        </p:nvSpPr>
        <p:spPr bwMode="auto">
          <a:xfrm flipH="1">
            <a:off x="4410075" y="295592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5" name="Rectangle 27"/>
          <p:cNvSpPr>
            <a:spLocks noChangeArrowheads="1"/>
          </p:cNvSpPr>
          <p:nvPr/>
        </p:nvSpPr>
        <p:spPr bwMode="auto">
          <a:xfrm flipH="1">
            <a:off x="3006725" y="28829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6" name="Rectangle 22"/>
          <p:cNvSpPr>
            <a:spLocks noChangeArrowheads="1"/>
          </p:cNvSpPr>
          <p:nvPr/>
        </p:nvSpPr>
        <p:spPr bwMode="auto">
          <a:xfrm flipH="1">
            <a:off x="3914775" y="27749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7" name="Rectangle 23"/>
          <p:cNvSpPr>
            <a:spLocks noChangeArrowheads="1"/>
          </p:cNvSpPr>
          <p:nvPr/>
        </p:nvSpPr>
        <p:spPr bwMode="auto">
          <a:xfrm flipH="1">
            <a:off x="4892675" y="28194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8" name="Rectangle 25"/>
          <p:cNvSpPr>
            <a:spLocks noChangeArrowheads="1"/>
          </p:cNvSpPr>
          <p:nvPr/>
        </p:nvSpPr>
        <p:spPr bwMode="auto">
          <a:xfrm flipH="1">
            <a:off x="5324475" y="310832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09" name="Rectangle 27"/>
          <p:cNvSpPr>
            <a:spLocks noChangeArrowheads="1"/>
          </p:cNvSpPr>
          <p:nvPr/>
        </p:nvSpPr>
        <p:spPr bwMode="auto">
          <a:xfrm flipH="1">
            <a:off x="3921125" y="30353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10" name="Rectangle 22"/>
          <p:cNvSpPr>
            <a:spLocks noChangeArrowheads="1"/>
          </p:cNvSpPr>
          <p:nvPr/>
        </p:nvSpPr>
        <p:spPr bwMode="auto">
          <a:xfrm flipH="1">
            <a:off x="4829175" y="29273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11" name="Rectangle 26"/>
          <p:cNvSpPr>
            <a:spLocks noChangeArrowheads="1"/>
          </p:cNvSpPr>
          <p:nvPr/>
        </p:nvSpPr>
        <p:spPr bwMode="auto">
          <a:xfrm flipH="1">
            <a:off x="4038600" y="27828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12" name="Rectangle 29"/>
          <p:cNvSpPr>
            <a:spLocks noChangeArrowheads="1"/>
          </p:cNvSpPr>
          <p:nvPr/>
        </p:nvSpPr>
        <p:spPr bwMode="auto">
          <a:xfrm flipH="1">
            <a:off x="6246813" y="31734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13" name="Rectangle 20"/>
          <p:cNvSpPr>
            <a:spLocks noChangeArrowheads="1"/>
          </p:cNvSpPr>
          <p:nvPr/>
        </p:nvSpPr>
        <p:spPr bwMode="auto">
          <a:xfrm flipH="1">
            <a:off x="6003925" y="27066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14" name="Rectangle 27"/>
          <p:cNvSpPr>
            <a:spLocks noChangeArrowheads="1"/>
          </p:cNvSpPr>
          <p:nvPr/>
        </p:nvSpPr>
        <p:spPr bwMode="auto">
          <a:xfrm flipH="1">
            <a:off x="5643563" y="31734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15" name="Rectangle 21"/>
          <p:cNvSpPr>
            <a:spLocks noChangeArrowheads="1"/>
          </p:cNvSpPr>
          <p:nvPr/>
        </p:nvSpPr>
        <p:spPr bwMode="auto">
          <a:xfrm flipH="1">
            <a:off x="5673725" y="32845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16" name="Rectangle 23"/>
          <p:cNvSpPr>
            <a:spLocks noChangeArrowheads="1"/>
          </p:cNvSpPr>
          <p:nvPr/>
        </p:nvSpPr>
        <p:spPr bwMode="auto">
          <a:xfrm flipH="1">
            <a:off x="6105525" y="27432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17" name="Rectangle 27"/>
          <p:cNvSpPr>
            <a:spLocks noChangeArrowheads="1"/>
          </p:cNvSpPr>
          <p:nvPr/>
        </p:nvSpPr>
        <p:spPr bwMode="auto">
          <a:xfrm flipH="1">
            <a:off x="5133975" y="29591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18" name="Rectangle 22"/>
          <p:cNvSpPr>
            <a:spLocks noChangeArrowheads="1"/>
          </p:cNvSpPr>
          <p:nvPr/>
        </p:nvSpPr>
        <p:spPr bwMode="auto">
          <a:xfrm flipH="1">
            <a:off x="6042025" y="28511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19" name="Rectangle 26"/>
          <p:cNvSpPr>
            <a:spLocks noChangeArrowheads="1"/>
          </p:cNvSpPr>
          <p:nvPr/>
        </p:nvSpPr>
        <p:spPr bwMode="auto">
          <a:xfrm flipH="1">
            <a:off x="5251450" y="27066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20" name="Rectangle 27"/>
          <p:cNvSpPr>
            <a:spLocks noChangeArrowheads="1"/>
          </p:cNvSpPr>
          <p:nvPr/>
        </p:nvSpPr>
        <p:spPr bwMode="auto">
          <a:xfrm flipH="1">
            <a:off x="6048375" y="31115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21" name="Rectangle 26"/>
          <p:cNvSpPr>
            <a:spLocks noChangeArrowheads="1"/>
          </p:cNvSpPr>
          <p:nvPr/>
        </p:nvSpPr>
        <p:spPr bwMode="auto">
          <a:xfrm flipH="1">
            <a:off x="6165850" y="28590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22" name="Rectangle 23"/>
          <p:cNvSpPr>
            <a:spLocks noChangeArrowheads="1"/>
          </p:cNvSpPr>
          <p:nvPr/>
        </p:nvSpPr>
        <p:spPr bwMode="auto">
          <a:xfrm flipH="1">
            <a:off x="2887663" y="516255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23" name="Rectangle 24"/>
          <p:cNvSpPr>
            <a:spLocks noChangeArrowheads="1"/>
          </p:cNvSpPr>
          <p:nvPr/>
        </p:nvSpPr>
        <p:spPr bwMode="auto">
          <a:xfrm flipH="1">
            <a:off x="3103563" y="43719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24" name="Rectangle 25"/>
          <p:cNvSpPr>
            <a:spLocks noChangeArrowheads="1"/>
          </p:cNvSpPr>
          <p:nvPr/>
        </p:nvSpPr>
        <p:spPr bwMode="auto">
          <a:xfrm flipH="1">
            <a:off x="3319463" y="54514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25" name="Rectangle 30"/>
          <p:cNvSpPr>
            <a:spLocks noChangeArrowheads="1"/>
          </p:cNvSpPr>
          <p:nvPr/>
        </p:nvSpPr>
        <p:spPr bwMode="auto">
          <a:xfrm flipH="1">
            <a:off x="3392488" y="43338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26" name="Rectangle 23"/>
          <p:cNvSpPr>
            <a:spLocks noChangeArrowheads="1"/>
          </p:cNvSpPr>
          <p:nvPr/>
        </p:nvSpPr>
        <p:spPr bwMode="auto">
          <a:xfrm flipH="1">
            <a:off x="3040063" y="43703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27" name="Rectangle 24"/>
          <p:cNvSpPr>
            <a:spLocks noChangeArrowheads="1"/>
          </p:cNvSpPr>
          <p:nvPr/>
        </p:nvSpPr>
        <p:spPr bwMode="auto">
          <a:xfrm flipH="1">
            <a:off x="3255963" y="35798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28" name="Rectangle 25"/>
          <p:cNvSpPr>
            <a:spLocks noChangeArrowheads="1"/>
          </p:cNvSpPr>
          <p:nvPr/>
        </p:nvSpPr>
        <p:spPr bwMode="auto">
          <a:xfrm flipH="1">
            <a:off x="2962275" y="44450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29" name="Rectangle 30"/>
          <p:cNvSpPr>
            <a:spLocks noChangeArrowheads="1"/>
          </p:cNvSpPr>
          <p:nvPr/>
        </p:nvSpPr>
        <p:spPr bwMode="auto">
          <a:xfrm flipH="1">
            <a:off x="3035300" y="33274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30" name="Rectangle 25"/>
          <p:cNvSpPr>
            <a:spLocks noChangeArrowheads="1"/>
          </p:cNvSpPr>
          <p:nvPr/>
        </p:nvSpPr>
        <p:spPr bwMode="auto">
          <a:xfrm flipH="1">
            <a:off x="3114675" y="36528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31" name="Rectangle 19"/>
          <p:cNvSpPr>
            <a:spLocks noChangeArrowheads="1"/>
          </p:cNvSpPr>
          <p:nvPr/>
        </p:nvSpPr>
        <p:spPr bwMode="auto">
          <a:xfrm flipH="1">
            <a:off x="3309938" y="465455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32" name="Rectangle 26"/>
          <p:cNvSpPr>
            <a:spLocks noChangeArrowheads="1"/>
          </p:cNvSpPr>
          <p:nvPr/>
        </p:nvSpPr>
        <p:spPr bwMode="auto">
          <a:xfrm flipH="1">
            <a:off x="3094038" y="58420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33" name="Rectangle 27"/>
          <p:cNvSpPr>
            <a:spLocks noChangeArrowheads="1"/>
          </p:cNvSpPr>
          <p:nvPr/>
        </p:nvSpPr>
        <p:spPr bwMode="auto">
          <a:xfrm flipH="1">
            <a:off x="3128963" y="530225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34" name="Rectangle 28"/>
          <p:cNvSpPr>
            <a:spLocks noChangeArrowheads="1"/>
          </p:cNvSpPr>
          <p:nvPr/>
        </p:nvSpPr>
        <p:spPr bwMode="auto">
          <a:xfrm flipH="1">
            <a:off x="3163888" y="47625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35" name="Rectangle 26"/>
          <p:cNvSpPr>
            <a:spLocks noChangeArrowheads="1"/>
          </p:cNvSpPr>
          <p:nvPr/>
        </p:nvSpPr>
        <p:spPr bwMode="auto">
          <a:xfrm flipH="1">
            <a:off x="3246438" y="50498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36" name="Rectangle 27"/>
          <p:cNvSpPr>
            <a:spLocks noChangeArrowheads="1"/>
          </p:cNvSpPr>
          <p:nvPr/>
        </p:nvSpPr>
        <p:spPr bwMode="auto">
          <a:xfrm flipH="1">
            <a:off x="3281363" y="45100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37" name="Rectangle 28"/>
          <p:cNvSpPr>
            <a:spLocks noChangeArrowheads="1"/>
          </p:cNvSpPr>
          <p:nvPr/>
        </p:nvSpPr>
        <p:spPr bwMode="auto">
          <a:xfrm flipH="1">
            <a:off x="3316288" y="39703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38" name="Rectangle 19"/>
          <p:cNvSpPr>
            <a:spLocks noChangeArrowheads="1"/>
          </p:cNvSpPr>
          <p:nvPr/>
        </p:nvSpPr>
        <p:spPr bwMode="auto">
          <a:xfrm flipH="1">
            <a:off x="2952750" y="36480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39" name="Rectangle 20"/>
          <p:cNvSpPr>
            <a:spLocks noChangeArrowheads="1"/>
          </p:cNvSpPr>
          <p:nvPr/>
        </p:nvSpPr>
        <p:spPr bwMode="auto">
          <a:xfrm flipH="1">
            <a:off x="3132138" y="382905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0" name="Rectangle 21"/>
          <p:cNvSpPr>
            <a:spLocks noChangeArrowheads="1"/>
          </p:cNvSpPr>
          <p:nvPr/>
        </p:nvSpPr>
        <p:spPr bwMode="auto">
          <a:xfrm flipH="1">
            <a:off x="3311525" y="46212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1" name="Rectangle 19"/>
          <p:cNvSpPr>
            <a:spLocks noChangeArrowheads="1"/>
          </p:cNvSpPr>
          <p:nvPr/>
        </p:nvSpPr>
        <p:spPr bwMode="auto">
          <a:xfrm flipH="1">
            <a:off x="3105150" y="28559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2" name="Rectangle 20"/>
          <p:cNvSpPr>
            <a:spLocks noChangeArrowheads="1"/>
          </p:cNvSpPr>
          <p:nvPr/>
        </p:nvSpPr>
        <p:spPr bwMode="auto">
          <a:xfrm flipH="1">
            <a:off x="3284538" y="30368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3" name="Rectangle 26"/>
          <p:cNvSpPr>
            <a:spLocks noChangeArrowheads="1"/>
          </p:cNvSpPr>
          <p:nvPr/>
        </p:nvSpPr>
        <p:spPr bwMode="auto">
          <a:xfrm flipH="1">
            <a:off x="2889250" y="40433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4" name="Rectangle 27"/>
          <p:cNvSpPr>
            <a:spLocks noChangeArrowheads="1"/>
          </p:cNvSpPr>
          <p:nvPr/>
        </p:nvSpPr>
        <p:spPr bwMode="auto">
          <a:xfrm flipH="1">
            <a:off x="2924175" y="35036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5" name="Rectangle 28"/>
          <p:cNvSpPr>
            <a:spLocks noChangeArrowheads="1"/>
          </p:cNvSpPr>
          <p:nvPr/>
        </p:nvSpPr>
        <p:spPr bwMode="auto">
          <a:xfrm flipH="1">
            <a:off x="2959100" y="296386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6" name="Rectangle 24"/>
          <p:cNvSpPr>
            <a:spLocks noChangeArrowheads="1"/>
          </p:cNvSpPr>
          <p:nvPr/>
        </p:nvSpPr>
        <p:spPr bwMode="auto">
          <a:xfrm flipH="1">
            <a:off x="3103563" y="56308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7" name="Rectangle 30"/>
          <p:cNvSpPr>
            <a:spLocks noChangeArrowheads="1"/>
          </p:cNvSpPr>
          <p:nvPr/>
        </p:nvSpPr>
        <p:spPr bwMode="auto">
          <a:xfrm flipH="1">
            <a:off x="3392488" y="55927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8" name="Rectangle 23"/>
          <p:cNvSpPr>
            <a:spLocks noChangeArrowheads="1"/>
          </p:cNvSpPr>
          <p:nvPr/>
        </p:nvSpPr>
        <p:spPr bwMode="auto">
          <a:xfrm flipH="1">
            <a:off x="3040063" y="56292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9" name="Rectangle 25"/>
          <p:cNvSpPr>
            <a:spLocks noChangeArrowheads="1"/>
          </p:cNvSpPr>
          <p:nvPr/>
        </p:nvSpPr>
        <p:spPr bwMode="auto">
          <a:xfrm flipH="1">
            <a:off x="2962275" y="570388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50" name="Rectangle 19"/>
          <p:cNvSpPr>
            <a:spLocks noChangeArrowheads="1"/>
          </p:cNvSpPr>
          <p:nvPr/>
        </p:nvSpPr>
        <p:spPr bwMode="auto">
          <a:xfrm flipH="1">
            <a:off x="3309938" y="59134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51" name="Rectangle 28"/>
          <p:cNvSpPr>
            <a:spLocks noChangeArrowheads="1"/>
          </p:cNvSpPr>
          <p:nvPr/>
        </p:nvSpPr>
        <p:spPr bwMode="auto">
          <a:xfrm flipH="1">
            <a:off x="3163888" y="60213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52" name="Rectangle 27"/>
          <p:cNvSpPr>
            <a:spLocks noChangeArrowheads="1"/>
          </p:cNvSpPr>
          <p:nvPr/>
        </p:nvSpPr>
        <p:spPr bwMode="auto">
          <a:xfrm flipH="1">
            <a:off x="3281363" y="57689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53" name="Rectangle 21"/>
          <p:cNvSpPr>
            <a:spLocks noChangeArrowheads="1"/>
          </p:cNvSpPr>
          <p:nvPr/>
        </p:nvSpPr>
        <p:spPr bwMode="auto">
          <a:xfrm flipH="1">
            <a:off x="3311525" y="58801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54" name="Rectangle 26"/>
          <p:cNvSpPr>
            <a:spLocks noChangeArrowheads="1"/>
          </p:cNvSpPr>
          <p:nvPr/>
        </p:nvSpPr>
        <p:spPr bwMode="auto">
          <a:xfrm flipH="1">
            <a:off x="2889250" y="530225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55" name="Rectangle 24"/>
          <p:cNvSpPr>
            <a:spLocks noChangeArrowheads="1"/>
          </p:cNvSpPr>
          <p:nvPr/>
        </p:nvSpPr>
        <p:spPr bwMode="auto">
          <a:xfrm flipH="1">
            <a:off x="3255963" y="314801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56" name="Rectangle 23"/>
          <p:cNvSpPr>
            <a:spLocks noChangeArrowheads="1"/>
          </p:cNvSpPr>
          <p:nvPr/>
        </p:nvSpPr>
        <p:spPr bwMode="auto">
          <a:xfrm flipH="1">
            <a:off x="3192463" y="314642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57" name="Rectangle 25"/>
          <p:cNvSpPr>
            <a:spLocks noChangeArrowheads="1"/>
          </p:cNvSpPr>
          <p:nvPr/>
        </p:nvSpPr>
        <p:spPr bwMode="auto">
          <a:xfrm flipH="1">
            <a:off x="3114675" y="32210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58" name="Rectangle 27"/>
          <p:cNvSpPr>
            <a:spLocks noChangeArrowheads="1"/>
          </p:cNvSpPr>
          <p:nvPr/>
        </p:nvSpPr>
        <p:spPr bwMode="auto">
          <a:xfrm flipH="1">
            <a:off x="2924175" y="30718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59" name="Rectangle 26"/>
          <p:cNvSpPr>
            <a:spLocks noChangeArrowheads="1"/>
          </p:cNvSpPr>
          <p:nvPr/>
        </p:nvSpPr>
        <p:spPr bwMode="auto">
          <a:xfrm flipH="1">
            <a:off x="3041650" y="28194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metu.png"/>
          <p:cNvPicPr>
            <a:picLocks noChangeAspect="1"/>
          </p:cNvPicPr>
          <p:nvPr/>
        </p:nvPicPr>
        <p:blipFill>
          <a:blip r:embed="rId3" cstate="print"/>
          <a:srcRect l="20833" t="6945" r="17708" b="11111"/>
          <a:stretch>
            <a:fillRect/>
          </a:stretch>
        </p:blipFill>
        <p:spPr>
          <a:xfrm>
            <a:off x="381000" y="3429000"/>
            <a:ext cx="2514600" cy="2514600"/>
          </a:xfrm>
          <a:prstGeom prst="rect">
            <a:avLst/>
          </a:prstGeom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Beyond Sparse Models 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944563"/>
            <a:ext cx="8763000" cy="5724525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Sparse/compressible signal model captures </a:t>
            </a:r>
            <a:br>
              <a:rPr lang="en-US" smtClean="0">
                <a:ea typeface="ＭＳ Ｐゴシック" pitchFamily="34" charset="-128"/>
              </a:rPr>
            </a:br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simplistic primary structure</a:t>
            </a:r>
          </a:p>
          <a:p>
            <a:endParaRPr lang="en-US" sz="1600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Modern compression/processing algorithms capture </a:t>
            </a:r>
            <a:br>
              <a:rPr lang="en-US" smtClean="0">
                <a:ea typeface="ＭＳ Ｐゴシック" pitchFamily="34" charset="-128"/>
              </a:rPr>
            </a:br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richer secondary coefficient structure</a:t>
            </a:r>
          </a:p>
        </p:txBody>
      </p:sp>
      <p:pic>
        <p:nvPicPr>
          <p:cNvPr id="49157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629025"/>
            <a:ext cx="2514600" cy="1981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9158" name="Rectangle 6"/>
          <p:cNvSpPr>
            <a:spLocks/>
          </p:cNvSpPr>
          <p:nvPr/>
        </p:nvSpPr>
        <p:spPr bwMode="auto">
          <a:xfrm>
            <a:off x="719138" y="6075363"/>
            <a:ext cx="1795462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>
                <a:latin typeface="Verdana" pitchFamily="34" charset="0"/>
                <a:sym typeface="Gill Sans" charset="0"/>
              </a:rPr>
              <a:t>wavelets:</a:t>
            </a:r>
          </a:p>
          <a:p>
            <a:pPr marL="39688" algn="ctr"/>
            <a:r>
              <a:rPr lang="en-US">
                <a:latin typeface="Verdana" pitchFamily="34" charset="0"/>
                <a:sym typeface="Gill Sans" charset="0"/>
              </a:rPr>
              <a:t>natural images</a:t>
            </a:r>
          </a:p>
        </p:txBody>
      </p:sp>
      <p:sp>
        <p:nvSpPr>
          <p:cNvPr id="49159" name="Rectangle 7"/>
          <p:cNvSpPr>
            <a:spLocks/>
          </p:cNvSpPr>
          <p:nvPr/>
        </p:nvSpPr>
        <p:spPr bwMode="auto">
          <a:xfrm>
            <a:off x="3740150" y="6075363"/>
            <a:ext cx="1663700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>
                <a:latin typeface="Verdana" pitchFamily="34" charset="0"/>
                <a:sym typeface="Gill Sans" charset="0"/>
              </a:rPr>
              <a:t>Gabor atoms:</a:t>
            </a:r>
          </a:p>
          <a:p>
            <a:pPr marL="39688" algn="ctr"/>
            <a:r>
              <a:rPr lang="en-US">
                <a:latin typeface="Verdana" pitchFamily="34" charset="0"/>
                <a:sym typeface="Gill Sans" charset="0"/>
              </a:rPr>
              <a:t>chirps/tones</a:t>
            </a:r>
          </a:p>
        </p:txBody>
      </p:sp>
      <p:sp>
        <p:nvSpPr>
          <p:cNvPr id="49160" name="Rectangle 8"/>
          <p:cNvSpPr>
            <a:spLocks/>
          </p:cNvSpPr>
          <p:nvPr/>
        </p:nvSpPr>
        <p:spPr bwMode="auto">
          <a:xfrm>
            <a:off x="5959475" y="5897563"/>
            <a:ext cx="3124200" cy="116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 algn="ctr"/>
            <a:r>
              <a:rPr lang="en-US">
                <a:latin typeface="Verdana" pitchFamily="34" charset="0"/>
                <a:sym typeface="Gill Sans" charset="0"/>
              </a:rPr>
              <a:t>pixels:</a:t>
            </a:r>
          </a:p>
          <a:p>
            <a:pPr marL="39688" algn="ctr"/>
            <a:r>
              <a:rPr lang="en-US">
                <a:latin typeface="Verdana" pitchFamily="34" charset="0"/>
                <a:sym typeface="Gill Sans" charset="0"/>
              </a:rPr>
              <a:t>background subtracted images</a:t>
            </a:r>
          </a:p>
        </p:txBody>
      </p:sp>
      <p:pic>
        <p:nvPicPr>
          <p:cNvPr id="49161" name="Picture 9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3444875"/>
            <a:ext cx="2362200" cy="233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838200" y="3643313"/>
            <a:ext cx="381000" cy="904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777875" y="4240213"/>
            <a:ext cx="431800" cy="795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1219200" y="3733801"/>
            <a:ext cx="7620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612775" y="3536950"/>
            <a:ext cx="203200" cy="968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574675" y="3808413"/>
            <a:ext cx="187325" cy="396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468313" y="3644900"/>
            <a:ext cx="125412" cy="1730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1333500" y="4446588"/>
            <a:ext cx="963613" cy="1019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850900" y="3930650"/>
            <a:ext cx="481013" cy="519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622300" y="3663950"/>
            <a:ext cx="231775" cy="2651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3441700" y="4687888"/>
            <a:ext cx="719138" cy="409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4152900" y="5094288"/>
            <a:ext cx="1066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>
            <a:off x="3797300" y="4090988"/>
            <a:ext cx="1171575" cy="638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>
            <a:off x="4968875" y="4721225"/>
            <a:ext cx="719138" cy="292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5" name="Line 23"/>
          <p:cNvSpPr>
            <a:spLocks noChangeShapeType="1"/>
          </p:cNvSpPr>
          <p:nvPr/>
        </p:nvSpPr>
        <p:spPr bwMode="auto">
          <a:xfrm>
            <a:off x="4394200" y="3824288"/>
            <a:ext cx="1362075" cy="769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6" name="Oval 24"/>
          <p:cNvSpPr>
            <a:spLocks/>
          </p:cNvSpPr>
          <p:nvPr/>
        </p:nvSpPr>
        <p:spPr bwMode="auto">
          <a:xfrm>
            <a:off x="6813550" y="4054475"/>
            <a:ext cx="279400" cy="736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49177" name="Oval 25"/>
          <p:cNvSpPr>
            <a:spLocks/>
          </p:cNvSpPr>
          <p:nvPr/>
        </p:nvSpPr>
        <p:spPr bwMode="auto">
          <a:xfrm>
            <a:off x="6724650" y="3902075"/>
            <a:ext cx="241300" cy="6985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49178" name="Oval 26"/>
          <p:cNvSpPr>
            <a:spLocks/>
          </p:cNvSpPr>
          <p:nvPr/>
        </p:nvSpPr>
        <p:spPr bwMode="auto">
          <a:xfrm>
            <a:off x="8108950" y="4054475"/>
            <a:ext cx="279400" cy="8509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49179" name="Oval 27"/>
          <p:cNvSpPr>
            <a:spLocks/>
          </p:cNvSpPr>
          <p:nvPr/>
        </p:nvSpPr>
        <p:spPr bwMode="auto">
          <a:xfrm>
            <a:off x="8324850" y="3990975"/>
            <a:ext cx="279400" cy="736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Sparse Signals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981075"/>
            <a:ext cx="8763000" cy="5343525"/>
          </a:xfrm>
        </p:spPr>
        <p:txBody>
          <a:bodyPr/>
          <a:lstStyle/>
          <a:p>
            <a:r>
              <a:rPr lang="en-US" smtClean="0"/>
              <a:t>Defn:  </a:t>
            </a:r>
            <a:r>
              <a:rPr lang="en-US" b="1" i="1" smtClean="0">
                <a:solidFill>
                  <a:srgbClr val="0000FF"/>
                </a:solidFill>
              </a:rPr>
              <a:t>K</a:t>
            </a:r>
            <a:r>
              <a:rPr lang="en-US" b="1" smtClean="0">
                <a:solidFill>
                  <a:srgbClr val="0000FF"/>
                </a:solidFill>
              </a:rPr>
              <a:t>-sparse signals </a:t>
            </a:r>
            <a:r>
              <a:rPr lang="en-US" smtClean="0"/>
              <a:t>comprise a </a:t>
            </a:r>
            <a:br>
              <a:rPr lang="en-US" smtClean="0"/>
            </a:br>
            <a:r>
              <a:rPr lang="en-US" smtClean="0"/>
              <a:t>particular set of </a:t>
            </a:r>
            <a:r>
              <a:rPr lang="en-US" i="1" smtClean="0"/>
              <a:t>K</a:t>
            </a:r>
            <a:r>
              <a:rPr lang="en-US" smtClean="0"/>
              <a:t>-dim canonical subspaces</a:t>
            </a:r>
          </a:p>
          <a:p>
            <a:endParaRPr lang="en-US" smtClean="0"/>
          </a:p>
        </p:txBody>
      </p:sp>
      <p:grpSp>
        <p:nvGrpSpPr>
          <p:cNvPr id="51204" name="Group 41"/>
          <p:cNvGrpSpPr>
            <a:grpSpLocks/>
          </p:cNvGrpSpPr>
          <p:nvPr/>
        </p:nvGrpSpPr>
        <p:grpSpPr bwMode="auto">
          <a:xfrm>
            <a:off x="1187450" y="2349500"/>
            <a:ext cx="2667000" cy="2576513"/>
            <a:chOff x="748" y="1480"/>
            <a:chExt cx="1680" cy="1623"/>
          </a:xfrm>
        </p:grpSpPr>
        <p:sp>
          <p:nvSpPr>
            <p:cNvPr id="24595" name="Line 5"/>
            <p:cNvSpPr>
              <a:spLocks noChangeShapeType="1"/>
            </p:cNvSpPr>
            <p:nvPr/>
          </p:nvSpPr>
          <p:spPr bwMode="auto">
            <a:xfrm flipV="1">
              <a:off x="1431" y="1480"/>
              <a:ext cx="0" cy="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4596" name="Line 6"/>
            <p:cNvSpPr>
              <a:spLocks noChangeShapeType="1"/>
            </p:cNvSpPr>
            <p:nvPr/>
          </p:nvSpPr>
          <p:spPr bwMode="auto">
            <a:xfrm>
              <a:off x="1431" y="2420"/>
              <a:ext cx="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4597" name="Line 7"/>
            <p:cNvSpPr>
              <a:spLocks noChangeShapeType="1"/>
            </p:cNvSpPr>
            <p:nvPr/>
          </p:nvSpPr>
          <p:spPr bwMode="auto">
            <a:xfrm flipH="1">
              <a:off x="748" y="2420"/>
              <a:ext cx="683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4598" name="AutoShape 8"/>
            <p:cNvSpPr>
              <a:spLocks noChangeArrowheads="1"/>
            </p:cNvSpPr>
            <p:nvPr/>
          </p:nvSpPr>
          <p:spPr bwMode="auto">
            <a:xfrm rot="-283838">
              <a:off x="791" y="203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4599" name="AutoShape 9"/>
            <p:cNvSpPr>
              <a:spLocks noChangeArrowheads="1"/>
            </p:cNvSpPr>
            <p:nvPr/>
          </p:nvSpPr>
          <p:spPr bwMode="auto">
            <a:xfrm rot="1242714">
              <a:off x="791" y="203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4600" name="AutoShape 10"/>
            <p:cNvSpPr>
              <a:spLocks noChangeArrowheads="1"/>
            </p:cNvSpPr>
            <p:nvPr/>
          </p:nvSpPr>
          <p:spPr bwMode="auto">
            <a:xfrm rot="2577415">
              <a:off x="833" y="203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4601" name="AutoShape 11"/>
            <p:cNvSpPr>
              <a:spLocks noChangeArrowheads="1"/>
            </p:cNvSpPr>
            <p:nvPr/>
          </p:nvSpPr>
          <p:spPr bwMode="auto">
            <a:xfrm rot="4304015">
              <a:off x="855" y="2056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4602" name="AutoShape 12"/>
            <p:cNvSpPr>
              <a:spLocks noChangeArrowheads="1"/>
            </p:cNvSpPr>
            <p:nvPr/>
          </p:nvSpPr>
          <p:spPr bwMode="auto">
            <a:xfrm rot="7746010">
              <a:off x="770" y="2013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51243" name="Picture 1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72" y="1565"/>
              <a:ext cx="3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81" name="Rectangle 25"/>
          <p:cNvSpPr>
            <a:spLocks noChangeArrowheads="1"/>
          </p:cNvSpPr>
          <p:nvPr/>
        </p:nvSpPr>
        <p:spPr bwMode="auto">
          <a:xfrm>
            <a:off x="5543550" y="2133600"/>
            <a:ext cx="2089150" cy="2087563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582" name="Rectangle 26"/>
          <p:cNvSpPr>
            <a:spLocks noChangeArrowheads="1"/>
          </p:cNvSpPr>
          <p:nvPr/>
        </p:nvSpPr>
        <p:spPr bwMode="auto">
          <a:xfrm flipH="1">
            <a:off x="6192838" y="26368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583" name="Rectangle 27"/>
          <p:cNvSpPr>
            <a:spLocks noChangeArrowheads="1"/>
          </p:cNvSpPr>
          <p:nvPr/>
        </p:nvSpPr>
        <p:spPr bwMode="auto">
          <a:xfrm flipH="1">
            <a:off x="6372225" y="28178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584" name="Rectangle 28"/>
          <p:cNvSpPr>
            <a:spLocks noChangeArrowheads="1"/>
          </p:cNvSpPr>
          <p:nvPr/>
        </p:nvSpPr>
        <p:spPr bwMode="auto">
          <a:xfrm flipH="1">
            <a:off x="6551613" y="36099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585" name="Rectangle 29"/>
          <p:cNvSpPr>
            <a:spLocks noChangeArrowheads="1"/>
          </p:cNvSpPr>
          <p:nvPr/>
        </p:nvSpPr>
        <p:spPr bwMode="auto">
          <a:xfrm flipH="1">
            <a:off x="6767513" y="396875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586" name="Rectangle 30"/>
          <p:cNvSpPr>
            <a:spLocks noChangeArrowheads="1"/>
          </p:cNvSpPr>
          <p:nvPr/>
        </p:nvSpPr>
        <p:spPr bwMode="auto">
          <a:xfrm flipH="1">
            <a:off x="6983413" y="30686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587" name="Rectangle 31"/>
          <p:cNvSpPr>
            <a:spLocks noChangeArrowheads="1"/>
          </p:cNvSpPr>
          <p:nvPr/>
        </p:nvSpPr>
        <p:spPr bwMode="auto">
          <a:xfrm flipH="1">
            <a:off x="7199313" y="22780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588" name="Rectangle 32"/>
          <p:cNvSpPr>
            <a:spLocks noChangeArrowheads="1"/>
          </p:cNvSpPr>
          <p:nvPr/>
        </p:nvSpPr>
        <p:spPr bwMode="auto">
          <a:xfrm flipH="1">
            <a:off x="7415213" y="33575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589" name="Rectangle 33"/>
          <p:cNvSpPr>
            <a:spLocks noChangeArrowheads="1"/>
          </p:cNvSpPr>
          <p:nvPr/>
        </p:nvSpPr>
        <p:spPr bwMode="auto">
          <a:xfrm flipH="1">
            <a:off x="5976938" y="38242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590" name="Rectangle 34"/>
          <p:cNvSpPr>
            <a:spLocks noChangeArrowheads="1"/>
          </p:cNvSpPr>
          <p:nvPr/>
        </p:nvSpPr>
        <p:spPr bwMode="auto">
          <a:xfrm flipH="1">
            <a:off x="6011863" y="32845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591" name="Rectangle 35"/>
          <p:cNvSpPr>
            <a:spLocks noChangeArrowheads="1"/>
          </p:cNvSpPr>
          <p:nvPr/>
        </p:nvSpPr>
        <p:spPr bwMode="auto">
          <a:xfrm flipH="1">
            <a:off x="6046788" y="27447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592" name="Rectangle 36"/>
          <p:cNvSpPr>
            <a:spLocks noChangeArrowheads="1"/>
          </p:cNvSpPr>
          <p:nvPr/>
        </p:nvSpPr>
        <p:spPr bwMode="auto">
          <a:xfrm flipH="1">
            <a:off x="6767513" y="24923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593" name="Rectangle 37"/>
          <p:cNvSpPr>
            <a:spLocks noChangeArrowheads="1"/>
          </p:cNvSpPr>
          <p:nvPr/>
        </p:nvSpPr>
        <p:spPr bwMode="auto">
          <a:xfrm flipH="1">
            <a:off x="7488238" y="22399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4594" name="Line 38"/>
          <p:cNvSpPr>
            <a:spLocks noChangeShapeType="1"/>
          </p:cNvSpPr>
          <p:nvPr/>
        </p:nvSpPr>
        <p:spPr bwMode="auto">
          <a:xfrm flipH="1">
            <a:off x="4175125" y="3213100"/>
            <a:ext cx="1044575" cy="431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 flipH="1">
            <a:off x="7135813" y="32210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 flipH="1">
            <a:off x="6629400" y="33734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 flipH="1">
            <a:off x="7288213" y="25146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flipH="1">
            <a:off x="7288213" y="28956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 flipH="1">
            <a:off x="7010400" y="36988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 flipH="1">
            <a:off x="6324600" y="31242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 flipH="1">
            <a:off x="5715000" y="24384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 flipH="1">
            <a:off x="6135688" y="23622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 flipH="1">
            <a:off x="5715000" y="30480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 flipH="1">
            <a:off x="6705600" y="28606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 flipH="1">
            <a:off x="5715000" y="35464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 flipH="1">
            <a:off x="5867400" y="25908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0" name="Rectangle 33"/>
          <p:cNvSpPr>
            <a:spLocks noChangeArrowheads="1"/>
          </p:cNvSpPr>
          <p:nvPr/>
        </p:nvSpPr>
        <p:spPr bwMode="auto">
          <a:xfrm flipH="1">
            <a:off x="6440488" y="39766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1" name="Rectangle 33"/>
          <p:cNvSpPr>
            <a:spLocks noChangeArrowheads="1"/>
          </p:cNvSpPr>
          <p:nvPr/>
        </p:nvSpPr>
        <p:spPr bwMode="auto">
          <a:xfrm flipH="1">
            <a:off x="5678488" y="39766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 flipH="1">
            <a:off x="7278688" y="38512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3" name="Rectangle 30"/>
          <p:cNvSpPr>
            <a:spLocks noChangeArrowheads="1"/>
          </p:cNvSpPr>
          <p:nvPr/>
        </p:nvSpPr>
        <p:spPr bwMode="auto">
          <a:xfrm flipH="1">
            <a:off x="7278688" y="35814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Model-Sparse Signals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981075"/>
            <a:ext cx="8763000" cy="1368425"/>
          </a:xfrm>
        </p:spPr>
        <p:txBody>
          <a:bodyPr/>
          <a:lstStyle/>
          <a:p>
            <a:r>
              <a:rPr lang="en-US" smtClean="0"/>
              <a:t>Defn:  A </a:t>
            </a:r>
            <a:r>
              <a:rPr lang="en-US" b="1" i="1" smtClean="0">
                <a:solidFill>
                  <a:srgbClr val="0000FF"/>
                </a:solidFill>
              </a:rPr>
              <a:t>K</a:t>
            </a:r>
            <a:r>
              <a:rPr lang="en-US" b="1" smtClean="0">
                <a:solidFill>
                  <a:srgbClr val="0000FF"/>
                </a:solidFill>
              </a:rPr>
              <a:t>-sparse signal </a:t>
            </a:r>
            <a:r>
              <a:rPr lang="en-US" b="1" i="1" smtClean="0">
                <a:solidFill>
                  <a:srgbClr val="0000FF"/>
                </a:solidFill>
              </a:rPr>
              <a:t>model</a:t>
            </a:r>
            <a:r>
              <a:rPr lang="en-US" smtClean="0"/>
              <a:t> comprises a particular (</a:t>
            </a:r>
            <a:r>
              <a:rPr lang="en-US" i="1" smtClean="0"/>
              <a:t>reduced</a:t>
            </a:r>
            <a:r>
              <a:rPr lang="en-US" smtClean="0"/>
              <a:t>) set of </a:t>
            </a:r>
            <a:r>
              <a:rPr lang="en-US" i="1" smtClean="0"/>
              <a:t>K</a:t>
            </a:r>
            <a:r>
              <a:rPr lang="en-US" smtClean="0"/>
              <a:t>-dim canonical subspaces</a:t>
            </a:r>
          </a:p>
        </p:txBody>
      </p:sp>
      <p:sp>
        <p:nvSpPr>
          <p:cNvPr id="25604" name="Line 5"/>
          <p:cNvSpPr>
            <a:spLocks noChangeShapeType="1"/>
          </p:cNvSpPr>
          <p:nvPr/>
        </p:nvSpPr>
        <p:spPr bwMode="auto">
          <a:xfrm flipV="1">
            <a:off x="2271713" y="2349500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5605" name="Line 6"/>
          <p:cNvSpPr>
            <a:spLocks noChangeShapeType="1"/>
          </p:cNvSpPr>
          <p:nvPr/>
        </p:nvSpPr>
        <p:spPr bwMode="auto">
          <a:xfrm>
            <a:off x="2271713" y="3841750"/>
            <a:ext cx="149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 flipH="1">
            <a:off x="1187450" y="3841750"/>
            <a:ext cx="1084263" cy="1084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5607" name="AutoShape 8"/>
          <p:cNvSpPr>
            <a:spLocks noChangeArrowheads="1"/>
          </p:cNvSpPr>
          <p:nvPr/>
        </p:nvSpPr>
        <p:spPr bwMode="auto">
          <a:xfrm rot="-283838">
            <a:off x="1255713" y="3230563"/>
            <a:ext cx="2101850" cy="1220787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5608" name="AutoShape 10"/>
          <p:cNvSpPr>
            <a:spLocks noChangeArrowheads="1"/>
          </p:cNvSpPr>
          <p:nvPr/>
        </p:nvSpPr>
        <p:spPr bwMode="auto">
          <a:xfrm rot="2577415">
            <a:off x="1322388" y="3230563"/>
            <a:ext cx="2101850" cy="1220787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25609" name="AutoShape 12"/>
          <p:cNvSpPr>
            <a:spLocks noChangeArrowheads="1"/>
          </p:cNvSpPr>
          <p:nvPr/>
        </p:nvSpPr>
        <p:spPr bwMode="auto">
          <a:xfrm rot="7746010">
            <a:off x="1221582" y="3196431"/>
            <a:ext cx="2101850" cy="1220787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52234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9300" y="2484438"/>
            <a:ext cx="565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3550" y="4530725"/>
            <a:ext cx="2124075" cy="210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625" name="Line 31"/>
          <p:cNvSpPr>
            <a:spLocks noChangeShapeType="1"/>
          </p:cNvSpPr>
          <p:nvPr/>
        </p:nvSpPr>
        <p:spPr bwMode="auto">
          <a:xfrm flipH="1" flipV="1">
            <a:off x="4175125" y="4868863"/>
            <a:ext cx="1044575" cy="431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5543550" y="2133600"/>
            <a:ext cx="2089150" cy="2087563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56" name="Rectangle 26"/>
          <p:cNvSpPr>
            <a:spLocks noChangeArrowheads="1"/>
          </p:cNvSpPr>
          <p:nvPr/>
        </p:nvSpPr>
        <p:spPr bwMode="auto">
          <a:xfrm flipH="1">
            <a:off x="6192838" y="26368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57" name="Rectangle 27"/>
          <p:cNvSpPr>
            <a:spLocks noChangeArrowheads="1"/>
          </p:cNvSpPr>
          <p:nvPr/>
        </p:nvSpPr>
        <p:spPr bwMode="auto">
          <a:xfrm flipH="1">
            <a:off x="6372225" y="2817813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58" name="Rectangle 28"/>
          <p:cNvSpPr>
            <a:spLocks noChangeArrowheads="1"/>
          </p:cNvSpPr>
          <p:nvPr/>
        </p:nvSpPr>
        <p:spPr bwMode="auto">
          <a:xfrm flipH="1">
            <a:off x="6551613" y="36099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59" name="Rectangle 29"/>
          <p:cNvSpPr>
            <a:spLocks noChangeArrowheads="1"/>
          </p:cNvSpPr>
          <p:nvPr/>
        </p:nvSpPr>
        <p:spPr bwMode="auto">
          <a:xfrm flipH="1">
            <a:off x="6767513" y="396875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0" name="Rectangle 30"/>
          <p:cNvSpPr>
            <a:spLocks noChangeArrowheads="1"/>
          </p:cNvSpPr>
          <p:nvPr/>
        </p:nvSpPr>
        <p:spPr bwMode="auto">
          <a:xfrm flipH="1">
            <a:off x="6983413" y="30686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1" name="Rectangle 31"/>
          <p:cNvSpPr>
            <a:spLocks noChangeArrowheads="1"/>
          </p:cNvSpPr>
          <p:nvPr/>
        </p:nvSpPr>
        <p:spPr bwMode="auto">
          <a:xfrm flipH="1">
            <a:off x="7199313" y="22780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2" name="Rectangle 32"/>
          <p:cNvSpPr>
            <a:spLocks noChangeArrowheads="1"/>
          </p:cNvSpPr>
          <p:nvPr/>
        </p:nvSpPr>
        <p:spPr bwMode="auto">
          <a:xfrm flipH="1">
            <a:off x="7415213" y="33575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3" name="Rectangle 33"/>
          <p:cNvSpPr>
            <a:spLocks noChangeArrowheads="1"/>
          </p:cNvSpPr>
          <p:nvPr/>
        </p:nvSpPr>
        <p:spPr bwMode="auto">
          <a:xfrm flipH="1">
            <a:off x="5976938" y="38242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4" name="Rectangle 34"/>
          <p:cNvSpPr>
            <a:spLocks noChangeArrowheads="1"/>
          </p:cNvSpPr>
          <p:nvPr/>
        </p:nvSpPr>
        <p:spPr bwMode="auto">
          <a:xfrm flipH="1">
            <a:off x="6011863" y="32845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5" name="Rectangle 35"/>
          <p:cNvSpPr>
            <a:spLocks noChangeArrowheads="1"/>
          </p:cNvSpPr>
          <p:nvPr/>
        </p:nvSpPr>
        <p:spPr bwMode="auto">
          <a:xfrm flipH="1">
            <a:off x="6046788" y="27447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6" name="Rectangle 36"/>
          <p:cNvSpPr>
            <a:spLocks noChangeArrowheads="1"/>
          </p:cNvSpPr>
          <p:nvPr/>
        </p:nvSpPr>
        <p:spPr bwMode="auto">
          <a:xfrm flipH="1">
            <a:off x="6767513" y="24923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7" name="Rectangle 37"/>
          <p:cNvSpPr>
            <a:spLocks noChangeArrowheads="1"/>
          </p:cNvSpPr>
          <p:nvPr/>
        </p:nvSpPr>
        <p:spPr bwMode="auto">
          <a:xfrm flipH="1">
            <a:off x="7488238" y="2239963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8" name="Rectangle 30"/>
          <p:cNvSpPr>
            <a:spLocks noChangeArrowheads="1"/>
          </p:cNvSpPr>
          <p:nvPr/>
        </p:nvSpPr>
        <p:spPr bwMode="auto">
          <a:xfrm flipH="1">
            <a:off x="7135813" y="322103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9" name="Rectangle 30"/>
          <p:cNvSpPr>
            <a:spLocks noChangeArrowheads="1"/>
          </p:cNvSpPr>
          <p:nvPr/>
        </p:nvSpPr>
        <p:spPr bwMode="auto">
          <a:xfrm flipH="1">
            <a:off x="6629400" y="3373438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0" name="Rectangle 30"/>
          <p:cNvSpPr>
            <a:spLocks noChangeArrowheads="1"/>
          </p:cNvSpPr>
          <p:nvPr/>
        </p:nvSpPr>
        <p:spPr bwMode="auto">
          <a:xfrm flipH="1">
            <a:off x="7288213" y="25146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 flipH="1">
            <a:off x="7288213" y="28956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2" name="Rectangle 30"/>
          <p:cNvSpPr>
            <a:spLocks noChangeArrowheads="1"/>
          </p:cNvSpPr>
          <p:nvPr/>
        </p:nvSpPr>
        <p:spPr bwMode="auto">
          <a:xfrm flipH="1">
            <a:off x="7010400" y="36988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3" name="Rectangle 30"/>
          <p:cNvSpPr>
            <a:spLocks noChangeArrowheads="1"/>
          </p:cNvSpPr>
          <p:nvPr/>
        </p:nvSpPr>
        <p:spPr bwMode="auto">
          <a:xfrm flipH="1">
            <a:off x="6324600" y="31242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4" name="Rectangle 30"/>
          <p:cNvSpPr>
            <a:spLocks noChangeArrowheads="1"/>
          </p:cNvSpPr>
          <p:nvPr/>
        </p:nvSpPr>
        <p:spPr bwMode="auto">
          <a:xfrm flipH="1">
            <a:off x="5715000" y="24384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5" name="Rectangle 30"/>
          <p:cNvSpPr>
            <a:spLocks noChangeArrowheads="1"/>
          </p:cNvSpPr>
          <p:nvPr/>
        </p:nvSpPr>
        <p:spPr bwMode="auto">
          <a:xfrm flipH="1">
            <a:off x="6135688" y="23622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6" name="Rectangle 30"/>
          <p:cNvSpPr>
            <a:spLocks noChangeArrowheads="1"/>
          </p:cNvSpPr>
          <p:nvPr/>
        </p:nvSpPr>
        <p:spPr bwMode="auto">
          <a:xfrm flipH="1">
            <a:off x="5715000" y="30480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7" name="Rectangle 30"/>
          <p:cNvSpPr>
            <a:spLocks noChangeArrowheads="1"/>
          </p:cNvSpPr>
          <p:nvPr/>
        </p:nvSpPr>
        <p:spPr bwMode="auto">
          <a:xfrm flipH="1">
            <a:off x="6705600" y="28606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8" name="Rectangle 30"/>
          <p:cNvSpPr>
            <a:spLocks noChangeArrowheads="1"/>
          </p:cNvSpPr>
          <p:nvPr/>
        </p:nvSpPr>
        <p:spPr bwMode="auto">
          <a:xfrm flipH="1">
            <a:off x="5715000" y="3546475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 flipH="1">
            <a:off x="5867400" y="2590800"/>
            <a:ext cx="36513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0" name="Rectangle 33"/>
          <p:cNvSpPr>
            <a:spLocks noChangeArrowheads="1"/>
          </p:cNvSpPr>
          <p:nvPr/>
        </p:nvSpPr>
        <p:spPr bwMode="auto">
          <a:xfrm flipH="1">
            <a:off x="6440488" y="39766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1" name="Rectangle 33"/>
          <p:cNvSpPr>
            <a:spLocks noChangeArrowheads="1"/>
          </p:cNvSpPr>
          <p:nvPr/>
        </p:nvSpPr>
        <p:spPr bwMode="auto">
          <a:xfrm flipH="1">
            <a:off x="5678488" y="3976688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2" name="Rectangle 30"/>
          <p:cNvSpPr>
            <a:spLocks noChangeArrowheads="1"/>
          </p:cNvSpPr>
          <p:nvPr/>
        </p:nvSpPr>
        <p:spPr bwMode="auto">
          <a:xfrm flipH="1">
            <a:off x="7278688" y="3851275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83" name="Rectangle 30"/>
          <p:cNvSpPr>
            <a:spLocks noChangeArrowheads="1"/>
          </p:cNvSpPr>
          <p:nvPr/>
        </p:nvSpPr>
        <p:spPr bwMode="auto">
          <a:xfrm flipH="1">
            <a:off x="7278688" y="3581400"/>
            <a:ext cx="36512" cy="349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Model-Sparse Signals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981075"/>
            <a:ext cx="8763000" cy="1368425"/>
          </a:xfrm>
        </p:spPr>
        <p:txBody>
          <a:bodyPr/>
          <a:lstStyle/>
          <a:p>
            <a:r>
              <a:rPr lang="en-US" smtClean="0"/>
              <a:t>Defn:  A </a:t>
            </a:r>
            <a:r>
              <a:rPr lang="en-US" b="1" i="1" smtClean="0">
                <a:solidFill>
                  <a:srgbClr val="0000FF"/>
                </a:solidFill>
              </a:rPr>
              <a:t>K</a:t>
            </a:r>
            <a:r>
              <a:rPr lang="en-US" b="1" smtClean="0">
                <a:solidFill>
                  <a:srgbClr val="0000FF"/>
                </a:solidFill>
              </a:rPr>
              <a:t>-sparse signal </a:t>
            </a:r>
            <a:r>
              <a:rPr lang="en-US" b="1" i="1" smtClean="0">
                <a:solidFill>
                  <a:srgbClr val="0000FF"/>
                </a:solidFill>
              </a:rPr>
              <a:t>model</a:t>
            </a:r>
            <a:r>
              <a:rPr lang="en-US" smtClean="0"/>
              <a:t> comprises a particular (</a:t>
            </a:r>
            <a:r>
              <a:rPr lang="en-US" i="1" smtClean="0"/>
              <a:t>reduced</a:t>
            </a:r>
            <a:r>
              <a:rPr lang="en-US" smtClean="0"/>
              <a:t>) set of </a:t>
            </a:r>
            <a:r>
              <a:rPr lang="en-US" i="1" smtClean="0"/>
              <a:t>K</a:t>
            </a:r>
            <a:r>
              <a:rPr lang="en-US" smtClean="0"/>
              <a:t>-dim canonical subspaces</a:t>
            </a:r>
          </a:p>
        </p:txBody>
      </p:sp>
      <p:grpSp>
        <p:nvGrpSpPr>
          <p:cNvPr id="53252" name="Group 56"/>
          <p:cNvGrpSpPr>
            <a:grpSpLocks/>
          </p:cNvGrpSpPr>
          <p:nvPr/>
        </p:nvGrpSpPr>
        <p:grpSpPr bwMode="auto">
          <a:xfrm>
            <a:off x="5638800" y="1838325"/>
            <a:ext cx="2667000" cy="2576513"/>
            <a:chOff x="5638800" y="1837949"/>
            <a:chExt cx="2667000" cy="2576513"/>
          </a:xfrm>
        </p:grpSpPr>
        <p:sp>
          <p:nvSpPr>
            <p:cNvPr id="25604" name="Line 5"/>
            <p:cNvSpPr>
              <a:spLocks noChangeShapeType="1"/>
            </p:cNvSpPr>
            <p:nvPr/>
          </p:nvSpPr>
          <p:spPr bwMode="auto">
            <a:xfrm flipV="1">
              <a:off x="6723063" y="1837949"/>
              <a:ext cx="0" cy="1492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5605" name="Line 6"/>
            <p:cNvSpPr>
              <a:spLocks noChangeShapeType="1"/>
            </p:cNvSpPr>
            <p:nvPr/>
          </p:nvSpPr>
          <p:spPr bwMode="auto">
            <a:xfrm>
              <a:off x="6723063" y="3330199"/>
              <a:ext cx="1492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5606" name="Line 7"/>
            <p:cNvSpPr>
              <a:spLocks noChangeShapeType="1"/>
            </p:cNvSpPr>
            <p:nvPr/>
          </p:nvSpPr>
          <p:spPr bwMode="auto">
            <a:xfrm flipH="1">
              <a:off x="5638800" y="3330199"/>
              <a:ext cx="1084263" cy="1084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5607" name="AutoShape 8"/>
            <p:cNvSpPr>
              <a:spLocks noChangeArrowheads="1"/>
            </p:cNvSpPr>
            <p:nvPr/>
          </p:nvSpPr>
          <p:spPr bwMode="auto">
            <a:xfrm rot="21316162">
              <a:off x="5707063" y="2719012"/>
              <a:ext cx="2101850" cy="1220787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5608" name="AutoShape 10"/>
            <p:cNvSpPr>
              <a:spLocks noChangeArrowheads="1"/>
            </p:cNvSpPr>
            <p:nvPr/>
          </p:nvSpPr>
          <p:spPr bwMode="auto">
            <a:xfrm rot="2577415">
              <a:off x="5773738" y="2719012"/>
              <a:ext cx="2101850" cy="1220787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5609" name="AutoShape 12"/>
            <p:cNvSpPr>
              <a:spLocks noChangeArrowheads="1"/>
            </p:cNvSpPr>
            <p:nvPr/>
          </p:nvSpPr>
          <p:spPr bwMode="auto">
            <a:xfrm rot="7746010">
              <a:off x="5672932" y="2684880"/>
              <a:ext cx="2101850" cy="1220787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53261" name="Picture 1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1972887"/>
              <a:ext cx="56515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3253" name="Picture 1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0725" y="4648200"/>
            <a:ext cx="2124075" cy="210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" name="Rectangle 33"/>
          <p:cNvSpPr>
            <a:spLocks noChangeArrowheads="1"/>
          </p:cNvSpPr>
          <p:nvPr/>
        </p:nvSpPr>
        <p:spPr bwMode="auto">
          <a:xfrm>
            <a:off x="273050" y="3200400"/>
            <a:ext cx="8763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Verdana" pitchFamily="34" charset="0"/>
                <a:cs typeface="+mn-cs"/>
              </a:rPr>
              <a:t>Structured subspaces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dirty="0">
              <a:solidFill>
                <a:srgbClr val="000000"/>
              </a:solidFill>
              <a:latin typeface="Verdana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700" dirty="0">
                <a:solidFill>
                  <a:srgbClr val="000000"/>
                </a:solidFill>
                <a:latin typeface="Verdana" pitchFamily="34" charset="0"/>
                <a:cs typeface="+mn-cs"/>
              </a:rPr>
              <a:t/>
            </a:r>
            <a:br>
              <a:rPr lang="en-US" sz="700" dirty="0">
                <a:solidFill>
                  <a:srgbClr val="000000"/>
                </a:solidFill>
                <a:latin typeface="Verdana" pitchFamily="34" charset="0"/>
                <a:cs typeface="+mn-cs"/>
              </a:rPr>
            </a:br>
            <a:r>
              <a:rPr lang="en-US" sz="2000" dirty="0">
                <a:solidFill>
                  <a:srgbClr val="000000"/>
                </a:solidFill>
                <a:latin typeface="Verdana" pitchFamily="34" charset="0"/>
                <a:cs typeface="+mn-cs"/>
              </a:rPr>
              <a:t>&lt;&gt; fewer subspaces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700" dirty="0">
              <a:solidFill>
                <a:srgbClr val="000000"/>
              </a:solidFill>
              <a:latin typeface="Verdana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	</a:t>
            </a:r>
            <a:r>
              <a:rPr lang="en-US" sz="2000" i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&lt;&gt; 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  <a:cs typeface="+mn-cs"/>
              </a:rPr>
              <a:t>relaxed RIP</a:t>
            </a:r>
            <a:endParaRPr lang="en-US" sz="2400" dirty="0">
              <a:solidFill>
                <a:srgbClr val="000000"/>
              </a:solidFill>
              <a:latin typeface="Verdana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700" i="1" dirty="0">
              <a:solidFill>
                <a:srgbClr val="000000"/>
              </a:solidFill>
              <a:latin typeface="Verdana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	</a:t>
            </a:r>
            <a:r>
              <a:rPr lang="en-US" sz="2000" i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&lt;&gt; </a:t>
            </a:r>
            <a:r>
              <a:rPr lang="en-US" sz="2000" b="1" i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fewer measurements</a:t>
            </a:r>
            <a:r>
              <a:rPr lang="en-US" sz="2400" b="1" i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Model-Sparse Signals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981075"/>
            <a:ext cx="8763000" cy="1368425"/>
          </a:xfrm>
        </p:spPr>
        <p:txBody>
          <a:bodyPr/>
          <a:lstStyle/>
          <a:p>
            <a:r>
              <a:rPr lang="en-US" smtClean="0"/>
              <a:t>Defn:  A </a:t>
            </a:r>
            <a:r>
              <a:rPr lang="en-US" b="1" i="1" smtClean="0">
                <a:solidFill>
                  <a:srgbClr val="0000FF"/>
                </a:solidFill>
              </a:rPr>
              <a:t>K</a:t>
            </a:r>
            <a:r>
              <a:rPr lang="en-US" b="1" smtClean="0">
                <a:solidFill>
                  <a:srgbClr val="0000FF"/>
                </a:solidFill>
              </a:rPr>
              <a:t>-sparse signal </a:t>
            </a:r>
            <a:r>
              <a:rPr lang="en-US" b="1" i="1" smtClean="0">
                <a:solidFill>
                  <a:srgbClr val="0000FF"/>
                </a:solidFill>
              </a:rPr>
              <a:t>model</a:t>
            </a:r>
            <a:r>
              <a:rPr lang="en-US" smtClean="0"/>
              <a:t> comprises a particular (</a:t>
            </a:r>
            <a:r>
              <a:rPr lang="en-US" i="1" smtClean="0"/>
              <a:t>reduced</a:t>
            </a:r>
            <a:r>
              <a:rPr lang="en-US" smtClean="0"/>
              <a:t>) set of </a:t>
            </a:r>
            <a:r>
              <a:rPr lang="en-US" i="1" smtClean="0"/>
              <a:t>K</a:t>
            </a:r>
            <a:r>
              <a:rPr lang="en-US" smtClean="0"/>
              <a:t>-dim canonical subspaces</a:t>
            </a:r>
          </a:p>
        </p:txBody>
      </p:sp>
      <p:grpSp>
        <p:nvGrpSpPr>
          <p:cNvPr id="54276" name="Group 55"/>
          <p:cNvGrpSpPr>
            <a:grpSpLocks/>
          </p:cNvGrpSpPr>
          <p:nvPr/>
        </p:nvGrpSpPr>
        <p:grpSpPr bwMode="auto">
          <a:xfrm>
            <a:off x="5638800" y="1838325"/>
            <a:ext cx="2667000" cy="2576513"/>
            <a:chOff x="5638800" y="1837949"/>
            <a:chExt cx="2667000" cy="2576513"/>
          </a:xfrm>
        </p:grpSpPr>
        <p:sp>
          <p:nvSpPr>
            <p:cNvPr id="57" name="Line 5"/>
            <p:cNvSpPr>
              <a:spLocks noChangeShapeType="1"/>
            </p:cNvSpPr>
            <p:nvPr/>
          </p:nvSpPr>
          <p:spPr bwMode="auto">
            <a:xfrm flipV="1">
              <a:off x="6723063" y="1837949"/>
              <a:ext cx="0" cy="1492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58" name="Line 6"/>
            <p:cNvSpPr>
              <a:spLocks noChangeShapeType="1"/>
            </p:cNvSpPr>
            <p:nvPr/>
          </p:nvSpPr>
          <p:spPr bwMode="auto">
            <a:xfrm>
              <a:off x="6723063" y="3330199"/>
              <a:ext cx="1492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 flipH="1">
              <a:off x="5638800" y="3330199"/>
              <a:ext cx="1084263" cy="1084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 rot="21316162">
              <a:off x="5707063" y="2719012"/>
              <a:ext cx="2101850" cy="1220787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 rot="2577415">
              <a:off x="5773738" y="2719012"/>
              <a:ext cx="2101850" cy="1220787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 rot="7746010">
              <a:off x="5672932" y="2684880"/>
              <a:ext cx="2101850" cy="1220787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54285" name="Picture 1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740650" y="1972887"/>
              <a:ext cx="56515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Rectangle 33"/>
          <p:cNvSpPr>
            <a:spLocks noChangeArrowheads="1"/>
          </p:cNvSpPr>
          <p:nvPr/>
        </p:nvSpPr>
        <p:spPr bwMode="auto">
          <a:xfrm>
            <a:off x="273050" y="3200400"/>
            <a:ext cx="8763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Verdana" pitchFamily="34" charset="0"/>
                <a:cs typeface="+mn-cs"/>
              </a:rPr>
              <a:t>Structured subspaces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700" dirty="0">
                <a:solidFill>
                  <a:srgbClr val="000000"/>
                </a:solidFill>
                <a:latin typeface="Verdana" pitchFamily="34" charset="0"/>
                <a:cs typeface="+mn-cs"/>
              </a:rPr>
              <a:t/>
            </a:r>
            <a:br>
              <a:rPr lang="en-US" sz="700" dirty="0">
                <a:solidFill>
                  <a:srgbClr val="000000"/>
                </a:solidFill>
                <a:latin typeface="Verdana" pitchFamily="34" charset="0"/>
                <a:cs typeface="+mn-cs"/>
              </a:rPr>
            </a:br>
            <a:r>
              <a:rPr lang="en-US" sz="2000" dirty="0">
                <a:solidFill>
                  <a:srgbClr val="000000"/>
                </a:solidFill>
                <a:latin typeface="Verdana" pitchFamily="34" charset="0"/>
                <a:cs typeface="+mn-cs"/>
              </a:rPr>
              <a:t>&lt;&gt; 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increased signal discrimination</a:t>
            </a:r>
            <a:endParaRPr lang="en-US" sz="2000" dirty="0">
              <a:solidFill>
                <a:srgbClr val="000000"/>
              </a:solidFill>
              <a:latin typeface="Verdana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700" dirty="0">
              <a:solidFill>
                <a:srgbClr val="000000"/>
              </a:solidFill>
              <a:latin typeface="Verdana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	</a:t>
            </a:r>
            <a:r>
              <a:rPr lang="en-US" sz="2000" i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&lt;&gt; </a:t>
            </a:r>
            <a:r>
              <a:rPr lang="en-US" sz="2000" b="1" i="1" dirty="0">
                <a:solidFill>
                  <a:srgbClr val="000000"/>
                </a:solidFill>
                <a:latin typeface="Verdana" pitchFamily="34" charset="0"/>
              </a:rPr>
              <a:t>improved recovery </a:t>
            </a:r>
            <a:r>
              <a:rPr lang="en-US" sz="2000" b="1" i="1" dirty="0" err="1">
                <a:solidFill>
                  <a:srgbClr val="000000"/>
                </a:solidFill>
                <a:latin typeface="Verdana" pitchFamily="34" charset="0"/>
              </a:rPr>
              <a:t>perf</a:t>
            </a:r>
            <a:r>
              <a:rPr lang="en-US" sz="2000" b="1" i="1" dirty="0">
                <a:solidFill>
                  <a:srgbClr val="000000"/>
                </a:solidFill>
                <a:latin typeface="Verdana" pitchFamily="34" charset="0"/>
              </a:rPr>
              <a:t>.</a:t>
            </a:r>
            <a:endParaRPr lang="en-US" sz="2400" dirty="0">
              <a:solidFill>
                <a:srgbClr val="000000"/>
              </a:solidFill>
              <a:latin typeface="Verdana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700" i="1" dirty="0">
              <a:solidFill>
                <a:srgbClr val="000000"/>
              </a:solidFill>
              <a:latin typeface="Verdana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i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	</a:t>
            </a:r>
            <a:r>
              <a:rPr lang="en-US" sz="2000" i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&lt;&gt; </a:t>
            </a:r>
            <a:r>
              <a:rPr lang="en-US" sz="2000" b="1" i="1" dirty="0">
                <a:solidFill>
                  <a:srgbClr val="000000"/>
                </a:solidFill>
                <a:latin typeface="Verdana" pitchFamily="34" charset="0"/>
              </a:rPr>
              <a:t>faster recovery</a:t>
            </a:r>
            <a:r>
              <a:rPr lang="en-US" sz="2400" b="1" i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 </a:t>
            </a:r>
          </a:p>
        </p:txBody>
      </p:sp>
      <p:pic>
        <p:nvPicPr>
          <p:cNvPr id="54278" name="Picture 1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0725" y="4648200"/>
            <a:ext cx="2124075" cy="210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49388"/>
            <a:ext cx="7810500" cy="3221037"/>
          </a:xfrm>
        </p:spPr>
        <p:txBody>
          <a:bodyPr/>
          <a:lstStyle/>
          <a:p>
            <a:r>
              <a:rPr lang="en-US" b="1" smtClean="0"/>
              <a:t>Model-based CS</a:t>
            </a:r>
            <a:br>
              <a:rPr lang="en-US" b="1" smtClean="0"/>
            </a:b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Running Example: </a:t>
            </a:r>
            <a:br>
              <a:rPr lang="en-US" b="1" smtClean="0"/>
            </a:br>
            <a:r>
              <a:rPr lang="en-US" b="1" smtClean="0"/>
              <a:t>Tree-Sparse Signals</a:t>
            </a:r>
          </a:p>
        </p:txBody>
      </p:sp>
      <p:sp>
        <p:nvSpPr>
          <p:cNvPr id="55299" name="Rectangle 21"/>
          <p:cNvSpPr>
            <a:spLocks noChangeArrowheads="1"/>
          </p:cNvSpPr>
          <p:nvPr/>
        </p:nvSpPr>
        <p:spPr bwMode="auto">
          <a:xfrm>
            <a:off x="6078538" y="6473825"/>
            <a:ext cx="3065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Verdana" pitchFamily="34" charset="0"/>
              </a:rPr>
              <a:t>[Baraniuk, </a:t>
            </a:r>
            <a:r>
              <a:rPr lang="en-US" sz="1400" b="1">
                <a:solidFill>
                  <a:srgbClr val="000000"/>
                </a:solidFill>
                <a:latin typeface="Verdana" pitchFamily="34" charset="0"/>
              </a:rPr>
              <a:t>VC</a:t>
            </a:r>
            <a:r>
              <a:rPr lang="en-US" sz="1400">
                <a:solidFill>
                  <a:srgbClr val="000000"/>
                </a:solidFill>
                <a:latin typeface="Verdana" pitchFamily="34" charset="0"/>
              </a:rPr>
              <a:t>, Duarte, Hegde]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mtClean="0"/>
              <a:t>Digital Data Acquisition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04925"/>
            <a:ext cx="8763000" cy="2667000"/>
          </a:xfrm>
        </p:spPr>
        <p:txBody>
          <a:bodyPr/>
          <a:lstStyle/>
          <a:p>
            <a:pPr>
              <a:buFontTx/>
              <a:buNone/>
            </a:pPr>
            <a:r>
              <a:rPr lang="en-US" smtClean="0"/>
              <a:t>Foundation:  </a:t>
            </a:r>
            <a:r>
              <a:rPr lang="en-US" i="1" smtClean="0">
                <a:solidFill>
                  <a:srgbClr val="0000CC"/>
                </a:solidFill>
              </a:rPr>
              <a:t>Shannon/Nyquist sampling theorem</a:t>
            </a:r>
          </a:p>
          <a:p>
            <a:endParaRPr lang="en-US" smtClean="0"/>
          </a:p>
        </p:txBody>
      </p:sp>
      <p:pic>
        <p:nvPicPr>
          <p:cNvPr id="28676" name="Picture 4" descr="shannon"/>
          <p:cNvPicPr>
            <a:picLocks noChangeAspect="1" noChangeArrowheads="1"/>
          </p:cNvPicPr>
          <p:nvPr/>
        </p:nvPicPr>
        <p:blipFill>
          <a:blip r:embed="rId3" cstate="print"/>
          <a:srcRect b="13635"/>
          <a:stretch>
            <a:fillRect/>
          </a:stretch>
        </p:blipFill>
        <p:spPr bwMode="auto">
          <a:xfrm>
            <a:off x="7620000" y="1793875"/>
            <a:ext cx="12795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75163" name="Text Box 27"/>
          <p:cNvSpPr txBox="1">
            <a:spLocks noChangeArrowheads="1"/>
          </p:cNvSpPr>
          <p:nvPr/>
        </p:nvSpPr>
        <p:spPr bwMode="auto">
          <a:xfrm>
            <a:off x="1757363" y="6324600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time</a:t>
            </a:r>
          </a:p>
        </p:txBody>
      </p:sp>
      <p:sp>
        <p:nvSpPr>
          <p:cNvPr id="6875164" name="Text Box 28"/>
          <p:cNvSpPr txBox="1">
            <a:spLocks noChangeArrowheads="1"/>
          </p:cNvSpPr>
          <p:nvPr/>
        </p:nvSpPr>
        <p:spPr bwMode="auto">
          <a:xfrm>
            <a:off x="6248400" y="6324600"/>
            <a:ext cx="1055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space</a:t>
            </a:r>
          </a:p>
        </p:txBody>
      </p:sp>
      <p:pic>
        <p:nvPicPr>
          <p:cNvPr id="28679" name="Picture 29" descr="nyquist_harry_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828800"/>
            <a:ext cx="122555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31" descr="http://www.ras.ucalgary.ca/grad_project_2005/asph_sampl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5113" y="3543300"/>
            <a:ext cx="38496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33" descr="File:Moire pattern of brick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32313" y="3543300"/>
            <a:ext cx="22574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35" descr="File:Moire pattern of bricks small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18313" y="3543300"/>
            <a:ext cx="22494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362200" y="1876425"/>
            <a:ext cx="47244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0" hangingPunct="0">
              <a:spcBef>
                <a:spcPct val="20000"/>
              </a:spcBef>
              <a:defRPr/>
            </a:pPr>
            <a:r>
              <a:rPr lang="en-US" sz="2000" kern="0" dirty="0">
                <a:solidFill>
                  <a:srgbClr val="0000CC"/>
                </a:solidFill>
                <a:latin typeface="Verdana"/>
              </a:rPr>
              <a:t>“if you sample densely enough    (at the </a:t>
            </a:r>
            <a:r>
              <a:rPr lang="en-US" sz="2000" kern="0" dirty="0" err="1">
                <a:solidFill>
                  <a:srgbClr val="0000CC"/>
                </a:solidFill>
                <a:latin typeface="Verdana"/>
              </a:rPr>
              <a:t>Nyquist</a:t>
            </a:r>
            <a:r>
              <a:rPr lang="en-US" sz="2000" kern="0" dirty="0">
                <a:solidFill>
                  <a:srgbClr val="0000CC"/>
                </a:solidFill>
                <a:latin typeface="Verdana"/>
              </a:rPr>
              <a:t> rate), you can perfectly reconstruct the </a:t>
            </a:r>
            <a:br>
              <a:rPr lang="en-US" sz="2000" kern="0" dirty="0">
                <a:solidFill>
                  <a:srgbClr val="0000CC"/>
                </a:solidFill>
                <a:latin typeface="Verdana"/>
              </a:rPr>
            </a:br>
            <a:r>
              <a:rPr lang="en-US" sz="2000" kern="0" dirty="0">
                <a:solidFill>
                  <a:srgbClr val="0000CC"/>
                </a:solidFill>
                <a:latin typeface="Verdana"/>
              </a:rPr>
              <a:t>original analog data”</a:t>
            </a:r>
            <a:endParaRPr lang="en-US" sz="2000" kern="0" dirty="0">
              <a:solidFill>
                <a:srgbClr val="000000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Wavelet Sparse</a:t>
            </a:r>
          </a:p>
        </p:txBody>
      </p:sp>
      <p:pic>
        <p:nvPicPr>
          <p:cNvPr id="56323" name="Picture 8" descr="ltmpcwtex"/>
          <p:cNvPicPr>
            <a:picLocks noChangeAspect="1" noChangeArrowheads="1"/>
          </p:cNvPicPr>
          <p:nvPr/>
        </p:nvPicPr>
        <p:blipFill>
          <a:blip r:embed="rId3" cstate="print"/>
          <a:srcRect l="40607" t="53906" r="8406" b="7379"/>
          <a:stretch>
            <a:fillRect/>
          </a:stretch>
        </p:blipFill>
        <p:spPr bwMode="auto">
          <a:xfrm>
            <a:off x="539750" y="4352925"/>
            <a:ext cx="44291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9" descr="ltmpcwtex"/>
          <p:cNvPicPr>
            <a:picLocks noChangeAspect="1" noChangeArrowheads="1"/>
          </p:cNvPicPr>
          <p:nvPr/>
        </p:nvPicPr>
        <p:blipFill>
          <a:blip r:embed="rId3" cstate="print"/>
          <a:srcRect l="40607" t="6656" r="8406" b="55295"/>
          <a:stretch>
            <a:fillRect/>
          </a:stretch>
        </p:blipFill>
        <p:spPr bwMode="auto">
          <a:xfrm>
            <a:off x="539750" y="2265363"/>
            <a:ext cx="44291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5386388" y="3887788"/>
            <a:ext cx="368617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>
                <a:solidFill>
                  <a:srgbClr val="000000"/>
                </a:solidFill>
                <a:latin typeface="Verdana" pitchFamily="34" charset="0"/>
                <a:cs typeface="+mn-cs"/>
              </a:rPr>
              <a:t>Typical of wavelet transforms</a:t>
            </a:r>
            <a:br>
              <a:rPr lang="en-US" sz="2400">
                <a:solidFill>
                  <a:srgbClr val="000000"/>
                </a:solidFill>
                <a:latin typeface="Verdana" pitchFamily="34" charset="0"/>
                <a:cs typeface="+mn-cs"/>
              </a:rPr>
            </a:br>
            <a:r>
              <a:rPr lang="en-US" sz="2400">
                <a:solidFill>
                  <a:srgbClr val="000000"/>
                </a:solidFill>
                <a:latin typeface="Verdana" pitchFamily="34" charset="0"/>
                <a:cs typeface="+mn-cs"/>
              </a:rPr>
              <a:t>of natural signals and images (piecewise smooth)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2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917700"/>
            <a:ext cx="1752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1-D signals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4600" y="1917700"/>
            <a:ext cx="3200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1-D wavelet transform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2019300" y="2789238"/>
            <a:ext cx="1377950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scale 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2019300" y="4846638"/>
            <a:ext cx="1377950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scale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4200" y="6411913"/>
            <a:ext cx="1828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coefficients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6411913"/>
            <a:ext cx="1828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+mj-lt"/>
              </a:rPr>
              <a:t>time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451643" y="5187156"/>
            <a:ext cx="1600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amplitude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451643" y="3053556"/>
            <a:ext cx="1600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amplitude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Tree-Sparse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016000"/>
            <a:ext cx="8763000" cy="5842000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Model:</a:t>
            </a:r>
            <a:r>
              <a:rPr lang="en-US" i="1" smtClean="0"/>
              <a:t>  K</a:t>
            </a:r>
            <a:r>
              <a:rPr lang="en-US" smtClean="0"/>
              <a:t>-sparse coefficients </a:t>
            </a:r>
            <a:br>
              <a:rPr lang="en-US" smtClean="0"/>
            </a:br>
            <a:r>
              <a:rPr lang="en-US" b="1" smtClean="0"/>
              <a:t>+	</a:t>
            </a:r>
            <a:r>
              <a:rPr lang="en-US" smtClean="0"/>
              <a:t>significant coefficients </a:t>
            </a:r>
            <a:br>
              <a:rPr lang="en-US" smtClean="0"/>
            </a:br>
            <a:r>
              <a:rPr lang="en-US" smtClean="0"/>
              <a:t>	lie on a </a:t>
            </a:r>
            <a:r>
              <a:rPr lang="en-US" b="1" smtClean="0">
                <a:solidFill>
                  <a:srgbClr val="0000FF"/>
                </a:solidFill>
              </a:rPr>
              <a:t>rooted subtree</a:t>
            </a:r>
          </a:p>
        </p:txBody>
      </p:sp>
      <p:pic>
        <p:nvPicPr>
          <p:cNvPr id="57348" name="Content Placeholder 3" descr="bintree.tif"/>
          <p:cNvPicPr>
            <a:picLocks noChangeAspect="1"/>
          </p:cNvPicPr>
          <p:nvPr/>
        </p:nvPicPr>
        <p:blipFill>
          <a:blip r:embed="rId3" cstate="print"/>
          <a:srcRect b="14041"/>
          <a:stretch>
            <a:fillRect/>
          </a:stretch>
        </p:blipFill>
        <p:spPr bwMode="auto">
          <a:xfrm>
            <a:off x="5832475" y="661988"/>
            <a:ext cx="30607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ltmpcwtex"/>
          <p:cNvPicPr>
            <a:picLocks noChangeAspect="1" noChangeArrowheads="1"/>
          </p:cNvPicPr>
          <p:nvPr/>
        </p:nvPicPr>
        <p:blipFill>
          <a:blip r:embed="rId4" cstate="print"/>
          <a:srcRect l="40607" t="53906" r="8406" b="7379"/>
          <a:stretch>
            <a:fillRect/>
          </a:stretch>
        </p:blipFill>
        <p:spPr bwMode="auto">
          <a:xfrm>
            <a:off x="539750" y="4579938"/>
            <a:ext cx="44291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 descr="ltmpcwtex"/>
          <p:cNvPicPr>
            <a:picLocks noChangeAspect="1" noChangeArrowheads="1"/>
          </p:cNvPicPr>
          <p:nvPr/>
        </p:nvPicPr>
        <p:blipFill>
          <a:blip r:embed="rId4" cstate="print"/>
          <a:srcRect l="40607" t="6656" r="8406" b="55295"/>
          <a:stretch>
            <a:fillRect/>
          </a:stretch>
        </p:blipFill>
        <p:spPr bwMode="auto">
          <a:xfrm>
            <a:off x="539750" y="2492375"/>
            <a:ext cx="44291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3591" name="Rectangle 3"/>
          <p:cNvSpPr>
            <a:spLocks noChangeArrowheads="1"/>
          </p:cNvSpPr>
          <p:nvPr/>
        </p:nvSpPr>
        <p:spPr bwMode="auto">
          <a:xfrm>
            <a:off x="5386388" y="3887788"/>
            <a:ext cx="3686175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>
                <a:solidFill>
                  <a:srgbClr val="000000"/>
                </a:solidFill>
                <a:latin typeface="Verdana" pitchFamily="34" charset="0"/>
                <a:cs typeface="+mn-cs"/>
              </a:rPr>
              <a:t>Typical of wavelet transforms</a:t>
            </a:r>
            <a:br>
              <a:rPr lang="en-US" sz="2400">
                <a:solidFill>
                  <a:srgbClr val="000000"/>
                </a:solidFill>
                <a:latin typeface="Verdana" pitchFamily="34" charset="0"/>
                <a:cs typeface="+mn-cs"/>
              </a:rPr>
            </a:br>
            <a:r>
              <a:rPr lang="en-US" sz="2400">
                <a:solidFill>
                  <a:srgbClr val="000000"/>
                </a:solidFill>
                <a:latin typeface="Verdana" pitchFamily="34" charset="0"/>
                <a:cs typeface="+mn-cs"/>
              </a:rPr>
              <a:t>of natural signals and images (piecewise smooth)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2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Tree-Sparse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1403350"/>
            <a:ext cx="8763000" cy="5842000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Model:</a:t>
            </a:r>
            <a:r>
              <a:rPr lang="en-US" i="1" smtClean="0"/>
              <a:t>  K</a:t>
            </a:r>
            <a:r>
              <a:rPr lang="en-US" smtClean="0"/>
              <a:t>-sparse coefficients </a:t>
            </a:r>
            <a:br>
              <a:rPr lang="en-US" smtClean="0"/>
            </a:br>
            <a:r>
              <a:rPr lang="en-US" b="1" smtClean="0"/>
              <a:t>+	</a:t>
            </a:r>
            <a:r>
              <a:rPr lang="en-US" smtClean="0"/>
              <a:t>significant coefficients </a:t>
            </a:r>
            <a:br>
              <a:rPr lang="en-US" smtClean="0"/>
            </a:br>
            <a:r>
              <a:rPr lang="en-US" smtClean="0"/>
              <a:t>	lie on a rooted subtree</a:t>
            </a:r>
          </a:p>
          <a:p>
            <a:endParaRPr lang="en-US" smtClean="0"/>
          </a:p>
          <a:p>
            <a:endParaRPr lang="en-US" sz="1200" smtClean="0"/>
          </a:p>
          <a:p>
            <a:r>
              <a:rPr lang="en-US" b="1" smtClean="0">
                <a:solidFill>
                  <a:srgbClr val="0000FF"/>
                </a:solidFill>
              </a:rPr>
              <a:t>Sparse approx:</a:t>
            </a:r>
            <a:r>
              <a:rPr lang="en-US" smtClean="0"/>
              <a:t>	    find </a:t>
            </a:r>
            <a:r>
              <a:rPr lang="en-US" smtClean="0">
                <a:solidFill>
                  <a:srgbClr val="0000FF"/>
                </a:solidFill>
              </a:rPr>
              <a:t>best set</a:t>
            </a:r>
            <a:r>
              <a:rPr lang="en-US" smtClean="0"/>
              <a:t> of coefficients</a:t>
            </a:r>
          </a:p>
          <a:p>
            <a:endParaRPr lang="en-US" sz="1000" smtClean="0"/>
          </a:p>
          <a:p>
            <a:pPr lvl="1"/>
            <a:r>
              <a:rPr lang="en-US" smtClean="0"/>
              <a:t>sorting</a:t>
            </a:r>
          </a:p>
          <a:p>
            <a:pPr lvl="1"/>
            <a:r>
              <a:rPr lang="en-US" smtClean="0"/>
              <a:t>hard thresholding</a:t>
            </a:r>
          </a:p>
          <a:p>
            <a:pPr lvl="1">
              <a:buFontTx/>
              <a:buNone/>
            </a:pPr>
            <a:endParaRPr lang="en-US" b="1" smtClean="0">
              <a:solidFill>
                <a:srgbClr val="0000FF"/>
              </a:solidFill>
            </a:endParaRPr>
          </a:p>
          <a:p>
            <a:r>
              <a:rPr lang="en-US" b="1" smtClean="0">
                <a:solidFill>
                  <a:srgbClr val="0000FF"/>
                </a:solidFill>
              </a:rPr>
              <a:t>Tree-sparse approx:</a:t>
            </a:r>
            <a:r>
              <a:rPr lang="en-US" smtClean="0"/>
              <a:t>   find </a:t>
            </a:r>
            <a:r>
              <a:rPr lang="en-US" smtClean="0">
                <a:solidFill>
                  <a:srgbClr val="0000FF"/>
                </a:solidFill>
              </a:rPr>
              <a:t>best rooted subtree</a:t>
            </a:r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					of coefficients </a:t>
            </a:r>
          </a:p>
          <a:p>
            <a:pPr lvl="1"/>
            <a:r>
              <a:rPr lang="en-US" smtClean="0"/>
              <a:t>CSSA </a:t>
            </a:r>
            <a:r>
              <a:rPr lang="en-US" sz="1600" smtClean="0"/>
              <a:t>[Baraniuk]</a:t>
            </a:r>
          </a:p>
          <a:p>
            <a:pPr lvl="1"/>
            <a:r>
              <a:rPr lang="en-US" smtClean="0"/>
              <a:t>dynamic programming </a:t>
            </a:r>
            <a:r>
              <a:rPr lang="en-US" sz="1600" smtClean="0"/>
              <a:t>[Donoho]</a:t>
            </a:r>
          </a:p>
          <a:p>
            <a:endParaRPr lang="en-US" sz="1200" smtClean="0"/>
          </a:p>
          <a:p>
            <a:endParaRPr lang="en-US" sz="1200" smtClean="0"/>
          </a:p>
        </p:txBody>
      </p:sp>
      <p:pic>
        <p:nvPicPr>
          <p:cNvPr id="58372" name="Content Placeholder 3" descr="bintree.tif"/>
          <p:cNvPicPr>
            <a:picLocks noChangeAspect="1"/>
          </p:cNvPicPr>
          <p:nvPr/>
        </p:nvPicPr>
        <p:blipFill>
          <a:blip r:embed="rId3" cstate="print"/>
          <a:srcRect b="14041"/>
          <a:stretch>
            <a:fillRect/>
          </a:stretch>
        </p:blipFill>
        <p:spPr bwMode="auto">
          <a:xfrm>
            <a:off x="5832475" y="661988"/>
            <a:ext cx="30607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908050"/>
            <a:ext cx="8763000" cy="5842000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Model:</a:t>
            </a:r>
            <a:r>
              <a:rPr lang="en-US" i="1" smtClean="0"/>
              <a:t>  K</a:t>
            </a:r>
            <a:r>
              <a:rPr lang="en-US" smtClean="0"/>
              <a:t>-sparse coefficients </a:t>
            </a:r>
            <a:br>
              <a:rPr lang="en-US" smtClean="0"/>
            </a:br>
            <a:endParaRPr lang="en-US" smtClean="0"/>
          </a:p>
          <a:p>
            <a:endParaRPr lang="en-US" smtClean="0"/>
          </a:p>
          <a:p>
            <a:endParaRPr lang="en-US" sz="1200" smtClean="0"/>
          </a:p>
          <a:p>
            <a:r>
              <a:rPr lang="en-US" b="1" smtClean="0">
                <a:solidFill>
                  <a:srgbClr val="0000FF"/>
                </a:solidFill>
              </a:rPr>
              <a:t>RIP:</a:t>
            </a:r>
            <a:r>
              <a:rPr lang="en-US" smtClean="0"/>
              <a:t>  stable embedding </a:t>
            </a:r>
            <a:br>
              <a:rPr lang="en-US" smtClean="0"/>
            </a:br>
            <a:endParaRPr lang="en-US" sz="1600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Sparse</a:t>
            </a:r>
          </a:p>
        </p:txBody>
      </p:sp>
      <p:sp>
        <p:nvSpPr>
          <p:cNvPr id="29701" name="Line 4"/>
          <p:cNvSpPr>
            <a:spLocks noChangeShapeType="1"/>
          </p:cNvSpPr>
          <p:nvPr/>
        </p:nvSpPr>
        <p:spPr bwMode="auto">
          <a:xfrm>
            <a:off x="3581400" y="4776788"/>
            <a:ext cx="1219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5939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62400" y="416718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398" name="Group 6"/>
          <p:cNvGrpSpPr>
            <a:grpSpLocks/>
          </p:cNvGrpSpPr>
          <p:nvPr/>
        </p:nvGrpSpPr>
        <p:grpSpPr bwMode="auto">
          <a:xfrm>
            <a:off x="685800" y="3176588"/>
            <a:ext cx="2743200" cy="3368675"/>
            <a:chOff x="432" y="1776"/>
            <a:chExt cx="1728" cy="2122"/>
          </a:xfrm>
        </p:grpSpPr>
        <p:sp>
          <p:nvSpPr>
            <p:cNvPr id="29719" name="Line 7"/>
            <p:cNvSpPr>
              <a:spLocks noChangeShapeType="1"/>
            </p:cNvSpPr>
            <p:nvPr/>
          </p:nvSpPr>
          <p:spPr bwMode="auto">
            <a:xfrm flipV="1">
              <a:off x="1115" y="1776"/>
              <a:ext cx="0" cy="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9720" name="Line 8"/>
            <p:cNvSpPr>
              <a:spLocks noChangeShapeType="1"/>
            </p:cNvSpPr>
            <p:nvPr/>
          </p:nvSpPr>
          <p:spPr bwMode="auto">
            <a:xfrm>
              <a:off x="1115" y="2716"/>
              <a:ext cx="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9721" name="Line 9"/>
            <p:cNvSpPr>
              <a:spLocks noChangeShapeType="1"/>
            </p:cNvSpPr>
            <p:nvPr/>
          </p:nvSpPr>
          <p:spPr bwMode="auto">
            <a:xfrm flipH="1">
              <a:off x="432" y="2716"/>
              <a:ext cx="683" cy="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9722" name="AutoShape 10"/>
            <p:cNvSpPr>
              <a:spLocks noChangeArrowheads="1"/>
            </p:cNvSpPr>
            <p:nvPr/>
          </p:nvSpPr>
          <p:spPr bwMode="auto">
            <a:xfrm rot="-283838">
              <a:off x="475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9723" name="AutoShape 11"/>
            <p:cNvSpPr>
              <a:spLocks noChangeArrowheads="1"/>
            </p:cNvSpPr>
            <p:nvPr/>
          </p:nvSpPr>
          <p:spPr bwMode="auto">
            <a:xfrm rot="1242714">
              <a:off x="475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9724" name="AutoShape 12"/>
            <p:cNvSpPr>
              <a:spLocks noChangeArrowheads="1"/>
            </p:cNvSpPr>
            <p:nvPr/>
          </p:nvSpPr>
          <p:spPr bwMode="auto">
            <a:xfrm rot="2577415">
              <a:off x="517" y="2331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9725" name="AutoShape 13"/>
            <p:cNvSpPr>
              <a:spLocks noChangeArrowheads="1"/>
            </p:cNvSpPr>
            <p:nvPr/>
          </p:nvSpPr>
          <p:spPr bwMode="auto">
            <a:xfrm rot="4304015">
              <a:off x="539" y="2352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9726" name="AutoShape 14"/>
            <p:cNvSpPr>
              <a:spLocks noChangeArrowheads="1"/>
            </p:cNvSpPr>
            <p:nvPr/>
          </p:nvSpPr>
          <p:spPr bwMode="auto">
            <a:xfrm rot="7746010">
              <a:off x="454" y="2309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59462" name="Picture 1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1756" y="1861"/>
              <a:ext cx="356" cy="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8" name="Text Box 16"/>
            <p:cNvSpPr txBox="1">
              <a:spLocks noChangeArrowheads="1"/>
            </p:cNvSpPr>
            <p:nvPr/>
          </p:nvSpPr>
          <p:spPr bwMode="auto">
            <a:xfrm>
              <a:off x="624" y="3648"/>
              <a:ext cx="8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2000" i="1">
                  <a:solidFill>
                    <a:srgbClr val="3333CC"/>
                  </a:solidFill>
                  <a:latin typeface="Verdana" pitchFamily="34" charset="0"/>
                  <a:cs typeface="+mn-cs"/>
                </a:rPr>
                <a:t>K-planes</a:t>
              </a:r>
            </a:p>
          </p:txBody>
        </p:sp>
        <p:sp>
          <p:nvSpPr>
            <p:cNvPr id="29729" name="Line 17"/>
            <p:cNvSpPr>
              <a:spLocks noChangeShapeType="1"/>
            </p:cNvSpPr>
            <p:nvPr/>
          </p:nvSpPr>
          <p:spPr bwMode="auto">
            <a:xfrm flipV="1">
              <a:off x="960" y="3168"/>
              <a:ext cx="144" cy="4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9730" name="Line 18"/>
            <p:cNvSpPr>
              <a:spLocks noChangeShapeType="1"/>
            </p:cNvSpPr>
            <p:nvPr/>
          </p:nvSpPr>
          <p:spPr bwMode="auto">
            <a:xfrm flipH="1" flipV="1">
              <a:off x="864" y="3072"/>
              <a:ext cx="96" cy="5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59466" name="Picture 1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920" y="2784"/>
              <a:ext cx="240" cy="1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59467" name="Picture 2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392" y="3168"/>
              <a:ext cx="240" cy="1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9733" name="Line 21"/>
            <p:cNvSpPr>
              <a:spLocks noChangeShapeType="1"/>
            </p:cNvSpPr>
            <p:nvPr/>
          </p:nvSpPr>
          <p:spPr bwMode="auto">
            <a:xfrm flipH="1">
              <a:off x="1536" y="2832"/>
              <a:ext cx="240" cy="192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grpSp>
        <p:nvGrpSpPr>
          <p:cNvPr id="59399" name="Group 22"/>
          <p:cNvGrpSpPr>
            <a:grpSpLocks/>
          </p:cNvGrpSpPr>
          <p:nvPr/>
        </p:nvGrpSpPr>
        <p:grpSpPr bwMode="auto">
          <a:xfrm>
            <a:off x="4572000" y="3328988"/>
            <a:ext cx="4419600" cy="3136900"/>
            <a:chOff x="2880" y="1872"/>
            <a:chExt cx="2784" cy="1976"/>
          </a:xfrm>
        </p:grpSpPr>
        <p:sp>
          <p:nvSpPr>
            <p:cNvPr id="29707" name="Line 23"/>
            <p:cNvSpPr>
              <a:spLocks noChangeShapeType="1"/>
            </p:cNvSpPr>
            <p:nvPr/>
          </p:nvSpPr>
          <p:spPr bwMode="auto">
            <a:xfrm>
              <a:off x="4227" y="2815"/>
              <a:ext cx="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9708" name="Line 24"/>
            <p:cNvSpPr>
              <a:spLocks noChangeShapeType="1"/>
            </p:cNvSpPr>
            <p:nvPr/>
          </p:nvSpPr>
          <p:spPr bwMode="auto">
            <a:xfrm flipV="1">
              <a:off x="4227" y="1962"/>
              <a:ext cx="314" cy="8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59444" name="Picture 2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035" y="1962"/>
              <a:ext cx="404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0" name="AutoShape 26"/>
            <p:cNvSpPr>
              <a:spLocks noChangeArrowheads="1"/>
            </p:cNvSpPr>
            <p:nvPr/>
          </p:nvSpPr>
          <p:spPr bwMode="auto">
            <a:xfrm>
              <a:off x="2880" y="1872"/>
              <a:ext cx="2784" cy="1976"/>
            </a:xfrm>
            <a:prstGeom prst="parallelogram">
              <a:avLst>
                <a:gd name="adj" fmla="val 3522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pic>
          <p:nvPicPr>
            <p:cNvPr id="59446" name="Picture 2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504" y="3216"/>
              <a:ext cx="336" cy="1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59447" name="Picture 2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032" y="3504"/>
              <a:ext cx="336" cy="1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29713" name="AutoShape 29"/>
            <p:cNvSpPr>
              <a:spLocks noChangeArrowheads="1"/>
            </p:cNvSpPr>
            <p:nvPr/>
          </p:nvSpPr>
          <p:spPr bwMode="auto">
            <a:xfrm rot="-283838">
              <a:off x="3600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9714" name="AutoShape 30"/>
            <p:cNvSpPr>
              <a:spLocks noChangeArrowheads="1"/>
            </p:cNvSpPr>
            <p:nvPr/>
          </p:nvSpPr>
          <p:spPr bwMode="auto">
            <a:xfrm rot="1242714">
              <a:off x="3600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9715" name="AutoShape 31"/>
            <p:cNvSpPr>
              <a:spLocks noChangeArrowheads="1"/>
            </p:cNvSpPr>
            <p:nvPr/>
          </p:nvSpPr>
          <p:spPr bwMode="auto">
            <a:xfrm rot="2577415">
              <a:off x="3642" y="2427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9716" name="AutoShape 32"/>
            <p:cNvSpPr>
              <a:spLocks noChangeArrowheads="1"/>
            </p:cNvSpPr>
            <p:nvPr/>
          </p:nvSpPr>
          <p:spPr bwMode="auto">
            <a:xfrm rot="4304015">
              <a:off x="3664" y="2448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9717" name="AutoShape 33"/>
            <p:cNvSpPr>
              <a:spLocks noChangeArrowheads="1"/>
            </p:cNvSpPr>
            <p:nvPr/>
          </p:nvSpPr>
          <p:spPr bwMode="auto">
            <a:xfrm rot="7746010">
              <a:off x="3579" y="2405"/>
              <a:ext cx="1324" cy="769"/>
            </a:xfrm>
            <a:prstGeom prst="parallelogram">
              <a:avLst>
                <a:gd name="adj" fmla="val 121142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  <p:sp>
          <p:nvSpPr>
            <p:cNvPr id="29718" name="Line 34"/>
            <p:cNvSpPr>
              <a:spLocks noChangeShapeType="1"/>
            </p:cNvSpPr>
            <p:nvPr/>
          </p:nvSpPr>
          <p:spPr bwMode="auto">
            <a:xfrm>
              <a:off x="3840" y="3120"/>
              <a:ext cx="336" cy="240"/>
            </a:xfrm>
            <a:prstGeom prst="line">
              <a:avLst/>
            </a:prstGeom>
            <a:noFill/>
            <a:ln w="34925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cs typeface="+mn-cs"/>
              </a:endParaRPr>
            </a:p>
          </p:txBody>
        </p:sp>
      </p:grpSp>
      <p:sp>
        <p:nvSpPr>
          <p:cNvPr id="29705" name="Rectangle 41"/>
          <p:cNvSpPr>
            <a:spLocks noChangeArrowheads="1"/>
          </p:cNvSpPr>
          <p:nvPr/>
        </p:nvSpPr>
        <p:spPr bwMode="auto">
          <a:xfrm>
            <a:off x="4462463" y="6237288"/>
            <a:ext cx="3673475" cy="395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59401" name="Picture 4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464050" y="6329363"/>
            <a:ext cx="3570288" cy="376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59402" name="Group 84"/>
          <p:cNvGrpSpPr>
            <a:grpSpLocks/>
          </p:cNvGrpSpPr>
          <p:nvPr/>
        </p:nvGrpSpPr>
        <p:grpSpPr bwMode="auto">
          <a:xfrm>
            <a:off x="6096000" y="685800"/>
            <a:ext cx="2819400" cy="1905000"/>
            <a:chOff x="6096000" y="685800"/>
            <a:chExt cx="2819400" cy="1905000"/>
          </a:xfrm>
        </p:grpSpPr>
        <p:cxnSp>
          <p:nvCxnSpPr>
            <p:cNvPr id="59412" name="Straight Connector 38"/>
            <p:cNvCxnSpPr>
              <a:cxnSpLocks noChangeShapeType="1"/>
            </p:cNvCxnSpPr>
            <p:nvPr/>
          </p:nvCxnSpPr>
          <p:spPr bwMode="auto">
            <a:xfrm>
              <a:off x="7467600" y="685800"/>
              <a:ext cx="762000" cy="457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13" name="Straight Connector 40"/>
            <p:cNvCxnSpPr>
              <a:cxnSpLocks noChangeShapeType="1"/>
            </p:cNvCxnSpPr>
            <p:nvPr/>
          </p:nvCxnSpPr>
          <p:spPr bwMode="auto">
            <a:xfrm flipH="1">
              <a:off x="6705600" y="685800"/>
              <a:ext cx="762000" cy="457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14" name="Straight Connector 42"/>
            <p:cNvCxnSpPr>
              <a:cxnSpLocks noChangeShapeType="1"/>
            </p:cNvCxnSpPr>
            <p:nvPr/>
          </p:nvCxnSpPr>
          <p:spPr bwMode="auto">
            <a:xfrm rot="5400000">
              <a:off x="7772400" y="1219200"/>
              <a:ext cx="533400" cy="3810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15" name="Straight Connector 44"/>
            <p:cNvCxnSpPr>
              <a:cxnSpLocks noChangeShapeType="1"/>
            </p:cNvCxnSpPr>
            <p:nvPr/>
          </p:nvCxnSpPr>
          <p:spPr bwMode="auto">
            <a:xfrm rot="16200000" flipH="1">
              <a:off x="8153400" y="1219200"/>
              <a:ext cx="533400" cy="3810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16" name="Straight Connector 45"/>
            <p:cNvCxnSpPr>
              <a:cxnSpLocks noChangeShapeType="1"/>
            </p:cNvCxnSpPr>
            <p:nvPr/>
          </p:nvCxnSpPr>
          <p:spPr bwMode="auto">
            <a:xfrm rot="5400000">
              <a:off x="6248400" y="1219200"/>
              <a:ext cx="533400" cy="3810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17" name="Straight Connector 46"/>
            <p:cNvCxnSpPr>
              <a:cxnSpLocks noChangeShapeType="1"/>
            </p:cNvCxnSpPr>
            <p:nvPr/>
          </p:nvCxnSpPr>
          <p:spPr bwMode="auto">
            <a:xfrm rot="16200000" flipH="1">
              <a:off x="6629400" y="1219200"/>
              <a:ext cx="533400" cy="3810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18" name="Straight Connector 48"/>
            <p:cNvCxnSpPr>
              <a:cxnSpLocks noChangeShapeType="1"/>
            </p:cNvCxnSpPr>
            <p:nvPr/>
          </p:nvCxnSpPr>
          <p:spPr bwMode="auto">
            <a:xfrm rot="5400000">
              <a:off x="5981700" y="1866900"/>
              <a:ext cx="533400" cy="1524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19" name="Straight Connector 49"/>
            <p:cNvCxnSpPr>
              <a:cxnSpLocks noChangeShapeType="1"/>
            </p:cNvCxnSpPr>
            <p:nvPr/>
          </p:nvCxnSpPr>
          <p:spPr bwMode="auto">
            <a:xfrm rot="16200000" flipH="1">
              <a:off x="6172200" y="1828800"/>
              <a:ext cx="5334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20" name="Straight Connector 51"/>
            <p:cNvCxnSpPr>
              <a:cxnSpLocks noChangeShapeType="1"/>
            </p:cNvCxnSpPr>
            <p:nvPr/>
          </p:nvCxnSpPr>
          <p:spPr bwMode="auto">
            <a:xfrm rot="5400000">
              <a:off x="6743699" y="1866900"/>
              <a:ext cx="533400" cy="1524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21" name="Straight Connector 52"/>
            <p:cNvCxnSpPr>
              <a:cxnSpLocks noChangeShapeType="1"/>
            </p:cNvCxnSpPr>
            <p:nvPr/>
          </p:nvCxnSpPr>
          <p:spPr bwMode="auto">
            <a:xfrm rot="16200000" flipH="1">
              <a:off x="6934199" y="1828800"/>
              <a:ext cx="5334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22" name="Straight Connector 53"/>
            <p:cNvCxnSpPr>
              <a:cxnSpLocks noChangeShapeType="1"/>
            </p:cNvCxnSpPr>
            <p:nvPr/>
          </p:nvCxnSpPr>
          <p:spPr bwMode="auto">
            <a:xfrm rot="16200000" flipH="1">
              <a:off x="7658100" y="1866900"/>
              <a:ext cx="533400" cy="1524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23" name="Straight Connector 54"/>
            <p:cNvCxnSpPr>
              <a:cxnSpLocks noChangeShapeType="1"/>
            </p:cNvCxnSpPr>
            <p:nvPr/>
          </p:nvCxnSpPr>
          <p:spPr bwMode="auto">
            <a:xfrm rot="5400000">
              <a:off x="7467600" y="1828800"/>
              <a:ext cx="5334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24" name="Straight Connector 61"/>
            <p:cNvCxnSpPr>
              <a:cxnSpLocks noChangeShapeType="1"/>
            </p:cNvCxnSpPr>
            <p:nvPr/>
          </p:nvCxnSpPr>
          <p:spPr bwMode="auto">
            <a:xfrm rot="16200000" flipH="1">
              <a:off x="8458200" y="1828800"/>
              <a:ext cx="5334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25" name="Straight Connector 62"/>
            <p:cNvCxnSpPr>
              <a:cxnSpLocks noChangeShapeType="1"/>
            </p:cNvCxnSpPr>
            <p:nvPr/>
          </p:nvCxnSpPr>
          <p:spPr bwMode="auto">
            <a:xfrm rot="5400000">
              <a:off x="8229600" y="1828800"/>
              <a:ext cx="533400" cy="2286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26" name="Straight Connector 66"/>
            <p:cNvCxnSpPr>
              <a:cxnSpLocks noChangeShapeType="1"/>
            </p:cNvCxnSpPr>
            <p:nvPr/>
          </p:nvCxnSpPr>
          <p:spPr bwMode="auto">
            <a:xfrm rot="5400000">
              <a:off x="59436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27" name="Straight Connector 69"/>
            <p:cNvCxnSpPr>
              <a:cxnSpLocks noChangeShapeType="1"/>
            </p:cNvCxnSpPr>
            <p:nvPr/>
          </p:nvCxnSpPr>
          <p:spPr bwMode="auto">
            <a:xfrm rot="16200000" flipH="1">
              <a:off x="60198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28" name="Straight Connector 70"/>
            <p:cNvCxnSpPr>
              <a:cxnSpLocks noChangeShapeType="1"/>
            </p:cNvCxnSpPr>
            <p:nvPr/>
          </p:nvCxnSpPr>
          <p:spPr bwMode="auto">
            <a:xfrm rot="5400000">
              <a:off x="63246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29" name="Straight Connector 71"/>
            <p:cNvCxnSpPr>
              <a:cxnSpLocks noChangeShapeType="1"/>
            </p:cNvCxnSpPr>
            <p:nvPr/>
          </p:nvCxnSpPr>
          <p:spPr bwMode="auto">
            <a:xfrm rot="16200000" flipH="1">
              <a:off x="64008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30" name="Straight Connector 72"/>
            <p:cNvCxnSpPr>
              <a:cxnSpLocks noChangeShapeType="1"/>
            </p:cNvCxnSpPr>
            <p:nvPr/>
          </p:nvCxnSpPr>
          <p:spPr bwMode="auto">
            <a:xfrm rot="5400000">
              <a:off x="67056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31" name="Straight Connector 73"/>
            <p:cNvCxnSpPr>
              <a:cxnSpLocks noChangeShapeType="1"/>
            </p:cNvCxnSpPr>
            <p:nvPr/>
          </p:nvCxnSpPr>
          <p:spPr bwMode="auto">
            <a:xfrm rot="16200000" flipH="1">
              <a:off x="67818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32" name="Straight Connector 74"/>
            <p:cNvCxnSpPr>
              <a:cxnSpLocks noChangeShapeType="1"/>
            </p:cNvCxnSpPr>
            <p:nvPr/>
          </p:nvCxnSpPr>
          <p:spPr bwMode="auto">
            <a:xfrm rot="5400000">
              <a:off x="70866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33" name="Straight Connector 75"/>
            <p:cNvCxnSpPr>
              <a:cxnSpLocks noChangeShapeType="1"/>
            </p:cNvCxnSpPr>
            <p:nvPr/>
          </p:nvCxnSpPr>
          <p:spPr bwMode="auto">
            <a:xfrm rot="16200000" flipH="1">
              <a:off x="71628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34" name="Straight Connector 76"/>
            <p:cNvCxnSpPr>
              <a:cxnSpLocks noChangeShapeType="1"/>
            </p:cNvCxnSpPr>
            <p:nvPr/>
          </p:nvCxnSpPr>
          <p:spPr bwMode="auto">
            <a:xfrm rot="5400000">
              <a:off x="73914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35" name="Straight Connector 77"/>
            <p:cNvCxnSpPr>
              <a:cxnSpLocks noChangeShapeType="1"/>
            </p:cNvCxnSpPr>
            <p:nvPr/>
          </p:nvCxnSpPr>
          <p:spPr bwMode="auto">
            <a:xfrm rot="16200000" flipH="1">
              <a:off x="74676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36" name="Straight Connector 78"/>
            <p:cNvCxnSpPr>
              <a:cxnSpLocks noChangeShapeType="1"/>
            </p:cNvCxnSpPr>
            <p:nvPr/>
          </p:nvCxnSpPr>
          <p:spPr bwMode="auto">
            <a:xfrm rot="5400000">
              <a:off x="77724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37" name="Straight Connector 79"/>
            <p:cNvCxnSpPr>
              <a:cxnSpLocks noChangeShapeType="1"/>
            </p:cNvCxnSpPr>
            <p:nvPr/>
          </p:nvCxnSpPr>
          <p:spPr bwMode="auto">
            <a:xfrm rot="16200000" flipH="1">
              <a:off x="78486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38" name="Straight Connector 80"/>
            <p:cNvCxnSpPr>
              <a:cxnSpLocks noChangeShapeType="1"/>
            </p:cNvCxnSpPr>
            <p:nvPr/>
          </p:nvCxnSpPr>
          <p:spPr bwMode="auto">
            <a:xfrm rot="5400000">
              <a:off x="81534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39" name="Straight Connector 81"/>
            <p:cNvCxnSpPr>
              <a:cxnSpLocks noChangeShapeType="1"/>
            </p:cNvCxnSpPr>
            <p:nvPr/>
          </p:nvCxnSpPr>
          <p:spPr bwMode="auto">
            <a:xfrm rot="16200000" flipH="1">
              <a:off x="82296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40" name="Straight Connector 82"/>
            <p:cNvCxnSpPr>
              <a:cxnSpLocks noChangeShapeType="1"/>
            </p:cNvCxnSpPr>
            <p:nvPr/>
          </p:nvCxnSpPr>
          <p:spPr bwMode="auto">
            <a:xfrm rot="5400000">
              <a:off x="86106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9441" name="Straight Connector 83"/>
            <p:cNvCxnSpPr>
              <a:cxnSpLocks noChangeShapeType="1"/>
            </p:cNvCxnSpPr>
            <p:nvPr/>
          </p:nvCxnSpPr>
          <p:spPr bwMode="auto">
            <a:xfrm rot="16200000" flipH="1">
              <a:off x="8686800" y="2362200"/>
              <a:ext cx="381000" cy="76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59403" name="Rectangle 85"/>
          <p:cNvSpPr>
            <a:spLocks noChangeArrowheads="1"/>
          </p:cNvSpPr>
          <p:nvPr/>
        </p:nvSpPr>
        <p:spPr bwMode="auto">
          <a:xfrm>
            <a:off x="6629400" y="10668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latin typeface="Verdana" pitchFamily="34" charset="0"/>
            </a:endParaRPr>
          </a:p>
        </p:txBody>
      </p:sp>
      <p:sp>
        <p:nvSpPr>
          <p:cNvPr id="59404" name="Rectangle 86"/>
          <p:cNvSpPr>
            <a:spLocks noChangeArrowheads="1"/>
          </p:cNvSpPr>
          <p:nvPr/>
        </p:nvSpPr>
        <p:spPr bwMode="auto">
          <a:xfrm>
            <a:off x="7772400" y="16002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latin typeface="Verdana" pitchFamily="34" charset="0"/>
            </a:endParaRPr>
          </a:p>
        </p:txBody>
      </p:sp>
      <p:sp>
        <p:nvSpPr>
          <p:cNvPr id="59405" name="Rectangle 87"/>
          <p:cNvSpPr>
            <a:spLocks noChangeArrowheads="1"/>
          </p:cNvSpPr>
          <p:nvPr/>
        </p:nvSpPr>
        <p:spPr bwMode="auto">
          <a:xfrm>
            <a:off x="6858000" y="22098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latin typeface="Verdana" pitchFamily="34" charset="0"/>
            </a:endParaRPr>
          </a:p>
        </p:txBody>
      </p:sp>
      <p:sp>
        <p:nvSpPr>
          <p:cNvPr id="59406" name="Rectangle 88"/>
          <p:cNvSpPr>
            <a:spLocks noChangeArrowheads="1"/>
          </p:cNvSpPr>
          <p:nvPr/>
        </p:nvSpPr>
        <p:spPr bwMode="auto">
          <a:xfrm>
            <a:off x="6477000" y="22098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latin typeface="Verdana" pitchFamily="34" charset="0"/>
            </a:endParaRPr>
          </a:p>
        </p:txBody>
      </p:sp>
      <p:sp>
        <p:nvSpPr>
          <p:cNvPr id="59407" name="Rectangle 89"/>
          <p:cNvSpPr>
            <a:spLocks noChangeArrowheads="1"/>
          </p:cNvSpPr>
          <p:nvPr/>
        </p:nvSpPr>
        <p:spPr bwMode="auto">
          <a:xfrm>
            <a:off x="8153400" y="10668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latin typeface="Verdana" pitchFamily="34" charset="0"/>
            </a:endParaRPr>
          </a:p>
        </p:txBody>
      </p:sp>
      <p:sp>
        <p:nvSpPr>
          <p:cNvPr id="59408" name="Rectangle 90"/>
          <p:cNvSpPr>
            <a:spLocks noChangeArrowheads="1"/>
          </p:cNvSpPr>
          <p:nvPr/>
        </p:nvSpPr>
        <p:spPr bwMode="auto">
          <a:xfrm>
            <a:off x="8001000" y="25146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latin typeface="Verdana" pitchFamily="34" charset="0"/>
            </a:endParaRPr>
          </a:p>
        </p:txBody>
      </p:sp>
      <p:sp>
        <p:nvSpPr>
          <p:cNvPr id="59409" name="Rectangle 91"/>
          <p:cNvSpPr>
            <a:spLocks noChangeArrowheads="1"/>
          </p:cNvSpPr>
          <p:nvPr/>
        </p:nvSpPr>
        <p:spPr bwMode="auto">
          <a:xfrm>
            <a:off x="8382000" y="25146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latin typeface="Verdana" pitchFamily="34" charset="0"/>
            </a:endParaRPr>
          </a:p>
        </p:txBody>
      </p:sp>
      <p:sp>
        <p:nvSpPr>
          <p:cNvPr id="59410" name="Rectangle 92"/>
          <p:cNvSpPr>
            <a:spLocks noChangeArrowheads="1"/>
          </p:cNvSpPr>
          <p:nvPr/>
        </p:nvSpPr>
        <p:spPr bwMode="auto">
          <a:xfrm>
            <a:off x="8763000" y="22098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latin typeface="Verdana" pitchFamily="34" charset="0"/>
            </a:endParaRPr>
          </a:p>
        </p:txBody>
      </p:sp>
      <p:sp>
        <p:nvSpPr>
          <p:cNvPr id="59411" name="Rectangle 93"/>
          <p:cNvSpPr>
            <a:spLocks noChangeArrowheads="1"/>
          </p:cNvSpPr>
          <p:nvPr/>
        </p:nvSpPr>
        <p:spPr bwMode="auto">
          <a:xfrm>
            <a:off x="7467600" y="2514600"/>
            <a:ext cx="152400" cy="152400"/>
          </a:xfrm>
          <a:prstGeom prst="rect">
            <a:avLst/>
          </a:prstGeom>
          <a:solidFill>
            <a:srgbClr val="0000FF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Tree-Sparse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908050"/>
            <a:ext cx="8763000" cy="5842000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Model:</a:t>
            </a:r>
            <a:r>
              <a:rPr lang="en-US" i="1" smtClean="0"/>
              <a:t>  K</a:t>
            </a:r>
            <a:r>
              <a:rPr lang="en-US" smtClean="0"/>
              <a:t>-sparse coefficients </a:t>
            </a:r>
            <a:br>
              <a:rPr lang="en-US" smtClean="0"/>
            </a:br>
            <a:r>
              <a:rPr lang="en-US" b="1" smtClean="0"/>
              <a:t>+	</a:t>
            </a:r>
            <a:r>
              <a:rPr lang="en-US" smtClean="0"/>
              <a:t>significant coefficients </a:t>
            </a:r>
            <a:br>
              <a:rPr lang="en-US" smtClean="0"/>
            </a:br>
            <a:r>
              <a:rPr lang="en-US" smtClean="0"/>
              <a:t>	lie on a rooted subtree</a:t>
            </a:r>
          </a:p>
          <a:p>
            <a:endParaRPr lang="en-US" sz="1200" smtClean="0"/>
          </a:p>
          <a:p>
            <a:r>
              <a:rPr lang="en-US" b="1" smtClean="0">
                <a:solidFill>
                  <a:srgbClr val="0000FF"/>
                </a:solidFill>
              </a:rPr>
              <a:t>Tree-RIP:</a:t>
            </a:r>
            <a:r>
              <a:rPr lang="en-US" smtClean="0"/>
              <a:t>  stable embedding </a:t>
            </a:r>
            <a:br>
              <a:rPr lang="en-US" smtClean="0"/>
            </a:br>
            <a:endParaRPr lang="en-US" sz="1600" smtClean="0"/>
          </a:p>
        </p:txBody>
      </p:sp>
      <p:pic>
        <p:nvPicPr>
          <p:cNvPr id="60420" name="Content Placeholder 3" descr="bintree.tif"/>
          <p:cNvPicPr>
            <a:picLocks noChangeAspect="1"/>
          </p:cNvPicPr>
          <p:nvPr/>
        </p:nvPicPr>
        <p:blipFill>
          <a:blip r:embed="rId11" cstate="print"/>
          <a:srcRect b="14041"/>
          <a:stretch>
            <a:fillRect/>
          </a:stretch>
        </p:blipFill>
        <p:spPr bwMode="auto">
          <a:xfrm>
            <a:off x="5832475" y="661988"/>
            <a:ext cx="30607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5" name="Line 4"/>
          <p:cNvSpPr>
            <a:spLocks noChangeShapeType="1"/>
          </p:cNvSpPr>
          <p:nvPr/>
        </p:nvSpPr>
        <p:spPr bwMode="auto">
          <a:xfrm>
            <a:off x="3581400" y="4776788"/>
            <a:ext cx="1219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60422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2400" y="416718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08" name="Line 7"/>
          <p:cNvSpPr>
            <a:spLocks noChangeShapeType="1"/>
          </p:cNvSpPr>
          <p:nvPr/>
        </p:nvSpPr>
        <p:spPr bwMode="auto">
          <a:xfrm flipV="1">
            <a:off x="1770063" y="3176588"/>
            <a:ext cx="0" cy="149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07209" name="Line 8"/>
          <p:cNvSpPr>
            <a:spLocks noChangeShapeType="1"/>
          </p:cNvSpPr>
          <p:nvPr/>
        </p:nvSpPr>
        <p:spPr bwMode="auto">
          <a:xfrm>
            <a:off x="1770063" y="4668838"/>
            <a:ext cx="149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07210" name="Line 9"/>
          <p:cNvSpPr>
            <a:spLocks noChangeShapeType="1"/>
          </p:cNvSpPr>
          <p:nvPr/>
        </p:nvSpPr>
        <p:spPr bwMode="auto">
          <a:xfrm flipH="1">
            <a:off x="685800" y="4668838"/>
            <a:ext cx="1084263" cy="1084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07211" name="AutoShape 10"/>
          <p:cNvSpPr>
            <a:spLocks noChangeArrowheads="1"/>
          </p:cNvSpPr>
          <p:nvPr/>
        </p:nvSpPr>
        <p:spPr bwMode="auto">
          <a:xfrm rot="-283838">
            <a:off x="754063" y="4057650"/>
            <a:ext cx="2101850" cy="1220788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07214" name="AutoShape 13"/>
          <p:cNvSpPr>
            <a:spLocks noChangeArrowheads="1"/>
          </p:cNvSpPr>
          <p:nvPr/>
        </p:nvSpPr>
        <p:spPr bwMode="auto">
          <a:xfrm rot="4304015">
            <a:off x="854869" y="4091781"/>
            <a:ext cx="2101850" cy="1220788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07215" name="AutoShape 14"/>
          <p:cNvSpPr>
            <a:spLocks noChangeArrowheads="1"/>
          </p:cNvSpPr>
          <p:nvPr/>
        </p:nvSpPr>
        <p:spPr bwMode="auto">
          <a:xfrm rot="7746010">
            <a:off x="719932" y="4023519"/>
            <a:ext cx="2101850" cy="1220787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60429" name="Picture 1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787650" y="3311525"/>
            <a:ext cx="5651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7" name="Text Box 16"/>
          <p:cNvSpPr txBox="1">
            <a:spLocks noChangeArrowheads="1"/>
          </p:cNvSpPr>
          <p:nvPr/>
        </p:nvSpPr>
        <p:spPr bwMode="auto">
          <a:xfrm>
            <a:off x="990600" y="6148388"/>
            <a:ext cx="1300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i="1">
                <a:solidFill>
                  <a:srgbClr val="3333CC"/>
                </a:solidFill>
                <a:latin typeface="Verdana" pitchFamily="34" charset="0"/>
                <a:cs typeface="+mn-cs"/>
              </a:rPr>
              <a:t>K-planes</a:t>
            </a:r>
          </a:p>
        </p:txBody>
      </p:sp>
      <p:sp>
        <p:nvSpPr>
          <p:cNvPr id="307218" name="Line 17"/>
          <p:cNvSpPr>
            <a:spLocks noChangeShapeType="1"/>
          </p:cNvSpPr>
          <p:nvPr/>
        </p:nvSpPr>
        <p:spPr bwMode="auto">
          <a:xfrm flipV="1">
            <a:off x="1524000" y="5386388"/>
            <a:ext cx="228600" cy="762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07219" name="Line 18"/>
          <p:cNvSpPr>
            <a:spLocks noChangeShapeType="1"/>
          </p:cNvSpPr>
          <p:nvPr/>
        </p:nvSpPr>
        <p:spPr bwMode="auto">
          <a:xfrm flipH="1" flipV="1">
            <a:off x="1371600" y="5233988"/>
            <a:ext cx="15240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60433" name="Picture 1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35263" y="4221163"/>
            <a:ext cx="3810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34" name="Picture 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09800" y="5386388"/>
            <a:ext cx="381000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22" name="Line 21"/>
          <p:cNvSpPr>
            <a:spLocks noChangeShapeType="1"/>
          </p:cNvSpPr>
          <p:nvPr/>
        </p:nvSpPr>
        <p:spPr bwMode="auto">
          <a:xfrm>
            <a:off x="2411413" y="4184650"/>
            <a:ext cx="26987" cy="973138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07224" name="Line 23"/>
          <p:cNvSpPr>
            <a:spLocks noChangeShapeType="1"/>
          </p:cNvSpPr>
          <p:nvPr/>
        </p:nvSpPr>
        <p:spPr bwMode="auto">
          <a:xfrm>
            <a:off x="6710363" y="4826000"/>
            <a:ext cx="1568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07225" name="Line 24"/>
          <p:cNvSpPr>
            <a:spLocks noChangeShapeType="1"/>
          </p:cNvSpPr>
          <p:nvPr/>
        </p:nvSpPr>
        <p:spPr bwMode="auto">
          <a:xfrm flipV="1">
            <a:off x="6710363" y="3471863"/>
            <a:ext cx="498475" cy="1354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60438" name="Picture 2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93063" y="3471863"/>
            <a:ext cx="64135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7" name="AutoShape 26"/>
          <p:cNvSpPr>
            <a:spLocks noChangeArrowheads="1"/>
          </p:cNvSpPr>
          <p:nvPr/>
        </p:nvSpPr>
        <p:spPr bwMode="auto">
          <a:xfrm>
            <a:off x="4572000" y="3328988"/>
            <a:ext cx="4419600" cy="3136900"/>
          </a:xfrm>
          <a:prstGeom prst="parallelogram">
            <a:avLst>
              <a:gd name="adj" fmla="val 3522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60440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35600" y="4797425"/>
            <a:ext cx="533400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0441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00800" y="5919788"/>
            <a:ext cx="533400" cy="258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07230" name="AutoShape 29"/>
          <p:cNvSpPr>
            <a:spLocks noChangeArrowheads="1"/>
          </p:cNvSpPr>
          <p:nvPr/>
        </p:nvSpPr>
        <p:spPr bwMode="auto">
          <a:xfrm rot="-283838">
            <a:off x="5724525" y="4221163"/>
            <a:ext cx="2101850" cy="1220787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07232" name="AutoShape 31"/>
          <p:cNvSpPr>
            <a:spLocks noChangeArrowheads="1"/>
          </p:cNvSpPr>
          <p:nvPr/>
        </p:nvSpPr>
        <p:spPr bwMode="auto">
          <a:xfrm rot="2577415">
            <a:off x="5781675" y="4210050"/>
            <a:ext cx="2101850" cy="1220788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07234" name="AutoShape 33"/>
          <p:cNvSpPr>
            <a:spLocks noChangeArrowheads="1"/>
          </p:cNvSpPr>
          <p:nvPr/>
        </p:nvSpPr>
        <p:spPr bwMode="auto">
          <a:xfrm rot="7746010">
            <a:off x="5680869" y="4175919"/>
            <a:ext cx="2101850" cy="1220788"/>
          </a:xfrm>
          <a:prstGeom prst="parallelogram">
            <a:avLst>
              <a:gd name="adj" fmla="val 121142"/>
            </a:avLst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07235" name="Line 34"/>
          <p:cNvSpPr>
            <a:spLocks noChangeShapeType="1"/>
          </p:cNvSpPr>
          <p:nvPr/>
        </p:nvSpPr>
        <p:spPr bwMode="auto">
          <a:xfrm>
            <a:off x="5976938" y="4724400"/>
            <a:ext cx="652462" cy="966788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307236" name="Rectangle 36"/>
          <p:cNvSpPr>
            <a:spLocks noChangeArrowheads="1"/>
          </p:cNvSpPr>
          <p:nvPr/>
        </p:nvSpPr>
        <p:spPr bwMode="auto">
          <a:xfrm>
            <a:off x="4462463" y="6237288"/>
            <a:ext cx="3673475" cy="395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60447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933825" y="6329363"/>
            <a:ext cx="5030788" cy="376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0448" name="Line 7"/>
          <p:cNvSpPr>
            <a:spLocks noChangeShapeType="1"/>
          </p:cNvSpPr>
          <p:nvPr/>
        </p:nvSpPr>
        <p:spPr bwMode="auto">
          <a:xfrm>
            <a:off x="3889375" y="6705600"/>
            <a:ext cx="192087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Tree-Sparse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950" y="908050"/>
            <a:ext cx="8807450" cy="5842000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Model:</a:t>
            </a:r>
            <a:r>
              <a:rPr lang="en-US" i="1" smtClean="0"/>
              <a:t>  K</a:t>
            </a:r>
            <a:r>
              <a:rPr lang="en-US" smtClean="0"/>
              <a:t>-sparse coefficients </a:t>
            </a:r>
            <a:br>
              <a:rPr lang="en-US" smtClean="0"/>
            </a:br>
            <a:r>
              <a:rPr lang="en-US" b="1" smtClean="0"/>
              <a:t>+	</a:t>
            </a:r>
            <a:r>
              <a:rPr lang="en-US" smtClean="0"/>
              <a:t>significant coefficients </a:t>
            </a:r>
            <a:br>
              <a:rPr lang="en-US" smtClean="0"/>
            </a:br>
            <a:r>
              <a:rPr lang="en-US" smtClean="0"/>
              <a:t>	lie on a rooted subtree</a:t>
            </a:r>
          </a:p>
          <a:p>
            <a:endParaRPr lang="en-US" sz="1200" smtClean="0"/>
          </a:p>
          <a:p>
            <a:endParaRPr lang="en-US" b="1" smtClean="0">
              <a:solidFill>
                <a:srgbClr val="0000FF"/>
              </a:solidFill>
            </a:endParaRPr>
          </a:p>
          <a:p>
            <a:endParaRPr lang="en-US" b="1" smtClean="0">
              <a:solidFill>
                <a:srgbClr val="0000FF"/>
              </a:solidFill>
            </a:endParaRPr>
          </a:p>
          <a:p>
            <a:r>
              <a:rPr lang="en-US" b="1" smtClean="0">
                <a:solidFill>
                  <a:srgbClr val="0000FF"/>
                </a:solidFill>
              </a:rPr>
              <a:t>Tree-RIP:</a:t>
            </a:r>
            <a:r>
              <a:rPr lang="en-US" smtClean="0"/>
              <a:t>  stable embedding </a:t>
            </a:r>
            <a:br>
              <a:rPr lang="en-US" smtClean="0"/>
            </a:br>
            <a:endParaRPr lang="en-US" sz="1600" smtClean="0"/>
          </a:p>
          <a:p>
            <a:endParaRPr lang="en-US" smtClean="0"/>
          </a:p>
          <a:p>
            <a:endParaRPr lang="en-US" smtClean="0"/>
          </a:p>
          <a:p>
            <a:r>
              <a:rPr lang="en-US" b="1" smtClean="0">
                <a:solidFill>
                  <a:srgbClr val="0000FF"/>
                </a:solidFill>
              </a:rPr>
              <a:t>Recovery:</a:t>
            </a:r>
            <a:r>
              <a:rPr lang="en-US" smtClean="0">
                <a:solidFill>
                  <a:srgbClr val="000000"/>
                </a:solidFill>
              </a:rPr>
              <a:t>  new model based algorithms</a:t>
            </a:r>
          </a:p>
          <a:p>
            <a:pPr>
              <a:buFontTx/>
              <a:buNone/>
            </a:pPr>
            <a:r>
              <a:rPr lang="en-US" smtClean="0">
                <a:solidFill>
                  <a:srgbClr val="000000"/>
                </a:solidFill>
              </a:rPr>
              <a:t>			    </a:t>
            </a:r>
            <a:r>
              <a:rPr lang="en-US" sz="1600" smtClean="0">
                <a:solidFill>
                  <a:srgbClr val="000000"/>
                </a:solidFill>
              </a:rPr>
              <a:t>[</a:t>
            </a:r>
            <a:r>
              <a:rPr lang="en-US" sz="1600" b="1" smtClean="0">
                <a:solidFill>
                  <a:srgbClr val="000000"/>
                </a:solidFill>
              </a:rPr>
              <a:t>VC</a:t>
            </a:r>
            <a:r>
              <a:rPr lang="en-US" sz="1600" smtClean="0">
                <a:solidFill>
                  <a:srgbClr val="000000"/>
                </a:solidFill>
              </a:rPr>
              <a:t>, Duarte, Hegde, Baraniuk; Baraniuk, </a:t>
            </a:r>
            <a:r>
              <a:rPr lang="en-US" sz="1600" b="1" smtClean="0">
                <a:solidFill>
                  <a:srgbClr val="000000"/>
                </a:solidFill>
              </a:rPr>
              <a:t>VC</a:t>
            </a:r>
            <a:r>
              <a:rPr lang="en-US" sz="1600" smtClean="0">
                <a:solidFill>
                  <a:srgbClr val="000000"/>
                </a:solidFill>
              </a:rPr>
              <a:t>, Duarte, Hegde]</a:t>
            </a: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61444" name="Content Placeholder 3" descr="bintree.tif"/>
          <p:cNvPicPr>
            <a:picLocks noChangeAspect="1"/>
          </p:cNvPicPr>
          <p:nvPr/>
        </p:nvPicPr>
        <p:blipFill>
          <a:blip r:embed="rId3" cstate="print"/>
          <a:srcRect b="14041"/>
          <a:stretch>
            <a:fillRect/>
          </a:stretch>
        </p:blipFill>
        <p:spPr bwMode="auto">
          <a:xfrm>
            <a:off x="5832475" y="661988"/>
            <a:ext cx="30607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152400" y="1081088"/>
            <a:ext cx="8839200" cy="55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16994"/>
          <a:lstStyle/>
          <a:p>
            <a:pPr marL="342900" indent="-342900" defTabSz="457200" eaLnBrk="0" hangingPunct="0">
              <a:spcBef>
                <a:spcPct val="20000"/>
              </a:spcBef>
              <a:buClr>
                <a:srgbClr val="000000"/>
              </a:buClr>
              <a:buFont typeface="Verdana" pitchFamily="34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+mj-lt"/>
                <a:ea typeface="ＭＳ Ｐゴシック" pitchFamily="34" charset="-128"/>
                <a:cs typeface="+mn-cs"/>
                <a:sym typeface="Gill Sans" charset="0"/>
              </a:rPr>
              <a:t>Iterative 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ea typeface="ＭＳ Ｐゴシック" pitchFamily="34" charset="-128"/>
                <a:cs typeface="+mn-cs"/>
                <a:sym typeface="Gill Sans" charset="0"/>
              </a:rPr>
              <a:t>Thresholding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ＭＳ Ｐゴシック" pitchFamily="34" charset="-128"/>
                <a:cs typeface="+mn-cs"/>
                <a:sym typeface="Gill Sans" charset="0"/>
              </a:rPr>
              <a:t> </a:t>
            </a: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000000"/>
              </a:buClr>
              <a:defRPr/>
            </a:pPr>
            <a:endParaRPr lang="en-US" sz="2000" dirty="0">
              <a:solidFill>
                <a:srgbClr val="000000"/>
              </a:solidFill>
              <a:latin typeface="Gill Sans" charset="0"/>
              <a:ea typeface="ＭＳ Ｐゴシック" pitchFamily="34" charset="-128"/>
              <a:cs typeface="+mn-cs"/>
              <a:sym typeface="Gill Sans" charset="0"/>
            </a:endParaRPr>
          </a:p>
          <a:p>
            <a:pPr marL="800100" lvl="1" indent="-342900" defTabSz="457200" eaLnBrk="0" hangingPunct="0">
              <a:buClr>
                <a:srgbClr val="000000"/>
              </a:buClr>
              <a:defRPr/>
            </a:pPr>
            <a:endParaRPr lang="en-US" sz="2400" dirty="0">
              <a:solidFill>
                <a:srgbClr val="000000"/>
              </a:solidFill>
              <a:latin typeface="GillSans" charset="0"/>
              <a:ea typeface="ＭＳ Ｐゴシック" pitchFamily="34" charset="-128"/>
            </a:endParaRPr>
          </a:p>
          <a:p>
            <a:pPr marL="0" lvl="1" defTabSz="457200" eaLnBrk="0" hangingPunct="0">
              <a:buClr>
                <a:srgbClr val="000000"/>
              </a:buClr>
              <a:defRPr/>
            </a:pPr>
            <a:r>
              <a:rPr lang="en-US" sz="2400" dirty="0">
                <a:solidFill>
                  <a:srgbClr val="000000"/>
                </a:solidFill>
                <a:latin typeface="GillSans" charset="0"/>
                <a:ea typeface="ＭＳ Ｐゴシック" pitchFamily="34" charset="-128"/>
              </a:rPr>
              <a:t>	</a:t>
            </a:r>
            <a:endParaRPr lang="en-US" sz="2400" dirty="0">
              <a:solidFill>
                <a:srgbClr val="000000"/>
              </a:solidFill>
              <a:latin typeface="GillSans-BoldItalic" charset="0"/>
              <a:ea typeface="ＭＳ Ｐゴシック" pitchFamily="34" charset="-128"/>
            </a:endParaRPr>
          </a:p>
          <a:p>
            <a:pPr marL="800100" lvl="1" indent="-342900" defTabSz="457200" eaLnBrk="0" hangingPunct="0">
              <a:defRPr/>
            </a:pPr>
            <a:endParaRPr lang="en-US" sz="2400" b="1" i="1" dirty="0">
              <a:solidFill>
                <a:srgbClr val="0000FF"/>
              </a:solidFill>
              <a:latin typeface="GillSans-BoldItalic" charset="0"/>
              <a:ea typeface="ＭＳ Ｐゴシック" pitchFamily="34" charset="-128"/>
            </a:endParaRP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000000"/>
              </a:buClr>
              <a:defRPr/>
            </a:pPr>
            <a:endParaRPr lang="en-US" sz="1100" b="1" dirty="0">
              <a:solidFill>
                <a:srgbClr val="0000FF"/>
              </a:solidFill>
              <a:latin typeface="Gill Sans" charset="0"/>
              <a:ea typeface="ＭＳ Ｐゴシック" pitchFamily="34" charset="-128"/>
              <a:cs typeface="+mn-cs"/>
              <a:sym typeface="Gill Sans" charset="0"/>
            </a:endParaRP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endParaRPr lang="en-US" sz="1100" dirty="0">
              <a:solidFill>
                <a:srgbClr val="000000"/>
              </a:solidFill>
              <a:latin typeface="Gill Sans" charset="0"/>
              <a:ea typeface="ＭＳ Ｐゴシック" pitchFamily="34" charset="-128"/>
              <a:cs typeface="+mn-cs"/>
              <a:sym typeface="Gill Sans" charset="0"/>
            </a:endParaRP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endParaRPr lang="en-US" sz="2400" dirty="0">
              <a:solidFill>
                <a:srgbClr val="000000"/>
              </a:solidFill>
              <a:latin typeface="Gill Sans" charset="0"/>
              <a:ea typeface="ＭＳ Ｐゴシック" pitchFamily="34" charset="-128"/>
              <a:cs typeface="+mn-cs"/>
              <a:sym typeface="Gill Sans" charset="0"/>
            </a:endParaRPr>
          </a:p>
        </p:txBody>
      </p:sp>
      <p:sp>
        <p:nvSpPr>
          <p:cNvPr id="26627" name="Rectangle 1"/>
          <p:cNvSpPr>
            <a:spLocks/>
          </p:cNvSpPr>
          <p:nvPr/>
        </p:nvSpPr>
        <p:spPr bwMode="auto">
          <a:xfrm>
            <a:off x="152400" y="863600"/>
            <a:ext cx="8839200" cy="580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42900" indent="-342900" eaLnBrk="0" hangingPunct="0">
              <a:spcBef>
                <a:spcPts val="738"/>
              </a:spcBef>
              <a:buClr>
                <a:srgbClr val="000000"/>
              </a:buClr>
              <a:buSzPct val="100000"/>
              <a:buFont typeface="Verdana" pitchFamily="34" charset="0"/>
              <a:buChar char="•"/>
              <a:defRPr/>
            </a:pPr>
            <a:endParaRPr lang="en-US" sz="2000">
              <a:solidFill>
                <a:srgbClr val="000000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2468" name="Rectangle 7"/>
          <p:cNvSpPr>
            <a:spLocks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ctr" eaLnBrk="0" hangingPunct="0"/>
            <a:r>
              <a: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sym typeface="Gill Sans" charset="0"/>
              </a:rPr>
              <a:t>Standard CS Recovery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7200" y="15240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350" lvl="1" eaLnBrk="0" hangingPunct="0">
              <a:spcBef>
                <a:spcPct val="2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[Nowak, 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  <a:cs typeface="+mn-cs"/>
              </a:rPr>
              <a:t>Figueiredo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; Kingsbury, Reeves; 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  <a:cs typeface="+mn-cs"/>
              </a:rPr>
              <a:t>Daubechies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  <a:cs typeface="+mn-cs"/>
              </a:rPr>
              <a:t>Defrise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, De Mol; 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  <a:cs typeface="+mn-cs"/>
              </a:rPr>
              <a:t>Blumensath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, Davies; …]</a:t>
            </a:r>
          </a:p>
          <a:p>
            <a:pPr eaLnBrk="0" hangingPunct="0">
              <a:defRPr/>
            </a:pPr>
            <a:endParaRPr lang="en-US" sz="1400" dirty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62470" name="Picture 1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" y="1971675"/>
            <a:ext cx="50419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4824413" y="4095750"/>
            <a:ext cx="42338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Verdana"/>
                <a:cs typeface="+mn-cs"/>
              </a:rPr>
              <a:t>update signal estimate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824413" y="4781550"/>
            <a:ext cx="42338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prune signal estimate</a:t>
            </a:r>
            <a:br>
              <a:rPr lang="en-US" sz="2400" b="1" dirty="0">
                <a:solidFill>
                  <a:srgbClr val="000000"/>
                </a:solidFill>
                <a:latin typeface="Verdana" pitchFamily="34" charset="0"/>
                <a:cs typeface="+mn-cs"/>
              </a:rPr>
            </a:br>
            <a:r>
              <a:rPr lang="en-US" sz="2000" dirty="0">
                <a:solidFill>
                  <a:srgbClr val="000000"/>
                </a:solidFill>
                <a:latin typeface="Verdana" pitchFamily="34" charset="0"/>
                <a:cs typeface="+mn-cs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Verdana" pitchFamily="34" charset="0"/>
                <a:cs typeface="+mn-cs"/>
              </a:rPr>
              <a:t>best </a:t>
            </a:r>
            <a:r>
              <a:rPr lang="en-US" sz="2000" i="1" dirty="0">
                <a:solidFill>
                  <a:srgbClr val="0000FF"/>
                </a:solidFill>
                <a:latin typeface="Verdana" pitchFamily="34" charset="0"/>
                <a:cs typeface="+mn-cs"/>
              </a:rPr>
              <a:t>K</a:t>
            </a:r>
            <a:r>
              <a:rPr lang="en-US" sz="2000" dirty="0">
                <a:solidFill>
                  <a:srgbClr val="0000FF"/>
                </a:solidFill>
                <a:latin typeface="Verdana" pitchFamily="34" charset="0"/>
                <a:cs typeface="+mn-cs"/>
              </a:rPr>
              <a:t>-term approx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  <a:cs typeface="+mn-cs"/>
              </a:rPr>
              <a:t>)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824413" y="5619750"/>
            <a:ext cx="42338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update residual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152400" y="1081088"/>
            <a:ext cx="8839200" cy="55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16994"/>
          <a:lstStyle/>
          <a:p>
            <a:pPr marL="342900" indent="-342900" defTabSz="457200" eaLnBrk="0" hangingPunct="0">
              <a:spcBef>
                <a:spcPct val="20000"/>
              </a:spcBef>
              <a:buClr>
                <a:srgbClr val="000000"/>
              </a:buClr>
              <a:buFont typeface="Verdana" pitchFamily="34" charset="0"/>
              <a:buChar char="•"/>
              <a:defRPr/>
            </a:pPr>
            <a:r>
              <a:rPr lang="en-US" sz="2400" b="1" dirty="0">
                <a:solidFill>
                  <a:srgbClr val="0000FF"/>
                </a:solidFill>
                <a:latin typeface="+mj-lt"/>
                <a:ea typeface="ＭＳ Ｐゴシック" pitchFamily="34" charset="-128"/>
                <a:cs typeface="+mn-cs"/>
                <a:sym typeface="Gill Sans" charset="0"/>
              </a:rPr>
              <a:t>Iterative </a:t>
            </a:r>
            <a:r>
              <a:rPr lang="en-US" sz="2400" b="1" dirty="0">
                <a:latin typeface="+mj-lt"/>
                <a:ea typeface="ＭＳ Ｐゴシック" pitchFamily="34" charset="-128"/>
                <a:cs typeface="+mn-cs"/>
                <a:sym typeface="Gill Sans" charset="0"/>
              </a:rPr>
              <a:t>Model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ＭＳ Ｐゴシック" pitchFamily="34" charset="-128"/>
                <a:cs typeface="+mn-cs"/>
                <a:sym typeface="Gill Sans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+mj-lt"/>
                <a:ea typeface="ＭＳ Ｐゴシック" pitchFamily="34" charset="-128"/>
                <a:cs typeface="+mn-cs"/>
                <a:sym typeface="Gill Sans" charset="0"/>
              </a:rPr>
              <a:t>Thresholding</a:t>
            </a:r>
            <a:r>
              <a:rPr lang="en-US" sz="2400" b="1" dirty="0">
                <a:solidFill>
                  <a:srgbClr val="0000FF"/>
                </a:solidFill>
                <a:latin typeface="+mj-lt"/>
                <a:ea typeface="ＭＳ Ｐゴシック" pitchFamily="34" charset="-128"/>
                <a:cs typeface="+mn-cs"/>
                <a:sym typeface="Gill Sans" charset="0"/>
              </a:rPr>
              <a:t> </a:t>
            </a: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000000"/>
              </a:buClr>
              <a:defRPr/>
            </a:pPr>
            <a:endParaRPr lang="en-US" sz="2000" dirty="0">
              <a:solidFill>
                <a:srgbClr val="000000"/>
              </a:solidFill>
              <a:latin typeface="Gill Sans" charset="0"/>
              <a:ea typeface="ＭＳ Ｐゴシック" pitchFamily="34" charset="-128"/>
              <a:cs typeface="+mn-cs"/>
              <a:sym typeface="Gill Sans" charset="0"/>
            </a:endParaRPr>
          </a:p>
          <a:p>
            <a:pPr marL="800100" lvl="1" indent="-342900" defTabSz="457200" eaLnBrk="0" hangingPunct="0">
              <a:buClr>
                <a:srgbClr val="000000"/>
              </a:buClr>
              <a:defRPr/>
            </a:pPr>
            <a:endParaRPr lang="en-US" sz="2400" dirty="0">
              <a:solidFill>
                <a:srgbClr val="000000"/>
              </a:solidFill>
              <a:latin typeface="GillSans" charset="0"/>
              <a:ea typeface="ＭＳ Ｐゴシック" pitchFamily="34" charset="-128"/>
            </a:endParaRPr>
          </a:p>
          <a:p>
            <a:pPr marL="0" lvl="1" defTabSz="457200" eaLnBrk="0" hangingPunct="0">
              <a:buClr>
                <a:srgbClr val="000000"/>
              </a:buClr>
              <a:defRPr/>
            </a:pPr>
            <a:r>
              <a:rPr lang="en-US" sz="2400" dirty="0">
                <a:solidFill>
                  <a:srgbClr val="000000"/>
                </a:solidFill>
                <a:latin typeface="GillSans" charset="0"/>
                <a:ea typeface="ＭＳ Ｐゴシック" pitchFamily="34" charset="-128"/>
              </a:rPr>
              <a:t>	</a:t>
            </a:r>
            <a:endParaRPr lang="en-US" sz="2400" dirty="0">
              <a:solidFill>
                <a:srgbClr val="000000"/>
              </a:solidFill>
              <a:latin typeface="GillSans-BoldItalic" charset="0"/>
              <a:ea typeface="ＭＳ Ｐゴシック" pitchFamily="34" charset="-128"/>
            </a:endParaRPr>
          </a:p>
          <a:p>
            <a:pPr marL="800100" lvl="1" indent="-342900" defTabSz="457200" eaLnBrk="0" hangingPunct="0">
              <a:defRPr/>
            </a:pPr>
            <a:endParaRPr lang="en-US" sz="2400" b="1" i="1" dirty="0">
              <a:solidFill>
                <a:srgbClr val="0000FF"/>
              </a:solidFill>
              <a:latin typeface="GillSans-BoldItalic" charset="0"/>
              <a:ea typeface="ＭＳ Ｐゴシック" pitchFamily="34" charset="-128"/>
            </a:endParaRP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000000"/>
              </a:buClr>
              <a:defRPr/>
            </a:pPr>
            <a:endParaRPr lang="en-US" sz="1100" b="1" dirty="0">
              <a:solidFill>
                <a:srgbClr val="0000FF"/>
              </a:solidFill>
              <a:latin typeface="Gill Sans" charset="0"/>
              <a:ea typeface="ＭＳ Ｐゴシック" pitchFamily="34" charset="-128"/>
              <a:cs typeface="+mn-cs"/>
              <a:sym typeface="Gill Sans" charset="0"/>
            </a:endParaRP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endParaRPr lang="en-US" sz="1100" dirty="0">
              <a:solidFill>
                <a:srgbClr val="000000"/>
              </a:solidFill>
              <a:latin typeface="Gill Sans" charset="0"/>
              <a:ea typeface="ＭＳ Ｐゴシック" pitchFamily="34" charset="-128"/>
              <a:cs typeface="+mn-cs"/>
              <a:sym typeface="Gill Sans" charset="0"/>
            </a:endParaRPr>
          </a:p>
          <a:p>
            <a:pPr marL="342900" indent="-342900" defTabSz="457200" eaLnBrk="0" hangingPunct="0">
              <a:spcBef>
                <a:spcPct val="20000"/>
              </a:spcBef>
              <a:buClr>
                <a:srgbClr val="000000"/>
              </a:buClr>
              <a:buFont typeface="Arial" pitchFamily="34" charset="0"/>
              <a:buNone/>
              <a:defRPr/>
            </a:pPr>
            <a:endParaRPr lang="en-US" sz="2400" dirty="0">
              <a:solidFill>
                <a:srgbClr val="000000"/>
              </a:solidFill>
              <a:latin typeface="Gill Sans" charset="0"/>
              <a:ea typeface="ＭＳ Ｐゴシック" pitchFamily="34" charset="-128"/>
              <a:cs typeface="+mn-cs"/>
              <a:sym typeface="Gill Sans" charset="0"/>
            </a:endParaRPr>
          </a:p>
        </p:txBody>
      </p:sp>
      <p:sp>
        <p:nvSpPr>
          <p:cNvPr id="26627" name="Rectangle 1"/>
          <p:cNvSpPr>
            <a:spLocks/>
          </p:cNvSpPr>
          <p:nvPr/>
        </p:nvSpPr>
        <p:spPr bwMode="auto">
          <a:xfrm>
            <a:off x="152400" y="863600"/>
            <a:ext cx="8839200" cy="580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42900" indent="-342900" eaLnBrk="0" hangingPunct="0">
              <a:spcBef>
                <a:spcPts val="738"/>
              </a:spcBef>
              <a:buClr>
                <a:srgbClr val="000000"/>
              </a:buClr>
              <a:buSzPct val="100000"/>
              <a:buFont typeface="Verdana" pitchFamily="34" charset="0"/>
              <a:buChar char="•"/>
              <a:defRPr/>
            </a:pPr>
            <a:endParaRPr lang="en-US" sz="2000">
              <a:solidFill>
                <a:srgbClr val="000000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3492" name="Rectangle 7"/>
          <p:cNvSpPr>
            <a:spLocks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 anchor="ctr"/>
          <a:lstStyle/>
          <a:p>
            <a:pPr marL="39688" algn="ctr" eaLnBrk="0" hangingPunct="0"/>
            <a:r>
              <a: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sym typeface="Gill Sans" charset="0"/>
              </a:rPr>
              <a:t>Model-based CS Recovery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7200" y="1524000"/>
            <a:ext cx="868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350" lvl="1" eaLnBrk="0" hangingPunct="0">
              <a:spcBef>
                <a:spcPct val="20000"/>
              </a:spcBef>
              <a:defRPr/>
            </a:pPr>
            <a:r>
              <a:rPr lang="en-US" sz="1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V</a:t>
            </a:r>
            <a:r>
              <a:rPr lang="en-US" sz="1400" b="1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C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, Duarte, 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Hegde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Baraniuk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; 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  <a:cs typeface="+mn-cs"/>
              </a:rPr>
              <a:t>Baraniuk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, </a:t>
            </a:r>
            <a:r>
              <a:rPr lang="en-US" sz="1400" b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VC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, Duarte, 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  <a:cs typeface="+mn-cs"/>
              </a:rPr>
              <a:t>Hegde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]</a:t>
            </a:r>
          </a:p>
          <a:p>
            <a:pPr eaLnBrk="0" hangingPunct="0">
              <a:defRPr/>
            </a:pPr>
            <a:endParaRPr lang="en-US" sz="1400" dirty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63494" name="Picture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971675"/>
            <a:ext cx="6856412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4"/>
          <p:cNvSpPr txBox="1">
            <a:spLocks noChangeArrowheads="1"/>
          </p:cNvSpPr>
          <p:nvPr/>
        </p:nvSpPr>
        <p:spPr bwMode="auto">
          <a:xfrm>
            <a:off x="4824413" y="4095750"/>
            <a:ext cx="42338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00"/>
                </a:solidFill>
                <a:latin typeface="Verdana"/>
                <a:cs typeface="+mn-cs"/>
              </a:rPr>
              <a:t>update signal estimate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824413" y="4781550"/>
            <a:ext cx="42338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prune signal estimate</a:t>
            </a:r>
            <a:br>
              <a:rPr lang="en-US" sz="2400" b="1" dirty="0">
                <a:solidFill>
                  <a:srgbClr val="000000"/>
                </a:solidFill>
                <a:latin typeface="Verdana" pitchFamily="34" charset="0"/>
                <a:cs typeface="+mn-cs"/>
              </a:rPr>
            </a:br>
            <a:r>
              <a:rPr lang="en-US" sz="2000" dirty="0">
                <a:solidFill>
                  <a:srgbClr val="000000"/>
                </a:solidFill>
                <a:latin typeface="Verdana" pitchFamily="34" charset="0"/>
                <a:cs typeface="+mn-cs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Verdana" pitchFamily="34" charset="0"/>
                <a:cs typeface="+mn-cs"/>
              </a:rPr>
              <a:t>best </a:t>
            </a:r>
            <a:r>
              <a:rPr lang="en-US" sz="2000" i="1" dirty="0">
                <a:solidFill>
                  <a:srgbClr val="0000FF"/>
                </a:solidFill>
                <a:latin typeface="Verdana" pitchFamily="34" charset="0"/>
                <a:cs typeface="+mn-cs"/>
              </a:rPr>
              <a:t>K</a:t>
            </a:r>
            <a:r>
              <a:rPr lang="en-US" sz="2000" dirty="0">
                <a:solidFill>
                  <a:srgbClr val="0000FF"/>
                </a:solidFill>
                <a:latin typeface="Verdana" pitchFamily="34" charset="0"/>
                <a:cs typeface="+mn-cs"/>
              </a:rPr>
              <a:t>-term </a:t>
            </a:r>
            <a:r>
              <a:rPr lang="en-US" sz="2000" b="1" dirty="0">
                <a:solidFill>
                  <a:srgbClr val="0000FF"/>
                </a:solidFill>
                <a:latin typeface="Verdana" pitchFamily="34" charset="0"/>
                <a:cs typeface="+mn-cs"/>
              </a:rPr>
              <a:t>model </a:t>
            </a:r>
            <a:r>
              <a:rPr lang="en-US" sz="2000" dirty="0">
                <a:solidFill>
                  <a:srgbClr val="0000FF"/>
                </a:solidFill>
                <a:latin typeface="Verdana" pitchFamily="34" charset="0"/>
                <a:cs typeface="+mn-cs"/>
              </a:rPr>
              <a:t>approx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  <a:cs typeface="+mn-cs"/>
              </a:rPr>
              <a:t>)</a:t>
            </a: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4824413" y="5619750"/>
            <a:ext cx="42338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update residual</a:t>
            </a:r>
          </a:p>
        </p:txBody>
      </p:sp>
      <p:sp>
        <p:nvSpPr>
          <p:cNvPr id="63498" name="Line 7"/>
          <p:cNvSpPr>
            <a:spLocks noChangeShapeType="1"/>
          </p:cNvSpPr>
          <p:nvPr/>
        </p:nvSpPr>
        <p:spPr bwMode="auto">
          <a:xfrm>
            <a:off x="1981200" y="5334000"/>
            <a:ext cx="13684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Tree-Sparse Signal Recovery</a:t>
            </a:r>
          </a:p>
        </p:txBody>
      </p:sp>
      <p:pic>
        <p:nvPicPr>
          <p:cNvPr id="64515" name="Content Placeholder 3" descr="wvcomp_orig2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5725" y="949325"/>
            <a:ext cx="26670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6" name="Picture 4" descr="wvcomp_cosamp2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9300" y="947738"/>
            <a:ext cx="2630488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wvcomp_l12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5725" y="3887788"/>
            <a:ext cx="27130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 descr="wvcomp_tmp2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9300" y="3924300"/>
            <a:ext cx="2662238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7"/>
          <p:cNvSpPr txBox="1">
            <a:spLocks noChangeArrowheads="1"/>
          </p:cNvSpPr>
          <p:nvPr/>
        </p:nvSpPr>
        <p:spPr bwMode="auto">
          <a:xfrm>
            <a:off x="2905125" y="3140075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  <a:cs typeface="+mn-cs"/>
              </a:rPr>
              <a:t>target signal</a:t>
            </a:r>
          </a:p>
        </p:txBody>
      </p:sp>
      <p:sp>
        <p:nvSpPr>
          <p:cNvPr id="25608" name="TextBox 8"/>
          <p:cNvSpPr txBox="1">
            <a:spLocks noChangeArrowheads="1"/>
          </p:cNvSpPr>
          <p:nvPr/>
        </p:nvSpPr>
        <p:spPr bwMode="auto">
          <a:xfrm>
            <a:off x="5970588" y="3051175"/>
            <a:ext cx="2309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000">
                <a:solidFill>
                  <a:srgbClr val="000000"/>
                </a:solidFill>
                <a:latin typeface="Verdana" pitchFamily="34" charset="0"/>
                <a:cs typeface="+mn-cs"/>
              </a:rPr>
              <a:t>CoSaMP, (MSE=1.12)</a:t>
            </a:r>
          </a:p>
        </p:txBody>
      </p:sp>
      <p:sp>
        <p:nvSpPr>
          <p:cNvPr id="25609" name="TextBox 9"/>
          <p:cNvSpPr txBox="1">
            <a:spLocks noChangeArrowheads="1"/>
          </p:cNvSpPr>
          <p:nvPr/>
        </p:nvSpPr>
        <p:spPr bwMode="auto">
          <a:xfrm>
            <a:off x="2659063" y="6057900"/>
            <a:ext cx="2698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  <a:cs typeface="+mn-cs"/>
              </a:rPr>
              <a:t>L1-minimization</a:t>
            </a:r>
            <a:br>
              <a:rPr lang="en-US" sz="2000">
                <a:solidFill>
                  <a:srgbClr val="000000"/>
                </a:solidFill>
                <a:latin typeface="Verdana" pitchFamily="34" charset="0"/>
                <a:cs typeface="+mn-cs"/>
              </a:rPr>
            </a:br>
            <a:r>
              <a:rPr lang="en-US" sz="2000">
                <a:solidFill>
                  <a:srgbClr val="000000"/>
                </a:solidFill>
                <a:latin typeface="Verdana" pitchFamily="34" charset="0"/>
                <a:cs typeface="+mn-cs"/>
              </a:rPr>
              <a:t>(MSE=0.751)</a:t>
            </a:r>
          </a:p>
        </p:txBody>
      </p:sp>
      <p:sp>
        <p:nvSpPr>
          <p:cNvPr id="25610" name="TextBox 10"/>
          <p:cNvSpPr txBox="1">
            <a:spLocks noChangeArrowheads="1"/>
          </p:cNvSpPr>
          <p:nvPr/>
        </p:nvSpPr>
        <p:spPr bwMode="auto">
          <a:xfrm>
            <a:off x="5575300" y="6075363"/>
            <a:ext cx="3173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  <a:cs typeface="+mn-cs"/>
              </a:rPr>
              <a:t>Tree-sparse CoSaMP (MSE=0.037)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41325" y="3898900"/>
            <a:ext cx="1928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400" i="1">
                <a:solidFill>
                  <a:srgbClr val="000000"/>
                </a:solidFill>
                <a:latin typeface="Verdana" pitchFamily="34" charset="0"/>
                <a:cs typeface="+mn-cs"/>
              </a:rPr>
              <a:t>N</a:t>
            </a:r>
            <a:r>
              <a:rPr lang="en-US" sz="2400">
                <a:solidFill>
                  <a:srgbClr val="000000"/>
                </a:solidFill>
                <a:latin typeface="Verdana" pitchFamily="34" charset="0"/>
                <a:cs typeface="+mn-cs"/>
              </a:rPr>
              <a:t>=1024</a:t>
            </a:r>
            <a:br>
              <a:rPr lang="en-US" sz="2400">
                <a:solidFill>
                  <a:srgbClr val="000000"/>
                </a:solidFill>
                <a:latin typeface="Verdana" pitchFamily="34" charset="0"/>
                <a:cs typeface="+mn-cs"/>
              </a:rPr>
            </a:br>
            <a:r>
              <a:rPr lang="en-US" sz="2400" i="1">
                <a:solidFill>
                  <a:srgbClr val="000000"/>
                </a:solidFill>
                <a:latin typeface="Verdana" pitchFamily="34" charset="0"/>
                <a:cs typeface="+mn-cs"/>
              </a:rPr>
              <a:t>M</a:t>
            </a:r>
            <a:r>
              <a:rPr lang="en-US" sz="2400">
                <a:solidFill>
                  <a:srgbClr val="000000"/>
                </a:solidFill>
                <a:latin typeface="Verdana" pitchFamily="34" charset="0"/>
                <a:cs typeface="+mn-cs"/>
              </a:rPr>
              <a:t>=80</a:t>
            </a:r>
          </a:p>
        </p:txBody>
      </p:sp>
      <p:pic>
        <p:nvPicPr>
          <p:cNvPr id="64524" name="Picture 3" descr="bintree.pd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1989138"/>
            <a:ext cx="2047875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Compressible Signals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4250"/>
            <a:ext cx="9144000" cy="587375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Real-world signals are compressible, not sparse</a:t>
            </a:r>
          </a:p>
          <a:p>
            <a:endParaRPr lang="en-US" sz="1400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Recall: </a:t>
            </a:r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compressible</a:t>
            </a:r>
            <a:r>
              <a:rPr lang="en-US" smtClean="0">
                <a:ea typeface="ＭＳ Ｐゴシック" pitchFamily="34" charset="-128"/>
              </a:rPr>
              <a:t> &lt;&gt; well approximated </a:t>
            </a:r>
          </a:p>
          <a:p>
            <a:pPr>
              <a:buFontTx/>
              <a:buNone/>
            </a:pPr>
            <a:r>
              <a:rPr lang="en-US" smtClean="0">
                <a:ea typeface="ＭＳ Ｐゴシック" pitchFamily="34" charset="-128"/>
              </a:rPr>
              <a:t>						by sparse</a:t>
            </a:r>
          </a:p>
          <a:p>
            <a:pPr lvl="1"/>
            <a:endParaRPr lang="en-US" sz="900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compressible signals lie close to a union of subspaces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ie:  approximation error decays rapidly as</a:t>
            </a:r>
          </a:p>
          <a:p>
            <a:pPr lvl="1"/>
            <a:endParaRPr lang="en-US" sz="900" smtClean="0">
              <a:ea typeface="ＭＳ Ｐゴシック" pitchFamily="34" charset="-128"/>
            </a:endParaRP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endParaRPr lang="en-US" sz="1500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If      has RIP, then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both sparse and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compressible signals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are stably recoverable 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5808663" y="5849938"/>
            <a:ext cx="327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V="1">
            <a:off x="5524500" y="5722938"/>
            <a:ext cx="3097213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grpSp>
        <p:nvGrpSpPr>
          <p:cNvPr id="65542" name="Group 6"/>
          <p:cNvGrpSpPr>
            <a:grpSpLocks/>
          </p:cNvGrpSpPr>
          <p:nvPr/>
        </p:nvGrpSpPr>
        <p:grpSpPr bwMode="auto">
          <a:xfrm>
            <a:off x="5561013" y="4357688"/>
            <a:ext cx="3060700" cy="1365250"/>
            <a:chOff x="1814" y="3068"/>
            <a:chExt cx="1928" cy="860"/>
          </a:xfrm>
        </p:grpSpPr>
        <p:sp>
          <p:nvSpPr>
            <p:cNvPr id="31766" name="Line 7"/>
            <p:cNvSpPr>
              <a:spLocks noChangeShapeType="1"/>
            </p:cNvSpPr>
            <p:nvPr/>
          </p:nvSpPr>
          <p:spPr bwMode="auto">
            <a:xfrm>
              <a:off x="2268" y="3770"/>
              <a:ext cx="0" cy="1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1767" name="Line 8"/>
            <p:cNvSpPr>
              <a:spLocks noChangeShapeType="1"/>
            </p:cNvSpPr>
            <p:nvPr/>
          </p:nvSpPr>
          <p:spPr bwMode="auto">
            <a:xfrm>
              <a:off x="2268" y="3928"/>
              <a:ext cx="140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1768" name="Freeform 9"/>
            <p:cNvSpPr>
              <a:spLocks/>
            </p:cNvSpPr>
            <p:nvPr/>
          </p:nvSpPr>
          <p:spPr bwMode="auto">
            <a:xfrm>
              <a:off x="1814" y="3068"/>
              <a:ext cx="1872" cy="816"/>
            </a:xfrm>
            <a:custGeom>
              <a:avLst/>
              <a:gdLst>
                <a:gd name="T0" fmla="*/ 0 w 1872"/>
                <a:gd name="T1" fmla="*/ 0 h 816"/>
                <a:gd name="T2" fmla="*/ 384 w 1872"/>
                <a:gd name="T3" fmla="*/ 672 h 816"/>
                <a:gd name="T4" fmla="*/ 1872 w 1872"/>
                <a:gd name="T5" fmla="*/ 816 h 816"/>
                <a:gd name="T6" fmla="*/ 0 60000 65536"/>
                <a:gd name="T7" fmla="*/ 0 60000 65536"/>
                <a:gd name="T8" fmla="*/ 0 60000 65536"/>
                <a:gd name="T9" fmla="*/ 0 w 1872"/>
                <a:gd name="T10" fmla="*/ 0 h 816"/>
                <a:gd name="T11" fmla="*/ 1872 w 1872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72" h="816">
                  <a:moveTo>
                    <a:pt x="0" y="0"/>
                  </a:moveTo>
                  <a:cubicBezTo>
                    <a:pt x="36" y="268"/>
                    <a:pt x="72" y="536"/>
                    <a:pt x="384" y="672"/>
                  </a:cubicBezTo>
                  <a:cubicBezTo>
                    <a:pt x="696" y="808"/>
                    <a:pt x="1284" y="812"/>
                    <a:pt x="1872" y="816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31769" name="Rectangle 10"/>
            <p:cNvSpPr>
              <a:spLocks noChangeArrowheads="1"/>
            </p:cNvSpPr>
            <p:nvPr/>
          </p:nvSpPr>
          <p:spPr bwMode="auto">
            <a:xfrm>
              <a:off x="2290" y="3724"/>
              <a:ext cx="1452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31751" name="Oval 11"/>
          <p:cNvSpPr>
            <a:spLocks noChangeArrowheads="1"/>
          </p:cNvSpPr>
          <p:nvPr/>
        </p:nvSpPr>
        <p:spPr bwMode="auto">
          <a:xfrm>
            <a:off x="5732463" y="4325938"/>
            <a:ext cx="533400" cy="1066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1752" name="Line 12"/>
          <p:cNvSpPr>
            <a:spLocks noChangeShapeType="1"/>
          </p:cNvSpPr>
          <p:nvPr/>
        </p:nvSpPr>
        <p:spPr bwMode="auto">
          <a:xfrm>
            <a:off x="5808663" y="4478338"/>
            <a:ext cx="0" cy="1371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1753" name="Line 13"/>
          <p:cNvSpPr>
            <a:spLocks noChangeShapeType="1"/>
          </p:cNvSpPr>
          <p:nvPr/>
        </p:nvSpPr>
        <p:spPr bwMode="auto">
          <a:xfrm>
            <a:off x="5808663" y="5849938"/>
            <a:ext cx="32766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1754" name="Text Box 14"/>
          <p:cNvSpPr txBox="1">
            <a:spLocks noChangeArrowheads="1"/>
          </p:cNvSpPr>
          <p:nvPr/>
        </p:nvSpPr>
        <p:spPr bwMode="auto">
          <a:xfrm>
            <a:off x="6324600" y="6003925"/>
            <a:ext cx="1766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  <a:cs typeface="+mn-cs"/>
              </a:rPr>
              <a:t>sorted index</a:t>
            </a:r>
          </a:p>
        </p:txBody>
      </p:sp>
      <p:sp>
        <p:nvSpPr>
          <p:cNvPr id="31755" name="Freeform 15"/>
          <p:cNvSpPr>
            <a:spLocks/>
          </p:cNvSpPr>
          <p:nvPr/>
        </p:nvSpPr>
        <p:spPr bwMode="auto">
          <a:xfrm>
            <a:off x="5961063" y="4478338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1756" name="Line 16"/>
          <p:cNvSpPr>
            <a:spLocks noChangeShapeType="1"/>
          </p:cNvSpPr>
          <p:nvPr/>
        </p:nvSpPr>
        <p:spPr bwMode="auto">
          <a:xfrm flipH="1">
            <a:off x="5524500" y="4175125"/>
            <a:ext cx="3175" cy="15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1757" name="Freeform 17"/>
          <p:cNvSpPr>
            <a:spLocks/>
          </p:cNvSpPr>
          <p:nvPr/>
        </p:nvSpPr>
        <p:spPr bwMode="auto">
          <a:xfrm>
            <a:off x="5541963" y="4356100"/>
            <a:ext cx="2971800" cy="1295400"/>
          </a:xfrm>
          <a:custGeom>
            <a:avLst/>
            <a:gdLst>
              <a:gd name="T0" fmla="*/ 0 w 1872"/>
              <a:gd name="T1" fmla="*/ 0 h 816"/>
              <a:gd name="T2" fmla="*/ 2147483647 w 1872"/>
              <a:gd name="T3" fmla="*/ 2147483647 h 816"/>
              <a:gd name="T4" fmla="*/ 2147483647 w 1872"/>
              <a:gd name="T5" fmla="*/ 2147483647 h 816"/>
              <a:gd name="T6" fmla="*/ 0 60000 65536"/>
              <a:gd name="T7" fmla="*/ 0 60000 65536"/>
              <a:gd name="T8" fmla="*/ 0 60000 65536"/>
              <a:gd name="T9" fmla="*/ 0 w 1872"/>
              <a:gd name="T10" fmla="*/ 0 h 816"/>
              <a:gd name="T11" fmla="*/ 1872 w 1872"/>
              <a:gd name="T12" fmla="*/ 816 h 8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2" h="816">
                <a:moveTo>
                  <a:pt x="0" y="0"/>
                </a:moveTo>
                <a:cubicBezTo>
                  <a:pt x="36" y="268"/>
                  <a:pt x="72" y="536"/>
                  <a:pt x="384" y="672"/>
                </a:cubicBezTo>
                <a:cubicBezTo>
                  <a:pt x="696" y="808"/>
                  <a:pt x="1284" y="812"/>
                  <a:pt x="1872" y="816"/>
                </a:cubicBezTo>
              </a:path>
            </a:pathLst>
          </a:custGeom>
          <a:noFill/>
          <a:ln w="57150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65550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00763" y="5851525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1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69300" y="5867400"/>
            <a:ext cx="2889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2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6800" y="4176713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3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3124200"/>
            <a:ext cx="1155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4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92200" y="43434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mtClean="0"/>
              <a:t>Major Trends in Sensing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052513"/>
            <a:ext cx="9013825" cy="5805487"/>
          </a:xfrm>
        </p:spPr>
        <p:txBody>
          <a:bodyPr/>
          <a:lstStyle/>
          <a:p>
            <a:pPr algn="ctr">
              <a:buFontTx/>
              <a:buNone/>
            </a:pPr>
            <a:endParaRPr lang="en-US" sz="1600" smtClean="0"/>
          </a:p>
          <a:p>
            <a:pPr algn="ctr">
              <a:buFontTx/>
              <a:buNone/>
            </a:pPr>
            <a:endParaRPr lang="en-US" sz="1600" smtClean="0"/>
          </a:p>
          <a:p>
            <a:pPr algn="ctr">
              <a:buFontTx/>
              <a:buNone/>
            </a:pPr>
            <a:endParaRPr lang="en-US" sz="1600" smtClean="0"/>
          </a:p>
          <a:p>
            <a:pPr algn="ctr">
              <a:buFontTx/>
              <a:buNone/>
            </a:pPr>
            <a:r>
              <a:rPr lang="en-US" b="1" smtClean="0">
                <a:solidFill>
                  <a:srgbClr val="0000FF"/>
                </a:solidFill>
              </a:rPr>
              <a:t>higher resolution</a:t>
            </a:r>
            <a:r>
              <a:rPr lang="en-US" smtClean="0"/>
              <a:t> / </a:t>
            </a:r>
            <a:r>
              <a:rPr lang="en-US" b="1" smtClean="0">
                <a:solidFill>
                  <a:srgbClr val="0000FF"/>
                </a:solidFill>
              </a:rPr>
              <a:t>denser sampling </a:t>
            </a:r>
          </a:p>
          <a:p>
            <a:pPr algn="ctr">
              <a:buFontTx/>
              <a:buNone/>
            </a:pPr>
            <a:endParaRPr lang="en-US" sz="6000" b="1" smtClean="0">
              <a:solidFill>
                <a:srgbClr val="0000FF"/>
              </a:solidFill>
            </a:endParaRPr>
          </a:p>
          <a:p>
            <a:pPr algn="ctr">
              <a:buFontTx/>
              <a:buNone/>
            </a:pPr>
            <a:r>
              <a:rPr lang="en-US" b="1" smtClean="0">
                <a:solidFill>
                  <a:srgbClr val="0000FF"/>
                </a:solidFill>
              </a:rPr>
              <a:t>large numbers of sensors</a:t>
            </a:r>
          </a:p>
          <a:p>
            <a:pPr algn="ctr">
              <a:buFontTx/>
              <a:buNone/>
            </a:pPr>
            <a:endParaRPr lang="en-US" sz="6000" smtClean="0"/>
          </a:p>
          <a:p>
            <a:pPr algn="ctr">
              <a:buFontTx/>
              <a:buNone/>
            </a:pPr>
            <a:r>
              <a:rPr lang="en-US" b="1" smtClean="0">
                <a:solidFill>
                  <a:srgbClr val="0000FF"/>
                </a:solidFill>
              </a:rPr>
              <a:t>increasing # of modalities </a:t>
            </a:r>
            <a:r>
              <a:rPr lang="en-US" smtClean="0"/>
              <a:t>/ </a:t>
            </a:r>
            <a:r>
              <a:rPr lang="en-US" b="1" smtClean="0">
                <a:solidFill>
                  <a:srgbClr val="0000FF"/>
                </a:solidFill>
              </a:rPr>
              <a:t>mobility</a:t>
            </a:r>
            <a:endParaRPr lang="en-US" smtClean="0"/>
          </a:p>
          <a:p>
            <a:pPr lvl="4" algn="ctr">
              <a:buFontTx/>
              <a:buNone/>
            </a:pPr>
            <a:endParaRPr lang="en-US" smtClean="0"/>
          </a:p>
          <a:p>
            <a:pPr lvl="4" algn="ctr"/>
            <a:endParaRPr lang="en-US" smtClean="0"/>
          </a:p>
          <a:p>
            <a:pPr lvl="4" algn="ctr"/>
            <a:endParaRPr lang="en-US" smtClean="0"/>
          </a:p>
          <a:p>
            <a:pPr lvl="4" algn="ctr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Model-Compressible Signals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4250"/>
            <a:ext cx="8763000" cy="554037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Model-compressible</a:t>
            </a:r>
            <a:r>
              <a:rPr lang="en-US" smtClean="0"/>
              <a:t> </a:t>
            </a:r>
            <a:r>
              <a:rPr lang="en-US" sz="1400" smtClean="0"/>
              <a:t> </a:t>
            </a:r>
            <a:r>
              <a:rPr lang="en-US" smtClean="0"/>
              <a:t>&lt;&gt; well approximated</a:t>
            </a:r>
            <a:br>
              <a:rPr lang="en-US" smtClean="0"/>
            </a:br>
            <a:r>
              <a:rPr lang="en-US" smtClean="0"/>
              <a:t>					  by model-sparse</a:t>
            </a:r>
          </a:p>
          <a:p>
            <a:pPr lvl="1"/>
            <a:r>
              <a:rPr lang="en-US" smtClean="0"/>
              <a:t>model-compressible signals lie close to a </a:t>
            </a:r>
            <a:br>
              <a:rPr lang="en-US" smtClean="0"/>
            </a:br>
            <a:r>
              <a:rPr lang="en-US" smtClean="0"/>
              <a:t>reduced union of subspaces</a:t>
            </a:r>
          </a:p>
          <a:p>
            <a:pPr lvl="1"/>
            <a:r>
              <a:rPr lang="en-US" smtClean="0"/>
              <a:t>ie:  model-approx error decays rapidly as</a:t>
            </a:r>
          </a:p>
          <a:p>
            <a:endParaRPr lang="en-US" sz="1600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66564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2528888"/>
            <a:ext cx="1155700" cy="231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Model-Compressible Signals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4250"/>
            <a:ext cx="8763000" cy="5684838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Model-compressible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sz="1400" smtClean="0"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&lt;&gt; well approximated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					  by model-sparse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model-compressible signals lie close to a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reduced union of subspaces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ie:  model-approx error decays rapidly as</a:t>
            </a:r>
          </a:p>
          <a:p>
            <a:endParaRPr lang="en-US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While model-RIP enables stable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model-sparse recovery, </a:t>
            </a:r>
            <a:br>
              <a:rPr lang="en-US" smtClean="0">
                <a:ea typeface="ＭＳ Ｐゴシック" pitchFamily="34" charset="-128"/>
              </a:rPr>
            </a:br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model-RIP is </a:t>
            </a:r>
            <a:r>
              <a:rPr lang="en-US" b="1" i="1" smtClean="0">
                <a:solidFill>
                  <a:srgbClr val="0000FF"/>
                </a:solidFill>
                <a:ea typeface="ＭＳ Ｐゴシック" pitchFamily="34" charset="-128"/>
              </a:rPr>
              <a:t>not</a:t>
            </a:r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 sufficient for stable </a:t>
            </a:r>
            <a:b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</a:br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model-compressible recovery at         !</a:t>
            </a:r>
            <a:r>
              <a:rPr lang="en-US" b="1" smtClean="0">
                <a:ea typeface="ＭＳ Ｐゴシック" pitchFamily="34" charset="-128"/>
              </a:rPr>
              <a:t>   </a:t>
            </a:r>
          </a:p>
        </p:txBody>
      </p:sp>
      <p:pic>
        <p:nvPicPr>
          <p:cNvPr id="6758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2528888"/>
            <a:ext cx="11557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6813" y="5181600"/>
            <a:ext cx="83978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Stable Recovery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08050"/>
            <a:ext cx="8763000" cy="5308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Stable model-compressible signal recovery at requires that      have both: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RIP + </a:t>
            </a:r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Restricted Amplification Property</a:t>
            </a:r>
          </a:p>
          <a:p>
            <a:endParaRPr lang="en-US" sz="1600" smtClean="0">
              <a:ea typeface="ＭＳ Ｐゴシック" pitchFamily="34" charset="-128"/>
            </a:endParaRPr>
          </a:p>
          <a:p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RAmP:</a:t>
            </a:r>
            <a:r>
              <a:rPr lang="en-US" smtClean="0">
                <a:ea typeface="ＭＳ Ｐゴシック" pitchFamily="34" charset="-128"/>
              </a:rPr>
              <a:t> 	controls nonisometry of      in the </a:t>
            </a:r>
            <a:br>
              <a:rPr lang="en-US" smtClean="0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</a:rPr>
              <a:t>		approximation’s </a:t>
            </a:r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residual subspaces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6861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55900" y="13716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76938" y="24765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16" descr="bintree_smallest.pdf"/>
          <p:cNvPicPr>
            <a:picLocks noChangeAspect="1"/>
          </p:cNvPicPr>
          <p:nvPr/>
        </p:nvPicPr>
        <p:blipFill>
          <a:blip r:embed="rId13" cstate="print"/>
          <a:srcRect l="4684" b="16034"/>
          <a:stretch>
            <a:fillRect/>
          </a:stretch>
        </p:blipFill>
        <p:spPr bwMode="auto">
          <a:xfrm>
            <a:off x="6262688" y="3629025"/>
            <a:ext cx="2665412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16" descr="bintree_smallest.pdf"/>
          <p:cNvPicPr>
            <a:picLocks noChangeAspect="1"/>
          </p:cNvPicPr>
          <p:nvPr/>
        </p:nvPicPr>
        <p:blipFill>
          <a:blip r:embed="rId13" cstate="print"/>
          <a:srcRect l="4684" b="16034"/>
          <a:stretch>
            <a:fillRect/>
          </a:stretch>
        </p:blipFill>
        <p:spPr bwMode="auto">
          <a:xfrm>
            <a:off x="3273425" y="3624263"/>
            <a:ext cx="2665413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16" descr="bintree_smallest.pdf"/>
          <p:cNvPicPr>
            <a:picLocks noChangeAspect="1"/>
          </p:cNvPicPr>
          <p:nvPr/>
        </p:nvPicPr>
        <p:blipFill>
          <a:blip r:embed="rId13" cstate="print"/>
          <a:srcRect l="4684" b="16034"/>
          <a:stretch>
            <a:fillRect/>
          </a:stretch>
        </p:blipFill>
        <p:spPr bwMode="auto">
          <a:xfrm>
            <a:off x="214313" y="3619500"/>
            <a:ext cx="2665412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7" name="Rectangle 12"/>
          <p:cNvSpPr>
            <a:spLocks noChangeArrowheads="1"/>
          </p:cNvSpPr>
          <p:nvPr/>
        </p:nvSpPr>
        <p:spPr bwMode="auto">
          <a:xfrm>
            <a:off x="1439863" y="3624263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Rectangle 13"/>
          <p:cNvSpPr>
            <a:spLocks noChangeArrowheads="1"/>
          </p:cNvSpPr>
          <p:nvPr/>
        </p:nvSpPr>
        <p:spPr bwMode="auto">
          <a:xfrm>
            <a:off x="827088" y="3984625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Rectangle 14"/>
          <p:cNvSpPr>
            <a:spLocks noChangeArrowheads="1"/>
          </p:cNvSpPr>
          <p:nvPr/>
        </p:nvSpPr>
        <p:spPr bwMode="auto">
          <a:xfrm>
            <a:off x="2087563" y="3984625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0" name="Rectangle 15"/>
          <p:cNvSpPr>
            <a:spLocks noChangeArrowheads="1"/>
          </p:cNvSpPr>
          <p:nvPr/>
        </p:nvSpPr>
        <p:spPr bwMode="auto">
          <a:xfrm>
            <a:off x="1800225" y="4416425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Rectangle 16"/>
          <p:cNvSpPr>
            <a:spLocks noChangeArrowheads="1"/>
          </p:cNvSpPr>
          <p:nvPr/>
        </p:nvSpPr>
        <p:spPr bwMode="auto">
          <a:xfrm>
            <a:off x="4500563" y="3624263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Rectangle 17"/>
          <p:cNvSpPr>
            <a:spLocks noChangeArrowheads="1"/>
          </p:cNvSpPr>
          <p:nvPr/>
        </p:nvSpPr>
        <p:spPr bwMode="auto">
          <a:xfrm>
            <a:off x="3887788" y="3984625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Rectangle 18"/>
          <p:cNvSpPr>
            <a:spLocks noChangeArrowheads="1"/>
          </p:cNvSpPr>
          <p:nvPr/>
        </p:nvSpPr>
        <p:spPr bwMode="auto">
          <a:xfrm>
            <a:off x="5148263" y="3984625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Rectangle 19"/>
          <p:cNvSpPr>
            <a:spLocks noChangeArrowheads="1"/>
          </p:cNvSpPr>
          <p:nvPr/>
        </p:nvSpPr>
        <p:spPr bwMode="auto">
          <a:xfrm>
            <a:off x="4860925" y="4416425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Rectangle 20"/>
          <p:cNvSpPr>
            <a:spLocks noChangeArrowheads="1"/>
          </p:cNvSpPr>
          <p:nvPr/>
        </p:nvSpPr>
        <p:spPr bwMode="auto">
          <a:xfrm>
            <a:off x="3527425" y="4416425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6" name="Rectangle 21"/>
          <p:cNvSpPr>
            <a:spLocks noChangeArrowheads="1"/>
          </p:cNvSpPr>
          <p:nvPr/>
        </p:nvSpPr>
        <p:spPr bwMode="auto">
          <a:xfrm>
            <a:off x="3671888" y="4849813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7" name="Rectangle 22"/>
          <p:cNvSpPr>
            <a:spLocks noChangeArrowheads="1"/>
          </p:cNvSpPr>
          <p:nvPr/>
        </p:nvSpPr>
        <p:spPr bwMode="auto">
          <a:xfrm>
            <a:off x="5508625" y="4416425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8" name="Rectangle 23"/>
          <p:cNvSpPr>
            <a:spLocks noChangeArrowheads="1"/>
          </p:cNvSpPr>
          <p:nvPr/>
        </p:nvSpPr>
        <p:spPr bwMode="auto">
          <a:xfrm>
            <a:off x="5003800" y="4813300"/>
            <a:ext cx="215900" cy="2159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9" name="Rectangle 24"/>
          <p:cNvSpPr>
            <a:spLocks noChangeArrowheads="1"/>
          </p:cNvSpPr>
          <p:nvPr/>
        </p:nvSpPr>
        <p:spPr bwMode="auto">
          <a:xfrm>
            <a:off x="6515100" y="4416425"/>
            <a:ext cx="215900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0" name="Rectangle 25"/>
          <p:cNvSpPr>
            <a:spLocks noChangeArrowheads="1"/>
          </p:cNvSpPr>
          <p:nvPr/>
        </p:nvSpPr>
        <p:spPr bwMode="auto">
          <a:xfrm>
            <a:off x="6659563" y="4849813"/>
            <a:ext cx="215900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1" name="Rectangle 26"/>
          <p:cNvSpPr>
            <a:spLocks noChangeArrowheads="1"/>
          </p:cNvSpPr>
          <p:nvPr/>
        </p:nvSpPr>
        <p:spPr bwMode="auto">
          <a:xfrm>
            <a:off x="8496300" y="4416425"/>
            <a:ext cx="215900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32" name="Rectangle 27"/>
          <p:cNvSpPr>
            <a:spLocks noChangeArrowheads="1"/>
          </p:cNvSpPr>
          <p:nvPr/>
        </p:nvSpPr>
        <p:spPr bwMode="auto">
          <a:xfrm>
            <a:off x="7991475" y="4813300"/>
            <a:ext cx="215900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Text Box 28"/>
          <p:cNvSpPr txBox="1">
            <a:spLocks noChangeArrowheads="1"/>
          </p:cNvSpPr>
          <p:nvPr/>
        </p:nvSpPr>
        <p:spPr bwMode="auto">
          <a:xfrm>
            <a:off x="593725" y="5541963"/>
            <a:ext cx="2085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optimal </a:t>
            </a:r>
            <a:r>
              <a:rPr lang="en-US" i="1" dirty="0">
                <a:latin typeface="+mj-lt"/>
              </a:rPr>
              <a:t>K</a:t>
            </a:r>
            <a:r>
              <a:rPr lang="en-US" dirty="0">
                <a:latin typeface="+mj-lt"/>
              </a:rPr>
              <a:t>-term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model recovery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(error controlled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by      RIP)</a:t>
            </a:r>
          </a:p>
        </p:txBody>
      </p:sp>
      <p:sp>
        <p:nvSpPr>
          <p:cNvPr id="47130" name="Text Box 29"/>
          <p:cNvSpPr txBox="1">
            <a:spLocks noChangeArrowheads="1"/>
          </p:cNvSpPr>
          <p:nvPr/>
        </p:nvSpPr>
        <p:spPr bwMode="auto">
          <a:xfrm>
            <a:off x="3562350" y="5564188"/>
            <a:ext cx="20764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optimal 2</a:t>
            </a:r>
            <a:r>
              <a:rPr lang="en-US" i="1" dirty="0">
                <a:latin typeface="+mj-lt"/>
              </a:rPr>
              <a:t>K</a:t>
            </a:r>
            <a:r>
              <a:rPr lang="en-US" dirty="0">
                <a:latin typeface="+mj-lt"/>
              </a:rPr>
              <a:t>-term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model recovery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(error controlled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by      RIP)</a:t>
            </a:r>
          </a:p>
          <a:p>
            <a:pPr algn="ctr">
              <a:defRPr/>
            </a:pPr>
            <a:endParaRPr lang="en-US" dirty="0">
              <a:latin typeface="+mj-lt"/>
            </a:endParaRPr>
          </a:p>
        </p:txBody>
      </p:sp>
      <p:sp>
        <p:nvSpPr>
          <p:cNvPr id="47131" name="Text Box 30"/>
          <p:cNvSpPr txBox="1">
            <a:spLocks noChangeArrowheads="1"/>
          </p:cNvSpPr>
          <p:nvPr/>
        </p:nvSpPr>
        <p:spPr bwMode="auto">
          <a:xfrm>
            <a:off x="6445250" y="5564188"/>
            <a:ext cx="2520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residual subspace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(error </a:t>
            </a:r>
            <a:r>
              <a:rPr lang="en-US" i="1" dirty="0">
                <a:latin typeface="+mj-lt"/>
              </a:rPr>
              <a:t>not</a:t>
            </a:r>
            <a:r>
              <a:rPr lang="en-US" dirty="0">
                <a:latin typeface="+mj-lt"/>
              </a:rPr>
              <a:t> controlled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by      RIP)</a:t>
            </a:r>
          </a:p>
          <a:p>
            <a:pPr algn="ctr">
              <a:defRPr/>
            </a:pPr>
            <a:endParaRPr lang="en-US" dirty="0">
              <a:latin typeface="+mj-lt"/>
            </a:endParaRPr>
          </a:p>
        </p:txBody>
      </p:sp>
      <p:pic>
        <p:nvPicPr>
          <p:cNvPr id="68636" name="Picture 3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913" y="6421438"/>
            <a:ext cx="323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7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19588" y="6432550"/>
            <a:ext cx="3238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8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16800" y="6170613"/>
            <a:ext cx="323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39" name="Picture 31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85100" y="1019175"/>
            <a:ext cx="83978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40" name="Picture 3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65850" y="3429000"/>
            <a:ext cx="8667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41" name="Picture 34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92450" y="3444875"/>
            <a:ext cx="90011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42" name="Picture 38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2400" y="3444875"/>
            <a:ext cx="76676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Tree-RIP, Tree-RAmP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58750" y="944563"/>
            <a:ext cx="8763000" cy="1223962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	Theorem:</a:t>
            </a:r>
            <a:r>
              <a:rPr lang="en-US" smtClean="0"/>
              <a:t>  An </a:t>
            </a:r>
            <a:r>
              <a:rPr lang="en-US" i="1" smtClean="0"/>
              <a:t>M</a:t>
            </a:r>
            <a:r>
              <a:rPr lang="en-US" smtClean="0"/>
              <a:t>x</a:t>
            </a:r>
            <a:r>
              <a:rPr lang="en-US" i="1" smtClean="0"/>
              <a:t>N</a:t>
            </a:r>
            <a:r>
              <a:rPr lang="en-US" smtClean="0"/>
              <a:t> iid subgaussian random matrix has the </a:t>
            </a:r>
            <a:r>
              <a:rPr lang="en-US" smtClean="0">
                <a:solidFill>
                  <a:srgbClr val="0000FF"/>
                </a:solidFill>
              </a:rPr>
              <a:t>Tree(</a:t>
            </a:r>
            <a:r>
              <a:rPr lang="en-US" i="1" smtClean="0">
                <a:solidFill>
                  <a:srgbClr val="0000FF"/>
                </a:solidFill>
              </a:rPr>
              <a:t>K</a:t>
            </a:r>
            <a:r>
              <a:rPr lang="en-US" smtClean="0">
                <a:solidFill>
                  <a:srgbClr val="0000FF"/>
                </a:solidFill>
              </a:rPr>
              <a:t>)-RIP</a:t>
            </a:r>
            <a:r>
              <a:rPr lang="en-US" smtClean="0"/>
              <a:t> if </a:t>
            </a:r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4" cstate="print"/>
          <a:srcRect l="9587" t="42816" r="17693" b="37500"/>
          <a:stretch>
            <a:fillRect/>
          </a:stretch>
        </p:blipFill>
        <p:spPr bwMode="auto">
          <a:xfrm>
            <a:off x="863600" y="1844675"/>
            <a:ext cx="70929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5" cstate="print"/>
          <a:srcRect l="4964" t="38194" r="6804" b="41623"/>
          <a:stretch>
            <a:fillRect/>
          </a:stretch>
        </p:blipFill>
        <p:spPr bwMode="auto">
          <a:xfrm>
            <a:off x="287338" y="4941888"/>
            <a:ext cx="86058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2374" name="Rectangle 6"/>
          <p:cNvSpPr>
            <a:spLocks noChangeArrowheads="1"/>
          </p:cNvSpPr>
          <p:nvPr/>
        </p:nvSpPr>
        <p:spPr bwMode="auto">
          <a:xfrm>
            <a:off x="179388" y="3824288"/>
            <a:ext cx="8763000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>
                <a:solidFill>
                  <a:srgbClr val="000000"/>
                </a:solidFill>
                <a:latin typeface="Verdana" pitchFamily="34" charset="0"/>
                <a:cs typeface="+mn-cs"/>
              </a:rPr>
              <a:t>Theorem:</a:t>
            </a:r>
            <a:r>
              <a:rPr lang="en-US" sz="2400">
                <a:solidFill>
                  <a:srgbClr val="000000"/>
                </a:solidFill>
                <a:latin typeface="Verdana" pitchFamily="34" charset="0"/>
                <a:cs typeface="+mn-cs"/>
              </a:rPr>
              <a:t>  An </a:t>
            </a:r>
            <a:r>
              <a:rPr lang="en-US" sz="2400" i="1">
                <a:solidFill>
                  <a:srgbClr val="000000"/>
                </a:solidFill>
                <a:latin typeface="Verdana" pitchFamily="34" charset="0"/>
                <a:cs typeface="+mn-cs"/>
              </a:rPr>
              <a:t>M</a:t>
            </a:r>
            <a:r>
              <a:rPr lang="en-US" sz="2400">
                <a:solidFill>
                  <a:srgbClr val="000000"/>
                </a:solidFill>
                <a:latin typeface="Verdana" pitchFamily="34" charset="0"/>
                <a:cs typeface="+mn-cs"/>
              </a:rPr>
              <a:t>x</a:t>
            </a:r>
            <a:r>
              <a:rPr lang="en-US" sz="2400" i="1">
                <a:solidFill>
                  <a:srgbClr val="000000"/>
                </a:solidFill>
                <a:latin typeface="Verdana" pitchFamily="34" charset="0"/>
                <a:cs typeface="+mn-cs"/>
              </a:rPr>
              <a:t>N</a:t>
            </a:r>
            <a:r>
              <a:rPr lang="en-US" sz="2400">
                <a:solidFill>
                  <a:srgbClr val="000000"/>
                </a:solidFill>
                <a:latin typeface="Verdana" pitchFamily="34" charset="0"/>
                <a:cs typeface="+mn-cs"/>
              </a:rPr>
              <a:t> iid subgaussian random matrix </a:t>
            </a:r>
            <a:br>
              <a:rPr lang="en-US" sz="2400">
                <a:solidFill>
                  <a:srgbClr val="000000"/>
                </a:solidFill>
                <a:latin typeface="Verdana" pitchFamily="34" charset="0"/>
                <a:cs typeface="+mn-cs"/>
              </a:rPr>
            </a:br>
            <a:r>
              <a:rPr lang="en-US" sz="2400">
                <a:solidFill>
                  <a:srgbClr val="000000"/>
                </a:solidFill>
                <a:latin typeface="Verdana" pitchFamily="34" charset="0"/>
                <a:cs typeface="+mn-cs"/>
              </a:rPr>
              <a:t>has the </a:t>
            </a:r>
            <a:r>
              <a:rPr lang="en-US" sz="2400">
                <a:solidFill>
                  <a:srgbClr val="0000FF"/>
                </a:solidFill>
                <a:latin typeface="Verdana" pitchFamily="34" charset="0"/>
                <a:cs typeface="+mn-cs"/>
              </a:rPr>
              <a:t>Tree(</a:t>
            </a:r>
            <a:r>
              <a:rPr lang="en-US" sz="2400" i="1">
                <a:solidFill>
                  <a:srgbClr val="0000FF"/>
                </a:solidFill>
                <a:latin typeface="Verdana" pitchFamily="34" charset="0"/>
                <a:cs typeface="+mn-cs"/>
              </a:rPr>
              <a:t>K</a:t>
            </a:r>
            <a:r>
              <a:rPr lang="en-US" sz="2400">
                <a:solidFill>
                  <a:srgbClr val="0000FF"/>
                </a:solidFill>
                <a:latin typeface="Verdana" pitchFamily="34" charset="0"/>
                <a:cs typeface="+mn-cs"/>
              </a:rPr>
              <a:t>)-RAmP</a:t>
            </a:r>
            <a:r>
              <a:rPr lang="en-US" sz="2400">
                <a:solidFill>
                  <a:srgbClr val="000000"/>
                </a:solidFill>
                <a:latin typeface="Verdana" pitchFamily="34" charset="0"/>
                <a:cs typeface="+mn-cs"/>
              </a:rPr>
              <a:t> if </a:t>
            </a:r>
          </a:p>
        </p:txBody>
      </p:sp>
      <p:sp>
        <p:nvSpPr>
          <p:cNvPr id="442375" name="Line 7"/>
          <p:cNvSpPr>
            <a:spLocks noChangeShapeType="1"/>
          </p:cNvSpPr>
          <p:nvPr/>
        </p:nvSpPr>
        <p:spPr bwMode="auto">
          <a:xfrm>
            <a:off x="900113" y="2852738"/>
            <a:ext cx="431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42376" name="Line 8"/>
          <p:cNvSpPr>
            <a:spLocks noChangeShapeType="1"/>
          </p:cNvSpPr>
          <p:nvPr/>
        </p:nvSpPr>
        <p:spPr bwMode="auto">
          <a:xfrm>
            <a:off x="2808288" y="2420938"/>
            <a:ext cx="431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42377" name="Line 9"/>
          <p:cNvSpPr>
            <a:spLocks noChangeShapeType="1"/>
          </p:cNvSpPr>
          <p:nvPr/>
        </p:nvSpPr>
        <p:spPr bwMode="auto">
          <a:xfrm>
            <a:off x="2808288" y="3105150"/>
            <a:ext cx="431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42378" name="Line 10"/>
          <p:cNvSpPr>
            <a:spLocks noChangeShapeType="1"/>
          </p:cNvSpPr>
          <p:nvPr/>
        </p:nvSpPr>
        <p:spPr bwMode="auto">
          <a:xfrm>
            <a:off x="287338" y="5913438"/>
            <a:ext cx="431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42379" name="Line 11"/>
          <p:cNvSpPr>
            <a:spLocks noChangeShapeType="1"/>
          </p:cNvSpPr>
          <p:nvPr/>
        </p:nvSpPr>
        <p:spPr bwMode="auto">
          <a:xfrm>
            <a:off x="3311525" y="5516563"/>
            <a:ext cx="431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442380" name="Line 12"/>
          <p:cNvSpPr>
            <a:spLocks noChangeShapeType="1"/>
          </p:cNvSpPr>
          <p:nvPr/>
        </p:nvSpPr>
        <p:spPr bwMode="auto">
          <a:xfrm>
            <a:off x="3276600" y="6200775"/>
            <a:ext cx="4318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69645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6446838"/>
            <a:ext cx="4137025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Simulation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3663" y="1200150"/>
            <a:ext cx="8763000" cy="5181600"/>
          </a:xfrm>
        </p:spPr>
        <p:txBody>
          <a:bodyPr/>
          <a:lstStyle/>
          <a:p>
            <a:r>
              <a:rPr lang="en-US" smtClean="0"/>
              <a:t>Number samples for correct recovery</a:t>
            </a:r>
          </a:p>
          <a:p>
            <a:endParaRPr lang="en-US" smtClean="0"/>
          </a:p>
          <a:p>
            <a:r>
              <a:rPr lang="en-US" smtClean="0"/>
              <a:t>Piecewise cubic </a:t>
            </a:r>
            <a:br>
              <a:rPr lang="en-US" smtClean="0"/>
            </a:br>
            <a:r>
              <a:rPr lang="en-US" smtClean="0"/>
              <a:t>signals +</a:t>
            </a:r>
            <a:br>
              <a:rPr lang="en-US" smtClean="0"/>
            </a:br>
            <a:r>
              <a:rPr lang="en-US" smtClean="0"/>
              <a:t>wavelets</a:t>
            </a:r>
          </a:p>
          <a:p>
            <a:endParaRPr lang="en-US" smtClean="0"/>
          </a:p>
          <a:p>
            <a:r>
              <a:rPr lang="en-US" smtClean="0"/>
              <a:t>Models/algorithms:</a:t>
            </a:r>
          </a:p>
          <a:p>
            <a:pPr lvl="1"/>
            <a:r>
              <a:rPr lang="en-US" smtClean="0"/>
              <a:t>compressible							(CoSaMP)</a:t>
            </a:r>
          </a:p>
          <a:p>
            <a:pPr lvl="1"/>
            <a:r>
              <a:rPr lang="en-US" smtClean="0"/>
              <a:t>tree-compressible</a:t>
            </a:r>
            <a:br>
              <a:rPr lang="en-US" smtClean="0"/>
            </a:br>
            <a:r>
              <a:rPr lang="en-US" smtClean="0"/>
              <a:t>(tree-CoSaMP)</a:t>
            </a:r>
          </a:p>
        </p:txBody>
      </p:sp>
      <p:pic>
        <p:nvPicPr>
          <p:cNvPr id="70660" name="Object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9188" y="2506663"/>
            <a:ext cx="528320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6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9700" y="4905375"/>
            <a:ext cx="1143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8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3657600"/>
            <a:ext cx="23098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Performance of Recovery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25538"/>
            <a:ext cx="8763000" cy="5308600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Using model-based IT, CoSaMP with RIP and RAmP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b="1" smtClean="0">
                <a:solidFill>
                  <a:srgbClr val="FF0000"/>
                </a:solidFill>
                <a:ea typeface="ＭＳ Ｐゴシック" pitchFamily="34" charset="-128"/>
              </a:rPr>
              <a:t>Model-sparse signals</a:t>
            </a:r>
            <a:endParaRPr lang="en-US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noise-free measurements: 	exact recovery 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noisy measurements: 		stable recovery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Model-compressible signals</a:t>
            </a:r>
          </a:p>
          <a:p>
            <a:endParaRPr lang="en-US" sz="1000" b="1" smtClean="0">
              <a:solidFill>
                <a:srgbClr val="0000FF"/>
              </a:solidFill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recovery as good as </a:t>
            </a:r>
            <a:r>
              <a:rPr lang="en-US" i="1" smtClean="0">
                <a:ea typeface="ＭＳ Ｐゴシック" pitchFamily="34" charset="-128"/>
              </a:rPr>
              <a:t>K</a:t>
            </a:r>
            <a:r>
              <a:rPr lang="en-US" smtClean="0">
                <a:ea typeface="ＭＳ Ｐゴシック" pitchFamily="34" charset="-128"/>
              </a:rPr>
              <a:t>-model-sparse approximation</a:t>
            </a:r>
          </a:p>
        </p:txBody>
      </p:sp>
      <p:grpSp>
        <p:nvGrpSpPr>
          <p:cNvPr id="17" name="Group 16"/>
          <p:cNvGrpSpPr/>
          <p:nvPr/>
        </p:nvGrpSpPr>
        <p:grpSpPr bwMode="auto">
          <a:xfrm>
            <a:off x="1701800" y="4648200"/>
            <a:ext cx="5842000" cy="1700213"/>
            <a:chOff x="1701801" y="4648200"/>
            <a:chExt cx="5842000" cy="1700213"/>
          </a:xfrm>
        </p:grpSpPr>
        <p:pic>
          <p:nvPicPr>
            <p:cNvPr id="13" name="Picture 12" descr="TP_tmp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799399" y="4648200"/>
              <a:ext cx="5643716" cy="808495"/>
            </a:xfrm>
            <a:prstGeom prst="rect">
              <a:avLst/>
            </a:prstGeom>
            <a:solidFill>
              <a:schemeClr val="bg1"/>
            </a:solidFill>
            <a:ln/>
            <a:effectLst/>
          </p:spPr>
        </p:pic>
        <p:sp>
          <p:nvSpPr>
            <p:cNvPr id="71687" name="Line 8"/>
            <p:cNvSpPr>
              <a:spLocks noChangeShapeType="1"/>
            </p:cNvSpPr>
            <p:nvPr/>
          </p:nvSpPr>
          <p:spPr bwMode="auto">
            <a:xfrm>
              <a:off x="1800225" y="5646607"/>
              <a:ext cx="140333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1701801" y="5683250"/>
              <a:ext cx="1574800" cy="6413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0000FF"/>
                  </a:solidFill>
                  <a:latin typeface="+mj-lt"/>
                </a:rPr>
                <a:t>CS recovery</a:t>
              </a:r>
              <a:br>
                <a:rPr lang="en-US" dirty="0">
                  <a:solidFill>
                    <a:srgbClr val="0000FF"/>
                  </a:solidFill>
                  <a:latin typeface="+mj-lt"/>
                </a:rPr>
              </a:br>
              <a:r>
                <a:rPr lang="en-US" dirty="0">
                  <a:solidFill>
                    <a:srgbClr val="0000FF"/>
                  </a:solidFill>
                  <a:latin typeface="+mj-lt"/>
                </a:rPr>
                <a:t>error</a:t>
              </a:r>
            </a:p>
          </p:txBody>
        </p:sp>
        <p:sp>
          <p:nvSpPr>
            <p:cNvPr id="71689" name="Line 10"/>
            <p:cNvSpPr>
              <a:spLocks noChangeShapeType="1"/>
            </p:cNvSpPr>
            <p:nvPr/>
          </p:nvSpPr>
          <p:spPr bwMode="auto">
            <a:xfrm>
              <a:off x="4335448" y="5659307"/>
              <a:ext cx="151128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810001" y="5702300"/>
              <a:ext cx="2427288" cy="6461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FF0000"/>
                  </a:solidFill>
                  <a:latin typeface="+mj-lt"/>
                </a:rPr>
                <a:t>signal </a:t>
              </a:r>
              <a:r>
                <a:rPr lang="en-US" i="1" dirty="0">
                  <a:solidFill>
                    <a:srgbClr val="FF0000"/>
                  </a:solidFill>
                  <a:latin typeface="+mj-lt"/>
                </a:rPr>
                <a:t>K</a:t>
              </a:r>
              <a:r>
                <a:rPr lang="en-US" dirty="0">
                  <a:solidFill>
                    <a:srgbClr val="FF0000"/>
                  </a:solidFill>
                  <a:latin typeface="+mj-lt"/>
                </a:rPr>
                <a:t>-term</a:t>
              </a:r>
              <a:br>
                <a:rPr lang="en-US" dirty="0">
                  <a:solidFill>
                    <a:srgbClr val="FF0000"/>
                  </a:solidFill>
                  <a:latin typeface="+mj-lt"/>
                </a:rPr>
              </a:br>
              <a:r>
                <a:rPr lang="en-US" dirty="0">
                  <a:solidFill>
                    <a:srgbClr val="FF0000"/>
                  </a:solidFill>
                  <a:latin typeface="+mj-lt"/>
                </a:rPr>
                <a:t>model approx error</a:t>
              </a:r>
            </a:p>
          </p:txBody>
        </p:sp>
        <p:sp>
          <p:nvSpPr>
            <p:cNvPr id="71691" name="Line 12"/>
            <p:cNvSpPr>
              <a:spLocks noChangeShapeType="1"/>
            </p:cNvSpPr>
            <p:nvPr/>
          </p:nvSpPr>
          <p:spPr bwMode="auto">
            <a:xfrm>
              <a:off x="6792922" y="5659307"/>
              <a:ext cx="685792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6757989" y="5702300"/>
              <a:ext cx="785812" cy="3667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rgbClr val="006600"/>
                  </a:solidFill>
                  <a:latin typeface="+mj-lt"/>
                </a:rPr>
                <a:t>noise</a:t>
              </a:r>
            </a:p>
          </p:txBody>
        </p:sp>
      </p:grpSp>
      <p:sp>
        <p:nvSpPr>
          <p:cNvPr id="71685" name="Rectangle 21"/>
          <p:cNvSpPr>
            <a:spLocks noChangeArrowheads="1"/>
          </p:cNvSpPr>
          <p:nvPr/>
        </p:nvSpPr>
        <p:spPr bwMode="auto">
          <a:xfrm>
            <a:off x="6078538" y="6473825"/>
            <a:ext cx="3065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Verdana" pitchFamily="34" charset="0"/>
              </a:rPr>
              <a:t>[Baraniuk, </a:t>
            </a:r>
            <a:r>
              <a:rPr lang="en-US" sz="1400" b="1">
                <a:solidFill>
                  <a:srgbClr val="000000"/>
                </a:solidFill>
                <a:latin typeface="Verdana" pitchFamily="34" charset="0"/>
              </a:rPr>
              <a:t>VC</a:t>
            </a:r>
            <a:r>
              <a:rPr lang="en-US" sz="1400">
                <a:solidFill>
                  <a:srgbClr val="000000"/>
                </a:solidFill>
                <a:latin typeface="Verdana" pitchFamily="34" charset="0"/>
              </a:rPr>
              <a:t>, Duarte, Hegde]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Useful Models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52513"/>
            <a:ext cx="8763000" cy="55451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When the model-based framework makes sense:</a:t>
            </a:r>
          </a:p>
          <a:p>
            <a:pPr lvl="1">
              <a:lnSpc>
                <a:spcPct val="90000"/>
              </a:lnSpc>
            </a:pPr>
            <a:r>
              <a:rPr lang="en-US" sz="2400" b="1" smtClean="0">
                <a:solidFill>
                  <a:srgbClr val="0000FF"/>
                </a:solidFill>
              </a:rPr>
              <a:t>model</a:t>
            </a:r>
            <a:r>
              <a:rPr lang="en-US" sz="2400" smtClean="0"/>
              <a:t> with </a:t>
            </a:r>
          </a:p>
          <a:p>
            <a:pPr lvl="2">
              <a:lnSpc>
                <a:spcPct val="90000"/>
              </a:lnSpc>
            </a:pPr>
            <a:r>
              <a:rPr lang="en-US" sz="2400" smtClean="0"/>
              <a:t>fast approximation algorithm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sensing </a:t>
            </a:r>
            <a:r>
              <a:rPr lang="en-US" sz="2400" b="1" smtClean="0">
                <a:solidFill>
                  <a:srgbClr val="0000FF"/>
                </a:solidFill>
              </a:rPr>
              <a:t>matrix</a:t>
            </a:r>
            <a:r>
              <a:rPr lang="en-US" sz="2400" smtClean="0"/>
              <a:t>      with </a:t>
            </a:r>
          </a:p>
          <a:p>
            <a:pPr lvl="2">
              <a:lnSpc>
                <a:spcPct val="90000"/>
              </a:lnSpc>
            </a:pPr>
            <a:r>
              <a:rPr lang="en-US" sz="2400" smtClean="0"/>
              <a:t>model-RIP</a:t>
            </a:r>
          </a:p>
          <a:p>
            <a:pPr lvl="2">
              <a:lnSpc>
                <a:spcPct val="90000"/>
              </a:lnSpc>
            </a:pPr>
            <a:r>
              <a:rPr lang="en-US" sz="2400" smtClean="0"/>
              <a:t>model-RAmP</a:t>
            </a:r>
          </a:p>
          <a:p>
            <a:pPr lvl="2">
              <a:lnSpc>
                <a:spcPct val="90000"/>
              </a:lnSpc>
            </a:pPr>
            <a:endParaRPr lang="en-US" sz="2400" smtClean="0"/>
          </a:p>
          <a:p>
            <a:pPr lvl="2">
              <a:lnSpc>
                <a:spcPct val="90000"/>
              </a:lnSpc>
            </a:pPr>
            <a:endParaRPr lang="en-US" sz="800" smtClean="0"/>
          </a:p>
          <a:p>
            <a:pPr>
              <a:lnSpc>
                <a:spcPct val="90000"/>
              </a:lnSpc>
            </a:pPr>
            <a:r>
              <a:rPr lang="en-US" b="1" smtClean="0"/>
              <a:t>Ex:  block sparsity / signal ensembles</a:t>
            </a:r>
            <a:r>
              <a:rPr lang="en-US" smtClean="0"/>
              <a:t>	</a:t>
            </a:r>
            <a:br>
              <a:rPr lang="en-US" smtClean="0"/>
            </a:br>
            <a:r>
              <a:rPr lang="en-US" sz="1800" smtClean="0"/>
              <a:t>[Tropp, Gilbert, Strauss], [Stojnic, Parvaresh, Hassibi], </a:t>
            </a:r>
            <a:br>
              <a:rPr lang="en-US" sz="1800" smtClean="0"/>
            </a:br>
            <a:r>
              <a:rPr lang="en-US" sz="1800" smtClean="0"/>
              <a:t>[Eldar, Mishali], [Baron, Duarte et al], [Baraniuk, </a:t>
            </a:r>
            <a:r>
              <a:rPr lang="en-US" sz="1800" b="1" smtClean="0"/>
              <a:t>VC</a:t>
            </a:r>
            <a:r>
              <a:rPr lang="en-US" sz="1800" smtClean="0"/>
              <a:t>, Duarte, Hegde]</a:t>
            </a:r>
          </a:p>
          <a:p>
            <a:pPr>
              <a:lnSpc>
                <a:spcPct val="90000"/>
              </a:lnSpc>
            </a:pPr>
            <a:endParaRPr lang="en-US" sz="800" smtClean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b="1" smtClean="0"/>
              <a:t>Ex:  clustered signals</a:t>
            </a:r>
            <a:r>
              <a:rPr lang="en-US" smtClean="0">
                <a:solidFill>
                  <a:srgbClr val="000000"/>
                </a:solidFill>
              </a:rPr>
              <a:t/>
            </a:r>
            <a:br>
              <a:rPr lang="en-US" smtClean="0">
                <a:solidFill>
                  <a:srgbClr val="000000"/>
                </a:solidFill>
              </a:rPr>
            </a:br>
            <a:r>
              <a:rPr lang="en-US" sz="1800" smtClean="0"/>
              <a:t>[</a:t>
            </a:r>
            <a:r>
              <a:rPr lang="en-US" sz="1800" b="1" smtClean="0"/>
              <a:t>VC</a:t>
            </a:r>
            <a:r>
              <a:rPr lang="en-US" sz="1800" smtClean="0"/>
              <a:t>, Duarte, Hegde, Baraniuk], [</a:t>
            </a:r>
            <a:r>
              <a:rPr lang="en-US" sz="1800" b="1" smtClean="0"/>
              <a:t>VC</a:t>
            </a:r>
            <a:r>
              <a:rPr lang="en-US" sz="1800" smtClean="0"/>
              <a:t>, Indyk, Hegde, Baraniuk]</a:t>
            </a:r>
          </a:p>
          <a:p>
            <a:pPr>
              <a:lnSpc>
                <a:spcPct val="90000"/>
              </a:lnSpc>
            </a:pPr>
            <a:endParaRPr lang="en-US" sz="800" smtClean="0"/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000000"/>
                </a:solidFill>
              </a:rPr>
              <a:t>Ex:  neuronal spike trains</a:t>
            </a:r>
            <a:r>
              <a:rPr lang="en-US" smtClean="0">
                <a:solidFill>
                  <a:srgbClr val="000000"/>
                </a:solidFill>
              </a:rPr>
              <a:t>				     </a:t>
            </a:r>
            <a:r>
              <a:rPr lang="en-US" sz="1800" smtClean="0">
                <a:solidFill>
                  <a:srgbClr val="000000"/>
                </a:solidFill>
              </a:rPr>
              <a:t>[Hegde, Duarte, </a:t>
            </a:r>
            <a:r>
              <a:rPr lang="en-US" sz="1800" b="1" smtClean="0">
                <a:solidFill>
                  <a:srgbClr val="000000"/>
                </a:solidFill>
              </a:rPr>
              <a:t>VC</a:t>
            </a:r>
            <a:r>
              <a:rPr lang="en-US" sz="1800" smtClean="0">
                <a:solidFill>
                  <a:srgbClr val="000000"/>
                </a:solidFill>
              </a:rPr>
              <a:t>] – Best paper award</a:t>
            </a:r>
          </a:p>
        </p:txBody>
      </p:sp>
      <p:pic>
        <p:nvPicPr>
          <p:cNvPr id="7270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0450" y="2312988"/>
            <a:ext cx="3238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kuws.fm/freddie%20mercu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267200"/>
            <a:ext cx="1875109" cy="1537589"/>
          </a:xfrm>
          <a:prstGeom prst="rect">
            <a:avLst/>
          </a:prstGeom>
          <a:noFill/>
        </p:spPr>
      </p:pic>
      <p:sp>
        <p:nvSpPr>
          <p:cNvPr id="73730" name="Title 1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Block-Sparse Signal</a:t>
            </a:r>
          </a:p>
        </p:txBody>
      </p:sp>
      <p:pic>
        <p:nvPicPr>
          <p:cNvPr id="73731" name="Content Placeholder 5" descr="blocksp_orig2.tif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96925" y="1042988"/>
            <a:ext cx="3200400" cy="2079625"/>
          </a:xfrm>
        </p:spPr>
      </p:pic>
      <p:pic>
        <p:nvPicPr>
          <p:cNvPr id="73732" name="Picture 6" descr="blocksp_cosamp2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2575" y="1035050"/>
            <a:ext cx="3205163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7" descr="blocksp_jsm2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7650" y="3933825"/>
            <a:ext cx="320357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TextBox 10"/>
          <p:cNvSpPr txBox="1">
            <a:spLocks noChangeArrowheads="1"/>
          </p:cNvSpPr>
          <p:nvPr/>
        </p:nvSpPr>
        <p:spPr bwMode="auto">
          <a:xfrm>
            <a:off x="1403350" y="3213100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target</a:t>
            </a:r>
          </a:p>
        </p:txBody>
      </p:sp>
      <p:sp>
        <p:nvSpPr>
          <p:cNvPr id="73735" name="TextBox 11"/>
          <p:cNvSpPr txBox="1">
            <a:spLocks noChangeArrowheads="1"/>
          </p:cNvSpPr>
          <p:nvPr/>
        </p:nvSpPr>
        <p:spPr bwMode="auto">
          <a:xfrm>
            <a:off x="5357813" y="3286125"/>
            <a:ext cx="3246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CoSaMP (MSE = 0.723)</a:t>
            </a:r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3736" name="TextBox 13"/>
          <p:cNvSpPr txBox="1">
            <a:spLocks noChangeArrowheads="1"/>
          </p:cNvSpPr>
          <p:nvPr/>
        </p:nvSpPr>
        <p:spPr bwMode="auto">
          <a:xfrm>
            <a:off x="4464050" y="6092825"/>
            <a:ext cx="5070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block-sparse model recovery (MSE=0.015)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" y="6324600"/>
            <a:ext cx="5029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+mj-lt"/>
              </a:rPr>
              <a:t>Blocks are pre-specified.</a:t>
            </a:r>
            <a:endParaRPr lang="en-US" sz="2400" dirty="0">
              <a:latin typeface="+mj-lt"/>
            </a:endParaRPr>
          </a:p>
        </p:txBody>
      </p:sp>
      <p:grpSp>
        <p:nvGrpSpPr>
          <p:cNvPr id="73738" name="Group 22"/>
          <p:cNvGrpSpPr>
            <a:grpSpLocks/>
          </p:cNvGrpSpPr>
          <p:nvPr/>
        </p:nvGrpSpPr>
        <p:grpSpPr bwMode="auto">
          <a:xfrm>
            <a:off x="1955800" y="3581400"/>
            <a:ext cx="2362200" cy="2667000"/>
            <a:chOff x="1574800" y="3505200"/>
            <a:chExt cx="2362200" cy="2667000"/>
          </a:xfrm>
        </p:grpSpPr>
        <p:pic>
          <p:nvPicPr>
            <p:cNvPr id="73739" name="Picture 4" descr="Voamicrophon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65400" y="3505200"/>
              <a:ext cx="520700" cy="989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40" name="Picture 5" descr="Voamicrophon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16300" y="4071937"/>
              <a:ext cx="520700" cy="989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41" name="Picture 6" descr="Voamicrophon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36850" y="5181600"/>
              <a:ext cx="5207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43" name="Line 10"/>
            <p:cNvSpPr>
              <a:spLocks noChangeShapeType="1"/>
            </p:cNvSpPr>
            <p:nvPr/>
          </p:nvSpPr>
          <p:spPr bwMode="auto">
            <a:xfrm flipV="1">
              <a:off x="1574800" y="3949700"/>
              <a:ext cx="990600" cy="10033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4" name="Line 12"/>
            <p:cNvSpPr>
              <a:spLocks noChangeShapeType="1"/>
            </p:cNvSpPr>
            <p:nvPr/>
          </p:nvSpPr>
          <p:spPr bwMode="auto">
            <a:xfrm>
              <a:off x="1574800" y="4953000"/>
              <a:ext cx="1219200" cy="55245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45" name="Line 13"/>
            <p:cNvSpPr>
              <a:spLocks noChangeShapeType="1"/>
            </p:cNvSpPr>
            <p:nvPr/>
          </p:nvSpPr>
          <p:spPr bwMode="auto">
            <a:xfrm flipV="1">
              <a:off x="1574800" y="4449762"/>
              <a:ext cx="1847850" cy="503237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 idx="4294967295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Block-Compressible Signal</a:t>
            </a:r>
          </a:p>
        </p:txBody>
      </p:sp>
      <p:pic>
        <p:nvPicPr>
          <p:cNvPr id="74755" name="Content Placeholder 3" descr="blocksp_orig3.t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92163" y="944563"/>
            <a:ext cx="2879725" cy="2232025"/>
          </a:xfrm>
        </p:spPr>
      </p:pic>
      <p:pic>
        <p:nvPicPr>
          <p:cNvPr id="74756" name="Picture 5" descr="blocksp_cosamp3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650" y="981075"/>
            <a:ext cx="28194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6" descr="blocksp_jsmp3.t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7650" y="3789363"/>
            <a:ext cx="28956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TextBox 7"/>
          <p:cNvSpPr txBox="1">
            <a:spLocks noChangeArrowheads="1"/>
          </p:cNvSpPr>
          <p:nvPr/>
        </p:nvSpPr>
        <p:spPr bwMode="auto">
          <a:xfrm>
            <a:off x="792163" y="3176588"/>
            <a:ext cx="2882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target</a:t>
            </a:r>
          </a:p>
        </p:txBody>
      </p:sp>
      <p:sp>
        <p:nvSpPr>
          <p:cNvPr id="74759" name="TextBox 9"/>
          <p:cNvSpPr txBox="1">
            <a:spLocks noChangeArrowheads="1"/>
          </p:cNvSpPr>
          <p:nvPr/>
        </p:nvSpPr>
        <p:spPr bwMode="auto">
          <a:xfrm>
            <a:off x="5219700" y="3190875"/>
            <a:ext cx="324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CoSaMP (MSE=0.711)</a:t>
            </a:r>
          </a:p>
        </p:txBody>
      </p:sp>
      <p:sp>
        <p:nvSpPr>
          <p:cNvPr id="74760" name="TextBox 10"/>
          <p:cNvSpPr txBox="1">
            <a:spLocks noChangeArrowheads="1"/>
          </p:cNvSpPr>
          <p:nvPr/>
        </p:nvSpPr>
        <p:spPr bwMode="auto">
          <a:xfrm>
            <a:off x="5000625" y="6057900"/>
            <a:ext cx="3603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block-sparse recovery </a:t>
            </a:r>
          </a:p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(MSE=0.195)</a:t>
            </a:r>
          </a:p>
        </p:txBody>
      </p:sp>
      <p:pic>
        <p:nvPicPr>
          <p:cNvPr id="74761" name="Picture 4" descr="blocksp_cmprs3.t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638" y="3752850"/>
            <a:ext cx="289560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2" name="TextBox 8"/>
          <p:cNvSpPr txBox="1">
            <a:spLocks noChangeArrowheads="1"/>
          </p:cNvSpPr>
          <p:nvPr/>
        </p:nvSpPr>
        <p:spPr bwMode="auto">
          <a:xfrm>
            <a:off x="431800" y="6021388"/>
            <a:ext cx="37449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solidFill>
                  <a:srgbClr val="000000"/>
                </a:solidFill>
                <a:latin typeface="Verdana" pitchFamily="34" charset="0"/>
              </a:rPr>
              <a:t>best 5-block approximation (MSE=0.116 )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Clustered Sparsity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16000"/>
            <a:ext cx="8763000" cy="5653088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(</a:t>
            </a:r>
            <a:r>
              <a:rPr lang="en-US" b="1" i="1" smtClean="0">
                <a:solidFill>
                  <a:srgbClr val="0000FF"/>
                </a:solidFill>
              </a:rPr>
              <a:t>K</a:t>
            </a:r>
            <a:r>
              <a:rPr lang="en-US" b="1" smtClean="0">
                <a:solidFill>
                  <a:srgbClr val="0000FF"/>
                </a:solidFill>
              </a:rPr>
              <a:t>,</a:t>
            </a:r>
            <a:r>
              <a:rPr lang="en-US" b="1" i="1" smtClean="0">
                <a:solidFill>
                  <a:srgbClr val="0000FF"/>
                </a:solidFill>
              </a:rPr>
              <a:t>C</a:t>
            </a:r>
            <a:r>
              <a:rPr lang="en-US" b="1" smtClean="0">
                <a:solidFill>
                  <a:srgbClr val="0000FF"/>
                </a:solidFill>
              </a:rPr>
              <a:t>) sparse signals</a:t>
            </a:r>
            <a:r>
              <a:rPr lang="en-US" smtClean="0"/>
              <a:t> (1-D)</a:t>
            </a:r>
          </a:p>
          <a:p>
            <a:pPr lvl="1"/>
            <a:r>
              <a:rPr lang="en-US" i="1" smtClean="0"/>
              <a:t>K</a:t>
            </a:r>
            <a:r>
              <a:rPr lang="en-US" smtClean="0"/>
              <a:t>-sparse within at most </a:t>
            </a:r>
            <a:r>
              <a:rPr lang="en-US" i="1" smtClean="0"/>
              <a:t>C</a:t>
            </a:r>
            <a:r>
              <a:rPr lang="en-US" smtClean="0"/>
              <a:t> clusters</a:t>
            </a:r>
          </a:p>
          <a:p>
            <a:pPr lvl="1"/>
            <a:endParaRPr lang="en-US" sz="1400" smtClean="0"/>
          </a:p>
          <a:p>
            <a:r>
              <a:rPr lang="en-US" smtClean="0"/>
              <a:t>For stable recovery </a:t>
            </a:r>
            <a:br>
              <a:rPr lang="en-US" smtClean="0"/>
            </a:br>
            <a:r>
              <a:rPr lang="en-US" smtClean="0"/>
              <a:t>(model-RIP + RAmP)</a:t>
            </a:r>
          </a:p>
          <a:p>
            <a:endParaRPr lang="en-US" sz="1600" smtClean="0"/>
          </a:p>
          <a:p>
            <a:r>
              <a:rPr lang="en-US" smtClean="0"/>
              <a:t>Model approximation </a:t>
            </a:r>
            <a:br>
              <a:rPr lang="en-US" smtClean="0"/>
            </a:br>
            <a:r>
              <a:rPr lang="en-US" smtClean="0"/>
              <a:t>using </a:t>
            </a:r>
            <a:r>
              <a:rPr lang="en-US" b="1" smtClean="0">
                <a:solidFill>
                  <a:srgbClr val="0000FF"/>
                </a:solidFill>
              </a:rPr>
              <a:t>dynamic </a:t>
            </a:r>
            <a:br>
              <a:rPr lang="en-US" b="1" smtClean="0">
                <a:solidFill>
                  <a:srgbClr val="0000FF"/>
                </a:solidFill>
              </a:rPr>
            </a:br>
            <a:r>
              <a:rPr lang="en-US" b="1" smtClean="0">
                <a:solidFill>
                  <a:srgbClr val="0000FF"/>
                </a:solidFill>
              </a:rPr>
              <a:t>programming</a:t>
            </a:r>
          </a:p>
          <a:p>
            <a:endParaRPr lang="en-US" b="1" smtClean="0">
              <a:solidFill>
                <a:srgbClr val="0000FF"/>
              </a:solidFill>
            </a:endParaRPr>
          </a:p>
          <a:p>
            <a:r>
              <a:rPr lang="en-US" smtClean="0"/>
              <a:t>Includes </a:t>
            </a:r>
            <a:r>
              <a:rPr lang="en-US" b="1" smtClean="0">
                <a:solidFill>
                  <a:srgbClr val="0000FF"/>
                </a:solidFill>
              </a:rPr>
              <a:t> 						     block sparsity							</a:t>
            </a:r>
            <a:r>
              <a:rPr lang="en-US" smtClean="0"/>
              <a:t>as as a special case</a:t>
            </a:r>
          </a:p>
          <a:p>
            <a:pPr>
              <a:buFontTx/>
              <a:buNone/>
            </a:pPr>
            <a:endParaRPr lang="en-US" sz="1000" b="1" smtClean="0">
              <a:solidFill>
                <a:srgbClr val="0000FF"/>
              </a:solidFill>
            </a:endParaRPr>
          </a:p>
        </p:txBody>
      </p:sp>
      <p:pic>
        <p:nvPicPr>
          <p:cNvPr id="75780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9888" y="2492375"/>
            <a:ext cx="46767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4738" y="981075"/>
            <a:ext cx="2341562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51375" y="3302000"/>
            <a:ext cx="4313238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2617" name="Text Box 9"/>
          <p:cNvSpPr txBox="1">
            <a:spLocks noChangeArrowheads="1"/>
          </p:cNvSpPr>
          <p:nvPr/>
        </p:nvSpPr>
        <p:spPr bwMode="auto">
          <a:xfrm>
            <a:off x="5422900" y="3044825"/>
            <a:ext cx="2882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VC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  <a:cs typeface="+mn-cs"/>
              </a:rPr>
              <a:t>Indyk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, Hedge, 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  <a:cs typeface="+mn-cs"/>
              </a:rPr>
              <a:t>Baraniuk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mtClean="0"/>
              <a:t>Major Trends in Sensing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8" y="1052513"/>
            <a:ext cx="9013825" cy="5805487"/>
          </a:xfrm>
        </p:spPr>
        <p:txBody>
          <a:bodyPr/>
          <a:lstStyle/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>
              <a:buFontTx/>
              <a:buNone/>
            </a:pPr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  <a:p>
            <a:pPr lvl="4"/>
            <a:endParaRPr lang="en-US" smtClean="0"/>
          </a:p>
        </p:txBody>
      </p:sp>
      <p:pic>
        <p:nvPicPr>
          <p:cNvPr id="30724" name="Picture 5" descr="http://farm3.static.flickr.com/2326/2046228644_05507000b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43100"/>
            <a:ext cx="3505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5" descr="Brain MRI.bmp"/>
          <p:cNvPicPr>
            <a:picLocks noChangeAspect="1"/>
          </p:cNvPicPr>
          <p:nvPr/>
        </p:nvPicPr>
        <p:blipFill>
          <a:blip r:embed="rId4" cstate="print"/>
          <a:srcRect t="9375" r="4688" b="4688"/>
          <a:stretch>
            <a:fillRect/>
          </a:stretch>
        </p:blipFill>
        <p:spPr bwMode="auto">
          <a:xfrm>
            <a:off x="3841750" y="1943100"/>
            <a:ext cx="2535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http://www.yorapper.com/Photos/dark-knight-ringtones"/>
          <p:cNvPicPr>
            <a:picLocks noChangeAspect="1" noChangeArrowheads="1"/>
          </p:cNvPicPr>
          <p:nvPr/>
        </p:nvPicPr>
        <p:blipFill>
          <a:blip r:embed="rId5" cstate="print"/>
          <a:srcRect l="13013" r="11052" b="10648"/>
          <a:stretch>
            <a:fillRect/>
          </a:stretch>
        </p:blipFill>
        <p:spPr bwMode="auto">
          <a:xfrm>
            <a:off x="6713538" y="1943100"/>
            <a:ext cx="24304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200" y="4953000"/>
            <a:ext cx="9144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kern="0" dirty="0">
                <a:solidFill>
                  <a:srgbClr val="0000FF"/>
                </a:solidFill>
                <a:latin typeface="Verdana"/>
                <a:cs typeface="+mn-cs"/>
              </a:rPr>
              <a:t>Motivation:   </a:t>
            </a:r>
            <a:r>
              <a:rPr lang="en-US" sz="2400" kern="0" dirty="0">
                <a:solidFill>
                  <a:srgbClr val="000000"/>
                </a:solidFill>
                <a:latin typeface="Verdana"/>
                <a:cs typeface="+mn-cs"/>
              </a:rPr>
              <a:t>solve bigger / more important problems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600" kern="0" dirty="0">
              <a:solidFill>
                <a:srgbClr val="000000"/>
              </a:solidFill>
              <a:latin typeface="Verdan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00"/>
                </a:solidFill>
                <a:latin typeface="Verdana"/>
                <a:cs typeface="+mn-cs"/>
              </a:rPr>
              <a:t>			    decrease acquisition times / costs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600" kern="0" dirty="0">
              <a:solidFill>
                <a:srgbClr val="000000"/>
              </a:solidFill>
              <a:latin typeface="Verdan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kern="0" dirty="0">
                <a:solidFill>
                  <a:srgbClr val="000000"/>
                </a:solidFill>
                <a:latin typeface="Verdana"/>
                <a:cs typeface="+mn-cs"/>
              </a:rPr>
              <a:t>			    entertainment…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Clustered Sparsity</a:t>
            </a:r>
          </a:p>
        </p:txBody>
      </p:sp>
      <p:pic>
        <p:nvPicPr>
          <p:cNvPr id="76803" name="Picture 141" descr="abc.TIF"/>
          <p:cNvPicPr>
            <a:picLocks noGrp="1" noChangeAspect="1"/>
          </p:cNvPicPr>
          <p:nvPr>
            <p:ph type="body" idx="4294967295"/>
          </p:nvPr>
        </p:nvPicPr>
        <p:blipFill>
          <a:blip r:embed="rId3" cstate="print"/>
          <a:srcRect t="46011" b="11258"/>
          <a:stretch>
            <a:fillRect/>
          </a:stretch>
        </p:blipFill>
        <p:spPr>
          <a:xfrm>
            <a:off x="179388" y="3878263"/>
            <a:ext cx="8763000" cy="2006600"/>
          </a:xfrm>
          <a:noFill/>
        </p:spPr>
      </p:pic>
      <p:sp>
        <p:nvSpPr>
          <p:cNvPr id="36868" name="Text Box 18"/>
          <p:cNvSpPr txBox="1">
            <a:spLocks noChangeArrowheads="1"/>
          </p:cNvSpPr>
          <p:nvPr/>
        </p:nvSpPr>
        <p:spPr bwMode="auto">
          <a:xfrm>
            <a:off x="684213" y="5930900"/>
            <a:ext cx="954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  <a:cs typeface="+mn-cs"/>
              </a:rPr>
              <a:t>target</a:t>
            </a:r>
          </a:p>
        </p:txBody>
      </p:sp>
      <p:sp>
        <p:nvSpPr>
          <p:cNvPr id="36869" name="Text Box 19"/>
          <p:cNvSpPr txBox="1">
            <a:spLocks noChangeArrowheads="1"/>
          </p:cNvSpPr>
          <p:nvPr/>
        </p:nvSpPr>
        <p:spPr bwMode="auto">
          <a:xfrm>
            <a:off x="2524125" y="5930900"/>
            <a:ext cx="170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  <a:cs typeface="+mn-cs"/>
              </a:rPr>
              <a:t>Ising-model</a:t>
            </a:r>
            <a:br>
              <a:rPr lang="en-US" sz="2000">
                <a:solidFill>
                  <a:srgbClr val="000000"/>
                </a:solidFill>
                <a:latin typeface="Verdana" pitchFamily="34" charset="0"/>
                <a:cs typeface="+mn-cs"/>
              </a:rPr>
            </a:br>
            <a:r>
              <a:rPr lang="en-US" sz="2000">
                <a:solidFill>
                  <a:srgbClr val="000000"/>
                </a:solidFill>
                <a:latin typeface="Verdana" pitchFamily="34" charset="0"/>
                <a:cs typeface="+mn-cs"/>
              </a:rPr>
              <a:t>recovery</a:t>
            </a:r>
          </a:p>
        </p:txBody>
      </p:sp>
      <p:sp>
        <p:nvSpPr>
          <p:cNvPr id="36870" name="Text Box 20"/>
          <p:cNvSpPr txBox="1">
            <a:spLocks noChangeArrowheads="1"/>
          </p:cNvSpPr>
          <p:nvPr/>
        </p:nvSpPr>
        <p:spPr bwMode="auto">
          <a:xfrm>
            <a:off x="5011738" y="5930900"/>
            <a:ext cx="1289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  <a:cs typeface="+mn-cs"/>
              </a:rPr>
              <a:t>CoSaMP</a:t>
            </a:r>
            <a:br>
              <a:rPr lang="en-US" sz="2000">
                <a:solidFill>
                  <a:srgbClr val="000000"/>
                </a:solidFill>
                <a:latin typeface="Verdana" pitchFamily="34" charset="0"/>
                <a:cs typeface="+mn-cs"/>
              </a:rPr>
            </a:br>
            <a:r>
              <a:rPr lang="en-US" sz="2000">
                <a:solidFill>
                  <a:srgbClr val="000000"/>
                </a:solidFill>
                <a:latin typeface="Verdana" pitchFamily="34" charset="0"/>
                <a:cs typeface="+mn-cs"/>
              </a:rPr>
              <a:t>recovery</a:t>
            </a:r>
          </a:p>
        </p:txBody>
      </p:sp>
      <p:sp>
        <p:nvSpPr>
          <p:cNvPr id="36871" name="Text Box 21"/>
          <p:cNvSpPr txBox="1">
            <a:spLocks noChangeArrowheads="1"/>
          </p:cNvSpPr>
          <p:nvPr/>
        </p:nvSpPr>
        <p:spPr bwMode="auto">
          <a:xfrm>
            <a:off x="7278688" y="5930900"/>
            <a:ext cx="1289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2000">
                <a:solidFill>
                  <a:srgbClr val="000000"/>
                </a:solidFill>
                <a:latin typeface="Verdana" pitchFamily="34" charset="0"/>
                <a:cs typeface="+mn-cs"/>
              </a:rPr>
              <a:t>LP (FPC)</a:t>
            </a:r>
            <a:br>
              <a:rPr lang="en-US" sz="2000">
                <a:solidFill>
                  <a:srgbClr val="000000"/>
                </a:solidFill>
                <a:latin typeface="Verdana" pitchFamily="34" charset="0"/>
                <a:cs typeface="+mn-cs"/>
              </a:rPr>
            </a:br>
            <a:r>
              <a:rPr lang="en-US" sz="2000">
                <a:solidFill>
                  <a:srgbClr val="000000"/>
                </a:solidFill>
                <a:latin typeface="Verdana" pitchFamily="34" charset="0"/>
                <a:cs typeface="+mn-cs"/>
              </a:rPr>
              <a:t>recovery</a:t>
            </a:r>
          </a:p>
        </p:txBody>
      </p:sp>
      <p:sp>
        <p:nvSpPr>
          <p:cNvPr id="36872" name="Rectangle 22"/>
          <p:cNvSpPr>
            <a:spLocks noChangeArrowheads="1"/>
          </p:cNvSpPr>
          <p:nvPr/>
        </p:nvSpPr>
        <p:spPr bwMode="auto">
          <a:xfrm>
            <a:off x="84138" y="1016000"/>
            <a:ext cx="6683375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Model clustering of significant </a:t>
            </a:r>
            <a:br>
              <a:rPr lang="en-US" sz="2400" dirty="0">
                <a:solidFill>
                  <a:srgbClr val="000000"/>
                </a:solidFill>
                <a:latin typeface="Verdana" pitchFamily="34" charset="0"/>
                <a:cs typeface="+mn-cs"/>
              </a:rPr>
            </a:b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pixels in space domain using </a:t>
            </a:r>
            <a:br>
              <a:rPr lang="en-US" sz="2400" dirty="0">
                <a:solidFill>
                  <a:srgbClr val="000000"/>
                </a:solidFill>
                <a:latin typeface="Verdana" pitchFamily="34" charset="0"/>
                <a:cs typeface="+mn-cs"/>
              </a:rPr>
            </a:br>
            <a:r>
              <a:rPr lang="en-US" sz="2400" b="1" dirty="0">
                <a:solidFill>
                  <a:srgbClr val="0000FF"/>
                </a:solidFill>
                <a:latin typeface="Verdana" pitchFamily="34" charset="0"/>
                <a:cs typeface="+mn-cs"/>
              </a:rPr>
              <a:t>graphical model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 (MRF)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300" dirty="0">
              <a:solidFill>
                <a:srgbClr val="000000"/>
              </a:solidFill>
              <a:latin typeface="Verdana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 err="1">
                <a:solidFill>
                  <a:srgbClr val="000000"/>
                </a:solidFill>
                <a:latin typeface="Verdana" pitchFamily="34" charset="0"/>
                <a:cs typeface="+mn-cs"/>
              </a:rPr>
              <a:t>Ising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 model approximation </a:t>
            </a:r>
            <a:br>
              <a:rPr lang="en-US" sz="2400" dirty="0">
                <a:solidFill>
                  <a:srgbClr val="000000"/>
                </a:solidFill>
                <a:latin typeface="Verdana" pitchFamily="34" charset="0"/>
                <a:cs typeface="+mn-cs"/>
              </a:rPr>
            </a:b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via </a:t>
            </a:r>
            <a:r>
              <a:rPr lang="en-US" sz="2400" b="1" dirty="0">
                <a:solidFill>
                  <a:srgbClr val="0000FF"/>
                </a:solidFill>
                <a:latin typeface="Verdana" pitchFamily="34" charset="0"/>
                <a:cs typeface="+mn-cs"/>
              </a:rPr>
              <a:t>graph cuts</a:t>
            </a:r>
          </a:p>
        </p:txBody>
      </p:sp>
      <p:pic>
        <p:nvPicPr>
          <p:cNvPr id="7680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9325" y="1219200"/>
            <a:ext cx="3070225" cy="2173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95288" y="3321050"/>
            <a:ext cx="2982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[</a:t>
            </a:r>
            <a:r>
              <a:rPr lang="en-US" sz="1400" b="1" dirty="0">
                <a:solidFill>
                  <a:srgbClr val="000000"/>
                </a:solidFill>
                <a:latin typeface="Verdana" pitchFamily="34" charset="0"/>
                <a:cs typeface="+mn-cs"/>
              </a:rPr>
              <a:t>VC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, Duarte, Hedge, 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  <a:cs typeface="+mn-cs"/>
              </a:rPr>
              <a:t>Baraniuk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Neuronal Spike Trains</a:t>
            </a:r>
          </a:p>
        </p:txBody>
      </p:sp>
      <p:grpSp>
        <p:nvGrpSpPr>
          <p:cNvPr id="77827" name="Group 11"/>
          <p:cNvGrpSpPr>
            <a:grpSpLocks/>
          </p:cNvGrpSpPr>
          <p:nvPr/>
        </p:nvGrpSpPr>
        <p:grpSpPr bwMode="auto">
          <a:xfrm>
            <a:off x="5572125" y="3886200"/>
            <a:ext cx="3343275" cy="2743200"/>
            <a:chOff x="5486400" y="1066800"/>
            <a:chExt cx="3343275" cy="2743200"/>
          </a:xfrm>
        </p:grpSpPr>
        <p:pic>
          <p:nvPicPr>
            <p:cNvPr id="7783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3238" y="1066800"/>
              <a:ext cx="3246437" cy="251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3" name="Picture 9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967413" y="3667125"/>
              <a:ext cx="180975" cy="14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7834" name="Straight Arrow Connector 11"/>
            <p:cNvCxnSpPr>
              <a:cxnSpLocks noChangeShapeType="1"/>
            </p:cNvCxnSpPr>
            <p:nvPr/>
          </p:nvCxnSpPr>
          <p:spPr bwMode="auto">
            <a:xfrm>
              <a:off x="5486400" y="3736975"/>
              <a:ext cx="3810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77835" name="Straight Arrow Connector 12"/>
            <p:cNvCxnSpPr>
              <a:cxnSpLocks noChangeShapeType="1"/>
            </p:cNvCxnSpPr>
            <p:nvPr/>
          </p:nvCxnSpPr>
          <p:spPr bwMode="auto">
            <a:xfrm flipH="1">
              <a:off x="6248400" y="3736975"/>
              <a:ext cx="3810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84138" y="1066800"/>
            <a:ext cx="540226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Model the firing process of a single neuron via 1D Poisson process with spike trains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00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dirty="0">
              <a:solidFill>
                <a:srgbClr val="000000"/>
              </a:solidFill>
              <a:latin typeface="Verdan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</a:rPr>
              <a:t>	  - 	</a:t>
            </a:r>
            <a:r>
              <a:rPr lang="en-US" sz="2000" dirty="0" smtClean="0">
                <a:solidFill>
                  <a:srgbClr val="000000"/>
                </a:solidFill>
                <a:latin typeface="Verdana" pitchFamily="34" charset="0"/>
              </a:rPr>
              <a:t>Exploit 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the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Verdana" pitchFamily="34" charset="0"/>
              </a:rPr>
              <a:t>refractory 	period</a:t>
            </a:r>
            <a:r>
              <a:rPr lang="en-US" sz="2000" dirty="0">
                <a:latin typeface="Verdana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of neurons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050" dirty="0">
              <a:solidFill>
                <a:srgbClr val="000000"/>
              </a:solidFill>
              <a:latin typeface="Verdana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050" dirty="0">
              <a:solidFill>
                <a:srgbClr val="000000"/>
              </a:solidFill>
              <a:latin typeface="Verdana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Model approximation problem: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000" dirty="0">
              <a:solidFill>
                <a:srgbClr val="000000"/>
              </a:solidFill>
              <a:latin typeface="Verdana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</a:rPr>
              <a:t>	  - 	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Find </a:t>
            </a:r>
            <a:r>
              <a:rPr lang="en-US" sz="2000" b="1" dirty="0">
                <a:solidFill>
                  <a:srgbClr val="0000FF"/>
                </a:solidFill>
                <a:latin typeface="Verdana" pitchFamily="34" charset="0"/>
              </a:rPr>
              <a:t>a </a:t>
            </a:r>
            <a:r>
              <a:rPr lang="en-US" sz="2000" b="1" i="1" dirty="0">
                <a:solidFill>
                  <a:srgbClr val="0000FF"/>
                </a:solidFill>
                <a:latin typeface="Verdana" pitchFamily="34" charset="0"/>
              </a:rPr>
              <a:t>K</a:t>
            </a:r>
            <a:r>
              <a:rPr lang="en-US" sz="2000" b="1" dirty="0">
                <a:solidFill>
                  <a:srgbClr val="0000FF"/>
                </a:solidFill>
                <a:latin typeface="Verdana" pitchFamily="34" charset="0"/>
              </a:rPr>
              <a:t>-sparse signal</a:t>
            </a:r>
            <a:r>
              <a:rPr lang="en-US" sz="2000" dirty="0">
                <a:solidFill>
                  <a:srgbClr val="0000FF"/>
                </a:solidFill>
                <a:latin typeface="Verdana" pitchFamily="34" charset="0"/>
              </a:rPr>
              <a:t> 		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such that 				</a:t>
            </a:r>
            <a:r>
              <a:rPr lang="en-US" sz="2000" b="1" dirty="0">
                <a:solidFill>
                  <a:srgbClr val="0000FF"/>
                </a:solidFill>
                <a:latin typeface="Verdana" pitchFamily="34" charset="0"/>
              </a:rPr>
              <a:t>its coefficients are 	separated 	by at least  </a:t>
            </a:r>
            <a:r>
              <a:rPr lang="en-US" sz="2400" dirty="0">
                <a:solidFill>
                  <a:srgbClr val="000000"/>
                </a:solidFill>
                <a:latin typeface="Verdana" pitchFamily="34" charset="0"/>
                <a:sym typeface="Symbol"/>
              </a:rPr>
              <a:t>	</a:t>
            </a:r>
            <a:endParaRPr lang="en-US" sz="2400" dirty="0">
              <a:solidFill>
                <a:srgbClr val="000000"/>
              </a:solidFill>
              <a:latin typeface="Verdana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dirty="0">
              <a:solidFill>
                <a:srgbClr val="000000"/>
              </a:solidFill>
              <a:latin typeface="Verdana" pitchFamily="34" charset="0"/>
              <a:cs typeface="+mn-cs"/>
            </a:endParaRPr>
          </a:p>
          <a:p>
            <a:pPr marL="914400" lvl="1" indent="-457200"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 </a:t>
            </a:r>
          </a:p>
        </p:txBody>
      </p:sp>
      <p:pic>
        <p:nvPicPr>
          <p:cNvPr id="77829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6172200"/>
            <a:ext cx="2889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0" name="Picture 4" descr="http://www.ece.rice.edu/~dhj/spikes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1066800"/>
            <a:ext cx="342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31" name="Picture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2800" y="2514600"/>
            <a:ext cx="383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Neuronal Spike Trains</a:t>
            </a: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84138" y="1131888"/>
            <a:ext cx="555466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Model the firing process of a single neuron via 1D Poisson process with spike trains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000" dirty="0">
              <a:solidFill>
                <a:srgbClr val="000000"/>
              </a:solidFill>
              <a:latin typeface="Verdana" pitchFamily="34" charset="0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Font typeface="Verdana" pitchFamily="34" charset="0"/>
              <a:buChar char="–"/>
              <a:defRPr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  <a:cs typeface="+mn-cs"/>
              </a:rPr>
              <a:t>Stable recovery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400" dirty="0">
              <a:solidFill>
                <a:srgbClr val="000000"/>
              </a:solidFill>
              <a:latin typeface="Verdana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000" dirty="0">
              <a:solidFill>
                <a:srgbClr val="000000"/>
              </a:solidFill>
              <a:latin typeface="Verdana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1050" dirty="0">
              <a:solidFill>
                <a:srgbClr val="000000"/>
              </a:solidFill>
              <a:latin typeface="Verdana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Model approximation solution: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1000" dirty="0">
              <a:solidFill>
                <a:srgbClr val="000000"/>
              </a:solidFill>
              <a:latin typeface="Verdana" pitchFamily="34" charset="0"/>
              <a:cs typeface="+mn-cs"/>
            </a:endParaRPr>
          </a:p>
          <a:p>
            <a:pPr marL="1257300" lvl="2" indent="-342900" eaLnBrk="0" hangingPunct="0">
              <a:spcBef>
                <a:spcPct val="20000"/>
              </a:spcBef>
              <a:buFont typeface="Verdana" pitchFamily="34" charset="0"/>
              <a:buChar char="–"/>
              <a:defRPr/>
            </a:pP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Integer program</a:t>
            </a:r>
          </a:p>
          <a:p>
            <a:pPr marL="1257300" lvl="2" indent="-342900" eaLnBrk="0" hangingPunct="0">
              <a:spcBef>
                <a:spcPct val="20000"/>
              </a:spcBef>
              <a:buFont typeface="Verdana" pitchFamily="34" charset="0"/>
              <a:buChar char="–"/>
              <a:defRPr/>
            </a:pPr>
            <a:endParaRPr lang="en-US" sz="600" dirty="0">
              <a:solidFill>
                <a:srgbClr val="000000"/>
              </a:solidFill>
              <a:latin typeface="Verdana" pitchFamily="34" charset="0"/>
            </a:endParaRPr>
          </a:p>
          <a:p>
            <a:pPr marL="1257300" lvl="2" indent="-342900" eaLnBrk="0" hangingPunct="0">
              <a:spcBef>
                <a:spcPct val="20000"/>
              </a:spcBef>
              <a:buFont typeface="Verdana" pitchFamily="34" charset="0"/>
              <a:buChar char="–"/>
              <a:defRPr/>
            </a:pPr>
            <a:r>
              <a:rPr lang="en-US" sz="2000" b="1" dirty="0">
                <a:solidFill>
                  <a:srgbClr val="0000FF"/>
                </a:solidFill>
                <a:latin typeface="Verdana" pitchFamily="34" charset="0"/>
              </a:rPr>
              <a:t>Efficient &amp; provable solution  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due to 			   total </a:t>
            </a:r>
            <a:r>
              <a:rPr lang="en-US" sz="2000" dirty="0" err="1">
                <a:solidFill>
                  <a:srgbClr val="000000"/>
                </a:solidFill>
                <a:latin typeface="Verdana" pitchFamily="34" charset="0"/>
              </a:rPr>
              <a:t>unimodularity</a:t>
            </a:r>
            <a:r>
              <a:rPr lang="en-US" sz="2000" dirty="0">
                <a:solidFill>
                  <a:srgbClr val="000000"/>
                </a:solidFill>
                <a:latin typeface="Verdana" pitchFamily="34" charset="0"/>
              </a:rPr>
              <a:t> of      	 linear constraint</a:t>
            </a:r>
            <a:endParaRPr lang="en-US" sz="2000" dirty="0">
              <a:solidFill>
                <a:srgbClr val="000000"/>
              </a:solidFill>
              <a:latin typeface="Verdana" pitchFamily="34" charset="0"/>
              <a:cs typeface="+mn-cs"/>
            </a:endParaRPr>
          </a:p>
          <a:p>
            <a:pPr marL="914400" lvl="1" indent="-457200"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Verdana" pitchFamily="34" charset="0"/>
                <a:cs typeface="+mn-cs"/>
              </a:rPr>
              <a:t> </a:t>
            </a:r>
          </a:p>
        </p:txBody>
      </p:sp>
      <p:pic>
        <p:nvPicPr>
          <p:cNvPr id="78852" name="Picture 4" descr="http://www.ece.rice.edu/~dhj/spikes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066800"/>
            <a:ext cx="342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4038600"/>
            <a:ext cx="33575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14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3048000"/>
            <a:ext cx="47434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6474023"/>
            <a:ext cx="57484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[</a:t>
            </a: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</a:rPr>
              <a:t>Hedge, Duarte, </a:t>
            </a:r>
            <a:r>
              <a:rPr lang="en-US" sz="1400" b="1" dirty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VC</a:t>
            </a: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  <a:cs typeface="+mn-cs"/>
              </a:rPr>
              <a:t>; Best Student Paper Award at SPARS’09]</a:t>
            </a:r>
            <a:endParaRPr lang="en-US" sz="1400" dirty="0">
              <a:solidFill>
                <a:srgbClr val="000000"/>
              </a:solidFill>
              <a:latin typeface="Verdana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9875" name="Content Placeholder 4" descr="questio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28600" y="0"/>
            <a:ext cx="9372600" cy="7029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87575"/>
            <a:ext cx="7810500" cy="3375025"/>
          </a:xfrm>
        </p:spPr>
        <p:txBody>
          <a:bodyPr/>
          <a:lstStyle/>
          <a:p>
            <a:pPr algn="l"/>
            <a:r>
              <a:rPr lang="en-US" sz="2800" smtClean="0"/>
              <a:t>Signal recovery is not </a:t>
            </a:r>
            <a:r>
              <a:rPr lang="en-US" sz="2800" b="1" smtClean="0"/>
              <a:t>always</a:t>
            </a:r>
            <a:r>
              <a:rPr lang="en-US" sz="2800" smtClean="0"/>
              <a:t> required.</a:t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b="1" smtClean="0">
                <a:solidFill>
                  <a:srgbClr val="0000FF"/>
                </a:solidFill>
              </a:rPr>
              <a:t>ELVIS:</a:t>
            </a:r>
            <a:br>
              <a:rPr lang="en-US" b="1" smtClean="0">
                <a:solidFill>
                  <a:srgbClr val="0000FF"/>
                </a:solidFill>
              </a:rPr>
            </a:br>
            <a:r>
              <a:rPr lang="en-US" b="1" smtClean="0">
                <a:solidFill>
                  <a:srgbClr val="0000FF"/>
                </a:solidFill>
              </a:rPr>
              <a:t/>
            </a:r>
            <a:br>
              <a:rPr lang="en-US" b="1" smtClean="0">
                <a:solidFill>
                  <a:srgbClr val="0000FF"/>
                </a:solidFill>
              </a:rPr>
            </a:br>
            <a:r>
              <a:rPr lang="en-US" b="1" smtClean="0">
                <a:solidFill>
                  <a:schemeClr val="tx1"/>
                </a:solidFill>
              </a:rPr>
              <a:t>E</a:t>
            </a:r>
            <a:r>
              <a:rPr lang="en-US" b="1" smtClean="0">
                <a:solidFill>
                  <a:srgbClr val="0000FF"/>
                </a:solidFill>
              </a:rPr>
              <a:t>nhanced </a:t>
            </a:r>
            <a:br>
              <a:rPr lang="en-US" b="1" smtClean="0">
                <a:solidFill>
                  <a:srgbClr val="0000FF"/>
                </a:solidFill>
              </a:rPr>
            </a:br>
            <a:r>
              <a:rPr lang="en-US" b="1" smtClean="0">
                <a:solidFill>
                  <a:schemeClr val="tx1"/>
                </a:solidFill>
              </a:rPr>
              <a:t>L</a:t>
            </a:r>
            <a:r>
              <a:rPr lang="en-US" b="1" smtClean="0">
                <a:solidFill>
                  <a:srgbClr val="0000FF"/>
                </a:solidFill>
              </a:rPr>
              <a:t>ocalization </a:t>
            </a:r>
            <a:br>
              <a:rPr lang="en-US" b="1" smtClean="0">
                <a:solidFill>
                  <a:srgbClr val="0000FF"/>
                </a:solidFill>
              </a:rPr>
            </a:br>
            <a:r>
              <a:rPr lang="en-US" b="1" smtClean="0">
                <a:solidFill>
                  <a:schemeClr val="tx1"/>
                </a:solidFill>
              </a:rPr>
              <a:t>v</a:t>
            </a:r>
            <a:r>
              <a:rPr lang="en-US" b="1" smtClean="0">
                <a:solidFill>
                  <a:srgbClr val="0000FF"/>
                </a:solidFill>
              </a:rPr>
              <a:t>ia </a:t>
            </a:r>
            <a:br>
              <a:rPr lang="en-US" b="1" smtClean="0">
                <a:solidFill>
                  <a:srgbClr val="0000FF"/>
                </a:solidFill>
              </a:rPr>
            </a:br>
            <a:r>
              <a:rPr lang="en-US" b="1" smtClean="0">
                <a:solidFill>
                  <a:schemeClr val="tx1"/>
                </a:solidFill>
              </a:rPr>
              <a:t>I</a:t>
            </a:r>
            <a:r>
              <a:rPr lang="en-US" b="1" smtClean="0">
                <a:solidFill>
                  <a:srgbClr val="0000FF"/>
                </a:solidFill>
              </a:rPr>
              <a:t>ncoherence and </a:t>
            </a:r>
            <a:br>
              <a:rPr lang="en-US" b="1" smtClean="0">
                <a:solidFill>
                  <a:srgbClr val="0000FF"/>
                </a:solidFill>
              </a:rPr>
            </a:br>
            <a:r>
              <a:rPr lang="en-US" b="1" smtClean="0">
                <a:solidFill>
                  <a:schemeClr val="tx1"/>
                </a:solidFill>
              </a:rPr>
              <a:t>S</a:t>
            </a:r>
            <a:r>
              <a:rPr lang="en-US" b="1" smtClean="0">
                <a:solidFill>
                  <a:srgbClr val="0000FF"/>
                </a:solidFill>
              </a:rPr>
              <a:t>parsity</a:t>
            </a:r>
            <a:br>
              <a:rPr lang="en-US" b="1" smtClean="0">
                <a:solidFill>
                  <a:srgbClr val="0000FF"/>
                </a:solidFill>
              </a:rPr>
            </a:br>
            <a:endParaRPr lang="en-US" b="1" smtClean="0">
              <a:solidFill>
                <a:srgbClr val="0000FF"/>
              </a:solidFill>
            </a:endParaRPr>
          </a:p>
        </p:txBody>
      </p:sp>
      <p:pic>
        <p:nvPicPr>
          <p:cNvPr id="80899" name="Picture 71" descr="elvis-presley-poster-311708.jpg"/>
          <p:cNvPicPr>
            <a:picLocks noChangeAspect="1"/>
          </p:cNvPicPr>
          <p:nvPr/>
        </p:nvPicPr>
        <p:blipFill>
          <a:blip r:embed="rId3" cstate="print"/>
          <a:srcRect l="25537" t="-729" r="12604"/>
          <a:stretch>
            <a:fillRect/>
          </a:stretch>
        </p:blipFill>
        <p:spPr bwMode="auto">
          <a:xfrm>
            <a:off x="6340475" y="2209800"/>
            <a:ext cx="18129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Localization Problem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3" y="1019175"/>
            <a:ext cx="9050337" cy="5838825"/>
          </a:xfrm>
        </p:spPr>
        <p:txBody>
          <a:bodyPr/>
          <a:lstStyle/>
          <a:p>
            <a:r>
              <a:rPr lang="en-US" b="1" smtClean="0"/>
              <a:t>Goal:</a:t>
            </a:r>
            <a:r>
              <a:rPr lang="en-US" smtClean="0"/>
              <a:t> Localize targets</a:t>
            </a:r>
            <a:br>
              <a:rPr lang="en-US" smtClean="0"/>
            </a:br>
            <a:r>
              <a:rPr lang="en-US" smtClean="0"/>
              <a:t>by fusing measurements</a:t>
            </a:r>
            <a:br>
              <a:rPr lang="en-US" smtClean="0"/>
            </a:br>
            <a:r>
              <a:rPr lang="en-US" smtClean="0"/>
              <a:t>from a network of sensors</a:t>
            </a:r>
          </a:p>
          <a:p>
            <a:pPr lvl="1"/>
            <a:endParaRPr lang="en-US" sz="1000" smtClean="0"/>
          </a:p>
        </p:txBody>
      </p:sp>
      <p:pic>
        <p:nvPicPr>
          <p:cNvPr id="81924" name="Picture 4" descr="deploymentarea"/>
          <p:cNvPicPr>
            <a:picLocks noChangeAspect="1" noChangeArrowheads="1"/>
          </p:cNvPicPr>
          <p:nvPr/>
        </p:nvPicPr>
        <p:blipFill>
          <a:blip r:embed="rId3" cstate="print"/>
          <a:srcRect t="33794" r="50316" b="9610"/>
          <a:stretch>
            <a:fillRect/>
          </a:stretch>
        </p:blipFill>
        <p:spPr bwMode="auto">
          <a:xfrm>
            <a:off x="4895850" y="1016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plll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616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6" name="Rectangle 5"/>
          <p:cNvSpPr>
            <a:spLocks noChangeArrowheads="1"/>
          </p:cNvSpPr>
          <p:nvPr/>
        </p:nvSpPr>
        <p:spPr bwMode="auto">
          <a:xfrm>
            <a:off x="0" y="6337300"/>
            <a:ext cx="5943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en-US" sz="1400" b="1">
                <a:solidFill>
                  <a:srgbClr val="000000"/>
                </a:solidFill>
                <a:latin typeface="Verdana" pitchFamily="34" charset="0"/>
              </a:rPr>
              <a:t>VC</a:t>
            </a:r>
            <a:r>
              <a:rPr lang="en-US" sz="1400">
                <a:solidFill>
                  <a:srgbClr val="000000"/>
                </a:solidFill>
                <a:latin typeface="Verdana" pitchFamily="34" charset="0"/>
              </a:rPr>
              <a:t>, Duarte, Baraniuk; Model and Zibulevsky; </a:t>
            </a:r>
            <a:r>
              <a:rPr lang="en-US" sz="1400" b="1">
                <a:solidFill>
                  <a:srgbClr val="000000"/>
                </a:solidFill>
                <a:latin typeface="Verdana" pitchFamily="34" charset="0"/>
              </a:rPr>
              <a:t>VC</a:t>
            </a:r>
            <a:r>
              <a:rPr lang="en-US" sz="1400">
                <a:solidFill>
                  <a:srgbClr val="000000"/>
                </a:solidFill>
                <a:latin typeface="Verdana" pitchFamily="34" charset="0"/>
              </a:rPr>
              <a:t>, Gurbuz, McClellan, Chellappa; Malioutov, Cetin, and Willsky; Chen et al.]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Localization Problem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3" y="1019175"/>
            <a:ext cx="9050337" cy="5838825"/>
          </a:xfrm>
        </p:spPr>
        <p:txBody>
          <a:bodyPr/>
          <a:lstStyle/>
          <a:p>
            <a:r>
              <a:rPr lang="en-US" b="1" smtClean="0"/>
              <a:t>Goal:</a:t>
            </a:r>
            <a:r>
              <a:rPr lang="en-US" smtClean="0"/>
              <a:t> Localize targets</a:t>
            </a:r>
            <a:br>
              <a:rPr lang="en-US" smtClean="0"/>
            </a:br>
            <a:r>
              <a:rPr lang="en-US" smtClean="0"/>
              <a:t>by fusing measurements</a:t>
            </a:r>
            <a:br>
              <a:rPr lang="en-US" smtClean="0"/>
            </a:br>
            <a:r>
              <a:rPr lang="en-US" smtClean="0"/>
              <a:t>from a network of sensors</a:t>
            </a:r>
          </a:p>
          <a:p>
            <a:pPr lvl="1"/>
            <a:endParaRPr lang="en-US" sz="1000" smtClean="0"/>
          </a:p>
          <a:p>
            <a:pPr lvl="1"/>
            <a:r>
              <a:rPr lang="en-US" smtClean="0"/>
              <a:t>collect time signal data</a:t>
            </a:r>
          </a:p>
          <a:p>
            <a:pPr lvl="1"/>
            <a:r>
              <a:rPr lang="en-US" smtClean="0"/>
              <a:t>communicate signals across</a:t>
            </a:r>
          </a:p>
          <a:p>
            <a:pPr lvl="1">
              <a:buFontTx/>
              <a:buNone/>
            </a:pPr>
            <a:r>
              <a:rPr lang="en-US" smtClean="0"/>
              <a:t>	the network</a:t>
            </a:r>
          </a:p>
          <a:p>
            <a:pPr lvl="1"/>
            <a:r>
              <a:rPr lang="en-US" smtClean="0"/>
              <a:t>solve an optimization</a:t>
            </a:r>
            <a:br>
              <a:rPr lang="en-US" smtClean="0"/>
            </a:br>
            <a:r>
              <a:rPr lang="en-US" smtClean="0"/>
              <a:t>problem</a:t>
            </a:r>
          </a:p>
          <a:p>
            <a:endParaRPr lang="en-US" smtClean="0"/>
          </a:p>
        </p:txBody>
      </p:sp>
      <p:pic>
        <p:nvPicPr>
          <p:cNvPr id="82948" name="Picture 4" descr="deploymentarea"/>
          <p:cNvPicPr>
            <a:picLocks noChangeAspect="1" noChangeArrowheads="1"/>
          </p:cNvPicPr>
          <p:nvPr/>
        </p:nvPicPr>
        <p:blipFill>
          <a:blip r:embed="rId4" cstate="print"/>
          <a:srcRect t="33794" r="50316" b="9610"/>
          <a:stretch>
            <a:fillRect/>
          </a:stretch>
        </p:blipFill>
        <p:spPr bwMode="auto">
          <a:xfrm>
            <a:off x="4895850" y="10160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949" name="Group 6"/>
          <p:cNvGrpSpPr>
            <a:grpSpLocks/>
          </p:cNvGrpSpPr>
          <p:nvPr/>
        </p:nvGrpSpPr>
        <p:grpSpPr bwMode="auto">
          <a:xfrm>
            <a:off x="5581650" y="1168400"/>
            <a:ext cx="3124200" cy="2652713"/>
            <a:chOff x="576" y="816"/>
            <a:chExt cx="3408" cy="2823"/>
          </a:xfrm>
        </p:grpSpPr>
        <p:pic>
          <p:nvPicPr>
            <p:cNvPr id="82961" name="Picture 10" descr="Voamicropho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97" y="816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62" name="Picture 10" descr="Voamicropho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5" y="864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63" name="Picture 10" descr="Voamicropho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864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64" name="Picture 10" descr="Voamicropho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64" y="1488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65" name="Picture 10" descr="Voamicropho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24" y="1968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66" name="Picture 10" descr="Voamicropho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64" y="1776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67" name="Picture 10" descr="Voamicropho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7" y="1632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68" name="Picture 10" descr="Voamicropho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1392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69" name="Picture 10" descr="Voamicropho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8" y="2352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70" name="Picture 10" descr="Voamicropho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1" y="2448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71" name="Picture 10" descr="Voamicropho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01" y="2880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72" name="Picture 10" descr="Voamicropho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96" y="3360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73" name="Picture 10" descr="Voamicropho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17" y="2880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74" name="Picture 10" descr="Voamicropho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6" y="2937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975" name="Picture 10" descr="Voamicrophon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3168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950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76925" y="1528763"/>
            <a:ext cx="1868488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1" name="Freeform 23"/>
          <p:cNvSpPr>
            <a:spLocks/>
          </p:cNvSpPr>
          <p:nvPr/>
        </p:nvSpPr>
        <p:spPr bwMode="auto">
          <a:xfrm>
            <a:off x="7791450" y="1397000"/>
            <a:ext cx="609600" cy="217488"/>
          </a:xfrm>
          <a:custGeom>
            <a:avLst/>
            <a:gdLst>
              <a:gd name="T0" fmla="*/ 0 w 384"/>
              <a:gd name="T1" fmla="*/ 2147483647 h 137"/>
              <a:gd name="T2" fmla="*/ 2147483647 w 384"/>
              <a:gd name="T3" fmla="*/ 2147483647 h 137"/>
              <a:gd name="T4" fmla="*/ 2147483647 w 384"/>
              <a:gd name="T5" fmla="*/ 0 h 137"/>
              <a:gd name="T6" fmla="*/ 0 60000 65536"/>
              <a:gd name="T7" fmla="*/ 0 60000 65536"/>
              <a:gd name="T8" fmla="*/ 0 60000 65536"/>
              <a:gd name="T9" fmla="*/ 0 w 384"/>
              <a:gd name="T10" fmla="*/ 0 h 137"/>
              <a:gd name="T11" fmla="*/ 384 w 384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37">
                <a:moveTo>
                  <a:pt x="0" y="137"/>
                </a:moveTo>
                <a:cubicBezTo>
                  <a:pt x="27" y="121"/>
                  <a:pt x="99" y="65"/>
                  <a:pt x="163" y="42"/>
                </a:cubicBezTo>
                <a:cubicBezTo>
                  <a:pt x="227" y="19"/>
                  <a:pt x="338" y="9"/>
                  <a:pt x="384" y="0"/>
                </a:cubicBezTo>
              </a:path>
            </a:pathLst>
          </a:custGeom>
          <a:noFill/>
          <a:ln w="12700">
            <a:solidFill>
              <a:srgbClr val="FFFF00"/>
            </a:solidFill>
            <a:round/>
            <a:headEnd/>
            <a:tailEnd type="triangle" w="sm" len="lg"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2952" name="Freeform 24"/>
          <p:cNvSpPr>
            <a:spLocks/>
          </p:cNvSpPr>
          <p:nvPr/>
        </p:nvSpPr>
        <p:spPr bwMode="auto">
          <a:xfrm>
            <a:off x="7791450" y="1625600"/>
            <a:ext cx="228600" cy="228600"/>
          </a:xfrm>
          <a:custGeom>
            <a:avLst/>
            <a:gdLst>
              <a:gd name="T0" fmla="*/ 0 w 144"/>
              <a:gd name="T1" fmla="*/ 0 h 96"/>
              <a:gd name="T2" fmla="*/ 2147483647 w 144"/>
              <a:gd name="T3" fmla="*/ 2147483647 h 96"/>
              <a:gd name="T4" fmla="*/ 0 60000 65536"/>
              <a:gd name="T5" fmla="*/ 0 60000 65536"/>
              <a:gd name="T6" fmla="*/ 0 w 144"/>
              <a:gd name="T7" fmla="*/ 0 h 96"/>
              <a:gd name="T8" fmla="*/ 144 w 144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96">
                <a:moveTo>
                  <a:pt x="0" y="0"/>
                </a:moveTo>
                <a:cubicBezTo>
                  <a:pt x="0" y="0"/>
                  <a:pt x="72" y="48"/>
                  <a:pt x="144" y="96"/>
                </a:cubicBezTo>
              </a:path>
            </a:pathLst>
          </a:custGeom>
          <a:noFill/>
          <a:ln w="12700">
            <a:solidFill>
              <a:srgbClr val="FFFF00"/>
            </a:solidFill>
            <a:round/>
            <a:headEnd type="oval" w="sm" len="sm"/>
            <a:tailEnd type="triangle" w="sm" len="lg"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2953" name="Picture 25" descr="czech%20horn%202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9188" y="4375150"/>
            <a:ext cx="27543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4" name="Picture 26" descr="bolling%20field%201921%20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82875" y="4375150"/>
            <a:ext cx="32893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955" name="Group 27"/>
          <p:cNvGrpSpPr>
            <a:grpSpLocks/>
          </p:cNvGrpSpPr>
          <p:nvPr/>
        </p:nvGrpSpPr>
        <p:grpSpPr bwMode="auto">
          <a:xfrm>
            <a:off x="6840538" y="2414588"/>
            <a:ext cx="457200" cy="762000"/>
            <a:chOff x="4464" y="1776"/>
            <a:chExt cx="288" cy="480"/>
          </a:xfrm>
        </p:grpSpPr>
        <p:pic>
          <p:nvPicPr>
            <p:cNvPr id="82956" name="Picture 28" descr="plll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88" y="1896"/>
              <a:ext cx="24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2957" name="Group 29"/>
            <p:cNvGrpSpPr>
              <a:grpSpLocks/>
            </p:cNvGrpSpPr>
            <p:nvPr/>
          </p:nvGrpSpPr>
          <p:grpSpPr bwMode="auto">
            <a:xfrm>
              <a:off x="4464" y="1776"/>
              <a:ext cx="288" cy="480"/>
              <a:chOff x="4416" y="1920"/>
              <a:chExt cx="288" cy="480"/>
            </a:xfrm>
          </p:grpSpPr>
          <p:sp>
            <p:nvSpPr>
              <p:cNvPr id="82958" name="Line 30"/>
              <p:cNvSpPr>
                <a:spLocks noChangeShapeType="1"/>
              </p:cNvSpPr>
              <p:nvPr/>
            </p:nvSpPr>
            <p:spPr bwMode="auto">
              <a:xfrm>
                <a:off x="4560" y="1920"/>
                <a:ext cx="0" cy="48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59" name="Line 31"/>
              <p:cNvSpPr>
                <a:spLocks noChangeShapeType="1"/>
              </p:cNvSpPr>
              <p:nvPr/>
            </p:nvSpPr>
            <p:spPr bwMode="auto">
              <a:xfrm>
                <a:off x="4416" y="2160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0" name="Rectangle 32"/>
              <p:cNvSpPr>
                <a:spLocks noChangeArrowheads="1"/>
              </p:cNvSpPr>
              <p:nvPr/>
            </p:nvSpPr>
            <p:spPr bwMode="auto">
              <a:xfrm>
                <a:off x="4512" y="2064"/>
                <a:ext cx="96" cy="192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3600">
                  <a:solidFill>
                    <a:srgbClr val="000000"/>
                  </a:solidFill>
                  <a:latin typeface="Verdana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6" descr="Image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54050"/>
            <a:ext cx="3657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Bottlenecks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3" y="1019175"/>
            <a:ext cx="9050337" cy="5838825"/>
          </a:xfrm>
        </p:spPr>
        <p:txBody>
          <a:bodyPr/>
          <a:lstStyle/>
          <a:p>
            <a:r>
              <a:rPr lang="en-US" b="1" smtClean="0"/>
              <a:t>Goal:</a:t>
            </a:r>
            <a:r>
              <a:rPr lang="en-US" smtClean="0"/>
              <a:t> Localize targets</a:t>
            </a:r>
            <a:br>
              <a:rPr lang="en-US" smtClean="0"/>
            </a:br>
            <a:r>
              <a:rPr lang="en-US" smtClean="0"/>
              <a:t>by fusing measurements</a:t>
            </a:r>
            <a:br>
              <a:rPr lang="en-US" smtClean="0"/>
            </a:br>
            <a:r>
              <a:rPr lang="en-US" smtClean="0"/>
              <a:t>from a network of sensors</a:t>
            </a:r>
          </a:p>
          <a:p>
            <a:pPr lvl="1"/>
            <a:endParaRPr lang="en-US" sz="1000" smtClean="0"/>
          </a:p>
          <a:p>
            <a:pPr lvl="1"/>
            <a:r>
              <a:rPr lang="en-US" smtClean="0"/>
              <a:t>collect time signal data</a:t>
            </a:r>
          </a:p>
          <a:p>
            <a:pPr lvl="2"/>
            <a:r>
              <a:rPr lang="en-US" smtClean="0">
                <a:solidFill>
                  <a:srgbClr val="0000FF"/>
                </a:solidFill>
              </a:rPr>
              <a:t>requires potentially</a:t>
            </a:r>
            <a:br>
              <a:rPr lang="en-US" smtClean="0">
                <a:solidFill>
                  <a:srgbClr val="0000FF"/>
                </a:solidFill>
              </a:rPr>
            </a:br>
            <a:r>
              <a:rPr lang="en-US" smtClean="0">
                <a:solidFill>
                  <a:srgbClr val="0000FF"/>
                </a:solidFill>
              </a:rPr>
              <a:t>high-rate (Nyquist)</a:t>
            </a:r>
            <a:br>
              <a:rPr lang="en-US" smtClean="0">
                <a:solidFill>
                  <a:srgbClr val="0000FF"/>
                </a:solidFill>
              </a:rPr>
            </a:br>
            <a:r>
              <a:rPr lang="en-US" smtClean="0">
                <a:solidFill>
                  <a:srgbClr val="0000FF"/>
                </a:solidFill>
              </a:rPr>
              <a:t>sampling</a:t>
            </a:r>
          </a:p>
          <a:p>
            <a:pPr lvl="1"/>
            <a:r>
              <a:rPr lang="en-US" smtClean="0"/>
              <a:t>communicate signals</a:t>
            </a:r>
          </a:p>
          <a:p>
            <a:pPr lvl="1">
              <a:buFontTx/>
              <a:buNone/>
            </a:pPr>
            <a:r>
              <a:rPr lang="en-US" smtClean="0"/>
              <a:t>	across the network</a:t>
            </a:r>
          </a:p>
          <a:p>
            <a:pPr lvl="2"/>
            <a:r>
              <a:rPr lang="en-US" smtClean="0">
                <a:solidFill>
                  <a:srgbClr val="0000FF"/>
                </a:solidFill>
              </a:rPr>
              <a:t>potentially large</a:t>
            </a:r>
            <a:br>
              <a:rPr lang="en-US" smtClean="0">
                <a:solidFill>
                  <a:srgbClr val="0000FF"/>
                </a:solidFill>
              </a:rPr>
            </a:br>
            <a:r>
              <a:rPr lang="en-US" smtClean="0">
                <a:solidFill>
                  <a:srgbClr val="0000FF"/>
                </a:solidFill>
              </a:rPr>
              <a:t>communication</a:t>
            </a:r>
            <a:br>
              <a:rPr lang="en-US" smtClean="0">
                <a:solidFill>
                  <a:srgbClr val="0000FF"/>
                </a:solidFill>
              </a:rPr>
            </a:br>
            <a:r>
              <a:rPr lang="en-US" smtClean="0">
                <a:solidFill>
                  <a:srgbClr val="0000FF"/>
                </a:solidFill>
              </a:rPr>
              <a:t>burden</a:t>
            </a:r>
          </a:p>
          <a:p>
            <a:pPr lvl="1"/>
            <a:r>
              <a:rPr lang="en-US" smtClean="0"/>
              <a:t>solve an optimization</a:t>
            </a:r>
            <a:br>
              <a:rPr lang="en-US" smtClean="0"/>
            </a:br>
            <a:r>
              <a:rPr lang="en-US" smtClean="0"/>
              <a:t>problem</a:t>
            </a:r>
          </a:p>
          <a:p>
            <a:endParaRPr lang="en-US" smtClean="0"/>
          </a:p>
        </p:txBody>
      </p:sp>
      <p:pic>
        <p:nvPicPr>
          <p:cNvPr id="83973" name="Picture 10" descr="Voamicroph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6213" y="4094163"/>
            <a:ext cx="2555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Freeform 34"/>
          <p:cNvSpPr>
            <a:spLocks/>
          </p:cNvSpPr>
          <p:nvPr/>
        </p:nvSpPr>
        <p:spPr bwMode="auto">
          <a:xfrm>
            <a:off x="4781550" y="2924175"/>
            <a:ext cx="254000" cy="990600"/>
          </a:xfrm>
          <a:custGeom>
            <a:avLst/>
            <a:gdLst>
              <a:gd name="T0" fmla="*/ 0 w 160"/>
              <a:gd name="T1" fmla="*/ 0 h 624"/>
              <a:gd name="T2" fmla="*/ 2147483647 w 160"/>
              <a:gd name="T3" fmla="*/ 2147483647 h 624"/>
              <a:gd name="T4" fmla="*/ 2147483647 w 160"/>
              <a:gd name="T5" fmla="*/ 2147483647 h 624"/>
              <a:gd name="T6" fmla="*/ 2147483647 w 160"/>
              <a:gd name="T7" fmla="*/ 2147483647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160"/>
              <a:gd name="T13" fmla="*/ 0 h 624"/>
              <a:gd name="T14" fmla="*/ 160 w 160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0" h="624">
                <a:moveTo>
                  <a:pt x="0" y="0"/>
                </a:moveTo>
                <a:cubicBezTo>
                  <a:pt x="64" y="68"/>
                  <a:pt x="128" y="136"/>
                  <a:pt x="144" y="192"/>
                </a:cubicBezTo>
                <a:cubicBezTo>
                  <a:pt x="160" y="248"/>
                  <a:pt x="96" y="264"/>
                  <a:pt x="96" y="336"/>
                </a:cubicBezTo>
                <a:cubicBezTo>
                  <a:pt x="96" y="408"/>
                  <a:pt x="120" y="516"/>
                  <a:pt x="144" y="62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3975" name="Freeform 35"/>
          <p:cNvSpPr>
            <a:spLocks/>
          </p:cNvSpPr>
          <p:nvPr/>
        </p:nvSpPr>
        <p:spPr bwMode="auto">
          <a:xfrm>
            <a:off x="5467350" y="3533775"/>
            <a:ext cx="152400" cy="381000"/>
          </a:xfrm>
          <a:custGeom>
            <a:avLst/>
            <a:gdLst>
              <a:gd name="T0" fmla="*/ 2147483647 w 96"/>
              <a:gd name="T1" fmla="*/ 0 h 240"/>
              <a:gd name="T2" fmla="*/ 0 w 96"/>
              <a:gd name="T3" fmla="*/ 2147483647 h 240"/>
              <a:gd name="T4" fmla="*/ 2147483647 w 96"/>
              <a:gd name="T5" fmla="*/ 2147483647 h 240"/>
              <a:gd name="T6" fmla="*/ 0 60000 65536"/>
              <a:gd name="T7" fmla="*/ 0 60000 65536"/>
              <a:gd name="T8" fmla="*/ 0 60000 65536"/>
              <a:gd name="T9" fmla="*/ 0 w 96"/>
              <a:gd name="T10" fmla="*/ 0 h 240"/>
              <a:gd name="T11" fmla="*/ 96 w 9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" h="240">
                <a:moveTo>
                  <a:pt x="96" y="0"/>
                </a:moveTo>
                <a:cubicBezTo>
                  <a:pt x="48" y="28"/>
                  <a:pt x="0" y="56"/>
                  <a:pt x="0" y="96"/>
                </a:cubicBezTo>
                <a:cubicBezTo>
                  <a:pt x="0" y="136"/>
                  <a:pt x="48" y="188"/>
                  <a:pt x="96" y="24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3976" name="Freeform 36"/>
          <p:cNvSpPr>
            <a:spLocks/>
          </p:cNvSpPr>
          <p:nvPr/>
        </p:nvSpPr>
        <p:spPr bwMode="auto">
          <a:xfrm>
            <a:off x="5848350" y="2847975"/>
            <a:ext cx="419100" cy="1066800"/>
          </a:xfrm>
          <a:custGeom>
            <a:avLst/>
            <a:gdLst>
              <a:gd name="T0" fmla="*/ 2147483647 w 264"/>
              <a:gd name="T1" fmla="*/ 0 h 672"/>
              <a:gd name="T2" fmla="*/ 2147483647 w 264"/>
              <a:gd name="T3" fmla="*/ 2147483647 h 672"/>
              <a:gd name="T4" fmla="*/ 0 w 264"/>
              <a:gd name="T5" fmla="*/ 2147483647 h 672"/>
              <a:gd name="T6" fmla="*/ 0 60000 65536"/>
              <a:gd name="T7" fmla="*/ 0 60000 65536"/>
              <a:gd name="T8" fmla="*/ 0 60000 65536"/>
              <a:gd name="T9" fmla="*/ 0 w 264"/>
              <a:gd name="T10" fmla="*/ 0 h 672"/>
              <a:gd name="T11" fmla="*/ 264 w 264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672">
                <a:moveTo>
                  <a:pt x="144" y="0"/>
                </a:moveTo>
                <a:cubicBezTo>
                  <a:pt x="204" y="88"/>
                  <a:pt x="264" y="176"/>
                  <a:pt x="240" y="288"/>
                </a:cubicBezTo>
                <a:cubicBezTo>
                  <a:pt x="216" y="400"/>
                  <a:pt x="108" y="536"/>
                  <a:pt x="0" y="672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3977" name="Freeform 37"/>
          <p:cNvSpPr>
            <a:spLocks/>
          </p:cNvSpPr>
          <p:nvPr/>
        </p:nvSpPr>
        <p:spPr bwMode="auto">
          <a:xfrm>
            <a:off x="6369050" y="2073275"/>
            <a:ext cx="393700" cy="1841500"/>
          </a:xfrm>
          <a:custGeom>
            <a:avLst/>
            <a:gdLst>
              <a:gd name="T0" fmla="*/ 2147483647 w 248"/>
              <a:gd name="T1" fmla="*/ 2147483647 h 1160"/>
              <a:gd name="T2" fmla="*/ 2147483647 w 248"/>
              <a:gd name="T3" fmla="*/ 2147483647 h 1160"/>
              <a:gd name="T4" fmla="*/ 2147483647 w 248"/>
              <a:gd name="T5" fmla="*/ 2147483647 h 1160"/>
              <a:gd name="T6" fmla="*/ 2147483647 w 248"/>
              <a:gd name="T7" fmla="*/ 2147483647 h 1160"/>
              <a:gd name="T8" fmla="*/ 2147483647 w 248"/>
              <a:gd name="T9" fmla="*/ 2147483647 h 11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160"/>
              <a:gd name="T17" fmla="*/ 248 w 248"/>
              <a:gd name="T18" fmla="*/ 1160 h 11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160">
                <a:moveTo>
                  <a:pt x="248" y="56"/>
                </a:moveTo>
                <a:cubicBezTo>
                  <a:pt x="244" y="28"/>
                  <a:pt x="240" y="0"/>
                  <a:pt x="200" y="56"/>
                </a:cubicBezTo>
                <a:cubicBezTo>
                  <a:pt x="160" y="112"/>
                  <a:pt x="16" y="256"/>
                  <a:pt x="8" y="392"/>
                </a:cubicBezTo>
                <a:cubicBezTo>
                  <a:pt x="0" y="528"/>
                  <a:pt x="144" y="744"/>
                  <a:pt x="152" y="872"/>
                </a:cubicBezTo>
                <a:cubicBezTo>
                  <a:pt x="160" y="1000"/>
                  <a:pt x="108" y="1080"/>
                  <a:pt x="56" y="1160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3978" name="Freeform 38"/>
          <p:cNvSpPr>
            <a:spLocks/>
          </p:cNvSpPr>
          <p:nvPr/>
        </p:nvSpPr>
        <p:spPr bwMode="auto">
          <a:xfrm>
            <a:off x="6762750" y="3000375"/>
            <a:ext cx="241300" cy="914400"/>
          </a:xfrm>
          <a:custGeom>
            <a:avLst/>
            <a:gdLst>
              <a:gd name="T0" fmla="*/ 2147483647 w 152"/>
              <a:gd name="T1" fmla="*/ 0 h 576"/>
              <a:gd name="T2" fmla="*/ 2147483647 w 152"/>
              <a:gd name="T3" fmla="*/ 2147483647 h 576"/>
              <a:gd name="T4" fmla="*/ 0 w 152"/>
              <a:gd name="T5" fmla="*/ 2147483647 h 576"/>
              <a:gd name="T6" fmla="*/ 0 60000 65536"/>
              <a:gd name="T7" fmla="*/ 0 60000 65536"/>
              <a:gd name="T8" fmla="*/ 0 60000 65536"/>
              <a:gd name="T9" fmla="*/ 0 w 152"/>
              <a:gd name="T10" fmla="*/ 0 h 576"/>
              <a:gd name="T11" fmla="*/ 152 w 15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2" h="576">
                <a:moveTo>
                  <a:pt x="48" y="0"/>
                </a:moveTo>
                <a:cubicBezTo>
                  <a:pt x="100" y="48"/>
                  <a:pt x="152" y="96"/>
                  <a:pt x="144" y="192"/>
                </a:cubicBezTo>
                <a:cubicBezTo>
                  <a:pt x="136" y="288"/>
                  <a:pt x="68" y="432"/>
                  <a:pt x="0" y="576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3979" name="Freeform 39"/>
          <p:cNvSpPr>
            <a:spLocks/>
          </p:cNvSpPr>
          <p:nvPr/>
        </p:nvSpPr>
        <p:spPr bwMode="auto">
          <a:xfrm>
            <a:off x="5695950" y="2466975"/>
            <a:ext cx="2209800" cy="1447800"/>
          </a:xfrm>
          <a:custGeom>
            <a:avLst/>
            <a:gdLst>
              <a:gd name="T0" fmla="*/ 2147483647 w 1392"/>
              <a:gd name="T1" fmla="*/ 0 h 912"/>
              <a:gd name="T2" fmla="*/ 2147483647 w 1392"/>
              <a:gd name="T3" fmla="*/ 2147483647 h 912"/>
              <a:gd name="T4" fmla="*/ 2147483647 w 1392"/>
              <a:gd name="T5" fmla="*/ 2147483647 h 912"/>
              <a:gd name="T6" fmla="*/ 0 w 1392"/>
              <a:gd name="T7" fmla="*/ 2147483647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1392"/>
              <a:gd name="T13" fmla="*/ 0 h 912"/>
              <a:gd name="T14" fmla="*/ 1392 w 1392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92" h="912">
                <a:moveTo>
                  <a:pt x="1392" y="0"/>
                </a:moveTo>
                <a:cubicBezTo>
                  <a:pt x="1212" y="60"/>
                  <a:pt x="1032" y="120"/>
                  <a:pt x="960" y="240"/>
                </a:cubicBezTo>
                <a:cubicBezTo>
                  <a:pt x="888" y="360"/>
                  <a:pt x="1120" y="608"/>
                  <a:pt x="960" y="720"/>
                </a:cubicBezTo>
                <a:cubicBezTo>
                  <a:pt x="800" y="832"/>
                  <a:pt x="400" y="872"/>
                  <a:pt x="0" y="912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3980" name="Freeform 40"/>
          <p:cNvSpPr>
            <a:spLocks/>
          </p:cNvSpPr>
          <p:nvPr/>
        </p:nvSpPr>
        <p:spPr bwMode="auto">
          <a:xfrm>
            <a:off x="6838950" y="2390775"/>
            <a:ext cx="1905000" cy="2057400"/>
          </a:xfrm>
          <a:custGeom>
            <a:avLst/>
            <a:gdLst>
              <a:gd name="T0" fmla="*/ 2147483647 w 1200"/>
              <a:gd name="T1" fmla="*/ 0 h 1296"/>
              <a:gd name="T2" fmla="*/ 2147483647 w 1200"/>
              <a:gd name="T3" fmla="*/ 2147483647 h 1296"/>
              <a:gd name="T4" fmla="*/ 2147483647 w 1200"/>
              <a:gd name="T5" fmla="*/ 2147483647 h 1296"/>
              <a:gd name="T6" fmla="*/ 2147483647 w 1200"/>
              <a:gd name="T7" fmla="*/ 2147483647 h 1296"/>
              <a:gd name="T8" fmla="*/ 0 w 1200"/>
              <a:gd name="T9" fmla="*/ 2147483647 h 1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"/>
              <a:gd name="T16" fmla="*/ 0 h 1296"/>
              <a:gd name="T17" fmla="*/ 1200 w 1200"/>
              <a:gd name="T18" fmla="*/ 1296 h 12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" h="1296">
                <a:moveTo>
                  <a:pt x="1200" y="0"/>
                </a:moveTo>
                <a:cubicBezTo>
                  <a:pt x="1072" y="120"/>
                  <a:pt x="944" y="240"/>
                  <a:pt x="768" y="288"/>
                </a:cubicBezTo>
                <a:cubicBezTo>
                  <a:pt x="592" y="336"/>
                  <a:pt x="208" y="176"/>
                  <a:pt x="144" y="288"/>
                </a:cubicBezTo>
                <a:cubicBezTo>
                  <a:pt x="80" y="400"/>
                  <a:pt x="408" y="792"/>
                  <a:pt x="384" y="960"/>
                </a:cubicBezTo>
                <a:cubicBezTo>
                  <a:pt x="360" y="1128"/>
                  <a:pt x="180" y="1212"/>
                  <a:pt x="0" y="1296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3981" name="Freeform 41"/>
          <p:cNvSpPr>
            <a:spLocks/>
          </p:cNvSpPr>
          <p:nvPr/>
        </p:nvSpPr>
        <p:spPr bwMode="auto">
          <a:xfrm>
            <a:off x="6153150" y="3305175"/>
            <a:ext cx="2438400" cy="609600"/>
          </a:xfrm>
          <a:custGeom>
            <a:avLst/>
            <a:gdLst>
              <a:gd name="T0" fmla="*/ 2147483647 w 1536"/>
              <a:gd name="T1" fmla="*/ 0 h 384"/>
              <a:gd name="T2" fmla="*/ 2147483647 w 1536"/>
              <a:gd name="T3" fmla="*/ 2147483647 h 384"/>
              <a:gd name="T4" fmla="*/ 2147483647 w 1536"/>
              <a:gd name="T5" fmla="*/ 2147483647 h 384"/>
              <a:gd name="T6" fmla="*/ 0 w 1536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1536"/>
              <a:gd name="T13" fmla="*/ 0 h 384"/>
              <a:gd name="T14" fmla="*/ 1536 w 1536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6" h="384">
                <a:moveTo>
                  <a:pt x="1536" y="0"/>
                </a:moveTo>
                <a:cubicBezTo>
                  <a:pt x="1352" y="160"/>
                  <a:pt x="1168" y="320"/>
                  <a:pt x="960" y="336"/>
                </a:cubicBezTo>
                <a:cubicBezTo>
                  <a:pt x="752" y="352"/>
                  <a:pt x="448" y="88"/>
                  <a:pt x="288" y="96"/>
                </a:cubicBezTo>
                <a:cubicBezTo>
                  <a:pt x="128" y="104"/>
                  <a:pt x="64" y="244"/>
                  <a:pt x="0" y="38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3982" name="Freeform 42"/>
          <p:cNvSpPr>
            <a:spLocks/>
          </p:cNvSpPr>
          <p:nvPr/>
        </p:nvSpPr>
        <p:spPr bwMode="auto">
          <a:xfrm>
            <a:off x="4730750" y="3267075"/>
            <a:ext cx="3098800" cy="1104900"/>
          </a:xfrm>
          <a:custGeom>
            <a:avLst/>
            <a:gdLst>
              <a:gd name="T0" fmla="*/ 2147483647 w 1952"/>
              <a:gd name="T1" fmla="*/ 2147483647 h 696"/>
              <a:gd name="T2" fmla="*/ 2147483647 w 1952"/>
              <a:gd name="T3" fmla="*/ 2147483647 h 696"/>
              <a:gd name="T4" fmla="*/ 2147483647 w 1952"/>
              <a:gd name="T5" fmla="*/ 2147483647 h 696"/>
              <a:gd name="T6" fmla="*/ 2147483647 w 1952"/>
              <a:gd name="T7" fmla="*/ 2147483647 h 696"/>
              <a:gd name="T8" fmla="*/ 2147483647 w 1952"/>
              <a:gd name="T9" fmla="*/ 2147483647 h 6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2"/>
              <a:gd name="T16" fmla="*/ 0 h 696"/>
              <a:gd name="T17" fmla="*/ 1952 w 1952"/>
              <a:gd name="T18" fmla="*/ 696 h 6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2" h="696">
                <a:moveTo>
                  <a:pt x="1952" y="696"/>
                </a:moveTo>
                <a:cubicBezTo>
                  <a:pt x="1708" y="420"/>
                  <a:pt x="1464" y="144"/>
                  <a:pt x="1232" y="72"/>
                </a:cubicBezTo>
                <a:cubicBezTo>
                  <a:pt x="1000" y="0"/>
                  <a:pt x="752" y="256"/>
                  <a:pt x="560" y="264"/>
                </a:cubicBezTo>
                <a:cubicBezTo>
                  <a:pt x="368" y="272"/>
                  <a:pt x="160" y="96"/>
                  <a:pt x="80" y="120"/>
                </a:cubicBezTo>
                <a:cubicBezTo>
                  <a:pt x="0" y="144"/>
                  <a:pt x="40" y="276"/>
                  <a:pt x="80" y="408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3983" name="Freeform 43"/>
          <p:cNvSpPr>
            <a:spLocks/>
          </p:cNvSpPr>
          <p:nvPr/>
        </p:nvSpPr>
        <p:spPr bwMode="auto">
          <a:xfrm>
            <a:off x="6686550" y="3698875"/>
            <a:ext cx="685800" cy="2209800"/>
          </a:xfrm>
          <a:custGeom>
            <a:avLst/>
            <a:gdLst>
              <a:gd name="T0" fmla="*/ 2147483647 w 432"/>
              <a:gd name="T1" fmla="*/ 2147483647 h 1392"/>
              <a:gd name="T2" fmla="*/ 2147483647 w 432"/>
              <a:gd name="T3" fmla="*/ 2147483647 h 1392"/>
              <a:gd name="T4" fmla="*/ 2147483647 w 432"/>
              <a:gd name="T5" fmla="*/ 2147483647 h 1392"/>
              <a:gd name="T6" fmla="*/ 0 w 432"/>
              <a:gd name="T7" fmla="*/ 2147483647 h 139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392"/>
              <a:gd name="T14" fmla="*/ 432 w 432"/>
              <a:gd name="T15" fmla="*/ 1392 h 13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392">
                <a:moveTo>
                  <a:pt x="432" y="1096"/>
                </a:moveTo>
                <a:cubicBezTo>
                  <a:pt x="380" y="1244"/>
                  <a:pt x="328" y="1392"/>
                  <a:pt x="288" y="1240"/>
                </a:cubicBezTo>
                <a:cubicBezTo>
                  <a:pt x="248" y="1088"/>
                  <a:pt x="240" y="368"/>
                  <a:pt x="192" y="184"/>
                </a:cubicBezTo>
                <a:cubicBezTo>
                  <a:pt x="144" y="0"/>
                  <a:pt x="72" y="68"/>
                  <a:pt x="0" y="136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3984" name="Freeform 44"/>
          <p:cNvSpPr>
            <a:spLocks/>
          </p:cNvSpPr>
          <p:nvPr/>
        </p:nvSpPr>
        <p:spPr bwMode="auto">
          <a:xfrm>
            <a:off x="5922963" y="4868863"/>
            <a:ext cx="2590800" cy="1320800"/>
          </a:xfrm>
          <a:custGeom>
            <a:avLst/>
            <a:gdLst>
              <a:gd name="T0" fmla="*/ 2147483647 w 1632"/>
              <a:gd name="T1" fmla="*/ 2147483647 h 832"/>
              <a:gd name="T2" fmla="*/ 2147483647 w 1632"/>
              <a:gd name="T3" fmla="*/ 2147483647 h 832"/>
              <a:gd name="T4" fmla="*/ 2147483647 w 1632"/>
              <a:gd name="T5" fmla="*/ 2147483647 h 832"/>
              <a:gd name="T6" fmla="*/ 2147483647 w 1632"/>
              <a:gd name="T7" fmla="*/ 2147483647 h 832"/>
              <a:gd name="T8" fmla="*/ 0 w 1632"/>
              <a:gd name="T9" fmla="*/ 2147483647 h 8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32"/>
              <a:gd name="T16" fmla="*/ 0 h 832"/>
              <a:gd name="T17" fmla="*/ 1632 w 1632"/>
              <a:gd name="T18" fmla="*/ 832 h 8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32" h="832">
                <a:moveTo>
                  <a:pt x="1632" y="296"/>
                </a:moveTo>
                <a:cubicBezTo>
                  <a:pt x="1428" y="156"/>
                  <a:pt x="1224" y="16"/>
                  <a:pt x="1056" y="8"/>
                </a:cubicBezTo>
                <a:cubicBezTo>
                  <a:pt x="888" y="0"/>
                  <a:pt x="760" y="120"/>
                  <a:pt x="624" y="248"/>
                </a:cubicBezTo>
                <a:cubicBezTo>
                  <a:pt x="488" y="376"/>
                  <a:pt x="344" y="720"/>
                  <a:pt x="240" y="776"/>
                </a:cubicBezTo>
                <a:cubicBezTo>
                  <a:pt x="136" y="832"/>
                  <a:pt x="68" y="708"/>
                  <a:pt x="0" y="58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3985" name="Freeform 45"/>
          <p:cNvSpPr>
            <a:spLocks/>
          </p:cNvSpPr>
          <p:nvPr/>
        </p:nvSpPr>
        <p:spPr bwMode="auto">
          <a:xfrm>
            <a:off x="5137150" y="2606675"/>
            <a:ext cx="3683000" cy="1917700"/>
          </a:xfrm>
          <a:custGeom>
            <a:avLst/>
            <a:gdLst>
              <a:gd name="T0" fmla="*/ 2147483647 w 2320"/>
              <a:gd name="T1" fmla="*/ 2147483647 h 1208"/>
              <a:gd name="T2" fmla="*/ 2147483647 w 2320"/>
              <a:gd name="T3" fmla="*/ 2147483647 h 1208"/>
              <a:gd name="T4" fmla="*/ 2147483647 w 2320"/>
              <a:gd name="T5" fmla="*/ 2147483647 h 1208"/>
              <a:gd name="T6" fmla="*/ 2147483647 w 2320"/>
              <a:gd name="T7" fmla="*/ 2147483647 h 1208"/>
              <a:gd name="T8" fmla="*/ 2147483647 w 2320"/>
              <a:gd name="T9" fmla="*/ 2147483647 h 1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20"/>
              <a:gd name="T16" fmla="*/ 0 h 1208"/>
              <a:gd name="T17" fmla="*/ 2320 w 2320"/>
              <a:gd name="T18" fmla="*/ 1208 h 1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20" h="1208">
                <a:moveTo>
                  <a:pt x="2320" y="1208"/>
                </a:moveTo>
                <a:cubicBezTo>
                  <a:pt x="2020" y="660"/>
                  <a:pt x="1720" y="112"/>
                  <a:pt x="1552" y="56"/>
                </a:cubicBezTo>
                <a:cubicBezTo>
                  <a:pt x="1384" y="0"/>
                  <a:pt x="1536" y="856"/>
                  <a:pt x="1312" y="872"/>
                </a:cubicBezTo>
                <a:cubicBezTo>
                  <a:pt x="1088" y="888"/>
                  <a:pt x="416" y="160"/>
                  <a:pt x="208" y="152"/>
                </a:cubicBezTo>
                <a:cubicBezTo>
                  <a:pt x="0" y="144"/>
                  <a:pt x="32" y="484"/>
                  <a:pt x="64" y="824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3986" name="Picture 10" descr="Voamicro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29550" y="2009775"/>
            <a:ext cx="2555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7" name="Picture 10" descr="Voamicro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750" y="2541588"/>
            <a:ext cx="255588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8" name="Picture 10" descr="Voamicropho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00950" y="3000375"/>
            <a:ext cx="2571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89" name="Picture 10" descr="Voamicro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67750" y="1933575"/>
            <a:ext cx="2555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0" name="Picture 10" descr="Voamicro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15350" y="2847975"/>
            <a:ext cx="2555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1" name="Picture 10" descr="Voamicro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6550" y="1628775"/>
            <a:ext cx="255588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2" name="Picture 10" descr="Voamicropho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2175" y="2389188"/>
            <a:ext cx="25717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3" name="Picture 10" descr="Voamicro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8363" y="2465388"/>
            <a:ext cx="255587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4" name="Picture 10" descr="Voamicro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3550" y="2998788"/>
            <a:ext cx="255588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5" name="Picture 10" descr="Voamicropho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43950" y="3990975"/>
            <a:ext cx="257175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6" name="Picture 10" descr="Voamicropho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91550" y="4903788"/>
            <a:ext cx="257175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7" name="Picture 10" descr="Voamicro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3350" y="3913188"/>
            <a:ext cx="255588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8" name="Picture 10" descr="Voamicro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6150" y="5056188"/>
            <a:ext cx="255588" cy="53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99" name="Freeform 59"/>
          <p:cNvSpPr>
            <a:spLocks/>
          </p:cNvSpPr>
          <p:nvPr/>
        </p:nvSpPr>
        <p:spPr bwMode="auto">
          <a:xfrm>
            <a:off x="6305550" y="3521075"/>
            <a:ext cx="1371600" cy="939800"/>
          </a:xfrm>
          <a:custGeom>
            <a:avLst/>
            <a:gdLst>
              <a:gd name="T0" fmla="*/ 2147483647 w 864"/>
              <a:gd name="T1" fmla="*/ 2147483647 h 592"/>
              <a:gd name="T2" fmla="*/ 2147483647 w 864"/>
              <a:gd name="T3" fmla="*/ 2147483647 h 592"/>
              <a:gd name="T4" fmla="*/ 2147483647 w 864"/>
              <a:gd name="T5" fmla="*/ 2147483647 h 592"/>
              <a:gd name="T6" fmla="*/ 0 w 864"/>
              <a:gd name="T7" fmla="*/ 2147483647 h 592"/>
              <a:gd name="T8" fmla="*/ 0 60000 65536"/>
              <a:gd name="T9" fmla="*/ 0 60000 65536"/>
              <a:gd name="T10" fmla="*/ 0 60000 65536"/>
              <a:gd name="T11" fmla="*/ 0 60000 65536"/>
              <a:gd name="T12" fmla="*/ 0 w 864"/>
              <a:gd name="T13" fmla="*/ 0 h 592"/>
              <a:gd name="T14" fmla="*/ 864 w 864"/>
              <a:gd name="T15" fmla="*/ 592 h 5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" h="592">
                <a:moveTo>
                  <a:pt x="864" y="8"/>
                </a:moveTo>
                <a:cubicBezTo>
                  <a:pt x="808" y="292"/>
                  <a:pt x="752" y="576"/>
                  <a:pt x="672" y="584"/>
                </a:cubicBezTo>
                <a:cubicBezTo>
                  <a:pt x="592" y="592"/>
                  <a:pt x="496" y="112"/>
                  <a:pt x="384" y="56"/>
                </a:cubicBezTo>
                <a:cubicBezTo>
                  <a:pt x="272" y="0"/>
                  <a:pt x="136" y="124"/>
                  <a:pt x="0" y="248"/>
                </a:cubicBezTo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4000" name="Picture 60" descr="cable_mess-t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24350" y="3914775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001" name="TextBox 31"/>
          <p:cNvSpPr txBox="1">
            <a:spLocks noChangeArrowheads="1"/>
          </p:cNvSpPr>
          <p:nvPr/>
        </p:nvSpPr>
        <p:spPr bwMode="auto">
          <a:xfrm>
            <a:off x="5486400" y="1600200"/>
            <a:ext cx="34671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  <a:latin typeface="Verdana" pitchFamily="34" charset="0"/>
              </a:rPr>
              <a:t>Need compression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Important Detail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3" y="1019175"/>
            <a:ext cx="9050337" cy="5838825"/>
          </a:xfrm>
        </p:spPr>
        <p:txBody>
          <a:bodyPr/>
          <a:lstStyle/>
          <a:p>
            <a:r>
              <a:rPr lang="en-US" b="1" smtClean="0"/>
              <a:t>Solve two entangled problems for localization</a:t>
            </a:r>
          </a:p>
          <a:p>
            <a:pPr lvl="1"/>
            <a:endParaRPr lang="en-US" b="1" smtClean="0"/>
          </a:p>
          <a:p>
            <a:pPr lvl="1"/>
            <a:r>
              <a:rPr lang="en-US" smtClean="0"/>
              <a:t>Estimate source locations</a:t>
            </a:r>
          </a:p>
          <a:p>
            <a:pPr lvl="1"/>
            <a:endParaRPr lang="en-US" sz="3200" smtClean="0"/>
          </a:p>
          <a:p>
            <a:pPr lvl="1"/>
            <a:r>
              <a:rPr lang="en-US" smtClean="0"/>
              <a:t>Estimate source signals</a:t>
            </a:r>
          </a:p>
          <a:p>
            <a:pPr lvl="1"/>
            <a:endParaRPr lang="en-US" smtClean="0"/>
          </a:p>
        </p:txBody>
      </p:sp>
      <p:pic>
        <p:nvPicPr>
          <p:cNvPr id="84996" name="Picture 2" descr="http://static.guim.co.uk/sys-images/Guardian/Pix/pictures/2006/05/26/chicken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886200"/>
            <a:ext cx="3543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ELVIS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3" y="1019175"/>
            <a:ext cx="9050337" cy="5838825"/>
          </a:xfrm>
        </p:spPr>
        <p:txBody>
          <a:bodyPr/>
          <a:lstStyle/>
          <a:p>
            <a:r>
              <a:rPr lang="en-US" b="1" smtClean="0"/>
              <a:t>Instead, solve one localization problem</a:t>
            </a:r>
          </a:p>
          <a:p>
            <a:pPr lvl="1"/>
            <a:endParaRPr lang="en-US" b="1" smtClean="0"/>
          </a:p>
          <a:p>
            <a:pPr lvl="1"/>
            <a:r>
              <a:rPr lang="en-US" smtClean="0"/>
              <a:t>Estimate source locations 		by exploiting </a:t>
            </a:r>
            <a:r>
              <a:rPr lang="en-US" b="1" smtClean="0">
                <a:solidFill>
                  <a:srgbClr val="0000FF"/>
                </a:solidFill>
              </a:rPr>
              <a:t>random 						projections</a:t>
            </a:r>
            <a:r>
              <a:rPr lang="en-US" smtClean="0"/>
              <a:t> of </a:t>
            </a:r>
            <a:r>
              <a:rPr lang="en-US" b="1" smtClean="0">
                <a:solidFill>
                  <a:srgbClr val="FF0000"/>
                </a:solidFill>
              </a:rPr>
              <a:t>observed						signals</a:t>
            </a:r>
            <a:endParaRPr lang="en-US" smtClean="0"/>
          </a:p>
          <a:p>
            <a:pPr lvl="1"/>
            <a:r>
              <a:rPr lang="en-US" smtClean="0"/>
              <a:t>Estimate source signals		</a:t>
            </a:r>
            <a:endParaRPr lang="en-US" b="1" smtClean="0">
              <a:solidFill>
                <a:srgbClr val="FF0000"/>
              </a:solidFill>
            </a:endParaRPr>
          </a:p>
        </p:txBody>
      </p:sp>
      <p:cxnSp>
        <p:nvCxnSpPr>
          <p:cNvPr id="86020" name="Straight Connector 4"/>
          <p:cNvCxnSpPr>
            <a:cxnSpLocks noChangeShapeType="1"/>
          </p:cNvCxnSpPr>
          <p:nvPr/>
        </p:nvCxnSpPr>
        <p:spPr bwMode="auto">
          <a:xfrm>
            <a:off x="1066800" y="2590800"/>
            <a:ext cx="2895600" cy="8382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6021" name="Straight Connector 5"/>
          <p:cNvCxnSpPr>
            <a:cxnSpLocks noChangeShapeType="1"/>
          </p:cNvCxnSpPr>
          <p:nvPr/>
        </p:nvCxnSpPr>
        <p:spPr bwMode="auto">
          <a:xfrm flipV="1">
            <a:off x="1066800" y="2590800"/>
            <a:ext cx="2895600" cy="8382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86022" name="Picture 2" descr="http://static.guim.co.uk/sys-images/Guardian/Pix/pictures/2006/05/26/chicken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886200"/>
            <a:ext cx="35433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2" descr="phir"/>
          <p:cNvPicPr>
            <a:picLocks noChangeAspect="1" noChangeArrowheads="1"/>
          </p:cNvPicPr>
          <p:nvPr/>
        </p:nvPicPr>
        <p:blipFill>
          <a:blip r:embed="rId5" cstate="print"/>
          <a:srcRect l="8690" t="4639" r="13036" b="5594"/>
          <a:stretch>
            <a:fillRect/>
          </a:stretch>
        </p:blipFill>
        <p:spPr bwMode="auto">
          <a:xfrm>
            <a:off x="1162050" y="4495800"/>
            <a:ext cx="1873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963" y="4911725"/>
            <a:ext cx="29210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6025" name="Group 11"/>
          <p:cNvGrpSpPr>
            <a:grpSpLocks/>
          </p:cNvGrpSpPr>
          <p:nvPr/>
        </p:nvGrpSpPr>
        <p:grpSpPr bwMode="auto">
          <a:xfrm>
            <a:off x="228600" y="4522788"/>
            <a:ext cx="112713" cy="887412"/>
            <a:chOff x="1791" y="2385"/>
            <a:chExt cx="96" cy="728"/>
          </a:xfrm>
        </p:grpSpPr>
        <p:sp>
          <p:nvSpPr>
            <p:cNvPr id="86027" name="Rectangle 12"/>
            <p:cNvSpPr>
              <a:spLocks noChangeArrowheads="1"/>
            </p:cNvSpPr>
            <p:nvPr/>
          </p:nvSpPr>
          <p:spPr bwMode="auto">
            <a:xfrm>
              <a:off x="1791" y="3022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028" name="Rectangle 13"/>
            <p:cNvSpPr>
              <a:spLocks noChangeArrowheads="1"/>
            </p:cNvSpPr>
            <p:nvPr/>
          </p:nvSpPr>
          <p:spPr bwMode="auto">
            <a:xfrm>
              <a:off x="1791" y="2931"/>
              <a:ext cx="96" cy="9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029" name="Rectangle 14"/>
            <p:cNvSpPr>
              <a:spLocks noChangeArrowheads="1"/>
            </p:cNvSpPr>
            <p:nvPr/>
          </p:nvSpPr>
          <p:spPr bwMode="auto">
            <a:xfrm>
              <a:off x="1791" y="2840"/>
              <a:ext cx="96" cy="91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030" name="Rectangle 15"/>
            <p:cNvSpPr>
              <a:spLocks noChangeArrowheads="1"/>
            </p:cNvSpPr>
            <p:nvPr/>
          </p:nvSpPr>
          <p:spPr bwMode="auto">
            <a:xfrm>
              <a:off x="1791" y="2749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031" name="Rectangle 16"/>
            <p:cNvSpPr>
              <a:spLocks noChangeArrowheads="1"/>
            </p:cNvSpPr>
            <p:nvPr/>
          </p:nvSpPr>
          <p:spPr bwMode="auto">
            <a:xfrm>
              <a:off x="1791" y="2658"/>
              <a:ext cx="96" cy="91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032" name="Rectangle 17"/>
            <p:cNvSpPr>
              <a:spLocks noChangeArrowheads="1"/>
            </p:cNvSpPr>
            <p:nvPr/>
          </p:nvSpPr>
          <p:spPr bwMode="auto">
            <a:xfrm>
              <a:off x="1791" y="2567"/>
              <a:ext cx="96" cy="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033" name="Rectangle 18"/>
            <p:cNvSpPr>
              <a:spLocks noChangeArrowheads="1"/>
            </p:cNvSpPr>
            <p:nvPr/>
          </p:nvSpPr>
          <p:spPr bwMode="auto">
            <a:xfrm>
              <a:off x="1791" y="2476"/>
              <a:ext cx="96" cy="91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034" name="Rectangle 19"/>
            <p:cNvSpPr>
              <a:spLocks noChangeArrowheads="1"/>
            </p:cNvSpPr>
            <p:nvPr/>
          </p:nvSpPr>
          <p:spPr bwMode="auto">
            <a:xfrm>
              <a:off x="1791" y="2385"/>
              <a:ext cx="96" cy="91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" name="Multiply 18"/>
          <p:cNvSpPr/>
          <p:nvPr/>
        </p:nvSpPr>
        <p:spPr bwMode="auto">
          <a:xfrm>
            <a:off x="3154363" y="4830763"/>
            <a:ext cx="274637" cy="274637"/>
          </a:xfrm>
          <a:prstGeom prst="mathMultiply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-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610600" cy="1143000"/>
          </a:xfrm>
        </p:spPr>
        <p:txBody>
          <a:bodyPr/>
          <a:lstStyle/>
          <a:p>
            <a:r>
              <a:rPr lang="en-US" smtClean="0"/>
              <a:t>Problems of the Current Paradigm</a:t>
            </a:r>
          </a:p>
        </p:txBody>
      </p:sp>
      <p:pic>
        <p:nvPicPr>
          <p:cNvPr id="31747" name="Picture 10" descr="Image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8175" y="990600"/>
            <a:ext cx="34258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1" descr="http://marinemetadata.org/files/mmi/ACM_frontmatt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968500"/>
            <a:ext cx="2117725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Content Placeholder 7"/>
          <p:cNvSpPr>
            <a:spLocks noGrp="1"/>
          </p:cNvSpPr>
          <p:nvPr>
            <p:ph idx="1"/>
          </p:nvPr>
        </p:nvSpPr>
        <p:spPr>
          <a:xfrm>
            <a:off x="228600" y="1143000"/>
            <a:ext cx="5943600" cy="5181600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Sampling at Nyquist rate </a:t>
            </a:r>
          </a:p>
          <a:p>
            <a:endParaRPr lang="en-US" smtClean="0"/>
          </a:p>
          <a:p>
            <a:pPr lvl="1"/>
            <a:r>
              <a:rPr lang="en-US" smtClean="0"/>
              <a:t>expensive / difficult</a:t>
            </a:r>
          </a:p>
          <a:p>
            <a:endParaRPr lang="en-US" smtClean="0"/>
          </a:p>
          <a:p>
            <a:r>
              <a:rPr lang="en-US" b="1" smtClean="0">
                <a:solidFill>
                  <a:srgbClr val="0000FF"/>
                </a:solidFill>
              </a:rPr>
              <a:t>Data deluge</a:t>
            </a:r>
            <a:r>
              <a:rPr lang="en-US" smtClean="0"/>
              <a:t> </a:t>
            </a:r>
          </a:p>
          <a:p>
            <a:endParaRPr lang="en-US" smtClean="0"/>
          </a:p>
          <a:p>
            <a:pPr lvl="1"/>
            <a:r>
              <a:rPr lang="en-US" smtClean="0"/>
              <a:t>communications / storage</a:t>
            </a:r>
          </a:p>
          <a:p>
            <a:endParaRPr lang="en-US" smtClean="0"/>
          </a:p>
          <a:p>
            <a:r>
              <a:rPr lang="en-US" b="1" smtClean="0">
                <a:solidFill>
                  <a:srgbClr val="0000FF"/>
                </a:solidFill>
              </a:rPr>
              <a:t>Sample then compress</a:t>
            </a:r>
          </a:p>
          <a:p>
            <a:endParaRPr lang="en-US" smtClean="0"/>
          </a:p>
          <a:p>
            <a:pPr lvl="1"/>
            <a:r>
              <a:rPr lang="en-US" smtClean="0"/>
              <a:t>not future proof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1750" name="Picture 9" descr="http://plus.maths.org/issue23/features/data/da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0638" y="4953000"/>
            <a:ext cx="21209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ELVIS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3" y="1019175"/>
            <a:ext cx="9050337" cy="5838825"/>
          </a:xfrm>
        </p:spPr>
        <p:txBody>
          <a:bodyPr/>
          <a:lstStyle/>
          <a:p>
            <a:r>
              <a:rPr lang="en-US" b="1" smtClean="0"/>
              <a:t>Instead, solve one localization problem</a:t>
            </a:r>
          </a:p>
          <a:p>
            <a:pPr lvl="1"/>
            <a:endParaRPr lang="en-US" b="1" smtClean="0"/>
          </a:p>
          <a:p>
            <a:pPr lvl="1"/>
            <a:r>
              <a:rPr lang="en-US" smtClean="0"/>
              <a:t>Estimate source locations 		by exploiting </a:t>
            </a:r>
            <a:r>
              <a:rPr lang="en-US" b="1" smtClean="0">
                <a:solidFill>
                  <a:srgbClr val="0000FF"/>
                </a:solidFill>
              </a:rPr>
              <a:t>random 						projections</a:t>
            </a:r>
            <a:r>
              <a:rPr lang="en-US" smtClean="0"/>
              <a:t> of </a:t>
            </a:r>
            <a:r>
              <a:rPr lang="en-US" b="1" smtClean="0">
                <a:solidFill>
                  <a:srgbClr val="FF0000"/>
                </a:solidFill>
              </a:rPr>
              <a:t>observed						signals</a:t>
            </a:r>
            <a:endParaRPr lang="en-US" smtClean="0"/>
          </a:p>
          <a:p>
            <a:pPr lvl="1"/>
            <a:r>
              <a:rPr lang="en-US" smtClean="0"/>
              <a:t>Estimate source signals</a:t>
            </a:r>
          </a:p>
          <a:p>
            <a:pPr lvl="1"/>
            <a:endParaRPr lang="en-US" smtClean="0"/>
          </a:p>
          <a:p>
            <a:endParaRPr lang="en-US" smtClean="0"/>
          </a:p>
          <a:p>
            <a:r>
              <a:rPr lang="en-US" smtClean="0"/>
              <a:t>Bayesian model order selection &amp; MAP estimation results in a </a:t>
            </a:r>
            <a:r>
              <a:rPr lang="en-US" b="1" smtClean="0">
                <a:solidFill>
                  <a:srgbClr val="0000FF"/>
                </a:solidFill>
              </a:rPr>
              <a:t>decentralized sparse approximation framework </a:t>
            </a:r>
            <a:r>
              <a:rPr lang="en-US" smtClean="0"/>
              <a:t>that leverages</a:t>
            </a:r>
            <a:endParaRPr lang="en-US" b="1" smtClean="0"/>
          </a:p>
          <a:p>
            <a:endParaRPr lang="en-US" sz="800" b="1" smtClean="0"/>
          </a:p>
          <a:p>
            <a:pPr lvl="1"/>
            <a:r>
              <a:rPr lang="en-US" smtClean="0"/>
              <a:t>Source sparsity</a:t>
            </a:r>
          </a:p>
          <a:p>
            <a:pPr lvl="1"/>
            <a:endParaRPr lang="en-US" sz="800" smtClean="0"/>
          </a:p>
          <a:p>
            <a:pPr lvl="1"/>
            <a:r>
              <a:rPr lang="en-US" smtClean="0"/>
              <a:t>Incoherence of sources</a:t>
            </a:r>
          </a:p>
          <a:p>
            <a:pPr lvl="1"/>
            <a:endParaRPr lang="en-US" sz="800" smtClean="0"/>
          </a:p>
          <a:p>
            <a:pPr lvl="1"/>
            <a:r>
              <a:rPr lang="en-US" smtClean="0"/>
              <a:t>Spatial sparsity of sources	</a:t>
            </a:r>
            <a:endParaRPr lang="en-US" b="1" smtClean="0">
              <a:solidFill>
                <a:srgbClr val="FF0000"/>
              </a:solidFill>
            </a:endParaRPr>
          </a:p>
        </p:txBody>
      </p:sp>
      <p:cxnSp>
        <p:nvCxnSpPr>
          <p:cNvPr id="87044" name="Straight Connector 4"/>
          <p:cNvCxnSpPr>
            <a:cxnSpLocks noChangeShapeType="1"/>
          </p:cNvCxnSpPr>
          <p:nvPr/>
        </p:nvCxnSpPr>
        <p:spPr bwMode="auto">
          <a:xfrm>
            <a:off x="1066800" y="2590800"/>
            <a:ext cx="2895600" cy="8382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7045" name="Straight Connector 5"/>
          <p:cNvCxnSpPr>
            <a:cxnSpLocks noChangeShapeType="1"/>
          </p:cNvCxnSpPr>
          <p:nvPr/>
        </p:nvCxnSpPr>
        <p:spPr bwMode="auto">
          <a:xfrm flipV="1">
            <a:off x="1066800" y="2590800"/>
            <a:ext cx="2895600" cy="83820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87046" name="TextBox 19"/>
          <p:cNvSpPr txBox="1">
            <a:spLocks noChangeArrowheads="1"/>
          </p:cNvSpPr>
          <p:nvPr/>
        </p:nvSpPr>
        <p:spPr bwMode="auto">
          <a:xfrm>
            <a:off x="1981200" y="3624263"/>
            <a:ext cx="5715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en-US" sz="1600" b="1">
                <a:solidFill>
                  <a:srgbClr val="000000"/>
                </a:solidFill>
                <a:latin typeface="Verdana" pitchFamily="34" charset="0"/>
              </a:rPr>
              <a:t>VC</a:t>
            </a:r>
            <a:r>
              <a:rPr lang="en-US" sz="1600">
                <a:solidFill>
                  <a:srgbClr val="000000"/>
                </a:solidFill>
                <a:latin typeface="Verdana" pitchFamily="34" charset="0"/>
              </a:rPr>
              <a:t>, Boufounos, Baraniuk, Gilbert, Strauss]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ELVIS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3" y="1019175"/>
            <a:ext cx="9050337" cy="583882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Use random projections</a:t>
            </a:r>
            <a:r>
              <a:rPr lang="en-US" smtClean="0"/>
              <a:t> of 			         observed signals </a:t>
            </a:r>
            <a:r>
              <a:rPr lang="en-US" b="1" smtClean="0">
                <a:solidFill>
                  <a:srgbClr val="FF0000"/>
                </a:solidFill>
              </a:rPr>
              <a:t>two ways</a:t>
            </a:r>
            <a:r>
              <a:rPr lang="en-US" smtClean="0"/>
              <a:t>:</a:t>
            </a:r>
          </a:p>
          <a:p>
            <a:endParaRPr lang="en-US" sz="900" smtClean="0"/>
          </a:p>
          <a:p>
            <a:pPr lvl="1"/>
            <a:r>
              <a:rPr lang="en-US" smtClean="0"/>
              <a:t>Create local sensor dictionaries 					that sparsify source locations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Create intersensor communication 				messages</a:t>
            </a:r>
          </a:p>
          <a:p>
            <a:pPr lvl="1"/>
            <a:endParaRPr lang="en-US" smtClean="0"/>
          </a:p>
          <a:p>
            <a:pPr>
              <a:buFontTx/>
              <a:buNone/>
            </a:pPr>
            <a:r>
              <a:rPr lang="en-US" smtClean="0"/>
              <a:t>    (</a:t>
            </a:r>
            <a:r>
              <a:rPr lang="en-US" b="1" i="1" smtClean="0">
                <a:solidFill>
                  <a:srgbClr val="0000FF"/>
                </a:solidFill>
              </a:rPr>
              <a:t>K</a:t>
            </a:r>
            <a:r>
              <a:rPr lang="en-US" smtClean="0"/>
              <a:t> targets on </a:t>
            </a:r>
            <a:r>
              <a:rPr lang="en-US" b="1" i="1" smtClean="0">
                <a:solidFill>
                  <a:srgbClr val="0000FF"/>
                </a:solidFill>
              </a:rPr>
              <a:t>N</a:t>
            </a:r>
            <a:r>
              <a:rPr lang="en-US" smtClean="0"/>
              <a:t>-dim grid)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88068" name="Picture 2" descr="phir"/>
          <p:cNvPicPr>
            <a:picLocks noChangeAspect="1" noChangeArrowheads="1"/>
          </p:cNvPicPr>
          <p:nvPr/>
        </p:nvPicPr>
        <p:blipFill>
          <a:blip r:embed="rId13" cstate="print"/>
          <a:srcRect l="8690" t="4639" r="13036" b="5594"/>
          <a:stretch>
            <a:fillRect/>
          </a:stretch>
        </p:blipFill>
        <p:spPr bwMode="auto">
          <a:xfrm>
            <a:off x="3211513" y="5394325"/>
            <a:ext cx="24415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38425" y="5861050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264025" y="49530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1" name="Picture 7" descr="psir"/>
          <p:cNvPicPr>
            <a:picLocks noChangeAspect="1" noChangeArrowheads="1"/>
          </p:cNvPicPr>
          <p:nvPr/>
        </p:nvPicPr>
        <p:blipFill>
          <a:blip r:embed="rId16" cstate="print"/>
          <a:srcRect l="20053" t="6253" r="17360" b="10243"/>
          <a:stretch>
            <a:fillRect/>
          </a:stretch>
        </p:blipFill>
        <p:spPr bwMode="auto">
          <a:xfrm>
            <a:off x="5719763" y="4213225"/>
            <a:ext cx="2481262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2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37363" y="3810000"/>
            <a:ext cx="3810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8073" name="Picture 11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382000" y="3875088"/>
            <a:ext cx="20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4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241550" y="4953000"/>
            <a:ext cx="228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88075" name="Group 11"/>
          <p:cNvGrpSpPr>
            <a:grpSpLocks/>
          </p:cNvGrpSpPr>
          <p:nvPr/>
        </p:nvGrpSpPr>
        <p:grpSpPr bwMode="auto">
          <a:xfrm>
            <a:off x="2278063" y="5457825"/>
            <a:ext cx="152400" cy="1155700"/>
            <a:chOff x="1791" y="2385"/>
            <a:chExt cx="96" cy="728"/>
          </a:xfrm>
        </p:grpSpPr>
        <p:sp>
          <p:nvSpPr>
            <p:cNvPr id="88122" name="Rectangle 12"/>
            <p:cNvSpPr>
              <a:spLocks noChangeArrowheads="1"/>
            </p:cNvSpPr>
            <p:nvPr/>
          </p:nvSpPr>
          <p:spPr bwMode="auto">
            <a:xfrm>
              <a:off x="1791" y="3022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123" name="Rectangle 13"/>
            <p:cNvSpPr>
              <a:spLocks noChangeArrowheads="1"/>
            </p:cNvSpPr>
            <p:nvPr/>
          </p:nvSpPr>
          <p:spPr bwMode="auto">
            <a:xfrm>
              <a:off x="1791" y="2931"/>
              <a:ext cx="96" cy="9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124" name="Rectangle 14"/>
            <p:cNvSpPr>
              <a:spLocks noChangeArrowheads="1"/>
            </p:cNvSpPr>
            <p:nvPr/>
          </p:nvSpPr>
          <p:spPr bwMode="auto">
            <a:xfrm>
              <a:off x="1791" y="2840"/>
              <a:ext cx="96" cy="91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125" name="Rectangle 15"/>
            <p:cNvSpPr>
              <a:spLocks noChangeArrowheads="1"/>
            </p:cNvSpPr>
            <p:nvPr/>
          </p:nvSpPr>
          <p:spPr bwMode="auto">
            <a:xfrm>
              <a:off x="1791" y="2749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126" name="Rectangle 16"/>
            <p:cNvSpPr>
              <a:spLocks noChangeArrowheads="1"/>
            </p:cNvSpPr>
            <p:nvPr/>
          </p:nvSpPr>
          <p:spPr bwMode="auto">
            <a:xfrm>
              <a:off x="1791" y="2658"/>
              <a:ext cx="96" cy="91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127" name="Rectangle 17"/>
            <p:cNvSpPr>
              <a:spLocks noChangeArrowheads="1"/>
            </p:cNvSpPr>
            <p:nvPr/>
          </p:nvSpPr>
          <p:spPr bwMode="auto">
            <a:xfrm>
              <a:off x="1791" y="2567"/>
              <a:ext cx="96" cy="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128" name="Rectangle 18"/>
            <p:cNvSpPr>
              <a:spLocks noChangeArrowheads="1"/>
            </p:cNvSpPr>
            <p:nvPr/>
          </p:nvSpPr>
          <p:spPr bwMode="auto">
            <a:xfrm>
              <a:off x="1791" y="2476"/>
              <a:ext cx="96" cy="91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129" name="Rectangle 19"/>
            <p:cNvSpPr>
              <a:spLocks noChangeArrowheads="1"/>
            </p:cNvSpPr>
            <p:nvPr/>
          </p:nvSpPr>
          <p:spPr bwMode="auto">
            <a:xfrm>
              <a:off x="1791" y="2385"/>
              <a:ext cx="96" cy="91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8076" name="Group 24"/>
          <p:cNvGrpSpPr>
            <a:grpSpLocks/>
          </p:cNvGrpSpPr>
          <p:nvPr/>
        </p:nvGrpSpPr>
        <p:grpSpPr bwMode="auto">
          <a:xfrm>
            <a:off x="8364538" y="4241800"/>
            <a:ext cx="155575" cy="2438400"/>
            <a:chOff x="4673" y="2480"/>
            <a:chExt cx="98" cy="1536"/>
          </a:xfrm>
        </p:grpSpPr>
        <p:sp>
          <p:nvSpPr>
            <p:cNvPr id="88103" name="Rectangle 25"/>
            <p:cNvSpPr>
              <a:spLocks noChangeArrowheads="1"/>
            </p:cNvSpPr>
            <p:nvPr/>
          </p:nvSpPr>
          <p:spPr bwMode="auto">
            <a:xfrm>
              <a:off x="4675" y="3056"/>
              <a:ext cx="96" cy="9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104" name="Rectangle 26"/>
            <p:cNvSpPr>
              <a:spLocks noChangeArrowheads="1"/>
            </p:cNvSpPr>
            <p:nvPr/>
          </p:nvSpPr>
          <p:spPr bwMode="auto">
            <a:xfrm>
              <a:off x="4673" y="3631"/>
              <a:ext cx="96" cy="96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105" name="Rectangle 27"/>
            <p:cNvSpPr>
              <a:spLocks noChangeArrowheads="1"/>
            </p:cNvSpPr>
            <p:nvPr/>
          </p:nvSpPr>
          <p:spPr bwMode="auto">
            <a:xfrm>
              <a:off x="4675" y="2768"/>
              <a:ext cx="96" cy="96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106" name="Rectangle 28"/>
            <p:cNvSpPr>
              <a:spLocks noChangeArrowheads="1"/>
            </p:cNvSpPr>
            <p:nvPr/>
          </p:nvSpPr>
          <p:spPr bwMode="auto">
            <a:xfrm>
              <a:off x="4675" y="2480"/>
              <a:ext cx="96" cy="15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107" name="Line 29"/>
            <p:cNvSpPr>
              <a:spLocks noChangeShapeType="1"/>
            </p:cNvSpPr>
            <p:nvPr/>
          </p:nvSpPr>
          <p:spPr bwMode="auto">
            <a:xfrm>
              <a:off x="4675" y="25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08" name="Line 30"/>
            <p:cNvSpPr>
              <a:spLocks noChangeShapeType="1"/>
            </p:cNvSpPr>
            <p:nvPr/>
          </p:nvSpPr>
          <p:spPr bwMode="auto">
            <a:xfrm>
              <a:off x="4675" y="267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09" name="Line 31"/>
            <p:cNvSpPr>
              <a:spLocks noChangeShapeType="1"/>
            </p:cNvSpPr>
            <p:nvPr/>
          </p:nvSpPr>
          <p:spPr bwMode="auto">
            <a:xfrm>
              <a:off x="4675" y="276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0" name="Line 32"/>
            <p:cNvSpPr>
              <a:spLocks noChangeShapeType="1"/>
            </p:cNvSpPr>
            <p:nvPr/>
          </p:nvSpPr>
          <p:spPr bwMode="auto">
            <a:xfrm>
              <a:off x="4675" y="286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1" name="Line 33"/>
            <p:cNvSpPr>
              <a:spLocks noChangeShapeType="1"/>
            </p:cNvSpPr>
            <p:nvPr/>
          </p:nvSpPr>
          <p:spPr bwMode="auto">
            <a:xfrm>
              <a:off x="4675" y="296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2" name="Line 34"/>
            <p:cNvSpPr>
              <a:spLocks noChangeShapeType="1"/>
            </p:cNvSpPr>
            <p:nvPr/>
          </p:nvSpPr>
          <p:spPr bwMode="auto">
            <a:xfrm>
              <a:off x="4675" y="305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3" name="Line 35"/>
            <p:cNvSpPr>
              <a:spLocks noChangeShapeType="1"/>
            </p:cNvSpPr>
            <p:nvPr/>
          </p:nvSpPr>
          <p:spPr bwMode="auto">
            <a:xfrm>
              <a:off x="4675" y="315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4" name="Line 36"/>
            <p:cNvSpPr>
              <a:spLocks noChangeShapeType="1"/>
            </p:cNvSpPr>
            <p:nvPr/>
          </p:nvSpPr>
          <p:spPr bwMode="auto">
            <a:xfrm>
              <a:off x="4675" y="32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5" name="Line 37"/>
            <p:cNvSpPr>
              <a:spLocks noChangeShapeType="1"/>
            </p:cNvSpPr>
            <p:nvPr/>
          </p:nvSpPr>
          <p:spPr bwMode="auto">
            <a:xfrm>
              <a:off x="4675" y="3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6" name="Line 38"/>
            <p:cNvSpPr>
              <a:spLocks noChangeShapeType="1"/>
            </p:cNvSpPr>
            <p:nvPr/>
          </p:nvSpPr>
          <p:spPr bwMode="auto">
            <a:xfrm>
              <a:off x="4675" y="344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7" name="Line 39"/>
            <p:cNvSpPr>
              <a:spLocks noChangeShapeType="1"/>
            </p:cNvSpPr>
            <p:nvPr/>
          </p:nvSpPr>
          <p:spPr bwMode="auto">
            <a:xfrm>
              <a:off x="4675" y="353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8" name="Line 40"/>
            <p:cNvSpPr>
              <a:spLocks noChangeShapeType="1"/>
            </p:cNvSpPr>
            <p:nvPr/>
          </p:nvSpPr>
          <p:spPr bwMode="auto">
            <a:xfrm>
              <a:off x="4675" y="363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19" name="Line 41"/>
            <p:cNvSpPr>
              <a:spLocks noChangeShapeType="1"/>
            </p:cNvSpPr>
            <p:nvPr/>
          </p:nvSpPr>
          <p:spPr bwMode="auto">
            <a:xfrm>
              <a:off x="4675" y="37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20" name="Line 42"/>
            <p:cNvSpPr>
              <a:spLocks noChangeShapeType="1"/>
            </p:cNvSpPr>
            <p:nvPr/>
          </p:nvSpPr>
          <p:spPr bwMode="auto">
            <a:xfrm>
              <a:off x="4675" y="38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121" name="Line 43"/>
            <p:cNvSpPr>
              <a:spLocks noChangeShapeType="1"/>
            </p:cNvSpPr>
            <p:nvPr/>
          </p:nvSpPr>
          <p:spPr bwMode="auto">
            <a:xfrm>
              <a:off x="4675" y="392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8077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9763" y="609600"/>
            <a:ext cx="3135312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8078" name="Group 6"/>
          <p:cNvGrpSpPr>
            <a:grpSpLocks/>
          </p:cNvGrpSpPr>
          <p:nvPr/>
        </p:nvGrpSpPr>
        <p:grpSpPr bwMode="auto">
          <a:xfrm>
            <a:off x="5719763" y="623888"/>
            <a:ext cx="3124200" cy="2652712"/>
            <a:chOff x="576" y="816"/>
            <a:chExt cx="3408" cy="2823"/>
          </a:xfrm>
        </p:grpSpPr>
        <p:pic>
          <p:nvPicPr>
            <p:cNvPr id="88088" name="Picture 10" descr="Voamicrophone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497" y="816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89" name="Picture 10" descr="Voamicrophone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585" y="864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90" name="Picture 10" descr="Voamicrophone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696" y="864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91" name="Picture 10" descr="Voamicrophone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264" y="1488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92" name="Picture 10" descr="Voamicrophone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024" y="1968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93" name="Picture 10" descr="Voamicrophone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064" y="1776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94" name="Picture 10" descr="Voamicrophone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297" y="1632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95" name="Picture 10" descr="Voamicrophone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672" y="1392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96" name="Picture 10" descr="Voamicrophone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68" y="2352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97" name="Picture 10" descr="Voamicrophone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841" y="2448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98" name="Picture 10" descr="Voamicrophone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3601" y="2880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99" name="Picture 10" descr="Voamicrophone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496" y="3360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100" name="Picture 10" descr="Voamicrophone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017" y="2880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101" name="Picture 10" descr="Voamicrophone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1296" y="2937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102" name="Picture 10" descr="Voamicrophone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576" y="3168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8079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616575" y="381000"/>
            <a:ext cx="1143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0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795963" y="457200"/>
            <a:ext cx="24447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1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767763" y="3405188"/>
            <a:ext cx="2286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2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8462963" y="3405188"/>
            <a:ext cx="244475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3" name="Picture 31" descr="j0212957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543800" y="2514600"/>
            <a:ext cx="3810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8084" name="Straight Arrow Connector 121"/>
          <p:cNvCxnSpPr>
            <a:cxnSpLocks noChangeShapeType="1"/>
          </p:cNvCxnSpPr>
          <p:nvPr/>
        </p:nvCxnSpPr>
        <p:spPr bwMode="auto">
          <a:xfrm rot="10800000">
            <a:off x="7172325" y="2693988"/>
            <a:ext cx="307975" cy="45085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88085" name="Curved Connector 123"/>
          <p:cNvCxnSpPr>
            <a:cxnSpLocks noChangeShapeType="1"/>
          </p:cNvCxnSpPr>
          <p:nvPr/>
        </p:nvCxnSpPr>
        <p:spPr bwMode="auto">
          <a:xfrm rot="10800000" flipV="1">
            <a:off x="2590800" y="2971800"/>
            <a:ext cx="4724400" cy="2057400"/>
          </a:xfrm>
          <a:prstGeom prst="curvedConnector3">
            <a:avLst>
              <a:gd name="adj1" fmla="val 50000"/>
            </a:avLst>
          </a:prstGeom>
          <a:noFill/>
          <a:ln w="25400" algn="ctr">
            <a:solidFill>
              <a:srgbClr val="0000FF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88086" name="Straight Arrow Connector 135"/>
          <p:cNvCxnSpPr>
            <a:cxnSpLocks noChangeShapeType="1"/>
          </p:cNvCxnSpPr>
          <p:nvPr/>
        </p:nvCxnSpPr>
        <p:spPr bwMode="auto">
          <a:xfrm rot="5400000">
            <a:off x="7019926" y="3284537"/>
            <a:ext cx="533400" cy="51752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arrow" w="med" len="med"/>
          </a:ln>
        </p:spPr>
      </p:cxnSp>
      <p:pic>
        <p:nvPicPr>
          <p:cNvPr id="88087" name="Picture 31" descr="j0212957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412038" y="1138238"/>
            <a:ext cx="3810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 Box 71"/>
          <p:cNvSpPr txBox="1">
            <a:spLocks noChangeArrowheads="1"/>
          </p:cNvSpPr>
          <p:nvPr/>
        </p:nvSpPr>
        <p:spPr bwMode="auto">
          <a:xfrm>
            <a:off x="5703888" y="5003800"/>
            <a:ext cx="2533650" cy="1016000"/>
          </a:xfrm>
          <a:prstGeom prst="rect">
            <a:avLst/>
          </a:prstGeom>
          <a:solidFill>
            <a:srgbClr val="FFFFFF">
              <a:alpha val="6588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populated</a:t>
            </a:r>
          </a:p>
          <a:p>
            <a:pPr algn="ctr"/>
            <a:r>
              <a:rPr lang="en-US" sz="2000" b="1" dirty="0">
                <a:latin typeface="+mj-lt"/>
              </a:rPr>
              <a:t>using recovered</a:t>
            </a:r>
          </a:p>
          <a:p>
            <a:pPr algn="ctr"/>
            <a:r>
              <a:rPr lang="en-US" sz="2000" b="1" dirty="0">
                <a:latin typeface="+mj-lt"/>
              </a:rPr>
              <a:t>signals</a:t>
            </a:r>
          </a:p>
        </p:txBody>
      </p:sp>
      <p:sp>
        <p:nvSpPr>
          <p:cNvPr id="67" name="Text Box 71"/>
          <p:cNvSpPr txBox="1">
            <a:spLocks noChangeArrowheads="1"/>
          </p:cNvSpPr>
          <p:nvPr/>
        </p:nvSpPr>
        <p:spPr bwMode="auto">
          <a:xfrm>
            <a:off x="3170238" y="5803900"/>
            <a:ext cx="2533650" cy="400050"/>
          </a:xfrm>
          <a:prstGeom prst="rect">
            <a:avLst/>
          </a:prstGeom>
          <a:solidFill>
            <a:srgbClr val="FFFFFF">
              <a:alpha val="6588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+mj-lt"/>
              </a:rPr>
              <a:t>random </a:t>
            </a:r>
            <a:r>
              <a:rPr lang="en-US" sz="2000" b="1" dirty="0" err="1">
                <a:latin typeface="+mj-lt"/>
              </a:rPr>
              <a:t>iid</a:t>
            </a:r>
            <a:endParaRPr lang="en-US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ELVIS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3" y="1019175"/>
            <a:ext cx="9050337" cy="583882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Use random projections</a:t>
            </a:r>
            <a:r>
              <a:rPr lang="en-US" smtClean="0"/>
              <a:t> of 			         observed signals </a:t>
            </a:r>
            <a:r>
              <a:rPr lang="en-US" b="1" smtClean="0">
                <a:solidFill>
                  <a:srgbClr val="FF0000"/>
                </a:solidFill>
              </a:rPr>
              <a:t>two ways</a:t>
            </a:r>
            <a:r>
              <a:rPr lang="en-US" smtClean="0"/>
              <a:t>:</a:t>
            </a:r>
          </a:p>
          <a:p>
            <a:endParaRPr lang="en-US" sz="900" smtClean="0"/>
          </a:p>
          <a:p>
            <a:pPr lvl="1"/>
            <a:r>
              <a:rPr lang="en-US" smtClean="0"/>
              <a:t>Create local sensor dictionaries 					that sparsify source locations</a:t>
            </a:r>
          </a:p>
          <a:p>
            <a:pPr lvl="1"/>
            <a:endParaRPr lang="en-US" sz="300" smtClean="0"/>
          </a:p>
          <a:p>
            <a:pPr lvl="2">
              <a:buFont typeface="Wingdings" pitchFamily="2" charset="2"/>
              <a:buNone/>
            </a:pPr>
            <a:r>
              <a:rPr lang="en-US" b="1" smtClean="0">
                <a:solidFill>
                  <a:srgbClr val="0000FF"/>
                </a:solidFill>
              </a:rPr>
              <a:t>sample at source sparsity</a:t>
            </a:r>
          </a:p>
          <a:p>
            <a:pPr lvl="1"/>
            <a:r>
              <a:rPr lang="en-US" smtClean="0"/>
              <a:t>Create intersensor communication 				messages</a:t>
            </a:r>
          </a:p>
          <a:p>
            <a:pPr lvl="2">
              <a:buFont typeface="Wingdings" pitchFamily="2" charset="2"/>
              <a:buNone/>
            </a:pPr>
            <a:r>
              <a:rPr lang="en-US" b="1" smtClean="0">
                <a:solidFill>
                  <a:srgbClr val="0000FF"/>
                </a:solidFill>
              </a:rPr>
              <a:t>communicate at spatial sparsity</a:t>
            </a:r>
          </a:p>
          <a:p>
            <a:pPr lvl="2">
              <a:buFont typeface="Wingdings" pitchFamily="2" charset="2"/>
              <a:buNone/>
            </a:pPr>
            <a:r>
              <a:rPr lang="en-US" b="1" smtClean="0"/>
              <a:t>robust to (i) quantization					        	     (ii) packet drops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89092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38425" y="5861050"/>
            <a:ext cx="381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1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27600" y="4953000"/>
            <a:ext cx="1778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4" name="Picture 1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10600" y="4267200"/>
            <a:ext cx="20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5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41550" y="4953000"/>
            <a:ext cx="2286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89096" name="Group 11"/>
          <p:cNvGrpSpPr>
            <a:grpSpLocks/>
          </p:cNvGrpSpPr>
          <p:nvPr/>
        </p:nvGrpSpPr>
        <p:grpSpPr bwMode="auto">
          <a:xfrm>
            <a:off x="2278063" y="5457825"/>
            <a:ext cx="152400" cy="1155700"/>
            <a:chOff x="1791" y="2385"/>
            <a:chExt cx="96" cy="728"/>
          </a:xfrm>
        </p:grpSpPr>
        <p:sp>
          <p:nvSpPr>
            <p:cNvPr id="89145" name="Rectangle 12"/>
            <p:cNvSpPr>
              <a:spLocks noChangeArrowheads="1"/>
            </p:cNvSpPr>
            <p:nvPr/>
          </p:nvSpPr>
          <p:spPr bwMode="auto">
            <a:xfrm>
              <a:off x="1791" y="3022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146" name="Rectangle 13"/>
            <p:cNvSpPr>
              <a:spLocks noChangeArrowheads="1"/>
            </p:cNvSpPr>
            <p:nvPr/>
          </p:nvSpPr>
          <p:spPr bwMode="auto">
            <a:xfrm>
              <a:off x="1791" y="2931"/>
              <a:ext cx="96" cy="9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147" name="Rectangle 14"/>
            <p:cNvSpPr>
              <a:spLocks noChangeArrowheads="1"/>
            </p:cNvSpPr>
            <p:nvPr/>
          </p:nvSpPr>
          <p:spPr bwMode="auto">
            <a:xfrm>
              <a:off x="1791" y="2840"/>
              <a:ext cx="96" cy="91"/>
            </a:xfrm>
            <a:prstGeom prst="rect">
              <a:avLst/>
            </a:prstGeom>
            <a:solidFill>
              <a:srgbClr val="CCFF6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148" name="Rectangle 15"/>
            <p:cNvSpPr>
              <a:spLocks noChangeArrowheads="1"/>
            </p:cNvSpPr>
            <p:nvPr/>
          </p:nvSpPr>
          <p:spPr bwMode="auto">
            <a:xfrm>
              <a:off x="1791" y="2749"/>
              <a:ext cx="96" cy="91"/>
            </a:xfrm>
            <a:prstGeom prst="rect">
              <a:avLst/>
            </a:prstGeom>
            <a:solidFill>
              <a:srgbClr val="00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149" name="Rectangle 16"/>
            <p:cNvSpPr>
              <a:spLocks noChangeArrowheads="1"/>
            </p:cNvSpPr>
            <p:nvPr/>
          </p:nvSpPr>
          <p:spPr bwMode="auto">
            <a:xfrm>
              <a:off x="1791" y="2658"/>
              <a:ext cx="96" cy="91"/>
            </a:xfrm>
            <a:prstGeom prst="rect">
              <a:avLst/>
            </a:prstGeom>
            <a:solidFill>
              <a:srgbClr val="FF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150" name="Rectangle 17"/>
            <p:cNvSpPr>
              <a:spLocks noChangeArrowheads="1"/>
            </p:cNvSpPr>
            <p:nvPr/>
          </p:nvSpPr>
          <p:spPr bwMode="auto">
            <a:xfrm>
              <a:off x="1791" y="2567"/>
              <a:ext cx="96" cy="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151" name="Rectangle 18"/>
            <p:cNvSpPr>
              <a:spLocks noChangeArrowheads="1"/>
            </p:cNvSpPr>
            <p:nvPr/>
          </p:nvSpPr>
          <p:spPr bwMode="auto">
            <a:xfrm>
              <a:off x="1791" y="2476"/>
              <a:ext cx="96" cy="91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152" name="Rectangle 19"/>
            <p:cNvSpPr>
              <a:spLocks noChangeArrowheads="1"/>
            </p:cNvSpPr>
            <p:nvPr/>
          </p:nvSpPr>
          <p:spPr bwMode="auto">
            <a:xfrm>
              <a:off x="1791" y="2385"/>
              <a:ext cx="96" cy="91"/>
            </a:xfrm>
            <a:prstGeom prst="rect">
              <a:avLst/>
            </a:prstGeom>
            <a:solidFill>
              <a:srgbClr val="00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89097" name="Group 24"/>
          <p:cNvGrpSpPr>
            <a:grpSpLocks/>
          </p:cNvGrpSpPr>
          <p:nvPr/>
        </p:nvGrpSpPr>
        <p:grpSpPr bwMode="auto">
          <a:xfrm>
            <a:off x="8364538" y="4241800"/>
            <a:ext cx="155575" cy="2438400"/>
            <a:chOff x="4673" y="2480"/>
            <a:chExt cx="98" cy="1536"/>
          </a:xfrm>
        </p:grpSpPr>
        <p:sp>
          <p:nvSpPr>
            <p:cNvPr id="89126" name="Rectangle 25"/>
            <p:cNvSpPr>
              <a:spLocks noChangeArrowheads="1"/>
            </p:cNvSpPr>
            <p:nvPr/>
          </p:nvSpPr>
          <p:spPr bwMode="auto">
            <a:xfrm>
              <a:off x="4675" y="3056"/>
              <a:ext cx="96" cy="9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127" name="Rectangle 26"/>
            <p:cNvSpPr>
              <a:spLocks noChangeArrowheads="1"/>
            </p:cNvSpPr>
            <p:nvPr/>
          </p:nvSpPr>
          <p:spPr bwMode="auto">
            <a:xfrm>
              <a:off x="4673" y="3631"/>
              <a:ext cx="96" cy="96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128" name="Rectangle 27"/>
            <p:cNvSpPr>
              <a:spLocks noChangeArrowheads="1"/>
            </p:cNvSpPr>
            <p:nvPr/>
          </p:nvSpPr>
          <p:spPr bwMode="auto">
            <a:xfrm>
              <a:off x="4675" y="2768"/>
              <a:ext cx="96" cy="96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129" name="Rectangle 28"/>
            <p:cNvSpPr>
              <a:spLocks noChangeArrowheads="1"/>
            </p:cNvSpPr>
            <p:nvPr/>
          </p:nvSpPr>
          <p:spPr bwMode="auto">
            <a:xfrm>
              <a:off x="4675" y="2480"/>
              <a:ext cx="96" cy="15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130" name="Line 29"/>
            <p:cNvSpPr>
              <a:spLocks noChangeShapeType="1"/>
            </p:cNvSpPr>
            <p:nvPr/>
          </p:nvSpPr>
          <p:spPr bwMode="auto">
            <a:xfrm>
              <a:off x="4675" y="25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1" name="Line 30"/>
            <p:cNvSpPr>
              <a:spLocks noChangeShapeType="1"/>
            </p:cNvSpPr>
            <p:nvPr/>
          </p:nvSpPr>
          <p:spPr bwMode="auto">
            <a:xfrm>
              <a:off x="4675" y="267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2" name="Line 31"/>
            <p:cNvSpPr>
              <a:spLocks noChangeShapeType="1"/>
            </p:cNvSpPr>
            <p:nvPr/>
          </p:nvSpPr>
          <p:spPr bwMode="auto">
            <a:xfrm>
              <a:off x="4675" y="276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3" name="Line 32"/>
            <p:cNvSpPr>
              <a:spLocks noChangeShapeType="1"/>
            </p:cNvSpPr>
            <p:nvPr/>
          </p:nvSpPr>
          <p:spPr bwMode="auto">
            <a:xfrm>
              <a:off x="4675" y="286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4" name="Line 33"/>
            <p:cNvSpPr>
              <a:spLocks noChangeShapeType="1"/>
            </p:cNvSpPr>
            <p:nvPr/>
          </p:nvSpPr>
          <p:spPr bwMode="auto">
            <a:xfrm>
              <a:off x="4675" y="296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5" name="Line 34"/>
            <p:cNvSpPr>
              <a:spLocks noChangeShapeType="1"/>
            </p:cNvSpPr>
            <p:nvPr/>
          </p:nvSpPr>
          <p:spPr bwMode="auto">
            <a:xfrm>
              <a:off x="4675" y="305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6" name="Line 35"/>
            <p:cNvSpPr>
              <a:spLocks noChangeShapeType="1"/>
            </p:cNvSpPr>
            <p:nvPr/>
          </p:nvSpPr>
          <p:spPr bwMode="auto">
            <a:xfrm>
              <a:off x="4675" y="315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7" name="Line 36"/>
            <p:cNvSpPr>
              <a:spLocks noChangeShapeType="1"/>
            </p:cNvSpPr>
            <p:nvPr/>
          </p:nvSpPr>
          <p:spPr bwMode="auto">
            <a:xfrm>
              <a:off x="4675" y="32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8" name="Line 37"/>
            <p:cNvSpPr>
              <a:spLocks noChangeShapeType="1"/>
            </p:cNvSpPr>
            <p:nvPr/>
          </p:nvSpPr>
          <p:spPr bwMode="auto">
            <a:xfrm>
              <a:off x="4675" y="3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39" name="Line 38"/>
            <p:cNvSpPr>
              <a:spLocks noChangeShapeType="1"/>
            </p:cNvSpPr>
            <p:nvPr/>
          </p:nvSpPr>
          <p:spPr bwMode="auto">
            <a:xfrm>
              <a:off x="4675" y="344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0" name="Line 39"/>
            <p:cNvSpPr>
              <a:spLocks noChangeShapeType="1"/>
            </p:cNvSpPr>
            <p:nvPr/>
          </p:nvSpPr>
          <p:spPr bwMode="auto">
            <a:xfrm>
              <a:off x="4675" y="353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1" name="Line 40"/>
            <p:cNvSpPr>
              <a:spLocks noChangeShapeType="1"/>
            </p:cNvSpPr>
            <p:nvPr/>
          </p:nvSpPr>
          <p:spPr bwMode="auto">
            <a:xfrm>
              <a:off x="4675" y="363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2" name="Line 41"/>
            <p:cNvSpPr>
              <a:spLocks noChangeShapeType="1"/>
            </p:cNvSpPr>
            <p:nvPr/>
          </p:nvSpPr>
          <p:spPr bwMode="auto">
            <a:xfrm>
              <a:off x="4675" y="37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3" name="Line 42"/>
            <p:cNvSpPr>
              <a:spLocks noChangeShapeType="1"/>
            </p:cNvSpPr>
            <p:nvPr/>
          </p:nvSpPr>
          <p:spPr bwMode="auto">
            <a:xfrm>
              <a:off x="4675" y="38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144" name="Line 43"/>
            <p:cNvSpPr>
              <a:spLocks noChangeShapeType="1"/>
            </p:cNvSpPr>
            <p:nvPr/>
          </p:nvSpPr>
          <p:spPr bwMode="auto">
            <a:xfrm>
              <a:off x="4675" y="392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9098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9763" y="609600"/>
            <a:ext cx="3135312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9099" name="Group 6"/>
          <p:cNvGrpSpPr>
            <a:grpSpLocks/>
          </p:cNvGrpSpPr>
          <p:nvPr/>
        </p:nvGrpSpPr>
        <p:grpSpPr bwMode="auto">
          <a:xfrm>
            <a:off x="5719763" y="623888"/>
            <a:ext cx="3124200" cy="2652712"/>
            <a:chOff x="576" y="816"/>
            <a:chExt cx="3408" cy="2823"/>
          </a:xfrm>
        </p:grpSpPr>
        <p:pic>
          <p:nvPicPr>
            <p:cNvPr id="89111" name="Picture 10" descr="Voamicrophon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497" y="816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12" name="Picture 10" descr="Voamicrophon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585" y="864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13" name="Picture 10" descr="Voamicrophon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696" y="864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14" name="Picture 10" descr="Voamicrophon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264" y="1488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15" name="Picture 10" descr="Voamicrophon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024" y="1968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16" name="Picture 10" descr="Voamicrophon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064" y="1776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17" name="Picture 10" descr="Voamicrophon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297" y="1632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18" name="Picture 10" descr="Voamicrophon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72" y="1392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19" name="Picture 10" descr="Voamicrophon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68" y="2352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20" name="Picture 10" descr="Voamicrophon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841" y="2448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21" name="Picture 10" descr="Voamicrophon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601" y="2880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22" name="Picture 10" descr="Voamicrophon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496" y="3360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23" name="Picture 10" descr="Voamicrophon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017" y="2880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24" name="Picture 10" descr="Voamicrophon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296" y="2937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25" name="Picture 10" descr="Voamicrophon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76" y="3168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9100" name="Picture 2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16575" y="381000"/>
            <a:ext cx="1143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1" name="Picture 2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795963" y="457200"/>
            <a:ext cx="24447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2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767763" y="3405188"/>
            <a:ext cx="2286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3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462963" y="3405188"/>
            <a:ext cx="244475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04" name="TextBox 83"/>
          <p:cNvSpPr txBox="1">
            <a:spLocks noChangeArrowheads="1"/>
          </p:cNvSpPr>
          <p:nvPr/>
        </p:nvSpPr>
        <p:spPr bwMode="auto">
          <a:xfrm>
            <a:off x="5791200" y="1447800"/>
            <a:ext cx="2971800" cy="9540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No Signal Reconstruction</a:t>
            </a:r>
          </a:p>
        </p:txBody>
      </p:sp>
      <p:pic>
        <p:nvPicPr>
          <p:cNvPr id="89105" name="Picture 8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5791200" y="3814763"/>
            <a:ext cx="302418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9106" name="Group 63"/>
          <p:cNvGrpSpPr>
            <a:grpSpLocks/>
          </p:cNvGrpSpPr>
          <p:nvPr/>
        </p:nvGrpSpPr>
        <p:grpSpPr bwMode="auto">
          <a:xfrm>
            <a:off x="3124200" y="5334000"/>
            <a:ext cx="5105400" cy="1447800"/>
            <a:chOff x="-2543198" y="3200400"/>
            <a:chExt cx="13489852" cy="3733800"/>
          </a:xfrm>
        </p:grpSpPr>
        <p:pic>
          <p:nvPicPr>
            <p:cNvPr id="89109" name="Picture 2" descr="phir"/>
            <p:cNvPicPr>
              <a:picLocks noChangeAspect="1" noChangeArrowheads="1"/>
            </p:cNvPicPr>
            <p:nvPr/>
          </p:nvPicPr>
          <p:blipFill>
            <a:blip r:embed="rId24" cstate="print"/>
            <a:srcRect l="8690" t="5594" r="13036" b="4639"/>
            <a:stretch>
              <a:fillRect/>
            </a:stretch>
          </p:blipFill>
          <p:spPr bwMode="auto">
            <a:xfrm>
              <a:off x="-2543198" y="3200400"/>
              <a:ext cx="6810398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10" name="Picture 2" descr="phir"/>
            <p:cNvPicPr>
              <a:picLocks noChangeAspect="1" noChangeArrowheads="1"/>
            </p:cNvPicPr>
            <p:nvPr/>
          </p:nvPicPr>
          <p:blipFill>
            <a:blip r:embed="rId25" cstate="print"/>
            <a:srcRect l="9319" t="4639" r="13036" b="5594"/>
            <a:stretch>
              <a:fillRect/>
            </a:stretch>
          </p:blipFill>
          <p:spPr bwMode="auto">
            <a:xfrm>
              <a:off x="4191000" y="3276600"/>
              <a:ext cx="6755654" cy="36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9107" name="Picture 31" descr="j0212957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543800" y="2514600"/>
            <a:ext cx="3810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108" name="Picture 31" descr="j0212957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412038" y="1138238"/>
            <a:ext cx="3810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72" descr="elvis_pants"/>
          <p:cNvPicPr>
            <a:picLocks noChangeAspect="1" noChangeArrowheads="1"/>
          </p:cNvPicPr>
          <p:nvPr/>
        </p:nvPicPr>
        <p:blipFill>
          <a:blip r:embed="rId27" cstate="print"/>
          <a:srcRect l="22525" r="16539"/>
          <a:stretch>
            <a:fillRect/>
          </a:stretch>
        </p:blipFill>
        <p:spPr bwMode="auto">
          <a:xfrm>
            <a:off x="3622675" y="5413375"/>
            <a:ext cx="6413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 Box 71"/>
          <p:cNvSpPr txBox="1">
            <a:spLocks noChangeArrowheads="1"/>
          </p:cNvSpPr>
          <p:nvPr/>
        </p:nvSpPr>
        <p:spPr bwMode="auto">
          <a:xfrm>
            <a:off x="4535488" y="5778500"/>
            <a:ext cx="3200400" cy="461963"/>
          </a:xfrm>
          <a:prstGeom prst="rect">
            <a:avLst/>
          </a:prstGeom>
          <a:solidFill>
            <a:srgbClr val="FFFFFF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+mj-lt"/>
              </a:rPr>
              <a:t>ELVIS Dictionary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mtClean="0"/>
              <a:t>ELVIS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3" y="1019175"/>
            <a:ext cx="9050337" cy="583882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Use random projections</a:t>
            </a:r>
            <a:r>
              <a:rPr lang="en-US" smtClean="0"/>
              <a:t> of 			         observed signals </a:t>
            </a:r>
            <a:r>
              <a:rPr lang="en-US" b="1" smtClean="0">
                <a:solidFill>
                  <a:srgbClr val="FF0000"/>
                </a:solidFill>
              </a:rPr>
              <a:t>two ways</a:t>
            </a:r>
            <a:r>
              <a:rPr lang="en-US" smtClean="0"/>
              <a:t>:</a:t>
            </a:r>
          </a:p>
          <a:p>
            <a:endParaRPr lang="en-US" sz="900" smtClean="0"/>
          </a:p>
          <a:p>
            <a:pPr lvl="1"/>
            <a:r>
              <a:rPr lang="en-US" smtClean="0"/>
              <a:t>Create local sensor dictionaries 					that sparsify source locations</a:t>
            </a:r>
          </a:p>
          <a:p>
            <a:pPr lvl="1"/>
            <a:endParaRPr lang="en-US" sz="300" smtClean="0"/>
          </a:p>
          <a:p>
            <a:pPr lvl="2">
              <a:buFont typeface="Wingdings" pitchFamily="2" charset="2"/>
              <a:buNone/>
            </a:pPr>
            <a:r>
              <a:rPr lang="en-US" b="1" smtClean="0">
                <a:solidFill>
                  <a:srgbClr val="0000FF"/>
                </a:solidFill>
              </a:rPr>
              <a:t>sample at source sparsity</a:t>
            </a:r>
          </a:p>
          <a:p>
            <a:pPr lvl="1"/>
            <a:r>
              <a:rPr lang="en-US" smtClean="0"/>
              <a:t>Create intersensor communication 				messages</a:t>
            </a:r>
          </a:p>
          <a:p>
            <a:pPr lvl="2">
              <a:buFont typeface="Wingdings" pitchFamily="2" charset="2"/>
              <a:buNone/>
            </a:pPr>
            <a:r>
              <a:rPr lang="en-US" b="1" smtClean="0">
                <a:solidFill>
                  <a:srgbClr val="0000FF"/>
                </a:solidFill>
              </a:rPr>
              <a:t>communicate at spatial sparsity</a:t>
            </a:r>
          </a:p>
          <a:p>
            <a:pPr lvl="2">
              <a:buFont typeface="Wingdings" pitchFamily="2" charset="2"/>
              <a:buNone/>
            </a:pPr>
            <a:r>
              <a:rPr lang="en-US" b="1" smtClean="0"/>
              <a:t>robust to (i) quantization					        	     (ii) packet drops</a:t>
            </a:r>
          </a:p>
          <a:p>
            <a:pPr lvl="2">
              <a:buFont typeface="Wingdings" pitchFamily="2" charset="2"/>
              <a:buNone/>
            </a:pPr>
            <a:r>
              <a:rPr lang="en-US" b="1" smtClean="0">
                <a:solidFill>
                  <a:srgbClr val="0000FF"/>
                </a:solidFill>
              </a:rPr>
              <a:t>		</a:t>
            </a:r>
          </a:p>
          <a:p>
            <a:r>
              <a:rPr lang="en-US" smtClean="0"/>
              <a:t>Provable greedy estimation for ELVIS dictionaries</a:t>
            </a:r>
          </a:p>
          <a:p>
            <a:pPr lvl="2">
              <a:buFont typeface="Wingdings" pitchFamily="2" charset="2"/>
              <a:buNone/>
            </a:pPr>
            <a:endParaRPr lang="en-US" sz="900" b="1" smtClean="0">
              <a:solidFill>
                <a:srgbClr val="0000FF"/>
              </a:solidFill>
            </a:endParaRPr>
          </a:p>
          <a:p>
            <a:pPr lvl="2">
              <a:buFont typeface="Wingdings" pitchFamily="2" charset="2"/>
              <a:buNone/>
            </a:pPr>
            <a:r>
              <a:rPr lang="en-US" b="1" smtClean="0">
                <a:solidFill>
                  <a:srgbClr val="0000FF"/>
                </a:solidFill>
              </a:rPr>
              <a:t>Bearing pursuit</a:t>
            </a:r>
          </a:p>
          <a:p>
            <a:pPr lvl="1"/>
            <a:endParaRPr lang="en-US" smtClean="0"/>
          </a:p>
        </p:txBody>
      </p:sp>
      <p:pic>
        <p:nvPicPr>
          <p:cNvPr id="90116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9763" y="609600"/>
            <a:ext cx="3135312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117" name="Group 6"/>
          <p:cNvGrpSpPr>
            <a:grpSpLocks/>
          </p:cNvGrpSpPr>
          <p:nvPr/>
        </p:nvGrpSpPr>
        <p:grpSpPr bwMode="auto">
          <a:xfrm>
            <a:off x="5719763" y="623888"/>
            <a:ext cx="3124200" cy="2652712"/>
            <a:chOff x="576" y="816"/>
            <a:chExt cx="3408" cy="2823"/>
          </a:xfrm>
        </p:grpSpPr>
        <p:pic>
          <p:nvPicPr>
            <p:cNvPr id="90126" name="Picture 10" descr="Voamicrophon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97" y="816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127" name="Picture 10" descr="Voamicrophon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585" y="864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128" name="Picture 10" descr="Voamicrophon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696" y="864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129" name="Picture 10" descr="Voamicrophon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264" y="1488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130" name="Picture 10" descr="Voamicrophon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24" y="1968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131" name="Picture 10" descr="Voamicrophon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64" y="1776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132" name="Picture 10" descr="Voamicrophon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97" y="1632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133" name="Picture 10" descr="Voamicrophon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2" y="1392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134" name="Picture 10" descr="Voamicrophon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68" y="2352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135" name="Picture 10" descr="Voamicrophon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41" y="2448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136" name="Picture 10" descr="Voamicrophon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601" y="2880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137" name="Picture 10" descr="Voamicrophon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496" y="3360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138" name="Picture 10" descr="Voamicrophon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17" y="2880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139" name="Picture 10" descr="Voamicrophon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96" y="2937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140" name="Picture 10" descr="Voamicrophon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6" y="3168"/>
              <a:ext cx="1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0118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16575" y="381000"/>
            <a:ext cx="1143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9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95963" y="457200"/>
            <a:ext cx="244475" cy="8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0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67763" y="3405188"/>
            <a:ext cx="228600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1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62963" y="3405188"/>
            <a:ext cx="244475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2" name="Picture 31" descr="j021295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12038" y="1138238"/>
            <a:ext cx="3810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23" name="TextBox 62"/>
          <p:cNvSpPr txBox="1">
            <a:spLocks noChangeArrowheads="1"/>
          </p:cNvSpPr>
          <p:nvPr/>
        </p:nvSpPr>
        <p:spPr bwMode="auto">
          <a:xfrm>
            <a:off x="5791200" y="1447800"/>
            <a:ext cx="2971800" cy="95408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000000"/>
                </a:solidFill>
              </a:rPr>
              <a:t>No Signal Reconstruction</a:t>
            </a:r>
          </a:p>
        </p:txBody>
      </p:sp>
      <p:pic>
        <p:nvPicPr>
          <p:cNvPr id="90124" name="Picture 10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1200" y="3814763"/>
            <a:ext cx="3024188" cy="37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5" name="Picture 31" descr="j021295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3800" y="2514600"/>
            <a:ext cx="3810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Field Data Results</a:t>
            </a:r>
          </a:p>
        </p:txBody>
      </p:sp>
      <p:pic>
        <p:nvPicPr>
          <p:cNvPr id="91139" name="Picture 6"/>
          <p:cNvPicPr>
            <a:picLocks noChangeAspect="1" noChangeArrowheads="1"/>
          </p:cNvPicPr>
          <p:nvPr/>
        </p:nvPicPr>
        <p:blipFill>
          <a:blip r:embed="rId10" cstate="print"/>
          <a:srcRect b="53311"/>
          <a:stretch>
            <a:fillRect/>
          </a:stretch>
        </p:blipFill>
        <p:spPr bwMode="auto">
          <a:xfrm>
            <a:off x="76200" y="1122363"/>
            <a:ext cx="891540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7"/>
          <p:cNvPicPr>
            <a:picLocks noChangeAspect="1" noChangeArrowheads="1"/>
          </p:cNvPicPr>
          <p:nvPr/>
        </p:nvPicPr>
        <p:blipFill>
          <a:blip r:embed="rId10" cstate="print"/>
          <a:srcRect t="55582"/>
          <a:stretch>
            <a:fillRect/>
          </a:stretch>
        </p:blipFill>
        <p:spPr bwMode="auto">
          <a:xfrm>
            <a:off x="76200" y="3616325"/>
            <a:ext cx="89154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 Box 8"/>
          <p:cNvSpPr txBox="1">
            <a:spLocks noChangeArrowheads="1"/>
          </p:cNvSpPr>
          <p:nvPr/>
        </p:nvSpPr>
        <p:spPr bwMode="auto">
          <a:xfrm>
            <a:off x="0" y="838200"/>
            <a:ext cx="3276600" cy="685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5 vehicle convoy</a:t>
            </a:r>
          </a:p>
        </p:txBody>
      </p:sp>
      <p:pic>
        <p:nvPicPr>
          <p:cNvPr id="91142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963" y="3584575"/>
            <a:ext cx="19256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5538" y="3584575"/>
            <a:ext cx="18018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4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8288" y="3584575"/>
            <a:ext cx="18018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5" name="TextBox 7"/>
          <p:cNvSpPr txBox="1">
            <a:spLocks noChangeArrowheads="1"/>
          </p:cNvSpPr>
          <p:nvPr/>
        </p:nvSpPr>
        <p:spPr bwMode="auto">
          <a:xfrm>
            <a:off x="2286000" y="6059488"/>
            <a:ext cx="495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solidFill>
                  <a:srgbClr val="FF0000"/>
                </a:solidFill>
                <a:latin typeface="Verdana" pitchFamily="34" charset="0"/>
              </a:rPr>
              <a:t>&gt;100 × sub-Nyquist</a:t>
            </a:r>
          </a:p>
        </p:txBody>
      </p:sp>
      <p:pic>
        <p:nvPicPr>
          <p:cNvPr id="91146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4725" y="1066800"/>
            <a:ext cx="798513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7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5613" y="1063625"/>
            <a:ext cx="1014412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8" name="Picture 13" descr="shot0007.png"/>
          <p:cNvPicPr>
            <a:picLocks noChangeAspect="1"/>
          </p:cNvPicPr>
          <p:nvPr/>
        </p:nvPicPr>
        <p:blipFill>
          <a:blip r:embed="rId16" cstate="print"/>
          <a:srcRect r="10345"/>
          <a:stretch>
            <a:fillRect/>
          </a:stretch>
        </p:blipFill>
        <p:spPr bwMode="auto">
          <a:xfrm>
            <a:off x="0" y="1162050"/>
            <a:ext cx="30480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9" name="Picture 15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2692400"/>
            <a:ext cx="7112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1150" name="Straight Arrow Connector 17"/>
          <p:cNvCxnSpPr>
            <a:cxnSpLocks noChangeShapeType="1"/>
          </p:cNvCxnSpPr>
          <p:nvPr/>
        </p:nvCxnSpPr>
        <p:spPr bwMode="auto">
          <a:xfrm>
            <a:off x="685800" y="2895600"/>
            <a:ext cx="838200" cy="5334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151" name="Straight Arrow Connector 20"/>
          <p:cNvCxnSpPr>
            <a:cxnSpLocks noChangeShapeType="1"/>
          </p:cNvCxnSpPr>
          <p:nvPr/>
        </p:nvCxnSpPr>
        <p:spPr bwMode="auto">
          <a:xfrm flipV="1">
            <a:off x="685800" y="2590800"/>
            <a:ext cx="1600200" cy="304800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  <p:sp>
        <p:nvSpPr>
          <p:cNvPr id="23" name="Arc 22"/>
          <p:cNvSpPr/>
          <p:nvPr/>
        </p:nvSpPr>
        <p:spPr bwMode="auto">
          <a:xfrm rot="3933363">
            <a:off x="684213" y="2665413"/>
            <a:ext cx="457200" cy="457200"/>
          </a:xfrm>
          <a:prstGeom prst="arc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3600">
              <a:solidFill>
                <a:srgbClr val="000000"/>
              </a:solidFill>
              <a:latin typeface="Verdana" pitchFamily="-8" charset="0"/>
            </a:endParaRPr>
          </a:p>
        </p:txBody>
      </p:sp>
      <p:pic>
        <p:nvPicPr>
          <p:cNvPr id="91153" name="Picture 25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2819400"/>
            <a:ext cx="19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60463"/>
            <a:ext cx="8763000" cy="6624637"/>
          </a:xfrm>
        </p:spPr>
        <p:txBody>
          <a:bodyPr/>
          <a:lstStyle/>
          <a:p>
            <a:r>
              <a:rPr lang="en-US" dirty="0" smtClean="0"/>
              <a:t>Why CS works:	   stable embedding for signals </a:t>
            </a:r>
            <a:br>
              <a:rPr lang="en-US" dirty="0" smtClean="0"/>
            </a:br>
            <a:r>
              <a:rPr lang="en-US" dirty="0" smtClean="0"/>
              <a:t>			   with concise geometric structure</a:t>
            </a:r>
          </a:p>
          <a:p>
            <a:r>
              <a:rPr lang="en-US" dirty="0" smtClean="0"/>
              <a:t>Sparse </a:t>
            </a:r>
            <a:r>
              <a:rPr lang="en-US" dirty="0" smtClean="0"/>
              <a:t>signals 		&gt;&gt; </a:t>
            </a:r>
            <a:r>
              <a:rPr lang="en-US" b="1" dirty="0" smtClean="0">
                <a:solidFill>
                  <a:srgbClr val="0000FF"/>
                </a:solidFill>
              </a:rPr>
              <a:t>model-sparse signals</a:t>
            </a:r>
          </a:p>
          <a:p>
            <a:r>
              <a:rPr lang="en-US" dirty="0" smtClean="0"/>
              <a:t>Compressible signals	&gt;&gt; </a:t>
            </a:r>
            <a:r>
              <a:rPr lang="en-US" b="1" dirty="0" smtClean="0">
                <a:solidFill>
                  <a:srgbClr val="0000FF"/>
                </a:solidFill>
              </a:rPr>
              <a:t>model-compressible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					signals</a:t>
            </a:r>
          </a:p>
          <a:p>
            <a:r>
              <a:rPr lang="en-US" dirty="0" smtClean="0"/>
              <a:t>Greedy </a:t>
            </a:r>
            <a:r>
              <a:rPr lang="en-US" dirty="0" smtClean="0"/>
              <a:t>model-based signal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recovery algorithms</a:t>
            </a:r>
          </a:p>
          <a:p>
            <a:pPr lvl="1">
              <a:buFontTx/>
              <a:buNone/>
            </a:pPr>
            <a:r>
              <a:rPr lang="en-US" sz="1000" dirty="0" smtClean="0">
                <a:solidFill>
                  <a:srgbClr val="0000FF"/>
                </a:solidFill>
              </a:rPr>
              <a:t/>
            </a:r>
            <a:br>
              <a:rPr lang="en-US" sz="1000" dirty="0" smtClean="0">
                <a:solidFill>
                  <a:srgbClr val="0000FF"/>
                </a:solidFill>
              </a:rPr>
            </a:br>
            <a:endParaRPr lang="en-US" dirty="0" smtClean="0"/>
          </a:p>
          <a:p>
            <a:pPr lvl="1">
              <a:buFontTx/>
              <a:buNone/>
            </a:pPr>
            <a:r>
              <a:rPr lang="en-US" dirty="0" smtClean="0"/>
              <a:t>		</a:t>
            </a:r>
            <a:r>
              <a:rPr lang="en-US" b="1" dirty="0" smtClean="0">
                <a:solidFill>
                  <a:srgbClr val="0000FF"/>
                </a:solidFill>
              </a:rPr>
              <a:t>upshot:</a:t>
            </a:r>
            <a:r>
              <a:rPr lang="en-US" dirty="0" smtClean="0"/>
              <a:t>		provably fewer measurements</a:t>
            </a:r>
            <a:br>
              <a:rPr lang="en-US" dirty="0" smtClean="0"/>
            </a:br>
            <a:r>
              <a:rPr lang="en-US" dirty="0" smtClean="0"/>
              <a:t>				more stable recovery</a:t>
            </a:r>
          </a:p>
          <a:p>
            <a:pPr lvl="1">
              <a:buFontTx/>
              <a:buNone/>
            </a:pPr>
            <a:endParaRPr lang="en-US" sz="1000" dirty="0" smtClean="0"/>
          </a:p>
          <a:p>
            <a:pPr lvl="1">
              <a:buFontTx/>
              <a:buNone/>
            </a:pPr>
            <a:r>
              <a:rPr lang="en-US" dirty="0" smtClean="0"/>
              <a:t>		</a:t>
            </a:r>
            <a:r>
              <a:rPr lang="en-US" b="1" dirty="0" smtClean="0">
                <a:solidFill>
                  <a:srgbClr val="0000FF"/>
                </a:solidFill>
              </a:rPr>
              <a:t>new concept:</a:t>
            </a:r>
            <a:r>
              <a:rPr lang="en-US" dirty="0" smtClean="0"/>
              <a:t>	RIP &gt;&gt; </a:t>
            </a:r>
            <a:r>
              <a:rPr lang="en-US" b="1" dirty="0" err="1" smtClean="0">
                <a:solidFill>
                  <a:srgbClr val="0000FF"/>
                </a:solidFill>
              </a:rPr>
              <a:t>RAmP</a:t>
            </a:r>
            <a:endParaRPr lang="en-US" b="1" dirty="0" smtClean="0">
              <a:solidFill>
                <a:srgbClr val="0000FF"/>
              </a:solidFill>
            </a:endParaRPr>
          </a:p>
          <a:p>
            <a:pPr lvl="1">
              <a:buFontTx/>
              <a:buNone/>
            </a:pPr>
            <a:endParaRPr lang="en-US" dirty="0" smtClean="0"/>
          </a:p>
          <a:p>
            <a:r>
              <a:rPr lang="en-US" dirty="0" smtClean="0"/>
              <a:t>ELVIS:			localization via dimensionality 				reduction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42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dirty="0" smtClean="0"/>
              <a:t>Volkan </a:t>
            </a:r>
            <a:r>
              <a:rPr lang="en-US" dirty="0" err="1" smtClean="0"/>
              <a:t>Cevher</a:t>
            </a:r>
            <a:r>
              <a:rPr lang="en-US" dirty="0" smtClean="0"/>
              <a:t> / volkan@rice.edu</a:t>
            </a:r>
          </a:p>
        </p:txBody>
      </p:sp>
      <p:pic>
        <p:nvPicPr>
          <p:cNvPr id="94212" name="Picture 4" descr="http://mokindo.typepad.com/649_6th/images/2007/10/15/thats_all_fol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0574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152400"/>
            <a:ext cx="7772400" cy="1143000"/>
          </a:xfrm>
        </p:spPr>
        <p:txBody>
          <a:bodyPr/>
          <a:lstStyle/>
          <a:p>
            <a:r>
              <a:rPr lang="en-US" smtClean="0"/>
              <a:t>Other  Interests</a:t>
            </a:r>
          </a:p>
        </p:txBody>
      </p:sp>
      <p:pic>
        <p:nvPicPr>
          <p:cNvPr id="16" name="bmw_rev_p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9813" y="3486150"/>
            <a:ext cx="414178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64" name="Group 3"/>
          <p:cNvGrpSpPr>
            <a:grpSpLocks/>
          </p:cNvGrpSpPr>
          <p:nvPr/>
        </p:nvGrpSpPr>
        <p:grpSpPr bwMode="auto">
          <a:xfrm>
            <a:off x="1600200" y="838200"/>
            <a:ext cx="6858000" cy="2286000"/>
            <a:chOff x="696" y="960"/>
            <a:chExt cx="4392" cy="1663"/>
          </a:xfrm>
        </p:grpSpPr>
        <p:pic>
          <p:nvPicPr>
            <p:cNvPr id="9217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6" y="960"/>
              <a:ext cx="4382" cy="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71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96" y="1800"/>
              <a:ext cx="4376" cy="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65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8" y="838200"/>
            <a:ext cx="7667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93663" y="3124200"/>
            <a:ext cx="47069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rgbClr val="0000FF"/>
                </a:solidFill>
                <a:latin typeface="+mn-lt"/>
                <a:cs typeface="+mn-cs"/>
              </a:rPr>
              <a:t>Computer Vision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00" kern="0" dirty="0"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 err="1">
                <a:latin typeface="+mn-lt"/>
              </a:rPr>
              <a:t>Variational</a:t>
            </a:r>
            <a:r>
              <a:rPr lang="en-US" sz="2000" kern="0" dirty="0">
                <a:latin typeface="+mn-lt"/>
              </a:rPr>
              <a:t> audio-video fusion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US" sz="28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800" kern="0" dirty="0"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Audio-video vehicle classification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+mn-lt"/>
              </a:rPr>
              <a:t>Camera networks / 3D Recon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4292600"/>
            <a:ext cx="36576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</a:rPr>
              <a:t>[</a:t>
            </a:r>
            <a:r>
              <a:rPr lang="en-US" sz="1600" b="1" dirty="0">
                <a:latin typeface="+mj-lt"/>
              </a:rPr>
              <a:t>VC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Sankaranarayanan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Chellappa</a:t>
            </a:r>
            <a:r>
              <a:rPr lang="en-US" sz="1600" dirty="0">
                <a:latin typeface="+mj-lt"/>
              </a:rPr>
              <a:t>, McClellan]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8200" y="5638800"/>
            <a:ext cx="3657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</a:rPr>
              <a:t>[</a:t>
            </a:r>
            <a:r>
              <a:rPr lang="en-US" sz="1600" b="1" dirty="0">
                <a:latin typeface="+mj-lt"/>
              </a:rPr>
              <a:t>VC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Chellappa</a:t>
            </a:r>
            <a:r>
              <a:rPr lang="en-US" sz="1600" dirty="0">
                <a:latin typeface="+mj-lt"/>
              </a:rPr>
              <a:t>, McClellan]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8200" y="6400800"/>
            <a:ext cx="6629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</a:rPr>
              <a:t>[</a:t>
            </a:r>
            <a:r>
              <a:rPr lang="en-US" sz="1600" b="1" dirty="0">
                <a:latin typeface="+mj-lt"/>
              </a:rPr>
              <a:t>VC</a:t>
            </a:r>
            <a:r>
              <a:rPr lang="en-US" sz="1600" dirty="0">
                <a:latin typeface="+mj-lt"/>
              </a:rPr>
              <a:t>, Duarte, </a:t>
            </a:r>
            <a:r>
              <a:rPr lang="en-US" sz="1600" dirty="0" err="1">
                <a:latin typeface="+mj-lt"/>
              </a:rPr>
              <a:t>Sankaranarayanan</a:t>
            </a:r>
            <a:r>
              <a:rPr lang="en-US" sz="1600" dirty="0">
                <a:latin typeface="+mj-lt"/>
              </a:rPr>
              <a:t>, Reddy, </a:t>
            </a:r>
            <a:r>
              <a:rPr lang="en-US" sz="1600" dirty="0" err="1">
                <a:latin typeface="+mj-lt"/>
              </a:rPr>
              <a:t>Chellappa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Baraniuk</a:t>
            </a:r>
            <a:r>
              <a:rPr lang="en-US" sz="1600" dirty="0">
                <a:latin typeface="+mj-lt"/>
              </a:rPr>
              <a:t>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8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3" y="1019175"/>
            <a:ext cx="4706937" cy="5838825"/>
          </a:xfrm>
        </p:spPr>
        <p:txBody>
          <a:bodyPr/>
          <a:lstStyle/>
          <a:p>
            <a:endParaRPr lang="en-US" b="1" smtClean="0">
              <a:solidFill>
                <a:srgbClr val="0000FF"/>
              </a:solidFill>
            </a:endParaRPr>
          </a:p>
          <a:p>
            <a:r>
              <a:rPr lang="en-US" b="1" smtClean="0">
                <a:solidFill>
                  <a:srgbClr val="0000FF"/>
                </a:solidFill>
              </a:rPr>
              <a:t>Active Inference</a:t>
            </a:r>
          </a:p>
          <a:p>
            <a:endParaRPr lang="en-US" sz="400" smtClean="0"/>
          </a:p>
          <a:p>
            <a:pPr lvl="1"/>
            <a:r>
              <a:rPr lang="en-US" smtClean="0"/>
              <a:t>Optimal sensor maneuvers </a:t>
            </a:r>
          </a:p>
          <a:p>
            <a:pPr lvl="1">
              <a:buFontTx/>
              <a:buNone/>
            </a:pPr>
            <a:endParaRPr lang="en-US" smtClean="0"/>
          </a:p>
          <a:p>
            <a:pPr lvl="1">
              <a:buFontTx/>
              <a:buNone/>
            </a:pPr>
            <a:r>
              <a:rPr lang="en-US" smtClean="0"/>
              <a:t>	</a:t>
            </a:r>
            <a:endParaRPr lang="en-US" sz="2400" smtClean="0"/>
          </a:p>
          <a:p>
            <a:r>
              <a:rPr lang="en-US" b="1" smtClean="0">
                <a:solidFill>
                  <a:srgbClr val="0000FF"/>
                </a:solidFill>
              </a:rPr>
              <a:t>Sensor Calibration</a:t>
            </a:r>
          </a:p>
          <a:p>
            <a:endParaRPr lang="en-US" sz="200" smtClean="0"/>
          </a:p>
          <a:p>
            <a:pPr lvl="1"/>
            <a:r>
              <a:rPr lang="en-US" smtClean="0"/>
              <a:t>Simulatenous tracking and calibration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r>
              <a:rPr lang="en-US" b="1" smtClean="0">
                <a:solidFill>
                  <a:srgbClr val="0000FF"/>
                </a:solidFill>
              </a:rPr>
              <a:t>Array Processing</a:t>
            </a:r>
          </a:p>
          <a:p>
            <a:pPr lvl="1"/>
            <a:r>
              <a:rPr lang="en-US" smtClean="0"/>
              <a:t>Direction-of-arrival tracking</a:t>
            </a:r>
          </a:p>
          <a:p>
            <a:pPr lvl="1"/>
            <a:endParaRPr lang="en-US" smtClean="0"/>
          </a:p>
          <a:p>
            <a:endParaRPr lang="en-US" smtClean="0"/>
          </a:p>
          <a:p>
            <a:pPr lvl="1"/>
            <a:endParaRPr lang="en-US" smtClean="0"/>
          </a:p>
          <a:p>
            <a:pPr lvl="1">
              <a:buFontTx/>
              <a:buNone/>
            </a:pPr>
            <a:endParaRPr lang="en-US" smtClean="0"/>
          </a:p>
        </p:txBody>
      </p:sp>
      <p:pic>
        <p:nvPicPr>
          <p:cNvPr id="7" name="mineloc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390650"/>
            <a:ext cx="4140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38200" y="2362200"/>
            <a:ext cx="3657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</a:rPr>
              <a:t>[</a:t>
            </a:r>
            <a:r>
              <a:rPr lang="en-US" sz="1600" dirty="0" err="1">
                <a:latin typeface="+mj-lt"/>
              </a:rPr>
              <a:t>Alam</a:t>
            </a:r>
            <a:r>
              <a:rPr lang="en-US" sz="1600" dirty="0">
                <a:latin typeface="+mj-lt"/>
              </a:rPr>
              <a:t>, </a:t>
            </a:r>
            <a:r>
              <a:rPr lang="en-US" sz="1600" b="1" dirty="0">
                <a:latin typeface="+mj-lt"/>
              </a:rPr>
              <a:t>VC</a:t>
            </a:r>
            <a:r>
              <a:rPr lang="en-US" sz="1600" dirty="0">
                <a:latin typeface="+mj-lt"/>
              </a:rPr>
              <a:t>, McClellan]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4267200"/>
            <a:ext cx="3657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</a:rPr>
              <a:t>[</a:t>
            </a:r>
            <a:r>
              <a:rPr lang="en-US" sz="1600" b="1" dirty="0">
                <a:latin typeface="+mj-lt"/>
              </a:rPr>
              <a:t>VC</a:t>
            </a:r>
            <a:r>
              <a:rPr lang="en-US" sz="1600" dirty="0">
                <a:latin typeface="+mj-lt"/>
              </a:rPr>
              <a:t>, McClellan]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096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Other  Interests</a:t>
            </a:r>
            <a:endParaRPr lang="en-US" sz="32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200" y="5791200"/>
            <a:ext cx="3657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</a:rPr>
              <a:t>[</a:t>
            </a:r>
            <a:r>
              <a:rPr lang="en-US" sz="1600" b="1" dirty="0">
                <a:latin typeface="+mj-lt"/>
              </a:rPr>
              <a:t>VC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Velmurugan</a:t>
            </a:r>
            <a:r>
              <a:rPr lang="en-US" sz="1600" dirty="0">
                <a:latin typeface="+mj-lt"/>
              </a:rPr>
              <a:t>, McClellan]</a:t>
            </a:r>
          </a:p>
        </p:txBody>
      </p:sp>
      <p:pic>
        <p:nvPicPr>
          <p:cNvPr id="9319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648200"/>
            <a:ext cx="3200400" cy="1858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Questions?</a:t>
            </a:r>
          </a:p>
        </p:txBody>
      </p:sp>
      <p:pic>
        <p:nvPicPr>
          <p:cNvPr id="95235" name="Content Placeholder 3" descr="IMG_25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5000" b="30882"/>
          <a:stretch>
            <a:fillRect/>
          </a:stretch>
        </p:blipFill>
        <p:spPr>
          <a:xfrm>
            <a:off x="457200" y="1239838"/>
            <a:ext cx="8229600" cy="2722562"/>
          </a:xfrm>
        </p:spPr>
      </p:pic>
      <p:pic>
        <p:nvPicPr>
          <p:cNvPr id="95236" name="Picture 4" descr="viking1.jpg"/>
          <p:cNvPicPr>
            <a:picLocks noChangeAspect="1"/>
          </p:cNvPicPr>
          <p:nvPr/>
        </p:nvPicPr>
        <p:blipFill>
          <a:blip r:embed="rId3" cstate="print"/>
          <a:srcRect l="26666" t="14444" r="28333" b="34445"/>
          <a:stretch>
            <a:fillRect/>
          </a:stretch>
        </p:blipFill>
        <p:spPr bwMode="auto">
          <a:xfrm>
            <a:off x="1493838" y="4419600"/>
            <a:ext cx="2468562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5" descr="IMG_0909_2.JPG"/>
          <p:cNvPicPr>
            <a:picLocks noChangeAspect="1"/>
          </p:cNvPicPr>
          <p:nvPr/>
        </p:nvPicPr>
        <p:blipFill>
          <a:blip r:embed="rId4" cstate="print"/>
          <a:srcRect b="41035"/>
          <a:stretch>
            <a:fillRect/>
          </a:stretch>
        </p:blipFill>
        <p:spPr bwMode="auto">
          <a:xfrm>
            <a:off x="3967163" y="4419600"/>
            <a:ext cx="4795837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8" name="Rectangle 14"/>
          <p:cNvSpPr>
            <a:spLocks/>
          </p:cNvSpPr>
          <p:nvPr/>
        </p:nvSpPr>
        <p:spPr bwMode="auto">
          <a:xfrm>
            <a:off x="1719263" y="911225"/>
            <a:ext cx="795337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b="1">
                <a:solidFill>
                  <a:srgbClr val="0000FF"/>
                </a:solidFill>
                <a:sym typeface="Gill Sans" charset="0"/>
              </a:rPr>
              <a:t>Richb</a:t>
            </a:r>
          </a:p>
        </p:txBody>
      </p:sp>
      <p:sp>
        <p:nvSpPr>
          <p:cNvPr id="95239" name="Rectangle 14"/>
          <p:cNvSpPr>
            <a:spLocks/>
          </p:cNvSpPr>
          <p:nvPr/>
        </p:nvSpPr>
        <p:spPr bwMode="auto">
          <a:xfrm>
            <a:off x="3992563" y="914400"/>
            <a:ext cx="579437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b="1">
                <a:solidFill>
                  <a:srgbClr val="0000FF"/>
                </a:solidFill>
                <a:sym typeface="Gill Sans" charset="0"/>
              </a:rPr>
              <a:t>JMc</a:t>
            </a:r>
          </a:p>
        </p:txBody>
      </p:sp>
      <p:sp>
        <p:nvSpPr>
          <p:cNvPr id="95240" name="Rectangle 14"/>
          <p:cNvSpPr>
            <a:spLocks/>
          </p:cNvSpPr>
          <p:nvPr/>
        </p:nvSpPr>
        <p:spPr bwMode="auto">
          <a:xfrm>
            <a:off x="7067550" y="914400"/>
            <a:ext cx="7810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b="1">
                <a:solidFill>
                  <a:srgbClr val="0000FF"/>
                </a:solidFill>
                <a:sym typeface="Gill Sans" charset="0"/>
              </a:rPr>
              <a:t>Rama</a:t>
            </a:r>
          </a:p>
        </p:txBody>
      </p:sp>
      <p:sp>
        <p:nvSpPr>
          <p:cNvPr id="95241" name="Rectangle 14"/>
          <p:cNvSpPr>
            <a:spLocks/>
          </p:cNvSpPr>
          <p:nvPr/>
        </p:nvSpPr>
        <p:spPr bwMode="auto">
          <a:xfrm>
            <a:off x="2382838" y="4111625"/>
            <a:ext cx="665162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b="1">
                <a:solidFill>
                  <a:srgbClr val="0000FF"/>
                </a:solidFill>
                <a:sym typeface="Gill Sans" charset="0"/>
              </a:rPr>
              <a:t>Piotr</a:t>
            </a:r>
          </a:p>
        </p:txBody>
      </p:sp>
      <p:sp>
        <p:nvSpPr>
          <p:cNvPr id="95242" name="Rectangle 14"/>
          <p:cNvSpPr>
            <a:spLocks/>
          </p:cNvSpPr>
          <p:nvPr/>
        </p:nvSpPr>
        <p:spPr bwMode="auto">
          <a:xfrm>
            <a:off x="7124700" y="4111625"/>
            <a:ext cx="72390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b="1">
                <a:solidFill>
                  <a:srgbClr val="0000FF"/>
                </a:solidFill>
                <a:sym typeface="Gill Sans" charset="0"/>
              </a:rPr>
              <a:t>Anna</a:t>
            </a:r>
          </a:p>
        </p:txBody>
      </p:sp>
      <p:sp>
        <p:nvSpPr>
          <p:cNvPr id="95243" name="Rectangle 14"/>
          <p:cNvSpPr>
            <a:spLocks/>
          </p:cNvSpPr>
          <p:nvPr/>
        </p:nvSpPr>
        <p:spPr bwMode="auto">
          <a:xfrm>
            <a:off x="4865688" y="4111625"/>
            <a:ext cx="849312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b="1">
                <a:solidFill>
                  <a:srgbClr val="0000FF"/>
                </a:solidFill>
                <a:sym typeface="Gill Sans" charset="0"/>
              </a:rPr>
              <a:t>Martin</a:t>
            </a:r>
          </a:p>
        </p:txBody>
      </p:sp>
      <p:sp>
        <p:nvSpPr>
          <p:cNvPr id="95244" name="Rectangle 14"/>
          <p:cNvSpPr>
            <a:spLocks/>
          </p:cNvSpPr>
          <p:nvPr/>
        </p:nvSpPr>
        <p:spPr bwMode="auto">
          <a:xfrm>
            <a:off x="5562600" y="914400"/>
            <a:ext cx="438150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b="1">
                <a:solidFill>
                  <a:srgbClr val="0000FF"/>
                </a:solidFill>
                <a:sym typeface="Gill Sans" charset="0"/>
              </a:rPr>
              <a:t>VC</a:t>
            </a:r>
          </a:p>
        </p:txBody>
      </p:sp>
      <p:pic>
        <p:nvPicPr>
          <p:cNvPr id="95245" name="Picture 14" descr="lance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419600"/>
            <a:ext cx="1116013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46" name="Rectangle 14"/>
          <p:cNvSpPr>
            <a:spLocks/>
          </p:cNvSpPr>
          <p:nvPr/>
        </p:nvSpPr>
        <p:spPr bwMode="auto">
          <a:xfrm>
            <a:off x="533400" y="4111625"/>
            <a:ext cx="823913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2000" b="1">
                <a:solidFill>
                  <a:srgbClr val="0000FF"/>
                </a:solidFill>
                <a:sym typeface="Gill Sans" charset="0"/>
              </a:rPr>
              <a:t>Lance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8600" y="-152400"/>
            <a:ext cx="8610600" cy="1143000"/>
          </a:xfrm>
        </p:spPr>
        <p:txBody>
          <a:bodyPr/>
          <a:lstStyle/>
          <a:p>
            <a:r>
              <a:rPr lang="en-US" smtClean="0"/>
              <a:t>Approaches</a:t>
            </a:r>
          </a:p>
        </p:txBody>
      </p:sp>
      <p:sp>
        <p:nvSpPr>
          <p:cNvPr id="32771" name="Content Placeholder 7"/>
          <p:cNvSpPr>
            <a:spLocks noGrp="1"/>
          </p:cNvSpPr>
          <p:nvPr>
            <p:ph idx="1"/>
          </p:nvPr>
        </p:nvSpPr>
        <p:spPr>
          <a:xfrm>
            <a:off x="228600" y="1143000"/>
            <a:ext cx="5943600" cy="5181600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  <a:p>
            <a:r>
              <a:rPr lang="en-US" smtClean="0"/>
              <a:t>Do nothing / Ignore	</a:t>
            </a:r>
          </a:p>
          <a:p>
            <a:endParaRPr lang="en-US" sz="600" smtClean="0"/>
          </a:p>
          <a:p>
            <a:pPr>
              <a:buFontTx/>
              <a:buNone/>
            </a:pPr>
            <a:r>
              <a:rPr lang="en-US" smtClean="0"/>
              <a:t>	</a:t>
            </a:r>
            <a:r>
              <a:rPr lang="en-US" smtClean="0">
                <a:solidFill>
                  <a:srgbClr val="0000FF"/>
                </a:solidFill>
              </a:rPr>
              <a:t>be content with 			where we are…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generalizes well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robust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2772" name="Picture 5" descr="http://babble.com/CS/blogs/strollerderby/igno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3900" y="2057400"/>
            <a:ext cx="4381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Calculating the Sampling Bound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6613"/>
            <a:ext cx="8763000" cy="5308600"/>
          </a:xfrm>
        </p:spPr>
        <p:txBody>
          <a:bodyPr/>
          <a:lstStyle/>
          <a:p>
            <a:endParaRPr lang="en-US" b="1" smtClean="0">
              <a:solidFill>
                <a:srgbClr val="0000FF"/>
              </a:solidFill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Decompose the signal 	    			       into approximation bands</a:t>
            </a:r>
          </a:p>
          <a:p>
            <a:endParaRPr lang="en-US" b="1" smtClean="0">
              <a:solidFill>
                <a:srgbClr val="FF0000"/>
              </a:solidFill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pPr lvl="1"/>
            <a:endParaRPr lang="en-US" sz="2400" smtClean="0">
              <a:ea typeface="ＭＳ Ｐゴシック" pitchFamily="34" charset="-128"/>
            </a:endParaRPr>
          </a:p>
          <a:p>
            <a:pPr lvl="1"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lvl="1">
              <a:buFontTx/>
              <a:buNone/>
            </a:pPr>
            <a:r>
              <a:rPr lang="en-US" smtClean="0">
                <a:ea typeface="ＭＳ Ｐゴシック" pitchFamily="34" charset="-128"/>
              </a:rPr>
              <a:t>   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96260" name="Picture 5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81600" y="1371600"/>
            <a:ext cx="363061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6261" name="Group 36"/>
          <p:cNvGrpSpPr>
            <a:grpSpLocks/>
          </p:cNvGrpSpPr>
          <p:nvPr/>
        </p:nvGrpSpPr>
        <p:grpSpPr bwMode="auto">
          <a:xfrm>
            <a:off x="3352800" y="3924300"/>
            <a:ext cx="2665413" cy="1760538"/>
            <a:chOff x="214313" y="3792538"/>
            <a:chExt cx="2665412" cy="1760537"/>
          </a:xfrm>
        </p:grpSpPr>
        <p:pic>
          <p:nvPicPr>
            <p:cNvPr id="96309" name="Picture 16" descr="bintree_smallest.pdf"/>
            <p:cNvPicPr>
              <a:picLocks noChangeAspect="1"/>
            </p:cNvPicPr>
            <p:nvPr/>
          </p:nvPicPr>
          <p:blipFill>
            <a:blip r:embed="rId14" cstate="print"/>
            <a:srcRect l="4684" b="16034"/>
            <a:stretch>
              <a:fillRect/>
            </a:stretch>
          </p:blipFill>
          <p:spPr bwMode="auto">
            <a:xfrm>
              <a:off x="214313" y="3792538"/>
              <a:ext cx="2665412" cy="176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310" name="Rectangle 8"/>
            <p:cNvSpPr>
              <a:spLocks noChangeArrowheads="1"/>
            </p:cNvSpPr>
            <p:nvPr/>
          </p:nvSpPr>
          <p:spPr bwMode="auto">
            <a:xfrm>
              <a:off x="1439863" y="3797301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6311" name="Rectangle 9"/>
            <p:cNvSpPr>
              <a:spLocks noChangeArrowheads="1"/>
            </p:cNvSpPr>
            <p:nvPr/>
          </p:nvSpPr>
          <p:spPr bwMode="auto">
            <a:xfrm>
              <a:off x="827088" y="4157663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6312" name="Rectangle 10"/>
            <p:cNvSpPr>
              <a:spLocks noChangeArrowheads="1"/>
            </p:cNvSpPr>
            <p:nvPr/>
          </p:nvSpPr>
          <p:spPr bwMode="auto">
            <a:xfrm>
              <a:off x="2087562" y="4157663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6313" name="Rectangle 11"/>
            <p:cNvSpPr>
              <a:spLocks noChangeArrowheads="1"/>
            </p:cNvSpPr>
            <p:nvPr/>
          </p:nvSpPr>
          <p:spPr bwMode="auto">
            <a:xfrm>
              <a:off x="1800225" y="4589463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96262" name="Group 35"/>
          <p:cNvGrpSpPr>
            <a:grpSpLocks/>
          </p:cNvGrpSpPr>
          <p:nvPr/>
        </p:nvGrpSpPr>
        <p:grpSpPr bwMode="auto">
          <a:xfrm>
            <a:off x="153988" y="3924300"/>
            <a:ext cx="2665412" cy="1760538"/>
            <a:chOff x="3273425" y="3797300"/>
            <a:chExt cx="2665413" cy="1760537"/>
          </a:xfrm>
        </p:grpSpPr>
        <p:pic>
          <p:nvPicPr>
            <p:cNvPr id="96300" name="Picture 16" descr="bintree_smallest.pdf"/>
            <p:cNvPicPr>
              <a:picLocks noChangeAspect="1"/>
            </p:cNvPicPr>
            <p:nvPr/>
          </p:nvPicPr>
          <p:blipFill>
            <a:blip r:embed="rId14" cstate="print"/>
            <a:srcRect l="4684" b="16034"/>
            <a:stretch>
              <a:fillRect/>
            </a:stretch>
          </p:blipFill>
          <p:spPr bwMode="auto">
            <a:xfrm>
              <a:off x="3273425" y="3797301"/>
              <a:ext cx="2665413" cy="1760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301" name="Rectangle 12"/>
            <p:cNvSpPr>
              <a:spLocks noChangeArrowheads="1"/>
            </p:cNvSpPr>
            <p:nvPr/>
          </p:nvSpPr>
          <p:spPr bwMode="auto">
            <a:xfrm>
              <a:off x="4500562" y="3797300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6302" name="Rectangle 13"/>
            <p:cNvSpPr>
              <a:spLocks noChangeArrowheads="1"/>
            </p:cNvSpPr>
            <p:nvPr/>
          </p:nvSpPr>
          <p:spPr bwMode="auto">
            <a:xfrm>
              <a:off x="3887787" y="4157663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6303" name="Rectangle 14"/>
            <p:cNvSpPr>
              <a:spLocks noChangeArrowheads="1"/>
            </p:cNvSpPr>
            <p:nvPr/>
          </p:nvSpPr>
          <p:spPr bwMode="auto">
            <a:xfrm>
              <a:off x="5148263" y="4157663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6304" name="Rectangle 15"/>
            <p:cNvSpPr>
              <a:spLocks noChangeArrowheads="1"/>
            </p:cNvSpPr>
            <p:nvPr/>
          </p:nvSpPr>
          <p:spPr bwMode="auto">
            <a:xfrm>
              <a:off x="4860926" y="4589463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6305" name="Rectangle 16"/>
            <p:cNvSpPr>
              <a:spLocks noChangeArrowheads="1"/>
            </p:cNvSpPr>
            <p:nvPr/>
          </p:nvSpPr>
          <p:spPr bwMode="auto">
            <a:xfrm>
              <a:off x="3527425" y="4589463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6306" name="Rectangle 17"/>
            <p:cNvSpPr>
              <a:spLocks noChangeArrowheads="1"/>
            </p:cNvSpPr>
            <p:nvPr/>
          </p:nvSpPr>
          <p:spPr bwMode="auto">
            <a:xfrm>
              <a:off x="3671887" y="5022849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6307" name="Rectangle 18"/>
            <p:cNvSpPr>
              <a:spLocks noChangeArrowheads="1"/>
            </p:cNvSpPr>
            <p:nvPr/>
          </p:nvSpPr>
          <p:spPr bwMode="auto">
            <a:xfrm>
              <a:off x="5508626" y="4589463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6308" name="Rectangle 19"/>
            <p:cNvSpPr>
              <a:spLocks noChangeArrowheads="1"/>
            </p:cNvSpPr>
            <p:nvPr/>
          </p:nvSpPr>
          <p:spPr bwMode="auto">
            <a:xfrm>
              <a:off x="5003801" y="4986337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96263" name="Group 34"/>
          <p:cNvGrpSpPr>
            <a:grpSpLocks/>
          </p:cNvGrpSpPr>
          <p:nvPr/>
        </p:nvGrpSpPr>
        <p:grpSpPr bwMode="auto">
          <a:xfrm>
            <a:off x="6324600" y="3924300"/>
            <a:ext cx="2665413" cy="1760538"/>
            <a:chOff x="6262688" y="3802063"/>
            <a:chExt cx="2665412" cy="1760537"/>
          </a:xfrm>
        </p:grpSpPr>
        <p:pic>
          <p:nvPicPr>
            <p:cNvPr id="96295" name="Picture 16" descr="bintree_smallest.pdf"/>
            <p:cNvPicPr>
              <a:picLocks noChangeAspect="1"/>
            </p:cNvPicPr>
            <p:nvPr/>
          </p:nvPicPr>
          <p:blipFill>
            <a:blip r:embed="rId14" cstate="print"/>
            <a:srcRect l="4684" b="16034"/>
            <a:stretch>
              <a:fillRect/>
            </a:stretch>
          </p:blipFill>
          <p:spPr bwMode="auto">
            <a:xfrm>
              <a:off x="6262688" y="3802063"/>
              <a:ext cx="2665412" cy="176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296" name="Rectangle 20"/>
            <p:cNvSpPr>
              <a:spLocks noChangeArrowheads="1"/>
            </p:cNvSpPr>
            <p:nvPr/>
          </p:nvSpPr>
          <p:spPr bwMode="auto">
            <a:xfrm>
              <a:off x="6515101" y="4589463"/>
              <a:ext cx="215900" cy="2159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6297" name="Rectangle 21"/>
            <p:cNvSpPr>
              <a:spLocks noChangeArrowheads="1"/>
            </p:cNvSpPr>
            <p:nvPr/>
          </p:nvSpPr>
          <p:spPr bwMode="auto">
            <a:xfrm>
              <a:off x="6659563" y="5022850"/>
              <a:ext cx="215900" cy="2159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6298" name="Rectangle 22"/>
            <p:cNvSpPr>
              <a:spLocks noChangeArrowheads="1"/>
            </p:cNvSpPr>
            <p:nvPr/>
          </p:nvSpPr>
          <p:spPr bwMode="auto">
            <a:xfrm>
              <a:off x="8496300" y="4589463"/>
              <a:ext cx="215900" cy="2159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6299" name="Rectangle 23"/>
            <p:cNvSpPr>
              <a:spLocks noChangeArrowheads="1"/>
            </p:cNvSpPr>
            <p:nvPr/>
          </p:nvSpPr>
          <p:spPr bwMode="auto">
            <a:xfrm>
              <a:off x="7991475" y="4986337"/>
              <a:ext cx="215900" cy="2159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96264" name="Picture 4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43000" y="3276600"/>
            <a:ext cx="7445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5" name="Picture 4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441825" y="3276600"/>
            <a:ext cx="549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6" name="Picture 4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239000" y="3276600"/>
            <a:ext cx="10239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7" name="Picture 5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74950" y="3352800"/>
            <a:ext cx="411163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8" name="Picture 5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149975" y="3352800"/>
            <a:ext cx="292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9" name="Rectangle 31"/>
          <p:cNvSpPr>
            <a:spLocks noChangeArrowheads="1"/>
          </p:cNvSpPr>
          <p:nvPr/>
        </p:nvSpPr>
        <p:spPr bwMode="auto">
          <a:xfrm>
            <a:off x="3581400" y="6477000"/>
            <a:ext cx="2209800" cy="304800"/>
          </a:xfrm>
          <a:prstGeom prst="rect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6270" name="Rectangle 32"/>
          <p:cNvSpPr>
            <a:spLocks noChangeArrowheads="1"/>
          </p:cNvSpPr>
          <p:nvPr/>
        </p:nvSpPr>
        <p:spPr bwMode="auto">
          <a:xfrm>
            <a:off x="7086600" y="6477000"/>
            <a:ext cx="1295400" cy="304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6271" name="Rectangle 33"/>
          <p:cNvSpPr>
            <a:spLocks noChangeArrowheads="1"/>
          </p:cNvSpPr>
          <p:nvPr/>
        </p:nvSpPr>
        <p:spPr bwMode="auto">
          <a:xfrm>
            <a:off x="0" y="6477000"/>
            <a:ext cx="3048000" cy="30480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6272" name="Picture 40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6575" y="5951538"/>
            <a:ext cx="16732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3" name="Picture 41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883025" y="5951538"/>
            <a:ext cx="1479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4" name="Picture 4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934200" y="5951538"/>
            <a:ext cx="16494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75" name="Picture 47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00800" y="2362200"/>
            <a:ext cx="2133600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6276" name="Straight Connector 41"/>
          <p:cNvCxnSpPr>
            <a:cxnSpLocks noChangeShapeType="1"/>
          </p:cNvCxnSpPr>
          <p:nvPr/>
        </p:nvCxnSpPr>
        <p:spPr bwMode="auto">
          <a:xfrm rot="5400000">
            <a:off x="168276" y="6627812"/>
            <a:ext cx="27305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7" name="Straight Connector 42"/>
          <p:cNvCxnSpPr>
            <a:cxnSpLocks noChangeShapeType="1"/>
          </p:cNvCxnSpPr>
          <p:nvPr/>
        </p:nvCxnSpPr>
        <p:spPr bwMode="auto">
          <a:xfrm rot="5400000">
            <a:off x="472282" y="6628606"/>
            <a:ext cx="2730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8" name="Straight Connector 43"/>
          <p:cNvCxnSpPr>
            <a:cxnSpLocks noChangeShapeType="1"/>
          </p:cNvCxnSpPr>
          <p:nvPr/>
        </p:nvCxnSpPr>
        <p:spPr bwMode="auto">
          <a:xfrm rot="5400000">
            <a:off x="777082" y="6628606"/>
            <a:ext cx="2730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9" name="Straight Connector 44"/>
          <p:cNvCxnSpPr>
            <a:cxnSpLocks noChangeShapeType="1"/>
          </p:cNvCxnSpPr>
          <p:nvPr/>
        </p:nvCxnSpPr>
        <p:spPr bwMode="auto">
          <a:xfrm rot="5400000">
            <a:off x="1081882" y="6628606"/>
            <a:ext cx="2730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80" name="Straight Connector 45"/>
          <p:cNvCxnSpPr>
            <a:cxnSpLocks noChangeShapeType="1"/>
          </p:cNvCxnSpPr>
          <p:nvPr/>
        </p:nvCxnSpPr>
        <p:spPr bwMode="auto">
          <a:xfrm rot="5400000">
            <a:off x="1386682" y="6628606"/>
            <a:ext cx="2730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81" name="Straight Connector 46"/>
          <p:cNvCxnSpPr>
            <a:cxnSpLocks noChangeShapeType="1"/>
          </p:cNvCxnSpPr>
          <p:nvPr/>
        </p:nvCxnSpPr>
        <p:spPr bwMode="auto">
          <a:xfrm rot="5400000">
            <a:off x="1691482" y="6628606"/>
            <a:ext cx="2730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82" name="Straight Connector 47"/>
          <p:cNvCxnSpPr>
            <a:cxnSpLocks noChangeShapeType="1"/>
          </p:cNvCxnSpPr>
          <p:nvPr/>
        </p:nvCxnSpPr>
        <p:spPr bwMode="auto">
          <a:xfrm rot="5400000">
            <a:off x="1996282" y="6628606"/>
            <a:ext cx="2730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83" name="Straight Connector 48"/>
          <p:cNvCxnSpPr>
            <a:cxnSpLocks noChangeShapeType="1"/>
          </p:cNvCxnSpPr>
          <p:nvPr/>
        </p:nvCxnSpPr>
        <p:spPr bwMode="auto">
          <a:xfrm rot="5400000">
            <a:off x="2301082" y="6628606"/>
            <a:ext cx="2730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84" name="Straight Connector 49"/>
          <p:cNvCxnSpPr>
            <a:cxnSpLocks noChangeShapeType="1"/>
          </p:cNvCxnSpPr>
          <p:nvPr/>
        </p:nvCxnSpPr>
        <p:spPr bwMode="auto">
          <a:xfrm rot="5400000">
            <a:off x="2604294" y="6628606"/>
            <a:ext cx="2730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85" name="Straight Connector 50"/>
          <p:cNvCxnSpPr>
            <a:cxnSpLocks noChangeShapeType="1"/>
          </p:cNvCxnSpPr>
          <p:nvPr/>
        </p:nvCxnSpPr>
        <p:spPr bwMode="auto">
          <a:xfrm rot="5400000">
            <a:off x="2909888" y="6613525"/>
            <a:ext cx="27463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86" name="Straight Connector 51"/>
          <p:cNvCxnSpPr>
            <a:cxnSpLocks noChangeShapeType="1"/>
          </p:cNvCxnSpPr>
          <p:nvPr/>
        </p:nvCxnSpPr>
        <p:spPr bwMode="auto">
          <a:xfrm rot="5400000">
            <a:off x="3749676" y="6627812"/>
            <a:ext cx="27305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87" name="Straight Connector 52"/>
          <p:cNvCxnSpPr>
            <a:cxnSpLocks noChangeShapeType="1"/>
          </p:cNvCxnSpPr>
          <p:nvPr/>
        </p:nvCxnSpPr>
        <p:spPr bwMode="auto">
          <a:xfrm rot="5400000">
            <a:off x="4069557" y="6628606"/>
            <a:ext cx="2730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88" name="Straight Connector 53"/>
          <p:cNvCxnSpPr>
            <a:cxnSpLocks noChangeShapeType="1"/>
          </p:cNvCxnSpPr>
          <p:nvPr/>
        </p:nvCxnSpPr>
        <p:spPr bwMode="auto">
          <a:xfrm rot="5400000">
            <a:off x="4390232" y="6628606"/>
            <a:ext cx="2730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89" name="Straight Connector 54"/>
          <p:cNvCxnSpPr>
            <a:cxnSpLocks noChangeShapeType="1"/>
          </p:cNvCxnSpPr>
          <p:nvPr/>
        </p:nvCxnSpPr>
        <p:spPr bwMode="auto">
          <a:xfrm rot="5400000">
            <a:off x="4710907" y="6628606"/>
            <a:ext cx="27305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90" name="Straight Connector 55"/>
          <p:cNvCxnSpPr>
            <a:cxnSpLocks noChangeShapeType="1"/>
          </p:cNvCxnSpPr>
          <p:nvPr/>
        </p:nvCxnSpPr>
        <p:spPr bwMode="auto">
          <a:xfrm rot="5400000">
            <a:off x="5029994" y="6628606"/>
            <a:ext cx="2730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91" name="Straight Connector 56"/>
          <p:cNvCxnSpPr>
            <a:cxnSpLocks noChangeShapeType="1"/>
          </p:cNvCxnSpPr>
          <p:nvPr/>
        </p:nvCxnSpPr>
        <p:spPr bwMode="auto">
          <a:xfrm rot="5400000">
            <a:off x="5350669" y="6628606"/>
            <a:ext cx="2730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92" name="Straight Connector 58"/>
          <p:cNvCxnSpPr>
            <a:cxnSpLocks noChangeShapeType="1"/>
          </p:cNvCxnSpPr>
          <p:nvPr/>
        </p:nvCxnSpPr>
        <p:spPr bwMode="auto">
          <a:xfrm rot="5400000">
            <a:off x="7299325" y="6643688"/>
            <a:ext cx="27463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93" name="Straight Connector 59"/>
          <p:cNvCxnSpPr>
            <a:cxnSpLocks noChangeShapeType="1"/>
          </p:cNvCxnSpPr>
          <p:nvPr/>
        </p:nvCxnSpPr>
        <p:spPr bwMode="auto">
          <a:xfrm rot="5400000">
            <a:off x="7618413" y="6643688"/>
            <a:ext cx="274637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94" name="Straight Connector 60"/>
          <p:cNvCxnSpPr>
            <a:cxnSpLocks noChangeShapeType="1"/>
          </p:cNvCxnSpPr>
          <p:nvPr/>
        </p:nvCxnSpPr>
        <p:spPr bwMode="auto">
          <a:xfrm rot="5400000">
            <a:off x="7939088" y="6643688"/>
            <a:ext cx="274637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Calculating the Sampling Bound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6613"/>
            <a:ext cx="8763000" cy="5308600"/>
          </a:xfrm>
        </p:spPr>
        <p:txBody>
          <a:bodyPr/>
          <a:lstStyle/>
          <a:p>
            <a:endParaRPr lang="en-US" b="1" smtClean="0">
              <a:solidFill>
                <a:srgbClr val="0000FF"/>
              </a:solidFill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Decompose the signal 				       into approximation bands</a:t>
            </a:r>
          </a:p>
          <a:p>
            <a:endParaRPr lang="en-US" b="1" smtClean="0">
              <a:solidFill>
                <a:srgbClr val="FF0000"/>
              </a:solidFill>
              <a:ea typeface="ＭＳ Ｐゴシック" pitchFamily="34" charset="-128"/>
            </a:endParaRPr>
          </a:p>
          <a:p>
            <a:endParaRPr lang="en-US" b="1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Count the subspaces in each	         approximation band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Relax isometry restrictions on 		 measurement matrix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pPr lvl="1"/>
            <a:endParaRPr lang="en-US" sz="2400" smtClean="0">
              <a:ea typeface="ＭＳ Ｐゴシック" pitchFamily="34" charset="-128"/>
            </a:endParaRPr>
          </a:p>
          <a:p>
            <a:pPr lvl="1">
              <a:buFontTx/>
              <a:buNone/>
            </a:pPr>
            <a:endParaRPr lang="en-US" smtClean="0">
              <a:ea typeface="ＭＳ Ｐゴシック" pitchFamily="34" charset="-128"/>
            </a:endParaRPr>
          </a:p>
          <a:p>
            <a:pPr lvl="1">
              <a:buFontTx/>
              <a:buNone/>
            </a:pPr>
            <a:r>
              <a:rPr lang="en-US" smtClean="0">
                <a:ea typeface="ＭＳ Ｐゴシック" pitchFamily="34" charset="-128"/>
              </a:rPr>
              <a:t>   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97284" name="Picture 16" descr="bintree_smallest.pdf"/>
          <p:cNvPicPr>
            <a:picLocks noChangeAspect="1"/>
          </p:cNvPicPr>
          <p:nvPr/>
        </p:nvPicPr>
        <p:blipFill>
          <a:blip r:embed="rId6" cstate="print"/>
          <a:srcRect l="4684" b="16034"/>
          <a:stretch>
            <a:fillRect/>
          </a:stretch>
        </p:blipFill>
        <p:spPr bwMode="auto">
          <a:xfrm>
            <a:off x="5943600" y="2819400"/>
            <a:ext cx="2665413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5" name="Rectangle 24"/>
          <p:cNvSpPr>
            <a:spLocks noChangeArrowheads="1"/>
          </p:cNvSpPr>
          <p:nvPr/>
        </p:nvSpPr>
        <p:spPr bwMode="auto">
          <a:xfrm>
            <a:off x="6196013" y="3606800"/>
            <a:ext cx="215900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7286" name="Rectangle 25"/>
          <p:cNvSpPr>
            <a:spLocks noChangeArrowheads="1"/>
          </p:cNvSpPr>
          <p:nvPr/>
        </p:nvSpPr>
        <p:spPr bwMode="auto">
          <a:xfrm>
            <a:off x="6340475" y="4040188"/>
            <a:ext cx="215900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7287" name="Rectangle 26"/>
          <p:cNvSpPr>
            <a:spLocks noChangeArrowheads="1"/>
          </p:cNvSpPr>
          <p:nvPr/>
        </p:nvSpPr>
        <p:spPr bwMode="auto">
          <a:xfrm>
            <a:off x="8177213" y="3606800"/>
            <a:ext cx="215900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7288" name="Rectangle 27"/>
          <p:cNvSpPr>
            <a:spLocks noChangeArrowheads="1"/>
          </p:cNvSpPr>
          <p:nvPr/>
        </p:nvSpPr>
        <p:spPr bwMode="auto">
          <a:xfrm>
            <a:off x="7672388" y="4003675"/>
            <a:ext cx="215900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97289" name="Picture 4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29600" y="2895600"/>
            <a:ext cx="733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0" name="Picture 5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1371600"/>
            <a:ext cx="363061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1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08350" y="5791200"/>
            <a:ext cx="56832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Calculating the Sampling Bound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6613"/>
            <a:ext cx="8763000" cy="5308600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Counting residual subspaces:</a:t>
            </a:r>
          </a:p>
          <a:p>
            <a:pPr lvl="1"/>
            <a:endParaRPr lang="en-US" sz="2400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# of K-dim subspaces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>
              <a:buFontTx/>
              <a:buNone/>
            </a:pPr>
            <a:r>
              <a:rPr lang="en-US" smtClean="0">
                <a:ea typeface="ＭＳ Ｐゴシック" pitchFamily="34" charset="-128"/>
              </a:rPr>
              <a:t>   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98308" name="Picture 3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0425" y="4510088"/>
            <a:ext cx="866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8309" name="Group 12"/>
          <p:cNvGrpSpPr>
            <a:grpSpLocks/>
          </p:cNvGrpSpPr>
          <p:nvPr/>
        </p:nvGrpSpPr>
        <p:grpSpPr bwMode="auto">
          <a:xfrm>
            <a:off x="214313" y="5011738"/>
            <a:ext cx="8713787" cy="1770062"/>
            <a:chOff x="214313" y="3619500"/>
            <a:chExt cx="8713787" cy="1770063"/>
          </a:xfrm>
        </p:grpSpPr>
        <p:pic>
          <p:nvPicPr>
            <p:cNvPr id="98313" name="Picture 16" descr="bintree_smallest.pdf"/>
            <p:cNvPicPr>
              <a:picLocks noChangeAspect="1"/>
            </p:cNvPicPr>
            <p:nvPr/>
          </p:nvPicPr>
          <p:blipFill>
            <a:blip r:embed="rId8" cstate="print"/>
            <a:srcRect l="4684" b="16034"/>
            <a:stretch>
              <a:fillRect/>
            </a:stretch>
          </p:blipFill>
          <p:spPr bwMode="auto">
            <a:xfrm>
              <a:off x="6262688" y="3629025"/>
              <a:ext cx="2665412" cy="176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314" name="Picture 16" descr="bintree_smallest.pdf"/>
            <p:cNvPicPr>
              <a:picLocks noChangeAspect="1"/>
            </p:cNvPicPr>
            <p:nvPr/>
          </p:nvPicPr>
          <p:blipFill>
            <a:blip r:embed="rId8" cstate="print"/>
            <a:srcRect l="4684" b="16034"/>
            <a:stretch>
              <a:fillRect/>
            </a:stretch>
          </p:blipFill>
          <p:spPr bwMode="auto">
            <a:xfrm>
              <a:off x="3273425" y="3624263"/>
              <a:ext cx="2665413" cy="176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315" name="Picture 16" descr="bintree_smallest.pdf"/>
            <p:cNvPicPr>
              <a:picLocks noChangeAspect="1"/>
            </p:cNvPicPr>
            <p:nvPr/>
          </p:nvPicPr>
          <p:blipFill>
            <a:blip r:embed="rId8" cstate="print"/>
            <a:srcRect l="4684" b="16034"/>
            <a:stretch>
              <a:fillRect/>
            </a:stretch>
          </p:blipFill>
          <p:spPr bwMode="auto">
            <a:xfrm>
              <a:off x="214313" y="3619500"/>
              <a:ext cx="2665412" cy="176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8316" name="Rectangle 8"/>
            <p:cNvSpPr>
              <a:spLocks noChangeArrowheads="1"/>
            </p:cNvSpPr>
            <p:nvPr/>
          </p:nvSpPr>
          <p:spPr bwMode="auto">
            <a:xfrm>
              <a:off x="1439863" y="3624262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8317" name="Rectangle 9"/>
            <p:cNvSpPr>
              <a:spLocks noChangeArrowheads="1"/>
            </p:cNvSpPr>
            <p:nvPr/>
          </p:nvSpPr>
          <p:spPr bwMode="auto">
            <a:xfrm>
              <a:off x="827088" y="3984625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8318" name="Rectangle 10"/>
            <p:cNvSpPr>
              <a:spLocks noChangeArrowheads="1"/>
            </p:cNvSpPr>
            <p:nvPr/>
          </p:nvSpPr>
          <p:spPr bwMode="auto">
            <a:xfrm>
              <a:off x="2087563" y="3984625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8319" name="Rectangle 11"/>
            <p:cNvSpPr>
              <a:spLocks noChangeArrowheads="1"/>
            </p:cNvSpPr>
            <p:nvPr/>
          </p:nvSpPr>
          <p:spPr bwMode="auto">
            <a:xfrm>
              <a:off x="1800225" y="4416425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8320" name="Rectangle 12"/>
            <p:cNvSpPr>
              <a:spLocks noChangeArrowheads="1"/>
            </p:cNvSpPr>
            <p:nvPr/>
          </p:nvSpPr>
          <p:spPr bwMode="auto">
            <a:xfrm>
              <a:off x="4500563" y="3624262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8321" name="Rectangle 13"/>
            <p:cNvSpPr>
              <a:spLocks noChangeArrowheads="1"/>
            </p:cNvSpPr>
            <p:nvPr/>
          </p:nvSpPr>
          <p:spPr bwMode="auto">
            <a:xfrm>
              <a:off x="3887788" y="3984625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8322" name="Rectangle 14"/>
            <p:cNvSpPr>
              <a:spLocks noChangeArrowheads="1"/>
            </p:cNvSpPr>
            <p:nvPr/>
          </p:nvSpPr>
          <p:spPr bwMode="auto">
            <a:xfrm>
              <a:off x="5148263" y="3984625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8323" name="Rectangle 15"/>
            <p:cNvSpPr>
              <a:spLocks noChangeArrowheads="1"/>
            </p:cNvSpPr>
            <p:nvPr/>
          </p:nvSpPr>
          <p:spPr bwMode="auto">
            <a:xfrm>
              <a:off x="4860925" y="4416425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8324" name="Rectangle 16"/>
            <p:cNvSpPr>
              <a:spLocks noChangeArrowheads="1"/>
            </p:cNvSpPr>
            <p:nvPr/>
          </p:nvSpPr>
          <p:spPr bwMode="auto">
            <a:xfrm>
              <a:off x="3527425" y="4416425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8325" name="Rectangle 17"/>
            <p:cNvSpPr>
              <a:spLocks noChangeArrowheads="1"/>
            </p:cNvSpPr>
            <p:nvPr/>
          </p:nvSpPr>
          <p:spPr bwMode="auto">
            <a:xfrm>
              <a:off x="3671888" y="4849813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8326" name="Rectangle 18"/>
            <p:cNvSpPr>
              <a:spLocks noChangeArrowheads="1"/>
            </p:cNvSpPr>
            <p:nvPr/>
          </p:nvSpPr>
          <p:spPr bwMode="auto">
            <a:xfrm>
              <a:off x="5508625" y="4416425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8327" name="Rectangle 19"/>
            <p:cNvSpPr>
              <a:spLocks noChangeArrowheads="1"/>
            </p:cNvSpPr>
            <p:nvPr/>
          </p:nvSpPr>
          <p:spPr bwMode="auto">
            <a:xfrm>
              <a:off x="5003800" y="4813301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8328" name="Rectangle 20"/>
            <p:cNvSpPr>
              <a:spLocks noChangeArrowheads="1"/>
            </p:cNvSpPr>
            <p:nvPr/>
          </p:nvSpPr>
          <p:spPr bwMode="auto">
            <a:xfrm>
              <a:off x="6515100" y="4416425"/>
              <a:ext cx="215900" cy="2159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8329" name="Rectangle 21"/>
            <p:cNvSpPr>
              <a:spLocks noChangeArrowheads="1"/>
            </p:cNvSpPr>
            <p:nvPr/>
          </p:nvSpPr>
          <p:spPr bwMode="auto">
            <a:xfrm>
              <a:off x="6659563" y="4849813"/>
              <a:ext cx="215900" cy="2159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8330" name="Rectangle 22"/>
            <p:cNvSpPr>
              <a:spLocks noChangeArrowheads="1"/>
            </p:cNvSpPr>
            <p:nvPr/>
          </p:nvSpPr>
          <p:spPr bwMode="auto">
            <a:xfrm>
              <a:off x="8496300" y="4416425"/>
              <a:ext cx="215900" cy="2159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8331" name="Rectangle 23"/>
            <p:cNvSpPr>
              <a:spLocks noChangeArrowheads="1"/>
            </p:cNvSpPr>
            <p:nvPr/>
          </p:nvSpPr>
          <p:spPr bwMode="auto">
            <a:xfrm>
              <a:off x="7991475" y="4813301"/>
              <a:ext cx="215900" cy="2159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98310" name="Picture 3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7025" y="4525963"/>
            <a:ext cx="90011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3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96975" y="4525963"/>
            <a:ext cx="7667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Picture 4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38600" y="1447800"/>
            <a:ext cx="3241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Calculating the Sampling Bound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6613"/>
            <a:ext cx="8763000" cy="5308600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Counting residual subspaces:</a:t>
            </a:r>
          </a:p>
          <a:p>
            <a:pPr lvl="1"/>
            <a:endParaRPr lang="en-US" sz="2400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# of K-dim subspaces</a:t>
            </a:r>
          </a:p>
          <a:p>
            <a:pPr lvl="1"/>
            <a:endParaRPr lang="en-US" smtClean="0">
              <a:ea typeface="ＭＳ Ｐゴシック" pitchFamily="34" charset="-128"/>
            </a:endParaRPr>
          </a:p>
          <a:p>
            <a:pPr lvl="1">
              <a:buFontTx/>
              <a:buNone/>
            </a:pPr>
            <a:r>
              <a:rPr lang="en-US" smtClean="0">
                <a:ea typeface="ＭＳ Ｐゴシック" pitchFamily="34" charset="-128"/>
              </a:rPr>
              <a:t>   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grpSp>
        <p:nvGrpSpPr>
          <p:cNvPr id="99332" name="Group 12"/>
          <p:cNvGrpSpPr>
            <a:grpSpLocks/>
          </p:cNvGrpSpPr>
          <p:nvPr/>
        </p:nvGrpSpPr>
        <p:grpSpPr bwMode="auto">
          <a:xfrm>
            <a:off x="214313" y="5011738"/>
            <a:ext cx="8713787" cy="1770062"/>
            <a:chOff x="214313" y="3619500"/>
            <a:chExt cx="8713787" cy="1770063"/>
          </a:xfrm>
        </p:grpSpPr>
        <p:pic>
          <p:nvPicPr>
            <p:cNvPr id="99340" name="Picture 16" descr="bintree_smallest.pdf"/>
            <p:cNvPicPr>
              <a:picLocks noChangeAspect="1"/>
            </p:cNvPicPr>
            <p:nvPr/>
          </p:nvPicPr>
          <p:blipFill>
            <a:blip r:embed="rId10" cstate="print"/>
            <a:srcRect l="4684" b="16034"/>
            <a:stretch>
              <a:fillRect/>
            </a:stretch>
          </p:blipFill>
          <p:spPr bwMode="auto">
            <a:xfrm>
              <a:off x="6262688" y="3629025"/>
              <a:ext cx="2665412" cy="176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341" name="Picture 16" descr="bintree_smallest.pdf"/>
            <p:cNvPicPr>
              <a:picLocks noChangeAspect="1"/>
            </p:cNvPicPr>
            <p:nvPr/>
          </p:nvPicPr>
          <p:blipFill>
            <a:blip r:embed="rId10" cstate="print"/>
            <a:srcRect l="4684" b="16034"/>
            <a:stretch>
              <a:fillRect/>
            </a:stretch>
          </p:blipFill>
          <p:spPr bwMode="auto">
            <a:xfrm>
              <a:off x="3273425" y="3624263"/>
              <a:ext cx="2665413" cy="176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342" name="Picture 16" descr="bintree_smallest.pdf"/>
            <p:cNvPicPr>
              <a:picLocks noChangeAspect="1"/>
            </p:cNvPicPr>
            <p:nvPr/>
          </p:nvPicPr>
          <p:blipFill>
            <a:blip r:embed="rId10" cstate="print"/>
            <a:srcRect l="4684" b="16034"/>
            <a:stretch>
              <a:fillRect/>
            </a:stretch>
          </p:blipFill>
          <p:spPr bwMode="auto">
            <a:xfrm>
              <a:off x="214313" y="3619500"/>
              <a:ext cx="2665412" cy="1760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43" name="Rectangle 8"/>
            <p:cNvSpPr>
              <a:spLocks noChangeArrowheads="1"/>
            </p:cNvSpPr>
            <p:nvPr/>
          </p:nvSpPr>
          <p:spPr bwMode="auto">
            <a:xfrm>
              <a:off x="1439863" y="3624262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9344" name="Rectangle 9"/>
            <p:cNvSpPr>
              <a:spLocks noChangeArrowheads="1"/>
            </p:cNvSpPr>
            <p:nvPr/>
          </p:nvSpPr>
          <p:spPr bwMode="auto">
            <a:xfrm>
              <a:off x="827088" y="3984625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9345" name="Rectangle 10"/>
            <p:cNvSpPr>
              <a:spLocks noChangeArrowheads="1"/>
            </p:cNvSpPr>
            <p:nvPr/>
          </p:nvSpPr>
          <p:spPr bwMode="auto">
            <a:xfrm>
              <a:off x="2087563" y="3984625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9346" name="Rectangle 11"/>
            <p:cNvSpPr>
              <a:spLocks noChangeArrowheads="1"/>
            </p:cNvSpPr>
            <p:nvPr/>
          </p:nvSpPr>
          <p:spPr bwMode="auto">
            <a:xfrm>
              <a:off x="1800225" y="4416425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9347" name="Rectangle 12"/>
            <p:cNvSpPr>
              <a:spLocks noChangeArrowheads="1"/>
            </p:cNvSpPr>
            <p:nvPr/>
          </p:nvSpPr>
          <p:spPr bwMode="auto">
            <a:xfrm>
              <a:off x="4500563" y="3624262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9348" name="Rectangle 13"/>
            <p:cNvSpPr>
              <a:spLocks noChangeArrowheads="1"/>
            </p:cNvSpPr>
            <p:nvPr/>
          </p:nvSpPr>
          <p:spPr bwMode="auto">
            <a:xfrm>
              <a:off x="3887788" y="3984625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9349" name="Rectangle 14"/>
            <p:cNvSpPr>
              <a:spLocks noChangeArrowheads="1"/>
            </p:cNvSpPr>
            <p:nvPr/>
          </p:nvSpPr>
          <p:spPr bwMode="auto">
            <a:xfrm>
              <a:off x="5148263" y="3984625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9350" name="Rectangle 15"/>
            <p:cNvSpPr>
              <a:spLocks noChangeArrowheads="1"/>
            </p:cNvSpPr>
            <p:nvPr/>
          </p:nvSpPr>
          <p:spPr bwMode="auto">
            <a:xfrm>
              <a:off x="4860925" y="4416425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9351" name="Rectangle 16"/>
            <p:cNvSpPr>
              <a:spLocks noChangeArrowheads="1"/>
            </p:cNvSpPr>
            <p:nvPr/>
          </p:nvSpPr>
          <p:spPr bwMode="auto">
            <a:xfrm>
              <a:off x="3527425" y="4416425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9352" name="Rectangle 17"/>
            <p:cNvSpPr>
              <a:spLocks noChangeArrowheads="1"/>
            </p:cNvSpPr>
            <p:nvPr/>
          </p:nvSpPr>
          <p:spPr bwMode="auto">
            <a:xfrm>
              <a:off x="3671888" y="4849813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9353" name="Rectangle 18"/>
            <p:cNvSpPr>
              <a:spLocks noChangeArrowheads="1"/>
            </p:cNvSpPr>
            <p:nvPr/>
          </p:nvSpPr>
          <p:spPr bwMode="auto">
            <a:xfrm>
              <a:off x="5508625" y="4416425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9354" name="Rectangle 19"/>
            <p:cNvSpPr>
              <a:spLocks noChangeArrowheads="1"/>
            </p:cNvSpPr>
            <p:nvPr/>
          </p:nvSpPr>
          <p:spPr bwMode="auto">
            <a:xfrm>
              <a:off x="5003800" y="4813301"/>
              <a:ext cx="215900" cy="2159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9355" name="Rectangle 20"/>
            <p:cNvSpPr>
              <a:spLocks noChangeArrowheads="1"/>
            </p:cNvSpPr>
            <p:nvPr/>
          </p:nvSpPr>
          <p:spPr bwMode="auto">
            <a:xfrm>
              <a:off x="6515100" y="4416425"/>
              <a:ext cx="215900" cy="2159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9356" name="Rectangle 21"/>
            <p:cNvSpPr>
              <a:spLocks noChangeArrowheads="1"/>
            </p:cNvSpPr>
            <p:nvPr/>
          </p:nvSpPr>
          <p:spPr bwMode="auto">
            <a:xfrm>
              <a:off x="6659563" y="4849813"/>
              <a:ext cx="215900" cy="2159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9357" name="Rectangle 22"/>
            <p:cNvSpPr>
              <a:spLocks noChangeArrowheads="1"/>
            </p:cNvSpPr>
            <p:nvPr/>
          </p:nvSpPr>
          <p:spPr bwMode="auto">
            <a:xfrm>
              <a:off x="8496300" y="4416425"/>
              <a:ext cx="215900" cy="2159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  <p:sp>
          <p:nvSpPr>
            <p:cNvPr id="99358" name="Rectangle 23"/>
            <p:cNvSpPr>
              <a:spLocks noChangeArrowheads="1"/>
            </p:cNvSpPr>
            <p:nvPr/>
          </p:nvSpPr>
          <p:spPr bwMode="auto">
            <a:xfrm>
              <a:off x="7991475" y="4813301"/>
              <a:ext cx="215900" cy="21590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3600">
                <a:solidFill>
                  <a:srgbClr val="000000"/>
                </a:solidFill>
                <a:latin typeface="Verdana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99333" name="Picture 4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38600" y="1447800"/>
            <a:ext cx="32416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4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16063" y="2514600"/>
            <a:ext cx="609441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77100" y="4494213"/>
            <a:ext cx="733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6" name="Picture 4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81450" y="4476750"/>
            <a:ext cx="1335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7" name="Picture 35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81100" y="4494213"/>
            <a:ext cx="8001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8" name="Picture 44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55913" y="4540250"/>
            <a:ext cx="2508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9" name="Picture 46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191250" y="4540250"/>
            <a:ext cx="2095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Calculating the Sampling Bound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6613"/>
            <a:ext cx="8763000" cy="5308600"/>
          </a:xfrm>
        </p:spPr>
        <p:txBody>
          <a:bodyPr/>
          <a:lstStyle/>
          <a:p>
            <a:endParaRPr lang="en-US" b="1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Maximum eigenvalue of 				       the measurement matrix</a:t>
            </a:r>
          </a:p>
          <a:p>
            <a:pPr lvl="1"/>
            <a:endParaRPr lang="en-US" sz="2400" smtClean="0">
              <a:ea typeface="ＭＳ Ｐゴシック" pitchFamily="34" charset="-128"/>
            </a:endParaRPr>
          </a:p>
          <a:p>
            <a:endParaRPr lang="en-US" sz="3600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Concentration of measures </a:t>
            </a:r>
            <a:r>
              <a:rPr lang="en-US" sz="1600" smtClean="0">
                <a:ea typeface="ＭＳ Ｐゴシック" pitchFamily="34" charset="-128"/>
              </a:rPr>
              <a:t>[Ledoux]</a:t>
            </a:r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z="1200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RAmP:</a:t>
            </a:r>
          </a:p>
          <a:p>
            <a:pPr lvl="1">
              <a:buFontTx/>
              <a:buNone/>
            </a:pPr>
            <a:r>
              <a:rPr lang="en-US" smtClean="0">
                <a:ea typeface="ＭＳ Ｐゴシック" pitchFamily="34" charset="-128"/>
              </a:rPr>
              <a:t>   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035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5500" y="8128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8" descr="phir"/>
          <p:cNvPicPr>
            <a:picLocks noChangeAspect="1" noChangeArrowheads="1"/>
          </p:cNvPicPr>
          <p:nvPr/>
        </p:nvPicPr>
        <p:blipFill>
          <a:blip r:embed="rId9" cstate="print"/>
          <a:srcRect l="13036" t="4639" r="72498" b="5594"/>
          <a:stretch>
            <a:fillRect/>
          </a:stretch>
        </p:blipFill>
        <p:spPr bwMode="auto">
          <a:xfrm>
            <a:off x="6176963" y="1193800"/>
            <a:ext cx="45243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9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0" y="3856038"/>
            <a:ext cx="864552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9" name="Picture 4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91325" y="1482725"/>
            <a:ext cx="1122363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" name="Picture 16" descr="bintree_smallest.pdf"/>
          <p:cNvPicPr>
            <a:picLocks noChangeAspect="1"/>
          </p:cNvPicPr>
          <p:nvPr/>
        </p:nvPicPr>
        <p:blipFill>
          <a:blip r:embed="rId12" cstate="print"/>
          <a:srcRect l="4684" b="16034"/>
          <a:stretch>
            <a:fillRect/>
          </a:stretch>
        </p:blipFill>
        <p:spPr bwMode="auto">
          <a:xfrm>
            <a:off x="6262688" y="5021263"/>
            <a:ext cx="2665412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1" name="Rectangle 20"/>
          <p:cNvSpPr>
            <a:spLocks noChangeArrowheads="1"/>
          </p:cNvSpPr>
          <p:nvPr/>
        </p:nvSpPr>
        <p:spPr bwMode="auto">
          <a:xfrm>
            <a:off x="6515100" y="5808663"/>
            <a:ext cx="215900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0362" name="Rectangle 21"/>
          <p:cNvSpPr>
            <a:spLocks noChangeArrowheads="1"/>
          </p:cNvSpPr>
          <p:nvPr/>
        </p:nvSpPr>
        <p:spPr bwMode="auto">
          <a:xfrm>
            <a:off x="6659563" y="6242050"/>
            <a:ext cx="215900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0363" name="Rectangle 22"/>
          <p:cNvSpPr>
            <a:spLocks noChangeArrowheads="1"/>
          </p:cNvSpPr>
          <p:nvPr/>
        </p:nvSpPr>
        <p:spPr bwMode="auto">
          <a:xfrm>
            <a:off x="8496300" y="5808663"/>
            <a:ext cx="215900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0364" name="Rectangle 23"/>
          <p:cNvSpPr>
            <a:spLocks noChangeArrowheads="1"/>
          </p:cNvSpPr>
          <p:nvPr/>
        </p:nvSpPr>
        <p:spPr bwMode="auto">
          <a:xfrm>
            <a:off x="7991475" y="6205538"/>
            <a:ext cx="215900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00365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" y="5867400"/>
            <a:ext cx="56832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66" name="TextBox 95"/>
          <p:cNvSpPr txBox="1">
            <a:spLocks noChangeArrowheads="1"/>
          </p:cNvSpPr>
          <p:nvPr/>
        </p:nvSpPr>
        <p:spPr bwMode="auto">
          <a:xfrm>
            <a:off x="6629400" y="2438400"/>
            <a:ext cx="1646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Verdana" pitchFamily="34" charset="0"/>
              </a:rPr>
              <a:t>subGaussian</a:t>
            </a:r>
          </a:p>
        </p:txBody>
      </p:sp>
      <p:pic>
        <p:nvPicPr>
          <p:cNvPr id="100367" name="Picture 8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11375" y="2362200"/>
            <a:ext cx="2689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Calculating the Sampling Bound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6613"/>
            <a:ext cx="8763000" cy="5308600"/>
          </a:xfrm>
        </p:spPr>
        <p:txBody>
          <a:bodyPr/>
          <a:lstStyle/>
          <a:p>
            <a:endParaRPr lang="en-US" b="1" smtClean="0">
              <a:solidFill>
                <a:srgbClr val="FF0000"/>
              </a:solidFill>
              <a:ea typeface="ＭＳ Ｐゴシック" pitchFamily="34" charset="-128"/>
            </a:endParaRPr>
          </a:p>
          <a:p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Maximum eigenvalue of 				       the measurement matrix</a:t>
            </a:r>
          </a:p>
          <a:p>
            <a:pPr lvl="1"/>
            <a:endParaRPr lang="en-US" sz="2400" smtClean="0">
              <a:ea typeface="ＭＳ Ｐゴシック" pitchFamily="34" charset="-128"/>
            </a:endParaRPr>
          </a:p>
          <a:p>
            <a:endParaRPr lang="en-US" sz="3600" smtClean="0">
              <a:ea typeface="ＭＳ Ｐゴシック" pitchFamily="34" charset="-128"/>
            </a:endParaRPr>
          </a:p>
          <a:p>
            <a:pPr lvl="1"/>
            <a:r>
              <a:rPr lang="en-US" smtClean="0">
                <a:ea typeface="ＭＳ Ｐゴシック" pitchFamily="34" charset="-128"/>
              </a:rPr>
              <a:t>Union bound over all residual subspaces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z="1600" smtClean="0">
              <a:ea typeface="ＭＳ Ｐゴシック" pitchFamily="34" charset="-128"/>
            </a:endParaRPr>
          </a:p>
          <a:p>
            <a:endParaRPr lang="en-US" sz="1600" smtClean="0">
              <a:ea typeface="ＭＳ Ｐゴシック" pitchFamily="34" charset="-128"/>
            </a:endParaRPr>
          </a:p>
          <a:p>
            <a:r>
              <a:rPr lang="en-US" b="1" smtClean="0">
                <a:solidFill>
                  <a:srgbClr val="0000FF"/>
                </a:solidFill>
                <a:ea typeface="ＭＳ Ｐゴシック" pitchFamily="34" charset="-128"/>
              </a:rPr>
              <a:t>RAmP:</a:t>
            </a:r>
          </a:p>
          <a:p>
            <a:pPr lvl="1">
              <a:buFontTx/>
              <a:buNone/>
            </a:pPr>
            <a:r>
              <a:rPr lang="en-US" smtClean="0">
                <a:ea typeface="ＭＳ Ｐゴシック" pitchFamily="34" charset="-128"/>
              </a:rPr>
              <a:t>   </a:t>
            </a: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1380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5500" y="812800"/>
            <a:ext cx="35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8" descr="phir"/>
          <p:cNvPicPr>
            <a:picLocks noChangeAspect="1" noChangeArrowheads="1"/>
          </p:cNvPicPr>
          <p:nvPr/>
        </p:nvPicPr>
        <p:blipFill>
          <a:blip r:embed="rId8" cstate="print"/>
          <a:srcRect l="13036" t="4639" r="8690" b="5594"/>
          <a:stretch>
            <a:fillRect/>
          </a:stretch>
        </p:blipFill>
        <p:spPr bwMode="auto">
          <a:xfrm>
            <a:off x="6176963" y="1193800"/>
            <a:ext cx="2447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8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1482725"/>
            <a:ext cx="1446213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3" name="Picture 16" descr="bintree_smallest.pdf"/>
          <p:cNvPicPr>
            <a:picLocks noChangeAspect="1"/>
          </p:cNvPicPr>
          <p:nvPr/>
        </p:nvPicPr>
        <p:blipFill>
          <a:blip r:embed="rId10" cstate="print"/>
          <a:srcRect l="4684" b="16034"/>
          <a:stretch>
            <a:fillRect/>
          </a:stretch>
        </p:blipFill>
        <p:spPr bwMode="auto">
          <a:xfrm>
            <a:off x="6262688" y="5021263"/>
            <a:ext cx="2665412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Rectangle 20"/>
          <p:cNvSpPr>
            <a:spLocks noChangeArrowheads="1"/>
          </p:cNvSpPr>
          <p:nvPr/>
        </p:nvSpPr>
        <p:spPr bwMode="auto">
          <a:xfrm>
            <a:off x="6515100" y="5808663"/>
            <a:ext cx="215900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1385" name="Rectangle 21"/>
          <p:cNvSpPr>
            <a:spLocks noChangeArrowheads="1"/>
          </p:cNvSpPr>
          <p:nvPr/>
        </p:nvSpPr>
        <p:spPr bwMode="auto">
          <a:xfrm>
            <a:off x="6659563" y="6242050"/>
            <a:ext cx="215900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1386" name="Rectangle 22"/>
          <p:cNvSpPr>
            <a:spLocks noChangeArrowheads="1"/>
          </p:cNvSpPr>
          <p:nvPr/>
        </p:nvSpPr>
        <p:spPr bwMode="auto">
          <a:xfrm>
            <a:off x="8496300" y="5808663"/>
            <a:ext cx="215900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101387" name="Rectangle 23"/>
          <p:cNvSpPr>
            <a:spLocks noChangeArrowheads="1"/>
          </p:cNvSpPr>
          <p:nvPr/>
        </p:nvSpPr>
        <p:spPr bwMode="auto">
          <a:xfrm>
            <a:off x="7991475" y="6205538"/>
            <a:ext cx="215900" cy="215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600">
              <a:solidFill>
                <a:srgbClr val="000000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101388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4800" y="5867400"/>
            <a:ext cx="568325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9" name="TextBox 95"/>
          <p:cNvSpPr txBox="1">
            <a:spLocks noChangeArrowheads="1"/>
          </p:cNvSpPr>
          <p:nvPr/>
        </p:nvSpPr>
        <p:spPr bwMode="auto">
          <a:xfrm>
            <a:off x="6629400" y="2438400"/>
            <a:ext cx="1646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Verdana" pitchFamily="34" charset="0"/>
              </a:rPr>
              <a:t>subGaussian</a:t>
            </a:r>
          </a:p>
        </p:txBody>
      </p:sp>
      <p:pic>
        <p:nvPicPr>
          <p:cNvPr id="101390" name="Picture 48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325" y="4111625"/>
            <a:ext cx="90836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181600" cy="5181600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Finite Rate of Innovation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FF"/>
                </a:solidFill>
              </a:rPr>
              <a:t>	</a:t>
            </a:r>
          </a:p>
          <a:p>
            <a:pPr>
              <a:buFontTx/>
              <a:buNone/>
            </a:pPr>
            <a:r>
              <a:rPr lang="en-US" b="1" smtClean="0">
                <a:solidFill>
                  <a:srgbClr val="0000FF"/>
                </a:solidFill>
              </a:rPr>
              <a:t>	Sketching / Streaming</a:t>
            </a:r>
          </a:p>
          <a:p>
            <a:endParaRPr lang="en-US" sz="1000" b="1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smtClean="0"/>
              <a:t>	</a:t>
            </a:r>
            <a:r>
              <a:rPr lang="en-US" b="1" smtClean="0">
                <a:solidFill>
                  <a:srgbClr val="0000FF"/>
                </a:solidFill>
              </a:rPr>
              <a:t>Compressive Sensing</a:t>
            </a:r>
          </a:p>
          <a:p>
            <a:endParaRPr lang="en-US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2819400"/>
            <a:ext cx="5257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tabLst>
                <a:tab pos="1997075" algn="l"/>
              </a:tabLst>
              <a:defRPr/>
            </a:pPr>
            <a:endParaRPr lang="en-US" sz="2400" b="1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tabLst>
                <a:tab pos="1997075" algn="l"/>
              </a:tabLst>
              <a:defRPr/>
            </a:pPr>
            <a:endParaRPr lang="en-US" sz="2400" b="1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tabLst>
                <a:tab pos="1997075" algn="l"/>
              </a:tabLst>
              <a:defRPr/>
            </a:pPr>
            <a:endParaRPr lang="en-US" sz="2400" b="1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tabLst>
                <a:tab pos="1997075" algn="l"/>
              </a:tabLst>
              <a:defRPr/>
            </a:pPr>
            <a:endParaRPr lang="en-US" sz="2400" b="1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tabLst>
                <a:tab pos="1997075" algn="l"/>
              </a:tabLst>
              <a:defRPr/>
            </a:pPr>
            <a:endParaRPr lang="en-US" sz="2400" b="1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tabLst>
                <a:tab pos="1997075" algn="l"/>
              </a:tabLst>
              <a:defRPr/>
            </a:pPr>
            <a:endParaRPr lang="en-US" sz="2400" b="1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tabLst>
                <a:tab pos="1997075" algn="l"/>
              </a:tabLst>
              <a:defRPr/>
            </a:pPr>
            <a:r>
              <a:rPr lang="en-US" sz="2400" b="1" kern="0" dirty="0">
                <a:latin typeface="+mn-lt"/>
                <a:cs typeface="+mn-cs"/>
              </a:rPr>
              <a:t>		</a:t>
            </a:r>
            <a:endParaRPr lang="en-US" sz="3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00" kern="0" dirty="0"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 typeface="Verdana" pitchFamily="34" charset="0"/>
              <a:buChar char="–"/>
              <a:defRPr/>
            </a:pPr>
            <a:endParaRPr lang="en-US" sz="1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  <p:pic>
        <p:nvPicPr>
          <p:cNvPr id="33797" name="Picture 7" descr="psir"/>
          <p:cNvPicPr>
            <a:picLocks noChangeAspect="1" noChangeArrowheads="1"/>
          </p:cNvPicPr>
          <p:nvPr/>
        </p:nvPicPr>
        <p:blipFill>
          <a:blip r:embed="rId7" cstate="print"/>
          <a:srcRect l="20053" t="6253" r="17360" b="10243"/>
          <a:stretch>
            <a:fillRect/>
          </a:stretch>
        </p:blipFill>
        <p:spPr bwMode="auto">
          <a:xfrm>
            <a:off x="6858000" y="1219200"/>
            <a:ext cx="16875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8" name="Group 24"/>
          <p:cNvGrpSpPr>
            <a:grpSpLocks/>
          </p:cNvGrpSpPr>
          <p:nvPr/>
        </p:nvGrpSpPr>
        <p:grpSpPr bwMode="auto">
          <a:xfrm>
            <a:off x="8656638" y="1233488"/>
            <a:ext cx="106362" cy="1647825"/>
            <a:chOff x="4673" y="2480"/>
            <a:chExt cx="98" cy="1536"/>
          </a:xfrm>
        </p:grpSpPr>
        <p:sp>
          <p:nvSpPr>
            <p:cNvPr id="33832" name="Rectangle 25"/>
            <p:cNvSpPr>
              <a:spLocks noChangeArrowheads="1"/>
            </p:cNvSpPr>
            <p:nvPr/>
          </p:nvSpPr>
          <p:spPr bwMode="auto">
            <a:xfrm>
              <a:off x="4675" y="3056"/>
              <a:ext cx="96" cy="9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3" name="Rectangle 26"/>
            <p:cNvSpPr>
              <a:spLocks noChangeArrowheads="1"/>
            </p:cNvSpPr>
            <p:nvPr/>
          </p:nvSpPr>
          <p:spPr bwMode="auto">
            <a:xfrm>
              <a:off x="4673" y="3631"/>
              <a:ext cx="96" cy="96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4" name="Rectangle 27"/>
            <p:cNvSpPr>
              <a:spLocks noChangeArrowheads="1"/>
            </p:cNvSpPr>
            <p:nvPr/>
          </p:nvSpPr>
          <p:spPr bwMode="auto">
            <a:xfrm>
              <a:off x="4675" y="2768"/>
              <a:ext cx="96" cy="96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5" name="Rectangle 28"/>
            <p:cNvSpPr>
              <a:spLocks noChangeArrowheads="1"/>
            </p:cNvSpPr>
            <p:nvPr/>
          </p:nvSpPr>
          <p:spPr bwMode="auto">
            <a:xfrm>
              <a:off x="4675" y="2480"/>
              <a:ext cx="96" cy="15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6" name="Line 29"/>
            <p:cNvSpPr>
              <a:spLocks noChangeShapeType="1"/>
            </p:cNvSpPr>
            <p:nvPr/>
          </p:nvSpPr>
          <p:spPr bwMode="auto">
            <a:xfrm>
              <a:off x="4675" y="25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Line 30"/>
            <p:cNvSpPr>
              <a:spLocks noChangeShapeType="1"/>
            </p:cNvSpPr>
            <p:nvPr/>
          </p:nvSpPr>
          <p:spPr bwMode="auto">
            <a:xfrm>
              <a:off x="4675" y="267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Line 31"/>
            <p:cNvSpPr>
              <a:spLocks noChangeShapeType="1"/>
            </p:cNvSpPr>
            <p:nvPr/>
          </p:nvSpPr>
          <p:spPr bwMode="auto">
            <a:xfrm>
              <a:off x="4675" y="276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Line 32"/>
            <p:cNvSpPr>
              <a:spLocks noChangeShapeType="1"/>
            </p:cNvSpPr>
            <p:nvPr/>
          </p:nvSpPr>
          <p:spPr bwMode="auto">
            <a:xfrm>
              <a:off x="4675" y="286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Line 33"/>
            <p:cNvSpPr>
              <a:spLocks noChangeShapeType="1"/>
            </p:cNvSpPr>
            <p:nvPr/>
          </p:nvSpPr>
          <p:spPr bwMode="auto">
            <a:xfrm>
              <a:off x="4675" y="296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Line 34"/>
            <p:cNvSpPr>
              <a:spLocks noChangeShapeType="1"/>
            </p:cNvSpPr>
            <p:nvPr/>
          </p:nvSpPr>
          <p:spPr bwMode="auto">
            <a:xfrm>
              <a:off x="4675" y="305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2" name="Line 35"/>
            <p:cNvSpPr>
              <a:spLocks noChangeShapeType="1"/>
            </p:cNvSpPr>
            <p:nvPr/>
          </p:nvSpPr>
          <p:spPr bwMode="auto">
            <a:xfrm>
              <a:off x="4675" y="315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Line 36"/>
            <p:cNvSpPr>
              <a:spLocks noChangeShapeType="1"/>
            </p:cNvSpPr>
            <p:nvPr/>
          </p:nvSpPr>
          <p:spPr bwMode="auto">
            <a:xfrm>
              <a:off x="4675" y="32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4" name="Line 37"/>
            <p:cNvSpPr>
              <a:spLocks noChangeShapeType="1"/>
            </p:cNvSpPr>
            <p:nvPr/>
          </p:nvSpPr>
          <p:spPr bwMode="auto">
            <a:xfrm>
              <a:off x="4675" y="3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Line 38"/>
            <p:cNvSpPr>
              <a:spLocks noChangeShapeType="1"/>
            </p:cNvSpPr>
            <p:nvPr/>
          </p:nvSpPr>
          <p:spPr bwMode="auto">
            <a:xfrm>
              <a:off x="4675" y="344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6" name="Line 39"/>
            <p:cNvSpPr>
              <a:spLocks noChangeShapeType="1"/>
            </p:cNvSpPr>
            <p:nvPr/>
          </p:nvSpPr>
          <p:spPr bwMode="auto">
            <a:xfrm>
              <a:off x="4675" y="353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Line 40"/>
            <p:cNvSpPr>
              <a:spLocks noChangeShapeType="1"/>
            </p:cNvSpPr>
            <p:nvPr/>
          </p:nvSpPr>
          <p:spPr bwMode="auto">
            <a:xfrm>
              <a:off x="4675" y="363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Line 41"/>
            <p:cNvSpPr>
              <a:spLocks noChangeShapeType="1"/>
            </p:cNvSpPr>
            <p:nvPr/>
          </p:nvSpPr>
          <p:spPr bwMode="auto">
            <a:xfrm>
              <a:off x="4675" y="37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Line 42"/>
            <p:cNvSpPr>
              <a:spLocks noChangeShapeType="1"/>
            </p:cNvSpPr>
            <p:nvPr/>
          </p:nvSpPr>
          <p:spPr bwMode="auto">
            <a:xfrm>
              <a:off x="4675" y="38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Line 43"/>
            <p:cNvSpPr>
              <a:spLocks noChangeShapeType="1"/>
            </p:cNvSpPr>
            <p:nvPr/>
          </p:nvSpPr>
          <p:spPr bwMode="auto">
            <a:xfrm>
              <a:off x="4675" y="392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3799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2011363"/>
            <a:ext cx="2286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7" descr="psir"/>
          <p:cNvPicPr>
            <a:picLocks noChangeAspect="1" noChangeArrowheads="1"/>
          </p:cNvPicPr>
          <p:nvPr/>
        </p:nvPicPr>
        <p:blipFill>
          <a:blip r:embed="rId7" cstate="print"/>
          <a:srcRect l="44226" t="6253" r="52321" b="10243"/>
          <a:stretch>
            <a:fillRect/>
          </a:stretch>
        </p:blipFill>
        <p:spPr bwMode="auto">
          <a:xfrm>
            <a:off x="6324600" y="1235075"/>
            <a:ext cx="920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7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854075"/>
            <a:ext cx="2190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7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7600" y="7620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8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10600" y="854075"/>
            <a:ext cx="2190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2" descr="http://www.vlsilab.polito.it/repository/user/quaglio/ldpc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21425" y="3352800"/>
            <a:ext cx="2670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805" name="Group 61"/>
          <p:cNvGrpSpPr>
            <a:grpSpLocks/>
          </p:cNvGrpSpPr>
          <p:nvPr/>
        </p:nvGrpSpPr>
        <p:grpSpPr bwMode="auto">
          <a:xfrm>
            <a:off x="6324600" y="4572000"/>
            <a:ext cx="2519363" cy="1981200"/>
            <a:chOff x="6324600" y="4495800"/>
            <a:chExt cx="2519363" cy="1981200"/>
          </a:xfrm>
        </p:grpSpPr>
        <p:grpSp>
          <p:nvGrpSpPr>
            <p:cNvPr id="33807" name="Group 6"/>
            <p:cNvGrpSpPr>
              <a:grpSpLocks/>
            </p:cNvGrpSpPr>
            <p:nvPr/>
          </p:nvGrpSpPr>
          <p:grpSpPr bwMode="auto">
            <a:xfrm>
              <a:off x="6324600" y="4495800"/>
              <a:ext cx="2519363" cy="1981200"/>
              <a:chOff x="576" y="816"/>
              <a:chExt cx="3408" cy="2823"/>
            </a:xfrm>
          </p:grpSpPr>
          <p:pic>
            <p:nvPicPr>
              <p:cNvPr id="33817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497" y="816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18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585" y="864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19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696" y="864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20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264" y="1488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21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024" y="1968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22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64" y="1776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23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297" y="1632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24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72" y="1392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25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68" y="2352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26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841" y="2448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27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601" y="2880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28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496" y="3360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29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17" y="2880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30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296" y="2937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831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76" y="3168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3808" name="Picture 31" descr="j021295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694613" y="4856163"/>
              <a:ext cx="307975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9" name="Picture 3" descr="Antique_flash_camera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315200" y="4495800"/>
              <a:ext cx="21113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0" name="Picture 3" descr="Antique_flash_camera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086600" y="5211763"/>
              <a:ext cx="21113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1" name="Picture 3" descr="Antique_flash_camera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382000" y="5181600"/>
              <a:ext cx="21113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2" name="Picture 3" descr="Antique_flash_camera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153400" y="5897563"/>
              <a:ext cx="21113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3" name="Picture 3" descr="Antique_flash_camera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553200" y="5791200"/>
              <a:ext cx="21113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4" name="Oval 86"/>
            <p:cNvSpPr>
              <a:spLocks noChangeArrowheads="1"/>
            </p:cNvSpPr>
            <p:nvPr/>
          </p:nvSpPr>
          <p:spPr bwMode="auto">
            <a:xfrm>
              <a:off x="7620000" y="4800600"/>
              <a:ext cx="457200" cy="3048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3600">
                <a:latin typeface="Verdana" pitchFamily="34" charset="0"/>
              </a:endParaRPr>
            </a:p>
          </p:txBody>
        </p:sp>
        <p:pic>
          <p:nvPicPr>
            <p:cNvPr id="33815" name="Picture 31" descr="j021295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847013" y="5618163"/>
              <a:ext cx="307975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6" name="Oval 88"/>
            <p:cNvSpPr>
              <a:spLocks noChangeArrowheads="1"/>
            </p:cNvSpPr>
            <p:nvPr/>
          </p:nvSpPr>
          <p:spPr bwMode="auto">
            <a:xfrm>
              <a:off x="7772400" y="5562600"/>
              <a:ext cx="457200" cy="3048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3600">
                <a:latin typeface="Verdana" pitchFamily="34" charset="0"/>
              </a:endParaRPr>
            </a:p>
          </p:txBody>
        </p:sp>
      </p:grp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-76200" y="6324600"/>
            <a:ext cx="8977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  <a:cs typeface="+mn-cs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+mj-lt"/>
                <a:cs typeface="+mn-cs"/>
              </a:rPr>
              <a:t>Vetterli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+mn-c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+mj-lt"/>
                <a:cs typeface="+mn-cs"/>
              </a:rPr>
              <a:t>Marziliano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+mn-c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+mj-lt"/>
                <a:cs typeface="+mn-cs"/>
              </a:rPr>
              <a:t>Blu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+mn-cs"/>
              </a:rPr>
              <a:t>; </a:t>
            </a:r>
            <a:r>
              <a:rPr lang="en-US" sz="1400" dirty="0" err="1">
                <a:latin typeface="+mj-lt"/>
              </a:rPr>
              <a:t>Blu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Dragotti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Vetterli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Marziliano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Coulot</a:t>
            </a:r>
            <a:r>
              <a:rPr lang="en-US" sz="1400" dirty="0">
                <a:latin typeface="+mj-lt"/>
              </a:rPr>
              <a:t>; </a:t>
            </a:r>
          </a:p>
          <a:p>
            <a:pPr eaLnBrk="0" hangingPunct="0">
              <a:defRPr/>
            </a:pPr>
            <a:r>
              <a:rPr lang="en-US" sz="1400" dirty="0">
                <a:latin typeface="+mj-lt"/>
              </a:rPr>
              <a:t>Gilbert, </a:t>
            </a:r>
            <a:r>
              <a:rPr lang="en-US" sz="1400" dirty="0" err="1">
                <a:latin typeface="+mj-lt"/>
              </a:rPr>
              <a:t>Indyk</a:t>
            </a:r>
            <a:r>
              <a:rPr lang="en-US" sz="1400" dirty="0">
                <a:latin typeface="+mj-lt"/>
              </a:rPr>
              <a:t>, Strauss, </a:t>
            </a:r>
            <a:r>
              <a:rPr lang="en-US" sz="1400" dirty="0" err="1">
                <a:latin typeface="+mj-lt"/>
              </a:rPr>
              <a:t>Cormode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Muthukrishnan</a:t>
            </a:r>
            <a:r>
              <a:rPr lang="en-US" sz="1400" dirty="0">
                <a:latin typeface="+mj-lt"/>
              </a:rPr>
              <a:t>; </a:t>
            </a:r>
            <a:r>
              <a:rPr lang="en-US" sz="1400" dirty="0" err="1">
                <a:latin typeface="+mj-lt"/>
              </a:rPr>
              <a:t>Donoho</a:t>
            </a:r>
            <a:r>
              <a:rPr lang="en-US" sz="1400" dirty="0">
                <a:latin typeface="+mj-lt"/>
              </a:rPr>
              <a:t>; </a:t>
            </a:r>
            <a:r>
              <a:rPr lang="en-US" sz="1400" dirty="0" err="1">
                <a:latin typeface="+mj-lt"/>
              </a:rPr>
              <a:t>Candes</a:t>
            </a:r>
            <a:r>
              <a:rPr lang="en-US" sz="1400" dirty="0">
                <a:latin typeface="+mj-lt"/>
              </a:rPr>
              <a:t>, Romberg, Tao; </a:t>
            </a:r>
            <a:r>
              <a:rPr lang="en-US" sz="1400" dirty="0" err="1">
                <a:latin typeface="+mj-lt"/>
              </a:rPr>
              <a:t>Candes</a:t>
            </a:r>
            <a:r>
              <a:rPr lang="en-US" sz="1400" dirty="0">
                <a:latin typeface="+mj-lt"/>
              </a:rPr>
              <a:t>, Tao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+mn-cs"/>
              </a:rPr>
              <a:t>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Approaches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181600" cy="5181600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Finite Rate of Innovation</a:t>
            </a:r>
          </a:p>
          <a:p>
            <a:pPr>
              <a:buFontTx/>
              <a:buNone/>
            </a:pPr>
            <a:r>
              <a:rPr lang="en-US" sz="1000" b="1" smtClean="0">
                <a:solidFill>
                  <a:srgbClr val="0000FF"/>
                </a:solidFill>
              </a:rPr>
              <a:t>	</a:t>
            </a:r>
          </a:p>
          <a:p>
            <a:pPr>
              <a:buFontTx/>
              <a:buNone/>
            </a:pPr>
            <a:r>
              <a:rPr lang="en-US" b="1" smtClean="0">
                <a:solidFill>
                  <a:srgbClr val="0000FF"/>
                </a:solidFill>
              </a:rPr>
              <a:t>	Sketching / Streaming</a:t>
            </a:r>
          </a:p>
          <a:p>
            <a:endParaRPr lang="en-US" sz="1000" b="1" smtClean="0">
              <a:solidFill>
                <a:srgbClr val="0000FF"/>
              </a:solidFill>
            </a:endParaRPr>
          </a:p>
          <a:p>
            <a:pPr>
              <a:buFontTx/>
              <a:buNone/>
            </a:pPr>
            <a:r>
              <a:rPr lang="en-US" smtClean="0"/>
              <a:t>	</a:t>
            </a:r>
            <a:r>
              <a:rPr lang="en-US" b="1" smtClean="0">
                <a:solidFill>
                  <a:srgbClr val="0000FF"/>
                </a:solidFill>
              </a:rPr>
              <a:t>Compressive Sensing</a:t>
            </a:r>
          </a:p>
          <a:p>
            <a:endParaRPr lang="en-US" smtClea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2819400"/>
            <a:ext cx="5257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tabLst>
                <a:tab pos="1997075" algn="l"/>
              </a:tabLst>
              <a:defRPr/>
            </a:pPr>
            <a:endParaRPr lang="en-US" sz="2400" b="1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tabLst>
                <a:tab pos="1997075" algn="l"/>
              </a:tabLst>
              <a:defRPr/>
            </a:pPr>
            <a:endParaRPr lang="en-US" sz="2400" b="1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tabLst>
                <a:tab pos="1997075" algn="l"/>
              </a:tabLst>
              <a:defRPr/>
            </a:pPr>
            <a:endParaRPr lang="en-US" sz="2400" b="1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tabLst>
                <a:tab pos="1997075" algn="l"/>
              </a:tabLst>
              <a:defRPr/>
            </a:pPr>
            <a:endParaRPr lang="en-US" sz="2400" b="1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tabLst>
                <a:tab pos="1997075" algn="l"/>
              </a:tabLst>
              <a:defRPr/>
            </a:pPr>
            <a:endParaRPr lang="en-US" sz="2400" b="1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tabLst>
                <a:tab pos="1997075" algn="l"/>
              </a:tabLst>
              <a:defRPr/>
            </a:pPr>
            <a:endParaRPr lang="en-US" sz="2400" b="1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tabLst>
                <a:tab pos="1997075" algn="l"/>
              </a:tabLst>
              <a:defRPr/>
            </a:pPr>
            <a:r>
              <a:rPr lang="en-US" sz="2400" b="1" kern="0" dirty="0">
                <a:latin typeface="+mn-lt"/>
                <a:cs typeface="+mn-cs"/>
              </a:rPr>
              <a:t>		</a:t>
            </a:r>
            <a:endParaRPr lang="en-US" sz="3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00" kern="0" dirty="0"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300" kern="0" dirty="0">
              <a:latin typeface="+mn-lt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 typeface="Verdana" pitchFamily="34" charset="0"/>
              <a:buChar char="–"/>
              <a:defRPr/>
            </a:pPr>
            <a:endParaRPr lang="en-US" sz="14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kern="0" dirty="0">
              <a:latin typeface="+mn-lt"/>
              <a:cs typeface="+mn-cs"/>
            </a:endParaRPr>
          </a:p>
        </p:txBody>
      </p:sp>
      <p:pic>
        <p:nvPicPr>
          <p:cNvPr id="34821" name="Picture 7" descr="psir"/>
          <p:cNvPicPr>
            <a:picLocks noChangeAspect="1" noChangeArrowheads="1"/>
          </p:cNvPicPr>
          <p:nvPr/>
        </p:nvPicPr>
        <p:blipFill>
          <a:blip r:embed="rId7" cstate="print"/>
          <a:srcRect l="20053" t="6253" r="17360" b="10243"/>
          <a:stretch>
            <a:fillRect/>
          </a:stretch>
        </p:blipFill>
        <p:spPr bwMode="auto">
          <a:xfrm>
            <a:off x="6858000" y="1219200"/>
            <a:ext cx="168751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2" name="Group 24"/>
          <p:cNvGrpSpPr>
            <a:grpSpLocks/>
          </p:cNvGrpSpPr>
          <p:nvPr/>
        </p:nvGrpSpPr>
        <p:grpSpPr bwMode="auto">
          <a:xfrm>
            <a:off x="8656638" y="1233488"/>
            <a:ext cx="106362" cy="1647825"/>
            <a:chOff x="4673" y="2480"/>
            <a:chExt cx="98" cy="1536"/>
          </a:xfrm>
        </p:grpSpPr>
        <p:sp>
          <p:nvSpPr>
            <p:cNvPr id="34858" name="Rectangle 25"/>
            <p:cNvSpPr>
              <a:spLocks noChangeArrowheads="1"/>
            </p:cNvSpPr>
            <p:nvPr/>
          </p:nvSpPr>
          <p:spPr bwMode="auto">
            <a:xfrm>
              <a:off x="4675" y="3056"/>
              <a:ext cx="96" cy="96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59" name="Rectangle 26"/>
            <p:cNvSpPr>
              <a:spLocks noChangeArrowheads="1"/>
            </p:cNvSpPr>
            <p:nvPr/>
          </p:nvSpPr>
          <p:spPr bwMode="auto">
            <a:xfrm>
              <a:off x="4673" y="3631"/>
              <a:ext cx="96" cy="96"/>
            </a:xfrm>
            <a:prstGeom prst="rect">
              <a:avLst/>
            </a:prstGeom>
            <a:solidFill>
              <a:srgbClr val="0000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0" name="Rectangle 27"/>
            <p:cNvSpPr>
              <a:spLocks noChangeArrowheads="1"/>
            </p:cNvSpPr>
            <p:nvPr/>
          </p:nvSpPr>
          <p:spPr bwMode="auto">
            <a:xfrm>
              <a:off x="4675" y="2768"/>
              <a:ext cx="96" cy="96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1" name="Rectangle 28"/>
            <p:cNvSpPr>
              <a:spLocks noChangeArrowheads="1"/>
            </p:cNvSpPr>
            <p:nvPr/>
          </p:nvSpPr>
          <p:spPr bwMode="auto">
            <a:xfrm>
              <a:off x="4675" y="2480"/>
              <a:ext cx="96" cy="153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2" name="Line 29"/>
            <p:cNvSpPr>
              <a:spLocks noChangeShapeType="1"/>
            </p:cNvSpPr>
            <p:nvPr/>
          </p:nvSpPr>
          <p:spPr bwMode="auto">
            <a:xfrm>
              <a:off x="4675" y="257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3" name="Line 30"/>
            <p:cNvSpPr>
              <a:spLocks noChangeShapeType="1"/>
            </p:cNvSpPr>
            <p:nvPr/>
          </p:nvSpPr>
          <p:spPr bwMode="auto">
            <a:xfrm>
              <a:off x="4675" y="267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4" name="Line 31"/>
            <p:cNvSpPr>
              <a:spLocks noChangeShapeType="1"/>
            </p:cNvSpPr>
            <p:nvPr/>
          </p:nvSpPr>
          <p:spPr bwMode="auto">
            <a:xfrm>
              <a:off x="4675" y="276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5" name="Line 32"/>
            <p:cNvSpPr>
              <a:spLocks noChangeShapeType="1"/>
            </p:cNvSpPr>
            <p:nvPr/>
          </p:nvSpPr>
          <p:spPr bwMode="auto">
            <a:xfrm>
              <a:off x="4675" y="286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6" name="Line 33"/>
            <p:cNvSpPr>
              <a:spLocks noChangeShapeType="1"/>
            </p:cNvSpPr>
            <p:nvPr/>
          </p:nvSpPr>
          <p:spPr bwMode="auto">
            <a:xfrm>
              <a:off x="4675" y="296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7" name="Line 34"/>
            <p:cNvSpPr>
              <a:spLocks noChangeShapeType="1"/>
            </p:cNvSpPr>
            <p:nvPr/>
          </p:nvSpPr>
          <p:spPr bwMode="auto">
            <a:xfrm>
              <a:off x="4675" y="305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8" name="Line 35"/>
            <p:cNvSpPr>
              <a:spLocks noChangeShapeType="1"/>
            </p:cNvSpPr>
            <p:nvPr/>
          </p:nvSpPr>
          <p:spPr bwMode="auto">
            <a:xfrm>
              <a:off x="4675" y="315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9" name="Line 36"/>
            <p:cNvSpPr>
              <a:spLocks noChangeShapeType="1"/>
            </p:cNvSpPr>
            <p:nvPr/>
          </p:nvSpPr>
          <p:spPr bwMode="auto">
            <a:xfrm>
              <a:off x="4675" y="32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0" name="Line 37"/>
            <p:cNvSpPr>
              <a:spLocks noChangeShapeType="1"/>
            </p:cNvSpPr>
            <p:nvPr/>
          </p:nvSpPr>
          <p:spPr bwMode="auto">
            <a:xfrm>
              <a:off x="4675" y="334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1" name="Line 38"/>
            <p:cNvSpPr>
              <a:spLocks noChangeShapeType="1"/>
            </p:cNvSpPr>
            <p:nvPr/>
          </p:nvSpPr>
          <p:spPr bwMode="auto">
            <a:xfrm>
              <a:off x="4675" y="344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Line 39"/>
            <p:cNvSpPr>
              <a:spLocks noChangeShapeType="1"/>
            </p:cNvSpPr>
            <p:nvPr/>
          </p:nvSpPr>
          <p:spPr bwMode="auto">
            <a:xfrm>
              <a:off x="4675" y="3536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3" name="Line 40"/>
            <p:cNvSpPr>
              <a:spLocks noChangeShapeType="1"/>
            </p:cNvSpPr>
            <p:nvPr/>
          </p:nvSpPr>
          <p:spPr bwMode="auto">
            <a:xfrm>
              <a:off x="4675" y="363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4" name="Line 41"/>
            <p:cNvSpPr>
              <a:spLocks noChangeShapeType="1"/>
            </p:cNvSpPr>
            <p:nvPr/>
          </p:nvSpPr>
          <p:spPr bwMode="auto">
            <a:xfrm>
              <a:off x="4675" y="37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5" name="Line 42"/>
            <p:cNvSpPr>
              <a:spLocks noChangeShapeType="1"/>
            </p:cNvSpPr>
            <p:nvPr/>
          </p:nvSpPr>
          <p:spPr bwMode="auto">
            <a:xfrm>
              <a:off x="4675" y="3824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6" name="Line 43"/>
            <p:cNvSpPr>
              <a:spLocks noChangeShapeType="1"/>
            </p:cNvSpPr>
            <p:nvPr/>
          </p:nvSpPr>
          <p:spPr bwMode="auto">
            <a:xfrm>
              <a:off x="4675" y="3920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4823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2011363"/>
            <a:ext cx="2286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7" descr="psir"/>
          <p:cNvPicPr>
            <a:picLocks noChangeAspect="1" noChangeArrowheads="1"/>
          </p:cNvPicPr>
          <p:nvPr/>
        </p:nvPicPr>
        <p:blipFill>
          <a:blip r:embed="rId7" cstate="print"/>
          <a:srcRect l="44226" t="6253" r="52321" b="10243"/>
          <a:stretch>
            <a:fillRect/>
          </a:stretch>
        </p:blipFill>
        <p:spPr bwMode="auto">
          <a:xfrm>
            <a:off x="6324600" y="1235075"/>
            <a:ext cx="920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7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854075"/>
            <a:ext cx="2190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7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67600" y="7620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8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610600" y="854075"/>
            <a:ext cx="2190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8" name="Picture 2" descr="http://www.vlsilab.polito.it/repository/user/quaglio/ldpc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21425" y="3352800"/>
            <a:ext cx="2670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9" name="Group 61"/>
          <p:cNvGrpSpPr>
            <a:grpSpLocks/>
          </p:cNvGrpSpPr>
          <p:nvPr/>
        </p:nvGrpSpPr>
        <p:grpSpPr bwMode="auto">
          <a:xfrm>
            <a:off x="6324600" y="4572000"/>
            <a:ext cx="2519363" cy="1981200"/>
            <a:chOff x="6324600" y="4495800"/>
            <a:chExt cx="2519363" cy="1981200"/>
          </a:xfrm>
        </p:grpSpPr>
        <p:grpSp>
          <p:nvGrpSpPr>
            <p:cNvPr id="34833" name="Group 6"/>
            <p:cNvGrpSpPr>
              <a:grpSpLocks/>
            </p:cNvGrpSpPr>
            <p:nvPr/>
          </p:nvGrpSpPr>
          <p:grpSpPr bwMode="auto">
            <a:xfrm>
              <a:off x="6324600" y="4495800"/>
              <a:ext cx="2519363" cy="1981200"/>
              <a:chOff x="576" y="816"/>
              <a:chExt cx="3408" cy="2823"/>
            </a:xfrm>
          </p:grpSpPr>
          <p:pic>
            <p:nvPicPr>
              <p:cNvPr id="34843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497" y="816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44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585" y="864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45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696" y="864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46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264" y="1488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47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024" y="1968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48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64" y="1776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49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297" y="1632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50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72" y="1392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51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768" y="2352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52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841" y="2448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53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601" y="2880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54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496" y="3360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55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017" y="2880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56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296" y="2937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857" name="Picture 10" descr="Voamicrophone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76" y="3168"/>
                <a:ext cx="14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4834" name="Picture 31" descr="j021295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694613" y="4856163"/>
              <a:ext cx="307975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5" name="Picture 3" descr="Antique_flash_camera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315200" y="4495800"/>
              <a:ext cx="21113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6" name="Picture 3" descr="Antique_flash_camera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086600" y="5211763"/>
              <a:ext cx="21113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7" name="Picture 3" descr="Antique_flash_camera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382000" y="5181600"/>
              <a:ext cx="21113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8" name="Picture 3" descr="Antique_flash_camera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153400" y="5897563"/>
              <a:ext cx="21113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9" name="Picture 3" descr="Antique_flash_camera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553200" y="5791200"/>
              <a:ext cx="211138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40" name="Oval 86"/>
            <p:cNvSpPr>
              <a:spLocks noChangeArrowheads="1"/>
            </p:cNvSpPr>
            <p:nvPr/>
          </p:nvSpPr>
          <p:spPr bwMode="auto">
            <a:xfrm>
              <a:off x="7620000" y="4800600"/>
              <a:ext cx="457200" cy="3048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3600">
                <a:latin typeface="Verdana" pitchFamily="34" charset="0"/>
              </a:endParaRPr>
            </a:p>
          </p:txBody>
        </p:sp>
        <p:pic>
          <p:nvPicPr>
            <p:cNvPr id="34841" name="Picture 31" descr="j0212957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847013" y="5618163"/>
              <a:ext cx="307975" cy="19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42" name="Oval 88"/>
            <p:cNvSpPr>
              <a:spLocks noChangeArrowheads="1"/>
            </p:cNvSpPr>
            <p:nvPr/>
          </p:nvSpPr>
          <p:spPr bwMode="auto">
            <a:xfrm>
              <a:off x="7772400" y="5562600"/>
              <a:ext cx="457200" cy="3048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3600">
                <a:latin typeface="Verdana" pitchFamily="34" charset="0"/>
              </a:endParaRPr>
            </a:p>
          </p:txBody>
        </p:sp>
      </p:grpSp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-76200" y="6324600"/>
            <a:ext cx="8977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  <a:cs typeface="+mn-cs"/>
              </a:rPr>
              <a:t>[</a:t>
            </a:r>
            <a:r>
              <a:rPr lang="en-US" sz="1400" dirty="0" err="1">
                <a:solidFill>
                  <a:srgbClr val="000000"/>
                </a:solidFill>
                <a:latin typeface="+mj-lt"/>
                <a:cs typeface="+mn-cs"/>
              </a:rPr>
              <a:t>Vetterli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+mn-c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+mj-lt"/>
                <a:cs typeface="+mn-cs"/>
              </a:rPr>
              <a:t>Marziliano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+mn-c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+mj-lt"/>
                <a:cs typeface="+mn-cs"/>
              </a:rPr>
              <a:t>Blu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+mn-cs"/>
              </a:rPr>
              <a:t>; </a:t>
            </a:r>
            <a:r>
              <a:rPr lang="en-US" sz="1400" dirty="0" err="1">
                <a:latin typeface="+mj-lt"/>
              </a:rPr>
              <a:t>Blu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Dragotti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Vetterli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Marziliano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Coulot</a:t>
            </a:r>
            <a:r>
              <a:rPr lang="en-US" sz="1400" dirty="0">
                <a:latin typeface="+mj-lt"/>
              </a:rPr>
              <a:t>; </a:t>
            </a:r>
          </a:p>
          <a:p>
            <a:pPr eaLnBrk="0" hangingPunct="0">
              <a:defRPr/>
            </a:pPr>
            <a:r>
              <a:rPr lang="en-US" sz="1400" dirty="0">
                <a:latin typeface="+mj-lt"/>
              </a:rPr>
              <a:t>Gilbert, </a:t>
            </a:r>
            <a:r>
              <a:rPr lang="en-US" sz="1400" dirty="0" err="1">
                <a:latin typeface="+mj-lt"/>
              </a:rPr>
              <a:t>Indyk</a:t>
            </a:r>
            <a:r>
              <a:rPr lang="en-US" sz="1400" dirty="0">
                <a:latin typeface="+mj-lt"/>
              </a:rPr>
              <a:t>, Strauss, </a:t>
            </a:r>
            <a:r>
              <a:rPr lang="en-US" sz="1400" dirty="0" err="1">
                <a:latin typeface="+mj-lt"/>
              </a:rPr>
              <a:t>Cormode</a:t>
            </a:r>
            <a:r>
              <a:rPr lang="en-US" sz="1400" dirty="0">
                <a:latin typeface="+mj-lt"/>
              </a:rPr>
              <a:t>, </a:t>
            </a:r>
            <a:r>
              <a:rPr lang="en-US" sz="1400" dirty="0" err="1">
                <a:latin typeface="+mj-lt"/>
              </a:rPr>
              <a:t>Muthukrishnan</a:t>
            </a:r>
            <a:r>
              <a:rPr lang="en-US" sz="1400" dirty="0">
                <a:latin typeface="+mj-lt"/>
              </a:rPr>
              <a:t>; </a:t>
            </a:r>
            <a:r>
              <a:rPr lang="en-US" sz="1400" dirty="0" err="1">
                <a:latin typeface="+mj-lt"/>
              </a:rPr>
              <a:t>Donoho</a:t>
            </a:r>
            <a:r>
              <a:rPr lang="en-US" sz="1400" dirty="0">
                <a:latin typeface="+mj-lt"/>
              </a:rPr>
              <a:t>; </a:t>
            </a:r>
            <a:r>
              <a:rPr lang="en-US" sz="1400" dirty="0" err="1">
                <a:latin typeface="+mj-lt"/>
              </a:rPr>
              <a:t>Candes</a:t>
            </a:r>
            <a:r>
              <a:rPr lang="en-US" sz="1400" dirty="0">
                <a:latin typeface="+mj-lt"/>
              </a:rPr>
              <a:t>, Romberg, Tao; </a:t>
            </a:r>
            <a:r>
              <a:rPr lang="en-US" sz="1400" dirty="0" err="1">
                <a:latin typeface="+mj-lt"/>
              </a:rPr>
              <a:t>Candes</a:t>
            </a:r>
            <a:r>
              <a:rPr lang="en-US" sz="1400" dirty="0">
                <a:latin typeface="+mj-lt"/>
              </a:rPr>
              <a:t>, Tao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+mn-cs"/>
              </a:rPr>
              <a:t>]</a:t>
            </a:r>
          </a:p>
        </p:txBody>
      </p:sp>
      <p:pic>
        <p:nvPicPr>
          <p:cNvPr id="34831" name="Picture 2" descr="http://www.curtoons.com/images/SUPERMANlogo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62088" y="3810000"/>
            <a:ext cx="172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757488" y="4343400"/>
            <a:ext cx="1966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C0000"/>
                </a:solidFill>
                <a:latin typeface="Verdana" pitchFamily="34" charset="0"/>
              </a:rPr>
              <a:t>PARSITY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 $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M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7"/>
  <p:tag name="PICTUREFILESIZE" val="143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K) &lt; O(K\log(N/K))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241"/>
  <p:tag name="PICTUREFILESIZE" val="3786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xhat{\widehat{x}}&#10;\begin{document}{\small&#10;&#10;Given $y=\Phi x$, recover a sparse $x$  \vspace*{-3mm}&#10;&#10;\bf{initialize}: ~ $\xhat_0=0$, $r = y$, $i = 0$  \vspace*{-3mm}&#10;&#10;iteration:  \vspace*{-3mm}&#10;\begin{itemize}&#10;\setlength{\itemsep}{5mm}&#10;&#10;\item $i \leftarrow i+1$&#10;&#10;\item $b \leftarrow \xhat_{i-1} + \Phi^T r$&#10;%\COMMENT{form signal estimate}&#10;&#10;\item $\xhat_i \leftarrow {\rm thresh}(b,K)$&#10;%$ \COMMENT{prune signal estimate according to signal model}&#10;&#10;\item $r \leftarrow y - \Phi \xhat_i$ &#10;%\COMMENT{update measurement residual}&#10;&#10;\end{itemize}&#10;&#10;return: ~ $\xhat \leftarrow \xhat_i$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78"/>
  <p:tag name="PICTUREFILESIZE" val="6101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xhat{\widehat{x}}&#10;\begin{document}{\small&#10;&#10;Given $y=\Phi x$, recover a model sparse $x \in \mathcal{M}$   \vspace*{-3mm}&#10;&#10;\bf{initialize}: ~ $\xhat_0=0$, $r = y$, $i = 0$  \vspace*{-3mm}&#10;&#10;iteration:  \vspace*{-3mm}&#10;\begin{itemize}&#10;\setlength{\itemsep}{5mm}&#10;&#10;\item $i \leftarrow i+1$&#10;&#10;\item $b \leftarrow \xhat_{i-1} + \Phi^T r$&#10;%\COMMENT{form signal estimate}&#10;&#10;\item $\xhat_i \leftarrow \mathcal{M}(b,K)$&#10;%$ \COMMENT{prune signal estimate according to signal model}&#10;&#10;\item $r \leftarrow y - \Phi \xhat_i$ &#10;%\COMMENT{update measurement residual}&#10;&#10;\end{itemize}&#10;&#10;return: ~ $\xhat \leftarrow \xhat_i$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378"/>
  <p:tag name="PICTUREFILESIZE" val="6582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_i|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116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9"/>
  <p:tag name="PICTUREFILESIZE" val="769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\rightarrow\infty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0"/>
  <p:tag name="PICTUREFILESIZE" val="242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\rightarrow\infty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0"/>
  <p:tag name="PICTUREFILESIZE" val="242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\rightarrow\infty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60"/>
  <p:tag name="PICTUREFILESIZE" val="242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\color{myblue}{{\mathcal O}(K)} $$&#10;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5"/>
  <p:tag name="PICTUREFILESIZE" val="501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{{\mathcal O}(K)} $$&#10;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5"/>
  <p:tag name="PICTUREFILESIZE" val="497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\R_{2,K}$: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6"/>
  <p:tag name="PICTUREFILESIZE" val="257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\A_{2K}$: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257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\A_{K}$: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"/>
  <p:tag name="PICTUREFILESIZE" val="2196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\color{myred}{with probability $1-\exp(-t).$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8"/>
  <p:tag name="PICTUREFILESIZE" val="729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\color{myblue}{O(K)}$$&#10;&#10;}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5"/>
  <p:tag name="PICTUREFILESIZE" val="470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\color{red}{O(K\log N)}$$&#10;&#10;}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925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|x-\widehat{x}\|_{\ell_2} \le C_1 \frac{\|x-x_{\mathcal{M}_K}\|_{\ell_1}}{ K^{1/2}}  + C_2 \epsilon&#10;$$&#10;&#10;}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58"/>
  <p:tag name="PICTUREFILESIZE" val="83838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M=O(K + C\log(N/C))$&#10;&#10;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07"/>
  <p:tag name="PICTUREFILESIZE" val="106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 template TPT2  env TPENV1  fore 16711680  back 16777215  eqnno 2"/>
  <p:tag name="FILENAME" val="TP_tmp"/>
  <p:tag name="ORIGWIDTH" val="19"/>
  <p:tag name="PICTUREFILESIZE" val="182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n=\sum_{k=1}^K x_k\delta[n-n_k]  template TPT2  env TPENV1  fore 0  back 16777215  eqnno 1"/>
  <p:tag name="FILENAME" val="TP_tmp"/>
  <p:tag name="ORIGWIDTH" val="218"/>
  <p:tag name="PICTUREFILESIZE" val="1764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 template TPT2  env TPENV1  fore 0  back 16777215  eqnno 2"/>
  <p:tag name="FILENAME" val="TP_tmp"/>
  <p:tag name="ORIGWIDTH" val="19"/>
  <p:tag name="PICTUREFILESIZE" val="18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M=O(K\log(N/K-\Delta))$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10"/>
  <p:tag name="PICTUREFILESIZE" val="1088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newcommand{\blambda}{\mbox{\boldmath{$\lambda$}}}&#10;\newcommand{\bLambda}{\mbox{\boldmath{$\Lambda$}}}&#10;\newcommand{\bSigma}{\mbox{\boldmath{$\Sigma$}}}&#10;\newcommand{\bt}{\mbox{\boldmath{$\theta$}}}&#10;\newcommand{\bTheta}{\mbox{\boldmath{$\Theta$}}}&#10;\newcommand{\bk}{\mbox{\boldmath{$k$}}}&#10;\newcommand{\bff}{\mbox{\boldmath{$f$}}}&#10;\newcommand{\bzz}{\mbox{\boldmath{$z$}}}&#10;\newcommand{\bx}{\mbox{\boldmath{$x$}}}&#10;\newcommand{\ba}{\mbox{\boldmath{$a$}}}&#10;\newcommand{\bb}{\mbox{\boldmath{$b$}}}&#10;\newcommand{\br}{\mbox{\boldmath{$r$}}}&#10;\newcommand{\by}{\mbox{\boldmath{$y$}}}&#10;\newcommand{\bu}{\mbox{\boldmath{$u$}}}&#10;\newcommand{\btau}{\mbox{\boldmath{$\tau$}}}&#10;\newcommand{\bvp}{\boldmath{\varphi}}&#10;\newcommand{\bmm}{\mbox{\boldmath{$m$}}}&#10;&#10;\newcommand{\bd}{\mbox{\boldmath{$d$}}}&#10;\newcommand{\bth}{\mbox{\boldmath{$\hat{\theta}$}}}&#10;\newcommand{\bs}{\mbox{\boldmath{$s$}}}&#10;\newcommand{\bn}{\mbox{\boldmath{$n$}}}&#10;%----&#10;\newcommand{\bPhi}{\mbox{\boldmath{$\Phi$}}}&#10;\newcommand{\bPsi}{\mbox{\boldmath{$\Psi$}}}&#10;\newcommand{\bpsi}{\mbox{\boldmath{$\psi$}}}&#10;\newcommand{\mD}{\mbox{\boldmath{$D$}}}&#10;\newcommand{\mA}{\mbox{\boldmath{$A$}}}&#10;\newcommand{\mR}{\mbox{\boldmath{$R$}}}&#10;\newcommand{\mK}{\mbox{\boldmath{$K$}}}&#10;\newcommand{\mI}{\mbox{\boldmath{$I$}}}&#10;\newcommand{\mone}{\mbox{\boldmath{$1$}}}&#10;\newcommand{\mY}{\mbox{\boldmath{$Y$}}}&#10;\newcommand{\mF}{\mbox{\boldmath{$F$}}}&#10;\newcommand{\mP}{\mbox{\boldmath{${P}$}}}&#10;\newcommand{\meF}{\mbox{\boldmath{${\mathfrak F}$}}}&#10;%---&#10;\newcommand{\bFF}{\mbox{\boldmath{$F$}}}&#10;\newcommand{\bc}{\mbox{\boldmath{$c$}}}&#10;\newcommand{\bxi}{\mbox{\boldmath{$\xi$}}}&#10;\newcommand{\bmu}{\mbox{\boldmath{$\mu$}}}&#10;\newcommand{\bz}{\mbox{\boldmath{$\zeta$}}}&#10;\newcommand{\bdel}{\mbox{\boldmath{$\delta$}}}&#10;\newcommand{\bphi}{\mbox{\boldmath{$\phi$}}}&#10;\newcommand{\balpha}{\mbox{\boldmath{$\alpha$}}}&#10;\newcommand{\bchi}{\mbox{\boldmath{$\chi$}}}&#10;\newcommand{\bgamma}{\mbox{\boldmath{$\gamma$}}}&#10;\newcommand{\bepsilon}{\mbox{\boldmath{$\epsilon$}}}&#10;\newcommand{\btheta}{\mbox{\boldmath{$\theta$}}}&#10;\newcommand{\bE}{\mbox{\boldmath{${\mathcal E}$}}}&#10;\newcommand{\bA}{\mbox{\boldmath{${ A}$}}}&#10;\newcommand{\bB}{\mbox{\boldmath{${\mathcal B}$}}}&#10;\newcommand{\bC}{\mbox{\boldmath{${\mathcal C}$}}}&#10;\newcommand{\bD}{\mbox{\boldmath{${\mathcal D}$}}}&#10;\newcommand{\bF}{\mbox{\boldmath{${\mathcal F}$}}}&#10;\newcommand{\bG}{\mbox{\boldmath{${\mathcal G}$}}}&#10;\newcommand{\bH}{\mbox{\boldmath{${\mathcal H}$}}}&#10;\newcommand{\bI}{\mbox{\boldmath{${\mathcal I}$}}}&#10;\newcommand{\bJ}{\mbox{\boldmath{${\mathcal J}$}}}&#10;\newcommand{\bN}{\mbox{\boldmath{${\mathcal N}$}}}&#10;\newcommand{\bX}{\mbox{\boldmath{${X}$}}}&#10;\newcommand{\bZ}{\mbox{\boldmath{${Z}$}}}&#10;\newcommand{\bO}{\mbox{\boldmath{$\Omega$}}}&#10;\newcommand{\bL}{\mbox{\boldmath{$\Lambda$}}}&#10;\newcommand{\bK}{\mbox{\boldmath{$K$}}}&#10;\newcommand{\bT}{\mbox{\boldmath{$\Theta$}}}\def\real{\hbox{\sf I}\kern-0.130em \hbox{\sf R}}  % use 0.1667 with roman&#10;\begin{document}&#10;\color{yellow}{acoustic sensors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730"/>
  <p:tag name="BOXHEIGHT" val="499"/>
  <p:tag name="BOXFONT" val="10"/>
  <p:tag name="BOXWRAP" val="False"/>
  <p:tag name="WORKAROUNDTRANSPARENCYBUG" val="False"/>
  <p:tag name="ALLOWFONTSUBSTITUTION" val="False"/>
  <p:tag name="BITMAPFORMAT" val="png16m"/>
  <p:tag name="ORIGWIDTH" val="162"/>
  <p:tag name="PICTUREFILESIZE" val="486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(none)"/>
  <p:tag name="BOXWIDTH" val="348"/>
  <p:tag name="BOXHEIGHT" val="540"/>
  <p:tag name="BOXFONT" val="11"/>
  <p:tag name="BOXWRAP" val="False"/>
  <p:tag name="ORIGWIDTH" val="15"/>
  <p:tag name="PICTUREFILESIZE" val="248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(none)"/>
  <p:tag name="BOXWIDTH" val="348"/>
  <p:tag name="BOXHEIGHT" val="540"/>
  <p:tag name="BOXFONT" val="11"/>
  <p:tag name="BOXWRAP" val="False"/>
  <p:tag name="ORIGWIDTH" val="15"/>
  <p:tag name="PICTUREFILESIZE" val="248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(none)"/>
  <p:tag name="BOXWIDTH" val="348"/>
  <p:tag name="BOXHEIGHT" val="540"/>
  <p:tag name="BOXFONT" val="11"/>
  <p:tag name="BOXWRAP" val="False"/>
  <p:tag name="ORIGWIDTH" val="14"/>
  <p:tag name="PICTUREFILESIZE" val="725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5"/>
  <p:tag name="PICTUREFILESIZE" val="746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si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theta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7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9"/>
  <p:tag name="PICTUREFILESIZE" val="77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newcommand{\blambda}{\mbox{\boldmath{$\lambda$}}}&#10;\newcommand{\bLambda}{\mbox{\boldmath{$\Lambda$}}}&#10;\newcommand{\bSigma}{\mbox{\boldmath{$\Sigma$}}}&#10;\newcommand{\bt}{\mbox{\boldmath{$\theta$}}}&#10;\newcommand{\bTheta}{\mbox{\boldmath{$\Theta$}}}&#10;\newcommand{\bk}{\mbox{\boldmath{$k$}}}&#10;\newcommand{\bff}{\mbox{\boldmath{$f$}}}&#10;\newcommand{\bzz}{\mbox{\boldmath{$z$}}}&#10;\newcommand{\bx}{\mbox{\boldmath{$x$}}}&#10;\newcommand{\ba}{\mbox{\boldmath{$a$}}}&#10;\newcommand{\bb}{\mbox{\boldmath{$b$}}}&#10;\newcommand{\br}{\mbox{\boldmath{$r$}}}&#10;\newcommand{\by}{\mbox{\boldmath{$y$}}}&#10;\newcommand{\bu}{\mbox{\boldmath{$u$}}}&#10;\newcommand{\btau}{\mbox{\boldmath{$\tau$}}}&#10;\newcommand{\bvp}{\boldmath{\varphi}}&#10;\newcommand{\bmm}{\mbox{\boldmath{$m$}}}&#10;&#10;\newcommand{\bd}{\mbox{\boldmath{$d$}}}&#10;\newcommand{\bth}{\mbox{\boldmath{$\hat{\theta}$}}}&#10;\newcommand{\bs}{\mbox{\boldmath{$s$}}}&#10;\newcommand{\bn}{\mbox{\boldmath{$n$}}}&#10;%----&#10;\newcommand{\bPhi}{\mbox{\boldmath{$\Phi$}}}&#10;\newcommand{\bPsi}{\mbox{\boldmath{$\Psi$}}}&#10;\newcommand{\bpsi}{\mbox{\boldmath{$\psi$}}}&#10;\newcommand{\mD}{\mbox{\boldmath{$D$}}}&#10;\newcommand{\mA}{\mbox{\boldmath{$A$}}}&#10;\newcommand{\mR}{\mbox{\boldmath{$R$}}}&#10;\newcommand{\mK}{\mbox{\boldmath{$K$}}}&#10;\newcommand{\mI}{\mbox{\boldmath{$I$}}}&#10;\newcommand{\mone}{\mbox{\boldmath{$1$}}}&#10;\newcommand{\mY}{\mbox{\boldmath{$Y$}}}&#10;\newcommand{\mF}{\mbox{\boldmath{$F$}}}&#10;\newcommand{\mP}{\mbox{\boldmath{${P}$}}}&#10;\newcommand{\meF}{\mbox{\boldmath{${\mathfrak F}$}}}&#10;%---&#10;\newcommand{\bFF}{\mbox{\boldmath{$F$}}}&#10;\newcommand{\bc}{\mbox{\boldmath{$c$}}}&#10;\newcommand{\bxi}{\mbox{\boldmath{$\xi$}}}&#10;\newcommand{\bmu}{\mbox{\boldmath{$\mu$}}}&#10;\newcommand{\bz}{\mbox{\boldmath{$\zeta$}}}&#10;\newcommand{\bdel}{\mbox{\boldmath{$\delta$}}}&#10;\newcommand{\bphi}{\mbox{\boldmath{$\phi$}}}&#10;\newcommand{\balpha}{\mbox{\boldmath{$\alpha$}}}&#10;\newcommand{\bchi}{\mbox{\boldmath{$\chi$}}}&#10;\newcommand{\bgamma}{\mbox{\boldmath{$\gamma$}}}&#10;\newcommand{\bepsilon}{\mbox{\boldmath{$\epsilon$}}}&#10;\newcommand{\btheta}{\mbox{\boldmath{$\theta$}}}&#10;\newcommand{\bE}{\mbox{\boldmath{${\mathcal E}$}}}&#10;\newcommand{\bA}{\mbox{\boldmath{${ A}$}}}&#10;\newcommand{\bB}{\mbox{\boldmath{${\mathcal B}$}}}&#10;\newcommand{\bC}{\mbox{\boldmath{${\mathcal C}$}}}&#10;\newcommand{\bD}{\mbox{\boldmath{${\mathcal D}$}}}&#10;\newcommand{\bF}{\mbox{\boldmath{${\mathcal F}$}}}&#10;\newcommand{\bG}{\mbox{\boldmath{${\mathcal G}$}}}&#10;\newcommand{\bH}{\mbox{\boldmath{${\mathcal H}$}}}&#10;\newcommand{\bI}{\mbox{\boldmath{${\mathcal I}$}}}&#10;\newcommand{\bJ}{\mbox{\boldmath{${\mathcal J}$}}}&#10;\newcommand{\bN}{\mbox{\boldmath{${\mathcal N}$}}}&#10;\newcommand{\bX}{\mbox{\boldmath{${X}$}}}&#10;\newcommand{\bZ}{\mbox{\boldmath{${Z}$}}}&#10;\newcommand{\bO}{\mbox{\boldmath{$\Omega$}}}&#10;\newcommand{\bL}{\mbox{\boldmath{$\Lambda$}}}&#10;\newcommand{\bK}{\mbox{\boldmath{$K$}}}&#10;\newcommand{\bT}{\mbox{\boldmath{$\Theta$}}}\def\real{\hbox{\sf I}\kern-0.130em \hbox{\sf R}}  % use 0.1667 with roman&#10;\begin{document}&#10;\begin{tabular}{|c|c|c|c|c|c|c|c|c|c|c|c|c|c|c|c|c|c|c|c|}&#10;  \hline&#10;  % after \\: \hline or \cline{col1-col2} \cline{col3-col4} ...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\hline&#10;\end{tabular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586"/>
  <p:tag name="BOXHEIGHT" val="407"/>
  <p:tag name="BOXFONT" val="10"/>
  <p:tag name="BOXWRAP" val="False"/>
  <p:tag name="WORKAROUNDTRANSPARENCYBUG" val="False"/>
  <p:tag name="ALLOWFONTSUBSTITUTION" val="False"/>
  <p:tag name="BITMAPFORMAT" val="png16m"/>
  <p:tag name="ORIGWIDTH" val="565"/>
  <p:tag name="PICTUREFILESIZE" val="6836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newcommand{\blambda}{\mbox{\boldmath{$\lambda$}}}&#10;\newcommand{\bLambda}{\mbox{\boldmath{$\Lambda$}}}&#10;\newcommand{\bSigma}{\mbox{\boldmath{$\Sigma$}}}&#10;\newcommand{\bt}{\mbox{\boldmath{$\theta$}}}&#10;\newcommand{\bTheta}{\mbox{\boldmath{$\Theta$}}}&#10;\newcommand{\bk}{\mbox{\boldmath{$k$}}}&#10;\newcommand{\bff}{\mbox{\boldmath{$f$}}}&#10;\newcommand{\bzz}{\mbox{\boldmath{$z$}}}&#10;\newcommand{\bx}{\mbox{\boldmath{$x$}}}&#10;\newcommand{\ba}{\mbox{\boldmath{$a$}}}&#10;\newcommand{\bb}{\mbox{\boldmath{$b$}}}&#10;\newcommand{\br}{\mbox{\boldmath{$r$}}}&#10;\newcommand{\by}{\mbox{\boldmath{$y$}}}&#10;\newcommand{\bu}{\mbox{\boldmath{$u$}}}&#10;\newcommand{\btau}{\mbox{\boldmath{$\tau$}}}&#10;\newcommand{\bvp}{\boldmath{\varphi}}&#10;\newcommand{\bmm}{\mbox{\boldmath{$m$}}}&#10;&#10;\newcommand{\bd}{\mbox{\boldmath{$d$}}}&#10;\newcommand{\bth}{\mbox{\boldmath{$\hat{\theta}$}}}&#10;\newcommand{\bs}{\mbox{\boldmath{$s$}}}&#10;\newcommand{\bn}{\mbox{\boldmath{$n$}}}&#10;%----&#10;\newcommand{\bPhi}{\mbox{\boldmath{$\Phi$}}}&#10;\newcommand{\bPsi}{\mbox{\boldmath{$\Psi$}}}&#10;\newcommand{\bpsi}{\mbox{\boldmath{$\psi$}}}&#10;\newcommand{\mD}{\mbox{\boldmath{$D$}}}&#10;\newcommand{\mA}{\mbox{\boldmath{$A$}}}&#10;\newcommand{\mR}{\mbox{\boldmath{$R$}}}&#10;\newcommand{\mK}{\mbox{\boldmath{$K$}}}&#10;\newcommand{\mI}{\mbox{\boldmath{$I$}}}&#10;\newcommand{\mone}{\mbox{\boldmath{$1$}}}&#10;\newcommand{\mY}{\mbox{\boldmath{$Y$}}}&#10;\newcommand{\mF}{\mbox{\boldmath{$F$}}}&#10;\newcommand{\mP}{\mbox{\boldmath{${P}$}}}&#10;\newcommand{\meF}{\mbox{\boldmath{${\mathfrak F}$}}}&#10;%---&#10;\newcommand{\bFF}{\mbox{\boldmath{$F$}}}&#10;\newcommand{\bc}{\mbox{\boldmath{$c$}}}&#10;\newcommand{\bxi}{\mbox{\boldmath{$\xi$}}}&#10;\newcommand{\bmu}{\mbox{\boldmath{$\mu$}}}&#10;\newcommand{\bz}{\mbox{\boldmath{$\zeta$}}}&#10;\newcommand{\bdel}{\mbox{\boldmath{$\delta$}}}&#10;\newcommand{\bphi}{\mbox{\boldmath{$\phi$}}}&#10;\newcommand{\balpha}{\mbox{\boldmath{$\alpha$}}}&#10;\newcommand{\bchi}{\mbox{\boldmath{$\chi$}}}&#10;\newcommand{\bgamma}{\mbox{\boldmath{$\gamma$}}}&#10;\newcommand{\bepsilon}{\mbox{\boldmath{$\epsilon$}}}&#10;\newcommand{\btheta}{\mbox{\boldmath{$\theta$}}}&#10;\newcommand{\bE}{\mbox{\boldmath{${\mathcal E}$}}}&#10;\newcommand{\bA}{\mbox{\boldmath{${ A}$}}}&#10;\newcommand{\bB}{\mbox{\boldmath{${\mathcal B}$}}}&#10;\newcommand{\bC}{\mbox{\boldmath{${\mathcal C}$}}}&#10;\newcommand{\bD}{\mbox{\boldmath{${\mathcal D}$}}}&#10;\newcommand{\bF}{\mbox{\boldmath{${\mathcal F}$}}}&#10;\newcommand{\bG}{\mbox{\boldmath{${\mathcal G}$}}}&#10;\newcommand{\bH}{\mbox{\boldmath{${\mathcal H}$}}}&#10;\newcommand{\bI}{\mbox{\boldmath{${\mathcal I}$}}}&#10;\newcommand{\bJ}{\mbox{\boldmath{${\mathcal J}$}}}&#10;\newcommand{\bN}{\mbox{\boldmath{${\mathcal N}$}}}&#10;\newcommand{\bX}{\mbox{\boldmath{${X}$}}}&#10;\newcommand{\bZ}{\mbox{\boldmath{${Z}$}}}&#10;\newcommand{\bO}{\mbox{\boldmath{$\Omega$}}}&#10;\newcommand{\bL}{\mbox{\boldmath{$\Lambda$}}}&#10;\newcommand{\bK}{\mbox{\boldmath{$K$}}}&#10;\newcommand{\bT}{\mbox{\boldmath{$\Theta$}}}\def\real{\hbox{\sf I}\kern-0.130em \hbox{\sf R}}  % use 0.1667 with roman&#10;\begin{document}&#10;$$1 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86"/>
  <p:tag name="BOXHEIGHT" val="407"/>
  <p:tag name="BOXFONT" val="10"/>
  <p:tag name="BOXWRAP" val="False"/>
  <p:tag name="WORKAROUNDTRANSPARENCYBUG" val="False"/>
  <p:tag name="ALLOWFONTSUBSTITUTION" val="False"/>
  <p:tag name="BITMAPFORMAT" val="png16m"/>
  <p:tag name="ORIGWIDTH" val="9"/>
  <p:tag name="PICTUREFILESIZE" val="44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newcommand{\blambda}{\mbox{\boldmath{$\lambda$}}}&#10;\newcommand{\bLambda}{\mbox{\boldmath{$\Lambda$}}}&#10;\newcommand{\bSigma}{\mbox{\boldmath{$\Sigma$}}}&#10;\newcommand{\bt}{\mbox{\boldmath{$\theta$}}}&#10;\newcommand{\bTheta}{\mbox{\boldmath{$\Theta$}}}&#10;\newcommand{\bk}{\mbox{\boldmath{$k$}}}&#10;\newcommand{\bff}{\mbox{\boldmath{$f$}}}&#10;\newcommand{\bzz}{\mbox{\boldmath{$z$}}}&#10;\newcommand{\bx}{\mbox{\boldmath{$x$}}}&#10;\newcommand{\ba}{\mbox{\boldmath{$a$}}}&#10;\newcommand{\bb}{\mbox{\boldmath{$b$}}}&#10;\newcommand{\br}{\mbox{\boldmath{$r$}}}&#10;\newcommand{\by}{\mbox{\boldmath{$y$}}}&#10;\newcommand{\bu}{\mbox{\boldmath{$u$}}}&#10;\newcommand{\btau}{\mbox{\boldmath{$\tau$}}}&#10;\newcommand{\bvp}{\boldmath{\varphi}}&#10;\newcommand{\bmm}{\mbox{\boldmath{$m$}}}&#10;&#10;\newcommand{\bd}{\mbox{\boldmath{$d$}}}&#10;\newcommand{\bth}{\mbox{\boldmath{$\hat{\theta}$}}}&#10;\newcommand{\bs}{\mbox{\boldmath{$s$}}}&#10;\newcommand{\bn}{\mbox{\boldmath{$n$}}}&#10;%----&#10;\newcommand{\bPhi}{\mbox{\boldmath{$\Phi$}}}&#10;\newcommand{\bPsi}{\mbox{\boldmath{$\Psi$}}}&#10;\newcommand{\bpsi}{\mbox{\boldmath{$\psi$}}}&#10;\newcommand{\mD}{\mbox{\boldmath{$D$}}}&#10;\newcommand{\mA}{\mbox{\boldmath{$A$}}}&#10;\newcommand{\mR}{\mbox{\boldmath{$R$}}}&#10;\newcommand{\mK}{\mbox{\boldmath{$K$}}}&#10;\newcommand{\mI}{\mbox{\boldmath{$I$}}}&#10;\newcommand{\mone}{\mbox{\boldmath{$1$}}}&#10;\newcommand{\mY}{\mbox{\boldmath{$Y$}}}&#10;\newcommand{\mF}{\mbox{\boldmath{$F$}}}&#10;\newcommand{\mP}{\mbox{\boldmath{${P}$}}}&#10;\newcommand{\meF}{\mbox{\boldmath{${\mathfrak F}$}}}&#10;%---&#10;\newcommand{\bFF}{\mbox{\boldmath{$F$}}}&#10;\newcommand{\bc}{\mbox{\boldmath{$c$}}}&#10;\newcommand{\bxi}{\mbox{\boldmath{$\xi$}}}&#10;\newcommand{\bmu}{\mbox{\boldmath{$\mu$}}}&#10;\newcommand{\bz}{\mbox{\boldmath{$\zeta$}}}&#10;\newcommand{\bdel}{\mbox{\boldmath{$\delta$}}}&#10;\newcommand{\bphi}{\mbox{\boldmath{$\phi$}}}&#10;\newcommand{\balpha}{\mbox{\boldmath{$\alpha$}}}&#10;\newcommand{\bchi}{\mbox{\boldmath{$\chi$}}}&#10;\newcommand{\bgamma}{\mbox{\boldmath{$\gamma$}}}&#10;\newcommand{\bepsilon}{\mbox{\boldmath{$\epsilon$}}}&#10;\newcommand{\btheta}{\mbox{\boldmath{$\theta$}}}&#10;\newcommand{\bE}{\mbox{\boldmath{${\mathcal E}$}}}&#10;\newcommand{\bA}{\mbox{\boldmath{${ A}$}}}&#10;\newcommand{\bB}{\mbox{\boldmath{${\mathcal B}$}}}&#10;\newcommand{\bC}{\mbox{\boldmath{${\mathcal C}$}}}&#10;\newcommand{\bD}{\mbox{\boldmath{${\mathcal D}$}}}&#10;\newcommand{\bF}{\mbox{\boldmath{${\mathcal F}$}}}&#10;\newcommand{\bG}{\mbox{\boldmath{${\mathcal G}$}}}&#10;\newcommand{\bH}{\mbox{\boldmath{${\mathcal H}$}}}&#10;\newcommand{\bI}{\mbox{\boldmath{${\mathcal I}$}}}&#10;\newcommand{\bJ}{\mbox{\boldmath{${\mathcal J}$}}}&#10;\newcommand{\bN}{\mbox{\boldmath{${\mathcal N}$}}}&#10;\newcommand{\bX}{\mbox{\boldmath{${X}$}}}&#10;\newcommand{\bZ}{\mbox{\boldmath{${Z}$}}}&#10;\newcommand{\bO}{\mbox{\boldmath{$\Omega$}}}&#10;\newcommand{\bL}{\mbox{\boldmath{$\Lambda$}}}&#10;\newcommand{\bK}{\mbox{\boldmath{$K$}}}&#10;\newcommand{\bT}{\mbox{\boldmath{$\Theta$}}}\def\real{\hbox{\sf I}\kern-0.130em \hbox{\sf R}}  % use 0.1667 with roman&#10;\begin{document}&#10;\color{blue}{$\rightharpoonup$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488"/>
  <p:tag name="BOXHEIGHT" val="345"/>
  <p:tag name="BOXFONT" val="10"/>
  <p:tag name="BOXWRAP" val="False"/>
  <p:tag name="WORKAROUNDTRANSPARENCYBUG" val="False"/>
  <p:tag name="ALLOWFONTSUBSTITUTION" val="False"/>
  <p:tag name="BITMAPFORMAT" val="png16m"/>
  <p:tag name="ORIGWIDTH" val="19.875"/>
  <p:tag name="PICTUREFILESIZE" val="46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newcommand{\blambda}{\mbox{\boldmath{$\lambda$}}}&#10;\newcommand{\bLambda}{\mbox{\boldmath{$\Lambda$}}}&#10;\newcommand{\bSigma}{\mbox{\boldmath{$\Sigma$}}}&#10;\newcommand{\bt}{\mbox{\boldmath{$\theta$}}}&#10;\newcommand{\bTheta}{\mbox{\boldmath{$\Theta$}}}&#10;\newcommand{\bk}{\mbox{\boldmath{$k$}}}&#10;\newcommand{\bff}{\mbox{\boldmath{$f$}}}&#10;\newcommand{\bzz}{\mbox{\boldmath{$z$}}}&#10;\newcommand{\bx}{\mbox{\boldmath{$x$}}}&#10;\newcommand{\ba}{\mbox{\boldmath{$a$}}}&#10;\newcommand{\bb}{\mbox{\boldmath{$b$}}}&#10;\newcommand{\br}{\mbox{\boldmath{$r$}}}&#10;\newcommand{\by}{\mbox{\boldmath{$y$}}}&#10;\newcommand{\bu}{\mbox{\boldmath{$u$}}}&#10;\newcommand{\btau}{\mbox{\boldmath{$\tau$}}}&#10;\newcommand{\bvp}{\boldmath{\varphi}}&#10;\newcommand{\bmm}{\mbox{\boldmath{$m$}}}&#10;&#10;\newcommand{\bd}{\mbox{\boldmath{$d$}}}&#10;\newcommand{\bth}{\mbox{\boldmath{$\hat{\theta}$}}}&#10;\newcommand{\bs}{\mbox{\boldmath{$s$}}}&#10;\newcommand{\bn}{\mbox{\boldmath{$n$}}}&#10;%----&#10;\newcommand{\bPhi}{\mbox{\boldmath{$\Phi$}}}&#10;\newcommand{\bPsi}{\mbox{\boldmath{$\Psi$}}}&#10;\newcommand{\bpsi}{\mbox{\boldmath{$\psi$}}}&#10;\newcommand{\mD}{\mbox{\boldmath{$D$}}}&#10;\newcommand{\mA}{\mbox{\boldmath{$A$}}}&#10;\newcommand{\mR}{\mbox{\boldmath{$R$}}}&#10;\newcommand{\mK}{\mbox{\boldmath{$K$}}}&#10;\newcommand{\mI}{\mbox{\boldmath{$I$}}}&#10;\newcommand{\mone}{\mbox{\boldmath{$1$}}}&#10;\newcommand{\mY}{\mbox{\boldmath{$Y$}}}&#10;\newcommand{\mF}{\mbox{\boldmath{$F$}}}&#10;\newcommand{\mP}{\mbox{\boldmath{${P}$}}}&#10;\newcommand{\meF}{\mbox{\boldmath{${\mathfrak F}$}}}&#10;%---&#10;\newcommand{\bFF}{\mbox{\boldmath{$F$}}}&#10;\newcommand{\bc}{\mbox{\boldmath{$c$}}}&#10;\newcommand{\bxi}{\mbox{\boldmath{$\xi$}}}&#10;\newcommand{\bmu}{\mbox{\boldmath{$\mu$}}}&#10;\newcommand{\bz}{\mbox{\boldmath{$\zeta$}}}&#10;\newcommand{\bdel}{\mbox{\boldmath{$\delta$}}}&#10;\newcommand{\bphi}{\mbox{\boldmath{$\phi$}}}&#10;\newcommand{\balpha}{\mbox{\boldmath{$\alpha$}}}&#10;\newcommand{\bchi}{\mbox{\boldmath{$\chi$}}}&#10;\newcommand{\bgamma}{\mbox{\boldmath{$\gamma$}}}&#10;\newcommand{\bepsilon}{\mbox{\boldmath{$\epsilon$}}}&#10;\newcommand{\btheta}{\mbox{\boldmath{$\theta$}}}&#10;\newcommand{\bE}{\mbox{\boldmath{${\mathcal E}$}}}&#10;\newcommand{\bA}{\mbox{\boldmath{${ A}$}}}&#10;\newcommand{\bB}{\mbox{\boldmath{${\mathcal B}$}}}&#10;\newcommand{\bC}{\mbox{\boldmath{${\mathcal C}$}}}&#10;\newcommand{\bD}{\mbox{\boldmath{${\mathcal D}$}}}&#10;\newcommand{\bF}{\mbox{\boldmath{${\mathcal F}$}}}&#10;\newcommand{\bG}{\mbox{\boldmath{${\mathcal G}$}}}&#10;\newcommand{\bH}{\mbox{\boldmath{${\mathcal H}$}}}&#10;\newcommand{\bI}{\mbox{\boldmath{${\mathcal I}$}}}&#10;\newcommand{\bJ}{\mbox{\boldmath{${\mathcal J}$}}}&#10;\newcommand{\bN}{\mbox{\boldmath{${\mathcal N}$}}}&#10;\newcommand{\bX}{\mbox{\boldmath{${X}$}}}&#10;\newcommand{\bZ}{\mbox{\boldmath{${Z}$}}}&#10;\newcommand{\bO}{\mbox{\boldmath{$\Omega$}}}&#10;\newcommand{\bL}{\mbox{\boldmath{$\Lambda$}}}&#10;\newcommand{\bK}{\mbox{\boldmath{$K$}}}&#10;\newcommand{\bT}{\mbox{\boldmath{$\Theta$}}}\def\real{\hbox{\sf I}\kern-0.130em \hbox{\sf R}}  % use 0.1667 with roman&#10;\begin{document}&#10;$$N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86"/>
  <p:tag name="BOXHEIGHT" val="407"/>
  <p:tag name="BOXFONT" val="10"/>
  <p:tag name="BOXWRAP" val="False"/>
  <p:tag name="WORKAROUNDTRANSPARENCYBUG" val="False"/>
  <p:tag name="ALLOWFONTSUBSTITUTION" val="False"/>
  <p:tag name="BITMAPFORMAT" val="png16m"/>
  <p:tag name="ORIGWIDTH" val="18"/>
  <p:tag name="PICTUREFILESIZE" val="103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newcommand{\blambda}{\mbox{\boldmath{$\lambda$}}}&#10;\newcommand{\bLambda}{\mbox{\boldmath{$\Lambda$}}}&#10;\newcommand{\bSigma}{\mbox{\boldmath{$\Sigma$}}}&#10;\newcommand{\bt}{\mbox{\boldmath{$\theta$}}}&#10;\newcommand{\bTheta}{\mbox{\boldmath{$\Theta$}}}&#10;\newcommand{\bk}{\mbox{\boldmath{$k$}}}&#10;\newcommand{\bff}{\mbox{\boldmath{$f$}}}&#10;\newcommand{\bzz}{\mbox{\boldmath{$z$}}}&#10;\newcommand{\bx}{\mbox{\boldmath{$x$}}}&#10;\newcommand{\ba}{\mbox{\boldmath{$a$}}}&#10;\newcommand{\bb}{\mbox{\boldmath{$b$}}}&#10;\newcommand{\br}{\mbox{\boldmath{$r$}}}&#10;\newcommand{\by}{\mbox{\boldmath{$y$}}}&#10;\newcommand{\bu}{\mbox{\boldmath{$u$}}}&#10;\newcommand{\btau}{\mbox{\boldmath{$\tau$}}}&#10;\newcommand{\bvp}{\boldmath{\varphi}}&#10;\newcommand{\bmm}{\mbox{\boldmath{$m$}}}&#10;&#10;\newcommand{\bd}{\mbox{\boldmath{$d$}}}&#10;\newcommand{\bth}{\mbox{\boldmath{$\hat{\theta}$}}}&#10;\newcommand{\bs}{\mbox{\boldmath{$s$}}}&#10;\newcommand{\bn}{\mbox{\boldmath{$n$}}}&#10;%----&#10;\newcommand{\bPhi}{\mbox{\boldmath{$\Phi$}}}&#10;\newcommand{\bPsi}{\mbox{\boldmath{$\Psi$}}}&#10;\newcommand{\bpsi}{\mbox{\boldmath{$\psi$}}}&#10;\newcommand{\mD}{\mbox{\boldmath{$D$}}}&#10;\newcommand{\mA}{\mbox{\boldmath{$A$}}}&#10;\newcommand{\mR}{\mbox{\boldmath{$R$}}}&#10;\newcommand{\mK}{\mbox{\boldmath{$K$}}}&#10;\newcommand{\mI}{\mbox{\boldmath{$I$}}}&#10;\newcommand{\mone}{\mbox{\boldmath{$1$}}}&#10;\newcommand{\mY}{\mbox{\boldmath{$Y$}}}&#10;\newcommand{\mF}{\mbox{\boldmath{$F$}}}&#10;\newcommand{\mP}{\mbox{\boldmath{${P}$}}}&#10;\newcommand{\meF}{\mbox{\boldmath{${\mathfrak F}$}}}&#10;%---&#10;\newcommand{\bFF}{\mbox{\boldmath{$F$}}}&#10;\newcommand{\bc}{\mbox{\boldmath{$c$}}}&#10;\newcommand{\bxi}{\mbox{\boldmath{$\xi$}}}&#10;\newcommand{\bmu}{\mbox{\boldmath{$\mu$}}}&#10;\newcommand{\bz}{\mbox{\boldmath{$\zeta$}}}&#10;\newcommand{\bdel}{\mbox{\boldmath{$\delta$}}}&#10;\newcommand{\bphi}{\mbox{\boldmath{$\phi$}}}&#10;\newcommand{\balpha}{\mbox{\boldmath{$\alpha$}}}&#10;\newcommand{\bchi}{\mbox{\boldmath{$\chi$}}}&#10;\newcommand{\bgamma}{\mbox{\boldmath{$\gamma$}}}&#10;\newcommand{\bepsilon}{\mbox{\boldmath{$\epsilon$}}}&#10;\newcommand{\btheta}{\mbox{\boldmath{$\theta$}}}&#10;\newcommand{\bE}{\mbox{\boldmath{${\mathcal E}$}}}&#10;\newcommand{\bA}{\mbox{\boldmath{${ A}$}}}&#10;\newcommand{\bB}{\mbox{\boldmath{${\mathcal B}$}}}&#10;\newcommand{\bC}{\mbox{\boldmath{${\mathcal C}$}}}&#10;\newcommand{\bD}{\mbox{\boldmath{${\mathcal D}$}}}&#10;\newcommand{\bF}{\mbox{\boldmath{${\mathcal F}$}}}&#10;\newcommand{\bG}{\mbox{\boldmath{${\mathcal G}$}}}&#10;\newcommand{\bH}{\mbox{\boldmath{${\mathcal H}$}}}&#10;\newcommand{\bI}{\mbox{\boldmath{${\mathcal I}$}}}&#10;\newcommand{\bJ}{\mbox{\boldmath{${\mathcal J}$}}}&#10;\newcommand{\bN}{\mbox{\boldmath{${\mathcal N}$}}}&#10;\newcommand{\bX}{\mbox{\boldmath{${X}$}}}&#10;\newcommand{\bZ}{\mbox{\boldmath{${Z}$}}}&#10;\newcommand{\bO}{\mbox{\boldmath{$\Omega$}}}&#10;\newcommand{\bL}{\mbox{\boldmath{$\Lambda$}}}&#10;\newcommand{\bK}{\mbox{\boldmath{$K$}}}&#10;\newcommand{\bT}{\mbox{\boldmath{$\Theta$}}}\def\real{\hbox{\sf I}\kern-0.130em \hbox{\sf R}}  % use 0.1667 with roman&#10;\begin{document}&#10;\color{blue}{$\rightharpoonup$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488"/>
  <p:tag name="BOXHEIGHT" val="345"/>
  <p:tag name="BOXFONT" val="10"/>
  <p:tag name="BOXWRAP" val="False"/>
  <p:tag name="WORKAROUNDTRANSPARENCYBUG" val="False"/>
  <p:tag name="ALLOWFONTSUBSTITUTION" val="False"/>
  <p:tag name="BITMAPFORMAT" val="png16m"/>
  <p:tag name="ORIGWIDTH" val="19.875"/>
  <p:tag name="PICTUREFILESIZE" val="46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EEPFILES" val="False"/>
  <p:tag name="DEBUGPAUSE" val="False"/>
  <p:tag name="TIMEOUT" val="(none)"/>
  <p:tag name="BOXWIDTH" val="348"/>
  <p:tag name="BOXHEIGHT" val="540"/>
  <p:tag name="BOXFONT" val="11"/>
  <p:tag name="BOXWRAP" val="False"/>
  <p:tag name="ORIGWIDTH" val="15"/>
  <p:tag name="PICTUREFILESIZE" val="248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D}=\Phi\Psi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0"/>
  <p:tag name="PICTUREFILESIZE" val="229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theta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"/>
  <p:tag name="PICTUREFILESIZE" val="72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9"/>
  <p:tag name="PICTUREFILESIZE" val="7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9"/>
  <p:tag name="PICTUREFILESIZE" val="769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newcommand{\blambda}{\mbox{\boldmath{$\lambda$}}}&#10;\newcommand{\bLambda}{\mbox{\boldmath{$\Lambda$}}}&#10;\newcommand{\bSigma}{\mbox{\boldmath{$\Sigma$}}}&#10;\newcommand{\bt}{\mbox{\boldmath{$\theta$}}}&#10;\newcommand{\bTheta}{\mbox{\boldmath{$\Theta$}}}&#10;\newcommand{\bk}{\mbox{\boldmath{$k$}}}&#10;\newcommand{\bff}{\mbox{\boldmath{$f$}}}&#10;\newcommand{\bzz}{\mbox{\boldmath{$z$}}}&#10;\newcommand{\bx}{\mbox{\boldmath{$x$}}}&#10;\newcommand{\ba}{\mbox{\boldmath{$a$}}}&#10;\newcommand{\bb}{\mbox{\boldmath{$b$}}}&#10;\newcommand{\br}{\mbox{\boldmath{$r$}}}&#10;\newcommand{\by}{\mbox{\boldmath{$y$}}}&#10;\newcommand{\bu}{\mbox{\boldmath{$u$}}}&#10;\newcommand{\btau}{\mbox{\boldmath{$\tau$}}}&#10;\newcommand{\bvp}{\boldmath{\varphi}}&#10;\newcommand{\bmm}{\mbox{\boldmath{$m$}}}&#10;&#10;\newcommand{\bd}{\mbox{\boldmath{$d$}}}&#10;\newcommand{\bth}{\mbox{\boldmath{$\hat{\theta}$}}}&#10;\newcommand{\bs}{\mbox{\boldmath{$s$}}}&#10;\newcommand{\bn}{\mbox{\boldmath{$n$}}}&#10;%----&#10;\newcommand{\bPhi}{\mbox{\boldmath{$\Phi$}}}&#10;\newcommand{\bPsi}{\mbox{\boldmath{$\Psi$}}}&#10;\newcommand{\bpsi}{\mbox{\boldmath{$\psi$}}}&#10;\newcommand{\mD}{\mbox{\boldmath{$D$}}}&#10;\newcommand{\mA}{\mbox{\boldmath{$A$}}}&#10;\newcommand{\mR}{\mbox{\boldmath{$R$}}}&#10;\newcommand{\mK}{\mbox{\boldmath{$K$}}}&#10;\newcommand{\mI}{\mbox{\boldmath{$I$}}}&#10;\newcommand{\mone}{\mbox{\boldmath{$1$}}}&#10;\newcommand{\mY}{\mbox{\boldmath{$Y$}}}&#10;\newcommand{\mF}{\mbox{\boldmath{$F$}}}&#10;\newcommand{\mP}{\mbox{\boldmath{${P}$}}}&#10;\newcommand{\meF}{\mbox{\boldmath{${\mathfrak F}$}}}&#10;%---&#10;\newcommand{\bFF}{\mbox{\boldmath{$F$}}}&#10;\newcommand{\bc}{\mbox{\boldmath{$c$}}}&#10;\newcommand{\bxi}{\mbox{\boldmath{$\xi$}}}&#10;\newcommand{\bmu}{\mbox{\boldmath{$\mu$}}}&#10;\newcommand{\bz}{\mbox{\boldmath{$\zeta$}}}&#10;\newcommand{\bdel}{\mbox{\boldmath{$\delta$}}}&#10;\newcommand{\bphi}{\mbox{\boldmath{$\phi$}}}&#10;\newcommand{\balpha}{\mbox{\boldmath{$\alpha$}}}&#10;\newcommand{\bchi}{\mbox{\boldmath{$\chi$}}}&#10;\newcommand{\bgamma}{\mbox{\boldmath{$\gamma$}}}&#10;\newcommand{\bepsilon}{\mbox{\boldmath{$\epsilon$}}}&#10;\newcommand{\btheta}{\mbox{\boldmath{$\theta$}}}&#10;\newcommand{\bE}{\mbox{\boldmath{${\mathcal E}$}}}&#10;\newcommand{\bA}{\mbox{\boldmath{${ A}$}}}&#10;\newcommand{\bB}{\mbox{\boldmath{${\mathcal B}$}}}&#10;\newcommand{\bC}{\mbox{\boldmath{${\mathcal C}$}}}&#10;\newcommand{\bD}{\mbox{\boldmath{${\mathcal D}$}}}&#10;\newcommand{\bF}{\mbox{\boldmath{${\mathcal F}$}}}&#10;\newcommand{\bG}{\mbox{\boldmath{${\mathcal G}$}}}&#10;\newcommand{\bH}{\mbox{\boldmath{${\mathcal H}$}}}&#10;\newcommand{\bI}{\mbox{\boldmath{${\mathcal I}$}}}&#10;\newcommand{\bJ}{\mbox{\boldmath{${\mathcal J}$}}}&#10;\newcommand{\bN}{\mbox{\boldmath{${\mathcal N}$}}}&#10;\newcommand{\bX}{\mbox{\boldmath{${X}$}}}&#10;\newcommand{\bZ}{\mbox{\boldmath{${Z}$}}}&#10;\newcommand{\bO}{\mbox{\boldmath{$\Omega$}}}&#10;\newcommand{\bL}{\mbox{\boldmath{$\Lambda$}}}&#10;\newcommand{\bK}{\mbox{\boldmath{$K$}}}&#10;\newcommand{\bT}{\mbox{\boldmath{$\Theta$}}}\def\real{\hbox{\sf I}\kern-0.130em \hbox{\sf R}}  % use 0.1667 with roman&#10;\begin{document}&#10;\begin{tabular}{|c|c|c|c|c|c|c|c|c|c|c|c|c|c|c|c|c|c|c|c|}&#10;  \hline&#10;  % after \\: \hline or \cline{col1-col2} \cline{col3-col4} ...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\hline&#10;\end{tabular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586"/>
  <p:tag name="BOXHEIGHT" val="407"/>
  <p:tag name="BOXFONT" val="10"/>
  <p:tag name="BOXWRAP" val="False"/>
  <p:tag name="WORKAROUNDTRANSPARENCYBUG" val="False"/>
  <p:tag name="ALLOWFONTSUBSTITUTION" val="False"/>
  <p:tag name="BITMAPFORMAT" val="png16m"/>
  <p:tag name="ORIGWIDTH" val="565"/>
  <p:tag name="PICTUREFILESIZE" val="6836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newcommand{\blambda}{\mbox{\boldmath{$\lambda$}}}&#10;\newcommand{\bLambda}{\mbox{\boldmath{$\Lambda$}}}&#10;\newcommand{\bSigma}{\mbox{\boldmath{$\Sigma$}}}&#10;\newcommand{\bt}{\mbox{\boldmath{$\theta$}}}&#10;\newcommand{\bTheta}{\mbox{\boldmath{$\Theta$}}}&#10;\newcommand{\bk}{\mbox{\boldmath{$k$}}}&#10;\newcommand{\bff}{\mbox{\boldmath{$f$}}}&#10;\newcommand{\bzz}{\mbox{\boldmath{$z$}}}&#10;\newcommand{\bx}{\mbox{\boldmath{$x$}}}&#10;\newcommand{\ba}{\mbox{\boldmath{$a$}}}&#10;\newcommand{\bb}{\mbox{\boldmath{$b$}}}&#10;\newcommand{\br}{\mbox{\boldmath{$r$}}}&#10;\newcommand{\by}{\mbox{\boldmath{$y$}}}&#10;\newcommand{\bu}{\mbox{\boldmath{$u$}}}&#10;\newcommand{\btau}{\mbox{\boldmath{$\tau$}}}&#10;\newcommand{\bvp}{\boldmath{\varphi}}&#10;\newcommand{\bmm}{\mbox{\boldmath{$m$}}}&#10;&#10;\newcommand{\bd}{\mbox{\boldmath{$d$}}}&#10;\newcommand{\bth}{\mbox{\boldmath{$\hat{\theta}$}}}&#10;\newcommand{\bs}{\mbox{\boldmath{$s$}}}&#10;\newcommand{\bn}{\mbox{\boldmath{$n$}}}&#10;%----&#10;\newcommand{\bPhi}{\mbox{\boldmath{$\Phi$}}}&#10;\newcommand{\bPsi}{\mbox{\boldmath{$\Psi$}}}&#10;\newcommand{\bpsi}{\mbox{\boldmath{$\psi$}}}&#10;\newcommand{\mD}{\mbox{\boldmath{$D$}}}&#10;\newcommand{\mA}{\mbox{\boldmath{$A$}}}&#10;\newcommand{\mR}{\mbox{\boldmath{$R$}}}&#10;\newcommand{\mK}{\mbox{\boldmath{$K$}}}&#10;\newcommand{\mI}{\mbox{\boldmath{$I$}}}&#10;\newcommand{\mone}{\mbox{\boldmath{$1$}}}&#10;\newcommand{\mY}{\mbox{\boldmath{$Y$}}}&#10;\newcommand{\mF}{\mbox{\boldmath{$F$}}}&#10;\newcommand{\mP}{\mbox{\boldmath{${P}$}}}&#10;\newcommand{\meF}{\mbox{\boldmath{${\mathfrak F}$}}}&#10;%---&#10;\newcommand{\bFF}{\mbox{\boldmath{$F$}}}&#10;\newcommand{\bc}{\mbox{\boldmath{$c$}}}&#10;\newcommand{\bxi}{\mbox{\boldmath{$\xi$}}}&#10;\newcommand{\bmu}{\mbox{\boldmath{$\mu$}}}&#10;\newcommand{\bz}{\mbox{\boldmath{$\zeta$}}}&#10;\newcommand{\bdel}{\mbox{\boldmath{$\delta$}}}&#10;\newcommand{\bphi}{\mbox{\boldmath{$\phi$}}}&#10;\newcommand{\balpha}{\mbox{\boldmath{$\alpha$}}}&#10;\newcommand{\bchi}{\mbox{\boldmath{$\chi$}}}&#10;\newcommand{\bgamma}{\mbox{\boldmath{$\gamma$}}}&#10;\newcommand{\bepsilon}{\mbox{\boldmath{$\epsilon$}}}&#10;\newcommand{\btheta}{\mbox{\boldmath{$\theta$}}}&#10;\newcommand{\bE}{\mbox{\boldmath{${\mathcal E}$}}}&#10;\newcommand{\bA}{\mbox{\boldmath{${ A}$}}}&#10;\newcommand{\bB}{\mbox{\boldmath{${\mathcal B}$}}}&#10;\newcommand{\bC}{\mbox{\boldmath{${\mathcal C}$}}}&#10;\newcommand{\bD}{\mbox{\boldmath{${\mathcal D}$}}}&#10;\newcommand{\bF}{\mbox{\boldmath{${\mathcal F}$}}}&#10;\newcommand{\bG}{\mbox{\boldmath{${\mathcal G}$}}}&#10;\newcommand{\bH}{\mbox{\boldmath{${\mathcal H}$}}}&#10;\newcommand{\bI}{\mbox{\boldmath{${\mathcal I}$}}}&#10;\newcommand{\bJ}{\mbox{\boldmath{${\mathcal J}$}}}&#10;\newcommand{\bN}{\mbox{\boldmath{${\mathcal N}$}}}&#10;\newcommand{\bX}{\mbox{\boldmath{${X}$}}}&#10;\newcommand{\bZ}{\mbox{\boldmath{${Z}$}}}&#10;\newcommand{\bO}{\mbox{\boldmath{$\Omega$}}}&#10;\newcommand{\bL}{\mbox{\boldmath{$\Lambda$}}}&#10;\newcommand{\bK}{\mbox{\boldmath{$K$}}}&#10;\newcommand{\bT}{\mbox{\boldmath{$\Theta$}}}\def\real{\hbox{\sf I}\kern-0.130em \hbox{\sf R}}  % use 0.1667 with roman&#10;\begin{document}&#10;$$1 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86"/>
  <p:tag name="BOXHEIGHT" val="407"/>
  <p:tag name="BOXFONT" val="10"/>
  <p:tag name="BOXWRAP" val="False"/>
  <p:tag name="WORKAROUNDTRANSPARENCYBUG" val="False"/>
  <p:tag name="ALLOWFONTSUBSTITUTION" val="False"/>
  <p:tag name="BITMAPFORMAT" val="png16m"/>
  <p:tag name="ORIGWIDTH" val="9"/>
  <p:tag name="PICTUREFILESIZE" val="44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newcommand{\blambda}{\mbox{\boldmath{$\lambda$}}}&#10;\newcommand{\bLambda}{\mbox{\boldmath{$\Lambda$}}}&#10;\newcommand{\bSigma}{\mbox{\boldmath{$\Sigma$}}}&#10;\newcommand{\bt}{\mbox{\boldmath{$\theta$}}}&#10;\newcommand{\bTheta}{\mbox{\boldmath{$\Theta$}}}&#10;\newcommand{\bk}{\mbox{\boldmath{$k$}}}&#10;\newcommand{\bff}{\mbox{\boldmath{$f$}}}&#10;\newcommand{\bzz}{\mbox{\boldmath{$z$}}}&#10;\newcommand{\bx}{\mbox{\boldmath{$x$}}}&#10;\newcommand{\ba}{\mbox{\boldmath{$a$}}}&#10;\newcommand{\bb}{\mbox{\boldmath{$b$}}}&#10;\newcommand{\br}{\mbox{\boldmath{$r$}}}&#10;\newcommand{\by}{\mbox{\boldmath{$y$}}}&#10;\newcommand{\bu}{\mbox{\boldmath{$u$}}}&#10;\newcommand{\btau}{\mbox{\boldmath{$\tau$}}}&#10;\newcommand{\bvp}{\boldmath{\varphi}}&#10;\newcommand{\bmm}{\mbox{\boldmath{$m$}}}&#10;&#10;\newcommand{\bd}{\mbox{\boldmath{$d$}}}&#10;\newcommand{\bth}{\mbox{\boldmath{$\hat{\theta}$}}}&#10;\newcommand{\bs}{\mbox{\boldmath{$s$}}}&#10;\newcommand{\bn}{\mbox{\boldmath{$n$}}}&#10;%----&#10;\newcommand{\bPhi}{\mbox{\boldmath{$\Phi$}}}&#10;\newcommand{\bPsi}{\mbox{\boldmath{$\Psi$}}}&#10;\newcommand{\bpsi}{\mbox{\boldmath{$\psi$}}}&#10;\newcommand{\mD}{\mbox{\boldmath{$D$}}}&#10;\newcommand{\mA}{\mbox{\boldmath{$A$}}}&#10;\newcommand{\mR}{\mbox{\boldmath{$R$}}}&#10;\newcommand{\mK}{\mbox{\boldmath{$K$}}}&#10;\newcommand{\mI}{\mbox{\boldmath{$I$}}}&#10;\newcommand{\mone}{\mbox{\boldmath{$1$}}}&#10;\newcommand{\mY}{\mbox{\boldmath{$Y$}}}&#10;\newcommand{\mF}{\mbox{\boldmath{$F$}}}&#10;\newcommand{\mP}{\mbox{\boldmath{${P}$}}}&#10;\newcommand{\meF}{\mbox{\boldmath{${\mathfrak F}$}}}&#10;%---&#10;\newcommand{\bFF}{\mbox{\boldmath{$F$}}}&#10;\newcommand{\bc}{\mbox{\boldmath{$c$}}}&#10;\newcommand{\bxi}{\mbox{\boldmath{$\xi$}}}&#10;\newcommand{\bmu}{\mbox{\boldmath{$\mu$}}}&#10;\newcommand{\bz}{\mbox{\boldmath{$\zeta$}}}&#10;\newcommand{\bdel}{\mbox{\boldmath{$\delta$}}}&#10;\newcommand{\bphi}{\mbox{\boldmath{$\phi$}}}&#10;\newcommand{\balpha}{\mbox{\boldmath{$\alpha$}}}&#10;\newcommand{\bchi}{\mbox{\boldmath{$\chi$}}}&#10;\newcommand{\bgamma}{\mbox{\boldmath{$\gamma$}}}&#10;\newcommand{\bepsilon}{\mbox{\boldmath{$\epsilon$}}}&#10;\newcommand{\btheta}{\mbox{\boldmath{$\theta$}}}&#10;\newcommand{\bE}{\mbox{\boldmath{${\mathcal E}$}}}&#10;\newcommand{\bA}{\mbox{\boldmath{${ A}$}}}&#10;\newcommand{\bB}{\mbox{\boldmath{${\mathcal B}$}}}&#10;\newcommand{\bC}{\mbox{\boldmath{${\mathcal C}$}}}&#10;\newcommand{\bD}{\mbox{\boldmath{${\mathcal D}$}}}&#10;\newcommand{\bF}{\mbox{\boldmath{${\mathcal F}$}}}&#10;\newcommand{\bG}{\mbox{\boldmath{${\mathcal G}$}}}&#10;\newcommand{\bH}{\mbox{\boldmath{${\mathcal H}$}}}&#10;\newcommand{\bI}{\mbox{\boldmath{${\mathcal I}$}}}&#10;\newcommand{\bJ}{\mbox{\boldmath{${\mathcal J}$}}}&#10;\newcommand{\bN}{\mbox{\boldmath{${\mathcal N}$}}}&#10;\newcommand{\bX}{\mbox{\boldmath{${X}$}}}&#10;\newcommand{\bZ}{\mbox{\boldmath{${Z}$}}}&#10;\newcommand{\bO}{\mbox{\boldmath{$\Omega$}}}&#10;\newcommand{\bL}{\mbox{\boldmath{$\Lambda$}}}&#10;\newcommand{\bK}{\mbox{\boldmath{$K$}}}&#10;\newcommand{\bT}{\mbox{\boldmath{$\Theta$}}}\def\real{\hbox{\sf I}\kern-0.130em \hbox{\sf R}}  % use 0.1667 with roman&#10;\begin{document}&#10;\color{blue}{$\rightharpoonup$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488"/>
  <p:tag name="BOXHEIGHT" val="345"/>
  <p:tag name="BOXFONT" val="10"/>
  <p:tag name="BOXWRAP" val="False"/>
  <p:tag name="WORKAROUNDTRANSPARENCYBUG" val="False"/>
  <p:tag name="ALLOWFONTSUBSTITUTION" val="False"/>
  <p:tag name="BITMAPFORMAT" val="png16m"/>
  <p:tag name="ORIGWIDTH" val="19.875"/>
  <p:tag name="PICTUREFILESIZE" val="46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newcommand{\blambda}{\mbox{\boldmath{$\lambda$}}}&#10;\newcommand{\bLambda}{\mbox{\boldmath{$\Lambda$}}}&#10;\newcommand{\bSigma}{\mbox{\boldmath{$\Sigma$}}}&#10;\newcommand{\bt}{\mbox{\boldmath{$\theta$}}}&#10;\newcommand{\bTheta}{\mbox{\boldmath{$\Theta$}}}&#10;\newcommand{\bk}{\mbox{\boldmath{$k$}}}&#10;\newcommand{\bff}{\mbox{\boldmath{$f$}}}&#10;\newcommand{\bzz}{\mbox{\boldmath{$z$}}}&#10;\newcommand{\bx}{\mbox{\boldmath{$x$}}}&#10;\newcommand{\ba}{\mbox{\boldmath{$a$}}}&#10;\newcommand{\bb}{\mbox{\boldmath{$b$}}}&#10;\newcommand{\br}{\mbox{\boldmath{$r$}}}&#10;\newcommand{\by}{\mbox{\boldmath{$y$}}}&#10;\newcommand{\bu}{\mbox{\boldmath{$u$}}}&#10;\newcommand{\btau}{\mbox{\boldmath{$\tau$}}}&#10;\newcommand{\bvp}{\boldmath{\varphi}}&#10;\newcommand{\bmm}{\mbox{\boldmath{$m$}}}&#10;&#10;\newcommand{\bd}{\mbox{\boldmath{$d$}}}&#10;\newcommand{\bth}{\mbox{\boldmath{$\hat{\theta}$}}}&#10;\newcommand{\bs}{\mbox{\boldmath{$s$}}}&#10;\newcommand{\bn}{\mbox{\boldmath{$n$}}}&#10;%----&#10;\newcommand{\bPhi}{\mbox{\boldmath{$\Phi$}}}&#10;\newcommand{\bPsi}{\mbox{\boldmath{$\Psi$}}}&#10;\newcommand{\bpsi}{\mbox{\boldmath{$\psi$}}}&#10;\newcommand{\mD}{\mbox{\boldmath{$D$}}}&#10;\newcommand{\mA}{\mbox{\boldmath{$A$}}}&#10;\newcommand{\mR}{\mbox{\boldmath{$R$}}}&#10;\newcommand{\mK}{\mbox{\boldmath{$K$}}}&#10;\newcommand{\mI}{\mbox{\boldmath{$I$}}}&#10;\newcommand{\mone}{\mbox{\boldmath{$1$}}}&#10;\newcommand{\mY}{\mbox{\boldmath{$Y$}}}&#10;\newcommand{\mF}{\mbox{\boldmath{$F$}}}&#10;\newcommand{\mP}{\mbox{\boldmath{${P}$}}}&#10;\newcommand{\meF}{\mbox{\boldmath{${\mathfrak F}$}}}&#10;%---&#10;\newcommand{\bFF}{\mbox{\boldmath{$F$}}}&#10;\newcommand{\bc}{\mbox{\boldmath{$c$}}}&#10;\newcommand{\bxi}{\mbox{\boldmath{$\xi$}}}&#10;\newcommand{\bmu}{\mbox{\boldmath{$\mu$}}}&#10;\newcommand{\bz}{\mbox{\boldmath{$\zeta$}}}&#10;\newcommand{\bdel}{\mbox{\boldmath{$\delta$}}}&#10;\newcommand{\bphi}{\mbox{\boldmath{$\phi$}}}&#10;\newcommand{\balpha}{\mbox{\boldmath{$\alpha$}}}&#10;\newcommand{\bchi}{\mbox{\boldmath{$\chi$}}}&#10;\newcommand{\bgamma}{\mbox{\boldmath{$\gamma$}}}&#10;\newcommand{\bepsilon}{\mbox{\boldmath{$\epsilon$}}}&#10;\newcommand{\btheta}{\mbox{\boldmath{$\theta$}}}&#10;\newcommand{\bE}{\mbox{\boldmath{${\mathcal E}$}}}&#10;\newcommand{\bA}{\mbox{\boldmath{${ A}$}}}&#10;\newcommand{\bB}{\mbox{\boldmath{${\mathcal B}$}}}&#10;\newcommand{\bC}{\mbox{\boldmath{${\mathcal C}$}}}&#10;\newcommand{\bD}{\mbox{\boldmath{${\mathcal D}$}}}&#10;\newcommand{\bF}{\mbox{\boldmath{${\mathcal F}$}}}&#10;\newcommand{\bG}{\mbox{\boldmath{${\mathcal G}$}}}&#10;\newcommand{\bH}{\mbox{\boldmath{${\mathcal H}$}}}&#10;\newcommand{\bI}{\mbox{\boldmath{${\mathcal I}$}}}&#10;\newcommand{\bJ}{\mbox{\boldmath{${\mathcal J}$}}}&#10;\newcommand{\bN}{\mbox{\boldmath{${\mathcal N}$}}}&#10;\newcommand{\bX}{\mbox{\boldmath{${X}$}}}&#10;\newcommand{\bZ}{\mbox{\boldmath{${Z}$}}}&#10;\newcommand{\bO}{\mbox{\boldmath{$\Omega$}}}&#10;\newcommand{\bL}{\mbox{\boldmath{$\Lambda$}}}&#10;\newcommand{\bK}{\mbox{\boldmath{$K$}}}&#10;\newcommand{\bT}{\mbox{\boldmath{$\Theta$}}}\def\real{\hbox{\sf I}\kern-0.130em \hbox{\sf R}}  % use 0.1667 with roman&#10;\begin{document}&#10;$$N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86"/>
  <p:tag name="BOXHEIGHT" val="407"/>
  <p:tag name="BOXFONT" val="10"/>
  <p:tag name="BOXWRAP" val="False"/>
  <p:tag name="WORKAROUNDTRANSPARENCYBUG" val="False"/>
  <p:tag name="ALLOWFONTSUBSTITUTION" val="False"/>
  <p:tag name="BITMAPFORMAT" val="png16m"/>
  <p:tag name="ORIGWIDTH" val="18"/>
  <p:tag name="PICTUREFILESIZE" val="10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newcommand{\blambda}{\mbox{\boldmath{$\lambda$}}}&#10;\newcommand{\bLambda}{\mbox{\boldmath{$\Lambda$}}}&#10;\newcommand{\bSigma}{\mbox{\boldmath{$\Sigma$}}}&#10;\newcommand{\bt}{\mbox{\boldmath{$\theta$}}}&#10;\newcommand{\bTheta}{\mbox{\boldmath{$\Theta$}}}&#10;\newcommand{\bk}{\mbox{\boldmath{$k$}}}&#10;\newcommand{\bff}{\mbox{\boldmath{$f$}}}&#10;\newcommand{\bzz}{\mbox{\boldmath{$z$}}}&#10;\newcommand{\bx}{\mbox{\boldmath{$x$}}}&#10;\newcommand{\ba}{\mbox{\boldmath{$a$}}}&#10;\newcommand{\bb}{\mbox{\boldmath{$b$}}}&#10;\newcommand{\br}{\mbox{\boldmath{$r$}}}&#10;\newcommand{\by}{\mbox{\boldmath{$y$}}}&#10;\newcommand{\bu}{\mbox{\boldmath{$u$}}}&#10;\newcommand{\btau}{\mbox{\boldmath{$\tau$}}}&#10;\newcommand{\bvp}{\boldmath{\varphi}}&#10;\newcommand{\bmm}{\mbox{\boldmath{$m$}}}&#10;&#10;\newcommand{\bd}{\mbox{\boldmath{$d$}}}&#10;\newcommand{\bth}{\mbox{\boldmath{$\hat{\theta}$}}}&#10;\newcommand{\bs}{\mbox{\boldmath{$s$}}}&#10;\newcommand{\bn}{\mbox{\boldmath{$n$}}}&#10;%----&#10;\newcommand{\bPhi}{\mbox{\boldmath{$\Phi$}}}&#10;\newcommand{\bPsi}{\mbox{\boldmath{$\Psi$}}}&#10;\newcommand{\bpsi}{\mbox{\boldmath{$\psi$}}}&#10;\newcommand{\mD}{\mbox{\boldmath{$D$}}}&#10;\newcommand{\mA}{\mbox{\boldmath{$A$}}}&#10;\newcommand{\mR}{\mbox{\boldmath{$R$}}}&#10;\newcommand{\mK}{\mbox{\boldmath{$K$}}}&#10;\newcommand{\mI}{\mbox{\boldmath{$I$}}}&#10;\newcommand{\mone}{\mbox{\boldmath{$1$}}}&#10;\newcommand{\mY}{\mbox{\boldmath{$Y$}}}&#10;\newcommand{\mF}{\mbox{\boldmath{$F$}}}&#10;\newcommand{\mP}{\mbox{\boldmath{${P}$}}}&#10;\newcommand{\meF}{\mbox{\boldmath{${\mathfrak F}$}}}&#10;%---&#10;\newcommand{\bFF}{\mbox{\boldmath{$F$}}}&#10;\newcommand{\bc}{\mbox{\boldmath{$c$}}}&#10;\newcommand{\bxi}{\mbox{\boldmath{$\xi$}}}&#10;\newcommand{\bmu}{\mbox{\boldmath{$\mu$}}}&#10;\newcommand{\bz}{\mbox{\boldmath{$\zeta$}}}&#10;\newcommand{\bdel}{\mbox{\boldmath{$\delta$}}}&#10;\newcommand{\bphi}{\mbox{\boldmath{$\phi$}}}&#10;\newcommand{\balpha}{\mbox{\boldmath{$\alpha$}}}&#10;\newcommand{\bchi}{\mbox{\boldmath{$\chi$}}}&#10;\newcommand{\bgamma}{\mbox{\boldmath{$\gamma$}}}&#10;\newcommand{\bepsilon}{\mbox{\boldmath{$\epsilon$}}}&#10;\newcommand{\btheta}{\mbox{\boldmath{$\theta$}}}&#10;\newcommand{\bE}{\mbox{\boldmath{${\mathcal E}$}}}&#10;\newcommand{\bA}{\mbox{\boldmath{${ A}$}}}&#10;\newcommand{\bB}{\mbox{\boldmath{${\mathcal B}$}}}&#10;\newcommand{\bC}{\mbox{\boldmath{${\mathcal C}$}}}&#10;\newcommand{\bD}{\mbox{\boldmath{${\mathcal D}$}}}&#10;\newcommand{\bF}{\mbox{\boldmath{${\mathcal F}$}}}&#10;\newcommand{\bG}{\mbox{\boldmath{${\mathcal G}$}}}&#10;\newcommand{\bH}{\mbox{\boldmath{${\mathcal H}$}}}&#10;\newcommand{\bI}{\mbox{\boldmath{${\mathcal I}$}}}&#10;\newcommand{\bJ}{\mbox{\boldmath{${\mathcal J}$}}}&#10;\newcommand{\bN}{\mbox{\boldmath{${\mathcal N}$}}}&#10;\newcommand{\bX}{\mbox{\boldmath{${X}$}}}&#10;\newcommand{\bZ}{\mbox{\boldmath{${Z}$}}}&#10;\newcommand{\bO}{\mbox{\boldmath{$\Omega$}}}&#10;\newcommand{\bL}{\mbox{\boldmath{$\Lambda$}}}&#10;\newcommand{\bK}{\mbox{\boldmath{$K$}}}&#10;\newcommand{\bT}{\mbox{\boldmath{$\Theta$}}}\def\real{\hbox{\sf I}\kern-0.130em \hbox{\sf R}}  % use 0.1667 with roman&#10;\begin{document}&#10;\color{blue}{$\rightharpoonup$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488"/>
  <p:tag name="BOXHEIGHT" val="345"/>
  <p:tag name="BOXFONT" val="10"/>
  <p:tag name="BOXWRAP" val="False"/>
  <p:tag name="WORKAROUNDTRANSPARENCYBUG" val="False"/>
  <p:tag name="ALLOWFONTSUBSTITUTION" val="False"/>
  <p:tag name="BITMAPFORMAT" val="png16m"/>
  <p:tag name="ORIGWIDTH" val="19.875"/>
  <p:tag name="PICTUREFILESIZE" val="46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\color{myblue}{\sim O(K\log(N/K))}$$&#10;&#10;}\end{document}&#10;"/>
  <p:tag name="FILENAME" val="txp_fig"/>
  <p:tag name="FORMAT" val="png16m"/>
  <p:tag name="RES" val="600"/>
  <p:tag name="BLEND" val="0"/>
  <p:tag name="TRANSPARENT" val="0"/>
  <p:tag name="TBUG" val="0"/>
  <p:tag name="ALLOWFS" val="0"/>
  <p:tag name="ORIGWIDTH" val="145"/>
  <p:tag name="PICTUREFILESIZE" val="558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newcommand{\blambda}{\mbox{\boldmath{$\lambda$}}}&#10;\newcommand{\bLambda}{\mbox{\boldmath{$\Lambda$}}}&#10;\newcommand{\bSigma}{\mbox{\boldmath{$\Sigma$}}}&#10;\newcommand{\bt}{\mbox{\boldmath{$\theta$}}}&#10;\newcommand{\bTheta}{\mbox{\boldmath{$\Theta$}}}&#10;\newcommand{\bk}{\mbox{\boldmath{$k$}}}&#10;\newcommand{\bff}{\mbox{\boldmath{$f$}}}&#10;\newcommand{\bzz}{\mbox{\boldmath{$z$}}}&#10;\newcommand{\bx}{\mbox{\boldmath{$x$}}}&#10;\newcommand{\ba}{\mbox{\boldmath{$a$}}}&#10;\newcommand{\bb}{\mbox{\boldmath{$b$}}}&#10;\newcommand{\br}{\mbox{\boldmath{$r$}}}&#10;\newcommand{\by}{\mbox{\boldmath{$y$}}}&#10;\newcommand{\bu}{\mbox{\boldmath{$u$}}}&#10;\newcommand{\btau}{\mbox{\boldmath{$\tau$}}}&#10;\newcommand{\bvp}{\boldmath{\varphi}}&#10;\newcommand{\bmm}{\mbox{\boldmath{$m$}}}&#10;&#10;\newcommand{\bd}{\mbox{\boldmath{$d$}}}&#10;\newcommand{\bth}{\mbox{\boldmath{$\hat{\theta}$}}}&#10;\newcommand{\bs}{\mbox{\boldmath{$s$}}}&#10;\newcommand{\bn}{\mbox{\boldmath{$n$}}}&#10;%----&#10;\newcommand{\bPhi}{\mbox{\boldmath{$\Phi$}}}&#10;\newcommand{\bPsi}{\mbox{\boldmath{$\Psi$}}}&#10;\newcommand{\bpsi}{\mbox{\boldmath{$\psi$}}}&#10;\newcommand{\mD}{\mbox{\boldmath{$D$}}}&#10;\newcommand{\mA}{\mbox{\boldmath{$A$}}}&#10;\newcommand{\mR}{\mbox{\boldmath{$R$}}}&#10;\newcommand{\mK}{\mbox{\boldmath{$K$}}}&#10;\newcommand{\mI}{\mbox{\boldmath{$I$}}}&#10;\newcommand{\mone}{\mbox{\boldmath{$1$}}}&#10;\newcommand{\mY}{\mbox{\boldmath{$Y$}}}&#10;\newcommand{\mF}{\mbox{\boldmath{$F$}}}&#10;\newcommand{\mP}{\mbox{\boldmath{${P}$}}}&#10;\newcommand{\meF}{\mbox{\boldmath{${\mathfrak F}$}}}&#10;%---&#10;\newcommand{\bFF}{\mbox{\boldmath{$F$}}}&#10;\newcommand{\bc}{\mbox{\boldmath{$c$}}}&#10;\newcommand{\bxi}{\mbox{\boldmath{$\xi$}}}&#10;\newcommand{\bmu}{\mbox{\boldmath{$\mu$}}}&#10;\newcommand{\bz}{\mbox{\boldmath{$\zeta$}}}&#10;\newcommand{\bdel}{\mbox{\boldmath{$\delta$}}}&#10;\newcommand{\bphi}{\mbox{\boldmath{$\phi$}}}&#10;\newcommand{\balpha}{\mbox{\boldmath{$\alpha$}}}&#10;\newcommand{\bchi}{\mbox{\boldmath{$\chi$}}}&#10;\newcommand{\bgamma}{\mbox{\boldmath{$\gamma$}}}&#10;\newcommand{\bepsilon}{\mbox{\boldmath{$\epsilon$}}}&#10;\newcommand{\btheta}{\mbox{\boldmath{$\theta$}}}&#10;\newcommand{\bE}{\mbox{\boldmath{${\mathcal E}$}}}&#10;\newcommand{\bA}{\mbox{\boldmath{${ A}$}}}&#10;\newcommand{\bB}{\mbox{\boldmath{${\mathcal B}$}}}&#10;\newcommand{\bC}{\mbox{\boldmath{${\mathcal C}$}}}&#10;\newcommand{\bD}{\mbox{\boldmath{${\mathcal D}$}}}&#10;\newcommand{\bF}{\mbox{\boldmath{${\mathcal F}$}}}&#10;\newcommand{\bG}{\mbox{\boldmath{${\mathcal G}$}}}&#10;\newcommand{\bH}{\mbox{\boldmath{${\mathcal H}$}}}&#10;\newcommand{\bI}{\mbox{\boldmath{${\mathcal I}$}}}&#10;\newcommand{\bJ}{\mbox{\boldmath{${\mathcal J}$}}}&#10;\newcommand{\bN}{\mbox{\boldmath{${\mathcal N}$}}}&#10;\newcommand{\bX}{\mbox{\boldmath{${X}$}}}&#10;\newcommand{\bZ}{\mbox{\boldmath{${Z}$}}}&#10;\newcommand{\bO}{\mbox{\boldmath{$\Omega$}}}&#10;\newcommand{\bL}{\mbox{\boldmath{$\Lambda$}}}&#10;\newcommand{\bK}{\mbox{\boldmath{$K$}}}&#10;\newcommand{\bT}{\mbox{\boldmath{$\Theta$}}}\def\real{\hbox{\sf I}\kern-0.130em \hbox{\sf R}}  % use 0.1667 with roman&#10;\begin{document}&#10;\begin{tabular}{|c|c|c|c|c|c|c|c|c|c|c|c|c|c|c|c|c|c|c|c|}&#10;  \hline&#10;  % after \\: \hline or \cline{col1-col2} \cline{col3-col4} ...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~ &amp; ~ &amp; ~ &amp; ~ &amp; ~ &amp; ~ &amp; ~ &amp; ~ &amp; ~ &amp; ~ &amp; ~ &amp; ~ &amp; ~ &amp; ~ &amp; ~ &amp; ~ &amp; ~ &amp; ~ &amp; ~ &amp; ~ \\ \hline&#10;  \hline&#10;\end{tabular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586"/>
  <p:tag name="BOXHEIGHT" val="407"/>
  <p:tag name="BOXFONT" val="10"/>
  <p:tag name="BOXWRAP" val="False"/>
  <p:tag name="WORKAROUNDTRANSPARENCYBUG" val="False"/>
  <p:tag name="ALLOWFONTSUBSTITUTION" val="False"/>
  <p:tag name="BITMAPFORMAT" val="png16m"/>
  <p:tag name="ORIGWIDTH" val="565"/>
  <p:tag name="PICTUREFILESIZE" val="6836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newcommand{\blambda}{\mbox{\boldmath{$\lambda$}}}&#10;\newcommand{\bLambda}{\mbox{\boldmath{$\Lambda$}}}&#10;\newcommand{\bSigma}{\mbox{\boldmath{$\Sigma$}}}&#10;\newcommand{\bt}{\mbox{\boldmath{$\theta$}}}&#10;\newcommand{\bTheta}{\mbox{\boldmath{$\Theta$}}}&#10;\newcommand{\bk}{\mbox{\boldmath{$k$}}}&#10;\newcommand{\bff}{\mbox{\boldmath{$f$}}}&#10;\newcommand{\bzz}{\mbox{\boldmath{$z$}}}&#10;\newcommand{\bx}{\mbox{\boldmath{$x$}}}&#10;\newcommand{\ba}{\mbox{\boldmath{$a$}}}&#10;\newcommand{\bb}{\mbox{\boldmath{$b$}}}&#10;\newcommand{\br}{\mbox{\boldmath{$r$}}}&#10;\newcommand{\by}{\mbox{\boldmath{$y$}}}&#10;\newcommand{\bu}{\mbox{\boldmath{$u$}}}&#10;\newcommand{\btau}{\mbox{\boldmath{$\tau$}}}&#10;\newcommand{\bvp}{\boldmath{\varphi}}&#10;\newcommand{\bmm}{\mbox{\boldmath{$m$}}}&#10;&#10;\newcommand{\bd}{\mbox{\boldmath{$d$}}}&#10;\newcommand{\bth}{\mbox{\boldmath{$\hat{\theta}$}}}&#10;\newcommand{\bs}{\mbox{\boldmath{$s$}}}&#10;\newcommand{\bn}{\mbox{\boldmath{$n$}}}&#10;%----&#10;\newcommand{\bPhi}{\mbox{\boldmath{$\Phi$}}}&#10;\newcommand{\bPsi}{\mbox{\boldmath{$\Psi$}}}&#10;\newcommand{\bpsi}{\mbox{\boldmath{$\psi$}}}&#10;\newcommand{\mD}{\mbox{\boldmath{$D$}}}&#10;\newcommand{\mA}{\mbox{\boldmath{$A$}}}&#10;\newcommand{\mR}{\mbox{\boldmath{$R$}}}&#10;\newcommand{\mK}{\mbox{\boldmath{$K$}}}&#10;\newcommand{\mI}{\mbox{\boldmath{$I$}}}&#10;\newcommand{\mone}{\mbox{\boldmath{$1$}}}&#10;\newcommand{\mY}{\mbox{\boldmath{$Y$}}}&#10;\newcommand{\mF}{\mbox{\boldmath{$F$}}}&#10;\newcommand{\mP}{\mbox{\boldmath{${P}$}}}&#10;\newcommand{\meF}{\mbox{\boldmath{${\mathfrak F}$}}}&#10;%---&#10;\newcommand{\bFF}{\mbox{\boldmath{$F$}}}&#10;\newcommand{\bc}{\mbox{\boldmath{$c$}}}&#10;\newcommand{\bxi}{\mbox{\boldmath{$\xi$}}}&#10;\newcommand{\bmu}{\mbox{\boldmath{$\mu$}}}&#10;\newcommand{\bz}{\mbox{\boldmath{$\zeta$}}}&#10;\newcommand{\bdel}{\mbox{\boldmath{$\delta$}}}&#10;\newcommand{\bphi}{\mbox{\boldmath{$\phi$}}}&#10;\newcommand{\balpha}{\mbox{\boldmath{$\alpha$}}}&#10;\newcommand{\bchi}{\mbox{\boldmath{$\chi$}}}&#10;\newcommand{\bgamma}{\mbox{\boldmath{$\gamma$}}}&#10;\newcommand{\bepsilon}{\mbox{\boldmath{$\epsilon$}}}&#10;\newcommand{\btheta}{\mbox{\boldmath{$\theta$}}}&#10;\newcommand{\bE}{\mbox{\boldmath{${\mathcal E}$}}}&#10;\newcommand{\bA}{\mbox{\boldmath{${ A}$}}}&#10;\newcommand{\bB}{\mbox{\boldmath{${\mathcal B}$}}}&#10;\newcommand{\bC}{\mbox{\boldmath{${\mathcal C}$}}}&#10;\newcommand{\bD}{\mbox{\boldmath{${\mathcal D}$}}}&#10;\newcommand{\bF}{\mbox{\boldmath{${\mathcal F}$}}}&#10;\newcommand{\bG}{\mbox{\boldmath{${\mathcal G}$}}}&#10;\newcommand{\bH}{\mbox{\boldmath{${\mathcal H}$}}}&#10;\newcommand{\bI}{\mbox{\boldmath{${\mathcal I}$}}}&#10;\newcommand{\bJ}{\mbox{\boldmath{${\mathcal J}$}}}&#10;\newcommand{\bN}{\mbox{\boldmath{${\mathcal N}$}}}&#10;\newcommand{\bX}{\mbox{\boldmath{${X}$}}}&#10;\newcommand{\bZ}{\mbox{\boldmath{${Z}$}}}&#10;\newcommand{\bO}{\mbox{\boldmath{$\Omega$}}}&#10;\newcommand{\bL}{\mbox{\boldmath{$\Lambda$}}}&#10;\newcommand{\bK}{\mbox{\boldmath{$K$}}}&#10;\newcommand{\bT}{\mbox{\boldmath{$\Theta$}}}\def\real{\hbox{\sf I}\kern-0.130em \hbox{\sf R}}  % use 0.1667 with roman&#10;\begin{document}&#10;$$1 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86"/>
  <p:tag name="BOXHEIGHT" val="407"/>
  <p:tag name="BOXFONT" val="10"/>
  <p:tag name="BOXWRAP" val="False"/>
  <p:tag name="WORKAROUNDTRANSPARENCYBUG" val="False"/>
  <p:tag name="ALLOWFONTSUBSTITUTION" val="False"/>
  <p:tag name="BITMAPFORMAT" val="png16m"/>
  <p:tag name="ORIGWIDTH" val="9"/>
  <p:tag name="PICTUREFILESIZE" val="44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newcommand{\blambda}{\mbox{\boldmath{$\lambda$}}}&#10;\newcommand{\bLambda}{\mbox{\boldmath{$\Lambda$}}}&#10;\newcommand{\bSigma}{\mbox{\boldmath{$\Sigma$}}}&#10;\newcommand{\bt}{\mbox{\boldmath{$\theta$}}}&#10;\newcommand{\bTheta}{\mbox{\boldmath{$\Theta$}}}&#10;\newcommand{\bk}{\mbox{\boldmath{$k$}}}&#10;\newcommand{\bff}{\mbox{\boldmath{$f$}}}&#10;\newcommand{\bzz}{\mbox{\boldmath{$z$}}}&#10;\newcommand{\bx}{\mbox{\boldmath{$x$}}}&#10;\newcommand{\ba}{\mbox{\boldmath{$a$}}}&#10;\newcommand{\bb}{\mbox{\boldmath{$b$}}}&#10;\newcommand{\br}{\mbox{\boldmath{$r$}}}&#10;\newcommand{\by}{\mbox{\boldmath{$y$}}}&#10;\newcommand{\bu}{\mbox{\boldmath{$u$}}}&#10;\newcommand{\btau}{\mbox{\boldmath{$\tau$}}}&#10;\newcommand{\bvp}{\boldmath{\varphi}}&#10;\newcommand{\bmm}{\mbox{\boldmath{$m$}}}&#10;&#10;\newcommand{\bd}{\mbox{\boldmath{$d$}}}&#10;\newcommand{\bth}{\mbox{\boldmath{$\hat{\theta}$}}}&#10;\newcommand{\bs}{\mbox{\boldmath{$s$}}}&#10;\newcommand{\bn}{\mbox{\boldmath{$n$}}}&#10;%----&#10;\newcommand{\bPhi}{\mbox{\boldmath{$\Phi$}}}&#10;\newcommand{\bPsi}{\mbox{\boldmath{$\Psi$}}}&#10;\newcommand{\bpsi}{\mbox{\boldmath{$\psi$}}}&#10;\newcommand{\mD}{\mbox{\boldmath{$D$}}}&#10;\newcommand{\mA}{\mbox{\boldmath{$A$}}}&#10;\newcommand{\mR}{\mbox{\boldmath{$R$}}}&#10;\newcommand{\mK}{\mbox{\boldmath{$K$}}}&#10;\newcommand{\mI}{\mbox{\boldmath{$I$}}}&#10;\newcommand{\mone}{\mbox{\boldmath{$1$}}}&#10;\newcommand{\mY}{\mbox{\boldmath{$Y$}}}&#10;\newcommand{\mF}{\mbox{\boldmath{$F$}}}&#10;\newcommand{\mP}{\mbox{\boldmath{${P}$}}}&#10;\newcommand{\meF}{\mbox{\boldmath{${\mathfrak F}$}}}&#10;%---&#10;\newcommand{\bFF}{\mbox{\boldmath{$F$}}}&#10;\newcommand{\bc}{\mbox{\boldmath{$c$}}}&#10;\newcommand{\bxi}{\mbox{\boldmath{$\xi$}}}&#10;\newcommand{\bmu}{\mbox{\boldmath{$\mu$}}}&#10;\newcommand{\bz}{\mbox{\boldmath{$\zeta$}}}&#10;\newcommand{\bdel}{\mbox{\boldmath{$\delta$}}}&#10;\newcommand{\bphi}{\mbox{\boldmath{$\phi$}}}&#10;\newcommand{\balpha}{\mbox{\boldmath{$\alpha$}}}&#10;\newcommand{\bchi}{\mbox{\boldmath{$\chi$}}}&#10;\newcommand{\bgamma}{\mbox{\boldmath{$\gamma$}}}&#10;\newcommand{\bepsilon}{\mbox{\boldmath{$\epsilon$}}}&#10;\newcommand{\btheta}{\mbox{\boldmath{$\theta$}}}&#10;\newcommand{\bE}{\mbox{\boldmath{${\mathcal E}$}}}&#10;\newcommand{\bA}{\mbox{\boldmath{${ A}$}}}&#10;\newcommand{\bB}{\mbox{\boldmath{${\mathcal B}$}}}&#10;\newcommand{\bC}{\mbox{\boldmath{${\mathcal C}$}}}&#10;\newcommand{\bD}{\mbox{\boldmath{${\mathcal D}$}}}&#10;\newcommand{\bF}{\mbox{\boldmath{${\mathcal F}$}}}&#10;\newcommand{\bG}{\mbox{\boldmath{${\mathcal G}$}}}&#10;\newcommand{\bH}{\mbox{\boldmath{${\mathcal H}$}}}&#10;\newcommand{\bI}{\mbox{\boldmath{${\mathcal I}$}}}&#10;\newcommand{\bJ}{\mbox{\boldmath{${\mathcal J}$}}}&#10;\newcommand{\bN}{\mbox{\boldmath{${\mathcal N}$}}}&#10;\newcommand{\bX}{\mbox{\boldmath{${X}$}}}&#10;\newcommand{\bZ}{\mbox{\boldmath{${Z}$}}}&#10;\newcommand{\bO}{\mbox{\boldmath{$\Omega$}}}&#10;\newcommand{\bL}{\mbox{\boldmath{$\Lambda$}}}&#10;\newcommand{\bK}{\mbox{\boldmath{$K$}}}&#10;\newcommand{\bT}{\mbox{\boldmath{$\Theta$}}}\def\real{\hbox{\sf I}\kern-0.130em \hbox{\sf R}}  % use 0.1667 with roman&#10;\begin{document}&#10;\color{blue}{$\rightharpoonup$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488"/>
  <p:tag name="BOXHEIGHT" val="345"/>
  <p:tag name="BOXFONT" val="10"/>
  <p:tag name="BOXWRAP" val="False"/>
  <p:tag name="WORKAROUNDTRANSPARENCYBUG" val="False"/>
  <p:tag name="ALLOWFONTSUBSTITUTION" val="False"/>
  <p:tag name="BITMAPFORMAT" val="png16m"/>
  <p:tag name="ORIGWIDTH" val="19.875"/>
  <p:tag name="PICTUREFILESIZE" val="46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newcommand{\blambda}{\mbox{\boldmath{$\lambda$}}}&#10;\newcommand{\bLambda}{\mbox{\boldmath{$\Lambda$}}}&#10;\newcommand{\bSigma}{\mbox{\boldmath{$\Sigma$}}}&#10;\newcommand{\bt}{\mbox{\boldmath{$\theta$}}}&#10;\newcommand{\bTheta}{\mbox{\boldmath{$\Theta$}}}&#10;\newcommand{\bk}{\mbox{\boldmath{$k$}}}&#10;\newcommand{\bff}{\mbox{\boldmath{$f$}}}&#10;\newcommand{\bzz}{\mbox{\boldmath{$z$}}}&#10;\newcommand{\bx}{\mbox{\boldmath{$x$}}}&#10;\newcommand{\ba}{\mbox{\boldmath{$a$}}}&#10;\newcommand{\bb}{\mbox{\boldmath{$b$}}}&#10;\newcommand{\br}{\mbox{\boldmath{$r$}}}&#10;\newcommand{\by}{\mbox{\boldmath{$y$}}}&#10;\newcommand{\bu}{\mbox{\boldmath{$u$}}}&#10;\newcommand{\btau}{\mbox{\boldmath{$\tau$}}}&#10;\newcommand{\bvp}{\boldmath{\varphi}}&#10;\newcommand{\bmm}{\mbox{\boldmath{$m$}}}&#10;&#10;\newcommand{\bd}{\mbox{\boldmath{$d$}}}&#10;\newcommand{\bth}{\mbox{\boldmath{$\hat{\theta}$}}}&#10;\newcommand{\bs}{\mbox{\boldmath{$s$}}}&#10;\newcommand{\bn}{\mbox{\boldmath{$n$}}}&#10;%----&#10;\newcommand{\bPhi}{\mbox{\boldmath{$\Phi$}}}&#10;\newcommand{\bPsi}{\mbox{\boldmath{$\Psi$}}}&#10;\newcommand{\bpsi}{\mbox{\boldmath{$\psi$}}}&#10;\newcommand{\mD}{\mbox{\boldmath{$D$}}}&#10;\newcommand{\mA}{\mbox{\boldmath{$A$}}}&#10;\newcommand{\mR}{\mbox{\boldmath{$R$}}}&#10;\newcommand{\mK}{\mbox{\boldmath{$K$}}}&#10;\newcommand{\mI}{\mbox{\boldmath{$I$}}}&#10;\newcommand{\mone}{\mbox{\boldmath{$1$}}}&#10;\newcommand{\mY}{\mbox{\boldmath{$Y$}}}&#10;\newcommand{\mF}{\mbox{\boldmath{$F$}}}&#10;\newcommand{\mP}{\mbox{\boldmath{${P}$}}}&#10;\newcommand{\meF}{\mbox{\boldmath{${\mathfrak F}$}}}&#10;%---&#10;\newcommand{\bFF}{\mbox{\boldmath{$F$}}}&#10;\newcommand{\bc}{\mbox{\boldmath{$c$}}}&#10;\newcommand{\bxi}{\mbox{\boldmath{$\xi$}}}&#10;\newcommand{\bmu}{\mbox{\boldmath{$\mu$}}}&#10;\newcommand{\bz}{\mbox{\boldmath{$\zeta$}}}&#10;\newcommand{\bdel}{\mbox{\boldmath{$\delta$}}}&#10;\newcommand{\bphi}{\mbox{\boldmath{$\phi$}}}&#10;\newcommand{\balpha}{\mbox{\boldmath{$\alpha$}}}&#10;\newcommand{\bchi}{\mbox{\boldmath{$\chi$}}}&#10;\newcommand{\bgamma}{\mbox{\boldmath{$\gamma$}}}&#10;\newcommand{\bepsilon}{\mbox{\boldmath{$\epsilon$}}}&#10;\newcommand{\btheta}{\mbox{\boldmath{$\theta$}}}&#10;\newcommand{\bE}{\mbox{\boldmath{${\mathcal E}$}}}&#10;\newcommand{\bA}{\mbox{\boldmath{${ A}$}}}&#10;\newcommand{\bB}{\mbox{\boldmath{${\mathcal B}$}}}&#10;\newcommand{\bC}{\mbox{\boldmath{${\mathcal C}$}}}&#10;\newcommand{\bD}{\mbox{\boldmath{${\mathcal D}$}}}&#10;\newcommand{\bF}{\mbox{\boldmath{${\mathcal F}$}}}&#10;\newcommand{\bG}{\mbox{\boldmath{${\mathcal G}$}}}&#10;\newcommand{\bH}{\mbox{\boldmath{${\mathcal H}$}}}&#10;\newcommand{\bI}{\mbox{\boldmath{${\mathcal I}$}}}&#10;\newcommand{\bJ}{\mbox{\boldmath{${\mathcal J}$}}}&#10;\newcommand{\bN}{\mbox{\boldmath{${\mathcal N}$}}}&#10;\newcommand{\bX}{\mbox{\boldmath{${X}$}}}&#10;\newcommand{\bZ}{\mbox{\boldmath{${Z}$}}}&#10;\newcommand{\bO}{\mbox{\boldmath{$\Omega$}}}&#10;\newcommand{\bL}{\mbox{\boldmath{$\Lambda$}}}&#10;\newcommand{\bK}{\mbox{\boldmath{$K$}}}&#10;\newcommand{\bT}{\mbox{\boldmath{$\Theta$}}}\def\real{\hbox{\sf I}\kern-0.130em \hbox{\sf R}}  % use 0.1667 with roman&#10;\begin{document}&#10;$$N$$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586"/>
  <p:tag name="BOXHEIGHT" val="407"/>
  <p:tag name="BOXFONT" val="10"/>
  <p:tag name="BOXWRAP" val="False"/>
  <p:tag name="WORKAROUNDTRANSPARENCYBUG" val="False"/>
  <p:tag name="ALLOWFONTSUBSTITUTION" val="False"/>
  <p:tag name="BITMAPFORMAT" val="png16m"/>
  <p:tag name="ORIGWIDTH" val="18"/>
  <p:tag name="PICTUREFILESIZE" val="10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newcommand{\blambda}{\mbox{\boldmath{$\lambda$}}}&#10;\newcommand{\bLambda}{\mbox{\boldmath{$\Lambda$}}}&#10;\newcommand{\bSigma}{\mbox{\boldmath{$\Sigma$}}}&#10;\newcommand{\bt}{\mbox{\boldmath{$\theta$}}}&#10;\newcommand{\bTheta}{\mbox{\boldmath{$\Theta$}}}&#10;\newcommand{\bk}{\mbox{\boldmath{$k$}}}&#10;\newcommand{\bff}{\mbox{\boldmath{$f$}}}&#10;\newcommand{\bzz}{\mbox{\boldmath{$z$}}}&#10;\newcommand{\bx}{\mbox{\boldmath{$x$}}}&#10;\newcommand{\ba}{\mbox{\boldmath{$a$}}}&#10;\newcommand{\bb}{\mbox{\boldmath{$b$}}}&#10;\newcommand{\br}{\mbox{\boldmath{$r$}}}&#10;\newcommand{\by}{\mbox{\boldmath{$y$}}}&#10;\newcommand{\bu}{\mbox{\boldmath{$u$}}}&#10;\newcommand{\btau}{\mbox{\boldmath{$\tau$}}}&#10;\newcommand{\bvp}{\boldmath{\varphi}}&#10;\newcommand{\bmm}{\mbox{\boldmath{$m$}}}&#10;&#10;\newcommand{\bd}{\mbox{\boldmath{$d$}}}&#10;\newcommand{\bth}{\mbox{\boldmath{$\hat{\theta}$}}}&#10;\newcommand{\bs}{\mbox{\boldmath{$s$}}}&#10;\newcommand{\bn}{\mbox{\boldmath{$n$}}}&#10;%----&#10;\newcommand{\bPhi}{\mbox{\boldmath{$\Phi$}}}&#10;\newcommand{\bPsi}{\mbox{\boldmath{$\Psi$}}}&#10;\newcommand{\bpsi}{\mbox{\boldmath{$\psi$}}}&#10;\newcommand{\mD}{\mbox{\boldmath{$D$}}}&#10;\newcommand{\mA}{\mbox{\boldmath{$A$}}}&#10;\newcommand{\mR}{\mbox{\boldmath{$R$}}}&#10;\newcommand{\mK}{\mbox{\boldmath{$K$}}}&#10;\newcommand{\mI}{\mbox{\boldmath{$I$}}}&#10;\newcommand{\mone}{\mbox{\boldmath{$1$}}}&#10;\newcommand{\mY}{\mbox{\boldmath{$Y$}}}&#10;\newcommand{\mF}{\mbox{\boldmath{$F$}}}&#10;\newcommand{\mP}{\mbox{\boldmath{${P}$}}}&#10;\newcommand{\meF}{\mbox{\boldmath{${\mathfrak F}$}}}&#10;%---&#10;\newcommand{\bFF}{\mbox{\boldmath{$F$}}}&#10;\newcommand{\bc}{\mbox{\boldmath{$c$}}}&#10;\newcommand{\bxi}{\mbox{\boldmath{$\xi$}}}&#10;\newcommand{\bmu}{\mbox{\boldmath{$\mu$}}}&#10;\newcommand{\bz}{\mbox{\boldmath{$\zeta$}}}&#10;\newcommand{\bdel}{\mbox{\boldmath{$\delta$}}}&#10;\newcommand{\bphi}{\mbox{\boldmath{$\phi$}}}&#10;\newcommand{\balpha}{\mbox{\boldmath{$\alpha$}}}&#10;\newcommand{\bchi}{\mbox{\boldmath{$\chi$}}}&#10;\newcommand{\bgamma}{\mbox{\boldmath{$\gamma$}}}&#10;\newcommand{\bepsilon}{\mbox{\boldmath{$\epsilon$}}}&#10;\newcommand{\btheta}{\mbox{\boldmath{$\theta$}}}&#10;\newcommand{\bE}{\mbox{\boldmath{${\mathcal E}$}}}&#10;\newcommand{\bA}{\mbox{\boldmath{${ A}$}}}&#10;\newcommand{\bB}{\mbox{\boldmath{${\mathcal B}$}}}&#10;\newcommand{\bC}{\mbox{\boldmath{${\mathcal C}$}}}&#10;\newcommand{\bD}{\mbox{\boldmath{${\mathcal D}$}}}&#10;\newcommand{\bF}{\mbox{\boldmath{${\mathcal F}$}}}&#10;\newcommand{\bG}{\mbox{\boldmath{${\mathcal G}$}}}&#10;\newcommand{\bH}{\mbox{\boldmath{${\mathcal H}$}}}&#10;\newcommand{\bI}{\mbox{\boldmath{${\mathcal I}$}}}&#10;\newcommand{\bJ}{\mbox{\boldmath{${\mathcal J}$}}}&#10;\newcommand{\bN}{\mbox{\boldmath{${\mathcal N}$}}}&#10;\newcommand{\bX}{\mbox{\boldmath{${X}$}}}&#10;\newcommand{\bZ}{\mbox{\boldmath{${Z}$}}}&#10;\newcommand{\bO}{\mbox{\boldmath{$\Omega$}}}&#10;\newcommand{\bL}{\mbox{\boldmath{$\Lambda$}}}&#10;\newcommand{\bK}{\mbox{\boldmath{$K$}}}&#10;\newcommand{\bT}{\mbox{\boldmath{$\Theta$}}}\def\real{\hbox{\sf I}\kern-0.130em \hbox{\sf R}}  % use 0.1667 with roman&#10;\begin{document}&#10;\color{blue}{$\rightharpoonup$}&#10;\end{document}&#10;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488"/>
  <p:tag name="BOXHEIGHT" val="345"/>
  <p:tag name="BOXFONT" val="10"/>
  <p:tag name="BOXWRAP" val="False"/>
  <p:tag name="WORKAROUNDTRANSPARENCYBUG" val="False"/>
  <p:tag name="ALLOWFONTSUBSTITUTION" val="False"/>
  <p:tag name="BITMAPFORMAT" val="png16m"/>
  <p:tag name="ORIGWIDTH" val="19.875"/>
  <p:tag name="PICTUREFILESIZE" val="46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\color{myblue}{\sim O(K\log(N/K))}$$&#10;&#10;}\end{document}&#10;"/>
  <p:tag name="FILENAME" val="txp_fig"/>
  <p:tag name="FORMAT" val="png16m"/>
  <p:tag name="RES" val="600"/>
  <p:tag name="BLEND" val="0"/>
  <p:tag name="TRANSPARENT" val="0"/>
  <p:tag name="TBUG" val="0"/>
  <p:tag name="ALLOWFS" val="0"/>
  <p:tag name="ORIGWIDTH" val="145"/>
  <p:tag name="PICTUREFILESIZE" val="5583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ite}&#10;\usepackage{url}&#10;\usepackage{stfloats}&#10;\usepackage{amsmath}&#10;\usepackage{enumerate}&#10;\interdisplaylinepenalty=2500&#10;\usepackage{graphicx}&#10;\usepackage{array}&#10;\usepackage{threeparttable}&#10;%----&#10;\usepackage{color}&#10;%----&#10;\usepackage{epsfig}&#10;\usepackage{amsxtra}&#10;\usepackage{amsbsy}&#10;\usepackage{amsopn}&#10;\usepackage{amsfonts}&#10;\usepackage{amssymb}&#10;\usepackage{epsf}&#10;\usepackage{psfrag}&#10;\usepackage{setspace}&#10;\usepackage{cite}&#10;\setlength{\textwidth}{7.5in} \setlength{\hoffset}{-.5in}&#10;\setlength{\voffset}{0in} \setlength{\oddsidemargin}{0in}&#10;\setlength{ \marginparsep}{0in} \setlength{ \marginparwidth}{0in}&#10;%---&#10;\newcommand{\norm}[1]{\left\Vert#1\right\Vert}&#10;\newcommand{\abs}[1]{\left\vert#1\right\vert}&#10;\newcommand{\set}[1]{\left\{#1\right\}}&#10;\newcommand{\Real}{\mathbb R}&#10;\newcommand{\eps}{\varepsilon}&#10;\newcommand{\To}{\longrightarrow}&#10;\newcommand{\BX}{\mathbf{B}(X)}&#10;\newcommand{\WW}{K}&#10;\newcommand{\A}{\mathcal{A}}&#10;\newcommand{\blambda}{\mbox{\boldmath{$\lambda$}}}&#10;\newcommand{\bLambda}{\mbox{\boldmath{$\Lambda$}}}&#10;\newcommand{\bSigma}{\mbox{\boldmath{$\Sigma$}}}&#10;\newcommand{\bt}{\mbox{\boldmath{$\theta$}}}&#10;\newcommand{\bth}{\mbox{\boldmath{$\hat{\theta}$}}}&#10;\newcommand{\bs}{\mbox{\boldmath{$s$}}}&#10;\newcommand{\bsigma}{\mbox{\boldmath{$\sigma$}}}&#10;\newcommand{\bTheta}{\mbox{\boldmath{$\Theta$}}}&#10;\newcommand{\bPhi}{\mbox{\boldmath{$\Phi$}}}&#10;\newcommand{\bn}{\mbox{\boldmath{$n$}}}&#10;\newcommand{\bzero}{\mbox{\boldmath{$0$}}}&#10;\newcommand{\bu}{\mbox{\boldmath{$u$}}}&#10;\newcommand{\bFF}{\mbox{\boldmath{$F$}}}&#10;\newcommand{\bSS}{\mbox{\boldmath{$S$}}}&#10;\newcommand{\bAA}{\mbox{\boldmath{$A$}}}&#10;\newcommand{\bHH}{\mbox{\boldmath{$H$}}}&#10;\newcommand{\bg}{\mbox{\boldmath{$g$}}}&#10;\newcommand{\bx}{\mbox{\boldmath{$x$}}}&#10;\newcommand{\by}{\mbox{\boldmath{$y$}}}&#10;\newcommand{\bY}{\mbox{\boldmath{$Y$}}}&#10;\newcommand{\bc}{\mbox{\boldmath{$c$}}}&#10;\newcommand{\bone}{\mbox{\boldmath{$1$}}}&#10;\newcommand{\bxi}{\mbox{\boldmath{$\xi$}}}&#10;\newcommand{\bz}{\mbox{\boldmath{$\zeta$}}}&#10;\newcommand{\bzz}{\mbox{\boldmath{$Z$}}}&#10;\newcommand{\bdel}{\mbox{\boldmath{$\delta$}}}&#10;\newcommand{\bphi}{\mbox{\boldmath{$\phi$}}}&#10;\newcommand{\bchi}{\mbox{\boldmath{$\chi$}}}&#10;\newcommand{\bgamma}{\mbox{\boldmath{$\gamma$}}}&#10;\newcommand{\bepsilon}{\mbox{\boldmath{$\epsilon$}}}&#10;\newcommand{\bE}{\mbox{\boldmath{${\mathcal E}$}}}&#10;\newcommand{\bA}{\mbox{\boldmath{${\mathcal A}$}}}&#10;\newcommand{\bB}{\mbox{\boldmath{${\mathcal B}$}}}&#10;\newcommand{\bC}{\mbox{\boldmath{${\mathcal C}$}}}&#10;\newcommand{\bD}{\mbox{\boldmath{${\mathcal D}$}}}&#10;\newcommand{\bF}{\mbox{\boldmath{${\mathcal F}$}}}&#10;\newcommand{\bG}{\mbox{\boldmath{${\mathcal G}$}}}&#10;\newcommand{\bH}{\mbox{\boldmath{${\mathcal H}$}}}&#10;\newcommand{\bI}{\mbox{\boldmath{${\mathcal I}$}}}&#10;\newcommand{\mI}{\mbox{\boldmath{${ I}$}}}&#10;\newcommand{\bJ}{\mbox{\boldmath{${\mathcal J}$}}}&#10;\newcommand{\bN}{\mbox{\boldmath{${\mathcal N}$}}}&#10;\newcommand{\bO}{\mbox{\boldmath{$\Omega$}}}&#10;\newcommand{\bL}{\mbox{\boldmath{$\Lambda$}}}&#10;\newcommand{\bK}{\mbox{\boldmath{$K$}}}&#10;\newcommand{\bT}{\mbox{\boldmath{$\Theta$}}}&#10;\def\slantfrac#1#2{\hbox{$\,^#1\!/_#2$}}&#10;\newcommand{\onehalf}{{\tiny \slantfrac{1}{2}}}&#10;&#10;\begin{document}&#10;\begin{equation}\nonumber&#10;\color{blue}{&#10;M = 100 , Q = 1\text{bit}}&#10;\end{equation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9"/>
  <p:tag name="BOXHEIGHT" val="443"/>
  <p:tag name="BOXFONT" val="10"/>
  <p:tag name="BOXWRAP" val="False"/>
  <p:tag name="WORKAROUNDTRANSPARENCYBUG" val="False"/>
  <p:tag name="ALLOWFONTSUBSTITUTION" val="False"/>
  <p:tag name="BITMAPFORMAT" val="png16m"/>
  <p:tag name="ORIGWIDTH" val="186"/>
  <p:tag name="PICTUREFILESIZE" val="49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ite}&#10;\usepackage{url}&#10;\usepackage{stfloats}&#10;\usepackage{amsmath}&#10;\usepackage{enumerate}&#10;\interdisplaylinepenalty=2500&#10;\usepackage{graphicx}&#10;\usepackage{array}&#10;\usepackage{threeparttable}&#10;%----&#10;\usepackage{color}&#10;%----&#10;\usepackage{epsfig}&#10;\usepackage{amsxtra}&#10;\usepackage{amsbsy}&#10;\usepackage{amsopn}&#10;\usepackage{amsfonts}&#10;\usepackage{amssymb}&#10;\usepackage{epsf}&#10;\usepackage{psfrag}&#10;\usepackage{setspace}&#10;\usepackage{cite}&#10;\setlength{\textwidth}{7.5in} \setlength{\hoffset}{-.5in}&#10;\setlength{\voffset}{0in} \setlength{\oddsidemargin}{0in}&#10;\setlength{ \marginparsep}{0in} \setlength{ \marginparwidth}{0in}&#10;%---&#10;\newcommand{\norm}[1]{\left\Vert#1\right\Vert}&#10;\newcommand{\abs}[1]{\left\vert#1\right\vert}&#10;\newcommand{\set}[1]{\left\{#1\right\}}&#10;\newcommand{\Real}{\mathbb R}&#10;\newcommand{\eps}{\varepsilon}&#10;\newcommand{\To}{\longrightarrow}&#10;\newcommand{\BX}{\mathbf{B}(X)}&#10;\newcommand{\WW}{K}&#10;\newcommand{\A}{\mathcal{A}}&#10;\newcommand{\blambda}{\mbox{\boldmath{$\lambda$}}}&#10;\newcommand{\bLambda}{\mbox{\boldmath{$\Lambda$}}}&#10;\newcommand{\bSigma}{\mbox{\boldmath{$\Sigma$}}}&#10;\newcommand{\bt}{\mbox{\boldmath{$\theta$}}}&#10;\newcommand{\bth}{\mbox{\boldmath{$\hat{\theta}$}}}&#10;\newcommand{\bs}{\mbox{\boldmath{$s$}}}&#10;\newcommand{\bsigma}{\mbox{\boldmath{$\sigma$}}}&#10;\newcommand{\bTheta}{\mbox{\boldmath{$\Theta$}}}&#10;\newcommand{\bPhi}{\mbox{\boldmath{$\Phi$}}}&#10;\newcommand{\bn}{\mbox{\boldmath{$n$}}}&#10;\newcommand{\bzero}{\mbox{\boldmath{$0$}}}&#10;\newcommand{\bu}{\mbox{\boldmath{$u$}}}&#10;\newcommand{\bFF}{\mbox{\boldmath{$F$}}}&#10;\newcommand{\bSS}{\mbox{\boldmath{$S$}}}&#10;\newcommand{\bAA}{\mbox{\boldmath{$A$}}}&#10;\newcommand{\bHH}{\mbox{\boldmath{$H$}}}&#10;\newcommand{\bg}{\mbox{\boldmath{$g$}}}&#10;\newcommand{\bx}{\mbox{\boldmath{$x$}}}&#10;\newcommand{\by}{\mbox{\boldmath{$y$}}}&#10;\newcommand{\bY}{\mbox{\boldmath{$Y$}}}&#10;\newcommand{\bc}{\mbox{\boldmath{$c$}}}&#10;\newcommand{\bone}{\mbox{\boldmath{$1$}}}&#10;\newcommand{\bxi}{\mbox{\boldmath{$\xi$}}}&#10;\newcommand{\bz}{\mbox{\boldmath{$\zeta$}}}&#10;\newcommand{\bzz}{\mbox{\boldmath{$Z$}}}&#10;\newcommand{\bdel}{\mbox{\boldmath{$\delta$}}}&#10;\newcommand{\bphi}{\mbox{\boldmath{$\phi$}}}&#10;\newcommand{\bchi}{\mbox{\boldmath{$\chi$}}}&#10;\newcommand{\bgamma}{\mbox{\boldmath{$\gamma$}}}&#10;\newcommand{\bepsilon}{\mbox{\boldmath{$\epsilon$}}}&#10;\newcommand{\bE}{\mbox{\boldmath{${\mathcal E}$}}}&#10;\newcommand{\bA}{\mbox{\boldmath{${\mathcal A}$}}}&#10;\newcommand{\bB}{\mbox{\boldmath{${\mathcal B}$}}}&#10;\newcommand{\bC}{\mbox{\boldmath{${\mathcal C}$}}}&#10;\newcommand{\bD}{\mbox{\boldmath{${\mathcal D}$}}}&#10;\newcommand{\bF}{\mbox{\boldmath{${\mathcal F}$}}}&#10;\newcommand{\bG}{\mbox{\boldmath{${\mathcal G}$}}}&#10;\newcommand{\bH}{\mbox{\boldmath{${\mathcal H}$}}}&#10;\newcommand{\bI}{\mbox{\boldmath{${\mathcal I}$}}}&#10;\newcommand{\mI}{\mbox{\boldmath{${ I}$}}}&#10;\newcommand{\bJ}{\mbox{\boldmath{${\mathcal J}$}}}&#10;\newcommand{\bN}{\mbox{\boldmath{${\mathcal N}$}}}&#10;\newcommand{\bO}{\mbox{\boldmath{$\Omega$}}}&#10;\newcommand{\bL}{\mbox{\boldmath{$\Lambda$}}}&#10;\newcommand{\bK}{\mbox{\boldmath{$K$}}}&#10;\newcommand{\bT}{\mbox{\boldmath{$\Theta$}}}&#10;\def\slantfrac#1#2{\hbox{$\,^#1\!/_#2$}}&#10;\newcommand{\onehalf}{{\tiny \slantfrac{1}{2}}}&#10;&#10;\begin{document}&#10;\begin{equation}\nonumber&#10;\color{blue}{&#10;M = 30 , Q = 1\text{bit}}&#10;\end{equation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9"/>
  <p:tag name="BOXHEIGHT" val="443"/>
  <p:tag name="BOXFONT" val="10"/>
  <p:tag name="BOXWRAP" val="False"/>
  <p:tag name="WORKAROUNDTRANSPARENCYBUG" val="False"/>
  <p:tag name="ALLOWFONTSUBSTITUTION" val="False"/>
  <p:tag name="BITMAPFORMAT" val="png16m"/>
  <p:tag name="ORIGWIDTH" val="174"/>
  <p:tag name="PICTUREFILESIZE" val="513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ite}&#10;\usepackage{url}&#10;\usepackage{stfloats}&#10;\usepackage{amsmath}&#10;\usepackage{enumerate}&#10;\interdisplaylinepenalty=2500&#10;\usepackage{graphicx}&#10;\usepackage{array}&#10;\usepackage{threeparttable}&#10;%----&#10;\usepackage{color}&#10;%----&#10;\usepackage{epsfig}&#10;\usepackage{amsxtra}&#10;\usepackage{amsbsy}&#10;\usepackage{amsopn}&#10;\usepackage{amsfonts}&#10;\usepackage{amssymb}&#10;\usepackage{epsf}&#10;\usepackage{psfrag}&#10;\usepackage{setspace}&#10;\usepackage{cite}&#10;\setlength{\textwidth}{7.5in} \setlength{\hoffset}{-.5in}&#10;\setlength{\voffset}{0in} \setlength{\oddsidemargin}{0in}&#10;\setlength{ \marginparsep}{0in} \setlength{ \marginparwidth}{0in}&#10;%---&#10;\newcommand{\norm}[1]{\left\Vert#1\right\Vert}&#10;\newcommand{\abs}[1]{\left\vert#1\right\vert}&#10;\newcommand{\set}[1]{\left\{#1\right\}}&#10;\newcommand{\Real}{\mathbb R}&#10;\newcommand{\eps}{\varepsilon}&#10;\newcommand{\To}{\longrightarrow}&#10;\newcommand{\BX}{\mathbf{B}(X)}&#10;\newcommand{\WW}{K}&#10;\newcommand{\A}{\mathcal{A}}&#10;\newcommand{\blambda}{\mbox{\boldmath{$\lambda$}}}&#10;\newcommand{\bLambda}{\mbox{\boldmath{$\Lambda$}}}&#10;\newcommand{\bSigma}{\mbox{\boldmath{$\Sigma$}}}&#10;\newcommand{\bt}{\mbox{\boldmath{$\theta$}}}&#10;\newcommand{\bth}{\mbox{\boldmath{$\hat{\theta}$}}}&#10;\newcommand{\bs}{\mbox{\boldmath{$s$}}}&#10;\newcommand{\bsigma}{\mbox{\boldmath{$\sigma$}}}&#10;\newcommand{\bTheta}{\mbox{\boldmath{$\Theta$}}}&#10;\newcommand{\bPhi}{\mbox{\boldmath{$\Phi$}}}&#10;\newcommand{\bn}{\mbox{\boldmath{$n$}}}&#10;\newcommand{\bzero}{\mbox{\boldmath{$0$}}}&#10;\newcommand{\bu}{\mbox{\boldmath{$u$}}}&#10;\newcommand{\bFF}{\mbox{\boldmath{$F$}}}&#10;\newcommand{\bSS}{\mbox{\boldmath{$S$}}}&#10;\newcommand{\bAA}{\mbox{\boldmath{$A$}}}&#10;\newcommand{\bHH}{\mbox{\boldmath{$H$}}}&#10;\newcommand{\bg}{\mbox{\boldmath{$g$}}}&#10;\newcommand{\bx}{\mbox{\boldmath{$x$}}}&#10;\newcommand{\by}{\mbox{\boldmath{$y$}}}&#10;\newcommand{\bY}{\mbox{\boldmath{$Y$}}}&#10;\newcommand{\bc}{\mbox{\boldmath{$c$}}}&#10;\newcommand{\bone}{\mbox{\boldmath{$1$}}}&#10;\newcommand{\bxi}{\mbox{\boldmath{$\xi$}}}&#10;\newcommand{\bz}{\mbox{\boldmath{$\zeta$}}}&#10;\newcommand{\bzz}{\mbox{\boldmath{$Z$}}}&#10;\newcommand{\bdel}{\mbox{\boldmath{$\delta$}}}&#10;\newcommand{\bphi}{\mbox{\boldmath{$\phi$}}}&#10;\newcommand{\bchi}{\mbox{\boldmath{$\chi$}}}&#10;\newcommand{\bgamma}{\mbox{\boldmath{$\gamma$}}}&#10;\newcommand{\bepsilon}{\mbox{\boldmath{$\epsilon$}}}&#10;\newcommand{\bE}{\mbox{\boldmath{${\mathcal E}$}}}&#10;\newcommand{\bA}{\mbox{\boldmath{${\mathcal A}$}}}&#10;\newcommand{\bB}{\mbox{\boldmath{${\mathcal B}$}}}&#10;\newcommand{\bC}{\mbox{\boldmath{${\mathcal C}$}}}&#10;\newcommand{\bD}{\mbox{\boldmath{${\mathcal D}$}}}&#10;\newcommand{\bF}{\mbox{\boldmath{${\mathcal F}$}}}&#10;\newcommand{\bG}{\mbox{\boldmath{${\mathcal G}$}}}&#10;\newcommand{\bH}{\mbox{\boldmath{${\mathcal H}$}}}&#10;\newcommand{\bI}{\mbox{\boldmath{${\mathcal I}$}}}&#10;\newcommand{\mI}{\mbox{\boldmath{${ I}$}}}&#10;\newcommand{\bJ}{\mbox{\boldmath{${\mathcal J}$}}}&#10;\newcommand{\bN}{\mbox{\boldmath{${\mathcal N}$}}}&#10;\newcommand{\bO}{\mbox{\boldmath{$\Omega$}}}&#10;\newcommand{\bL}{\mbox{\boldmath{$\Lambda$}}}&#10;\newcommand{\bK}{\mbox{\boldmath{$K$}}}&#10;\newcommand{\bT}{\mbox{\boldmath{$\Theta$}}}&#10;\def\slantfrac#1#2{\hbox{$\,^#1\!/_#2$}}&#10;\newcommand{\onehalf}{{\tiny \slantfrac{1}{2}}}&#10;&#10;\begin{document}&#10;\begin{equation}\nonumber&#10;\color{blue}{&#10;M = 10 , Q = 1\text{bit}}&#10;\end{equation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449"/>
  <p:tag name="BOXHEIGHT" val="443"/>
  <p:tag name="BOXFONT" val="10"/>
  <p:tag name="BOXWRAP" val="False"/>
  <p:tag name="WORKAROUNDTRANSPARENCYBUG" val="False"/>
  <p:tag name="ALLOWFONTSUBSTITUTION" val="False"/>
  <p:tag name="BITMAPFORMAT" val="png16m"/>
  <p:tag name="ORIGWIDTH" val="174"/>
  <p:tag name="PICTUREFILESIZE" val="464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%----&#10;\usepackage{color}&#10;%----&#10;%---&#10;\newcommand{\norm}[1]{\left\Vert#1\right\Vert}&#10;\newcommand{\abs}[1]{\left\vert#1\right\vert}&#10;\newcommand{\set}[1]{\left\{#1\right\}}&#10;\newcommand{\Real}{\mathbb R}&#10;\newcommand{\eps}{\varepsilon}&#10;\newcommand{\To}{\longrightarrow}&#10;\newcommand{\BX}{\mathbf{B}(X)}&#10;\newcommand{\WW}{K}&#10;\newcommand{\A}{\mathcal{A}}&#10;\newcommand{\blambda}{\mbox{\boldmath{$\lambda$}}}&#10;\newcommand{\bLambda}{\mbox{\boldmath{$\Lambda$}}}&#10;\newcommand{\bSigma}{\mbox{\boldmath{$\Sigma$}}}&#10;\newcommand{\bt}{\mbox{\boldmath{$\theta$}}}&#10;\newcommand{\bth}{\mbox{\boldmath{$\hat{\theta}$}}}&#10;\newcommand{\bs}{\mbox{\boldmath{$s$}}}&#10;\newcommand{\bsigma}{\mbox{\boldmath{$\sigma$}}}&#10;\newcommand{\bTheta}{\mbox{\boldmath{$\Theta$}}}&#10;\newcommand{\bPhi}{\mbox{\boldmath{$\Phi$}}}&#10;\newcommand{\bn}{\mbox{\boldmath{$n$}}}&#10;\newcommand{\bzero}{\mbox{\boldmath{$0$}}}&#10;\newcommand{\bu}{\mbox{\boldmath{$u$}}}&#10;\newcommand{\bFF}{\mbox{\boldmath{$F$}}}&#10;\newcommand{\bSS}{\mbox{\boldmath{$S$}}}&#10;\newcommand{\bAA}{\mbox{\boldmath{$A$}}}&#10;\newcommand{\bHH}{\mbox{\boldmath{$H$}}}&#10;\newcommand{\bg}{\mbox{\boldmath{$g$}}}&#10;\newcommand{\bx}{\mbox{\boldmath{$x$}}}&#10;\newcommand{\by}{\mbox{\boldmath{$y$}}}&#10;\newcommand{\bY}{\mbox{\boldmath{$Y$}}}&#10;\newcommand{\bc}{\mbox{\boldmath{$c$}}}&#10;\newcommand{\bone}{\mbox{\boldmath{$1$}}}&#10;\newcommand{\bxi}{\mbox{\boldmath{$\xi$}}}&#10;\newcommand{\bz}{\mbox{\boldmath{$\zeta$}}}&#10;\newcommand{\bzz}{\mbox{\boldmath{$Z$}}}&#10;\newcommand{\bdel}{\mbox{\boldmath{$\delta$}}}&#10;\newcommand{\bphi}{\mbox{\boldmath{$\phi$}}}&#10;\newcommand{\bchi}{\mbox{\boldmath{$\chi$}}}&#10;\newcommand{\bgamma}{\mbox{\boldmath{$\gamma$}}}&#10;\newcommand{\bepsilon}{\mbox{\boldmath{$\epsilon$}}}&#10;\newcommand{\bE}{\mbox{\boldmath{${\mathcal E}$}}}&#10;\newcommand{\bA}{\mbox{\boldmath{${\mathcal A}$}}}&#10;\newcommand{\bB}{\mbox{\boldmath{${\mathcal B}$}}}&#10;\newcommand{\bC}{\mbox{\boldmath{${\mathcal C}$}}}&#10;\newcommand{\bD}{\mbox{\boldmath{${\mathcal D}$}}}&#10;\newcommand{\bF}{\mbox{\boldmath{${\mathcal F}$}}}&#10;\newcommand{\bG}{\mbox{\boldmath{${\mathcal G}$}}}&#10;\newcommand{\bH}{\mbox{\boldmath{${\mathcal H}$}}}&#10;\newcommand{\bI}{\mbox{\boldmath{${\mathcal I}$}}}&#10;\newcommand{\mI}{\mbox{\boldmath{${ I}$}}}&#10;\newcommand{\bJ}{\mbox{\boldmath{${\mathcal J}$}}}&#10;\newcommand{\bN}{\mbox{\boldmath{${\mathcal N}$}}}&#10;\newcommand{\bO}{\mbox{\boldmath{$\Omega$}}}&#10;\newcommand{\bL}{\mbox{\boldmath{$\Lambda$}}}&#10;\newcommand{\bK}{\mbox{\boldmath{$K$}}}&#10;\newcommand{\bT}{\mbox{\boldmath{$\Theta$}}}&#10;\def\slantfrac#1#2{\hbox{$\,^#1\!/_#2$}}&#10;\newcommand{\onehalf}{{\tiny \slantfrac{1}{2}}}&#10;&#10;\begin{document}&#10;$\color{blue}{&#10;M = 15}$&#10;\end{document}&#10;"/>
  <p:tag name="FILENAME" val="txp_fig"/>
  <p:tag name="FORMAT" val="png16m"/>
  <p:tag name="RES" val="600"/>
  <p:tag name="BLEND" val="0"/>
  <p:tag name="TRANSPARENT" val="1"/>
  <p:tag name="TBUG" val="0"/>
  <p:tag name="ALLOWFS" val="0"/>
  <p:tag name="ORIGWIDTH" val="77"/>
  <p:tag name="PICTUREFILESIZE" val="221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%----&#10;\usepackage{color}&#10;%----&#10;%---&#10;\newcommand{\norm}[1]{\left\Vert#1\right\Vert}&#10;\newcommand{\abs}[1]{\left\vert#1\right\vert}&#10;\newcommand{\set}[1]{\left\{#1\right\}}&#10;\newcommand{\Real}{\mathbb R}&#10;\newcommand{\eps}{\varepsilon}&#10;\newcommand{\To}{\longrightarrow}&#10;\newcommand{\BX}{\mathbf{B}(X)}&#10;\newcommand{\WW}{K}&#10;\newcommand{\A}{\mathcal{A}}&#10;\newcommand{\blambda}{\mbox{\boldmath{$\lambda$}}}&#10;\newcommand{\bLambda}{\mbox{\boldmath{$\Lambda$}}}&#10;\newcommand{\bSigma}{\mbox{\boldmath{$\Sigma$}}}&#10;\newcommand{\bt}{\mbox{\boldmath{$\theta$}}}&#10;\newcommand{\bth}{\mbox{\boldmath{$\hat{\theta}$}}}&#10;\newcommand{\bs}{\mbox{\boldmath{$s$}}}&#10;\newcommand{\bsigma}{\mbox{\boldmath{$\sigma$}}}&#10;\newcommand{\bTheta}{\mbox{\boldmath{$\Theta$}}}&#10;\newcommand{\bPhi}{\mbox{\boldmath{$\Phi$}}}&#10;\newcommand{\bn}{\mbox{\boldmath{$n$}}}&#10;\newcommand{\bzero}{\mbox{\boldmath{$0$}}}&#10;\newcommand{\bu}{\mbox{\boldmath{$u$}}}&#10;\newcommand{\bFF}{\mbox{\boldmath{$F$}}}&#10;\newcommand{\bSS}{\mbox{\boldmath{$S$}}}&#10;\newcommand{\bAA}{\mbox{\boldmath{$A$}}}&#10;\newcommand{\bHH}{\mbox{\boldmath{$H$}}}&#10;\newcommand{\bg}{\mbox{\boldmath{$g$}}}&#10;\newcommand{\bx}{\mbox{\boldmath{$x$}}}&#10;\newcommand{\by}{\mbox{\boldmath{$y$}}}&#10;\newcommand{\bY}{\mbox{\boldmath{$Y$}}}&#10;\newcommand{\bc}{\mbox{\boldmath{$c$}}}&#10;\newcommand{\bone}{\mbox{\boldmath{$1$}}}&#10;\newcommand{\bxi}{\mbox{\boldmath{$\xi$}}}&#10;\newcommand{\bz}{\mbox{\boldmath{$\zeta$}}}&#10;\newcommand{\bzz}{\mbox{\boldmath{$Z$}}}&#10;\newcommand{\bdel}{\mbox{\boldmath{$\delta$}}}&#10;\newcommand{\bphi}{\mbox{\boldmath{$\phi$}}}&#10;\newcommand{\bchi}{\mbox{\boldmath{$\chi$}}}&#10;\newcommand{\bgamma}{\mbox{\boldmath{$\gamma$}}}&#10;\newcommand{\bepsilon}{\mbox{\boldmath{$\epsilon$}}}&#10;\newcommand{\bE}{\mbox{\boldmath{${\mathcal E}$}}}&#10;\newcommand{\bA}{\mbox{\boldmath{${\mathcal A}$}}}&#10;\newcommand{\bB}{\mbox{\boldmath{${\mathcal B}$}}}&#10;\newcommand{\bC}{\mbox{\boldmath{${\mathcal C}$}}}&#10;\newcommand{\bD}{\mbox{\boldmath{${\mathcal D}$}}}&#10;\newcommand{\bF}{\mbox{\boldmath{${\mathcal F}$}}}&#10;\newcommand{\bG}{\mbox{\boldmath{${\mathcal G}$}}}&#10;\newcommand{\bH}{\mbox{\boldmath{${\mathcal H}$}}}&#10;\newcommand{\bI}{\mbox{\boldmath{${\mathcal I}$}}}&#10;\newcommand{\mI}{\mbox{\boldmath{${ I}$}}}&#10;\newcommand{\bJ}{\mbox{\boldmath{${\mathcal J}$}}}&#10;\newcommand{\bN}{\mbox{\boldmath{${\mathcal N}$}}}&#10;\newcommand{\bO}{\mbox{\boldmath{$\Omega$}}}&#10;\newcommand{\bL}{\mbox{\boldmath{$\Lambda$}}}&#10;\newcommand{\bK}{\mbox{\boldmath{$K$}}}&#10;\newcommand{\bT}{\mbox{\boldmath{$\Theta$}}}&#10;\def\slantfrac#1#2{\hbox{$\,^#1\!/_#2$}}&#10;\newcommand{\onehalf}{{\tiny \slantfrac{1}{2}}}&#10;&#10;\begin{document}&#10;$\color{blue}{&#10;N = 2000}$&#10;\end{document}&#10;"/>
  <p:tag name="FILENAME" val="txp_fig"/>
  <p:tag name="FORMAT" val="png16m"/>
  <p:tag name="RES" val="600"/>
  <p:tag name="BLEND" val="0"/>
  <p:tag name="TRANSPARENT" val="1"/>
  <p:tag name="TBUG" val="0"/>
  <p:tag name="ALLOWFS" val="0"/>
  <p:tag name="ORIGWIDTH" val="98"/>
  <p:tag name="PICTUREFILESIZE" val="289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\color{myred}{Sensor}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"/>
  <p:tag name="PICTUREFILESIZE" val="264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\color{yellow}{\theta} $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8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 \x = \x_K+ \sum_{j=2}^{\lceil N/K \rceil} \x_{R_{j,K}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6"/>
  <p:tag name="PICTUREFILESIZE" val="74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\times 1  template TPT2  env TPENV1  fore 0  back 16777215  eqnno 1"/>
  <p:tag name="FILENAME" val="TP_tmp"/>
  <p:tag name="ORIGWIDTH" val="55"/>
  <p:tag name="PICTUREFILESIZE" val="406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{2K}  template TPT2  env TPENV1  fore 0  back 16777215  eqnno 2"/>
  <p:tag name="FILENAME" val="TP_tmp"/>
  <p:tag name="ORIGWIDTH" val="38"/>
  <p:tag name="PICTUREFILESIZE" val="404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_{K}  template TPT2  env TPENV1  fore 0  back 16777215  eqnno 2"/>
  <p:tag name="FILENAME" val="TP_tmp"/>
  <p:tag name="ORIGWIDTH" val="28"/>
  <p:tag name="PICTUREFILESIZE" val="308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\x_{R_{2,K}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24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 template TPT2  env TPENV1  fore 0  back 16777215  eqnno 1"/>
  <p:tag name="FILENAME" val="TP_tmp"/>
  <p:tag name="ORIGWIDTH" val="18"/>
  <p:tag name="PICTUREFILESIZE" val="66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+  template TPT2  env TPENV1  fore 0  back 16777215  eqnno 2"/>
  <p:tag name="FILENAME" val="TP_tmp"/>
  <p:tag name="ORIGWIDTH" val="18"/>
  <p:tag name="PICTUREFILESIZE" val="1109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|x_{2K}||_2=  template TPT2  env TPENV1  fore 0  back 16777215  eqnno 2"/>
  <p:tag name="FILENAME" val="TP_tmp"/>
  <p:tag name="ORIGWIDTH" val="96"/>
  <p:tag name="PICTUREFILESIZE" val="683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|x_{K}||_2=  template TPT2  env TPENV1  fore 0  back 16777215  eqnno 2"/>
  <p:tag name="FILENAME" val="TP_tmp"/>
  <p:tag name="ORIGWIDTH" val="85"/>
  <p:tag name="PICTUREFILESIZE" val="5943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|x_{R_{2,K}}||_2=  template TPT2  env TPENV1  fore 0  back 16777215  eqnno 1"/>
  <p:tag name="FILENAME" val="TP_tmp"/>
  <p:tag name="ORIGWIDTH" val="109"/>
  <p:tag name="PICTUREFILESIZE" val="877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|x_{R_{j,K}}||_2\sim j^{-s}  template TPT2  env TPENV1  fore 0  back 16777215  eqnno 1"/>
  <p:tag name="FILENAME" val="TP_tmp"/>
  <p:tag name="ORIGWIDTH" val="141"/>
  <p:tag name="PICTUREFILESIZE" val="1193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\R_{j,K}$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240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1  template TPT2  env TPENV1  fore 0  back 16777215  eqnno 1"/>
  <p:tag name="FILENAME" val="TP_tmp"/>
  <p:tag name="ORIGWIDTH" val="58"/>
  <p:tag name="PICTUREFILESIZE" val="444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 \x = \x_K+ \sum_{j=2}^{\lceil N/K \rceil} \x_{R_{j,K}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6"/>
  <p:tag name="PICTUREFILESIZE" val="742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| \Phi u\|_{\ell_2}^2 \le (1+\epsilon_{{\cal M}_{K}}) &#10;j^{2r} \|u\|_{\ell_2}^2, ~&#10;u \in R_{j,K}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95"/>
  <p:tag name="PICTUREFILESIZE" val="1493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\R_{2,K}$: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6"/>
  <p:tag name="PICTUREFILESIZE" val="257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\A_{2K}$: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7"/>
  <p:tag name="PICTUREFILESIZE" val="257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\A_{K}$: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"/>
  <p:tag name="PICTUREFILESIZE" val="2196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definecolor{myblue}{rgb}{0.1,0,0.9}&#10;\definecolor{myred}{rgb}{0.75,0,0}&#10;\definecolor{mygreen}{rgb}{0,0.58,0}&#10;\def\real{\hbox{\sf I}\kern-0.130em \hbox{\sf R}}  % use 0.1667 with roman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&#10;\usepackage{amsmath}&#10;&#10;&#10;\begin{document}&#10;$ \le \left\{&#10;  \begin{array}{ll}&#10; \color{myblue}{\frac{4^{K+4}}{Ke^2}}, &amp;\color{myblue}{K \ge \log_2 N} \\&#10;    \frac{(2e)^K}{K+1}, &amp; K &lt; \log_2 N &#10;  \end{array}&#10;\right.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0"/>
  <p:tag name="PICTUREFILESIZE" val="15809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definecolor{myblue}{rgb}{0.1,0,0.9}&#10;\definecolor{myred}{rgb}{0.75,0,0}&#10;\definecolor{mygreen}{rgb}{0,0.58,0}&#10;\def\real{\hbox{\sf I}\kern-0.130em \hbox{\sf R}}  % use 0.1667 with roman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&#10;\usepackage{amsmath}&#10;&#10;&#10;\begin{document}&#10;$ \le \left\{&#10;  \begin{array}{ll}&#10; {\frac{4^{K+4}}{Ke^2}}, &amp;{K \ge \log_2 N} \\&#10;    \frac{(2e)^K}{K+1}, &amp; K &lt; \log_2 N &#10;  \end{array}&#10;\right.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10"/>
  <p:tag name="PICTUREFILESIZE" val="15668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 R_{j,K} \le \left\{\begin{array}{ll}&#10;\frac{(2e)^{K(2j+1)}}{(Kj+K+1)(Kj+1)} &amp; {\rm if}~ 1 \le j &lt; \left\lfloor \frac{\log_2 N}{K} \right\rfloor,&#10;\\[2mm]&#10;\frac{2^{(3j+2)K+8}e^{jK}}{(Kj+1)K(j+1)e^2} &amp; {\rm if}~ j = \left\lfloor \frac{\log_2 N}{K} \right\rfloor,&#10;\\[2mm]&#10;\frac{4^{(2j+1)K+8}}{K^2j(j+1)e^4} &amp; {\rm if}~ j &gt; \left\lfloor&#10;\frac{\log_2 N}{K} \right\rfloor.&#10;\end{array}\right.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14"/>
  <p:tag name="PICTUREFILESIZE" val="4104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\R_{j,K}$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240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\A_{(j+1)K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0"/>
  <p:tag name="PICTUREFILESIZE" val="327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M \times N~(M&lt; N)  template TPT2  env TPENV1  fore 0  back 16777215  eqnno 1"/>
  <p:tag name="FILENAME" val="TP_tmp"/>
  <p:tag name="ORIGWIDTH" val="161"/>
  <p:tag name="PICTUREFILESIZE" val="1228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\A_{jK}$ 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"/>
  <p:tag name="PICTUREFILESIZE" val="2442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times  template TPT2  env TPENV1  fore 0  back 16777215  eqnno 1"/>
  <p:tag name="FILENAME" val="TP_tmp"/>
  <p:tag name="ORIGWIDTH" val="11"/>
  <p:tag name="PICTUREFILESIZE" val="1657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ge  template TPT2  env TPENV1  fore 0  back 16777215  eqnno 2"/>
  <p:tag name="FILENAME" val="TP_tmp"/>
  <p:tag name="ORIGWIDTH" val="13"/>
  <p:tag name="PICTUREFILESIZE" val="168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P\left(\sigma_{\max}(\Phi_{(M\times K)}) &gt; j^r\sqrt{1+\epsilon_K}\right) \le e^{-\frac{M}{2}\left(j^r\sqrt{1+\epsilon_K}-1-\sqrt{\frac{K}{M}}\right)^2}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57"/>
  <p:tag name="PICTUREFILESIZE" val="1904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egin{array}{c}M \times K\\  \end{array}  template TPT2  env TPENV1  fore 0  back 16777215  eqnno 1"/>
  <p:tag name="FILENAME" val="TP_tmp"/>
  <p:tag name="ORIGWIDTH" val="66"/>
  <p:tag name="PICTUREFILESIZE" val="557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| \Phi u\|_{\ell_2}^2 \le (1+\epsilon_{{\cal M}_{K}}) &#10;j^{2r} \|u\|_{\ell_2}^2, ~&#10;u \in R_{j,K}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95"/>
  <p:tag name="PICTUREFILESIZE" val="1493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,amsmath}&#10;\definecolor{myblue}{rgb}{0.1,0,0.9}&#10;\definecolor{myred}{rgb}{0.75,0,0}&#10;\definecolor{mygreen}{rgb}{0,0.58,0}&#10;\def\real{\hbox{\sf I}\kern-0.130em \hbox{\sf R}}  % use 0.1667 with roman&#10;\begin{document}{\small&#10;&#10;$\sigma_{\max}\left(\Phi\right) :=\frac{\| \Phi u\|_{\ell_2}} {\|u\|_{\ell_2}}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2"/>
  <p:tag name="PICTUREFILESIZE" val="7968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egin{array}{c}M \times N\\ (M&lt; N)\end{array}  template TPT2  env TPENV1  fore 0  back 16777215  eqnno 1"/>
  <p:tag name="FILENAME" val="TP_tmp"/>
  <p:tag name="ORIGWIDTH" val="85"/>
  <p:tag name="PICTUREFILESIZE" val="142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| \Phi u\|_{\ell_2}^2 \le (1+\epsilon_{{\cal M}_{K}}) &#10;j^{2r} \|u\|_{\ell_2}^2, ~&#10;u \in R_{j,K}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95"/>
  <p:tag name="PICTUREFILESIZE" val="1493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 P\left(\|\Phi\u\|_2 &gt; \left(j^r\sqrt{1+\epsilon_K}\right)\|\u\|_2~\forall~\u \in \R_{j,K},~\forall~j, 2 \le j \le \lceil N/K \rceil\right) \le e^{-t}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08"/>
  <p:tag name="PICTUREFILESIZE" val="1735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9"/>
  <p:tag name="PICTUREFILESIZE" val="76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9"/>
  <p:tag name="PICTUREFILESIZE" val="76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m 1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2"/>
  <p:tag name="PICTUREFILESIZE" val="4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  template TPT2  env TPENV1  fore 0  back 16777215  eqnno 1"/>
  <p:tag name="FILENAME" val="TP_tmp"/>
  <p:tag name="ORIGWIDTH" val="12"/>
  <p:tag name="PICTUREFILESIZE" val="164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9"/>
  <p:tag name="PICTUREFILESIZE" val="7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9"/>
  <p:tag name="PICTUREFILESIZE" val="76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boldmath{\Phi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7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  template TPT2  env TPENV1  fore 0  back 16777215  eqnno 2"/>
  <p:tag name="FILENAME" val="TP_tmp"/>
  <p:tag name="ORIGWIDTH" val="18"/>
  <p:tag name="PICTUREFILESIZE" val="188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_i|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116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w\ell_p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"/>
  <p:tag name="PICTUREFILESIZE" val="199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alpha  template TPT2  env TPENV1  fore 0  back 16777215  eqnno 3"/>
  <p:tag name="FILENAME" val="TP_tmp"/>
  <p:tag name="ORIGWIDTH" val="12"/>
  <p:tag name="PICTUREFILESIZE" val="165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_i|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116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ell_p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"/>
  <p:tag name="PICTUREFILESIZE" val="129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% Example definitions.&#10;% --------------------&#10;\def\hatomega{ {\widehat{\Omega}} } % index set&#10;\def\real    { \mathbb{R} }&#10;\def\hatgamma{ {\widehat{\Gamma}} } % index set&#10;\def \A {\mathcal{M}}&#10;\def \aalg {\mathbb{M}}&#10;\def \aaprox {\mathfrak{M}}&#10;\def \taprox {\mathfrak{T}}&#10;\def \saprox {\mathfrak{S}}&#10;\def \T {\mathcal{T}}&#10;\def \R {\mathcal{R}}&#10;\def \C {\mathcal{C}}&#10;\def \S {\mathcal{S}}&#10;\def \j {j} % Sensor index&#10;\def \J {J} % Number of sensors&#10;\def \m {m} % Measurement index&#10;\def \n {n} % Signal timeseries index&#10;\def \N {N} % Signal length&#10;\def \M {M} % Measurement vector length&#10;\def \K {K} % Signal sparsity&#10;\def \trans {^T} % Symbol for transpose: usage \Phi\trans&#10;\def \pinv {^\dag} % Symbol for transpose: usage \Phi\pinv&#10;\def \I {I}&#10;\def \W {W}&#10;\def \btheta {w}&#10;\def \bphi {\phi}&#10;\def \bpsi {\psi}&#10;\def \bnu {\nu}&#10;\def \X {X}&#10;\def \x {x}&#10;\def \s {s}&#10;\def \y {y}&#10;\def \u {u}&#10;\def \w {w}&#10;\def \r {r}&#10;\def \b {b}&#10;\def \n {n}&#10;\def \z {z}&#10;\def \e {e}&#10;\def \xhat {\widehat{\x}}&#10;\def \Xhat {\widehat{\X}}&#10;\def \xbar {\bar{\x}}&#10;\def \Xbar {\widetilde{\X}}&#10;\def \xtilde {\widetilde{\x}}&#10;\def \Xtilde {\widetilde{\X}}&#10;\def \sbar {\bar{\s}}&#10;\def \ssbar {\bar{s}}&#10;\def \ntilde {\widetilde{\n}}&#10;\def \bbar {\bar{\b}}&#10;\def \ebar {\bar{\e}}&#10;\def \ehat {\widehat{\e}}&#10;\def \balpha {\alpha}&#10;\def \thresh {\mathcal{T}}&#10;\newcommand{\abs}[1]{\left\vert#1\right\vert}&#10;\usepackage{color}&#10;\definecolor{myblue}{rgb}{0.1,0,0.9}&#10;\definecolor{myred}{rgb}{0.75,0,0}&#10;\definecolor{mygreen}{rgb}{0,0.58,0}&#10;\def\real{\hbox{\sf I}\kern-0.130em \hbox{\sf R}}  % use 0.1667 with roman&#10;&#10;\usepackage{amsmath}&#10;&#10;&#10;\begin{document}&#10;$\abs{x}_{(i)}\le R i^{-1/p} $&#10;\end{document}&#10;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63"/>
  <p:tag name="PICTUREFILESIZE" val="485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K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8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N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"/>
  <p:tag name="PICTUREFILESIZE" val="93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0"/>
  <p:tag name="PICTUREFILESIZE" val="71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|x_i|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1"/>
  <p:tag name="PICTUREFILESIZE" val="116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80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 (1-\delta_{2K}) \le \frac{\|\Phi x_1 - \Phi x_2&#10;\|^2_{2}}{\|x_1 - x_2\|^2_{2}}\le (1+\delta_{2K})&#10;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2"/>
  <p:tag name="PICTUREFILESIZE" val="1204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=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5"/>
  <p:tag name="PICTUREFILESIZE" val="24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M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7"/>
  <p:tag name="PICTUREFILESIZE" val="143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80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K\log(N/K))&#10;$$&#10;&#10;}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1"/>
  <p:tag name="PICTUREFILESIZE" val="968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x  template TPT2  env TPENV1  fore 0  back 16777215  eqnno 1"/>
  <p:tag name="FILENAME" val="TP_tmp"/>
  <p:tag name="ORIGWIDTH" val="12"/>
  <p:tag name="PICTUREFILESIZE" val="164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M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7"/>
  <p:tag name="PICTUREFILESIZE" val="143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begin{eqnarray}&#10;\widehat{x} = &#10;\arg\min\|x\|_1~{\rm s.t.}~y={\boldmath\Phi}x \nonumber&#10;\end{eqnarray}&#10;&#10;}\end{document}&#10;"/>
  <p:tag name="FILENAME" val="TP_tmp"/>
  <p:tag name="FORMAT" val="pngmono"/>
  <p:tag name="RES" val="1200"/>
  <p:tag name="BLEND" val="0"/>
  <p:tag name="TRANSPARENT" val="0"/>
  <p:tag name="TBUG" val="0"/>
  <p:tag name="ALLOWFS" val="0"/>
  <p:tag name="ORIGWIDTH" val="233"/>
  <p:tag name="PICTUREFILESIZE" val="880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ell_1&#10;$$&#10;&#10;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"/>
  <p:tag name="PICTUREFILESIZE" val="95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&#10;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0"/>
  <p:tag name="PICTUREFILESIZE" val="7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y=\boldmath{\Phi}x + e&#10;$&#10;&#10;}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92"/>
  <p:tag name="PICTUREFILESIZE" val="342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K\log(N/K))&#10;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71"/>
  <p:tag name="PICTUREFILESIZE" val="2706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{x'  : ~ y=\Phi x'\}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16"/>
  <p:tag name="PICTUREFILESIZE" val="489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Psi  template TPT2  env TPENV1  fore 0  back 16777215  eqnno 2"/>
  <p:tag name="FILENAME" val="TP_tmp"/>
  <p:tag name="ORIGWIDTH" val="18"/>
  <p:tag name="PICTUREFILESIZE" val="188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\[&#10;x&#10;\]&#10;&#10;}\end{document}&#10;"/>
  <p:tag name="EXTERNALNAME" val="txp_fig"/>
  <p:tag name="BLEND" val="0"/>
  <p:tag name="TRANSPARENT" val="1"/>
  <p:tag name="RESOLUTION" val="1200"/>
  <p:tag name="WORKAROUNDTRANSPARENCYBUG" val="0"/>
  <p:tag name="ALLOWFONTSUBSTITUTION" val="0"/>
  <p:tag name="BITMAPFORMAT" val="png256"/>
  <p:tag name="ORIGWIDTH" val="10"/>
  <p:tag name="PICTUREFILESIZE" val="160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1 $&#10;&#10;}\end{document}&#10;"/>
  <p:tag name="EXTERNALNAME" val="TP_tmp"/>
  <p:tag name="BLEND" val="0"/>
  <p:tag name="TRANSPARENT" val="1"/>
  <p:tag name="RESOLUTION" val="1200"/>
  <p:tag name="WORKAROUNDTRANSPARENCYBUG" val="0"/>
  <p:tag name="ALLOWFONTSUBSTITUTION" val="0"/>
  <p:tag name="BITMAPFORMAT" val="pngmono"/>
  <p:tag name="ORIGWIDTH" val="17"/>
  <p:tag name="PICTUREFILESIZE" val="86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ell_1&#10;$$&#10;&#10;}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4"/>
  <p:tag name="PICTUREFILESIZE" val="95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\|x-\widehat{x}\|_{\ell_2} \le  &#10;C_1 \frac{\|x-x_K\|_{\ell_1}}{ K^{1/2}}  + C_2 \epsilon&#10;$$&#10;&#10;}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46"/>
  <p:tag name="PICTUREFILESIZE" val="8014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K\log(N/K))&#10;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71"/>
  <p:tag name="PICTUREFILESIZE" val="2706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80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alpha  template TPT2  env TPENV1  fore 0  back 16777215  eqnno 3"/>
  <p:tag name="FILENAME" val="TP_tmp"/>
  <p:tag name="ORIGWIDTH" val="12"/>
  <p:tag name="PICTUREFILESIZE" val="165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$&#10;M = O(K\log(N/K))$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71"/>
  <p:tag name="PICTUREFILESIZE" val="2706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M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7"/>
  <p:tag name="PICTUREFILESIZE" val="143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 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31"/>
  <p:tag name="PICTUREFILESIZE" val="456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2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Phi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14"/>
  <p:tag name="PICTUREFILESIZE" val="80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\mathbf{R}^N$&#10;&#10;}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540"/>
  <p:tag name="BOXFONT" val="11"/>
  <p:tag name="BOXWRAP" val="False"/>
  <p:tag name="WORKAROUNDTRANSPARENCYBUG" val="False"/>
  <p:tag name="ALLOWFONTSUBSTITUTION" val="False"/>
  <p:tag name="BITMAPFORMAT" val="pngmono"/>
  <p:tag name="ORIGWIDTH" val="25"/>
  <p:tag name="PICTUREFILESIZE" val="125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definecolor{myblue}{rgb}{0.1,0,0.9}&#10;\definecolor{myred}{rgb}{0.75,0,0}&#10;\definecolor{mygreen}{rgb}{0,0.58,0}&#10;\def\real{\hbox{\sf I}\kern-0.130em \hbox{\sf R}}  % use 0.1667 with roman&#10;\begin{document}{\small&#10;&#10;$x_1$&#10;&#10;}\end{document}&#10;"/>
  <p:tag name="EXTERNALNAME" val="txp_fig"/>
  <p:tag name="BLEND" val="0"/>
  <p:tag name="TRANSPARENT" val="0"/>
  <p:tag name="RESOLUTION" val="600"/>
  <p:tag name="WORKAROUNDTRANSPARENCYBUG" val="0"/>
  <p:tag name="ALLOWFONTSUBSTITUTION" val="0"/>
  <p:tag name="BITMAPFORMAT" val="bmpmono"/>
  <p:tag name="ORIGWIDTH" val="106.5"/>
  <p:tag name="PICTUREFILESIZE" val="1902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-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11290</TotalTime>
  <Words>1550</Words>
  <Application>Microsoft Office PowerPoint</Application>
  <PresentationFormat>On-screen Show (4:3)</PresentationFormat>
  <Paragraphs>777</Paragraphs>
  <Slides>75</Slides>
  <Notes>70</Notes>
  <HiddenSlides>9</HiddenSlides>
  <MMClips>2</MMClips>
  <ScaleCrop>false</ScaleCrop>
  <HeadingPairs>
    <vt:vector size="4" baseType="variant">
      <vt:variant>
        <vt:lpstr>Theme</vt:lpstr>
      </vt:variant>
      <vt:variant>
        <vt:i4>25</vt:i4>
      </vt:variant>
      <vt:variant>
        <vt:lpstr>Slide Titles</vt:lpstr>
      </vt:variant>
      <vt:variant>
        <vt:i4>75</vt:i4>
      </vt:variant>
    </vt:vector>
  </HeadingPairs>
  <TitlesOfParts>
    <vt:vector size="100" baseType="lpstr">
      <vt:lpstr>Blank Presentation</vt:lpstr>
      <vt:lpstr>2_Blank Presentation</vt:lpstr>
      <vt:lpstr>3_Blank Presentation</vt:lpstr>
      <vt:lpstr>4_Blank Presentation</vt:lpstr>
      <vt:lpstr>6_Blank Presentation</vt:lpstr>
      <vt:lpstr>8_Blank Presentation</vt:lpstr>
      <vt:lpstr>9_Blank Presentation</vt:lpstr>
      <vt:lpstr>10_Blank Presentation</vt:lpstr>
      <vt:lpstr>11_Blank Presentation</vt:lpstr>
      <vt:lpstr>12_Blank Presentation</vt:lpstr>
      <vt:lpstr>13_Blank Presentation</vt:lpstr>
      <vt:lpstr>14_Blank Presentation</vt:lpstr>
      <vt:lpstr>15_Blank Presentation</vt:lpstr>
      <vt:lpstr>Default Design</vt:lpstr>
      <vt:lpstr>1_Blank Presentation</vt:lpstr>
      <vt:lpstr>19_Blank Presentation</vt:lpstr>
      <vt:lpstr>20_Blank Presentation</vt:lpstr>
      <vt:lpstr>21_Blank Presentation</vt:lpstr>
      <vt:lpstr>7_Blank Presentation</vt:lpstr>
      <vt:lpstr>16_Blank Presentation</vt:lpstr>
      <vt:lpstr>5_Blank Presentation</vt:lpstr>
      <vt:lpstr>18_Blank Presentation</vt:lpstr>
      <vt:lpstr>22_Blank Presentation</vt:lpstr>
      <vt:lpstr>17_Blank Presentation</vt:lpstr>
      <vt:lpstr>23_Blank Presentation</vt:lpstr>
      <vt:lpstr>Sensing via Dimensionality Reduction Structured Sparsity Models</vt:lpstr>
      <vt:lpstr>Sensors</vt:lpstr>
      <vt:lpstr>Digital Data Acquisition</vt:lpstr>
      <vt:lpstr>Major Trends in Sensing</vt:lpstr>
      <vt:lpstr>Major Trends in Sensing</vt:lpstr>
      <vt:lpstr>Problems of the Current Paradigm</vt:lpstr>
      <vt:lpstr>Approaches</vt:lpstr>
      <vt:lpstr>Approaches</vt:lpstr>
      <vt:lpstr>Approaches</vt:lpstr>
      <vt:lpstr>Agenda</vt:lpstr>
      <vt:lpstr>Compressive Sensing 101</vt:lpstr>
      <vt:lpstr>Compressive Sensing 101</vt:lpstr>
      <vt:lpstr>Compressive Sensing 101</vt:lpstr>
      <vt:lpstr>Concise Signal Structure</vt:lpstr>
      <vt:lpstr>Concise Signal Structure</vt:lpstr>
      <vt:lpstr>Concise Signal Structure</vt:lpstr>
      <vt:lpstr>Restricted Isometry Property (RIP)</vt:lpstr>
      <vt:lpstr>Restricted Isometry Property (RIP)</vt:lpstr>
      <vt:lpstr>Recovery Algorithms</vt:lpstr>
      <vt:lpstr>Performance of Recovery</vt:lpstr>
      <vt:lpstr>From Sparsity  to  Structured Sparsity</vt:lpstr>
      <vt:lpstr>Sparse Models </vt:lpstr>
      <vt:lpstr>Sparse Models </vt:lpstr>
      <vt:lpstr>Beyond Sparse Models </vt:lpstr>
      <vt:lpstr>Sparse Signals</vt:lpstr>
      <vt:lpstr>Model-Sparse Signals</vt:lpstr>
      <vt:lpstr>Model-Sparse Signals</vt:lpstr>
      <vt:lpstr>Model-Sparse Signals</vt:lpstr>
      <vt:lpstr>Model-based CS  Running Example:  Tree-Sparse Signals</vt:lpstr>
      <vt:lpstr>Wavelet Sparse</vt:lpstr>
      <vt:lpstr>Tree-Sparse</vt:lpstr>
      <vt:lpstr>Tree-Sparse</vt:lpstr>
      <vt:lpstr>Sparse</vt:lpstr>
      <vt:lpstr>Tree-Sparse</vt:lpstr>
      <vt:lpstr>Tree-Sparse</vt:lpstr>
      <vt:lpstr>Slide 36</vt:lpstr>
      <vt:lpstr>Slide 37</vt:lpstr>
      <vt:lpstr>Tree-Sparse Signal Recovery</vt:lpstr>
      <vt:lpstr>Compressible Signals</vt:lpstr>
      <vt:lpstr>Model-Compressible Signals</vt:lpstr>
      <vt:lpstr>Model-Compressible Signals</vt:lpstr>
      <vt:lpstr>Stable Recovery</vt:lpstr>
      <vt:lpstr>Tree-RIP, Tree-RAmP</vt:lpstr>
      <vt:lpstr>Simulation</vt:lpstr>
      <vt:lpstr>Performance of Recovery</vt:lpstr>
      <vt:lpstr>Other Useful Models</vt:lpstr>
      <vt:lpstr>Block-Sparse Signal</vt:lpstr>
      <vt:lpstr>Block-Compressible Signal</vt:lpstr>
      <vt:lpstr>Clustered Sparsity</vt:lpstr>
      <vt:lpstr>Clustered Sparsity</vt:lpstr>
      <vt:lpstr>Neuronal Spike Trains</vt:lpstr>
      <vt:lpstr>Neuronal Spike Trains</vt:lpstr>
      <vt:lpstr>Slide 53</vt:lpstr>
      <vt:lpstr>Signal recovery is not always required.  ELVIS:  Enhanced  Localization  via  Incoherence and  Sparsity </vt:lpstr>
      <vt:lpstr>Localization Problem</vt:lpstr>
      <vt:lpstr>Localization Problem</vt:lpstr>
      <vt:lpstr>Bottlenecks</vt:lpstr>
      <vt:lpstr>An Important Detail</vt:lpstr>
      <vt:lpstr>ELVIS</vt:lpstr>
      <vt:lpstr>ELVIS</vt:lpstr>
      <vt:lpstr>ELVIS</vt:lpstr>
      <vt:lpstr>ELVIS</vt:lpstr>
      <vt:lpstr>ELVIS</vt:lpstr>
      <vt:lpstr>Field Data Results</vt:lpstr>
      <vt:lpstr>Conclusions</vt:lpstr>
      <vt:lpstr>Slide 66</vt:lpstr>
      <vt:lpstr>Other  Interests</vt:lpstr>
      <vt:lpstr>Slide 68</vt:lpstr>
      <vt:lpstr>Questions?</vt:lpstr>
      <vt:lpstr>Calculating the Sampling Bound</vt:lpstr>
      <vt:lpstr>Calculating the Sampling Bound</vt:lpstr>
      <vt:lpstr>Calculating the Sampling Bound</vt:lpstr>
      <vt:lpstr>Calculating the Sampling Bound</vt:lpstr>
      <vt:lpstr>Calculating the Sampling Bound</vt:lpstr>
      <vt:lpstr>Calculating the Sampling Bound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Compressive Sensing</dc:title>
  <dc:creator>volkan</dc:creator>
  <cp:lastModifiedBy>volkan</cp:lastModifiedBy>
  <cp:revision>428</cp:revision>
  <dcterms:created xsi:type="dcterms:W3CDTF">2009-03-05T20:21:10Z</dcterms:created>
  <dcterms:modified xsi:type="dcterms:W3CDTF">2009-06-06T23:14:06Z</dcterms:modified>
</cp:coreProperties>
</file>